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7099300" cy="102346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39700" y="768350"/>
            <a:ext cx="6819900" cy="383698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i-FI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pmfias.com/diclofenac-indian-vulture-crisis/" TargetMode="External"/><Relationship Id="rId3" Type="http://schemas.openxmlformats.org/officeDocument/2006/relationships/hyperlink" Target="https://blogs.scientificamerican.com/extinction-countdown/indian-vultures-are-dying-for-some-good-news/" TargetMode="External"/><Relationship Id="rId4" Type="http://schemas.openxmlformats.org/officeDocument/2006/relationships/hyperlink" Target="https://www.nature.com/news/cattle-drug-threatens-thousands-of-vultures-1.19839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fi.opasnet.org/fi/Glyfosaatti" TargetMode="External"/><Relationship Id="rId3" Type="http://schemas.openxmlformats.org/officeDocument/2006/relationships/hyperlink" Target="https://skepsis.blob.core.windows.net/skepsisweb/Skeptikko-2016-3_kiistelty_glyfosaatti.pdf" TargetMode="External"/><Relationship Id="rId4" Type="http://schemas.openxmlformats.org/officeDocument/2006/relationships/hyperlink" Target="https://skepsis.blob.core.windows.net/skepsisweb/Skeptikko-2016-3_kiistelty_glyfosaatti.pdf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fi.opasnet.org/fi/Neonikotinoidit" TargetMode="External"/><Relationship Id="rId3" Type="http://schemas.openxmlformats.org/officeDocument/2006/relationships/hyperlink" Target="https://en.wikipedia.org/wiki/Neonicotinoid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e360.yale.edu/features/declining_bee_populations_pose_a_threat_to_global_agriculture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n.wikipedia.org/wiki/File:Vulture_and_Jackal_eating_together.jpg" TargetMode="External"/><Relationship Id="rId3" Type="http://schemas.openxmlformats.org/officeDocument/2006/relationships/hyperlink" Target="https://en.wikipedia.org/wiki/White-rumped_vulture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n.wikipedia.org/wiki/Indian_vulture_crisis" TargetMode="External"/><Relationship Id="rId3" Type="http://schemas.openxmlformats.org/officeDocument/2006/relationships/hyperlink" Target="http://dx.doi.org/10.1038/nature02317" TargetMode="External"/><Relationship Id="rId4" Type="http://schemas.openxmlformats.org/officeDocument/2006/relationships/hyperlink" Target="http://dx.doi.org/10.1111/j.0021-8901.2004.00954.x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dx.doi.org/10.1038/nature02317" TargetMode="External"/><Relationship Id="rId3" Type="http://schemas.openxmlformats.org/officeDocument/2006/relationships/hyperlink" Target="https://www.nature.com/articles/nature02317#f1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dx.doi.org/10.1038/nature02317" TargetMode="External"/><Relationship Id="rId3" Type="http://schemas.openxmlformats.org/officeDocument/2006/relationships/hyperlink" Target="https://www.nature.com/articles/nature02317#f1" TargetMode="External"/><Relationship Id="rId4" Type="http://schemas.openxmlformats.org/officeDocument/2006/relationships/hyperlink" Target="https://www.pmfias.com/diclofenac-indian-vulture-crisis/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ncbi.nlm.nih.gov/pmc/articles/PMC1930156/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pmfias.com/diclofenac-indian-vulture-crisis/" TargetMode="External"/><Relationship Id="rId3" Type="http://schemas.openxmlformats.org/officeDocument/2006/relationships/hyperlink" Target="https://blogs.scientificamerican.com/extinction-countdown/indian-vultures-are-dying-for-some-good-news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x="139700" y="768350"/>
            <a:ext cx="6819900" cy="383698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 u="sng">
                <a:solidFill>
                  <a:schemeClr val="hlink"/>
                </a:solidFill>
                <a:hlinkClick r:id="rId2"/>
              </a:rPr>
              <a:t>https://www.pmfias.com/diclofenac-indian-vulture-crisis/</a:t>
            </a:r>
            <a:r>
              <a:rPr lang="fi-FI"/>
              <a:t> </a:t>
            </a:r>
            <a:endParaRPr/>
          </a:p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 u="sng">
                <a:solidFill>
                  <a:schemeClr val="hlink"/>
                </a:solidFill>
                <a:hlinkClick r:id="rId3"/>
              </a:rPr>
              <a:t>https://blogs.scientificamerican.com/extinction-countdown/indian-vultures-are-dying-for-some-good-news/</a:t>
            </a:r>
            <a:r>
              <a:rPr lang="fi-FI"/>
              <a:t> </a:t>
            </a:r>
            <a:endParaRPr/>
          </a:p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 u="sng">
                <a:solidFill>
                  <a:schemeClr val="hlink"/>
                </a:solidFill>
                <a:hlinkClick r:id="rId4"/>
              </a:rPr>
              <a:t>https://www.nature.com/news/cattle-drug-threatens-thousands-of-vultures-1.19839</a:t>
            </a:r>
            <a:r>
              <a:rPr lang="fi-FI"/>
              <a:t> </a:t>
            </a:r>
            <a:endParaRPr/>
          </a:p>
        </p:txBody>
      </p:sp>
      <p:sp>
        <p:nvSpPr>
          <p:cNvPr id="180" name="Shape 180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 u="sng">
                <a:solidFill>
                  <a:schemeClr val="hlink"/>
                </a:solidFill>
                <a:hlinkClick r:id="rId2"/>
              </a:rPr>
              <a:t>http://fi.opasnet.org/fi/Glyfosaatti</a:t>
            </a:r>
            <a:r>
              <a:rPr lang="fi-FI"/>
              <a:t> </a:t>
            </a:r>
            <a:endParaRPr/>
          </a:p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 sz="1100">
                <a:solidFill>
                  <a:srgbClr val="000000"/>
                </a:solidFill>
              </a:rPr>
              <a:t>Jouko Tuomisto. 2016. Kiistelty glyfosaatti. Skeptikko 3/2016.</a:t>
            </a:r>
            <a:r>
              <a:rPr lang="fi-FI" sz="1100">
                <a:solidFill>
                  <a:srgbClr val="000000"/>
                </a:solidFill>
                <a:hlinkClick r:id="rId3"/>
              </a:rPr>
              <a:t> </a:t>
            </a:r>
            <a:r>
              <a:rPr lang="fi-FI" sz="1100" u="sng">
                <a:solidFill>
                  <a:schemeClr val="hlink"/>
                </a:solidFill>
                <a:hlinkClick r:id="rId4"/>
              </a:rPr>
              <a:t>[11]</a:t>
            </a:r>
            <a:endParaRPr/>
          </a:p>
        </p:txBody>
      </p:sp>
      <p:sp>
        <p:nvSpPr>
          <p:cNvPr id="222" name="Shape 222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Shape 230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 u="sng">
                <a:solidFill>
                  <a:schemeClr val="hlink"/>
                </a:solidFill>
                <a:hlinkClick r:id="rId2"/>
              </a:rPr>
              <a:t>http://fi.opasnet.org/fi/Neonikotinoidit</a:t>
            </a:r>
            <a:r>
              <a:rPr lang="fi-FI"/>
              <a:t> </a:t>
            </a:r>
            <a:endParaRPr/>
          </a:p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 u="sng">
                <a:solidFill>
                  <a:schemeClr val="hlink"/>
                </a:solidFill>
                <a:hlinkClick r:id="rId3"/>
              </a:rPr>
              <a:t>https://en.wikipedia.org/wiki/Neonicotinoid</a:t>
            </a:r>
            <a:r>
              <a:rPr lang="fi-FI"/>
              <a:t> </a:t>
            </a:r>
            <a:endParaRPr/>
          </a:p>
        </p:txBody>
      </p:sp>
      <p:sp>
        <p:nvSpPr>
          <p:cNvPr id="238" name="Shape 238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 u="sng">
                <a:solidFill>
                  <a:schemeClr val="hlink"/>
                </a:solidFill>
                <a:hlinkClick r:id="rId2"/>
              </a:rPr>
              <a:t>http://e360.yale.edu/features/declining_bee_populations_pose_a_threat_to_global_agriculture</a:t>
            </a:r>
            <a:r>
              <a:rPr lang="fi-FI"/>
              <a:t> </a:t>
            </a:r>
            <a:endParaRPr/>
          </a:p>
        </p:txBody>
      </p:sp>
      <p:sp>
        <p:nvSpPr>
          <p:cNvPr id="247" name="Shape 247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139700" y="768350"/>
            <a:ext cx="6819900" cy="383698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 u="sng">
                <a:solidFill>
                  <a:schemeClr val="hlink"/>
                </a:solidFill>
                <a:hlinkClick r:id="rId2"/>
              </a:rPr>
              <a:t>https://en.wikipedia.org/wiki/File:Vulture_and_Jackal_eating_together.jpg</a:t>
            </a:r>
            <a:endParaRPr/>
          </a:p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 u="sng">
                <a:solidFill>
                  <a:schemeClr val="hlink"/>
                </a:solidFill>
                <a:hlinkClick r:id="rId3"/>
              </a:rPr>
              <a:t>https://en.wikipedia.org/wiki/White-rumped_vulture</a:t>
            </a:r>
            <a:r>
              <a:rPr lang="fi-FI"/>
              <a:t> </a:t>
            </a:r>
            <a:endParaRPr/>
          </a:p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 u="sng">
                <a:solidFill>
                  <a:schemeClr val="hlink"/>
                </a:solidFill>
                <a:hlinkClick r:id="rId2"/>
              </a:rPr>
              <a:t>https://en.wikipedia.org/wiki/Indian_vulture_crisis</a:t>
            </a:r>
            <a:r>
              <a:rPr lang="fi-FI"/>
              <a:t> </a:t>
            </a:r>
            <a:endParaRPr/>
          </a:p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/>
              <a:t>Oaks et al. 2004 Nature volume 427, pages 630–633 (12 February 2004) </a:t>
            </a:r>
            <a:r>
              <a:rPr lang="fi-FI" u="sng">
                <a:solidFill>
                  <a:schemeClr val="hlink"/>
                </a:solidFill>
                <a:hlinkClick r:id="rId3"/>
              </a:rPr>
              <a:t>http://dx.doi.org/10.1038/nature02317</a:t>
            </a:r>
            <a:r>
              <a:rPr lang="fi-FI"/>
              <a:t> </a:t>
            </a:r>
            <a:endParaRPr/>
          </a:p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/>
              <a:t>GREEN, R. E., NEWTON, I., SHULTZ, S., CUNNINGHAM, A. A., GILBERT, M., PAIN, D. J. and PRAKASH, V. (2004), Diclofenac poisoning as a cause of vulture population declines across the Indian subcontinent. Journal of Applied Ecology, 41: 793–800. </a:t>
            </a:r>
            <a:r>
              <a:rPr lang="fi-FI" u="sng">
                <a:solidFill>
                  <a:schemeClr val="hlink"/>
                </a:solidFill>
                <a:hlinkClick r:id="rId4"/>
              </a:rPr>
              <a:t>http://dx.doi.org/10.1111/j.0021-8901.2004.00954.x</a:t>
            </a:r>
            <a:r>
              <a:rPr lang="fi-FI"/>
              <a:t> </a:t>
            </a:r>
            <a:endParaRPr/>
          </a:p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/>
              <a:t>Oaks et al. 2004 Nature volume 427, pages 630–633 (12 February 2004) </a:t>
            </a:r>
            <a:r>
              <a:rPr lang="fi-FI" u="sng">
                <a:solidFill>
                  <a:schemeClr val="hlink"/>
                </a:solidFill>
                <a:hlinkClick r:id="rId2"/>
              </a:rPr>
              <a:t>http://dx.doi.org/10.1038/nature02317</a:t>
            </a:r>
            <a:r>
              <a:rPr lang="fi-FI"/>
              <a:t> </a:t>
            </a:r>
            <a:endParaRPr/>
          </a:p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 u="sng">
                <a:solidFill>
                  <a:schemeClr val="hlink"/>
                </a:solidFill>
                <a:hlinkClick r:id="rId3"/>
              </a:rPr>
              <a:t>https://www.nature.com/articles/nature02317#f1</a:t>
            </a:r>
            <a:r>
              <a:rPr lang="fi-FI"/>
              <a:t> </a:t>
            </a:r>
            <a:endParaRPr/>
          </a:p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/>
              <a:t>Oaks et al. 2004 Nature volume 427, pages 630–633 (12 February 2004) </a:t>
            </a:r>
            <a:r>
              <a:rPr lang="fi-FI" u="sng">
                <a:solidFill>
                  <a:schemeClr val="hlink"/>
                </a:solidFill>
                <a:hlinkClick r:id="rId2"/>
              </a:rPr>
              <a:t>http://dx.doi.org/10.1038/nature02317</a:t>
            </a:r>
            <a:r>
              <a:rPr lang="fi-FI"/>
              <a:t> </a:t>
            </a:r>
            <a:endParaRPr/>
          </a:p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 u="sng">
                <a:solidFill>
                  <a:schemeClr val="hlink"/>
                </a:solidFill>
                <a:hlinkClick r:id="rId3"/>
              </a:rPr>
              <a:t>https://www.nature.com/articles/nature02317#f1</a:t>
            </a:r>
            <a:r>
              <a:rPr lang="fi-FI"/>
              <a:t> </a:t>
            </a:r>
            <a:endParaRPr/>
          </a:p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 u="sng">
                <a:solidFill>
                  <a:schemeClr val="hlink"/>
                </a:solidFill>
                <a:hlinkClick r:id="rId4"/>
              </a:rPr>
              <a:t>https://www.pmfias.com/diclofenac-indian-vulture-crisis/</a:t>
            </a:r>
            <a:r>
              <a:rPr lang="fi-FI"/>
              <a:t> </a:t>
            </a:r>
            <a:endParaRPr/>
          </a:p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 u="sng">
                <a:solidFill>
                  <a:schemeClr val="hlink"/>
                </a:solidFill>
                <a:hlinkClick r:id="rId2"/>
              </a:rPr>
              <a:t>https://www.ncbi.nlm.nih.gov/pmc/articles/PMC1930156/</a:t>
            </a:r>
            <a:endParaRPr/>
          </a:p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/>
              <a:t>PLoS ONE. 2007; 2(8): e686.</a:t>
            </a:r>
            <a:endParaRPr/>
          </a:p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/>
              <a:t>Published online 2007 Aug 1. doi:  10.1371/journal.pone.0000686</a:t>
            </a:r>
            <a:endParaRPr/>
          </a:p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/>
              <a:t>PMCID: PMC1930156</a:t>
            </a:r>
            <a:endParaRPr/>
          </a:p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/>
              <a:t>Rate of Decline of the Oriental White-Backed Vulture Population in India Estimated from a Survey of Diclofenac Residues in Carcasses of Ungulates</a:t>
            </a:r>
            <a:endParaRPr/>
          </a:p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/>
              <a:t>Rhys E. Green,1,2,* Mark A. Taggart,3,4 Kalu Ram Senacha,5 Bindu Raghavan,5 Deborah J. Pain,2 Yadvendradev Jhala,6 and Richard Cuthbert2</a:t>
            </a:r>
            <a:endParaRPr/>
          </a:p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/>
              <a:t>Source: Cuthbert et al . (2011) PLoS ONE 6(5): e19069, Jamshed et al . (2012) Bird Conservation International 22: 389–397, Prakash et al . (2012) PLoS ONE 7(11): e49118.</a:t>
            </a:r>
            <a:endParaRPr/>
          </a:p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/>
              <a:t>http://datazone.birdlife.org/sowb/casestudy/vultures-are-under-threat-from-the-veterinary-drug-diclofenac</a:t>
            </a:r>
            <a:endParaRPr/>
          </a:p>
        </p:txBody>
      </p:sp>
      <p:sp>
        <p:nvSpPr>
          <p:cNvPr id="153" name="Shape 153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 u="sng">
                <a:solidFill>
                  <a:schemeClr val="hlink"/>
                </a:solidFill>
                <a:hlinkClick r:id="rId2"/>
              </a:rPr>
              <a:t>https://www.pmfias.com/diclofenac-indian-vulture-crisis/</a:t>
            </a:r>
            <a:r>
              <a:rPr lang="fi-FI"/>
              <a:t> </a:t>
            </a:r>
            <a:endParaRPr/>
          </a:p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 u="sng">
                <a:solidFill>
                  <a:schemeClr val="hlink"/>
                </a:solidFill>
                <a:hlinkClick r:id="rId3"/>
              </a:rPr>
              <a:t>https://blogs.scientificamerican.com/extinction-countdown/indian-vultures-are-dying-for-some-good-news/</a:t>
            </a:r>
            <a:r>
              <a:rPr lang="fi-FI"/>
              <a:t> </a:t>
            </a:r>
            <a:endParaRPr/>
          </a:p>
        </p:txBody>
      </p:sp>
      <p:sp>
        <p:nvSpPr>
          <p:cNvPr id="162" name="Shape 162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tsikkodia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4920853"/>
            <a:ext cx="9144000" cy="22264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2" name="Shape 22"/>
          <p:cNvSpPr/>
          <p:nvPr/>
        </p:nvSpPr>
        <p:spPr>
          <a:xfrm>
            <a:off x="0" y="0"/>
            <a:ext cx="9144000" cy="285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23"/>
          <p:cNvSpPr txBox="1"/>
          <p:nvPr>
            <p:ph type="ctrTitle"/>
          </p:nvPr>
        </p:nvSpPr>
        <p:spPr>
          <a:xfrm>
            <a:off x="468314" y="857250"/>
            <a:ext cx="8207375" cy="9715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x="468314" y="1974057"/>
            <a:ext cx="8207375" cy="7119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69875" lvl="1" marL="625475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77813" lvl="2" marL="900113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6225" lvl="3" marL="1165225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4638" lvl="4" marL="1430338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1463" lvl="5" marL="2608263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71463" lvl="6" marL="3065463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71462" lvl="7" marL="3522663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71462" lvl="8" marL="3979863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SHORT_THL_LOGO_RGB_large.jpg" id="26" name="Shape 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8820" y="2950168"/>
            <a:ext cx="1973288" cy="8094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L_KV_LOGO_PPT.JPG" id="27" name="Shape 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3769020"/>
            <a:ext cx="4565904" cy="225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hjä1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hjä2" showMasterSp="0">
  <p:cSld name="Tyhjä2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tsikko ja sisältö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468314" y="195263"/>
            <a:ext cx="8207375" cy="7560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457200" y="1113235"/>
            <a:ext cx="8218488" cy="32944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8300" lvl="6" marL="32004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8300" lvl="7" marL="36576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8300" lvl="8" marL="41148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äliotsikkodia">
  <p:cSld name="Väliotsikkodia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722313" y="3062362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722313" y="1937221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0" i="0" sz="20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8C8C8C"/>
              </a:buClr>
              <a:buSzPts val="2000"/>
              <a:buFont typeface="Arial"/>
              <a:buNone/>
              <a:defRPr b="0" i="0" sz="18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8C8C8C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8C8C8C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85000"/>
              </a:lnSpc>
              <a:spcBef>
                <a:spcPts val="350"/>
              </a:spcBef>
              <a:spcAft>
                <a:spcPts val="0"/>
              </a:spcAft>
              <a:buClr>
                <a:srgbClr val="8C8C8C"/>
              </a:buClr>
              <a:buSzPts val="2200"/>
              <a:buFont typeface="Arial"/>
              <a:buNone/>
              <a:defRPr b="0" i="0" sz="14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85000"/>
              </a:lnSpc>
              <a:spcBef>
                <a:spcPts val="350"/>
              </a:spcBef>
              <a:spcAft>
                <a:spcPts val="0"/>
              </a:spcAft>
              <a:buClr>
                <a:srgbClr val="8C8C8C"/>
              </a:buClr>
              <a:buSzPts val="2200"/>
              <a:buFont typeface="Arial"/>
              <a:buNone/>
              <a:defRPr b="0" i="0" sz="14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85000"/>
              </a:lnSpc>
              <a:spcBef>
                <a:spcPts val="350"/>
              </a:spcBef>
              <a:spcAft>
                <a:spcPts val="0"/>
              </a:spcAft>
              <a:buClr>
                <a:srgbClr val="8C8C8C"/>
              </a:buClr>
              <a:buSzPts val="2200"/>
              <a:buFont typeface="Arial"/>
              <a:buNone/>
              <a:defRPr b="0" i="0" sz="14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85000"/>
              </a:lnSpc>
              <a:spcBef>
                <a:spcPts val="350"/>
              </a:spcBef>
              <a:spcAft>
                <a:spcPts val="0"/>
              </a:spcAft>
              <a:buClr>
                <a:srgbClr val="8C8C8C"/>
              </a:buClr>
              <a:buSzPts val="2200"/>
              <a:buFont typeface="Arial"/>
              <a:buNone/>
              <a:defRPr b="0" i="0" sz="14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tsikko ja sisältö_tausta">
  <p:cSld name="Otsikko ja sisältö_tausta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251520" y="1113588"/>
            <a:ext cx="8640960" cy="3294366"/>
          </a:xfrm>
          <a:prstGeom prst="rect">
            <a:avLst/>
          </a:prstGeom>
          <a:solidFill>
            <a:schemeClr val="accent1">
              <a:alpha val="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>
            <p:ph type="title"/>
          </p:nvPr>
        </p:nvSpPr>
        <p:spPr>
          <a:xfrm>
            <a:off x="468314" y="195263"/>
            <a:ext cx="8207375" cy="7560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457200" y="1215000"/>
            <a:ext cx="8218488" cy="30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8300" lvl="6" marL="32004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8300" lvl="7" marL="36576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8300" lvl="8" marL="41148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aksi sisältökohdetta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68314" y="195263"/>
            <a:ext cx="8207375" cy="7560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457200" y="1113235"/>
            <a:ext cx="4032250" cy="32944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641850" y="1113235"/>
            <a:ext cx="4033838" cy="32944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aksi sisältökohdetta_tausta">
  <p:cSld name="Kaksi sisältökohdetta_tausta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251520" y="1113588"/>
            <a:ext cx="8640960" cy="3294366"/>
          </a:xfrm>
          <a:prstGeom prst="rect">
            <a:avLst/>
          </a:prstGeom>
          <a:solidFill>
            <a:schemeClr val="accent1">
              <a:alpha val="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Shape 56"/>
          <p:cNvSpPr txBox="1"/>
          <p:nvPr>
            <p:ph type="title"/>
          </p:nvPr>
        </p:nvSpPr>
        <p:spPr>
          <a:xfrm>
            <a:off x="468314" y="195263"/>
            <a:ext cx="8207375" cy="7560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457200" y="1215000"/>
            <a:ext cx="4032250" cy="30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2" type="body"/>
          </p:nvPr>
        </p:nvSpPr>
        <p:spPr>
          <a:xfrm>
            <a:off x="4641850" y="1215000"/>
            <a:ext cx="4033838" cy="30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ailu">
  <p:cSld name="Vertailu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1" type="body"/>
          </p:nvPr>
        </p:nvSpPr>
        <p:spPr>
          <a:xfrm>
            <a:off x="457200" y="1110570"/>
            <a:ext cx="4040188" cy="7200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57200" y="1830650"/>
            <a:ext cx="4040188" cy="25626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3" type="body"/>
          </p:nvPr>
        </p:nvSpPr>
        <p:spPr>
          <a:xfrm>
            <a:off x="4645026" y="1110570"/>
            <a:ext cx="4041775" cy="7200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4" type="body"/>
          </p:nvPr>
        </p:nvSpPr>
        <p:spPr>
          <a:xfrm>
            <a:off x="4645026" y="1830650"/>
            <a:ext cx="4041775" cy="25626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70" name="Shape 70"/>
          <p:cNvSpPr txBox="1"/>
          <p:nvPr>
            <p:ph type="title"/>
          </p:nvPr>
        </p:nvSpPr>
        <p:spPr>
          <a:xfrm>
            <a:off x="468314" y="195263"/>
            <a:ext cx="8207375" cy="7560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ain otsikko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468314" y="195263"/>
            <a:ext cx="8207375" cy="7560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ain otsikko_tausta">
  <p:cSld name="Vain otsikko_tausta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468314" y="195263"/>
            <a:ext cx="8207375" cy="7560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1" name="Shape 81"/>
          <p:cNvSpPr/>
          <p:nvPr/>
        </p:nvSpPr>
        <p:spPr>
          <a:xfrm>
            <a:off x="251520" y="1113588"/>
            <a:ext cx="8640960" cy="3294366"/>
          </a:xfrm>
          <a:prstGeom prst="rect">
            <a:avLst/>
          </a:prstGeom>
          <a:solidFill>
            <a:schemeClr val="accent1">
              <a:alpha val="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jpg"/><Relationship Id="rId2" Type="http://schemas.openxmlformats.org/officeDocument/2006/relationships/image" Target="../media/image2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ORT_THL_LOGO_WEB_186x80px.jpg" id="10" name="Shape 10"/>
          <p:cNvPicPr preferRelativeResize="0"/>
          <p:nvPr/>
        </p:nvPicPr>
        <p:blipFill rotWithShape="1">
          <a:blip r:embed="rId1">
            <a:alphaModFix/>
          </a:blip>
          <a:srcRect b="12813" l="0" r="0" t="9686"/>
          <a:stretch/>
        </p:blipFill>
        <p:spPr>
          <a:xfrm>
            <a:off x="152400" y="4386126"/>
            <a:ext cx="1523619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/>
          <p:nvPr/>
        </p:nvSpPr>
        <p:spPr>
          <a:xfrm>
            <a:off x="0" y="4920853"/>
            <a:ext cx="9144000" cy="22264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/>
          <p:nvPr>
            <p:ph type="title"/>
          </p:nvPr>
        </p:nvSpPr>
        <p:spPr>
          <a:xfrm>
            <a:off x="468314" y="195263"/>
            <a:ext cx="8207375" cy="7560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57200" y="1113235"/>
            <a:ext cx="8218488" cy="32944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8300" lvl="6" marL="32004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8300" lvl="7" marL="36576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8300" lvl="8" marL="41148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descr="THL_KV_LOGO_PPT.JPG" id="17" name="Shape 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59375" y="4653856"/>
            <a:ext cx="4565904" cy="22583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6</a:t>
            </a:r>
            <a:r>
              <a:rPr b="1" lang="fi-FI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fi-FI"/>
              <a:t>2</a:t>
            </a:r>
            <a:r>
              <a:rPr b="1" lang="fi-FI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.201</a:t>
            </a:r>
            <a:r>
              <a:rPr lang="fi-FI"/>
              <a:t>8</a:t>
            </a:r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i-FI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/>
          <p:nvPr>
            <p:ph type="ctrTitle"/>
          </p:nvPr>
        </p:nvSpPr>
        <p:spPr>
          <a:xfrm>
            <a:off x="468314" y="857250"/>
            <a:ext cx="8207375" cy="971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Environmental toxicity evaluation</a:t>
            </a:r>
            <a:endParaRPr b="1" i="0" sz="3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 txBox="1"/>
          <p:nvPr>
            <p:ph idx="1" type="subTitle"/>
          </p:nvPr>
        </p:nvSpPr>
        <p:spPr>
          <a:xfrm>
            <a:off x="468314" y="1974057"/>
            <a:ext cx="8207375" cy="711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fi-FI"/>
              <a:t>Jouni Tuomisto, THL, Kuopio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http://en.opasnet.org/w/Environmental_toxicity_evaluation.pptx</a:t>
            </a:r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ylabanneri_7.jpg" id="96" name="Shape 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40000"/>
            <a:ext cx="9062618" cy="784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314625" y="195275"/>
            <a:ext cx="83610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Diclofenac       and alternative meloxicam</a:t>
            </a:r>
            <a:endParaRPr/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7488" lvl="0" marL="357188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8580" y="1115225"/>
            <a:ext cx="3747020" cy="247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115225"/>
            <a:ext cx="3003726" cy="228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Diclofenac alternative</a:t>
            </a:r>
            <a:endParaRPr/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457200" y="848124"/>
            <a:ext cx="8218500" cy="35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>
              <a:spcBef>
                <a:spcPts val="90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The drug was banned for veterinary use in India in March, 2006; Nepal and Pakistan followed suit shortly thereafter.</a:t>
            </a:r>
            <a:endParaRPr/>
          </a:p>
          <a:p>
            <a: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A replacement drug was quickly developed and proposed after tests on vultures in captivity: meloxicam.</a:t>
            </a:r>
            <a:endParaRPr/>
          </a:p>
          <a:p>
            <a: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Meloxicam affects cattle the same way as diclofenac, but is harmless for vultures.</a:t>
            </a:r>
            <a:endParaRPr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Diclofenac for humans is in veterinary uses through black markets in certain parts of India.</a:t>
            </a:r>
            <a:endParaRPr/>
          </a:p>
          <a:p>
            <a: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Discussion ongoing about griffon vulture in Spain (no bans to veterinary use in the EU).</a:t>
            </a:r>
            <a:endParaRPr/>
          </a:p>
        </p:txBody>
      </p:sp>
      <p:sp>
        <p:nvSpPr>
          <p:cNvPr id="184" name="Shape 184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Glyphosate regulation in the EU</a:t>
            </a:r>
            <a:endParaRPr/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7488" lvl="0" marL="357188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6035" y="1019287"/>
            <a:ext cx="6858214" cy="386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Glyphosate</a:t>
            </a:r>
            <a:endParaRPr/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>
              <a:spcBef>
                <a:spcPts val="90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One of the most popular herbicides in the world.</a:t>
            </a:r>
            <a:endParaRPr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Widely used to kill weed on fields after harvesting.</a:t>
            </a:r>
            <a:endParaRPr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In some countries, also used to accelerate ripening before harvesting (not allowed in Finland).</a:t>
            </a:r>
            <a:endParaRPr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Commonly used in gardens.</a:t>
            </a:r>
            <a:endParaRPr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Consumption at top year 2010 was 900 tons in Finland.</a:t>
            </a:r>
            <a:endParaRPr/>
          </a:p>
          <a:p>
            <a: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Mode of action: prevents a crucial enzyme in plant amino acid production: 5-enol-pyruvyl-sikimate-3-phosphate synthase. This enzyme does not exist in animals.</a:t>
            </a:r>
            <a:endParaRPr/>
          </a:p>
        </p:txBody>
      </p:sp>
      <p:sp>
        <p:nvSpPr>
          <p:cNvPr id="201" name="Shape 201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Glyphosate used to ripen the crop</a:t>
            </a:r>
            <a:endParaRPr/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7488" lvl="0" marL="357188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00" y="951275"/>
            <a:ext cx="6155198" cy="393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Political controversy</a:t>
            </a:r>
            <a:endParaRPr/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>
              <a:spcBef>
                <a:spcPts val="90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Glyphosate was developed by Monsanto in 1970’s.</a:t>
            </a:r>
            <a:endParaRPr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Monsanto also developed GMO crops (corn, cotton) with glyphosate resistance → weed could be sprayed during season.</a:t>
            </a:r>
            <a:endParaRPr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Glyphosate became the model compound for Big Agri and “non-organic farming”.</a:t>
            </a:r>
            <a:endParaRPr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Strong lobby to get glyphosate banned in EU.</a:t>
            </a:r>
            <a:endParaRPr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EU Parliament Oct 2017: ban by 2022</a:t>
            </a:r>
            <a:endParaRPr/>
          </a:p>
          <a:p>
            <a: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EU MC Dec 2017: give extension to permit until 2022</a:t>
            </a:r>
            <a:endParaRPr/>
          </a:p>
        </p:txBody>
      </p:sp>
      <p:sp>
        <p:nvSpPr>
          <p:cNvPr id="218" name="Shape 218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Scientific “controversy”</a:t>
            </a:r>
            <a:endParaRPr/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>
              <a:spcBef>
                <a:spcPts val="90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The acute and chronic toxicity of glyphosate is low in rodents and humans.</a:t>
            </a:r>
            <a:endParaRPr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This enables carcinogenicity studies with extremely high doses.</a:t>
            </a:r>
            <a:endParaRPr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IARC classified glyphosate as 2A (probable human carcinogen) in March 2015.</a:t>
            </a:r>
            <a:endParaRPr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EFSA risk assessment concluded “unlikely to be carcinogenic to humans” in October 2015.</a:t>
            </a:r>
            <a:endParaRPr/>
          </a:p>
          <a:p>
            <a: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ECHA March 2017: “Not carcinogenic”.</a:t>
            </a:r>
            <a:endParaRPr/>
          </a:p>
        </p:txBody>
      </p:sp>
      <p:sp>
        <p:nvSpPr>
          <p:cNvPr id="226" name="Shape 226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Interpretations</a:t>
            </a:r>
            <a:endParaRPr/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>
              <a:spcBef>
                <a:spcPts val="90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IARC evaluates carcinogenic hazard but NOT potency.</a:t>
            </a:r>
            <a:endParaRPr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Potential carcinogenicity requires very large doses.</a:t>
            </a:r>
            <a:endParaRPr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EFSA evaluates risk at the current (low) levels of exposure.</a:t>
            </a:r>
            <a:endParaRPr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→ Their conclusions are not contradictory but about different issues. </a:t>
            </a:r>
            <a:endParaRPr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However, each political agenda can now pick the message they want and get apparent scientific support.</a:t>
            </a:r>
            <a:endParaRPr/>
          </a:p>
          <a:p>
            <a: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Actually, the discussion does not hold against scientific criticism.</a:t>
            </a:r>
            <a:endParaRPr/>
          </a:p>
        </p:txBody>
      </p:sp>
      <p:sp>
        <p:nvSpPr>
          <p:cNvPr id="234" name="Shape 234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Neonicotinoids</a:t>
            </a:r>
            <a:endParaRPr/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457200" y="727375"/>
            <a:ext cx="6335700" cy="36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>
              <a:spcBef>
                <a:spcPts val="90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nAChR-acetylcholine receptor agonists, like nicotine.</a:t>
            </a:r>
            <a:endParaRPr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Very toxic to insects (IC50 2 - 20 nM).</a:t>
            </a:r>
            <a:endParaRPr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Only moderately toxic to mammals (IC50 700 - 50 000 nM).</a:t>
            </a:r>
            <a:endParaRPr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Toxicity is fairly low also to birds.</a:t>
            </a:r>
            <a:endParaRPr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Not mutagenic, carcinogenic, nor teratogenic.</a:t>
            </a:r>
            <a:endParaRPr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Several uses:</a:t>
            </a:r>
            <a:endParaRPr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Kill insects on green leaves by spraying.</a:t>
            </a:r>
            <a:endParaRPr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Protect seeds by staining with neonicotinoids.</a:t>
            </a:r>
            <a:endParaRPr/>
          </a:p>
          <a:p>
            <a: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Kill fleas from the animal fur.</a:t>
            </a:r>
            <a:endParaRPr/>
          </a:p>
        </p:txBody>
      </p:sp>
      <p:sp>
        <p:nvSpPr>
          <p:cNvPr id="242" name="Shape 242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2125" y="0"/>
            <a:ext cx="2441875" cy="373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7488" lvl="0" marL="357188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52" name="Shape 2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468314" y="195263"/>
            <a:ext cx="8207375" cy="7560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Outline</a:t>
            </a:r>
            <a:endParaRPr b="1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462750" y="1049412"/>
            <a:ext cx="8218500" cy="30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Diclofenac and vulture crisis</a:t>
            </a:r>
            <a:endParaRPr/>
          </a:p>
          <a:p>
            <a:pPr indent="-3683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Glyphosate and putative human health risk</a:t>
            </a:r>
            <a:endParaRPr/>
          </a:p>
          <a:p>
            <a:pPr indent="-3683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Neonicotinoids and ecological risks on bees</a:t>
            </a:r>
            <a:endParaRPr/>
          </a:p>
          <a:p>
            <a:pPr indent="-3683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Lessons learned</a:t>
            </a:r>
            <a:endParaRPr/>
          </a:p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6</a:t>
            </a:r>
            <a:r>
              <a:rPr b="1" lang="fi-FI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.2.201</a:t>
            </a:r>
            <a:r>
              <a:rPr lang="fi-FI"/>
              <a:t>8</a:t>
            </a:r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http://en.opasnet.org/w/Environmental_toxicity_evaluation.pptx</a:t>
            </a:r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i-FI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914425" y="3137695"/>
            <a:ext cx="7315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Problems with neonicotinoids</a:t>
            </a:r>
            <a:endParaRPr/>
          </a:p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>
              <a:spcBef>
                <a:spcPts val="90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Harmful to other insects, especially bees.</a:t>
            </a:r>
            <a:endParaRPr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However, not clear which practices cause how much problems.</a:t>
            </a:r>
            <a:endParaRPr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Links to mass destruction of bees suspected but not proven.</a:t>
            </a:r>
            <a:endParaRPr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Causes changes in ecology of insect-eating birds.</a:t>
            </a:r>
            <a:endParaRPr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Compounds are persistent in the environment.</a:t>
            </a:r>
            <a:endParaRPr/>
          </a:p>
          <a:p>
            <a: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Very wide use (global market &gt; US$ 1B)</a:t>
            </a:r>
            <a:endParaRPr/>
          </a:p>
        </p:txBody>
      </p:sp>
      <p:sp>
        <p:nvSpPr>
          <p:cNvPr id="260" name="Shape 260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Lessons learned</a:t>
            </a:r>
            <a:endParaRPr/>
          </a:p>
        </p:txBody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457200" y="740350"/>
            <a:ext cx="8218500" cy="36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>
              <a:spcBef>
                <a:spcPts val="90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All examples were about compounds accepted to market.</a:t>
            </a:r>
            <a:endParaRPr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Human toxicity was minimal (glyphosate) or low (diclofenac, neonicotinoids).</a:t>
            </a:r>
            <a:endParaRPr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Still, very severe ecological or political problems arose even after decades of use of the chemical.</a:t>
            </a:r>
            <a:endParaRPr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How could these problems have been avoided?</a:t>
            </a:r>
            <a:endParaRPr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Continuous environmental and health monitoring to identify unexpected problems and investigate causes.</a:t>
            </a:r>
            <a:endParaRPr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Avoid reckless use of any chemical.</a:t>
            </a:r>
            <a:endParaRPr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Pay attention to changes in use practices.</a:t>
            </a:r>
            <a:endParaRPr/>
          </a:p>
          <a:p>
            <a: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Ensure open, continuous scientific and political discussion.</a:t>
            </a:r>
            <a:endParaRPr/>
          </a:p>
        </p:txBody>
      </p:sp>
      <p:sp>
        <p:nvSpPr>
          <p:cNvPr id="268" name="Shape 268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7488" lvl="0" marL="357188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33338"/>
            <a:ext cx="7620000" cy="507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Vultures in India</a:t>
            </a:r>
            <a:endParaRPr/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>
              <a:spcBef>
                <a:spcPts val="90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In 1980’s, 80 million white-rumped vultures (</a:t>
            </a:r>
            <a:r>
              <a:rPr i="1" lang="fi-FI"/>
              <a:t>Gyps bengalensis</a:t>
            </a:r>
            <a:r>
              <a:rPr lang="fi-FI"/>
              <a:t>, </a:t>
            </a:r>
            <a:r>
              <a:rPr lang="fi-FI"/>
              <a:t>OWBV)</a:t>
            </a:r>
            <a:endParaRPr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500 million cattle in India, 4 % used for human food. Most are carried to carcass depositories after death.</a:t>
            </a:r>
            <a:endParaRPr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In 1990’s a rapid and major decline observed (20-50%/a)</a:t>
            </a:r>
            <a:endParaRPr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First suspects: pathogenic microbes</a:t>
            </a:r>
            <a:endParaRPr/>
          </a:p>
          <a:p>
            <a: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Breakthrough in 2003: diclofenac (Voltaren®)  fed to cattle as analgesic</a:t>
            </a:r>
            <a:endParaRPr/>
          </a:p>
        </p:txBody>
      </p:sp>
      <p:sp>
        <p:nvSpPr>
          <p:cNvPr id="123" name="Shape 123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7488" lvl="0" marL="357188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4500" y="119075"/>
            <a:ext cx="5823142" cy="4829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Diclofenac studies</a:t>
            </a:r>
            <a:endParaRPr/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>
              <a:spcBef>
                <a:spcPts val="90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Diclofenac leads to renal failure in vultures damaging their excretory system [direct inhibition of uric acid secretion in vultures].</a:t>
            </a:r>
            <a:endParaRPr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In b</a:t>
            </a:r>
            <a:r>
              <a:rPr lang="fi-FI"/>
              <a:t>uffalos: 2.5 mg/kg/d → 5.7, 1.5 and 0.76 µg/g in kidney, liver, and muscle, respectively. </a:t>
            </a:r>
            <a:endParaRPr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Meat with 6.4 µg/g diclofenac → doses 0.005 - 0.3 mg/kg in vultures.</a:t>
            </a:r>
            <a:endParaRPr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2/8 died of renal failure; concentrations 0.07 and 0.38 µg/g in kidney.</a:t>
            </a:r>
            <a:endParaRPr/>
          </a:p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Acute toxicity of diclofenac in vultures </a:t>
            </a:r>
            <a:r>
              <a:rPr lang="fi-FI" sz="2400"/>
              <a:t>(OWBV)</a:t>
            </a:r>
            <a:endParaRPr sz="2400"/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7488" lvl="0" marL="357188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7600" y="951275"/>
            <a:ext cx="4924624" cy="391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7488" lvl="0" marL="357188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0100" y="0"/>
            <a:ext cx="5750701" cy="494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383025" y="195275"/>
            <a:ext cx="85335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Vultures had an important sanitation role in India</a:t>
            </a:r>
            <a:endParaRPr/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457200" y="848125"/>
            <a:ext cx="8448300" cy="35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>
              <a:spcBef>
                <a:spcPts val="90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Disappearance → explosion of rats and wild dogs and the spread of diseases (costs of up to US$25 billion) (as of 2015).</a:t>
            </a:r>
            <a:endParaRPr/>
          </a:p>
          <a:p>
            <a: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The carcasses rot in village fields → contaminated drinking water.</a:t>
            </a:r>
            <a:endParaRPr/>
          </a:p>
          <a:p>
            <a: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A vulture’s metabolism is a true “dead-end” for pathogens, but dogs and rats become carriers of the pathogens.</a:t>
            </a:r>
            <a:endParaRPr/>
          </a:p>
          <a:p>
            <a: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The mammals also carry diseases from rotting carcasses such as rabies, anthrax, plague etc. and are indirectly responsible for thousands of human deaths.</a:t>
            </a:r>
            <a:endParaRPr/>
          </a:p>
        </p:txBody>
      </p:sp>
      <p:sp>
        <p:nvSpPr>
          <p:cNvPr id="166" name="Shape 166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l_uk_2014_16-9">
  <a:themeElements>
    <a:clrScheme name="THL 2014">
      <a:dk1>
        <a:srgbClr val="303030"/>
      </a:dk1>
      <a:lt1>
        <a:srgbClr val="FFFFFF"/>
      </a:lt1>
      <a:dk2>
        <a:srgbClr val="606060"/>
      </a:dk2>
      <a:lt2>
        <a:srgbClr val="F2F2F2"/>
      </a:lt2>
      <a:accent1>
        <a:srgbClr val="519B2F"/>
      </a:accent1>
      <a:accent2>
        <a:srgbClr val="079E9E"/>
      </a:accent2>
      <a:accent3>
        <a:srgbClr val="9171BC"/>
      </a:accent3>
      <a:accent4>
        <a:srgbClr val="BC4BA7"/>
      </a:accent4>
      <a:accent5>
        <a:srgbClr val="7BC143"/>
      </a:accent5>
      <a:accent6>
        <a:srgbClr val="6BC9C7"/>
      </a:accent6>
      <a:hlink>
        <a:srgbClr val="0060A6"/>
      </a:hlink>
      <a:folHlink>
        <a:srgbClr val="9171B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