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335" r:id="rId3"/>
    <p:sldId id="301" r:id="rId4"/>
    <p:sldId id="325" r:id="rId5"/>
    <p:sldId id="302" r:id="rId6"/>
    <p:sldId id="287" r:id="rId7"/>
    <p:sldId id="309" r:id="rId8"/>
    <p:sldId id="305" r:id="rId9"/>
    <p:sldId id="326" r:id="rId10"/>
    <p:sldId id="334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D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651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2242"/>
    </p:cViewPr>
  </p:sorterViewPr>
  <p:notesViewPr>
    <p:cSldViewPr>
      <p:cViewPr varScale="1">
        <p:scale>
          <a:sx n="119" d="100"/>
          <a:sy n="119" d="100"/>
        </p:scale>
        <p:origin x="-2340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F269-5D7F-4B72-B2DF-55555E824951}" type="datetimeFigureOut">
              <a:rPr lang="en-GB" smtClean="0"/>
              <a:t>18/02/2014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10E8C-764A-49D9-B15D-D11669A84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3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D820-80CF-4F8E-8962-90953F5F4F55}" type="datetimeFigureOut">
              <a:rPr lang="en-US" smtClean="0"/>
              <a:t>2/18/2014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D84B-9C40-45D9-916B-2297E1D9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" y="95250"/>
            <a:ext cx="2895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02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7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8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A88649-F5EA-4480-A93C-E417FD9556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da-DK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4824" name="Billede 7" descr="WHO-EURO-EN-W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2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C0F37-A26D-4414-994C-A7FE663A1CB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C5657-51BD-4C68-B220-600DC9C4B84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5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3F51-F70B-40B2-8EBD-C76CE4F417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2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930B9-68AE-4551-996E-4583BA6FF0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9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33AA-2877-44BA-9BCE-91CC5B0BB3F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56D96-29E7-41B3-B2CF-49766D43EF8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75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CF7B-C22F-4BF1-8456-B2C85480E6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5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3374" y="982957"/>
            <a:ext cx="66593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74" y="86582"/>
            <a:ext cx="2895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52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20EE8-6068-403C-A179-6248ADE9EEC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1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B6850-E205-4C7C-A84F-881F61A256F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57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78EBE-7A6D-42BB-9C15-3D6F852FD3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8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7088" y="1412875"/>
            <a:ext cx="7859712" cy="471328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DF5630-A671-4224-9A28-3382A56FCEF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0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2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9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6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7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1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5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090E-F5A5-45CA-BAAD-56D215958EA2}" type="datetimeFigureOut">
              <a:rPr lang="en-GB" smtClean="0"/>
              <a:pPr/>
              <a:t>18/02/2014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E9C5-CA9F-451A-9188-49FAA79A5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A11823-841C-4B91-8C8D-A0503181BE6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da-DK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32" name="Billede 7" descr="WHO-EURO-EN-W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6096000" y="6008688"/>
            <a:ext cx="2971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FFFFFF"/>
                </a:solidFill>
              </a:rPr>
              <a:t>URGENCHE WP6</a:t>
            </a:r>
            <a:r>
              <a:rPr lang="de-DE" sz="1200" smtClean="0">
                <a:solidFill>
                  <a:srgbClr val="FFFFFF"/>
                </a:solidFill>
              </a:rPr>
              <a:t/>
            </a:r>
            <a:br>
              <a:rPr lang="de-DE" sz="1200" smtClean="0">
                <a:solidFill>
                  <a:srgbClr val="FFFFFF"/>
                </a:solidFill>
              </a:rPr>
            </a:br>
            <a:endParaRPr lang="de-DE" sz="600" smtClean="0">
              <a:solidFill>
                <a:srgbClr val="FFFFFF"/>
              </a:solidFill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800" smtClean="0">
                <a:solidFill>
                  <a:srgbClr val="FFFFFF"/>
                </a:solidFill>
              </a:rPr>
              <a:t>Truro, 6-7 Oct 2011</a:t>
            </a:r>
            <a:endParaRPr lang="en-US" sz="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15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15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15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15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be/imgres?imgurl=http://www.uib.no/bot/bilder/eu-flag.gif&amp;imgrefurl=http://www.uib.no/bot/mcts/qpalen/&amp;h=349&amp;w=519&amp;sz=4&amp;hl=fr&amp;start=1&amp;tbnid=tIl_Su9kO7IeFM:&amp;tbnh=88&amp;tbnw=131&amp;prev=/images?q=eu+flag&amp;gbv=2&amp;hl=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9"/>
          <p:cNvSpPr txBox="1">
            <a:spLocks noChangeArrowheads="1"/>
          </p:cNvSpPr>
          <p:nvPr/>
        </p:nvSpPr>
        <p:spPr bwMode="auto">
          <a:xfrm>
            <a:off x="1403350" y="1412875"/>
            <a:ext cx="72723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</a:rPr>
              <a:t>URGENCHE </a:t>
            </a:r>
            <a:r>
              <a:rPr lang="en-GB" altLang="en-US" sz="3600" dirty="0" smtClean="0">
                <a:solidFill>
                  <a:srgbClr val="000000"/>
                </a:solidFill>
              </a:rPr>
              <a:t>– Investigating health impacts of climate change reduction policies in Cities</a:t>
            </a:r>
            <a:endParaRPr lang="en-GB" altLang="en-US" sz="3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Myriad Pro"/>
              </a:rPr>
              <a:t>Prof Clive Sabel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Myriad Pro"/>
              </a:rPr>
              <a:t>Project Coordinator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Myriad Pro"/>
              </a:rPr>
              <a:t>University of Exeter / University of Bristol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1F497D"/>
                </a:solidFill>
                <a:latin typeface="Myriad Pro"/>
              </a:rPr>
              <a:t>Project Meeting, Kuopio, Finland. Feb 2014.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00"/>
              </a:solidFill>
              <a:latin typeface="Myriad Pro"/>
            </a:endParaRPr>
          </a:p>
        </p:txBody>
      </p:sp>
      <p:pic>
        <p:nvPicPr>
          <p:cNvPr id="50179" name="Picture 8" descr="title page logo.tif                                            0008B6B8Macintosh HD                   BE75319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72138"/>
            <a:ext cx="231298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eu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876925"/>
            <a:ext cx="1073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 descr="C:\Clive's backup\Projects\URGENCHE\logo\FP7-gen-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76925"/>
            <a:ext cx="9953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5040560" cy="5256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 smtClean="0">
                <a:latin typeface="Myriad Pro" pitchFamily="34" charset="0"/>
              </a:rPr>
              <a:t>FP7 Project: 2011-2014</a:t>
            </a:r>
            <a:endParaRPr lang="en-US" sz="1600" dirty="0">
              <a:latin typeface="Myriad Pro" pitchFamily="34" charset="0"/>
            </a:endParaRPr>
          </a:p>
          <a:p>
            <a:r>
              <a:rPr lang="en-US" sz="1600" dirty="0">
                <a:latin typeface="Myriad Pro" pitchFamily="34" charset="0"/>
              </a:rPr>
              <a:t>€ 3.5 Million</a:t>
            </a:r>
          </a:p>
          <a:p>
            <a:r>
              <a:rPr lang="en-US" sz="1600" dirty="0">
                <a:latin typeface="Myriad Pro" pitchFamily="34" charset="0"/>
              </a:rPr>
              <a:t>17 Partners, in Europe and China. University of Exeter is the PI.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Myriad Pro" pitchFamily="34" charset="0"/>
              </a:rPr>
              <a:t>Interdisciplinary team</a:t>
            </a:r>
            <a:r>
              <a:rPr lang="en-US" sz="1600" dirty="0">
                <a:latin typeface="Myriad Pro" pitchFamily="34" charset="0"/>
              </a:rPr>
              <a:t>: health risk assessment, urban energy demand and supply scenarios, urban planning, geography, environmental science and </a:t>
            </a:r>
            <a:r>
              <a:rPr lang="en-US" sz="1600" dirty="0" smtClean="0">
                <a:latin typeface="Myriad Pro" pitchFamily="34" charset="0"/>
              </a:rPr>
              <a:t>epidemiology.</a:t>
            </a:r>
          </a:p>
          <a:p>
            <a:endParaRPr lang="en-US" sz="1600" dirty="0" smtClean="0">
              <a:latin typeface="Myriad Pro" pitchFamily="34" charset="0"/>
            </a:endParaRPr>
          </a:p>
          <a:p>
            <a:pPr marL="0" lvl="1"/>
            <a:r>
              <a:rPr lang="en-US" sz="1600" dirty="0" smtClean="0">
                <a:solidFill>
                  <a:srgbClr val="FF0000"/>
                </a:solidFill>
                <a:latin typeface="Myriad Pro" pitchFamily="34" charset="0"/>
              </a:rPr>
              <a:t>Practical city-based policy focus</a:t>
            </a:r>
            <a:r>
              <a:rPr lang="en-US" sz="1600" dirty="0" smtClean="0">
                <a:latin typeface="Myriad Pro" pitchFamily="34" charset="0"/>
              </a:rPr>
              <a:t>. Cities at the core of the project. </a:t>
            </a:r>
            <a:r>
              <a:rPr lang="en-GB" dirty="0">
                <a:solidFill>
                  <a:srgbClr val="FF0000"/>
                </a:solidFill>
              </a:rPr>
              <a:t>Strategic partnership </a:t>
            </a:r>
            <a:r>
              <a:rPr lang="en-GB" dirty="0"/>
              <a:t>between academic partners and </a:t>
            </a:r>
            <a:r>
              <a:rPr lang="en-GB" dirty="0" smtClean="0"/>
              <a:t>cities.</a:t>
            </a:r>
            <a:endParaRPr lang="en-GB" dirty="0"/>
          </a:p>
          <a:p>
            <a:endParaRPr lang="en-US" sz="1600" dirty="0" smtClean="0">
              <a:latin typeface="Myriad Pro" pitchFamily="34" charset="0"/>
            </a:endParaRP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Aim to investigate the </a:t>
            </a:r>
            <a:r>
              <a:rPr lang="en-US" sz="1600" dirty="0">
                <a:solidFill>
                  <a:srgbClr val="FF0000"/>
                </a:solidFill>
                <a:latin typeface="Myriad Pro" pitchFamily="34" charset="0"/>
              </a:rPr>
              <a:t>impact on human health and well-being </a:t>
            </a:r>
            <a:r>
              <a:rPr lang="en-US" sz="1600" dirty="0">
                <a:latin typeface="Myriad Pro" pitchFamily="34" charset="0"/>
              </a:rPr>
              <a:t>of </a:t>
            </a:r>
            <a:r>
              <a:rPr lang="en-US" sz="1600" dirty="0" smtClean="0">
                <a:latin typeface="Myriad Pro" pitchFamily="34" charset="0"/>
              </a:rPr>
              <a:t>Greenhouse Gas (GHG) reduction policies in domains of </a:t>
            </a:r>
            <a:r>
              <a:rPr lang="en-US" sz="1600" dirty="0" smtClean="0">
                <a:solidFill>
                  <a:srgbClr val="FF0000"/>
                </a:solidFill>
                <a:latin typeface="Myriad Pro" pitchFamily="34" charset="0"/>
              </a:rPr>
              <a:t>housing</a:t>
            </a:r>
            <a:r>
              <a:rPr lang="en-US" sz="1600" dirty="0">
                <a:solidFill>
                  <a:srgbClr val="FF0000"/>
                </a:solidFill>
                <a:latin typeface="Myriad Pro" pitchFamily="34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Myriad Pro" pitchFamily="34" charset="0"/>
              </a:rPr>
              <a:t>transport </a:t>
            </a:r>
            <a:r>
              <a:rPr lang="en-US" sz="1600" dirty="0">
                <a:solidFill>
                  <a:srgbClr val="FF0000"/>
                </a:solidFill>
                <a:latin typeface="Myriad Pro" pitchFamily="34" charset="0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latin typeface="Myriad Pro" pitchFamily="34" charset="0"/>
              </a:rPr>
              <a:t>energy</a:t>
            </a:r>
            <a:r>
              <a:rPr lang="en-US" sz="1600" dirty="0" smtClean="0">
                <a:latin typeface="Myriad Pro" pitchFamily="34" charset="0"/>
              </a:rPr>
              <a:t>. </a:t>
            </a:r>
            <a:r>
              <a:rPr lang="en-US" sz="1600" dirty="0">
                <a:latin typeface="Myriad Pro" pitchFamily="34" charset="0"/>
              </a:rPr>
              <a:t>Distribution of the impacts across different </a:t>
            </a:r>
            <a:r>
              <a:rPr lang="en-US" sz="1600" dirty="0">
                <a:solidFill>
                  <a:srgbClr val="FF0000"/>
                </a:solidFill>
                <a:latin typeface="Myriad Pro" pitchFamily="34" charset="0"/>
              </a:rPr>
              <a:t>socio-economic</a:t>
            </a:r>
            <a:r>
              <a:rPr lang="en-US" sz="1600" dirty="0">
                <a:latin typeface="Myriad Pro" pitchFamily="34" charset="0"/>
              </a:rPr>
              <a:t> groups </a:t>
            </a:r>
            <a:r>
              <a:rPr lang="en-US" sz="1600" dirty="0" smtClean="0">
                <a:latin typeface="Myriad Pro" pitchFamily="34" charset="0"/>
              </a:rPr>
              <a:t>are being </a:t>
            </a:r>
            <a:r>
              <a:rPr lang="en-US" sz="1600" dirty="0">
                <a:latin typeface="Myriad Pro" pitchFamily="34" charset="0"/>
              </a:rPr>
              <a:t>addressed</a:t>
            </a:r>
            <a:r>
              <a:rPr lang="en-US" sz="1600" dirty="0" smtClean="0">
                <a:latin typeface="Myriad Pro" pitchFamily="34" charset="0"/>
              </a:rPr>
              <a:t>.</a:t>
            </a:r>
          </a:p>
          <a:p>
            <a:endParaRPr lang="en-US" sz="1600" dirty="0" smtClean="0">
              <a:latin typeface="Myriad Pro" pitchFamily="34" charset="0"/>
            </a:endParaRPr>
          </a:p>
          <a:p>
            <a:endParaRPr lang="en-US" sz="1600" dirty="0"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1" y="259103"/>
            <a:ext cx="417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Myriad Pro" pitchFamily="34" charset="0"/>
              </a:rPr>
              <a:t>Project </a:t>
            </a:r>
            <a:r>
              <a:rPr lang="en-US" sz="2800" b="1" dirty="0" smtClean="0">
                <a:latin typeface="Myriad Pro" pitchFamily="34" charset="0"/>
              </a:rPr>
              <a:t>Overview</a:t>
            </a:r>
            <a:endParaRPr lang="en-GB" sz="2800" b="1" dirty="0">
              <a:latin typeface="Myriad Pro" pitchFamily="34" charset="0"/>
            </a:endParaRPr>
          </a:p>
        </p:txBody>
      </p:sp>
      <p:pic>
        <p:nvPicPr>
          <p:cNvPr id="6" name="Picture 2" descr="F:\Projects\URGENCHE\press release\IMG_07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r"/>
            <a:r>
              <a:rPr lang="en-GB" dirty="0" smtClean="0"/>
              <a:t>The Partnership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028663"/>
              </p:ext>
            </p:extLst>
          </p:nvPr>
        </p:nvGraphicFramePr>
        <p:xfrm>
          <a:off x="611561" y="1124744"/>
          <a:ext cx="7920880" cy="5667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005"/>
                <a:gridCol w="3240322"/>
                <a:gridCol w="1200621"/>
                <a:gridCol w="2159932"/>
              </a:tblGrid>
              <a:tr h="5752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Participant no. *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Participant organisation name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Participant abbreviation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Country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coordinator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University of Exeter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UExeter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United Kingdom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City of Suzhou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CSuzhou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China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City of Xi'an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CXi'an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China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City of Basel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CBasle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Switzerland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City of Kuopio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CKuopio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Finland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City of Rotterdam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CRott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The Netherlands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City of Stuttgart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CStutt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Germany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Peking University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UPek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China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Nanjing University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UNanj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China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465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Centre for Research and Technology Hellas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CERTH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Greece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Institute of Occupational Medicine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IOM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United Kingdom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Suomen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Ymparistokeskus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SYKE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Finland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Terveyden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ja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Hyvinvoinnin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Laitos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THL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Finland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465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Nederlandse Organisatie voor Toegepast Natuurwetenschappelijk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TNO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The Netherlands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Universitaet Stuttgart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UStutt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Germany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260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Swiss </a:t>
                      </a:r>
                      <a:r>
                        <a:rPr lang="en-GB" sz="1400" dirty="0" smtClean="0">
                          <a:effectLst/>
                        </a:rPr>
                        <a:t>Tropical</a:t>
                      </a:r>
                      <a:r>
                        <a:rPr lang="en-GB" sz="1400" baseline="0" dirty="0" smtClean="0">
                          <a:effectLst/>
                        </a:rPr>
                        <a:t> &amp; Public Health Institute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SwissTPH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Switzerland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  <a:tr h="465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17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World Health Organization Regional Office for Europe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WHO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Germany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62" marR="666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25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6435" y="252191"/>
            <a:ext cx="4176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latin typeface="Myriad Pro" pitchFamily="34" charset="0"/>
              </a:rPr>
              <a:t>Partners</a:t>
            </a:r>
            <a:endParaRPr lang="en-GB" sz="3200" dirty="0">
              <a:latin typeface="Myriad Pro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6835" y="1053413"/>
            <a:ext cx="6422057" cy="4984528"/>
            <a:chOff x="238175" y="2681288"/>
            <a:chExt cx="4411663" cy="3355976"/>
          </a:xfrm>
        </p:grpSpPr>
        <p:grpSp>
          <p:nvGrpSpPr>
            <p:cNvPr id="18" name="Group 17"/>
            <p:cNvGrpSpPr/>
            <p:nvPr/>
          </p:nvGrpSpPr>
          <p:grpSpPr>
            <a:xfrm>
              <a:off x="238175" y="2681288"/>
              <a:ext cx="4411663" cy="3355976"/>
              <a:chOff x="4048124" y="1196975"/>
              <a:chExt cx="4411663" cy="3355976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48124" y="1196975"/>
                <a:ext cx="4411663" cy="3355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7164388" y="3716338"/>
                <a:ext cx="503237" cy="288925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6156325" y="1196975"/>
                <a:ext cx="503238" cy="287338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6732588" y="3573463"/>
                <a:ext cx="503237" cy="287337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4512742" y="2997200"/>
                <a:ext cx="503237" cy="287338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44377" y="2681288"/>
              <a:ext cx="4398318" cy="33559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72024" y="1070224"/>
            <a:ext cx="5476875" cy="5568728"/>
            <a:chOff x="3347864" y="1046608"/>
            <a:chExt cx="5476875" cy="5568728"/>
          </a:xfrm>
        </p:grpSpPr>
        <p:grpSp>
          <p:nvGrpSpPr>
            <p:cNvPr id="7" name="Group 6"/>
            <p:cNvGrpSpPr/>
            <p:nvPr/>
          </p:nvGrpSpPr>
          <p:grpSpPr>
            <a:xfrm>
              <a:off x="3347864" y="1052736"/>
              <a:ext cx="5476875" cy="5562600"/>
              <a:chOff x="971550" y="1295400"/>
              <a:chExt cx="5476875" cy="55626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71550" y="1295400"/>
                <a:ext cx="5476875" cy="556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5795963" y="1412875"/>
                <a:ext cx="360362" cy="144463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auto">
              <a:xfrm>
                <a:off x="3223245" y="4323762"/>
                <a:ext cx="360362" cy="144462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auto">
              <a:xfrm>
                <a:off x="5508625" y="2133600"/>
                <a:ext cx="358775" cy="142875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1908175" y="3068638"/>
                <a:ext cx="360363" cy="144462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3348038" y="4941888"/>
                <a:ext cx="360362" cy="142875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4" name="Oval 18"/>
              <p:cNvSpPr>
                <a:spLocks noChangeArrowheads="1"/>
              </p:cNvSpPr>
              <p:nvPr/>
            </p:nvSpPr>
            <p:spPr bwMode="auto">
              <a:xfrm>
                <a:off x="2843213" y="4005263"/>
                <a:ext cx="360362" cy="144462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5" name="Oval 19"/>
              <p:cNvSpPr>
                <a:spLocks noChangeArrowheads="1"/>
              </p:cNvSpPr>
              <p:nvPr/>
            </p:nvSpPr>
            <p:spPr bwMode="auto">
              <a:xfrm>
                <a:off x="3635375" y="4652963"/>
                <a:ext cx="360363" cy="144462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6" name="Oval 20"/>
              <p:cNvSpPr>
                <a:spLocks noChangeArrowheads="1"/>
              </p:cNvSpPr>
              <p:nvPr/>
            </p:nvSpPr>
            <p:spPr bwMode="auto">
              <a:xfrm>
                <a:off x="1877678" y="4243816"/>
                <a:ext cx="360363" cy="144463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" name="Oval 21"/>
              <p:cNvSpPr>
                <a:spLocks noChangeArrowheads="1"/>
              </p:cNvSpPr>
              <p:nvPr/>
            </p:nvSpPr>
            <p:spPr bwMode="auto">
              <a:xfrm>
                <a:off x="5292725" y="6092825"/>
                <a:ext cx="358775" cy="144463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354439" y="1046608"/>
              <a:ext cx="5470300" cy="55687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16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01" y="0"/>
            <a:ext cx="8027987" cy="1143000"/>
          </a:xfrm>
        </p:spPr>
        <p:txBody>
          <a:bodyPr/>
          <a:lstStyle/>
          <a:p>
            <a:pPr algn="r"/>
            <a:r>
              <a:rPr lang="en-GB" dirty="0" smtClean="0"/>
              <a:t>Project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448" y="1240241"/>
            <a:ext cx="6769943" cy="565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9355" y="3906865"/>
            <a:ext cx="1152128" cy="398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01006"/>
          </a:xfrm>
        </p:spPr>
        <p:txBody>
          <a:bodyPr/>
          <a:lstStyle/>
          <a:p>
            <a:pPr algn="r"/>
            <a:r>
              <a:rPr lang="en-GB" dirty="0" smtClean="0"/>
              <a:t>Health &amp; 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Inclusive definition of health: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sz="2400" dirty="0" smtClean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400" i="1" dirty="0" smtClean="0"/>
              <a:t>more </a:t>
            </a:r>
            <a:r>
              <a:rPr lang="en-GB" sz="2400" i="1" dirty="0"/>
              <a:t>than simply the absence of disease, but rather </a:t>
            </a:r>
            <a:r>
              <a:rPr lang="en-GB" sz="2400" i="1" dirty="0" smtClean="0"/>
              <a:t>‘… a </a:t>
            </a:r>
            <a:r>
              <a:rPr lang="en-GB" sz="2400" i="1" dirty="0"/>
              <a:t>state of complete physical, mental and social well-being</a:t>
            </a:r>
            <a:r>
              <a:rPr lang="en-GB" sz="2400" i="1" dirty="0" smtClean="0"/>
              <a:t>’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400" dirty="0" smtClean="0"/>
              <a:t>WHO (1946)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3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424936" cy="57606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9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Evaluate </a:t>
            </a:r>
            <a:r>
              <a:rPr lang="en-GB" sz="2200" dirty="0" smtClean="0">
                <a:solidFill>
                  <a:srgbClr val="FF0000"/>
                </a:solidFill>
              </a:rPr>
              <a:t>real-world </a:t>
            </a:r>
            <a:r>
              <a:rPr lang="en-GB" sz="2200" dirty="0" smtClean="0"/>
              <a:t>City-based climate change reduction </a:t>
            </a:r>
            <a:r>
              <a:rPr lang="en-GB" sz="2200" dirty="0" smtClean="0">
                <a:solidFill>
                  <a:srgbClr val="FF0000"/>
                </a:solidFill>
              </a:rPr>
              <a:t>policies</a:t>
            </a:r>
            <a:r>
              <a:rPr lang="en-GB" sz="2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GB" sz="2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Identify </a:t>
            </a:r>
            <a:r>
              <a:rPr lang="en-GB" sz="2200" dirty="0" smtClean="0">
                <a:solidFill>
                  <a:srgbClr val="FF0000"/>
                </a:solidFill>
              </a:rPr>
              <a:t>WIN-WIN policies</a:t>
            </a:r>
            <a:r>
              <a:rPr lang="en-GB" sz="2200" dirty="0" smtClean="0"/>
              <a:t>? Policies that reduce CC whilst also improving citizen’s health.</a:t>
            </a:r>
            <a:endParaRPr lang="en-GB" sz="2200" dirty="0" smtClean="0"/>
          </a:p>
          <a:p>
            <a:pPr marL="457200" lvl="0" indent="-457200">
              <a:buFont typeface="+mj-lt"/>
              <a:buAutoNum type="arabicPeriod"/>
            </a:pPr>
            <a:endParaRPr lang="en-GB" sz="2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smtClean="0"/>
              <a:t>Develop </a:t>
            </a:r>
            <a:r>
              <a:rPr lang="en-GB" sz="2200" dirty="0"/>
              <a:t>a </a:t>
            </a:r>
            <a:r>
              <a:rPr lang="en-GB" sz="2200" dirty="0">
                <a:solidFill>
                  <a:srgbClr val="FF0000"/>
                </a:solidFill>
              </a:rPr>
              <a:t>network of cities </a:t>
            </a:r>
            <a:r>
              <a:rPr lang="en-GB" sz="2200" dirty="0" smtClean="0"/>
              <a:t>in </a:t>
            </a:r>
            <a:r>
              <a:rPr lang="en-GB" sz="2200" dirty="0"/>
              <a:t>Europe and China </a:t>
            </a:r>
            <a:r>
              <a:rPr lang="en-GB" sz="2200" dirty="0" smtClean="0"/>
              <a:t>evaluating city policies.</a:t>
            </a:r>
            <a:endParaRPr lang="en-GB" sz="2200" dirty="0"/>
          </a:p>
          <a:p>
            <a:pPr marL="457200" lvl="0" indent="-457200"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Develop a </a:t>
            </a:r>
            <a:r>
              <a:rPr lang="en-GB" sz="2200" dirty="0"/>
              <a:t>web based </a:t>
            </a:r>
            <a:r>
              <a:rPr lang="en-GB" sz="2200" dirty="0" smtClean="0">
                <a:solidFill>
                  <a:srgbClr val="FF0000"/>
                </a:solidFill>
              </a:rPr>
              <a:t>knowledge exchange workspace </a:t>
            </a:r>
            <a:r>
              <a:rPr lang="en-GB" sz="2200" dirty="0"/>
              <a:t>for </a:t>
            </a:r>
            <a:r>
              <a:rPr lang="en-GB" sz="2200" dirty="0" smtClean="0"/>
              <a:t>cities </a:t>
            </a:r>
            <a:r>
              <a:rPr lang="en-GB" sz="2200" dirty="0"/>
              <a:t>and academic </a:t>
            </a:r>
            <a:r>
              <a:rPr lang="en-GB" sz="2200" dirty="0" smtClean="0"/>
              <a:t>partners.</a:t>
            </a:r>
            <a:endParaRPr lang="en-GB" sz="2200" dirty="0"/>
          </a:p>
        </p:txBody>
      </p:sp>
      <p:sp>
        <p:nvSpPr>
          <p:cNvPr id="2" name="Rectangle 1"/>
          <p:cNvSpPr/>
          <p:nvPr/>
        </p:nvSpPr>
        <p:spPr>
          <a:xfrm>
            <a:off x="3805105" y="26064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latin typeface="Myriad Pro" pitchFamily="34" charset="0"/>
              </a:rPr>
              <a:t>Objectives – Project Level</a:t>
            </a:r>
          </a:p>
        </p:txBody>
      </p:sp>
    </p:spTree>
    <p:extLst>
      <p:ext uri="{BB962C8B-B14F-4D97-AF65-F5344CB8AC3E}">
        <p14:creationId xmlns:p14="http://schemas.microsoft.com/office/powerpoint/2010/main" val="18989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r"/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500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Team of largely physical scientists</a:t>
            </a:r>
          </a:p>
          <a:p>
            <a:pPr lvl="1"/>
            <a:r>
              <a:rPr lang="en-GB" dirty="0" smtClean="0"/>
              <a:t>Rise in prominence of social-science as project progresses</a:t>
            </a:r>
          </a:p>
          <a:p>
            <a:r>
              <a:rPr lang="en-GB" dirty="0" smtClean="0"/>
              <a:t>Data availability Europe v China</a:t>
            </a:r>
          </a:p>
          <a:p>
            <a:pPr lvl="1"/>
            <a:r>
              <a:rPr lang="en-GB" dirty="0" smtClean="0"/>
              <a:t>Spatial data</a:t>
            </a:r>
          </a:p>
          <a:p>
            <a:pPr lvl="1"/>
            <a:r>
              <a:rPr lang="en-GB" dirty="0" smtClean="0"/>
              <a:t>Health data</a:t>
            </a:r>
          </a:p>
          <a:p>
            <a:pPr lvl="1"/>
            <a:r>
              <a:rPr lang="en-GB" dirty="0" smtClean="0"/>
              <a:t>Environmental data</a:t>
            </a:r>
          </a:p>
          <a:p>
            <a:r>
              <a:rPr lang="en-GB" dirty="0" smtClean="0"/>
              <a:t>Cultural </a:t>
            </a:r>
            <a:r>
              <a:rPr lang="en-GB" dirty="0"/>
              <a:t>values</a:t>
            </a:r>
          </a:p>
          <a:p>
            <a:pPr lvl="1"/>
            <a:r>
              <a:rPr lang="en-GB" dirty="0"/>
              <a:t>What does </a:t>
            </a:r>
            <a:r>
              <a:rPr lang="en-GB" dirty="0" err="1" smtClean="0"/>
              <a:t>eg</a:t>
            </a:r>
            <a:r>
              <a:rPr lang="en-GB" dirty="0" smtClean="0"/>
              <a:t>. ‘wellbeing</a:t>
            </a:r>
            <a:r>
              <a:rPr lang="en-GB" dirty="0"/>
              <a:t>’ mean in different </a:t>
            </a:r>
            <a:r>
              <a:rPr lang="en-GB" dirty="0" smtClean="0"/>
              <a:t>cultures, and how do we measure it consistently?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2" descr="C:\Clive's backup\Personal\Photos\2012 photos\09 China\Suzhou (6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3" t="39282" r="9876" b="43939"/>
          <a:stretch/>
        </p:blipFill>
        <p:spPr bwMode="auto">
          <a:xfrm>
            <a:off x="0" y="5490852"/>
            <a:ext cx="9144000" cy="13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7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40" y="0"/>
            <a:ext cx="8193860" cy="1143000"/>
          </a:xfrm>
        </p:spPr>
        <p:txBody>
          <a:bodyPr/>
          <a:lstStyle/>
          <a:p>
            <a:pPr algn="r"/>
            <a:r>
              <a:rPr lang="en-GB" dirty="0" smtClean="0"/>
              <a:t>Following</a:t>
            </a:r>
            <a:r>
              <a:rPr lang="en-GB" dirty="0" smtClean="0"/>
              <a:t> </a:t>
            </a:r>
            <a:r>
              <a:rPr lang="en-GB" dirty="0" smtClean="0"/>
              <a:t>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5040560"/>
          </a:xfrm>
        </p:spPr>
        <p:txBody>
          <a:bodyPr>
            <a:normAutofit/>
          </a:bodyPr>
          <a:lstStyle/>
          <a:p>
            <a:r>
              <a:rPr lang="en-GB" i="1" dirty="0" smtClean="0"/>
              <a:t>Policy Briefing – </a:t>
            </a:r>
            <a:r>
              <a:rPr lang="en-GB" i="1" dirty="0" smtClean="0">
                <a:solidFill>
                  <a:srgbClr val="FF0000"/>
                </a:solidFill>
              </a:rPr>
              <a:t>Traffic</a:t>
            </a:r>
            <a:r>
              <a:rPr lang="en-GB" i="1" dirty="0" smtClean="0"/>
              <a:t> case-studies</a:t>
            </a:r>
          </a:p>
          <a:p>
            <a:pPr lvl="1"/>
            <a:r>
              <a:rPr lang="en-GB" i="1" dirty="0" smtClean="0"/>
              <a:t>Menno Keuken, TNO, Netherlands</a:t>
            </a:r>
            <a:endParaRPr lang="en-GB" i="1" dirty="0"/>
          </a:p>
          <a:p>
            <a:r>
              <a:rPr lang="en-GB" i="1" dirty="0"/>
              <a:t>Policy </a:t>
            </a:r>
            <a:r>
              <a:rPr lang="en-GB" i="1" dirty="0" smtClean="0"/>
              <a:t>Briefing – </a:t>
            </a:r>
            <a:r>
              <a:rPr lang="en-GB" i="1" dirty="0" smtClean="0">
                <a:solidFill>
                  <a:srgbClr val="FF0000"/>
                </a:solidFill>
              </a:rPr>
              <a:t>Energy</a:t>
            </a:r>
            <a:r>
              <a:rPr lang="en-GB" i="1" dirty="0" smtClean="0"/>
              <a:t> case-studies</a:t>
            </a:r>
          </a:p>
          <a:p>
            <a:pPr lvl="1"/>
            <a:r>
              <a:rPr lang="en-GB" i="1" dirty="0" smtClean="0"/>
              <a:t>Sandra Torras, </a:t>
            </a:r>
            <a:r>
              <a:rPr lang="en-GB" i="1" dirty="0" err="1" smtClean="0"/>
              <a:t>Uni</a:t>
            </a:r>
            <a:r>
              <a:rPr lang="en-GB" i="1" dirty="0" smtClean="0"/>
              <a:t> Stuttgart, Germany</a:t>
            </a:r>
            <a:endParaRPr lang="en-GB" i="1" dirty="0"/>
          </a:p>
          <a:p>
            <a:r>
              <a:rPr lang="en-GB" i="1" dirty="0"/>
              <a:t>Policy </a:t>
            </a:r>
            <a:r>
              <a:rPr lang="en-GB" i="1" dirty="0" smtClean="0"/>
              <a:t>Briefing – </a:t>
            </a:r>
            <a:r>
              <a:rPr lang="en-GB" i="1" dirty="0" smtClean="0">
                <a:solidFill>
                  <a:srgbClr val="FF0000"/>
                </a:solidFill>
              </a:rPr>
              <a:t>Building</a:t>
            </a:r>
            <a:r>
              <a:rPr lang="en-GB" i="1" dirty="0" smtClean="0"/>
              <a:t> case-studies</a:t>
            </a:r>
          </a:p>
          <a:p>
            <a:pPr lvl="1"/>
            <a:r>
              <a:rPr lang="en-GB" i="1" dirty="0" smtClean="0"/>
              <a:t>Jouni Tuomisto, THL, Finland</a:t>
            </a:r>
            <a:endParaRPr lang="en-GB" i="1" dirty="0"/>
          </a:p>
          <a:p>
            <a:pPr marL="0" indent="0">
              <a:buNone/>
            </a:pP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54447033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4x3">
  <a:themeElements>
    <a:clrScheme name="Office">
      <a:dk1>
        <a:sysClr val="windowText" lastClr="000000"/>
      </a:dk1>
      <a:lt1>
        <a:sysClr val="window" lastClr="EAFF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AFF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AFF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4x3</Template>
  <TotalTime>3531</TotalTime>
  <Words>443</Words>
  <Application>Microsoft Office PowerPoint</Application>
  <PresentationFormat>On-screen Show (4:3)</PresentationFormat>
  <Paragraphs>126</Paragraphs>
  <Slides>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Powerpoint Template 4x3</vt:lpstr>
      <vt:lpstr>Default Design</vt:lpstr>
      <vt:lpstr>PowerPoint Presentation</vt:lpstr>
      <vt:lpstr>PowerPoint Presentation</vt:lpstr>
      <vt:lpstr>The Partnership</vt:lpstr>
      <vt:lpstr>PowerPoint Presentation</vt:lpstr>
      <vt:lpstr>Project Structure</vt:lpstr>
      <vt:lpstr>Health &amp; Wellbeing</vt:lpstr>
      <vt:lpstr>PowerPoint Presentation</vt:lpstr>
      <vt:lpstr>Challenges</vt:lpstr>
      <vt:lpstr>Following Presentations</vt:lpstr>
    </vt:vector>
  </TitlesOfParts>
  <Company>University of Plymouth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cesabel</dc:creator>
  <cp:lastModifiedBy>Clive Sabel</cp:lastModifiedBy>
  <cp:revision>139</cp:revision>
  <dcterms:created xsi:type="dcterms:W3CDTF">2011-10-04T13:13:02Z</dcterms:created>
  <dcterms:modified xsi:type="dcterms:W3CDTF">2014-02-18T12:25:01Z</dcterms:modified>
</cp:coreProperties>
</file>