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0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CE08-E0EF-4355-B9D6-1B706E2DEEB2}" type="datetimeFigureOut">
              <a:rPr lang="fi-FI" smtClean="0"/>
              <a:pPr/>
              <a:t>14.5.2015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5E3D-B719-41F9-8CC4-E134323B122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CE08-E0EF-4355-B9D6-1B706E2DEEB2}" type="datetimeFigureOut">
              <a:rPr lang="fi-FI" smtClean="0"/>
              <a:pPr/>
              <a:t>14.5.2015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5E3D-B719-41F9-8CC4-E134323B122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CE08-E0EF-4355-B9D6-1B706E2DEEB2}" type="datetimeFigureOut">
              <a:rPr lang="fi-FI" smtClean="0"/>
              <a:pPr/>
              <a:t>14.5.2015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5E3D-B719-41F9-8CC4-E134323B122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CE08-E0EF-4355-B9D6-1B706E2DEEB2}" type="datetimeFigureOut">
              <a:rPr lang="fi-FI" smtClean="0"/>
              <a:pPr/>
              <a:t>14.5.2015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5E3D-B719-41F9-8CC4-E134323B122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CE08-E0EF-4355-B9D6-1B706E2DEEB2}" type="datetimeFigureOut">
              <a:rPr lang="fi-FI" smtClean="0"/>
              <a:pPr/>
              <a:t>14.5.2015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5E3D-B719-41F9-8CC4-E134323B122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CE08-E0EF-4355-B9D6-1B706E2DEEB2}" type="datetimeFigureOut">
              <a:rPr lang="fi-FI" smtClean="0"/>
              <a:pPr/>
              <a:t>14.5.2015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5E3D-B719-41F9-8CC4-E134323B122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CE08-E0EF-4355-B9D6-1B706E2DEEB2}" type="datetimeFigureOut">
              <a:rPr lang="fi-FI" smtClean="0"/>
              <a:pPr/>
              <a:t>14.5.2015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5E3D-B719-41F9-8CC4-E134323B122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CE08-E0EF-4355-B9D6-1B706E2DEEB2}" type="datetimeFigureOut">
              <a:rPr lang="fi-FI" smtClean="0"/>
              <a:pPr/>
              <a:t>14.5.2015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5E3D-B719-41F9-8CC4-E134323B122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CE08-E0EF-4355-B9D6-1B706E2DEEB2}" type="datetimeFigureOut">
              <a:rPr lang="fi-FI" smtClean="0"/>
              <a:pPr/>
              <a:t>14.5.2015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5E3D-B719-41F9-8CC4-E134323B122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CE08-E0EF-4355-B9D6-1B706E2DEEB2}" type="datetimeFigureOut">
              <a:rPr lang="fi-FI" smtClean="0"/>
              <a:pPr/>
              <a:t>14.5.2015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5E3D-B719-41F9-8CC4-E134323B122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CE08-E0EF-4355-B9D6-1B706E2DEEB2}" type="datetimeFigureOut">
              <a:rPr lang="fi-FI" smtClean="0"/>
              <a:pPr/>
              <a:t>14.5.2015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5E3D-B719-41F9-8CC4-E134323B122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7CE08-E0EF-4355-B9D6-1B706E2DEEB2}" type="datetimeFigureOut">
              <a:rPr lang="fi-FI" smtClean="0"/>
              <a:pPr/>
              <a:t>14.5.2015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45E3D-B719-41F9-8CC4-E134323B122D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err="1" smtClean="0"/>
              <a:t>Homework</a:t>
            </a:r>
            <a:r>
              <a:rPr lang="fi-FI" b="1" dirty="0" smtClean="0"/>
              <a:t> 4: </a:t>
            </a:r>
            <a:r>
              <a:rPr lang="fi-FI" b="1" dirty="0" err="1" smtClean="0"/>
              <a:t>Draft</a:t>
            </a:r>
            <a:r>
              <a:rPr lang="fi-FI" b="1" dirty="0" smtClean="0"/>
              <a:t> of an </a:t>
            </a:r>
            <a:r>
              <a:rPr lang="fi-FI" b="1" dirty="0" err="1" smtClean="0"/>
              <a:t>assessment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 smtClean="0"/>
              <a:t>Climate</a:t>
            </a:r>
            <a:r>
              <a:rPr lang="fi-FI" dirty="0" smtClean="0"/>
              <a:t> </a:t>
            </a:r>
            <a:r>
              <a:rPr lang="fi-FI" dirty="0" err="1" smtClean="0"/>
              <a:t>Strategy</a:t>
            </a:r>
            <a:r>
              <a:rPr lang="fi-FI" dirty="0" smtClean="0"/>
              <a:t> for Helsinki </a:t>
            </a:r>
            <a:r>
              <a:rPr lang="fi-FI" dirty="0"/>
              <a:t>M</a:t>
            </a:r>
            <a:r>
              <a:rPr lang="fi-FI" dirty="0" smtClean="0"/>
              <a:t>etropolitan Area</a:t>
            </a:r>
          </a:p>
          <a:p>
            <a:endParaRPr lang="fi-FI" dirty="0" smtClean="0"/>
          </a:p>
          <a:p>
            <a:r>
              <a:rPr lang="fi-FI" sz="2400" dirty="0" smtClean="0"/>
              <a:t>DARM 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/>
              <a:t>R</a:t>
            </a:r>
            <a:r>
              <a:rPr lang="fi-FI" b="1" dirty="0" err="1" smtClean="0"/>
              <a:t>esults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 smtClean="0"/>
              <a:t>Answers</a:t>
            </a:r>
            <a:r>
              <a:rPr lang="fi-FI" dirty="0" smtClean="0"/>
              <a:t> to </a:t>
            </a:r>
            <a:r>
              <a:rPr lang="fi-FI" dirty="0" err="1" smtClean="0"/>
              <a:t>all</a:t>
            </a:r>
            <a:r>
              <a:rPr lang="fi-FI" dirty="0" smtClean="0"/>
              <a:t> the </a:t>
            </a:r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endParaRPr lang="fi-FI" dirty="0" smtClean="0"/>
          </a:p>
          <a:p>
            <a:pPr>
              <a:buFont typeface="Wingdings" pitchFamily="2" charset="2"/>
              <a:buChar char="Ø"/>
            </a:pPr>
            <a:r>
              <a:rPr lang="fi-FI" i="1" dirty="0" err="1" smtClean="0"/>
              <a:t>Since</a:t>
            </a:r>
            <a:r>
              <a:rPr lang="fi-FI" i="1" dirty="0" smtClean="0"/>
              <a:t> </a:t>
            </a:r>
            <a:r>
              <a:rPr lang="fi-FI" i="1" dirty="0" err="1" smtClean="0"/>
              <a:t>it</a:t>
            </a:r>
            <a:r>
              <a:rPr lang="fi-FI" i="1" dirty="0"/>
              <a:t> </a:t>
            </a:r>
            <a:r>
              <a:rPr lang="fi-FI" i="1" dirty="0" smtClean="0"/>
              <a:t>is a </a:t>
            </a:r>
            <a:r>
              <a:rPr lang="fi-FI" i="1" dirty="0" err="1" smtClean="0"/>
              <a:t>draft</a:t>
            </a:r>
            <a:r>
              <a:rPr lang="fi-FI" i="1" dirty="0" smtClean="0"/>
              <a:t> of </a:t>
            </a:r>
            <a:r>
              <a:rPr lang="fi-FI" i="1" dirty="0" err="1" smtClean="0"/>
              <a:t>assessment</a:t>
            </a:r>
            <a:r>
              <a:rPr lang="fi-FI" i="1" dirty="0" smtClean="0"/>
              <a:t>, </a:t>
            </a:r>
            <a:r>
              <a:rPr lang="fi-FI" i="1" dirty="0" err="1" smtClean="0"/>
              <a:t>we</a:t>
            </a:r>
            <a:r>
              <a:rPr lang="fi-FI" i="1" dirty="0" smtClean="0"/>
              <a:t> </a:t>
            </a:r>
            <a:r>
              <a:rPr lang="fi-FI" i="1" dirty="0" err="1" smtClean="0"/>
              <a:t>can</a:t>
            </a:r>
            <a:r>
              <a:rPr lang="fi-FI" i="1" dirty="0" smtClean="0"/>
              <a:t> </a:t>
            </a:r>
            <a:r>
              <a:rPr lang="fi-FI" i="1" dirty="0" err="1" smtClean="0"/>
              <a:t>only</a:t>
            </a:r>
            <a:r>
              <a:rPr lang="fi-FI" i="1" dirty="0" smtClean="0"/>
              <a:t> </a:t>
            </a:r>
            <a:r>
              <a:rPr lang="fi-FI" i="1" dirty="0" err="1" smtClean="0"/>
              <a:t>give</a:t>
            </a:r>
            <a:r>
              <a:rPr lang="fi-FI" i="1" dirty="0" smtClean="0"/>
              <a:t> </a:t>
            </a:r>
            <a:r>
              <a:rPr lang="fi-FI" i="1" dirty="0" err="1" smtClean="0"/>
              <a:t>possible</a:t>
            </a:r>
            <a:r>
              <a:rPr lang="fi-FI" i="1" dirty="0" smtClean="0"/>
              <a:t> </a:t>
            </a:r>
            <a:r>
              <a:rPr lang="fi-FI" i="1" dirty="0" err="1" smtClean="0"/>
              <a:t>results</a:t>
            </a:r>
            <a:endParaRPr lang="fi-FI" i="1" dirty="0" smtClean="0"/>
          </a:p>
          <a:p>
            <a:pPr>
              <a:buFont typeface="Wingdings" pitchFamily="2" charset="2"/>
              <a:buChar char="Ø"/>
            </a:pPr>
            <a:r>
              <a:rPr lang="fi-FI" i="1" dirty="0" err="1" smtClean="0"/>
              <a:t>E.g</a:t>
            </a:r>
            <a:r>
              <a:rPr lang="fi-FI" i="1" dirty="0" smtClean="0"/>
              <a:t>. </a:t>
            </a:r>
            <a:r>
              <a:rPr lang="en-US" i="1" dirty="0" smtClean="0"/>
              <a:t>Transportation</a:t>
            </a:r>
          </a:p>
          <a:p>
            <a:pPr lvl="1"/>
            <a:r>
              <a:rPr lang="en-US" i="1" dirty="0" smtClean="0"/>
              <a:t>Lowering of ticket prices would increase the cost for the transportation company</a:t>
            </a:r>
          </a:p>
          <a:p>
            <a:pPr lvl="1"/>
            <a:r>
              <a:rPr lang="en-US" i="1" dirty="0" smtClean="0"/>
              <a:t>Taxation policy would take money from individuals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Heating of buildings</a:t>
            </a:r>
          </a:p>
          <a:p>
            <a:pPr lvl="1"/>
            <a:r>
              <a:rPr lang="en-US" i="1" dirty="0" smtClean="0"/>
              <a:t>wide use of district heating would make it more affordable to users</a:t>
            </a:r>
          </a:p>
          <a:p>
            <a:pPr lvl="1"/>
            <a:r>
              <a:rPr lang="en-US" i="1" dirty="0" smtClean="0"/>
              <a:t>need to improve infrastructure</a:t>
            </a:r>
          </a:p>
          <a:p>
            <a:endParaRPr lang="en-US" i="1" dirty="0" smtClean="0"/>
          </a:p>
          <a:p>
            <a:pPr>
              <a:buFont typeface="Wingdings" pitchFamily="2" charset="2"/>
              <a:buChar char="Ø"/>
            </a:pPr>
            <a:endParaRPr lang="fi-FI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Conclusions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the </a:t>
            </a:r>
            <a:r>
              <a:rPr lang="fi-FI" dirty="0" err="1" smtClean="0"/>
              <a:t>conclusions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 the </a:t>
            </a:r>
            <a:r>
              <a:rPr lang="fi-FI" dirty="0" err="1" smtClean="0"/>
              <a:t>results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With the proposed improvements it might be possible to reduce GHG emissions significantly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The measures will be a drain on resources but doing nothing would be even more costly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Rationale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</a:p>
          <a:p>
            <a:r>
              <a:rPr lang="en-US" dirty="0" smtClean="0"/>
              <a:t>Dependencies</a:t>
            </a:r>
          </a:p>
          <a:p>
            <a:r>
              <a:rPr lang="en-US" dirty="0" smtClean="0"/>
              <a:t>Analyses</a:t>
            </a:r>
          </a:p>
          <a:p>
            <a:r>
              <a:rPr lang="en-US" dirty="0" smtClean="0"/>
              <a:t>Indices</a:t>
            </a:r>
          </a:p>
          <a:p>
            <a:r>
              <a:rPr lang="en-US" dirty="0" smtClean="0"/>
              <a:t>Calculations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Stakeholders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fi-FI" sz="3100" dirty="0" err="1" smtClean="0"/>
              <a:t>Who</a:t>
            </a:r>
            <a:r>
              <a:rPr lang="fi-FI" sz="3100" dirty="0" smtClean="0"/>
              <a:t> </a:t>
            </a:r>
            <a:r>
              <a:rPr lang="fi-FI" sz="3100" dirty="0" err="1" smtClean="0"/>
              <a:t>have</a:t>
            </a:r>
            <a:r>
              <a:rPr lang="fi-FI" sz="3100" dirty="0" smtClean="0"/>
              <a:t> an </a:t>
            </a:r>
            <a:r>
              <a:rPr lang="fi-FI" sz="3100" dirty="0" err="1" smtClean="0"/>
              <a:t>interest</a:t>
            </a:r>
            <a:r>
              <a:rPr lang="fi-FI" sz="3100" dirty="0" smtClean="0"/>
              <a:t> in the </a:t>
            </a:r>
            <a:r>
              <a:rPr lang="fi-FI" sz="3100" dirty="0" err="1" smtClean="0"/>
              <a:t>assessment</a:t>
            </a:r>
            <a:r>
              <a:rPr lang="fi-FI" sz="3100" dirty="0" smtClean="0"/>
              <a:t>?</a:t>
            </a:r>
          </a:p>
          <a:p>
            <a:pPr lvl="1"/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interests</a:t>
            </a:r>
            <a:r>
              <a:rPr lang="fi-FI" dirty="0" smtClean="0"/>
              <a:t> and </a:t>
            </a:r>
            <a:r>
              <a:rPr lang="fi-FI" dirty="0" err="1" smtClean="0"/>
              <a:t>goals</a:t>
            </a:r>
            <a:r>
              <a:rPr lang="fi-FI" dirty="0" smtClean="0"/>
              <a:t>?</a:t>
            </a:r>
          </a:p>
          <a:p>
            <a:r>
              <a:rPr lang="fi-FI" sz="3100" dirty="0" err="1" smtClean="0"/>
              <a:t>Who</a:t>
            </a:r>
            <a:r>
              <a:rPr lang="fi-FI" sz="3100" dirty="0" smtClean="0"/>
              <a:t> </a:t>
            </a:r>
            <a:r>
              <a:rPr lang="fi-FI" sz="3100" dirty="0" err="1" smtClean="0"/>
              <a:t>are</a:t>
            </a:r>
            <a:r>
              <a:rPr lang="fi-FI" sz="3100" dirty="0" smtClean="0"/>
              <a:t> </a:t>
            </a:r>
            <a:r>
              <a:rPr lang="fi-FI" sz="3100" dirty="0" err="1" smtClean="0"/>
              <a:t>influenced</a:t>
            </a:r>
            <a:r>
              <a:rPr lang="fi-FI" sz="3100" dirty="0" smtClean="0"/>
              <a:t> </a:t>
            </a:r>
            <a:r>
              <a:rPr lang="fi-FI" sz="3100" dirty="0" err="1" smtClean="0"/>
              <a:t>by</a:t>
            </a:r>
            <a:r>
              <a:rPr lang="fi-FI" sz="3100" dirty="0" smtClean="0"/>
              <a:t> the </a:t>
            </a:r>
            <a:r>
              <a:rPr lang="fi-FI" sz="3100" dirty="0" err="1" smtClean="0"/>
              <a:t>result</a:t>
            </a:r>
            <a:r>
              <a:rPr lang="fi-FI" sz="3100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fi-FI" sz="3100" i="1" dirty="0" err="1" smtClean="0"/>
              <a:t>Cities</a:t>
            </a:r>
            <a:r>
              <a:rPr lang="fi-FI" sz="3100" i="1" dirty="0" smtClean="0"/>
              <a:t> of Helsinki, Vantaa, Espoo and Kauniainen</a:t>
            </a:r>
          </a:p>
          <a:p>
            <a:pPr>
              <a:buFont typeface="Wingdings" pitchFamily="2" charset="2"/>
              <a:buChar char="Ø"/>
            </a:pPr>
            <a:r>
              <a:rPr lang="fi-FI" sz="3100" i="1" dirty="0" err="1" smtClean="0"/>
              <a:t>Citizens</a:t>
            </a:r>
            <a:r>
              <a:rPr lang="fi-FI" sz="3100" i="1" dirty="0" smtClean="0"/>
              <a:t> of Helsinki, Vantaa, Espoo and Kauniainen</a:t>
            </a:r>
          </a:p>
          <a:p>
            <a:pPr>
              <a:buFont typeface="Wingdings" pitchFamily="2" charset="2"/>
              <a:buChar char="Ø"/>
            </a:pPr>
            <a:r>
              <a:rPr lang="fi-FI" sz="3100" i="1" dirty="0" smtClean="0"/>
              <a:t>Enterprises </a:t>
            </a:r>
            <a:r>
              <a:rPr lang="fi-FI" sz="3100" i="1" dirty="0" err="1" smtClean="0"/>
              <a:t>e.g</a:t>
            </a:r>
            <a:r>
              <a:rPr lang="fi-FI" sz="3100" i="1" dirty="0" smtClean="0"/>
              <a:t>. </a:t>
            </a:r>
            <a:r>
              <a:rPr lang="fi-FI" sz="3100" i="1" dirty="0" err="1" smtClean="0"/>
              <a:t>energy</a:t>
            </a:r>
            <a:r>
              <a:rPr lang="fi-FI" sz="3100" i="1" dirty="0" smtClean="0"/>
              <a:t> </a:t>
            </a:r>
            <a:r>
              <a:rPr lang="fi-FI" sz="3100" i="1" dirty="0" err="1" smtClean="0"/>
              <a:t>producers</a:t>
            </a:r>
            <a:r>
              <a:rPr lang="fi-FI" sz="3100" i="1" dirty="0" smtClean="0"/>
              <a:t>, </a:t>
            </a:r>
            <a:r>
              <a:rPr lang="fi-FI" sz="3100" i="1" dirty="0" err="1" smtClean="0"/>
              <a:t>building</a:t>
            </a:r>
            <a:r>
              <a:rPr lang="fi-FI" sz="3100" i="1" dirty="0" smtClean="0"/>
              <a:t> </a:t>
            </a:r>
            <a:r>
              <a:rPr lang="fi-FI" sz="3100" i="1" dirty="0" err="1" smtClean="0"/>
              <a:t>companies</a:t>
            </a:r>
            <a:r>
              <a:rPr lang="fi-FI" sz="3100" i="1" dirty="0" smtClean="0"/>
              <a:t>, </a:t>
            </a:r>
            <a:r>
              <a:rPr lang="fi-FI" sz="3100" i="1" dirty="0" err="1" smtClean="0"/>
              <a:t>waste</a:t>
            </a:r>
            <a:r>
              <a:rPr lang="fi-FI" sz="3100" i="1" dirty="0" smtClean="0"/>
              <a:t> management</a:t>
            </a:r>
          </a:p>
          <a:p>
            <a:pPr>
              <a:buFont typeface="Wingdings" pitchFamily="2" charset="2"/>
              <a:buChar char="Ø"/>
            </a:pPr>
            <a:r>
              <a:rPr lang="fi-FI" sz="3100" i="1" dirty="0" err="1" smtClean="0"/>
              <a:t>Responsible</a:t>
            </a:r>
            <a:r>
              <a:rPr lang="fi-FI" sz="3100" i="1" dirty="0" smtClean="0"/>
              <a:t> city </a:t>
            </a:r>
            <a:r>
              <a:rPr lang="fi-FI" sz="3100" i="1" dirty="0" err="1" smtClean="0"/>
              <a:t>agencies</a:t>
            </a:r>
            <a:r>
              <a:rPr lang="fi-FI" sz="3100" i="1" dirty="0" smtClean="0"/>
              <a:t> </a:t>
            </a:r>
            <a:r>
              <a:rPr lang="fi-FI" sz="3100" i="1" dirty="0" err="1" smtClean="0"/>
              <a:t>e.g</a:t>
            </a:r>
            <a:r>
              <a:rPr lang="fi-FI" sz="3100" i="1" dirty="0" smtClean="0"/>
              <a:t>. </a:t>
            </a:r>
            <a:r>
              <a:rPr lang="fi-FI" sz="3100" i="1" dirty="0" err="1" smtClean="0"/>
              <a:t>environmental</a:t>
            </a:r>
            <a:r>
              <a:rPr lang="fi-FI" sz="3100" i="1" dirty="0" smtClean="0"/>
              <a:t> </a:t>
            </a:r>
            <a:r>
              <a:rPr lang="fi-FI" sz="3100" i="1" dirty="0" err="1" smtClean="0"/>
              <a:t>agencies</a:t>
            </a:r>
            <a:r>
              <a:rPr lang="fi-FI" sz="3100" i="1" dirty="0" smtClean="0"/>
              <a:t>, </a:t>
            </a:r>
            <a:r>
              <a:rPr lang="fi-FI" sz="3100" i="1" dirty="0" err="1" smtClean="0"/>
              <a:t>premises</a:t>
            </a:r>
            <a:r>
              <a:rPr lang="fi-FI" sz="3100" i="1" dirty="0" smtClean="0"/>
              <a:t> center, </a:t>
            </a:r>
            <a:r>
              <a:rPr lang="fi-FI" sz="3100" i="1" dirty="0" err="1" smtClean="0"/>
              <a:t>building</a:t>
            </a:r>
            <a:r>
              <a:rPr lang="fi-FI" sz="3100" i="1" dirty="0" smtClean="0"/>
              <a:t> supervision, Helsinki City Transport</a:t>
            </a:r>
          </a:p>
          <a:p>
            <a:pPr>
              <a:buFont typeface="Wingdings" pitchFamily="2" charset="2"/>
              <a:buChar char="Ø"/>
            </a:pPr>
            <a:r>
              <a:rPr lang="fi-FI" sz="3100" i="1" dirty="0" smtClean="0"/>
              <a:t>State </a:t>
            </a:r>
            <a:r>
              <a:rPr lang="fi-FI" sz="3100" i="1" dirty="0" err="1" smtClean="0"/>
              <a:t>government</a:t>
            </a:r>
            <a:endParaRPr lang="fi-FI" sz="3100" i="1" dirty="0" smtClean="0"/>
          </a:p>
          <a:p>
            <a:pPr>
              <a:buFont typeface="Wingdings" pitchFamily="2" charset="2"/>
              <a:buChar char="Ø"/>
            </a:pPr>
            <a:r>
              <a:rPr lang="fi-FI" sz="3100" i="1" dirty="0" err="1" smtClean="0"/>
              <a:t>NGOs</a:t>
            </a:r>
            <a:endParaRPr lang="fi-FI" sz="3100" i="1" dirty="0" smtClean="0"/>
          </a:p>
          <a:p>
            <a:endParaRPr lang="fi-F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Dependencies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issues</a:t>
            </a:r>
            <a:r>
              <a:rPr lang="fi-FI" dirty="0" smtClean="0"/>
              <a:t> </a:t>
            </a:r>
            <a:r>
              <a:rPr lang="fi-FI" dirty="0" err="1" smtClean="0"/>
              <a:t>must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studied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Current emissions from all sources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Amount of reductions (as CO2-equivalents) needed to reach the target 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Estimation of possibilities and their </a:t>
            </a:r>
          </a:p>
          <a:p>
            <a:pPr lvl="1"/>
            <a:r>
              <a:rPr lang="en-US" i="1" dirty="0" smtClean="0"/>
              <a:t>GHG reducing potential</a:t>
            </a:r>
          </a:p>
          <a:p>
            <a:pPr lvl="1"/>
            <a:r>
              <a:rPr lang="en-US" i="1" dirty="0" smtClean="0"/>
              <a:t>cost (money, time, work force) </a:t>
            </a:r>
          </a:p>
          <a:p>
            <a:pPr lvl="1"/>
            <a:r>
              <a:rPr lang="en-US" i="1" dirty="0" smtClean="0"/>
              <a:t>risk</a:t>
            </a:r>
          </a:p>
          <a:p>
            <a:pPr lvl="1"/>
            <a:r>
              <a:rPr lang="en-US" i="1" dirty="0" smtClean="0"/>
              <a:t>health impacts</a:t>
            </a:r>
          </a:p>
          <a:p>
            <a:pPr lvl="1"/>
            <a:r>
              <a:rPr lang="en-US" i="1" dirty="0" smtClean="0"/>
              <a:t>environmental impacts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n.opasnet.org/en-opwiki/images/c/c6/HW4_causal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0648"/>
            <a:ext cx="5948660" cy="6215487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3826768" cy="5649491"/>
          </a:xfrm>
        </p:spPr>
        <p:txBody>
          <a:bodyPr/>
          <a:lstStyle/>
          <a:p>
            <a:pPr>
              <a:buNone/>
            </a:pPr>
            <a:r>
              <a:rPr lang="fi-FI" sz="2800" dirty="0" smtClean="0"/>
              <a:t>	</a:t>
            </a:r>
            <a:r>
              <a:rPr lang="fi-FI" sz="2800" dirty="0" err="1" smtClean="0"/>
              <a:t>What</a:t>
            </a:r>
            <a:r>
              <a:rPr lang="fi-FI" sz="2800" dirty="0" smtClean="0"/>
              <a:t> </a:t>
            </a:r>
            <a:r>
              <a:rPr lang="fi-FI" sz="2800" dirty="0" err="1" smtClean="0"/>
              <a:t>are</a:t>
            </a:r>
            <a:r>
              <a:rPr lang="fi-FI" sz="2800" dirty="0" smtClean="0"/>
              <a:t> the </a:t>
            </a:r>
            <a:r>
              <a:rPr lang="fi-FI" sz="2800" dirty="0" err="1" smtClean="0"/>
              <a:t>causal</a:t>
            </a:r>
            <a:r>
              <a:rPr lang="fi-FI" sz="2800" dirty="0" smtClean="0"/>
              <a:t> </a:t>
            </a:r>
            <a:r>
              <a:rPr lang="fi-FI" sz="2800" dirty="0" err="1" smtClean="0"/>
              <a:t>connections</a:t>
            </a:r>
            <a:r>
              <a:rPr lang="fi-FI" sz="2800" dirty="0" smtClean="0"/>
              <a:t> </a:t>
            </a:r>
            <a:r>
              <a:rPr lang="fi-FI" sz="2800" dirty="0" err="1" smtClean="0"/>
              <a:t>between</a:t>
            </a:r>
            <a:r>
              <a:rPr lang="fi-FI" sz="2800" dirty="0" smtClean="0"/>
              <a:t> </a:t>
            </a:r>
            <a:r>
              <a:rPr lang="fi-FI" sz="2800" dirty="0" err="1" smtClean="0"/>
              <a:t>decision</a:t>
            </a:r>
            <a:r>
              <a:rPr lang="fi-FI" sz="2800" dirty="0" smtClean="0"/>
              <a:t> </a:t>
            </a:r>
            <a:r>
              <a:rPr lang="fi-FI" sz="2800" dirty="0" err="1" smtClean="0"/>
              <a:t>actions</a:t>
            </a:r>
            <a:r>
              <a:rPr lang="fi-FI" sz="2800" dirty="0" smtClean="0"/>
              <a:t> and </a:t>
            </a:r>
            <a:r>
              <a:rPr lang="fi-FI" sz="2800" dirty="0" err="1" smtClean="0"/>
              <a:t>endpoints</a:t>
            </a:r>
            <a:r>
              <a:rPr lang="fi-FI" sz="2800" dirty="0" smtClean="0"/>
              <a:t> of </a:t>
            </a:r>
            <a:r>
              <a:rPr lang="fi-FI" sz="2800" dirty="0" err="1" smtClean="0"/>
              <a:t>interest</a:t>
            </a:r>
            <a:r>
              <a:rPr lang="fi-FI" sz="2800" dirty="0" smtClean="0"/>
              <a:t>?</a:t>
            </a:r>
          </a:p>
          <a:p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fi-FI" dirty="0" err="1" smtClean="0"/>
              <a:t>Analyses</a:t>
            </a:r>
            <a:endParaRPr lang="fi-FI" dirty="0" smtClean="0"/>
          </a:p>
          <a:p>
            <a:pPr lvl="1"/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statistical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analyses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needed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Indices</a:t>
            </a:r>
            <a:endParaRPr lang="fi-FI" dirty="0" smtClean="0"/>
          </a:p>
          <a:p>
            <a:pPr lvl="1"/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indices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/>
              <a:t>?</a:t>
            </a:r>
            <a:endParaRPr lang="fi-FI" dirty="0" smtClean="0"/>
          </a:p>
          <a:p>
            <a:pPr lvl="1"/>
            <a:r>
              <a:rPr lang="fi-FI" dirty="0" err="1" smtClean="0"/>
              <a:t>Index</a:t>
            </a:r>
            <a:r>
              <a:rPr lang="fi-FI" dirty="0" smtClean="0"/>
              <a:t> </a:t>
            </a:r>
            <a:r>
              <a:rPr lang="fi-FI" dirty="0" err="1" smtClean="0"/>
              <a:t>explains</a:t>
            </a:r>
            <a:r>
              <a:rPr lang="fi-FI" dirty="0" smtClean="0"/>
              <a:t> </a:t>
            </a:r>
            <a:r>
              <a:rPr lang="fi-FI" dirty="0" err="1" smtClean="0"/>
              <a:t>results</a:t>
            </a:r>
            <a:r>
              <a:rPr lang="fi-FI" dirty="0" smtClean="0"/>
              <a:t> </a:t>
            </a:r>
            <a:r>
              <a:rPr lang="fi-FI" dirty="0" err="1" smtClean="0"/>
              <a:t>stored</a:t>
            </a:r>
            <a:r>
              <a:rPr lang="fi-FI" dirty="0" smtClean="0"/>
              <a:t> in the </a:t>
            </a:r>
            <a:r>
              <a:rPr lang="fi-FI" dirty="0" err="1" smtClean="0"/>
              <a:t>database</a:t>
            </a:r>
            <a:endParaRPr lang="fi-FI" dirty="0" smtClean="0"/>
          </a:p>
          <a:p>
            <a:pPr lvl="2"/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age</a:t>
            </a:r>
            <a:r>
              <a:rPr lang="fi-FI" dirty="0" smtClean="0"/>
              <a:t>, </a:t>
            </a:r>
            <a:r>
              <a:rPr lang="fi-FI" dirty="0" err="1" smtClean="0"/>
              <a:t>time</a:t>
            </a:r>
            <a:endParaRPr lang="fi-FI" dirty="0" smtClean="0"/>
          </a:p>
          <a:p>
            <a:r>
              <a:rPr lang="fi-FI" dirty="0" err="1"/>
              <a:t>C</a:t>
            </a:r>
            <a:r>
              <a:rPr lang="fi-FI" dirty="0" err="1" smtClean="0"/>
              <a:t>alculations</a:t>
            </a:r>
            <a:endParaRPr lang="fi-FI" dirty="0" smtClean="0"/>
          </a:p>
          <a:p>
            <a:pPr lvl="1"/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the </a:t>
            </a:r>
            <a:r>
              <a:rPr lang="fi-FI" dirty="0" err="1" smtClean="0"/>
              <a:t>actual</a:t>
            </a:r>
            <a:r>
              <a:rPr lang="fi-FI" dirty="0" smtClean="0"/>
              <a:t> </a:t>
            </a:r>
            <a:r>
              <a:rPr lang="fi-FI" dirty="0" err="1" smtClean="0"/>
              <a:t>calculations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to </a:t>
            </a:r>
            <a:r>
              <a:rPr lang="fi-FI" dirty="0" err="1" smtClean="0"/>
              <a:t>produce</a:t>
            </a:r>
            <a:r>
              <a:rPr lang="fi-FI" dirty="0" smtClean="0"/>
              <a:t> the </a:t>
            </a:r>
            <a:r>
              <a:rPr lang="fi-FI" dirty="0" err="1" smtClean="0"/>
              <a:t>result</a:t>
            </a:r>
            <a:r>
              <a:rPr lang="fi-FI" dirty="0" smtClean="0"/>
              <a:t>? (</a:t>
            </a:r>
            <a:r>
              <a:rPr lang="fi-FI" dirty="0" err="1" smtClean="0"/>
              <a:t>r-code</a:t>
            </a:r>
            <a:r>
              <a:rPr lang="fi-FI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Scope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</a:p>
          <a:p>
            <a:r>
              <a:rPr lang="en-US" dirty="0" smtClean="0"/>
              <a:t>Intended use and users</a:t>
            </a:r>
          </a:p>
          <a:p>
            <a:r>
              <a:rPr lang="en-US" dirty="0" smtClean="0"/>
              <a:t>Participants</a:t>
            </a:r>
          </a:p>
          <a:p>
            <a:r>
              <a:rPr lang="en-US" dirty="0" smtClean="0"/>
              <a:t>Boundaries</a:t>
            </a:r>
          </a:p>
          <a:p>
            <a:r>
              <a:rPr lang="en-US" dirty="0" smtClean="0"/>
              <a:t>Decisions and scenarios</a:t>
            </a:r>
          </a:p>
          <a:p>
            <a:r>
              <a:rPr lang="en-US" dirty="0" smtClean="0"/>
              <a:t>Timing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Question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the </a:t>
            </a:r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What</a:t>
            </a:r>
            <a:r>
              <a:rPr lang="fi-FI" dirty="0" smtClean="0"/>
              <a:t> is the </a:t>
            </a:r>
            <a:r>
              <a:rPr lang="fi-FI" dirty="0" err="1" smtClean="0"/>
              <a:t>purpose</a:t>
            </a:r>
            <a:r>
              <a:rPr lang="fi-FI" dirty="0" smtClean="0"/>
              <a:t> of the </a:t>
            </a:r>
            <a:r>
              <a:rPr lang="fi-FI" dirty="0" err="1" smtClean="0"/>
              <a:t>assessment</a:t>
            </a:r>
            <a:r>
              <a:rPr lang="fi-FI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What measures should be taken in Helsinki Metropolitan area to control climate change by reducing greenhouse gas emissions?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How to reduce the per capita carbon dioxide emissions of the Helsinki Metropolitan Area by 39 per cent of the 1990 level by the year 2030?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Intended use and users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Who</a:t>
            </a:r>
            <a:r>
              <a:rPr lang="fi-FI" dirty="0" smtClean="0"/>
              <a:t> is the </a:t>
            </a:r>
            <a:r>
              <a:rPr lang="fi-FI" dirty="0" err="1" smtClean="0"/>
              <a:t>assessment</a:t>
            </a:r>
            <a:r>
              <a:rPr lang="fi-FI" dirty="0" smtClean="0"/>
              <a:t> made for?</a:t>
            </a:r>
          </a:p>
          <a:p>
            <a:r>
              <a:rPr lang="fi-FI" dirty="0" err="1" smtClean="0"/>
              <a:t>What</a:t>
            </a:r>
            <a:r>
              <a:rPr lang="fi-FI" dirty="0" smtClean="0"/>
              <a:t> is the </a:t>
            </a:r>
            <a:r>
              <a:rPr lang="fi-FI" dirty="0" err="1" smtClean="0"/>
              <a:t>expected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To be used by Helsinki Metropolitan area city authorities in decision making towards less GHG emissions.</a:t>
            </a:r>
            <a:endParaRPr lang="fi-FI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Participants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err="1" smtClean="0"/>
              <a:t>Who</a:t>
            </a:r>
            <a:r>
              <a:rPr lang="fi-FI" dirty="0" smtClean="0"/>
              <a:t> is </a:t>
            </a:r>
            <a:r>
              <a:rPr lang="fi-FI" dirty="0" err="1" smtClean="0"/>
              <a:t>needed</a:t>
            </a:r>
            <a:r>
              <a:rPr lang="fi-FI" dirty="0" smtClean="0"/>
              <a:t> to </a:t>
            </a:r>
            <a:r>
              <a:rPr lang="fi-FI" dirty="0" err="1" smtClean="0"/>
              <a:t>participate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Who</a:t>
            </a:r>
            <a:r>
              <a:rPr lang="fi-FI" dirty="0" smtClean="0"/>
              <a:t>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allowed</a:t>
            </a:r>
            <a:r>
              <a:rPr lang="fi-FI" dirty="0" smtClean="0"/>
              <a:t> to </a:t>
            </a:r>
            <a:r>
              <a:rPr lang="fi-FI" dirty="0" err="1" smtClean="0"/>
              <a:t>participate</a:t>
            </a:r>
            <a:r>
              <a:rPr lang="fi-FI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Cities of Helsinki, Espoo, Vantaa and </a:t>
            </a:r>
            <a:r>
              <a:rPr lang="en-US" i="1" dirty="0" err="1" smtClean="0"/>
              <a:t>Kauniainen</a:t>
            </a:r>
            <a:r>
              <a:rPr lang="en-US" i="1" dirty="0" smtClean="0"/>
              <a:t> </a:t>
            </a:r>
          </a:p>
          <a:p>
            <a:pPr lvl="1"/>
            <a:r>
              <a:rPr lang="en-US" i="1" dirty="0" smtClean="0"/>
              <a:t>Set boundaries for assessment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A broad range of environmental protection, planning, traffic and public transport specialists from the cities</a:t>
            </a:r>
          </a:p>
          <a:p>
            <a:pPr lvl="1"/>
            <a:r>
              <a:rPr lang="en-US" i="1" dirty="0" smtClean="0"/>
              <a:t>Field-specific information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HSY specialists in traffic, solid waste management and regional development </a:t>
            </a:r>
          </a:p>
          <a:p>
            <a:pPr lvl="1"/>
            <a:r>
              <a:rPr lang="en-US" i="1" dirty="0" smtClean="0"/>
              <a:t>Field-specific information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Boundaries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factors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noted</a:t>
            </a:r>
            <a:r>
              <a:rPr lang="fi-FI" dirty="0" smtClean="0"/>
              <a:t> and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left</a:t>
            </a:r>
            <a:r>
              <a:rPr lang="fi-FI" dirty="0" smtClean="0"/>
              <a:t> outside?</a:t>
            </a:r>
          </a:p>
          <a:p>
            <a:pPr lvl="1"/>
            <a:r>
              <a:rPr lang="fi-FI" dirty="0" err="1" smtClean="0"/>
              <a:t>Spatial</a:t>
            </a:r>
            <a:r>
              <a:rPr lang="fi-FI" dirty="0" smtClean="0"/>
              <a:t>, </a:t>
            </a:r>
            <a:r>
              <a:rPr lang="fi-FI" dirty="0" err="1" smtClean="0"/>
              <a:t>temporal</a:t>
            </a:r>
            <a:r>
              <a:rPr lang="fi-FI" dirty="0" smtClean="0"/>
              <a:t> and </a:t>
            </a:r>
            <a:r>
              <a:rPr lang="fi-FI" dirty="0" err="1" smtClean="0"/>
              <a:t>subgroup</a:t>
            </a:r>
            <a:r>
              <a:rPr lang="fi-FI" dirty="0" smtClean="0"/>
              <a:t> </a:t>
            </a:r>
            <a:r>
              <a:rPr lang="fi-FI" dirty="0" err="1" smtClean="0"/>
              <a:t>boundaries</a:t>
            </a:r>
            <a:endParaRPr lang="fi-FI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Area: Helsinki Metropolitan area (Helsinki, Espoo, Vantaa and </a:t>
            </a:r>
            <a:r>
              <a:rPr lang="en-US" i="1" dirty="0" err="1" smtClean="0"/>
              <a:t>Kauniainen</a:t>
            </a:r>
            <a:r>
              <a:rPr lang="en-US" i="1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Time: Based on years 1990, 2000 and 2004. Estimations made for year 2030.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Considered sources of GHG emissions: </a:t>
            </a:r>
          </a:p>
          <a:p>
            <a:pPr lvl="1"/>
            <a:r>
              <a:rPr lang="en-US" i="1" dirty="0" smtClean="0"/>
              <a:t>Electric heating</a:t>
            </a:r>
          </a:p>
          <a:p>
            <a:pPr lvl="1"/>
            <a:r>
              <a:rPr lang="en-US" i="1" dirty="0" smtClean="0"/>
              <a:t>consumption electric power</a:t>
            </a:r>
          </a:p>
          <a:p>
            <a:pPr lvl="1"/>
            <a:r>
              <a:rPr lang="en-US" i="1" dirty="0" smtClean="0"/>
              <a:t>transport, district heating</a:t>
            </a:r>
          </a:p>
          <a:p>
            <a:pPr lvl="1"/>
            <a:r>
              <a:rPr lang="en-US" i="1" dirty="0" smtClean="0"/>
              <a:t>separate heating</a:t>
            </a:r>
          </a:p>
          <a:p>
            <a:pPr lvl="1"/>
            <a:r>
              <a:rPr lang="en-US" i="1" dirty="0" smtClean="0"/>
              <a:t>industry and machinery</a:t>
            </a:r>
          </a:p>
          <a:p>
            <a:pPr lvl="1"/>
            <a:r>
              <a:rPr lang="en-US" i="1" dirty="0" smtClean="0"/>
              <a:t>treatment of solid waste and waste water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Decisions and scenarios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10000"/>
          </a:bodyPr>
          <a:lstStyle/>
          <a:p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the </a:t>
            </a:r>
            <a:r>
              <a:rPr lang="fi-FI" dirty="0" err="1" smtClean="0"/>
              <a:t>possible</a:t>
            </a:r>
            <a:r>
              <a:rPr lang="fi-FI" dirty="0" smtClean="0"/>
              <a:t> </a:t>
            </a:r>
            <a:r>
              <a:rPr lang="fi-FI" dirty="0" err="1" smtClean="0"/>
              <a:t>decision</a:t>
            </a:r>
            <a:r>
              <a:rPr lang="fi-FI" dirty="0" smtClean="0"/>
              <a:t> </a:t>
            </a:r>
            <a:r>
              <a:rPr lang="fi-FI" dirty="0" err="1" smtClean="0"/>
              <a:t>options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scenarios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: </a:t>
            </a:r>
            <a:r>
              <a:rPr lang="fi-FI" dirty="0" err="1" smtClean="0"/>
              <a:t>which</a:t>
            </a:r>
            <a:r>
              <a:rPr lang="fi-FI" dirty="0" smtClean="0"/>
              <a:t> and </a:t>
            </a:r>
            <a:r>
              <a:rPr lang="fi-FI" dirty="0" err="1" smtClean="0"/>
              <a:t>why</a:t>
            </a:r>
            <a:r>
              <a:rPr lang="fi-FI" dirty="0" smtClean="0"/>
              <a:t>?</a:t>
            </a:r>
          </a:p>
          <a:p>
            <a:pPr>
              <a:buFont typeface="Wingdings" pitchFamily="2" charset="2"/>
              <a:buChar char="Ø"/>
            </a:pPr>
            <a:r>
              <a:rPr lang="fi-FI" i="1" dirty="0" err="1" smtClean="0"/>
              <a:t>There</a:t>
            </a:r>
            <a:r>
              <a:rPr lang="fi-FI" i="1" dirty="0" smtClean="0"/>
              <a:t> </a:t>
            </a:r>
            <a:r>
              <a:rPr lang="fi-FI" i="1" dirty="0" err="1" smtClean="0"/>
              <a:t>are</a:t>
            </a:r>
            <a:r>
              <a:rPr lang="fi-FI" i="1" dirty="0" smtClean="0"/>
              <a:t> </a:t>
            </a:r>
            <a:r>
              <a:rPr lang="fi-FI" i="1" dirty="0" err="1" smtClean="0"/>
              <a:t>many</a:t>
            </a:r>
            <a:r>
              <a:rPr lang="fi-FI" i="1" dirty="0" smtClean="0"/>
              <a:t> </a:t>
            </a:r>
            <a:r>
              <a:rPr lang="fi-FI" i="1" dirty="0" err="1" smtClean="0"/>
              <a:t>possible</a:t>
            </a:r>
            <a:r>
              <a:rPr lang="fi-FI" i="1" dirty="0" smtClean="0"/>
              <a:t> </a:t>
            </a:r>
            <a:r>
              <a:rPr lang="fi-FI" i="1" dirty="0" err="1" smtClean="0"/>
              <a:t>decision</a:t>
            </a:r>
            <a:r>
              <a:rPr lang="fi-FI" i="1" dirty="0" smtClean="0"/>
              <a:t> </a:t>
            </a:r>
            <a:r>
              <a:rPr lang="fi-FI" i="1" dirty="0" err="1" smtClean="0"/>
              <a:t>options</a:t>
            </a:r>
            <a:r>
              <a:rPr lang="fi-FI" i="1" dirty="0" smtClean="0"/>
              <a:t> to </a:t>
            </a:r>
            <a:r>
              <a:rPr lang="fi-FI" i="1" dirty="0" err="1" smtClean="0"/>
              <a:t>reduce</a:t>
            </a:r>
            <a:r>
              <a:rPr lang="fi-FI" i="1" dirty="0" smtClean="0"/>
              <a:t> </a:t>
            </a:r>
            <a:r>
              <a:rPr lang="fi-FI" i="1" dirty="0" err="1" smtClean="0"/>
              <a:t>emissions</a:t>
            </a:r>
            <a:r>
              <a:rPr lang="fi-FI" i="1" dirty="0" smtClean="0"/>
              <a:t> </a:t>
            </a:r>
            <a:r>
              <a:rPr lang="fi-FI" i="1" dirty="0" err="1" smtClean="0"/>
              <a:t>considering</a:t>
            </a:r>
            <a:r>
              <a:rPr lang="fi-FI" i="1" dirty="0" smtClean="0"/>
              <a:t> </a:t>
            </a:r>
            <a:r>
              <a:rPr lang="fi-FI" i="1" dirty="0" err="1" smtClean="0"/>
              <a:t>different</a:t>
            </a:r>
            <a:r>
              <a:rPr lang="fi-FI" i="1" dirty="0" smtClean="0"/>
              <a:t> </a:t>
            </a:r>
            <a:r>
              <a:rPr lang="fi-FI" i="1" dirty="0" err="1" smtClean="0"/>
              <a:t>sectors</a:t>
            </a:r>
            <a:endParaRPr lang="fi-FI" i="1" dirty="0" smtClean="0"/>
          </a:p>
          <a:p>
            <a:pPr>
              <a:buNone/>
            </a:pPr>
            <a:r>
              <a:rPr lang="fi-FI" i="1" dirty="0"/>
              <a:t>	</a:t>
            </a:r>
            <a:r>
              <a:rPr lang="fi-FI" i="1" dirty="0" smtClean="0"/>
              <a:t>- </a:t>
            </a:r>
            <a:r>
              <a:rPr lang="fi-FI" sz="2600" i="1" dirty="0" err="1" smtClean="0"/>
              <a:t>Transportation</a:t>
            </a:r>
            <a:r>
              <a:rPr lang="fi-FI" sz="2600" i="1" dirty="0" smtClean="0"/>
              <a:t>: </a:t>
            </a:r>
            <a:r>
              <a:rPr lang="fi-FI" sz="2600" i="1" dirty="0" err="1" smtClean="0"/>
              <a:t>public</a:t>
            </a:r>
            <a:r>
              <a:rPr lang="fi-FI" sz="2600" i="1" dirty="0" smtClean="0"/>
              <a:t> transport, </a:t>
            </a:r>
            <a:r>
              <a:rPr lang="fi-FI" sz="2600" i="1" dirty="0" err="1" smtClean="0"/>
              <a:t>taxation</a:t>
            </a:r>
            <a:endParaRPr lang="fi-FI" sz="2600" i="1" dirty="0"/>
          </a:p>
          <a:p>
            <a:pPr>
              <a:buNone/>
            </a:pPr>
            <a:r>
              <a:rPr lang="fi-FI" sz="2600" i="1" dirty="0" smtClean="0"/>
              <a:t>	- </a:t>
            </a:r>
            <a:r>
              <a:rPr lang="fi-FI" sz="2600" i="1" dirty="0" err="1" smtClean="0"/>
              <a:t>Land</a:t>
            </a:r>
            <a:r>
              <a:rPr lang="fi-FI" sz="2600" i="1" dirty="0" smtClean="0"/>
              <a:t> </a:t>
            </a:r>
            <a:r>
              <a:rPr lang="fi-FI" sz="2600" i="1" dirty="0" err="1" smtClean="0"/>
              <a:t>use</a:t>
            </a:r>
            <a:r>
              <a:rPr lang="fi-FI" sz="2600" i="1" dirty="0" smtClean="0"/>
              <a:t>: </a:t>
            </a:r>
            <a:r>
              <a:rPr lang="fi-FI" sz="2600" i="1" dirty="0" err="1" smtClean="0"/>
              <a:t>location</a:t>
            </a:r>
            <a:r>
              <a:rPr lang="fi-FI" sz="2600" i="1" dirty="0" smtClean="0"/>
              <a:t> of </a:t>
            </a:r>
            <a:r>
              <a:rPr lang="fi-FI" sz="2600" i="1" dirty="0" err="1" smtClean="0"/>
              <a:t>services</a:t>
            </a:r>
            <a:r>
              <a:rPr lang="fi-FI" sz="2600" i="1" dirty="0" smtClean="0"/>
              <a:t>, </a:t>
            </a:r>
            <a:r>
              <a:rPr lang="fi-FI" sz="2600" i="1" dirty="0" err="1" smtClean="0"/>
              <a:t>workplaces</a:t>
            </a:r>
            <a:endParaRPr lang="fi-FI" sz="2600" i="1" dirty="0"/>
          </a:p>
          <a:p>
            <a:pPr>
              <a:buNone/>
            </a:pPr>
            <a:r>
              <a:rPr lang="fi-FI" sz="2600" i="1" dirty="0" smtClean="0"/>
              <a:t>	- </a:t>
            </a:r>
            <a:r>
              <a:rPr lang="fi-FI" sz="2600" i="1" dirty="0" err="1" smtClean="0"/>
              <a:t>Electricity</a:t>
            </a:r>
            <a:r>
              <a:rPr lang="fi-FI" sz="2600" i="1" dirty="0" smtClean="0"/>
              <a:t> </a:t>
            </a:r>
            <a:r>
              <a:rPr lang="fi-FI" sz="2600" i="1" dirty="0" err="1" smtClean="0"/>
              <a:t>consumption</a:t>
            </a:r>
            <a:r>
              <a:rPr lang="fi-FI" sz="2600" i="1" dirty="0" smtClean="0"/>
              <a:t>: </a:t>
            </a:r>
            <a:r>
              <a:rPr lang="fi-FI" sz="2600" i="1" dirty="0" err="1" smtClean="0"/>
              <a:t>Improving</a:t>
            </a:r>
            <a:r>
              <a:rPr lang="fi-FI" sz="2600" i="1" dirty="0" smtClean="0"/>
              <a:t> </a:t>
            </a:r>
            <a:r>
              <a:rPr lang="fi-FI" sz="2600" i="1" dirty="0" err="1" smtClean="0"/>
              <a:t>awareness</a:t>
            </a:r>
            <a:r>
              <a:rPr lang="fi-FI" sz="2600" i="1" dirty="0" smtClean="0"/>
              <a:t>, </a:t>
            </a:r>
            <a:r>
              <a:rPr lang="fi-FI" sz="2600" i="1" dirty="0" err="1" smtClean="0"/>
              <a:t>energy</a:t>
            </a:r>
            <a:r>
              <a:rPr lang="fi-FI" sz="2600" i="1" dirty="0" smtClean="0"/>
              <a:t> </a:t>
            </a:r>
            <a:r>
              <a:rPr lang="fi-FI" sz="2600" i="1" dirty="0" err="1" smtClean="0"/>
              <a:t>efficiency</a:t>
            </a:r>
            <a:endParaRPr lang="fi-FI" sz="2600" i="1" dirty="0" smtClean="0"/>
          </a:p>
          <a:p>
            <a:pPr>
              <a:buNone/>
            </a:pPr>
            <a:r>
              <a:rPr lang="fi-FI" sz="2600" i="1" dirty="0"/>
              <a:t>	</a:t>
            </a:r>
            <a:r>
              <a:rPr lang="fi-FI" sz="2600" i="1" dirty="0" smtClean="0"/>
              <a:t>- </a:t>
            </a:r>
            <a:r>
              <a:rPr lang="fi-FI" sz="2600" i="1" dirty="0" err="1" smtClean="0"/>
              <a:t>Heating</a:t>
            </a:r>
            <a:r>
              <a:rPr lang="fi-FI" sz="2600" i="1" dirty="0" smtClean="0"/>
              <a:t> of </a:t>
            </a:r>
            <a:r>
              <a:rPr lang="fi-FI" sz="2600" i="1" dirty="0" err="1" smtClean="0"/>
              <a:t>buildings</a:t>
            </a:r>
            <a:r>
              <a:rPr lang="fi-FI" sz="2600" i="1" dirty="0" smtClean="0"/>
              <a:t>: </a:t>
            </a:r>
            <a:r>
              <a:rPr lang="fi-FI" sz="2600" i="1" dirty="0" err="1" smtClean="0"/>
              <a:t>district</a:t>
            </a:r>
            <a:r>
              <a:rPr lang="fi-FI" sz="2600" i="1" dirty="0" smtClean="0"/>
              <a:t> </a:t>
            </a:r>
            <a:r>
              <a:rPr lang="fi-FI" sz="2600" i="1" dirty="0" err="1" smtClean="0"/>
              <a:t>heating</a:t>
            </a:r>
            <a:r>
              <a:rPr lang="fi-FI" sz="2600" i="1" dirty="0" smtClean="0"/>
              <a:t>, </a:t>
            </a:r>
            <a:r>
              <a:rPr lang="fi-FI" sz="2600" i="1" dirty="0" err="1" smtClean="0"/>
              <a:t>maintenance</a:t>
            </a:r>
            <a:endParaRPr lang="fi-FI" sz="2600" i="1" dirty="0" smtClean="0"/>
          </a:p>
          <a:p>
            <a:pPr>
              <a:buNone/>
            </a:pPr>
            <a:r>
              <a:rPr lang="fi-FI" sz="2600" i="1" dirty="0"/>
              <a:t>	</a:t>
            </a:r>
            <a:r>
              <a:rPr lang="fi-FI" sz="2600" i="1" dirty="0" smtClean="0"/>
              <a:t>- </a:t>
            </a:r>
            <a:r>
              <a:rPr lang="fi-FI" sz="2600" i="1" dirty="0" err="1" smtClean="0"/>
              <a:t>Procurement</a:t>
            </a:r>
            <a:r>
              <a:rPr lang="fi-FI" sz="2600" i="1" dirty="0" smtClean="0"/>
              <a:t>, </a:t>
            </a:r>
            <a:r>
              <a:rPr lang="fi-FI" sz="2600" i="1" dirty="0" err="1" smtClean="0"/>
              <a:t>consumption</a:t>
            </a:r>
            <a:r>
              <a:rPr lang="fi-FI" sz="2600" i="1" dirty="0" smtClean="0"/>
              <a:t> and </a:t>
            </a:r>
            <a:r>
              <a:rPr lang="fi-FI" sz="2600" i="1" dirty="0" err="1" smtClean="0"/>
              <a:t>waste</a:t>
            </a:r>
            <a:r>
              <a:rPr lang="fi-FI" sz="2600" i="1" dirty="0" smtClean="0"/>
              <a:t>: </a:t>
            </a:r>
            <a:r>
              <a:rPr lang="fi-FI" sz="2600" i="1" dirty="0" err="1" smtClean="0"/>
              <a:t>promoting</a:t>
            </a:r>
            <a:r>
              <a:rPr lang="fi-FI" sz="2600" i="1" dirty="0" smtClean="0"/>
              <a:t> </a:t>
            </a:r>
            <a:r>
              <a:rPr lang="fi-FI" sz="2600" i="1" dirty="0" err="1" smtClean="0"/>
              <a:t>energy</a:t>
            </a:r>
            <a:r>
              <a:rPr lang="fi-FI" sz="2600" i="1" dirty="0" smtClean="0"/>
              <a:t> </a:t>
            </a:r>
            <a:r>
              <a:rPr lang="fi-FI" sz="2600" i="1" dirty="0" err="1" smtClean="0"/>
              <a:t>efficiency</a:t>
            </a:r>
            <a:r>
              <a:rPr lang="fi-FI" sz="2600" i="1" dirty="0" smtClean="0"/>
              <a:t>, </a:t>
            </a:r>
            <a:r>
              <a:rPr lang="fi-FI" sz="2600" i="1" dirty="0" err="1" smtClean="0"/>
              <a:t>preventing</a:t>
            </a:r>
            <a:r>
              <a:rPr lang="fi-FI" sz="2600" i="1" dirty="0" smtClean="0"/>
              <a:t> </a:t>
            </a:r>
            <a:r>
              <a:rPr lang="fi-FI" sz="2600" i="1" dirty="0" err="1" smtClean="0"/>
              <a:t>waste</a:t>
            </a:r>
            <a:r>
              <a:rPr lang="fi-FI" sz="2600" i="1" dirty="0" smtClean="0"/>
              <a:t> </a:t>
            </a:r>
            <a:r>
              <a:rPr lang="fi-FI" sz="2600" i="1" dirty="0" err="1" smtClean="0"/>
              <a:t>formation</a:t>
            </a:r>
            <a:endParaRPr lang="fi-FI" sz="2600" i="1" dirty="0" smtClean="0"/>
          </a:p>
          <a:p>
            <a:pPr>
              <a:buNone/>
            </a:pPr>
            <a:r>
              <a:rPr lang="fi-FI" sz="2600" i="1" dirty="0"/>
              <a:t>	</a:t>
            </a:r>
            <a:r>
              <a:rPr lang="fi-FI" sz="2600" i="1" dirty="0" smtClean="0"/>
              <a:t>- Energy </a:t>
            </a:r>
            <a:r>
              <a:rPr lang="fi-FI" sz="2600" i="1" dirty="0" err="1" smtClean="0"/>
              <a:t>generation</a:t>
            </a:r>
            <a:r>
              <a:rPr lang="fi-FI" sz="2600" i="1" dirty="0" smtClean="0"/>
              <a:t> and </a:t>
            </a:r>
            <a:r>
              <a:rPr lang="fi-FI" sz="2600" i="1" dirty="0" err="1" smtClean="0"/>
              <a:t>distribution</a:t>
            </a:r>
            <a:r>
              <a:rPr lang="fi-FI" sz="2600" i="1" dirty="0" smtClean="0"/>
              <a:t>: </a:t>
            </a:r>
            <a:r>
              <a:rPr lang="fi-FI" sz="2600" i="1" dirty="0" err="1" smtClean="0"/>
              <a:t>centralization</a:t>
            </a:r>
            <a:r>
              <a:rPr lang="fi-FI" sz="2600" i="1" dirty="0" smtClean="0"/>
              <a:t>, </a:t>
            </a:r>
            <a:r>
              <a:rPr lang="fi-FI" sz="2600" i="1" dirty="0" err="1" smtClean="0"/>
              <a:t>eco-efficiency</a:t>
            </a:r>
            <a:endParaRPr lang="fi-FI" sz="2600" i="1" dirty="0" smtClean="0"/>
          </a:p>
          <a:p>
            <a:pPr lvl="1">
              <a:buFont typeface="Wingdings" pitchFamily="2" charset="2"/>
              <a:buChar char="Ø"/>
            </a:pPr>
            <a:endParaRPr lang="fi-FI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Timing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does</a:t>
            </a:r>
            <a:r>
              <a:rPr lang="fi-FI" dirty="0" smtClean="0"/>
              <a:t> the </a:t>
            </a:r>
            <a:r>
              <a:rPr lang="fi-FI" dirty="0" err="1" smtClean="0"/>
              <a:t>assessment</a:t>
            </a:r>
            <a:r>
              <a:rPr lang="fi-FI" dirty="0" smtClean="0"/>
              <a:t> </a:t>
            </a:r>
            <a:r>
              <a:rPr lang="fi-FI" dirty="0" err="1" smtClean="0"/>
              <a:t>take</a:t>
            </a:r>
            <a:r>
              <a:rPr lang="fi-FI" dirty="0" smtClean="0"/>
              <a:t> </a:t>
            </a:r>
            <a:r>
              <a:rPr lang="fi-FI" dirty="0" err="1" smtClean="0"/>
              <a:t>place</a:t>
            </a:r>
            <a:r>
              <a:rPr lang="fi-FI" dirty="0" smtClean="0"/>
              <a:t>?</a:t>
            </a:r>
          </a:p>
          <a:p>
            <a:endParaRPr lang="fi-FI" dirty="0" smtClean="0"/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The assessment should be made as soon as possible to reach a decision to achieve the best GHG emission reduction</a:t>
            </a:r>
            <a:endParaRPr lang="fi-FI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Answer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Results</a:t>
            </a:r>
            <a:endParaRPr lang="fi-FI" dirty="0" smtClean="0"/>
          </a:p>
          <a:p>
            <a:r>
              <a:rPr lang="fi-FI" dirty="0" err="1" smtClean="0"/>
              <a:t>Conclusions</a:t>
            </a: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585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Homework 4: Draft of an assessment</vt:lpstr>
      <vt:lpstr>Scope</vt:lpstr>
      <vt:lpstr>Question</vt:lpstr>
      <vt:lpstr>Intended use and users</vt:lpstr>
      <vt:lpstr>Participants</vt:lpstr>
      <vt:lpstr>Boundaries</vt:lpstr>
      <vt:lpstr>Decisions and scenarios</vt:lpstr>
      <vt:lpstr>Timing</vt:lpstr>
      <vt:lpstr>Answer</vt:lpstr>
      <vt:lpstr>Results</vt:lpstr>
      <vt:lpstr>Conclusions</vt:lpstr>
      <vt:lpstr>Rationale</vt:lpstr>
      <vt:lpstr>Stakeholders</vt:lpstr>
      <vt:lpstr>Dependencies</vt:lpstr>
      <vt:lpstr>Slide 15</vt:lpstr>
      <vt:lpstr>Slide 16</vt:lpstr>
    </vt:vector>
  </TitlesOfParts>
  <Company>University of Eastern Finland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marima</dc:creator>
  <cp:lastModifiedBy>annihar</cp:lastModifiedBy>
  <cp:revision>9</cp:revision>
  <dcterms:created xsi:type="dcterms:W3CDTF">2015-05-07T06:42:50Z</dcterms:created>
  <dcterms:modified xsi:type="dcterms:W3CDTF">2015-05-14T12:05:23Z</dcterms:modified>
</cp:coreProperties>
</file>