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64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688" y="0"/>
            <a:ext cx="38973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ardrop 4"/>
          <p:cNvSpPr/>
          <p:nvPr/>
        </p:nvSpPr>
        <p:spPr>
          <a:xfrm>
            <a:off x="5326063" y="355600"/>
            <a:ext cx="965200" cy="965200"/>
          </a:xfrm>
          <a:prstGeom prst="teardrop">
            <a:avLst/>
          </a:prstGeom>
          <a:solidFill>
            <a:srgbClr val="66DD00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ardrop 5"/>
          <p:cNvSpPr/>
          <p:nvPr/>
        </p:nvSpPr>
        <p:spPr>
          <a:xfrm>
            <a:off x="8432800" y="1228725"/>
            <a:ext cx="1684338" cy="1684338"/>
          </a:xfrm>
          <a:prstGeom prst="teardrop">
            <a:avLst/>
          </a:prstGeom>
          <a:solidFill>
            <a:srgbClr val="66DD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ardrop 6"/>
          <p:cNvSpPr/>
          <p:nvPr/>
        </p:nvSpPr>
        <p:spPr>
          <a:xfrm>
            <a:off x="8509000" y="2976563"/>
            <a:ext cx="296863" cy="296862"/>
          </a:xfrm>
          <a:prstGeom prst="teardrop">
            <a:avLst/>
          </a:prstGeom>
          <a:solidFill>
            <a:srgbClr val="66DD00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Teardrop 7"/>
          <p:cNvSpPr/>
          <p:nvPr/>
        </p:nvSpPr>
        <p:spPr>
          <a:xfrm>
            <a:off x="8153400" y="1676400"/>
            <a:ext cx="730250" cy="730250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ardrop 8"/>
          <p:cNvSpPr/>
          <p:nvPr/>
        </p:nvSpPr>
        <p:spPr>
          <a:xfrm>
            <a:off x="4310063" y="-368300"/>
            <a:ext cx="736600" cy="736600"/>
          </a:xfrm>
          <a:prstGeom prst="teardrop">
            <a:avLst/>
          </a:prstGeom>
          <a:solidFill>
            <a:srgbClr val="66DD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879200"/>
            <a:ext cx="4827600" cy="2602800"/>
          </a:xfrm>
        </p:spPr>
        <p:txBody>
          <a:bodyPr lIns="0" tIns="36000" rIns="0" bIns="36000" anchor="b" anchorCtr="0">
            <a:normAutofit/>
          </a:bodyPr>
          <a:lstStyle>
            <a:lvl1pPr>
              <a:defRPr sz="6000">
                <a:solidFill>
                  <a:srgbClr val="0011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5112000"/>
            <a:ext cx="5752800" cy="838800"/>
          </a:xfrm>
        </p:spPr>
        <p:txBody>
          <a:bodyPr lIns="0" tIns="0" rIns="0" bIns="36000">
            <a:noAutofit/>
          </a:bodyPr>
          <a:lstStyle>
            <a:lvl1pPr marL="0" indent="0" algn="l">
              <a:buNone/>
              <a:defRPr sz="2400">
                <a:solidFill>
                  <a:srgbClr val="001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0" name="dsecurity"/>
          <p:cNvSpPr txBox="1"/>
          <p:nvPr/>
        </p:nvSpPr>
        <p:spPr>
          <a:xfrm>
            <a:off x="6876256" y="6393599"/>
            <a:ext cx="144016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1196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ardrop 2"/>
          <p:cNvSpPr/>
          <p:nvPr/>
        </p:nvSpPr>
        <p:spPr>
          <a:xfrm>
            <a:off x="7008813" y="4214813"/>
            <a:ext cx="1311275" cy="1311275"/>
          </a:xfrm>
          <a:prstGeom prst="teardrop">
            <a:avLst/>
          </a:prstGeom>
          <a:solidFill>
            <a:srgbClr val="66AADD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ardrop 3"/>
          <p:cNvSpPr/>
          <p:nvPr/>
        </p:nvSpPr>
        <p:spPr>
          <a:xfrm>
            <a:off x="7094538" y="5053013"/>
            <a:ext cx="1609725" cy="1609725"/>
          </a:xfrm>
          <a:prstGeom prst="teardrop">
            <a:avLst/>
          </a:prstGeom>
          <a:solidFill>
            <a:schemeClr val="accent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ardrop 4"/>
          <p:cNvSpPr/>
          <p:nvPr/>
        </p:nvSpPr>
        <p:spPr>
          <a:xfrm>
            <a:off x="5803900" y="6403975"/>
            <a:ext cx="1249363" cy="1247775"/>
          </a:xfrm>
          <a:prstGeom prst="teardrop">
            <a:avLst/>
          </a:prstGeom>
          <a:solidFill>
            <a:srgbClr val="66AADD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ardrop 5"/>
          <p:cNvSpPr/>
          <p:nvPr/>
        </p:nvSpPr>
        <p:spPr>
          <a:xfrm>
            <a:off x="6359525" y="5205413"/>
            <a:ext cx="1022350" cy="1022350"/>
          </a:xfrm>
          <a:prstGeom prst="teardrop">
            <a:avLst/>
          </a:pr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Teardrop 6"/>
          <p:cNvSpPr/>
          <p:nvPr/>
        </p:nvSpPr>
        <p:spPr>
          <a:xfrm>
            <a:off x="8653463" y="3381375"/>
            <a:ext cx="977900" cy="977900"/>
          </a:xfrm>
          <a:prstGeom prst="teardrop">
            <a:avLst/>
          </a:prstGeom>
          <a:solidFill>
            <a:srgbClr val="66AADD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ardrop 7"/>
          <p:cNvSpPr/>
          <p:nvPr/>
        </p:nvSpPr>
        <p:spPr>
          <a:xfrm>
            <a:off x="6943725" y="4810125"/>
            <a:ext cx="1144588" cy="1144588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eardrop 8"/>
          <p:cNvSpPr/>
          <p:nvPr/>
        </p:nvSpPr>
        <p:spPr>
          <a:xfrm>
            <a:off x="4945063" y="5995988"/>
            <a:ext cx="574675" cy="574675"/>
          </a:xfrm>
          <a:prstGeom prst="teardrop">
            <a:avLst/>
          </a:prstGeom>
          <a:solidFill>
            <a:srgbClr val="66DD00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ardrop 9"/>
          <p:cNvSpPr/>
          <p:nvPr/>
        </p:nvSpPr>
        <p:spPr>
          <a:xfrm>
            <a:off x="7516813" y="5551488"/>
            <a:ext cx="2597150" cy="2597150"/>
          </a:xfrm>
          <a:prstGeom prst="teardrop">
            <a:avLst/>
          </a:prstGeom>
          <a:solidFill>
            <a:schemeClr val="accent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ardrop 10"/>
          <p:cNvSpPr/>
          <p:nvPr/>
        </p:nvSpPr>
        <p:spPr>
          <a:xfrm>
            <a:off x="8604250" y="4500563"/>
            <a:ext cx="309563" cy="311150"/>
          </a:xfrm>
          <a:prstGeom prst="teardrop">
            <a:avLst/>
          </a:prstGeom>
          <a:solidFill>
            <a:srgbClr val="66DD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9600" y="1821600"/>
            <a:ext cx="4658400" cy="2602800"/>
          </a:xfrm>
        </p:spPr>
        <p:txBody>
          <a:bodyPr lIns="0" tIns="36000" rIns="0" bIns="36000" anchor="ctr" anchorCtr="0">
            <a:noAutofit/>
          </a:bodyPr>
          <a:lstStyle>
            <a:lvl1pPr algn="l">
              <a:defRPr sz="6000" b="0" cap="none" baseline="0">
                <a:solidFill>
                  <a:srgbClr val="0011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4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0" y="1117600"/>
            <a:ext cx="9144000" cy="5184775"/>
          </a:xfrm>
          <a:prstGeom prst="rect">
            <a:avLst/>
          </a:prstGeom>
          <a:solidFill>
            <a:srgbClr val="98DD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20" name="Snip and Round Single Corner Rectangle 6"/>
          <p:cNvSpPr/>
          <p:nvPr/>
        </p:nvSpPr>
        <p:spPr>
          <a:xfrm rot="10800000">
            <a:off x="684213" y="1533525"/>
            <a:ext cx="3546475" cy="4024313"/>
          </a:xfrm>
          <a:prstGeom prst="snipRoundRect">
            <a:avLst>
              <a:gd name="adj1" fmla="val 16338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4000" y="1526400"/>
            <a:ext cx="3743983" cy="4215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1" name="Snip and Round Single Corner Rectangle 5"/>
          <p:cNvSpPr/>
          <p:nvPr/>
        </p:nvSpPr>
        <p:spPr>
          <a:xfrm rot="10800000">
            <a:off x="4714875" y="1520825"/>
            <a:ext cx="3546475" cy="4024313"/>
          </a:xfrm>
          <a:prstGeom prst="snipRoundRect">
            <a:avLst>
              <a:gd name="adj1" fmla="val 16338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16000" y="1526400"/>
            <a:ext cx="3743983" cy="4215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8.8.2014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Energy / Jussi Hintikka / Sirpa Lonka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D7C6-47EF-48FD-A2F3-8DDD048784F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dsecurity"/>
          <p:cNvSpPr txBox="1"/>
          <p:nvPr/>
        </p:nvSpPr>
        <p:spPr>
          <a:xfrm>
            <a:off x="6876256" y="6393599"/>
            <a:ext cx="144016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00683701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0" y="1117600"/>
            <a:ext cx="9144000" cy="5184775"/>
          </a:xfrm>
          <a:prstGeom prst="rect">
            <a:avLst/>
          </a:prstGeom>
          <a:solidFill>
            <a:srgbClr val="98DD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12" name="Snip and Round Single Corner Rectangle 4"/>
          <p:cNvSpPr/>
          <p:nvPr/>
        </p:nvSpPr>
        <p:spPr>
          <a:xfrm rot="10800000">
            <a:off x="684213" y="1533525"/>
            <a:ext cx="3546475" cy="4024313"/>
          </a:xfrm>
          <a:prstGeom prst="snipRoundRect">
            <a:avLst>
              <a:gd name="adj1" fmla="val 16338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4000" y="1526400"/>
            <a:ext cx="3743983" cy="4215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8.8.2014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Energy / Jussi Hintikka / Sirpa Lonka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D7C6-47EF-48FD-A2F3-8DDD048784F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4640534" y="1526400"/>
            <a:ext cx="3546000" cy="4024800"/>
          </a:xfrm>
          <a:custGeom>
            <a:avLst/>
            <a:gdLst>
              <a:gd name="connsiteX0" fmla="*/ 588078 w 3528400"/>
              <a:gd name="connsiteY0" fmla="*/ 0 h 4215600"/>
              <a:gd name="connsiteX1" fmla="*/ 3528400 w 3528400"/>
              <a:gd name="connsiteY1" fmla="*/ 0 h 4215600"/>
              <a:gd name="connsiteX2" fmla="*/ 3528400 w 3528400"/>
              <a:gd name="connsiteY2" fmla="*/ 0 h 4215600"/>
              <a:gd name="connsiteX3" fmla="*/ 3528400 w 3528400"/>
              <a:gd name="connsiteY3" fmla="*/ 3627522 h 4215600"/>
              <a:gd name="connsiteX4" fmla="*/ 2940322 w 3528400"/>
              <a:gd name="connsiteY4" fmla="*/ 4215600 h 4215600"/>
              <a:gd name="connsiteX5" fmla="*/ 0 w 3528400"/>
              <a:gd name="connsiteY5" fmla="*/ 4215600 h 4215600"/>
              <a:gd name="connsiteX6" fmla="*/ 0 w 3528400"/>
              <a:gd name="connsiteY6" fmla="*/ 4215600 h 4215600"/>
              <a:gd name="connsiteX7" fmla="*/ 0 w 3528400"/>
              <a:gd name="connsiteY7" fmla="*/ 588078 h 4215600"/>
              <a:gd name="connsiteX8" fmla="*/ 588078 w 3528400"/>
              <a:gd name="connsiteY8" fmla="*/ 0 h 4215600"/>
              <a:gd name="connsiteX0" fmla="*/ 588078 w 3528400"/>
              <a:gd name="connsiteY0" fmla="*/ 0 h 4215600"/>
              <a:gd name="connsiteX1" fmla="*/ 3528400 w 3528400"/>
              <a:gd name="connsiteY1" fmla="*/ 0 h 4215600"/>
              <a:gd name="connsiteX2" fmla="*/ 3528400 w 3528400"/>
              <a:gd name="connsiteY2" fmla="*/ 0 h 4215600"/>
              <a:gd name="connsiteX3" fmla="*/ 3528400 w 3528400"/>
              <a:gd name="connsiteY3" fmla="*/ 3627522 h 4215600"/>
              <a:gd name="connsiteX4" fmla="*/ 2940322 w 3528400"/>
              <a:gd name="connsiteY4" fmla="*/ 4215600 h 4215600"/>
              <a:gd name="connsiteX5" fmla="*/ 0 w 3528400"/>
              <a:gd name="connsiteY5" fmla="*/ 4215600 h 4215600"/>
              <a:gd name="connsiteX6" fmla="*/ 0 w 3528400"/>
              <a:gd name="connsiteY6" fmla="*/ 4215600 h 4215600"/>
              <a:gd name="connsiteX7" fmla="*/ 0 w 3528400"/>
              <a:gd name="connsiteY7" fmla="*/ 588078 h 4215600"/>
              <a:gd name="connsiteX8" fmla="*/ 588078 w 3528400"/>
              <a:gd name="connsiteY8" fmla="*/ 0 h 4215600"/>
              <a:gd name="connsiteX0" fmla="*/ 588078 w 3528400"/>
              <a:gd name="connsiteY0" fmla="*/ 0 h 4215600"/>
              <a:gd name="connsiteX1" fmla="*/ 3528400 w 3528400"/>
              <a:gd name="connsiteY1" fmla="*/ 0 h 4215600"/>
              <a:gd name="connsiteX2" fmla="*/ 3528400 w 3528400"/>
              <a:gd name="connsiteY2" fmla="*/ 0 h 4215600"/>
              <a:gd name="connsiteX3" fmla="*/ 3528400 w 3528400"/>
              <a:gd name="connsiteY3" fmla="*/ 3627522 h 4215600"/>
              <a:gd name="connsiteX4" fmla="*/ 2940322 w 3528400"/>
              <a:gd name="connsiteY4" fmla="*/ 4215600 h 4215600"/>
              <a:gd name="connsiteX5" fmla="*/ 0 w 3528400"/>
              <a:gd name="connsiteY5" fmla="*/ 4215600 h 4215600"/>
              <a:gd name="connsiteX6" fmla="*/ 0 w 3528400"/>
              <a:gd name="connsiteY6" fmla="*/ 4215600 h 4215600"/>
              <a:gd name="connsiteX7" fmla="*/ 0 w 3528400"/>
              <a:gd name="connsiteY7" fmla="*/ 588078 h 4215600"/>
              <a:gd name="connsiteX8" fmla="*/ 309000 w 3528400"/>
              <a:gd name="connsiteY8" fmla="*/ 287160 h 4215600"/>
              <a:gd name="connsiteX9" fmla="*/ 588078 w 3528400"/>
              <a:gd name="connsiteY9" fmla="*/ 0 h 4215600"/>
              <a:gd name="connsiteX0" fmla="*/ 591498 w 3531820"/>
              <a:gd name="connsiteY0" fmla="*/ 17640 h 4233240"/>
              <a:gd name="connsiteX1" fmla="*/ 3531820 w 3531820"/>
              <a:gd name="connsiteY1" fmla="*/ 17640 h 4233240"/>
              <a:gd name="connsiteX2" fmla="*/ 3531820 w 3531820"/>
              <a:gd name="connsiteY2" fmla="*/ 17640 h 4233240"/>
              <a:gd name="connsiteX3" fmla="*/ 3531820 w 3531820"/>
              <a:gd name="connsiteY3" fmla="*/ 3645162 h 4233240"/>
              <a:gd name="connsiteX4" fmla="*/ 2943742 w 3531820"/>
              <a:gd name="connsiteY4" fmla="*/ 4233240 h 4233240"/>
              <a:gd name="connsiteX5" fmla="*/ 3420 w 3531820"/>
              <a:gd name="connsiteY5" fmla="*/ 4233240 h 4233240"/>
              <a:gd name="connsiteX6" fmla="*/ 3420 w 3531820"/>
              <a:gd name="connsiteY6" fmla="*/ 4233240 h 4233240"/>
              <a:gd name="connsiteX7" fmla="*/ 3420 w 3531820"/>
              <a:gd name="connsiteY7" fmla="*/ 605718 h 4233240"/>
              <a:gd name="connsiteX8" fmla="*/ 0 w 3531820"/>
              <a:gd name="connsiteY8" fmla="*/ 0 h 4233240"/>
              <a:gd name="connsiteX9" fmla="*/ 591498 w 3531820"/>
              <a:gd name="connsiteY9" fmla="*/ 17640 h 4233240"/>
              <a:gd name="connsiteX0" fmla="*/ 588078 w 3528400"/>
              <a:gd name="connsiteY0" fmla="*/ 0 h 4215600"/>
              <a:gd name="connsiteX1" fmla="*/ 3528400 w 3528400"/>
              <a:gd name="connsiteY1" fmla="*/ 0 h 4215600"/>
              <a:gd name="connsiteX2" fmla="*/ 3528400 w 3528400"/>
              <a:gd name="connsiteY2" fmla="*/ 0 h 4215600"/>
              <a:gd name="connsiteX3" fmla="*/ 3528400 w 3528400"/>
              <a:gd name="connsiteY3" fmla="*/ 3627522 h 4215600"/>
              <a:gd name="connsiteX4" fmla="*/ 2940322 w 3528400"/>
              <a:gd name="connsiteY4" fmla="*/ 4215600 h 4215600"/>
              <a:gd name="connsiteX5" fmla="*/ 0 w 3528400"/>
              <a:gd name="connsiteY5" fmla="*/ 4215600 h 4215600"/>
              <a:gd name="connsiteX6" fmla="*/ 0 w 3528400"/>
              <a:gd name="connsiteY6" fmla="*/ 4215600 h 4215600"/>
              <a:gd name="connsiteX7" fmla="*/ 0 w 3528400"/>
              <a:gd name="connsiteY7" fmla="*/ 588078 h 4215600"/>
              <a:gd name="connsiteX8" fmla="*/ 4200 w 3528400"/>
              <a:gd name="connsiteY8" fmla="*/ 140 h 4215600"/>
              <a:gd name="connsiteX9" fmla="*/ 588078 w 3528400"/>
              <a:gd name="connsiteY9" fmla="*/ 0 h 4215600"/>
              <a:gd name="connsiteX0" fmla="*/ 591498 w 3531820"/>
              <a:gd name="connsiteY0" fmla="*/ 2400 h 4218000"/>
              <a:gd name="connsiteX1" fmla="*/ 3531820 w 3531820"/>
              <a:gd name="connsiteY1" fmla="*/ 2400 h 4218000"/>
              <a:gd name="connsiteX2" fmla="*/ 3531820 w 3531820"/>
              <a:gd name="connsiteY2" fmla="*/ 2400 h 4218000"/>
              <a:gd name="connsiteX3" fmla="*/ 3531820 w 3531820"/>
              <a:gd name="connsiteY3" fmla="*/ 3629922 h 4218000"/>
              <a:gd name="connsiteX4" fmla="*/ 2943742 w 3531820"/>
              <a:gd name="connsiteY4" fmla="*/ 4218000 h 4218000"/>
              <a:gd name="connsiteX5" fmla="*/ 3420 w 3531820"/>
              <a:gd name="connsiteY5" fmla="*/ 4218000 h 4218000"/>
              <a:gd name="connsiteX6" fmla="*/ 3420 w 3531820"/>
              <a:gd name="connsiteY6" fmla="*/ 4218000 h 4218000"/>
              <a:gd name="connsiteX7" fmla="*/ 3420 w 3531820"/>
              <a:gd name="connsiteY7" fmla="*/ 590478 h 4218000"/>
              <a:gd name="connsiteX8" fmla="*/ 0 w 3531820"/>
              <a:gd name="connsiteY8" fmla="*/ 0 h 4218000"/>
              <a:gd name="connsiteX9" fmla="*/ 591498 w 3531820"/>
              <a:gd name="connsiteY9" fmla="*/ 2400 h 4218000"/>
              <a:gd name="connsiteX0" fmla="*/ 588078 w 3528400"/>
              <a:gd name="connsiteY0" fmla="*/ 0 h 4215600"/>
              <a:gd name="connsiteX1" fmla="*/ 3528400 w 3528400"/>
              <a:gd name="connsiteY1" fmla="*/ 0 h 4215600"/>
              <a:gd name="connsiteX2" fmla="*/ 3528400 w 3528400"/>
              <a:gd name="connsiteY2" fmla="*/ 0 h 4215600"/>
              <a:gd name="connsiteX3" fmla="*/ 3528400 w 3528400"/>
              <a:gd name="connsiteY3" fmla="*/ 3627522 h 4215600"/>
              <a:gd name="connsiteX4" fmla="*/ 2940322 w 3528400"/>
              <a:gd name="connsiteY4" fmla="*/ 4215600 h 4215600"/>
              <a:gd name="connsiteX5" fmla="*/ 0 w 3528400"/>
              <a:gd name="connsiteY5" fmla="*/ 4215600 h 4215600"/>
              <a:gd name="connsiteX6" fmla="*/ 0 w 3528400"/>
              <a:gd name="connsiteY6" fmla="*/ 4215600 h 4215600"/>
              <a:gd name="connsiteX7" fmla="*/ 0 w 3528400"/>
              <a:gd name="connsiteY7" fmla="*/ 588078 h 4215600"/>
              <a:gd name="connsiteX8" fmla="*/ 1660 w 3528400"/>
              <a:gd name="connsiteY8" fmla="*/ 5220 h 4215600"/>
              <a:gd name="connsiteX9" fmla="*/ 588078 w 3528400"/>
              <a:gd name="connsiteY9" fmla="*/ 0 h 4215600"/>
              <a:gd name="connsiteX0" fmla="*/ 588078 w 3528400"/>
              <a:gd name="connsiteY0" fmla="*/ 0 h 4215600"/>
              <a:gd name="connsiteX1" fmla="*/ 3528400 w 3528400"/>
              <a:gd name="connsiteY1" fmla="*/ 0 h 4215600"/>
              <a:gd name="connsiteX2" fmla="*/ 3528400 w 3528400"/>
              <a:gd name="connsiteY2" fmla="*/ 0 h 4215600"/>
              <a:gd name="connsiteX3" fmla="*/ 3528400 w 3528400"/>
              <a:gd name="connsiteY3" fmla="*/ 3627522 h 4215600"/>
              <a:gd name="connsiteX4" fmla="*/ 2940322 w 3528400"/>
              <a:gd name="connsiteY4" fmla="*/ 4215600 h 4215600"/>
              <a:gd name="connsiteX5" fmla="*/ 0 w 3528400"/>
              <a:gd name="connsiteY5" fmla="*/ 4215600 h 4215600"/>
              <a:gd name="connsiteX6" fmla="*/ 0 w 3528400"/>
              <a:gd name="connsiteY6" fmla="*/ 4215600 h 4215600"/>
              <a:gd name="connsiteX7" fmla="*/ 0 w 3528400"/>
              <a:gd name="connsiteY7" fmla="*/ 588078 h 4215600"/>
              <a:gd name="connsiteX8" fmla="*/ 4200 w 3528400"/>
              <a:gd name="connsiteY8" fmla="*/ 140 h 4215600"/>
              <a:gd name="connsiteX9" fmla="*/ 588078 w 3528400"/>
              <a:gd name="connsiteY9" fmla="*/ 0 h 4215600"/>
              <a:gd name="connsiteX0" fmla="*/ 591544 w 3531866"/>
              <a:gd name="connsiteY0" fmla="*/ 0 h 4215600"/>
              <a:gd name="connsiteX1" fmla="*/ 3531866 w 3531866"/>
              <a:gd name="connsiteY1" fmla="*/ 0 h 4215600"/>
              <a:gd name="connsiteX2" fmla="*/ 3531866 w 3531866"/>
              <a:gd name="connsiteY2" fmla="*/ 0 h 4215600"/>
              <a:gd name="connsiteX3" fmla="*/ 3531866 w 3531866"/>
              <a:gd name="connsiteY3" fmla="*/ 3627522 h 4215600"/>
              <a:gd name="connsiteX4" fmla="*/ 2943788 w 3531866"/>
              <a:gd name="connsiteY4" fmla="*/ 4215600 h 4215600"/>
              <a:gd name="connsiteX5" fmla="*/ 3466 w 3531866"/>
              <a:gd name="connsiteY5" fmla="*/ 4215600 h 4215600"/>
              <a:gd name="connsiteX6" fmla="*/ 3466 w 3531866"/>
              <a:gd name="connsiteY6" fmla="*/ 4215600 h 4215600"/>
              <a:gd name="connsiteX7" fmla="*/ 3466 w 3531866"/>
              <a:gd name="connsiteY7" fmla="*/ 588078 h 4215600"/>
              <a:gd name="connsiteX8" fmla="*/ 46 w 3531866"/>
              <a:gd name="connsiteY8" fmla="*/ 140 h 4215600"/>
              <a:gd name="connsiteX9" fmla="*/ 591544 w 3531866"/>
              <a:gd name="connsiteY9" fmla="*/ 0 h 4215600"/>
              <a:gd name="connsiteX0" fmla="*/ 588078 w 3528400"/>
              <a:gd name="connsiteY0" fmla="*/ 0 h 4215600"/>
              <a:gd name="connsiteX1" fmla="*/ 3528400 w 3528400"/>
              <a:gd name="connsiteY1" fmla="*/ 0 h 4215600"/>
              <a:gd name="connsiteX2" fmla="*/ 3528400 w 3528400"/>
              <a:gd name="connsiteY2" fmla="*/ 0 h 4215600"/>
              <a:gd name="connsiteX3" fmla="*/ 3528400 w 3528400"/>
              <a:gd name="connsiteY3" fmla="*/ 3627522 h 4215600"/>
              <a:gd name="connsiteX4" fmla="*/ 2940322 w 3528400"/>
              <a:gd name="connsiteY4" fmla="*/ 4215600 h 4215600"/>
              <a:gd name="connsiteX5" fmla="*/ 0 w 3528400"/>
              <a:gd name="connsiteY5" fmla="*/ 4215600 h 4215600"/>
              <a:gd name="connsiteX6" fmla="*/ 0 w 3528400"/>
              <a:gd name="connsiteY6" fmla="*/ 4215600 h 4215600"/>
              <a:gd name="connsiteX7" fmla="*/ 0 w 3528400"/>
              <a:gd name="connsiteY7" fmla="*/ 588078 h 4215600"/>
              <a:gd name="connsiteX8" fmla="*/ 2295 w 3528400"/>
              <a:gd name="connsiteY8" fmla="*/ 140 h 4215600"/>
              <a:gd name="connsiteX9" fmla="*/ 588078 w 3528400"/>
              <a:gd name="connsiteY9" fmla="*/ 0 h 4215600"/>
              <a:gd name="connsiteX0" fmla="*/ 591544 w 3531866"/>
              <a:gd name="connsiteY0" fmla="*/ 0 h 4215600"/>
              <a:gd name="connsiteX1" fmla="*/ 3531866 w 3531866"/>
              <a:gd name="connsiteY1" fmla="*/ 0 h 4215600"/>
              <a:gd name="connsiteX2" fmla="*/ 3531866 w 3531866"/>
              <a:gd name="connsiteY2" fmla="*/ 0 h 4215600"/>
              <a:gd name="connsiteX3" fmla="*/ 3531866 w 3531866"/>
              <a:gd name="connsiteY3" fmla="*/ 3627522 h 4215600"/>
              <a:gd name="connsiteX4" fmla="*/ 2943788 w 3531866"/>
              <a:gd name="connsiteY4" fmla="*/ 4215600 h 4215600"/>
              <a:gd name="connsiteX5" fmla="*/ 3466 w 3531866"/>
              <a:gd name="connsiteY5" fmla="*/ 4215600 h 4215600"/>
              <a:gd name="connsiteX6" fmla="*/ 3466 w 3531866"/>
              <a:gd name="connsiteY6" fmla="*/ 4215600 h 4215600"/>
              <a:gd name="connsiteX7" fmla="*/ 3466 w 3531866"/>
              <a:gd name="connsiteY7" fmla="*/ 588078 h 4215600"/>
              <a:gd name="connsiteX8" fmla="*/ 46 w 3531866"/>
              <a:gd name="connsiteY8" fmla="*/ 140 h 4215600"/>
              <a:gd name="connsiteX9" fmla="*/ 591544 w 3531866"/>
              <a:gd name="connsiteY9" fmla="*/ 0 h 421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866" h="4215600">
                <a:moveTo>
                  <a:pt x="591544" y="0"/>
                </a:moveTo>
                <a:lnTo>
                  <a:pt x="3531866" y="0"/>
                </a:lnTo>
                <a:lnTo>
                  <a:pt x="3531866" y="0"/>
                </a:lnTo>
                <a:lnTo>
                  <a:pt x="3531866" y="3627522"/>
                </a:lnTo>
                <a:cubicBezTo>
                  <a:pt x="3531866" y="3952309"/>
                  <a:pt x="3268575" y="4215600"/>
                  <a:pt x="2943788" y="4215600"/>
                </a:cubicBezTo>
                <a:lnTo>
                  <a:pt x="3466" y="4215600"/>
                </a:lnTo>
                <a:lnTo>
                  <a:pt x="3466" y="4215600"/>
                </a:lnTo>
                <a:lnTo>
                  <a:pt x="3466" y="588078"/>
                </a:lnTo>
                <a:cubicBezTo>
                  <a:pt x="4019" y="393792"/>
                  <a:pt x="-507" y="194426"/>
                  <a:pt x="46" y="140"/>
                </a:cubicBezTo>
                <a:lnTo>
                  <a:pt x="591544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0" name="dsecurity"/>
          <p:cNvSpPr txBox="1"/>
          <p:nvPr/>
        </p:nvSpPr>
        <p:spPr>
          <a:xfrm>
            <a:off x="6876256" y="6393599"/>
            <a:ext cx="144016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28740718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8.8.2014</a:t>
            </a:r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Energy / Jussi Hintikka / Sirpa Lonka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D7C6-47EF-48FD-A2F3-8DDD048784F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3"/>
          <p:cNvSpPr/>
          <p:nvPr/>
        </p:nvSpPr>
        <p:spPr>
          <a:xfrm>
            <a:off x="0" y="1117600"/>
            <a:ext cx="9144000" cy="5184775"/>
          </a:xfrm>
          <a:prstGeom prst="rect">
            <a:avLst/>
          </a:prstGeom>
          <a:solidFill>
            <a:srgbClr val="98DD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7" name="Snip and Round Single Corner Rectangle 4"/>
          <p:cNvSpPr/>
          <p:nvPr/>
        </p:nvSpPr>
        <p:spPr>
          <a:xfrm rot="10800000">
            <a:off x="684213" y="1520825"/>
            <a:ext cx="7705725" cy="4232275"/>
          </a:xfrm>
          <a:prstGeom prst="snipRoundRect">
            <a:avLst>
              <a:gd name="adj1" fmla="val 16338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8" name="dsecurity"/>
          <p:cNvSpPr txBox="1"/>
          <p:nvPr/>
        </p:nvSpPr>
        <p:spPr>
          <a:xfrm>
            <a:off x="6876256" y="6393599"/>
            <a:ext cx="144016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60316673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8.8.2014</a:t>
            </a:r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Energy / Jussi Hintikka / Sirpa Lonka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D7C6-47EF-48FD-A2F3-8DDD048784F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security"/>
          <p:cNvSpPr txBox="1"/>
          <p:nvPr/>
        </p:nvSpPr>
        <p:spPr>
          <a:xfrm>
            <a:off x="6876256" y="6393599"/>
            <a:ext cx="144016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fi-FI" sz="1200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676800" y="122400"/>
            <a:ext cx="769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1"/>
          </p:nvPr>
        </p:nvSpPr>
        <p:spPr>
          <a:xfrm>
            <a:off x="684000" y="1526400"/>
            <a:ext cx="7696800" cy="42156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611153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, In Finnish" preserve="1">
  <p:cSld name="end_slide_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688" y="0"/>
            <a:ext cx="38973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ardrop 4"/>
          <p:cNvSpPr/>
          <p:nvPr/>
        </p:nvSpPr>
        <p:spPr>
          <a:xfrm>
            <a:off x="5326063" y="355600"/>
            <a:ext cx="965200" cy="965200"/>
          </a:xfrm>
          <a:prstGeom prst="teardrop">
            <a:avLst/>
          </a:prstGeom>
          <a:solidFill>
            <a:srgbClr val="66DD00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ardrop 5"/>
          <p:cNvSpPr/>
          <p:nvPr/>
        </p:nvSpPr>
        <p:spPr>
          <a:xfrm>
            <a:off x="8432800" y="1228725"/>
            <a:ext cx="1684338" cy="1684338"/>
          </a:xfrm>
          <a:prstGeom prst="teardrop">
            <a:avLst/>
          </a:prstGeom>
          <a:solidFill>
            <a:srgbClr val="66DD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ardrop 6"/>
          <p:cNvSpPr/>
          <p:nvPr/>
        </p:nvSpPr>
        <p:spPr>
          <a:xfrm>
            <a:off x="8509000" y="2976563"/>
            <a:ext cx="296863" cy="296862"/>
          </a:xfrm>
          <a:prstGeom prst="teardrop">
            <a:avLst/>
          </a:prstGeom>
          <a:solidFill>
            <a:srgbClr val="66DD00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Teardrop 7"/>
          <p:cNvSpPr/>
          <p:nvPr/>
        </p:nvSpPr>
        <p:spPr>
          <a:xfrm>
            <a:off x="8153400" y="1676400"/>
            <a:ext cx="730250" cy="730250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ardrop 8"/>
          <p:cNvSpPr/>
          <p:nvPr/>
        </p:nvSpPr>
        <p:spPr>
          <a:xfrm>
            <a:off x="4310063" y="-368300"/>
            <a:ext cx="736600" cy="736600"/>
          </a:xfrm>
          <a:prstGeom prst="teardrop">
            <a:avLst/>
          </a:prstGeom>
          <a:solidFill>
            <a:srgbClr val="66DD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914400" y="1879200"/>
            <a:ext cx="4507200" cy="2602800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>
              <a:spcBef>
                <a:spcPct val="0"/>
              </a:spcBef>
              <a:buNone/>
              <a:defRPr sz="6000">
                <a:solidFill>
                  <a:srgbClr val="00117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i-FI" b="1" dirty="0" smtClean="0"/>
              <a:t>Kiitos.</a:t>
            </a:r>
            <a:endParaRPr lang="fi-FI" b="1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400" y="5112000"/>
            <a:ext cx="7891200" cy="478800"/>
          </a:xfrm>
        </p:spPr>
        <p:txBody>
          <a:bodyPr lIns="0" tIns="0" rIns="0" bIns="36000">
            <a:noAutofit/>
          </a:bodyPr>
          <a:lstStyle>
            <a:lvl1pPr marL="0" indent="0" algn="l">
              <a:buFont typeface="Arial" pitchFamily="34" charset="0"/>
              <a:buNone/>
              <a:defRPr sz="2400">
                <a:solidFill>
                  <a:srgbClr val="001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None/>
            </a:pPr>
            <a:r>
              <a:rPr lang="fi-FI" dirty="0" smtClean="0">
                <a:latin typeface="Arial" pitchFamily="34" charset="0"/>
                <a:ea typeface="ＭＳ Ｐゴシック" pitchFamily="34" charset="-128"/>
              </a:rPr>
              <a:t>Esittäjän nimi, titteli.</a:t>
            </a:r>
            <a:endParaRPr lang="fi-FI" sz="16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kstin paikkamerkki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616000"/>
            <a:ext cx="7891200" cy="362740"/>
          </a:xfrm>
        </p:spPr>
        <p:txBody>
          <a:bodyPr vert="horz" lIns="0" tIns="0" rIns="0" bIns="3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DD00"/>
              </a:buClr>
              <a:buSzTx/>
              <a:buFont typeface="Arial" pitchFamily="34" charset="0"/>
              <a:buNone/>
              <a:tabLst/>
              <a:defRPr lang="fi-FI" sz="1600" dirty="0">
                <a:solidFill>
                  <a:srgbClr val="001177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DD00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>
                <a:latin typeface="Arial" pitchFamily="34" charset="0"/>
                <a:ea typeface="ＭＳ Ｐゴシック" pitchFamily="34" charset="-128"/>
              </a:rPr>
              <a:t>Yhteystiedot, sähköposti, puhelin, jne.</a:t>
            </a:r>
          </a:p>
        </p:txBody>
      </p:sp>
    </p:spTree>
    <p:extLst>
      <p:ext uri="{BB962C8B-B14F-4D97-AF65-F5344CB8AC3E}">
        <p14:creationId xmlns:p14="http://schemas.microsoft.com/office/powerpoint/2010/main" val="349227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, In English" preserve="1">
  <p:cSld name="end_slid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688" y="0"/>
            <a:ext cx="38973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ardrop 4"/>
          <p:cNvSpPr/>
          <p:nvPr/>
        </p:nvSpPr>
        <p:spPr>
          <a:xfrm>
            <a:off x="5326063" y="355600"/>
            <a:ext cx="965200" cy="965200"/>
          </a:xfrm>
          <a:prstGeom prst="teardrop">
            <a:avLst/>
          </a:prstGeom>
          <a:solidFill>
            <a:srgbClr val="66DD00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ardrop 5"/>
          <p:cNvSpPr/>
          <p:nvPr/>
        </p:nvSpPr>
        <p:spPr>
          <a:xfrm>
            <a:off x="8432800" y="1228725"/>
            <a:ext cx="1684338" cy="1684338"/>
          </a:xfrm>
          <a:prstGeom prst="teardrop">
            <a:avLst/>
          </a:prstGeom>
          <a:solidFill>
            <a:srgbClr val="66DD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ardrop 6"/>
          <p:cNvSpPr/>
          <p:nvPr/>
        </p:nvSpPr>
        <p:spPr>
          <a:xfrm>
            <a:off x="8509000" y="2976563"/>
            <a:ext cx="296863" cy="296862"/>
          </a:xfrm>
          <a:prstGeom prst="teardrop">
            <a:avLst/>
          </a:prstGeom>
          <a:solidFill>
            <a:srgbClr val="66DD00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Teardrop 7"/>
          <p:cNvSpPr/>
          <p:nvPr/>
        </p:nvSpPr>
        <p:spPr>
          <a:xfrm>
            <a:off x="8153400" y="1676400"/>
            <a:ext cx="730250" cy="730250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ardrop 8"/>
          <p:cNvSpPr/>
          <p:nvPr/>
        </p:nvSpPr>
        <p:spPr>
          <a:xfrm>
            <a:off x="4310063" y="-368300"/>
            <a:ext cx="736600" cy="736600"/>
          </a:xfrm>
          <a:prstGeom prst="teardrop">
            <a:avLst/>
          </a:prstGeom>
          <a:solidFill>
            <a:srgbClr val="66DD00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914400" y="1879200"/>
            <a:ext cx="4507200" cy="2602800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>
              <a:spcBef>
                <a:spcPct val="0"/>
              </a:spcBef>
              <a:buNone/>
              <a:defRPr sz="6000">
                <a:solidFill>
                  <a:srgbClr val="00117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i-FI" b="1" dirty="0" err="1" smtClean="0"/>
              <a:t>Thank</a:t>
            </a:r>
            <a:r>
              <a:rPr lang="fi-FI" b="1" baseline="0" dirty="0" smtClean="0"/>
              <a:t> </a:t>
            </a:r>
            <a:r>
              <a:rPr lang="fi-FI" b="1" baseline="0" dirty="0" err="1" smtClean="0"/>
              <a:t>you</a:t>
            </a:r>
            <a:r>
              <a:rPr lang="fi-FI" b="1" dirty="0" smtClean="0"/>
              <a:t>.</a:t>
            </a:r>
            <a:endParaRPr lang="fi-FI" b="1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4399" y="5112000"/>
            <a:ext cx="7891463" cy="477240"/>
          </a:xfrm>
        </p:spPr>
        <p:txBody>
          <a:bodyPr lIns="0" tIns="0" rIns="0" bIns="36000">
            <a:noAutofit/>
          </a:bodyPr>
          <a:lstStyle>
            <a:lvl1pPr marL="0" indent="0" algn="l">
              <a:buFont typeface="Arial" pitchFamily="34" charset="0"/>
              <a:buNone/>
              <a:defRPr sz="2400">
                <a:solidFill>
                  <a:srgbClr val="001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Presenter’s Name, Title</a:t>
            </a:r>
            <a:endParaRPr lang="fi-FI" sz="16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616000"/>
            <a:ext cx="7891200" cy="362740"/>
          </a:xfrm>
        </p:spPr>
        <p:txBody>
          <a:bodyPr vert="horz" lIns="0" tIns="0" rIns="0" bIns="3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DD00"/>
              </a:buClr>
              <a:buSzTx/>
              <a:buFont typeface="Arial" pitchFamily="34" charset="0"/>
              <a:buNone/>
              <a:tabLst/>
              <a:defRPr lang="fi-FI" sz="1600">
                <a:solidFill>
                  <a:srgbClr val="001177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DD00"/>
              </a:buClr>
              <a:buSzTx/>
              <a:buFont typeface="Arial" pitchFamily="34" charset="0"/>
              <a:buNone/>
              <a:tabLst/>
              <a:defRPr/>
            </a:pPr>
            <a:r>
              <a:rPr lang="fi-FI" sz="1600" dirty="0" err="1" smtClean="0">
                <a:latin typeface="Arial" pitchFamily="34" charset="0"/>
                <a:ea typeface="ＭＳ Ｐゴシック" pitchFamily="34" charset="-128"/>
              </a:rPr>
              <a:t>Contact</a:t>
            </a:r>
            <a:r>
              <a:rPr lang="fi-FI" sz="160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fi-FI" sz="1600" dirty="0" err="1" smtClean="0">
                <a:latin typeface="Arial" pitchFamily="34" charset="0"/>
                <a:ea typeface="ＭＳ Ｐゴシック" pitchFamily="34" charset="-128"/>
              </a:rPr>
              <a:t>details</a:t>
            </a:r>
            <a:r>
              <a:rPr lang="fi-FI" sz="1600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fi-FI" sz="1600" dirty="0" err="1" smtClean="0">
                <a:latin typeface="Arial" pitchFamily="34" charset="0"/>
                <a:ea typeface="ＭＳ Ｐゴシック" pitchFamily="34" charset="-128"/>
              </a:rPr>
              <a:t>email</a:t>
            </a:r>
            <a:r>
              <a:rPr lang="fi-FI" sz="1600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fi-FI" sz="1600" dirty="0" err="1" smtClean="0">
                <a:latin typeface="Arial" pitchFamily="34" charset="0"/>
                <a:ea typeface="ＭＳ Ｐゴシック" pitchFamily="34" charset="-128"/>
              </a:rPr>
              <a:t>phone</a:t>
            </a:r>
            <a:r>
              <a:rPr lang="fi-FI" sz="1600" dirty="0" smtClean="0">
                <a:latin typeface="Arial" pitchFamily="34" charset="0"/>
                <a:ea typeface="ＭＳ Ｐゴシック" pitchFamily="34" charset="-128"/>
              </a:rPr>
              <a:t>, etc.</a:t>
            </a:r>
            <a:endParaRPr lang="fi-FI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16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0" y="1117600"/>
            <a:ext cx="9144000" cy="5184775"/>
          </a:xfrm>
          <a:prstGeom prst="rect">
            <a:avLst/>
          </a:prstGeom>
          <a:solidFill>
            <a:srgbClr val="98DD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10" name="Snip and Round Single Corner Rectangle 4"/>
          <p:cNvSpPr/>
          <p:nvPr/>
        </p:nvSpPr>
        <p:spPr>
          <a:xfrm rot="10800000">
            <a:off x="684213" y="1520825"/>
            <a:ext cx="7705725" cy="4232275"/>
          </a:xfrm>
          <a:prstGeom prst="snipRoundRect">
            <a:avLst>
              <a:gd name="adj1" fmla="val 16338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000" y="1526400"/>
            <a:ext cx="7696800" cy="4215600"/>
          </a:xfrm>
        </p:spPr>
        <p:txBody>
          <a:bodyPr/>
          <a:lstStyle>
            <a:lvl1pPr marL="190800" indent="-190800">
              <a:spcBef>
                <a:spcPts val="1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8.8.2014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Energy / Jussi Hintikka / Sirpa Lonka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D7C6-47EF-48FD-A2F3-8DDD048784F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security"/>
          <p:cNvSpPr txBox="1"/>
          <p:nvPr/>
        </p:nvSpPr>
        <p:spPr>
          <a:xfrm>
            <a:off x="6876256" y="6393599"/>
            <a:ext cx="144016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83933479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Grain" type="title" preserve="1">
  <p:cSld name="title_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0"/>
            <a:ext cx="38068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ardrop 4"/>
          <p:cNvSpPr/>
          <p:nvPr/>
        </p:nvSpPr>
        <p:spPr>
          <a:xfrm>
            <a:off x="5803900" y="0"/>
            <a:ext cx="1257300" cy="1257300"/>
          </a:xfrm>
          <a:prstGeom prst="teardrop">
            <a:avLst/>
          </a:prstGeom>
          <a:solidFill>
            <a:srgbClr val="66AADD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ardrop 5"/>
          <p:cNvSpPr/>
          <p:nvPr/>
        </p:nvSpPr>
        <p:spPr>
          <a:xfrm>
            <a:off x="8453438" y="536575"/>
            <a:ext cx="2244725" cy="2244725"/>
          </a:xfrm>
          <a:prstGeom prst="teardrop">
            <a:avLst/>
          </a:prstGeom>
          <a:solidFill>
            <a:srgbClr val="66AADD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ardrop 6"/>
          <p:cNvSpPr/>
          <p:nvPr/>
        </p:nvSpPr>
        <p:spPr>
          <a:xfrm>
            <a:off x="8115300" y="1536700"/>
            <a:ext cx="571500" cy="571500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ardrop 7"/>
          <p:cNvSpPr/>
          <p:nvPr/>
        </p:nvSpPr>
        <p:spPr>
          <a:xfrm>
            <a:off x="8216900" y="3000375"/>
            <a:ext cx="428625" cy="428625"/>
          </a:xfrm>
          <a:prstGeom prst="teardrop">
            <a:avLst/>
          </a:prstGeom>
          <a:solidFill>
            <a:srgbClr val="66AADD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Teardrop 8"/>
          <p:cNvSpPr/>
          <p:nvPr/>
        </p:nvSpPr>
        <p:spPr>
          <a:xfrm>
            <a:off x="5130800" y="193675"/>
            <a:ext cx="428625" cy="428625"/>
          </a:xfrm>
          <a:prstGeom prst="teardrop">
            <a:avLst/>
          </a:prstGeom>
          <a:solidFill>
            <a:srgbClr val="66AADD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879200"/>
            <a:ext cx="4827600" cy="2602800"/>
          </a:xfrm>
        </p:spPr>
        <p:txBody>
          <a:bodyPr lIns="0" tIns="36000" rIns="0" bIns="36000" anchor="b" anchorCtr="0">
            <a:normAutofit/>
          </a:bodyPr>
          <a:lstStyle>
            <a:lvl1pPr>
              <a:defRPr sz="6000">
                <a:solidFill>
                  <a:srgbClr val="0011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5112000"/>
            <a:ext cx="5752800" cy="838800"/>
          </a:xfrm>
        </p:spPr>
        <p:txBody>
          <a:bodyPr lIns="0" tIns="0" rIns="0" bIns="36000">
            <a:noAutofit/>
          </a:bodyPr>
          <a:lstStyle>
            <a:lvl1pPr marL="0" indent="0" algn="l">
              <a:buNone/>
              <a:defRPr sz="2400">
                <a:solidFill>
                  <a:srgbClr val="001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773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Road 1" type="title" preserve="1">
  <p:cSld name="title_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0"/>
            <a:ext cx="3695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ardrop 4"/>
          <p:cNvSpPr/>
          <p:nvPr/>
        </p:nvSpPr>
        <p:spPr>
          <a:xfrm>
            <a:off x="5905500" y="-444500"/>
            <a:ext cx="1371600" cy="1371600"/>
          </a:xfrm>
          <a:prstGeom prst="teardrop">
            <a:avLst/>
          </a:prstGeom>
          <a:solidFill>
            <a:srgbClr val="66AADD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ardrop 5"/>
          <p:cNvSpPr/>
          <p:nvPr/>
        </p:nvSpPr>
        <p:spPr>
          <a:xfrm>
            <a:off x="8732838" y="663575"/>
            <a:ext cx="2244725" cy="2244725"/>
          </a:xfrm>
          <a:prstGeom prst="teardrop">
            <a:avLst/>
          </a:prstGeom>
          <a:solidFill>
            <a:srgbClr val="66AADD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eardrop 6"/>
          <p:cNvSpPr/>
          <p:nvPr/>
        </p:nvSpPr>
        <p:spPr>
          <a:xfrm>
            <a:off x="6378575" y="508000"/>
            <a:ext cx="581025" cy="581025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ardrop 7"/>
          <p:cNvSpPr/>
          <p:nvPr/>
        </p:nvSpPr>
        <p:spPr>
          <a:xfrm>
            <a:off x="8280400" y="3000375"/>
            <a:ext cx="428625" cy="428625"/>
          </a:xfrm>
          <a:prstGeom prst="teardrop">
            <a:avLst/>
          </a:prstGeom>
          <a:solidFill>
            <a:srgbClr val="66AADD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ardrop 8"/>
          <p:cNvSpPr/>
          <p:nvPr/>
        </p:nvSpPr>
        <p:spPr>
          <a:xfrm>
            <a:off x="5067300" y="-201613"/>
            <a:ext cx="582613" cy="582613"/>
          </a:xfrm>
          <a:prstGeom prst="teardrop">
            <a:avLst/>
          </a:prstGeom>
          <a:solidFill>
            <a:srgbClr val="4ECD24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879200"/>
            <a:ext cx="4827600" cy="2602800"/>
          </a:xfrm>
        </p:spPr>
        <p:txBody>
          <a:bodyPr lIns="0" tIns="36000" rIns="0" bIns="36000" anchor="b" anchorCtr="0">
            <a:normAutofit/>
          </a:bodyPr>
          <a:lstStyle>
            <a:lvl1pPr>
              <a:defRPr sz="6000">
                <a:solidFill>
                  <a:srgbClr val="0011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5112000"/>
            <a:ext cx="5752800" cy="838800"/>
          </a:xfrm>
        </p:spPr>
        <p:txBody>
          <a:bodyPr lIns="0" tIns="0" rIns="0" bIns="36000">
            <a:noAutofit/>
          </a:bodyPr>
          <a:lstStyle>
            <a:lvl1pPr marL="0" indent="0" algn="l">
              <a:buNone/>
              <a:defRPr sz="2400">
                <a:solidFill>
                  <a:srgbClr val="001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872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Road 2" type="title" preserve="1">
  <p:cSld name="title_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neste_bubble_uus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543" y="0"/>
            <a:ext cx="3719457" cy="3597389"/>
          </a:xfrm>
          <a:prstGeom prst="rect">
            <a:avLst/>
          </a:prstGeom>
        </p:spPr>
      </p:pic>
      <p:sp>
        <p:nvSpPr>
          <p:cNvPr id="19" name="Teardrop 4"/>
          <p:cNvSpPr/>
          <p:nvPr/>
        </p:nvSpPr>
        <p:spPr>
          <a:xfrm>
            <a:off x="4889500" y="-914400"/>
            <a:ext cx="1828800" cy="1828800"/>
          </a:xfrm>
          <a:prstGeom prst="teardrop">
            <a:avLst/>
          </a:prstGeom>
          <a:solidFill>
            <a:schemeClr val="accent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ardrop 5"/>
          <p:cNvSpPr/>
          <p:nvPr/>
        </p:nvSpPr>
        <p:spPr>
          <a:xfrm>
            <a:off x="8432800" y="1228725"/>
            <a:ext cx="1684338" cy="1684338"/>
          </a:xfrm>
          <a:prstGeom prst="teardrop">
            <a:avLst/>
          </a:prstGeom>
          <a:solidFill>
            <a:srgbClr val="66DD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ardrop 6"/>
          <p:cNvSpPr/>
          <p:nvPr/>
        </p:nvSpPr>
        <p:spPr>
          <a:xfrm>
            <a:off x="8001000" y="2925763"/>
            <a:ext cx="296863" cy="296862"/>
          </a:xfrm>
          <a:prstGeom prst="teardrop">
            <a:avLst/>
          </a:prstGeom>
          <a:solidFill>
            <a:srgbClr val="66DD00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eardrop 7"/>
          <p:cNvSpPr/>
          <p:nvPr/>
        </p:nvSpPr>
        <p:spPr>
          <a:xfrm>
            <a:off x="6057900" y="431800"/>
            <a:ext cx="685800" cy="685800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879200"/>
            <a:ext cx="4827600" cy="2602800"/>
          </a:xfrm>
        </p:spPr>
        <p:txBody>
          <a:bodyPr lIns="0" tIns="36000" rIns="0" bIns="36000" anchor="b" anchorCtr="0">
            <a:normAutofit/>
          </a:bodyPr>
          <a:lstStyle>
            <a:lvl1pPr>
              <a:defRPr sz="6000">
                <a:solidFill>
                  <a:srgbClr val="0011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5112000"/>
            <a:ext cx="5752800" cy="838800"/>
          </a:xfrm>
        </p:spPr>
        <p:txBody>
          <a:bodyPr lIns="0" tIns="0" rIns="0" bIns="36000">
            <a:noAutofit/>
          </a:bodyPr>
          <a:lstStyle>
            <a:lvl1pPr marL="0" indent="0" algn="l">
              <a:buNone/>
              <a:defRPr sz="2400">
                <a:solidFill>
                  <a:srgbClr val="001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020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aboratory" type="title" preserve="1">
  <p:cSld name="title_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ardrop 3"/>
          <p:cNvSpPr/>
          <p:nvPr/>
        </p:nvSpPr>
        <p:spPr>
          <a:xfrm>
            <a:off x="6838950" y="3022600"/>
            <a:ext cx="749300" cy="749300"/>
          </a:xfrm>
          <a:prstGeom prst="teardrop">
            <a:avLst/>
          </a:prstGeom>
          <a:solidFill>
            <a:srgbClr val="66DD00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2"/>
          <a:srcRect b="33665"/>
          <a:stretch>
            <a:fillRect/>
          </a:stretch>
        </p:blipFill>
        <p:spPr bwMode="auto">
          <a:xfrm>
            <a:off x="5324475" y="1588"/>
            <a:ext cx="38004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ardrop 5"/>
          <p:cNvSpPr/>
          <p:nvPr/>
        </p:nvSpPr>
        <p:spPr>
          <a:xfrm>
            <a:off x="5295900" y="203200"/>
            <a:ext cx="381000" cy="381000"/>
          </a:xfrm>
          <a:prstGeom prst="teardrop">
            <a:avLst/>
          </a:prstGeom>
          <a:solidFill>
            <a:srgbClr val="66AADD">
              <a:alpha val="79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ardrop 6"/>
          <p:cNvSpPr/>
          <p:nvPr/>
        </p:nvSpPr>
        <p:spPr>
          <a:xfrm>
            <a:off x="4943475" y="965200"/>
            <a:ext cx="1143000" cy="1143000"/>
          </a:xfrm>
          <a:prstGeom prst="teardrop">
            <a:avLst/>
          </a:prstGeom>
          <a:solidFill>
            <a:srgbClr val="66AADD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eardrop 7"/>
          <p:cNvSpPr/>
          <p:nvPr/>
        </p:nvSpPr>
        <p:spPr>
          <a:xfrm>
            <a:off x="8312150" y="1117600"/>
            <a:ext cx="2486025" cy="2486025"/>
          </a:xfrm>
          <a:prstGeom prst="teardrop">
            <a:avLst/>
          </a:prstGeom>
          <a:solidFill>
            <a:srgbClr val="66AADD">
              <a:alpha val="35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ardrop 8"/>
          <p:cNvSpPr/>
          <p:nvPr/>
        </p:nvSpPr>
        <p:spPr>
          <a:xfrm>
            <a:off x="5629275" y="1651000"/>
            <a:ext cx="534988" cy="534988"/>
          </a:xfrm>
          <a:prstGeom prst="teardrop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879200"/>
            <a:ext cx="4827600" cy="2602800"/>
          </a:xfrm>
        </p:spPr>
        <p:txBody>
          <a:bodyPr lIns="0" tIns="36000" rIns="0" bIns="36000" anchor="b" anchorCtr="0">
            <a:normAutofit/>
          </a:bodyPr>
          <a:lstStyle>
            <a:lvl1pPr>
              <a:defRPr sz="6000">
                <a:solidFill>
                  <a:srgbClr val="0011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5112000"/>
            <a:ext cx="5752800" cy="838800"/>
          </a:xfrm>
        </p:spPr>
        <p:txBody>
          <a:bodyPr lIns="0" tIns="0" rIns="0" bIns="36000">
            <a:noAutofit/>
          </a:bodyPr>
          <a:lstStyle>
            <a:lvl1pPr marL="0" indent="0" algn="l">
              <a:buNone/>
              <a:defRPr sz="2400">
                <a:solidFill>
                  <a:srgbClr val="001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744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orker" type="title" preserve="1">
  <p:cSld name="title_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863" y="0"/>
            <a:ext cx="4400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ardrop 4"/>
          <p:cNvSpPr/>
          <p:nvPr/>
        </p:nvSpPr>
        <p:spPr>
          <a:xfrm>
            <a:off x="8380413" y="1114425"/>
            <a:ext cx="1828800" cy="1828800"/>
          </a:xfrm>
          <a:prstGeom prst="teardrop">
            <a:avLst/>
          </a:prstGeom>
          <a:solidFill>
            <a:srgbClr val="66DD00">
              <a:alpha val="54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eardrop 5"/>
          <p:cNvSpPr/>
          <p:nvPr/>
        </p:nvSpPr>
        <p:spPr>
          <a:xfrm>
            <a:off x="7466013" y="2790825"/>
            <a:ext cx="533400" cy="533400"/>
          </a:xfrm>
          <a:prstGeom prst="teardrop">
            <a:avLst/>
          </a:prstGeom>
          <a:solidFill>
            <a:srgbClr val="66AADD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Teardrop 6"/>
          <p:cNvSpPr/>
          <p:nvPr/>
        </p:nvSpPr>
        <p:spPr>
          <a:xfrm>
            <a:off x="4646613" y="1038225"/>
            <a:ext cx="762000" cy="762000"/>
          </a:xfrm>
          <a:prstGeom prst="teardrop">
            <a:avLst/>
          </a:prstGeom>
          <a:solidFill>
            <a:srgbClr val="66DD00">
              <a:alpha val="63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879200"/>
            <a:ext cx="4827600" cy="2602800"/>
          </a:xfrm>
        </p:spPr>
        <p:txBody>
          <a:bodyPr lIns="0" tIns="36000" rIns="0" bIns="36000" anchor="b" anchorCtr="0">
            <a:normAutofit/>
          </a:bodyPr>
          <a:lstStyle>
            <a:lvl1pPr>
              <a:defRPr sz="6000">
                <a:solidFill>
                  <a:srgbClr val="0011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5112000"/>
            <a:ext cx="5752800" cy="838800"/>
          </a:xfrm>
        </p:spPr>
        <p:txBody>
          <a:bodyPr lIns="0" tIns="0" rIns="0" bIns="36000">
            <a:noAutofit/>
          </a:bodyPr>
          <a:lstStyle>
            <a:lvl1pPr marL="0" indent="0" algn="l">
              <a:buNone/>
              <a:defRPr sz="2400">
                <a:solidFill>
                  <a:srgbClr val="001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Refinery" type="title" preserve="1">
  <p:cSld name="title_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neste_bubble_uus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814" y="0"/>
            <a:ext cx="3791185" cy="3302000"/>
          </a:xfrm>
          <a:prstGeom prst="rect">
            <a:avLst/>
          </a:prstGeom>
        </p:spPr>
      </p:pic>
      <p:sp>
        <p:nvSpPr>
          <p:cNvPr id="19" name="Teardrop 4"/>
          <p:cNvSpPr/>
          <p:nvPr/>
        </p:nvSpPr>
        <p:spPr>
          <a:xfrm>
            <a:off x="4860924" y="200024"/>
            <a:ext cx="1146176" cy="1146176"/>
          </a:xfrm>
          <a:prstGeom prst="teardrop">
            <a:avLst/>
          </a:prstGeom>
          <a:solidFill>
            <a:srgbClr val="66DD00">
              <a:alpha val="63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ardrop 5"/>
          <p:cNvSpPr/>
          <p:nvPr/>
        </p:nvSpPr>
        <p:spPr>
          <a:xfrm>
            <a:off x="8421688" y="2270125"/>
            <a:ext cx="447675" cy="447675"/>
          </a:xfrm>
          <a:prstGeom prst="teardrop">
            <a:avLst/>
          </a:prstGeom>
          <a:solidFill>
            <a:srgbClr val="66DD00">
              <a:alpha val="47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ardrop 6"/>
          <p:cNvSpPr/>
          <p:nvPr/>
        </p:nvSpPr>
        <p:spPr>
          <a:xfrm>
            <a:off x="5583237" y="517525"/>
            <a:ext cx="587375" cy="587375"/>
          </a:xfrm>
          <a:prstGeom prst="teardrop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ardrop 9"/>
          <p:cNvSpPr/>
          <p:nvPr/>
        </p:nvSpPr>
        <p:spPr>
          <a:xfrm>
            <a:off x="4694237" y="1419225"/>
            <a:ext cx="409575" cy="409575"/>
          </a:xfrm>
          <a:prstGeom prst="teardrop">
            <a:avLst/>
          </a:prstGeom>
          <a:solidFill>
            <a:srgbClr val="66AADD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879200"/>
            <a:ext cx="4827600" cy="2602800"/>
          </a:xfrm>
        </p:spPr>
        <p:txBody>
          <a:bodyPr lIns="0" tIns="36000" rIns="0" bIns="36000" anchor="b" anchorCtr="0">
            <a:normAutofit/>
          </a:bodyPr>
          <a:lstStyle>
            <a:lvl1pPr>
              <a:defRPr sz="6000">
                <a:solidFill>
                  <a:srgbClr val="00117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4400" y="5112000"/>
            <a:ext cx="5752800" cy="838800"/>
          </a:xfrm>
        </p:spPr>
        <p:txBody>
          <a:bodyPr lIns="0" tIns="0" rIns="0" bIns="36000">
            <a:noAutofit/>
          </a:bodyPr>
          <a:lstStyle>
            <a:lvl1pPr marL="0" indent="0" algn="l">
              <a:buNone/>
              <a:defRPr sz="2400">
                <a:solidFill>
                  <a:srgbClr val="0011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30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obj" preserve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0" y="1117600"/>
            <a:ext cx="9144000" cy="5184775"/>
          </a:xfrm>
          <a:prstGeom prst="rect">
            <a:avLst/>
          </a:prstGeom>
          <a:solidFill>
            <a:srgbClr val="98DD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000" y="1494000"/>
            <a:ext cx="7707600" cy="4230000"/>
          </a:xfrm>
        </p:spPr>
        <p:txBody>
          <a:bodyPr>
            <a:noAutofit/>
          </a:bodyPr>
          <a:lstStyle>
            <a:lvl1pPr marL="838200" indent="-83820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70000"/>
              <a:buFont typeface="+mj-lt"/>
              <a:buAutoNum type="arabicPeriod"/>
              <a:defRPr sz="3000">
                <a:solidFill>
                  <a:srgbClr val="001177"/>
                </a:solidFill>
              </a:defRPr>
            </a:lvl1pPr>
            <a:lvl2pPr marL="914400" indent="-45720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70000"/>
              <a:buFont typeface="+mj-lt"/>
              <a:buAutoNum type="arabicPeriod"/>
              <a:defRPr>
                <a:solidFill>
                  <a:srgbClr val="001177"/>
                </a:solidFill>
              </a:defRPr>
            </a:lvl2pPr>
            <a:lvl3pPr marL="1371600" indent="-45720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70000"/>
              <a:buFont typeface="+mj-lt"/>
              <a:buAutoNum type="arabicPeriod"/>
              <a:defRPr>
                <a:solidFill>
                  <a:srgbClr val="001177"/>
                </a:solidFill>
              </a:defRPr>
            </a:lvl3pPr>
            <a:lvl4pPr marL="1828800" indent="-45720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70000"/>
              <a:buFont typeface="+mj-lt"/>
              <a:buAutoNum type="arabicPeriod"/>
              <a:defRPr>
                <a:solidFill>
                  <a:srgbClr val="001177"/>
                </a:solidFill>
              </a:defRPr>
            </a:lvl4pPr>
            <a:lvl5pPr marL="2286000" indent="-45720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70000"/>
              <a:buFont typeface="+mj-lt"/>
              <a:buAutoNum type="arabicPeriod"/>
              <a:defRPr>
                <a:solidFill>
                  <a:srgbClr val="00117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8.8.2014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Energy / Jussi Hintikka / Sirpa Lonka</a:t>
            </a:r>
            <a:endParaRPr lang="en-GB"/>
          </a:p>
        </p:txBody>
      </p:sp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5810250" y="-325438"/>
            <a:ext cx="3759200" cy="3436938"/>
            <a:chOff x="5809535" y="-326040"/>
            <a:chExt cx="3759448" cy="3437664"/>
          </a:xfrm>
        </p:grpSpPr>
        <p:sp>
          <p:nvSpPr>
            <p:cNvPr id="29" name="Teardrop 5"/>
            <p:cNvSpPr/>
            <p:nvPr/>
          </p:nvSpPr>
          <p:spPr>
            <a:xfrm>
              <a:off x="7873421" y="-326040"/>
              <a:ext cx="1309774" cy="1311553"/>
            </a:xfrm>
            <a:prstGeom prst="teardrop">
              <a:avLst/>
            </a:prstGeom>
            <a:solidFill>
              <a:srgbClr val="66AADD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Teardrop 6"/>
            <p:cNvSpPr/>
            <p:nvPr/>
          </p:nvSpPr>
          <p:spPr>
            <a:xfrm>
              <a:off x="7959152" y="512338"/>
              <a:ext cx="1609831" cy="1610065"/>
            </a:xfrm>
            <a:prstGeom prst="teardrop">
              <a:avLst/>
            </a:prstGeom>
            <a:solidFill>
              <a:schemeClr val="accent1"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Teardrop 8"/>
            <p:cNvSpPr/>
            <p:nvPr/>
          </p:nvSpPr>
          <p:spPr>
            <a:xfrm>
              <a:off x="6668430" y="1863585"/>
              <a:ext cx="1249444" cy="1248039"/>
            </a:xfrm>
            <a:prstGeom prst="teardrop">
              <a:avLst/>
            </a:prstGeom>
            <a:solidFill>
              <a:srgbClr val="66AAD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" name="Teardrop 9"/>
            <p:cNvSpPr/>
            <p:nvPr/>
          </p:nvSpPr>
          <p:spPr>
            <a:xfrm>
              <a:off x="7224091" y="664770"/>
              <a:ext cx="1022417" cy="1022566"/>
            </a:xfrm>
            <a:prstGeom prst="teardrop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" name="Teardrop 10"/>
            <p:cNvSpPr/>
            <p:nvPr/>
          </p:nvSpPr>
          <p:spPr>
            <a:xfrm>
              <a:off x="7808330" y="269399"/>
              <a:ext cx="1144663" cy="114324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Teardrop 11"/>
            <p:cNvSpPr/>
            <p:nvPr/>
          </p:nvSpPr>
          <p:spPr>
            <a:xfrm>
              <a:off x="5809535" y="1455512"/>
              <a:ext cx="574713" cy="574796"/>
            </a:xfrm>
            <a:prstGeom prst="teardrop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D7C6-47EF-48FD-A2F3-8DDD048784F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dsecurity"/>
          <p:cNvSpPr txBox="1"/>
          <p:nvPr/>
        </p:nvSpPr>
        <p:spPr>
          <a:xfrm>
            <a:off x="6876256" y="6393599"/>
            <a:ext cx="144016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02755709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4" descr="logo_white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2425" y="6464300"/>
            <a:ext cx="18748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76800" y="122400"/>
            <a:ext cx="769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4000" y="1526400"/>
            <a:ext cx="7696800" cy="42156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56800" y="6393600"/>
            <a:ext cx="155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8.8.2014</a:t>
            </a:r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323600" y="6393600"/>
            <a:ext cx="2480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Energy / Jussi Hintikka / Sirpa Lonka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91600" y="6393600"/>
            <a:ext cx="55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84D7C6-47EF-48FD-A2F3-8DDD048784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5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00" indent="-190800" algn="l" defTabSz="914400" rtl="0" eaLnBrk="1" latinLnBrk="0" hangingPunct="1">
        <a:spcBef>
          <a:spcPts val="600"/>
        </a:spcBef>
        <a:buClr>
          <a:srgbClr val="66DD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194400" algn="l" defTabSz="914400" rtl="0" eaLnBrk="1" latinLnBrk="0" hangingPunct="1">
        <a:spcBef>
          <a:spcPts val="600"/>
        </a:spcBef>
        <a:buClr>
          <a:srgbClr val="66DD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4000" indent="-187200" algn="l" defTabSz="914400" rtl="0" eaLnBrk="1" latinLnBrk="0" hangingPunct="1">
        <a:spcBef>
          <a:spcPts val="600"/>
        </a:spcBef>
        <a:buClr>
          <a:srgbClr val="66DD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000" indent="-187200" algn="l" defTabSz="914400" rtl="0" eaLnBrk="1" latinLnBrk="0" hangingPunct="1">
        <a:spcBef>
          <a:spcPts val="600"/>
        </a:spcBef>
        <a:buClr>
          <a:srgbClr val="66DD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17200" indent="-190800" algn="l" defTabSz="914400" rtl="0" eaLnBrk="1" latinLnBrk="0" hangingPunct="1">
        <a:spcBef>
          <a:spcPts val="600"/>
        </a:spcBef>
        <a:buClr>
          <a:srgbClr val="66DD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5112568" cy="2602800"/>
          </a:xfrm>
        </p:spPr>
        <p:txBody>
          <a:bodyPr>
            <a:normAutofit/>
          </a:bodyPr>
          <a:lstStyle/>
          <a:p>
            <a:r>
              <a:rPr lang="en-GB" dirty="0" err="1" smtClean="0"/>
              <a:t>Kaukolämpöä</a:t>
            </a:r>
            <a:r>
              <a:rPr lang="en-GB" dirty="0" smtClean="0"/>
              <a:t> </a:t>
            </a:r>
            <a:r>
              <a:rPr lang="en-GB" dirty="0" err="1" smtClean="0"/>
              <a:t>Helsinkiin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5752800" cy="838800"/>
          </a:xfrm>
        </p:spPr>
        <p:txBody>
          <a:bodyPr/>
          <a:lstStyle/>
          <a:p>
            <a:r>
              <a:rPr lang="en-US" dirty="0" err="1" smtClean="0"/>
              <a:t>Kuvaus</a:t>
            </a:r>
            <a:r>
              <a:rPr lang="en-US" dirty="0" smtClean="0"/>
              <a:t> </a:t>
            </a:r>
            <a:r>
              <a:rPr lang="en-US" dirty="0" err="1" smtClean="0"/>
              <a:t>ideasta</a:t>
            </a:r>
            <a:r>
              <a:rPr lang="en-US" dirty="0" smtClean="0"/>
              <a:t> 28.4.2015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7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28.4.2015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D7C6-47EF-48FD-A2F3-8DDD048784FA}" type="slidenum">
              <a:rPr lang="en-GB" smtClean="0"/>
              <a:t>2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Kaukolämpöä</a:t>
            </a:r>
            <a:r>
              <a:rPr lang="en-GB" dirty="0" smtClean="0"/>
              <a:t> </a:t>
            </a:r>
            <a:r>
              <a:rPr lang="en-GB" dirty="0" err="1" smtClean="0"/>
              <a:t>Helsinkiin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Nesteellä syntyy </a:t>
            </a:r>
            <a:r>
              <a:rPr lang="fi-FI" smtClean="0"/>
              <a:t>paljon </a:t>
            </a:r>
            <a:r>
              <a:rPr lang="fi-FI" smtClean="0"/>
              <a:t>hukka</a:t>
            </a:r>
            <a:r>
              <a:rPr lang="fi-FI" smtClean="0"/>
              <a:t>lämpöä</a:t>
            </a:r>
            <a:r>
              <a:rPr lang="fi-FI" dirty="0" smtClean="0"/>
              <a:t>, joka siirtyy nykyisin jäähdytysvesiverkon kautta mereen</a:t>
            </a:r>
          </a:p>
          <a:p>
            <a:r>
              <a:rPr lang="fi-FI" dirty="0" smtClean="0"/>
              <a:t>Jäähdytysveden lämpötila on alueella 20-35 C ja siirtyvä teho noin 700 MW tasolla</a:t>
            </a:r>
          </a:p>
          <a:p>
            <a:r>
              <a:rPr lang="fi-FI" dirty="0" smtClean="0"/>
              <a:t>Käytännössä maksimimäärä , jota teknisesti voisi suunnitella siirrettäväksi on noin 300 MW. Tämä teho on mahdollista toimittaa ympärivuotisesti tasaisena perustehona</a:t>
            </a:r>
          </a:p>
          <a:p>
            <a:r>
              <a:rPr lang="fi-FI" dirty="0" smtClean="0"/>
              <a:t>Lämmön hankinta ei suoraan lisää CO2-päästöjä. Sen lämpötilan nosto hyödynnettävälle alueelle vaatii kuitenkin sähköä, jonka ostaminen lisää mahdollisesti välillisiä päästöjä </a:t>
            </a:r>
          </a:p>
          <a:p>
            <a:r>
              <a:rPr lang="fi-FI" dirty="0" smtClean="0"/>
              <a:t>Ratkaistavia haasteita mm. investointikustannus sekä lämpöpumppujen teknologia johtuen suuresta siirrettävästä tehosta ja sopivuudesta jalostamoympäristöön</a:t>
            </a:r>
          </a:p>
          <a:p>
            <a:r>
              <a:rPr lang="fi-FI" dirty="0" smtClean="0"/>
              <a:t>Neste on kiinnostunut joka tapauksessa selvittämään mahdollisuuksia yhteistyöhön Helsingin kanssa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6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Energy / Jussi Hintikka / Sirpa Lonka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D7C6-47EF-48FD-A2F3-8DDD048784FA}" type="slidenum">
              <a:rPr lang="en-GB" smtClean="0"/>
              <a:t>3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 smtClean="0"/>
              <a:t>Periaatteellinen</a:t>
            </a:r>
            <a:r>
              <a:rPr lang="en-GB" sz="2800" dirty="0" smtClean="0"/>
              <a:t> </a:t>
            </a:r>
            <a:r>
              <a:rPr lang="en-GB" sz="2800" dirty="0" err="1" smtClean="0"/>
              <a:t>kaukolämpökonsepti</a:t>
            </a:r>
            <a:r>
              <a:rPr lang="en-GB" sz="2800" dirty="0" smtClean="0"/>
              <a:t>, </a:t>
            </a:r>
            <a:r>
              <a:rPr lang="en-GB" sz="2800" dirty="0" err="1" smtClean="0"/>
              <a:t>jolla</a:t>
            </a:r>
            <a:r>
              <a:rPr lang="en-GB" sz="2800" dirty="0" smtClean="0"/>
              <a:t> </a:t>
            </a:r>
            <a:r>
              <a:rPr lang="en-GB" sz="2800" dirty="0" err="1" smtClean="0"/>
              <a:t>toimitettaisiin</a:t>
            </a:r>
            <a:r>
              <a:rPr lang="en-GB" sz="2800" dirty="0" smtClean="0"/>
              <a:t> </a:t>
            </a:r>
            <a:r>
              <a:rPr lang="en-GB" sz="2800" dirty="0" err="1" smtClean="0"/>
              <a:t>noin</a:t>
            </a:r>
            <a:r>
              <a:rPr lang="en-GB" sz="2800" dirty="0" smtClean="0"/>
              <a:t> 2,5 </a:t>
            </a:r>
            <a:r>
              <a:rPr lang="en-GB" sz="2800" dirty="0" err="1" smtClean="0"/>
              <a:t>TWh</a:t>
            </a:r>
            <a:r>
              <a:rPr lang="en-GB" sz="2800" dirty="0" smtClean="0"/>
              <a:t> </a:t>
            </a:r>
            <a:r>
              <a:rPr lang="en-GB" sz="2800" dirty="0" err="1" smtClean="0"/>
              <a:t>lämpöä</a:t>
            </a:r>
            <a:r>
              <a:rPr lang="en-GB" sz="2800" dirty="0" smtClean="0"/>
              <a:t> </a:t>
            </a:r>
            <a:r>
              <a:rPr lang="en-GB" sz="2800" dirty="0" err="1" smtClean="0"/>
              <a:t>Helsinkiin</a:t>
            </a:r>
            <a:endParaRPr lang="en-GB" sz="2800" dirty="0"/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4434686" cy="238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2973"/>
            <a:ext cx="45243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581128"/>
            <a:ext cx="41764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Tarvittavat</a:t>
            </a:r>
            <a:r>
              <a:rPr lang="en-GB" sz="1400" dirty="0" smtClean="0"/>
              <a:t> </a:t>
            </a:r>
            <a:r>
              <a:rPr lang="en-GB" sz="1400" dirty="0" err="1" smtClean="0"/>
              <a:t>investoinnit</a:t>
            </a:r>
            <a:r>
              <a:rPr lang="en-GB" sz="1400" dirty="0" smtClean="0"/>
              <a:t> </a:t>
            </a:r>
            <a:r>
              <a:rPr lang="en-GB" sz="1400" dirty="0" err="1" smtClean="0"/>
              <a:t>sisältäisivät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Lämpöpumput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Sähköverkon</a:t>
            </a:r>
            <a:r>
              <a:rPr lang="en-GB" sz="1400" dirty="0" smtClean="0"/>
              <a:t> </a:t>
            </a:r>
            <a:r>
              <a:rPr lang="en-GB" sz="1400" dirty="0" err="1" smtClean="0"/>
              <a:t>vahvistamisen</a:t>
            </a:r>
            <a:r>
              <a:rPr lang="en-GB" sz="1400" dirty="0" smtClean="0"/>
              <a:t> </a:t>
            </a:r>
            <a:r>
              <a:rPr lang="en-GB" sz="1400" dirty="0" err="1" smtClean="0"/>
              <a:t>Kilpilahdessa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Varsinaisen</a:t>
            </a:r>
            <a:r>
              <a:rPr lang="en-GB" sz="1400" dirty="0" smtClean="0"/>
              <a:t> </a:t>
            </a:r>
            <a:r>
              <a:rPr lang="en-GB" sz="1400" dirty="0" err="1" smtClean="0"/>
              <a:t>siirtoputken</a:t>
            </a:r>
            <a:r>
              <a:rPr lang="en-GB" sz="1400" dirty="0" smtClean="0"/>
              <a:t> </a:t>
            </a:r>
            <a:r>
              <a:rPr lang="en-GB" sz="1400" dirty="0" err="1" smtClean="0"/>
              <a:t>Kilpilahti-Vuosaari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Kaukolämpöverkon</a:t>
            </a:r>
            <a:r>
              <a:rPr lang="en-GB" sz="1400" dirty="0" smtClean="0"/>
              <a:t> </a:t>
            </a:r>
            <a:r>
              <a:rPr lang="en-GB" sz="1400" dirty="0" err="1" smtClean="0"/>
              <a:t>vahvistamisen</a:t>
            </a:r>
            <a:r>
              <a:rPr lang="en-GB" sz="1400" dirty="0" smtClean="0"/>
              <a:t> </a:t>
            </a:r>
            <a:r>
              <a:rPr lang="en-GB" sz="1400" dirty="0" err="1" smtClean="0"/>
              <a:t>Vuosaari-Helsingin</a:t>
            </a:r>
            <a:r>
              <a:rPr lang="en-GB" sz="1400" dirty="0" smtClean="0"/>
              <a:t> </a:t>
            </a:r>
            <a:r>
              <a:rPr lang="en-GB" sz="1400" dirty="0" err="1" smtClean="0"/>
              <a:t>keskusta</a:t>
            </a:r>
            <a:endParaRPr lang="en-GB" sz="1400" dirty="0" smtClean="0"/>
          </a:p>
          <a:p>
            <a:r>
              <a:rPr lang="en-GB" sz="1400" dirty="0" err="1" smtClean="0"/>
              <a:t>Investointien</a:t>
            </a:r>
            <a:r>
              <a:rPr lang="en-GB" sz="1400" dirty="0" smtClean="0"/>
              <a:t> </a:t>
            </a:r>
            <a:r>
              <a:rPr lang="en-GB" sz="1400" dirty="0" err="1" smtClean="0"/>
              <a:t>kokonaissumma</a:t>
            </a:r>
            <a:r>
              <a:rPr lang="en-GB" sz="1400" dirty="0" smtClean="0"/>
              <a:t> </a:t>
            </a:r>
            <a:r>
              <a:rPr lang="en-GB" sz="1400" dirty="0" err="1" smtClean="0"/>
              <a:t>alueella</a:t>
            </a:r>
            <a:r>
              <a:rPr lang="en-GB" sz="1400" dirty="0" smtClean="0"/>
              <a:t> 250-500 M€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328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Neste Oil">
      <a:dk1>
        <a:srgbClr val="666666"/>
      </a:dk1>
      <a:lt1>
        <a:srgbClr val="FFFFFF"/>
      </a:lt1>
      <a:dk2>
        <a:srgbClr val="666666"/>
      </a:dk2>
      <a:lt2>
        <a:srgbClr val="DCDCDC"/>
      </a:lt2>
      <a:accent1>
        <a:srgbClr val="66DD00"/>
      </a:accent1>
      <a:accent2>
        <a:srgbClr val="001177"/>
      </a:accent2>
      <a:accent3>
        <a:srgbClr val="A7A7A7"/>
      </a:accent3>
      <a:accent4>
        <a:srgbClr val="A0FF58"/>
      </a:accent4>
      <a:accent5>
        <a:srgbClr val="69AADB"/>
      </a:accent5>
      <a:accent6>
        <a:srgbClr val="565656"/>
      </a:accent6>
      <a:hlink>
        <a:srgbClr val="66AADD"/>
      </a:hlink>
      <a:folHlink>
        <a:srgbClr val="8C9EA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  <a:effectLst>
          <a:outerShdw blurRad="40005" dist="22860" dir="5400000" algn="ctr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nesteoil</Template>
  <TotalTime>2724</TotalTime>
  <Words>139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Office-teema</vt:lpstr>
      <vt:lpstr>Kaukolämpöä Helsinkiin</vt:lpstr>
      <vt:lpstr>Kaukolämpöä Helsinkiin</vt:lpstr>
      <vt:lpstr>Periaatteellinen kaukolämpökonsepti, jolla toimitettaisiin noin 2,5 TWh lämpöä Helsinkiin</vt:lpstr>
    </vt:vector>
  </TitlesOfParts>
  <Company>Neste Oil Oyj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DH option in Porvoo</dc:title>
  <dc:creator>Jussi Hintikka / Sirpa Lonka</dc:creator>
  <cp:lastModifiedBy>Larnimaa Kai</cp:lastModifiedBy>
  <cp:revision>32</cp:revision>
  <dcterms:created xsi:type="dcterms:W3CDTF">2014-04-15T04:59:10Z</dcterms:created>
  <dcterms:modified xsi:type="dcterms:W3CDTF">2015-04-28T11:27:25Z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421.31.02.007</vt:lpwstr>
  </property>
  <property fmtid="{D5CDD505-2E9C-101B-9397-08002B2CF9AE}" pid="3" name="dvDiagallery">
    <vt:lpwstr>1</vt:lpwstr>
  </property>
  <property fmtid="{D5CDD505-2E9C-101B-9397-08002B2CF9AE}" pid="4" name="dvSaved">
    <vt:lpwstr>1</vt:lpwstr>
  </property>
  <property fmtid="{D5CDD505-2E9C-101B-9397-08002B2CF9AE}" pid="5" name="dvLanguage">
    <vt:lpwstr>2057</vt:lpwstr>
  </property>
  <property fmtid="{D5CDD505-2E9C-101B-9397-08002B2CF9AE}" pid="6" name="dvTemplate">
    <vt:lpwstr>nesteoil.potx</vt:lpwstr>
  </property>
  <property fmtid="{D5CDD505-2E9C-101B-9397-08002B2CF9AE}" pid="7" name="dvDefinition">
    <vt:lpwstr>69 (dd_default.xml)</vt:lpwstr>
  </property>
  <property fmtid="{D5CDD505-2E9C-101B-9397-08002B2CF9AE}" pid="8" name="dvDefinitionID">
    <vt:lpwstr>69</vt:lpwstr>
  </property>
  <property fmtid="{D5CDD505-2E9C-101B-9397-08002B2CF9AE}" pid="9" name="dvContentFile">
    <vt:lpwstr>dd_default.xml</vt:lpwstr>
  </property>
  <property fmtid="{D5CDD505-2E9C-101B-9397-08002B2CF9AE}" pid="10" name="dvGlobalVerID">
    <vt:lpwstr>421.98.02.010</vt:lpwstr>
  </property>
  <property fmtid="{D5CDD505-2E9C-101B-9397-08002B2CF9AE}" pid="11" name="dvDefinitionVersion">
    <vt:lpwstr>2.0 / 4.8.2011</vt:lpwstr>
  </property>
  <property fmtid="{D5CDD505-2E9C-101B-9397-08002B2CF9AE}" pid="12" name="filename">
    <vt:lpwstr>false</vt:lpwstr>
  </property>
  <property fmtid="{D5CDD505-2E9C-101B-9397-08002B2CF9AE}" pid="13" name="filenameandpath">
    <vt:lpwstr>false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-1</vt:lpwstr>
  </property>
  <property fmtid="{D5CDD505-2E9C-101B-9397-08002B2CF9AE}" pid="17" name="dvUsed">
    <vt:lpwstr>1</vt:lpwstr>
  </property>
  <property fmtid="{D5CDD505-2E9C-101B-9397-08002B2CF9AE}" pid="18" name="dvCompany">
    <vt:lpwstr>NEOY</vt:lpwstr>
  </property>
  <property fmtid="{D5CDD505-2E9C-101B-9397-08002B2CF9AE}" pid="19" name="dvSite">
    <vt:lpwstr>Keilaranta</vt:lpwstr>
  </property>
  <property fmtid="{D5CDD505-2E9C-101B-9397-08002B2CF9AE}" pid="20" name="dvUnitName">
    <vt:lpwstr>Production and Logistics</vt:lpwstr>
  </property>
  <property fmtid="{D5CDD505-2E9C-101B-9397-08002B2CF9AE}" pid="21" name="dvNumbering">
    <vt:lpwstr>0</vt:lpwstr>
  </property>
  <property fmtid="{D5CDD505-2E9C-101B-9397-08002B2CF9AE}" pid="22" name="dvDUname">
    <vt:lpwstr> Jussi Hintikka / Sirpa Lonka</vt:lpwstr>
  </property>
  <property fmtid="{D5CDD505-2E9C-101B-9397-08002B2CF9AE}" pid="23" name="dvDUdepartment">
    <vt:lpwstr>Energy </vt:lpwstr>
  </property>
  <property fmtid="{D5CDD505-2E9C-101B-9397-08002B2CF9AE}" pid="24" name="dvLogoExist">
    <vt:lpwstr>0</vt:lpwstr>
  </property>
  <property fmtid="{D5CDD505-2E9C-101B-9397-08002B2CF9AE}" pid="25" name="dvCurrentlogo">
    <vt:lpwstr>Nesteoil_logo.wmf</vt:lpwstr>
  </property>
</Properties>
</file>