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7099300" cy="10234613"/>
  <p:defaultTextStyle>
    <a:defPPr>
      <a:defRPr lang="fi-FI"/>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8E6"/>
    <a:srgbClr val="85B2DC"/>
    <a:srgbClr val="C0BFC1"/>
    <a:srgbClr val="A6A6A8"/>
    <a:srgbClr val="CAE7B4"/>
    <a:srgbClr val="A3D47B"/>
    <a:srgbClr val="B19ACA"/>
    <a:srgbClr val="E2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33" d="100"/>
          <a:sy n="33" d="100"/>
        </p:scale>
        <p:origin x="-222" y="6138"/>
      </p:cViewPr>
      <p:guideLst>
        <p:guide orient="horz" pos="5953"/>
        <p:guide orient="horz" pos="22192"/>
        <p:guide orient="horz" pos="22918"/>
        <p:guide orient="horz" pos="24460"/>
        <p:guide pos="12259"/>
        <p:guide pos="1100"/>
        <p:guide pos="6543"/>
        <p:guide pos="6815"/>
        <p:guide pos="17974"/>
        <p:guide pos="12531"/>
        <p:guide pos="9537"/>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smtClean="0"/>
            </a:lvl1pPr>
          </a:lstStyle>
          <a:p>
            <a:pPr>
              <a:defRPr/>
            </a:pPr>
            <a:endParaRPr lang="fi-FI"/>
          </a:p>
        </p:txBody>
      </p:sp>
      <p:sp>
        <p:nvSpPr>
          <p:cNvPr id="71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smtClean="0"/>
            </a:lvl1pPr>
          </a:lstStyle>
          <a:p>
            <a:pPr>
              <a:defRPr/>
            </a:pPr>
            <a:endParaRPr lang="fi-FI"/>
          </a:p>
        </p:txBody>
      </p:sp>
      <p:sp>
        <p:nvSpPr>
          <p:cNvPr id="717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smtClean="0"/>
            </a:lvl1pPr>
          </a:lstStyle>
          <a:p>
            <a:pPr>
              <a:defRPr/>
            </a:pPr>
            <a:endParaRPr lang="fi-FI"/>
          </a:p>
        </p:txBody>
      </p:sp>
      <p:sp>
        <p:nvSpPr>
          <p:cNvPr id="717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smtClean="0"/>
            </a:lvl1pPr>
          </a:lstStyle>
          <a:p>
            <a:pPr>
              <a:defRPr/>
            </a:pPr>
            <a:fld id="{AF90E776-FC7A-433C-B7E3-7345749039B4}" type="slidenum">
              <a:rPr lang="fi-FI"/>
              <a:pPr>
                <a:defRPr/>
              </a:pPr>
              <a:t>‹#›</a:t>
            </a:fld>
            <a:endParaRPr lang="fi-FI"/>
          </a:p>
        </p:txBody>
      </p:sp>
    </p:spTree>
    <p:extLst>
      <p:ext uri="{BB962C8B-B14F-4D97-AF65-F5344CB8AC3E}">
        <p14:creationId xmlns:p14="http://schemas.microsoft.com/office/powerpoint/2010/main" val="1898437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defTabSz="990600">
              <a:defRPr sz="900" smtClean="0"/>
            </a:lvl1pPr>
          </a:lstStyle>
          <a:p>
            <a:pPr>
              <a:defRPr/>
            </a:pPr>
            <a:endParaRPr lang="fi-FI"/>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lvl1pPr algn="r" defTabSz="990600">
              <a:defRPr sz="900" smtClean="0"/>
            </a:lvl1pPr>
          </a:lstStyle>
          <a:p>
            <a:pPr>
              <a:defRPr/>
            </a:pPr>
            <a:endParaRPr lang="fi-FI"/>
          </a:p>
        </p:txBody>
      </p:sp>
      <p:sp>
        <p:nvSpPr>
          <p:cNvPr id="3076" name="Rectangle 4"/>
          <p:cNvSpPr>
            <a:spLocks noRot="1" noChangeArrowheads="1" noTextEdit="1"/>
          </p:cNvSpPr>
          <p:nvPr>
            <p:ph type="sldImg" idx="2"/>
          </p:nvPr>
        </p:nvSpPr>
        <p:spPr bwMode="auto">
          <a:xfrm>
            <a:off x="2192338" y="768350"/>
            <a:ext cx="27146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5" rIns="99048" bIns="49525"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defTabSz="990600">
              <a:defRPr sz="900" smtClean="0"/>
            </a:lvl1pPr>
          </a:lstStyle>
          <a:p>
            <a:pPr>
              <a:defRPr/>
            </a:pPr>
            <a:endParaRPr lang="fi-FI"/>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5" rIns="99048" bIns="49525" numCol="1" anchor="b" anchorCtr="0" compatLnSpc="1">
            <a:prstTxWarp prst="textNoShape">
              <a:avLst/>
            </a:prstTxWarp>
          </a:bodyPr>
          <a:lstStyle>
            <a:lvl1pPr algn="r" defTabSz="990600">
              <a:defRPr sz="900" smtClean="0"/>
            </a:lvl1pPr>
          </a:lstStyle>
          <a:p>
            <a:pPr>
              <a:defRPr/>
            </a:pPr>
            <a:fld id="{0521D721-0D7A-4C0A-8A42-F7CC0815C965}" type="slidenum">
              <a:rPr lang="fi-FI"/>
              <a:pPr>
                <a:defRPr/>
              </a:pPr>
              <a:t>‹#›</a:t>
            </a:fld>
            <a:endParaRPr lang="fi-FI"/>
          </a:p>
        </p:txBody>
      </p:sp>
    </p:spTree>
    <p:extLst>
      <p:ext uri="{BB962C8B-B14F-4D97-AF65-F5344CB8AC3E}">
        <p14:creationId xmlns:p14="http://schemas.microsoft.com/office/powerpoint/2010/main" val="3315673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2271713" y="13298488"/>
            <a:ext cx="25736550" cy="9175750"/>
          </a:xfrm>
        </p:spPr>
        <p:txBody>
          <a:bodyPr/>
          <a:lstStyle/>
          <a:p>
            <a:r>
              <a:rPr lang="fi-FI" smtClean="0"/>
              <a:t>Muokkaa perustyyl. napsautt.</a:t>
            </a:r>
            <a:endParaRPr lang="fi-FI"/>
          </a:p>
        </p:txBody>
      </p:sp>
      <p:sp>
        <p:nvSpPr>
          <p:cNvPr id="3" name="Alaotsikko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5" name="Rectangle 128"/>
          <p:cNvSpPr>
            <a:spLocks noGrp="1" noChangeArrowheads="1"/>
          </p:cNvSpPr>
          <p:nvPr>
            <p:ph type="dt" sz="half" idx="11"/>
          </p:nvPr>
        </p:nvSpPr>
        <p:spPr>
          <a:ln/>
        </p:spPr>
        <p:txBody>
          <a:bodyPr/>
          <a:lstStyle>
            <a:lvl1pPr>
              <a:defRPr/>
            </a:lvl1pPr>
          </a:lstStyle>
          <a:p>
            <a:pPr>
              <a:defRPr/>
            </a:pPr>
            <a:fld id="{8EE603E4-123E-4EC1-9260-884F3D1217B6}" type="datetime1">
              <a:rPr lang="fi-FI"/>
              <a:pPr>
                <a:defRPr/>
              </a:pPr>
              <a:t>18.8.2013</a:t>
            </a:fld>
            <a:endParaRPr lang="fi-FI"/>
          </a:p>
        </p:txBody>
      </p:sp>
      <p:sp>
        <p:nvSpPr>
          <p:cNvPr id="6" name="Rectangle 129"/>
          <p:cNvSpPr>
            <a:spLocks noGrp="1" noChangeArrowheads="1"/>
          </p:cNvSpPr>
          <p:nvPr>
            <p:ph type="sldNum" sz="quarter" idx="12"/>
          </p:nvPr>
        </p:nvSpPr>
        <p:spPr>
          <a:ln/>
        </p:spPr>
        <p:txBody>
          <a:bodyPr/>
          <a:lstStyle>
            <a:lvl1pPr>
              <a:defRPr/>
            </a:lvl1pPr>
          </a:lstStyle>
          <a:p>
            <a:pPr>
              <a:defRPr/>
            </a:pPr>
            <a:fld id="{ABFEA204-11B6-48B9-8B8B-40B9718E2D15}" type="slidenum">
              <a:rPr lang="fi-FI"/>
              <a:pPr>
                <a:defRPr/>
              </a:pPr>
              <a:t>‹#›</a:t>
            </a:fld>
            <a:endParaRPr lang="fi-FI"/>
          </a:p>
        </p:txBody>
      </p:sp>
    </p:spTree>
    <p:extLst>
      <p:ext uri="{BB962C8B-B14F-4D97-AF65-F5344CB8AC3E}">
        <p14:creationId xmlns:p14="http://schemas.microsoft.com/office/powerpoint/2010/main" val="267943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5" name="Rectangle 128"/>
          <p:cNvSpPr>
            <a:spLocks noGrp="1" noChangeArrowheads="1"/>
          </p:cNvSpPr>
          <p:nvPr>
            <p:ph type="dt" sz="half" idx="11"/>
          </p:nvPr>
        </p:nvSpPr>
        <p:spPr>
          <a:ln/>
        </p:spPr>
        <p:txBody>
          <a:bodyPr/>
          <a:lstStyle>
            <a:lvl1pPr>
              <a:defRPr/>
            </a:lvl1pPr>
          </a:lstStyle>
          <a:p>
            <a:pPr>
              <a:defRPr/>
            </a:pPr>
            <a:fld id="{70907011-B54F-4460-8345-7465BDDF1C26}" type="datetime1">
              <a:rPr lang="fi-FI"/>
              <a:pPr>
                <a:defRPr/>
              </a:pPr>
              <a:t>18.8.2013</a:t>
            </a:fld>
            <a:endParaRPr lang="fi-FI"/>
          </a:p>
        </p:txBody>
      </p:sp>
      <p:sp>
        <p:nvSpPr>
          <p:cNvPr id="6" name="Rectangle 129"/>
          <p:cNvSpPr>
            <a:spLocks noGrp="1" noChangeArrowheads="1"/>
          </p:cNvSpPr>
          <p:nvPr>
            <p:ph type="sldNum" sz="quarter" idx="12"/>
          </p:nvPr>
        </p:nvSpPr>
        <p:spPr>
          <a:ln/>
        </p:spPr>
        <p:txBody>
          <a:bodyPr/>
          <a:lstStyle>
            <a:lvl1pPr>
              <a:defRPr/>
            </a:lvl1pPr>
          </a:lstStyle>
          <a:p>
            <a:pPr>
              <a:defRPr/>
            </a:pPr>
            <a:fld id="{096D94EE-08A7-4BDA-8036-3F911B6CF0B4}" type="slidenum">
              <a:rPr lang="fi-FI"/>
              <a:pPr>
                <a:defRPr/>
              </a:pPr>
              <a:t>‹#›</a:t>
            </a:fld>
            <a:endParaRPr lang="fi-FI"/>
          </a:p>
        </p:txBody>
      </p:sp>
    </p:spTree>
    <p:extLst>
      <p:ext uri="{BB962C8B-B14F-4D97-AF65-F5344CB8AC3E}">
        <p14:creationId xmlns:p14="http://schemas.microsoft.com/office/powerpoint/2010/main" val="42482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22485350" y="2105025"/>
            <a:ext cx="7345363" cy="3312477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49263" y="2105025"/>
            <a:ext cx="21883687" cy="3312477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5" name="Rectangle 128"/>
          <p:cNvSpPr>
            <a:spLocks noGrp="1" noChangeArrowheads="1"/>
          </p:cNvSpPr>
          <p:nvPr>
            <p:ph type="dt" sz="half" idx="11"/>
          </p:nvPr>
        </p:nvSpPr>
        <p:spPr>
          <a:ln/>
        </p:spPr>
        <p:txBody>
          <a:bodyPr/>
          <a:lstStyle>
            <a:lvl1pPr>
              <a:defRPr/>
            </a:lvl1pPr>
          </a:lstStyle>
          <a:p>
            <a:pPr>
              <a:defRPr/>
            </a:pPr>
            <a:fld id="{DC75F70A-28BC-4D81-8F52-51DBF42CE9CD}" type="datetime1">
              <a:rPr lang="fi-FI"/>
              <a:pPr>
                <a:defRPr/>
              </a:pPr>
              <a:t>18.8.2013</a:t>
            </a:fld>
            <a:endParaRPr lang="fi-FI"/>
          </a:p>
        </p:txBody>
      </p:sp>
      <p:sp>
        <p:nvSpPr>
          <p:cNvPr id="6" name="Rectangle 129"/>
          <p:cNvSpPr>
            <a:spLocks noGrp="1" noChangeArrowheads="1"/>
          </p:cNvSpPr>
          <p:nvPr>
            <p:ph type="sldNum" sz="quarter" idx="12"/>
          </p:nvPr>
        </p:nvSpPr>
        <p:spPr>
          <a:ln/>
        </p:spPr>
        <p:txBody>
          <a:bodyPr/>
          <a:lstStyle>
            <a:lvl1pPr>
              <a:defRPr/>
            </a:lvl1pPr>
          </a:lstStyle>
          <a:p>
            <a:pPr>
              <a:defRPr/>
            </a:pPr>
            <a:fld id="{7401CCFA-3641-4A34-BE0B-FEC69D95BDD0}" type="slidenum">
              <a:rPr lang="fi-FI"/>
              <a:pPr>
                <a:defRPr/>
              </a:pPr>
              <a:t>‹#›</a:t>
            </a:fld>
            <a:endParaRPr lang="fi-FI"/>
          </a:p>
        </p:txBody>
      </p:sp>
    </p:spTree>
    <p:extLst>
      <p:ext uri="{BB962C8B-B14F-4D97-AF65-F5344CB8AC3E}">
        <p14:creationId xmlns:p14="http://schemas.microsoft.com/office/powerpoint/2010/main" val="125111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5" name="Rectangle 128"/>
          <p:cNvSpPr>
            <a:spLocks noGrp="1" noChangeArrowheads="1"/>
          </p:cNvSpPr>
          <p:nvPr>
            <p:ph type="dt" sz="half" idx="11"/>
          </p:nvPr>
        </p:nvSpPr>
        <p:spPr>
          <a:ln/>
        </p:spPr>
        <p:txBody>
          <a:bodyPr/>
          <a:lstStyle>
            <a:lvl1pPr>
              <a:defRPr/>
            </a:lvl1pPr>
          </a:lstStyle>
          <a:p>
            <a:pPr>
              <a:defRPr/>
            </a:pPr>
            <a:fld id="{DFD7B288-299E-4234-A79A-361070566B7C}" type="datetime1">
              <a:rPr lang="fi-FI"/>
              <a:pPr>
                <a:defRPr/>
              </a:pPr>
              <a:t>18.8.2013</a:t>
            </a:fld>
            <a:endParaRPr lang="fi-FI"/>
          </a:p>
        </p:txBody>
      </p:sp>
      <p:sp>
        <p:nvSpPr>
          <p:cNvPr id="6" name="Rectangle 129"/>
          <p:cNvSpPr>
            <a:spLocks noGrp="1" noChangeArrowheads="1"/>
          </p:cNvSpPr>
          <p:nvPr>
            <p:ph type="sldNum" sz="quarter" idx="12"/>
          </p:nvPr>
        </p:nvSpPr>
        <p:spPr>
          <a:ln/>
        </p:spPr>
        <p:txBody>
          <a:bodyPr/>
          <a:lstStyle>
            <a:lvl1pPr>
              <a:defRPr/>
            </a:lvl1pPr>
          </a:lstStyle>
          <a:p>
            <a:pPr>
              <a:defRPr/>
            </a:pPr>
            <a:fld id="{F98FFD2C-121C-48E8-A32C-EB499CF28346}" type="slidenum">
              <a:rPr lang="fi-FI"/>
              <a:pPr>
                <a:defRPr/>
              </a:pPr>
              <a:t>‹#›</a:t>
            </a:fld>
            <a:endParaRPr lang="fi-FI"/>
          </a:p>
        </p:txBody>
      </p:sp>
    </p:spTree>
    <p:extLst>
      <p:ext uri="{BB962C8B-B14F-4D97-AF65-F5344CB8AC3E}">
        <p14:creationId xmlns:p14="http://schemas.microsoft.com/office/powerpoint/2010/main" val="303997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2392363" y="27508200"/>
            <a:ext cx="25738137" cy="8502650"/>
          </a:xfrm>
        </p:spPr>
        <p:txBody>
          <a:bodyPr/>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5" name="Rectangle 128"/>
          <p:cNvSpPr>
            <a:spLocks noGrp="1" noChangeArrowheads="1"/>
          </p:cNvSpPr>
          <p:nvPr>
            <p:ph type="dt" sz="half" idx="11"/>
          </p:nvPr>
        </p:nvSpPr>
        <p:spPr>
          <a:ln/>
        </p:spPr>
        <p:txBody>
          <a:bodyPr/>
          <a:lstStyle>
            <a:lvl1pPr>
              <a:defRPr/>
            </a:lvl1pPr>
          </a:lstStyle>
          <a:p>
            <a:pPr>
              <a:defRPr/>
            </a:pPr>
            <a:fld id="{136847BC-7E3E-4556-A921-DCFCE114E402}" type="datetime1">
              <a:rPr lang="fi-FI"/>
              <a:pPr>
                <a:defRPr/>
              </a:pPr>
              <a:t>18.8.2013</a:t>
            </a:fld>
            <a:endParaRPr lang="fi-FI"/>
          </a:p>
        </p:txBody>
      </p:sp>
      <p:sp>
        <p:nvSpPr>
          <p:cNvPr id="6" name="Rectangle 129"/>
          <p:cNvSpPr>
            <a:spLocks noGrp="1" noChangeArrowheads="1"/>
          </p:cNvSpPr>
          <p:nvPr>
            <p:ph type="sldNum" sz="quarter" idx="12"/>
          </p:nvPr>
        </p:nvSpPr>
        <p:spPr>
          <a:ln/>
        </p:spPr>
        <p:txBody>
          <a:bodyPr/>
          <a:lstStyle>
            <a:lvl1pPr>
              <a:defRPr/>
            </a:lvl1pPr>
          </a:lstStyle>
          <a:p>
            <a:pPr>
              <a:defRPr/>
            </a:pPr>
            <a:fld id="{DC90BBB4-632F-4075-80E4-3935C78E484C}" type="slidenum">
              <a:rPr lang="fi-FI"/>
              <a:pPr>
                <a:defRPr/>
              </a:pPr>
              <a:t>‹#›</a:t>
            </a:fld>
            <a:endParaRPr lang="fi-FI"/>
          </a:p>
        </p:txBody>
      </p:sp>
    </p:spTree>
    <p:extLst>
      <p:ext uri="{BB962C8B-B14F-4D97-AF65-F5344CB8AC3E}">
        <p14:creationId xmlns:p14="http://schemas.microsoft.com/office/powerpoint/2010/main" val="283176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746250" y="9450388"/>
            <a:ext cx="13317538" cy="25779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15216188" y="9450388"/>
            <a:ext cx="13317537" cy="25779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6" name="Rectangle 128"/>
          <p:cNvSpPr>
            <a:spLocks noGrp="1" noChangeArrowheads="1"/>
          </p:cNvSpPr>
          <p:nvPr>
            <p:ph type="dt" sz="half" idx="11"/>
          </p:nvPr>
        </p:nvSpPr>
        <p:spPr>
          <a:ln/>
        </p:spPr>
        <p:txBody>
          <a:bodyPr/>
          <a:lstStyle>
            <a:lvl1pPr>
              <a:defRPr/>
            </a:lvl1pPr>
          </a:lstStyle>
          <a:p>
            <a:pPr>
              <a:defRPr/>
            </a:pPr>
            <a:fld id="{E0893955-FB95-4ED6-8CA8-384704694FCB}" type="datetime1">
              <a:rPr lang="fi-FI"/>
              <a:pPr>
                <a:defRPr/>
              </a:pPr>
              <a:t>18.8.2013</a:t>
            </a:fld>
            <a:endParaRPr lang="fi-FI"/>
          </a:p>
        </p:txBody>
      </p:sp>
      <p:sp>
        <p:nvSpPr>
          <p:cNvPr id="7" name="Rectangle 129"/>
          <p:cNvSpPr>
            <a:spLocks noGrp="1" noChangeArrowheads="1"/>
          </p:cNvSpPr>
          <p:nvPr>
            <p:ph type="sldNum" sz="quarter" idx="12"/>
          </p:nvPr>
        </p:nvSpPr>
        <p:spPr>
          <a:ln/>
        </p:spPr>
        <p:txBody>
          <a:bodyPr/>
          <a:lstStyle>
            <a:lvl1pPr>
              <a:defRPr/>
            </a:lvl1pPr>
          </a:lstStyle>
          <a:p>
            <a:pPr>
              <a:defRPr/>
            </a:pPr>
            <a:fld id="{44310F81-DA00-4B18-90C8-9726655737C0}" type="slidenum">
              <a:rPr lang="fi-FI"/>
              <a:pPr>
                <a:defRPr/>
              </a:pPr>
              <a:t>‹#›</a:t>
            </a:fld>
            <a:endParaRPr lang="fi-FI"/>
          </a:p>
        </p:txBody>
      </p:sp>
    </p:spTree>
    <p:extLst>
      <p:ext uri="{BB962C8B-B14F-4D97-AF65-F5344CB8AC3E}">
        <p14:creationId xmlns:p14="http://schemas.microsoft.com/office/powerpoint/2010/main" val="146175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1514475" y="1714500"/>
            <a:ext cx="27251025" cy="7134225"/>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8" name="Rectangle 128"/>
          <p:cNvSpPr>
            <a:spLocks noGrp="1" noChangeArrowheads="1"/>
          </p:cNvSpPr>
          <p:nvPr>
            <p:ph type="dt" sz="half" idx="11"/>
          </p:nvPr>
        </p:nvSpPr>
        <p:spPr>
          <a:ln/>
        </p:spPr>
        <p:txBody>
          <a:bodyPr/>
          <a:lstStyle>
            <a:lvl1pPr>
              <a:defRPr/>
            </a:lvl1pPr>
          </a:lstStyle>
          <a:p>
            <a:pPr>
              <a:defRPr/>
            </a:pPr>
            <a:fld id="{B3E48488-09BB-4E8F-973F-2223E734B9F4}" type="datetime1">
              <a:rPr lang="fi-FI"/>
              <a:pPr>
                <a:defRPr/>
              </a:pPr>
              <a:t>18.8.2013</a:t>
            </a:fld>
            <a:endParaRPr lang="fi-FI"/>
          </a:p>
        </p:txBody>
      </p:sp>
      <p:sp>
        <p:nvSpPr>
          <p:cNvPr id="9" name="Rectangle 129"/>
          <p:cNvSpPr>
            <a:spLocks noGrp="1" noChangeArrowheads="1"/>
          </p:cNvSpPr>
          <p:nvPr>
            <p:ph type="sldNum" sz="quarter" idx="12"/>
          </p:nvPr>
        </p:nvSpPr>
        <p:spPr>
          <a:ln/>
        </p:spPr>
        <p:txBody>
          <a:bodyPr/>
          <a:lstStyle>
            <a:lvl1pPr>
              <a:defRPr/>
            </a:lvl1pPr>
          </a:lstStyle>
          <a:p>
            <a:pPr>
              <a:defRPr/>
            </a:pPr>
            <a:fld id="{84B1B29B-9441-4444-9B22-C947BF537DD6}" type="slidenum">
              <a:rPr lang="fi-FI"/>
              <a:pPr>
                <a:defRPr/>
              </a:pPr>
              <a:t>‹#›</a:t>
            </a:fld>
            <a:endParaRPr lang="fi-FI"/>
          </a:p>
        </p:txBody>
      </p:sp>
    </p:spTree>
    <p:extLst>
      <p:ext uri="{BB962C8B-B14F-4D97-AF65-F5344CB8AC3E}">
        <p14:creationId xmlns:p14="http://schemas.microsoft.com/office/powerpoint/2010/main" val="152059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4" name="Rectangle 128"/>
          <p:cNvSpPr>
            <a:spLocks noGrp="1" noChangeArrowheads="1"/>
          </p:cNvSpPr>
          <p:nvPr>
            <p:ph type="dt" sz="half" idx="11"/>
          </p:nvPr>
        </p:nvSpPr>
        <p:spPr>
          <a:ln/>
        </p:spPr>
        <p:txBody>
          <a:bodyPr/>
          <a:lstStyle>
            <a:lvl1pPr>
              <a:defRPr/>
            </a:lvl1pPr>
          </a:lstStyle>
          <a:p>
            <a:pPr>
              <a:defRPr/>
            </a:pPr>
            <a:fld id="{B7E1EC7F-B36E-4E66-97C5-7E37D4800046}" type="datetime1">
              <a:rPr lang="fi-FI"/>
              <a:pPr>
                <a:defRPr/>
              </a:pPr>
              <a:t>18.8.2013</a:t>
            </a:fld>
            <a:endParaRPr lang="fi-FI"/>
          </a:p>
        </p:txBody>
      </p:sp>
      <p:sp>
        <p:nvSpPr>
          <p:cNvPr id="5" name="Rectangle 129"/>
          <p:cNvSpPr>
            <a:spLocks noGrp="1" noChangeArrowheads="1"/>
          </p:cNvSpPr>
          <p:nvPr>
            <p:ph type="sldNum" sz="quarter" idx="12"/>
          </p:nvPr>
        </p:nvSpPr>
        <p:spPr>
          <a:ln/>
        </p:spPr>
        <p:txBody>
          <a:bodyPr/>
          <a:lstStyle>
            <a:lvl1pPr>
              <a:defRPr/>
            </a:lvl1pPr>
          </a:lstStyle>
          <a:p>
            <a:pPr>
              <a:defRPr/>
            </a:pPr>
            <a:fld id="{690CA9B4-6848-4997-A5A3-A703A341FEC9}" type="slidenum">
              <a:rPr lang="fi-FI"/>
              <a:pPr>
                <a:defRPr/>
              </a:pPr>
              <a:t>‹#›</a:t>
            </a:fld>
            <a:endParaRPr lang="fi-FI"/>
          </a:p>
        </p:txBody>
      </p:sp>
    </p:spTree>
    <p:extLst>
      <p:ext uri="{BB962C8B-B14F-4D97-AF65-F5344CB8AC3E}">
        <p14:creationId xmlns:p14="http://schemas.microsoft.com/office/powerpoint/2010/main" val="46275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3" name="Rectangle 128"/>
          <p:cNvSpPr>
            <a:spLocks noGrp="1" noChangeArrowheads="1"/>
          </p:cNvSpPr>
          <p:nvPr>
            <p:ph type="dt" sz="half" idx="11"/>
          </p:nvPr>
        </p:nvSpPr>
        <p:spPr>
          <a:ln/>
        </p:spPr>
        <p:txBody>
          <a:bodyPr/>
          <a:lstStyle>
            <a:lvl1pPr>
              <a:defRPr/>
            </a:lvl1pPr>
          </a:lstStyle>
          <a:p>
            <a:pPr>
              <a:defRPr/>
            </a:pPr>
            <a:fld id="{F7961C76-B736-4556-B4BB-72FE3BD9CF85}" type="datetime1">
              <a:rPr lang="fi-FI"/>
              <a:pPr>
                <a:defRPr/>
              </a:pPr>
              <a:t>18.8.2013</a:t>
            </a:fld>
            <a:endParaRPr lang="fi-FI"/>
          </a:p>
        </p:txBody>
      </p:sp>
      <p:sp>
        <p:nvSpPr>
          <p:cNvPr id="4" name="Rectangle 129"/>
          <p:cNvSpPr>
            <a:spLocks noGrp="1" noChangeArrowheads="1"/>
          </p:cNvSpPr>
          <p:nvPr>
            <p:ph type="sldNum" sz="quarter" idx="12"/>
          </p:nvPr>
        </p:nvSpPr>
        <p:spPr>
          <a:ln/>
        </p:spPr>
        <p:txBody>
          <a:bodyPr/>
          <a:lstStyle>
            <a:lvl1pPr>
              <a:defRPr/>
            </a:lvl1pPr>
          </a:lstStyle>
          <a:p>
            <a:pPr>
              <a:defRPr/>
            </a:pPr>
            <a:fld id="{571DAFAD-8B1D-4191-895F-3766993BBC20}" type="slidenum">
              <a:rPr lang="fi-FI"/>
              <a:pPr>
                <a:defRPr/>
              </a:pPr>
              <a:t>‹#›</a:t>
            </a:fld>
            <a:endParaRPr lang="fi-FI"/>
          </a:p>
        </p:txBody>
      </p:sp>
    </p:spTree>
    <p:extLst>
      <p:ext uri="{BB962C8B-B14F-4D97-AF65-F5344CB8AC3E}">
        <p14:creationId xmlns:p14="http://schemas.microsoft.com/office/powerpoint/2010/main" val="275708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514475" y="1704975"/>
            <a:ext cx="9961563" cy="7253288"/>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6" name="Rectangle 128"/>
          <p:cNvSpPr>
            <a:spLocks noGrp="1" noChangeArrowheads="1"/>
          </p:cNvSpPr>
          <p:nvPr>
            <p:ph type="dt" sz="half" idx="11"/>
          </p:nvPr>
        </p:nvSpPr>
        <p:spPr>
          <a:ln/>
        </p:spPr>
        <p:txBody>
          <a:bodyPr/>
          <a:lstStyle>
            <a:lvl1pPr>
              <a:defRPr/>
            </a:lvl1pPr>
          </a:lstStyle>
          <a:p>
            <a:pPr>
              <a:defRPr/>
            </a:pPr>
            <a:fld id="{E36B12FF-95B4-4438-8B64-4AC9366838C4}" type="datetime1">
              <a:rPr lang="fi-FI"/>
              <a:pPr>
                <a:defRPr/>
              </a:pPr>
              <a:t>18.8.2013</a:t>
            </a:fld>
            <a:endParaRPr lang="fi-FI"/>
          </a:p>
        </p:txBody>
      </p:sp>
      <p:sp>
        <p:nvSpPr>
          <p:cNvPr id="7" name="Rectangle 129"/>
          <p:cNvSpPr>
            <a:spLocks noGrp="1" noChangeArrowheads="1"/>
          </p:cNvSpPr>
          <p:nvPr>
            <p:ph type="sldNum" sz="quarter" idx="12"/>
          </p:nvPr>
        </p:nvSpPr>
        <p:spPr>
          <a:ln/>
        </p:spPr>
        <p:txBody>
          <a:bodyPr/>
          <a:lstStyle>
            <a:lvl1pPr>
              <a:defRPr/>
            </a:lvl1pPr>
          </a:lstStyle>
          <a:p>
            <a:pPr>
              <a:defRPr/>
            </a:pPr>
            <a:fld id="{43A3A21E-C9E7-48A0-9CA1-0E72C002A6B7}" type="slidenum">
              <a:rPr lang="fi-FI"/>
              <a:pPr>
                <a:defRPr/>
              </a:pPr>
              <a:t>‹#›</a:t>
            </a:fld>
            <a:endParaRPr lang="fi-FI"/>
          </a:p>
        </p:txBody>
      </p:sp>
    </p:spTree>
    <p:extLst>
      <p:ext uri="{BB962C8B-B14F-4D97-AF65-F5344CB8AC3E}">
        <p14:creationId xmlns:p14="http://schemas.microsoft.com/office/powerpoint/2010/main" val="82903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935663" y="29965650"/>
            <a:ext cx="18167350" cy="35385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5935663" y="3824288"/>
            <a:ext cx="18167350" cy="256857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35"/>
          <p:cNvSpPr>
            <a:spLocks noGrp="1" noChangeArrowheads="1"/>
          </p:cNvSpPr>
          <p:nvPr>
            <p:ph type="ftr" sz="quarter" idx="10"/>
          </p:nvPr>
        </p:nvSpPr>
        <p:spPr>
          <a:ln/>
        </p:spPr>
        <p:txBody>
          <a:bodyPr/>
          <a:lstStyle>
            <a:lvl1pPr>
              <a:defRPr/>
            </a:lvl1pPr>
          </a:lstStyle>
          <a:p>
            <a:pPr>
              <a:defRPr/>
            </a:pPr>
            <a:r>
              <a:rPr lang="fi-FI"/>
              <a:t>Tekijän nimi</a:t>
            </a:r>
          </a:p>
        </p:txBody>
      </p:sp>
      <p:sp>
        <p:nvSpPr>
          <p:cNvPr id="6" name="Rectangle 128"/>
          <p:cNvSpPr>
            <a:spLocks noGrp="1" noChangeArrowheads="1"/>
          </p:cNvSpPr>
          <p:nvPr>
            <p:ph type="dt" sz="half" idx="11"/>
          </p:nvPr>
        </p:nvSpPr>
        <p:spPr>
          <a:ln/>
        </p:spPr>
        <p:txBody>
          <a:bodyPr/>
          <a:lstStyle>
            <a:lvl1pPr>
              <a:defRPr/>
            </a:lvl1pPr>
          </a:lstStyle>
          <a:p>
            <a:pPr>
              <a:defRPr/>
            </a:pPr>
            <a:fld id="{9AABF1EA-1DA6-4905-85C3-5B0083306B46}" type="datetime1">
              <a:rPr lang="fi-FI"/>
              <a:pPr>
                <a:defRPr/>
              </a:pPr>
              <a:t>18.8.2013</a:t>
            </a:fld>
            <a:endParaRPr lang="fi-FI"/>
          </a:p>
        </p:txBody>
      </p:sp>
      <p:sp>
        <p:nvSpPr>
          <p:cNvPr id="7" name="Rectangle 129"/>
          <p:cNvSpPr>
            <a:spLocks noGrp="1" noChangeArrowheads="1"/>
          </p:cNvSpPr>
          <p:nvPr>
            <p:ph type="sldNum" sz="quarter" idx="12"/>
          </p:nvPr>
        </p:nvSpPr>
        <p:spPr>
          <a:ln/>
        </p:spPr>
        <p:txBody>
          <a:bodyPr/>
          <a:lstStyle>
            <a:lvl1pPr>
              <a:defRPr/>
            </a:lvl1pPr>
          </a:lstStyle>
          <a:p>
            <a:pPr>
              <a:defRPr/>
            </a:pPr>
            <a:fld id="{8E2CB107-7420-44CE-88F0-1A5003F44389}" type="slidenum">
              <a:rPr lang="fi-FI"/>
              <a:pPr>
                <a:defRPr/>
              </a:pPr>
              <a:t>‹#›</a:t>
            </a:fld>
            <a:endParaRPr lang="fi-FI"/>
          </a:p>
        </p:txBody>
      </p:sp>
    </p:spTree>
    <p:extLst>
      <p:ext uri="{BB962C8B-B14F-4D97-AF65-F5344CB8AC3E}">
        <p14:creationId xmlns:p14="http://schemas.microsoft.com/office/powerpoint/2010/main" val="337917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5" name="Rectangle 131"/>
          <p:cNvSpPr>
            <a:spLocks noChangeArrowheads="1"/>
          </p:cNvSpPr>
          <p:nvPr userDrawn="1"/>
        </p:nvSpPr>
        <p:spPr bwMode="auto">
          <a:xfrm>
            <a:off x="449263" y="881063"/>
            <a:ext cx="29381450" cy="1296987"/>
          </a:xfrm>
          <a:prstGeom prst="rect">
            <a:avLst/>
          </a:prstGeom>
          <a:solidFill>
            <a:schemeClr val="accent1"/>
          </a:solidFill>
          <a:ln w="38100">
            <a:solidFill>
              <a:schemeClr val="accent1"/>
            </a:solidFill>
            <a:miter lim="800000"/>
            <a:headEnd/>
            <a:tailEnd/>
          </a:ln>
          <a:effectLst/>
        </p:spPr>
        <p:txBody>
          <a:bodyPr wrap="none" anchor="ctr"/>
          <a:lstStyle/>
          <a:p>
            <a:pPr>
              <a:defRPr/>
            </a:pPr>
            <a:endParaRPr lang="fi-FI"/>
          </a:p>
        </p:txBody>
      </p:sp>
      <p:sp>
        <p:nvSpPr>
          <p:cNvPr id="1027" name="Rectangle 34"/>
          <p:cNvSpPr>
            <a:spLocks noGrp="1" noChangeArrowheads="1"/>
          </p:cNvSpPr>
          <p:nvPr>
            <p:ph type="title"/>
          </p:nvPr>
        </p:nvSpPr>
        <p:spPr bwMode="auto">
          <a:xfrm>
            <a:off x="449263" y="2105025"/>
            <a:ext cx="29381450" cy="3082925"/>
          </a:xfrm>
          <a:prstGeom prst="rect">
            <a:avLst/>
          </a:prstGeom>
          <a:solidFill>
            <a:schemeClr val="accent1"/>
          </a:solidFill>
          <a:ln w="38100">
            <a:solidFill>
              <a:schemeClr val="accent1"/>
            </a:solidFill>
            <a:miter lim="800000"/>
            <a:headEnd/>
            <a:tailEnd/>
          </a:ln>
        </p:spPr>
        <p:txBody>
          <a:bodyPr vert="horz" wrap="square" lIns="900000" tIns="900000" rIns="900000" bIns="900000" numCol="1" anchor="t" anchorCtr="0" compatLnSpc="1">
            <a:prstTxWarp prst="textNoShape">
              <a:avLst/>
            </a:prstTxWarp>
            <a:spAutoFit/>
          </a:bodyPr>
          <a:lstStyle/>
          <a:p>
            <a:pPr lvl="0"/>
            <a:r>
              <a:rPr lang="fi-FI" smtClean="0"/>
              <a:t>Click to edit Master title style</a:t>
            </a:r>
          </a:p>
        </p:txBody>
      </p:sp>
      <p:sp>
        <p:nvSpPr>
          <p:cNvPr id="1059" name="Rectangle 35"/>
          <p:cNvSpPr>
            <a:spLocks noGrp="1" noChangeArrowheads="1"/>
          </p:cNvSpPr>
          <p:nvPr>
            <p:ph type="ftr" sz="quarter" idx="3"/>
          </p:nvPr>
        </p:nvSpPr>
        <p:spPr bwMode="auto">
          <a:xfrm>
            <a:off x="917575" y="881063"/>
            <a:ext cx="28444825" cy="1081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4600" smtClean="0">
                <a:solidFill>
                  <a:schemeClr val="bg1"/>
                </a:solidFill>
              </a:defRPr>
            </a:lvl1pPr>
          </a:lstStyle>
          <a:p>
            <a:pPr>
              <a:defRPr/>
            </a:pPr>
            <a:r>
              <a:rPr lang="fi-FI"/>
              <a:t>Tekijän nimi</a:t>
            </a:r>
          </a:p>
        </p:txBody>
      </p:sp>
      <p:pic>
        <p:nvPicPr>
          <p:cNvPr id="1029" name="Picture 78" descr="THL_helmi_HIRES_18c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2650" y="39447788"/>
            <a:ext cx="3024188"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3" name="Line 79"/>
          <p:cNvSpPr>
            <a:spLocks noChangeShapeType="1"/>
          </p:cNvSpPr>
          <p:nvPr/>
        </p:nvSpPr>
        <p:spPr bwMode="auto">
          <a:xfrm>
            <a:off x="-720725" y="94503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4" name="Line 80"/>
          <p:cNvSpPr>
            <a:spLocks noChangeShapeType="1"/>
          </p:cNvSpPr>
          <p:nvPr/>
        </p:nvSpPr>
        <p:spPr bwMode="auto">
          <a:xfrm>
            <a:off x="-720725" y="35229800"/>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5" name="Line 81"/>
          <p:cNvSpPr>
            <a:spLocks noChangeShapeType="1"/>
          </p:cNvSpPr>
          <p:nvPr/>
        </p:nvSpPr>
        <p:spPr bwMode="auto">
          <a:xfrm>
            <a:off x="-720725" y="36382325"/>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6" name="Line 82"/>
          <p:cNvSpPr>
            <a:spLocks noChangeShapeType="1"/>
          </p:cNvSpPr>
          <p:nvPr/>
        </p:nvSpPr>
        <p:spPr bwMode="auto">
          <a:xfrm>
            <a:off x="-720725" y="38830250"/>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7" name="Line 83"/>
          <p:cNvSpPr>
            <a:spLocks noChangeShapeType="1"/>
          </p:cNvSpPr>
          <p:nvPr/>
        </p:nvSpPr>
        <p:spPr bwMode="auto">
          <a:xfrm flipH="1">
            <a:off x="30279975" y="3883183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8" name="Line 84"/>
          <p:cNvSpPr>
            <a:spLocks noChangeShapeType="1"/>
          </p:cNvSpPr>
          <p:nvPr/>
        </p:nvSpPr>
        <p:spPr bwMode="auto">
          <a:xfrm flipH="1">
            <a:off x="30279975" y="36382325"/>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09" name="Line 85"/>
          <p:cNvSpPr>
            <a:spLocks noChangeShapeType="1"/>
          </p:cNvSpPr>
          <p:nvPr/>
        </p:nvSpPr>
        <p:spPr bwMode="auto">
          <a:xfrm flipH="1">
            <a:off x="30279975" y="35229800"/>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1" name="Line 87"/>
          <p:cNvSpPr>
            <a:spLocks noChangeShapeType="1"/>
          </p:cNvSpPr>
          <p:nvPr/>
        </p:nvSpPr>
        <p:spPr bwMode="auto">
          <a:xfrm flipH="1">
            <a:off x="30279975" y="94503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2" name="Line 88"/>
          <p:cNvSpPr>
            <a:spLocks noChangeShapeType="1"/>
          </p:cNvSpPr>
          <p:nvPr/>
        </p:nvSpPr>
        <p:spPr bwMode="auto">
          <a:xfrm rot="5400000" flipH="1">
            <a:off x="28173362"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3" name="Line 89"/>
          <p:cNvSpPr>
            <a:spLocks noChangeShapeType="1"/>
          </p:cNvSpPr>
          <p:nvPr/>
        </p:nvSpPr>
        <p:spPr bwMode="auto">
          <a:xfrm rot="5400000" flipH="1">
            <a:off x="19532600"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4" name="Line 90"/>
          <p:cNvSpPr>
            <a:spLocks noChangeShapeType="1"/>
          </p:cNvSpPr>
          <p:nvPr/>
        </p:nvSpPr>
        <p:spPr bwMode="auto">
          <a:xfrm rot="5400000" flipH="1">
            <a:off x="19076987"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5" name="Line 91"/>
          <p:cNvSpPr>
            <a:spLocks noChangeShapeType="1"/>
          </p:cNvSpPr>
          <p:nvPr/>
        </p:nvSpPr>
        <p:spPr bwMode="auto">
          <a:xfrm rot="5400000" flipH="1">
            <a:off x="10026650"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6" name="Line 92"/>
          <p:cNvSpPr>
            <a:spLocks noChangeShapeType="1"/>
          </p:cNvSpPr>
          <p:nvPr/>
        </p:nvSpPr>
        <p:spPr bwMode="auto">
          <a:xfrm rot="5400000" flipH="1">
            <a:off x="10458450"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7" name="Line 93"/>
          <p:cNvSpPr>
            <a:spLocks noChangeShapeType="1"/>
          </p:cNvSpPr>
          <p:nvPr/>
        </p:nvSpPr>
        <p:spPr bwMode="auto">
          <a:xfrm rot="5400000" flipH="1">
            <a:off x="1385887" y="43168888"/>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18" name="Text Box 94"/>
          <p:cNvSpPr txBox="1">
            <a:spLocks noChangeArrowheads="1"/>
          </p:cNvSpPr>
          <p:nvPr/>
        </p:nvSpPr>
        <p:spPr bwMode="auto">
          <a:xfrm>
            <a:off x="1892300" y="43151425"/>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19" name="Text Box 95"/>
          <p:cNvSpPr txBox="1">
            <a:spLocks noChangeArrowheads="1"/>
          </p:cNvSpPr>
          <p:nvPr/>
        </p:nvSpPr>
        <p:spPr bwMode="auto">
          <a:xfrm>
            <a:off x="10963275" y="43151425"/>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0" name="Text Box 96"/>
          <p:cNvSpPr txBox="1">
            <a:spLocks noChangeArrowheads="1"/>
          </p:cNvSpPr>
          <p:nvPr/>
        </p:nvSpPr>
        <p:spPr bwMode="auto">
          <a:xfrm>
            <a:off x="20039013" y="43151425"/>
            <a:ext cx="862012"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1" name="Text Box 97"/>
          <p:cNvSpPr txBox="1">
            <a:spLocks noChangeArrowheads="1"/>
          </p:cNvSpPr>
          <p:nvPr/>
        </p:nvSpPr>
        <p:spPr bwMode="auto">
          <a:xfrm>
            <a:off x="28678188" y="43151425"/>
            <a:ext cx="862012"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2" name="Text Box 98"/>
          <p:cNvSpPr txBox="1">
            <a:spLocks noChangeArrowheads="1"/>
          </p:cNvSpPr>
          <p:nvPr/>
        </p:nvSpPr>
        <p:spPr bwMode="auto">
          <a:xfrm rot="5400000">
            <a:off x="-789782" y="39208869"/>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3" name="Text Box 99"/>
          <p:cNvSpPr txBox="1">
            <a:spLocks noChangeArrowheads="1"/>
          </p:cNvSpPr>
          <p:nvPr/>
        </p:nvSpPr>
        <p:spPr bwMode="auto">
          <a:xfrm rot="5400000">
            <a:off x="-789782" y="36760944"/>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4" name="Text Box 100"/>
          <p:cNvSpPr txBox="1">
            <a:spLocks noChangeArrowheads="1"/>
          </p:cNvSpPr>
          <p:nvPr/>
        </p:nvSpPr>
        <p:spPr bwMode="auto">
          <a:xfrm rot="5400000">
            <a:off x="-789782" y="34309844"/>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5" name="Text Box 101"/>
          <p:cNvSpPr txBox="1">
            <a:spLocks noChangeArrowheads="1"/>
          </p:cNvSpPr>
          <p:nvPr/>
        </p:nvSpPr>
        <p:spPr bwMode="auto">
          <a:xfrm rot="-5400000">
            <a:off x="30317281" y="39208869"/>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6" name="Text Box 102"/>
          <p:cNvSpPr txBox="1">
            <a:spLocks noChangeArrowheads="1"/>
          </p:cNvSpPr>
          <p:nvPr/>
        </p:nvSpPr>
        <p:spPr bwMode="auto">
          <a:xfrm rot="-5400000">
            <a:off x="30317281" y="36760944"/>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7" name="Text Box 103"/>
          <p:cNvSpPr txBox="1">
            <a:spLocks noChangeArrowheads="1"/>
          </p:cNvSpPr>
          <p:nvPr/>
        </p:nvSpPr>
        <p:spPr bwMode="auto">
          <a:xfrm rot="-5400000">
            <a:off x="30317281" y="34309844"/>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28" name="Text Box 104"/>
          <p:cNvSpPr txBox="1">
            <a:spLocks noChangeArrowheads="1"/>
          </p:cNvSpPr>
          <p:nvPr/>
        </p:nvSpPr>
        <p:spPr bwMode="auto">
          <a:xfrm>
            <a:off x="9321800" y="43151425"/>
            <a:ext cx="862013" cy="396875"/>
          </a:xfrm>
          <a:prstGeom prst="rect">
            <a:avLst/>
          </a:prstGeom>
          <a:noFill/>
          <a:ln w="9525">
            <a:noFill/>
            <a:miter lim="800000"/>
            <a:headEnd/>
            <a:tailEnd/>
          </a:ln>
          <a:effectLst/>
        </p:spPr>
        <p:txBody>
          <a:bodyPr wrap="none">
            <a:spAutoFit/>
          </a:bodyPr>
          <a:lstStyle/>
          <a:p>
            <a:pPr algn="r" defTabSz="4176713">
              <a:defRPr/>
            </a:pPr>
            <a:r>
              <a:rPr lang="fi-FI" sz="2000">
                <a:solidFill>
                  <a:schemeClr val="bg1"/>
                </a:solidFill>
              </a:rPr>
              <a:t>Guide</a:t>
            </a:r>
          </a:p>
        </p:txBody>
      </p:sp>
      <p:sp>
        <p:nvSpPr>
          <p:cNvPr id="1129" name="Text Box 105"/>
          <p:cNvSpPr txBox="1">
            <a:spLocks noChangeArrowheads="1"/>
          </p:cNvSpPr>
          <p:nvPr/>
        </p:nvSpPr>
        <p:spPr bwMode="auto">
          <a:xfrm>
            <a:off x="18367375" y="43151425"/>
            <a:ext cx="862013" cy="396875"/>
          </a:xfrm>
          <a:prstGeom prst="rect">
            <a:avLst/>
          </a:prstGeom>
          <a:noFill/>
          <a:ln w="9525">
            <a:noFill/>
            <a:miter lim="800000"/>
            <a:headEnd/>
            <a:tailEnd/>
          </a:ln>
          <a:effectLst/>
        </p:spPr>
        <p:txBody>
          <a:bodyPr wrap="none">
            <a:spAutoFit/>
          </a:bodyPr>
          <a:lstStyle/>
          <a:p>
            <a:pPr algn="r" defTabSz="4176713">
              <a:defRPr/>
            </a:pPr>
            <a:r>
              <a:rPr lang="fi-FI" sz="2000">
                <a:solidFill>
                  <a:schemeClr val="bg1"/>
                </a:solidFill>
              </a:rPr>
              <a:t>Guide</a:t>
            </a:r>
          </a:p>
        </p:txBody>
      </p:sp>
      <p:sp>
        <p:nvSpPr>
          <p:cNvPr id="1130" name="Line 106"/>
          <p:cNvSpPr>
            <a:spLocks noChangeShapeType="1"/>
          </p:cNvSpPr>
          <p:nvPr/>
        </p:nvSpPr>
        <p:spPr bwMode="auto">
          <a:xfrm rot="-5400000" flipH="1" flipV="1">
            <a:off x="28173362"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1" name="Line 107"/>
          <p:cNvSpPr>
            <a:spLocks noChangeShapeType="1"/>
          </p:cNvSpPr>
          <p:nvPr/>
        </p:nvSpPr>
        <p:spPr bwMode="auto">
          <a:xfrm rot="-5400000" flipH="1" flipV="1">
            <a:off x="19532600"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2" name="Line 108"/>
          <p:cNvSpPr>
            <a:spLocks noChangeShapeType="1"/>
          </p:cNvSpPr>
          <p:nvPr/>
        </p:nvSpPr>
        <p:spPr bwMode="auto">
          <a:xfrm rot="-5400000" flipH="1" flipV="1">
            <a:off x="19100800"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3" name="Line 109"/>
          <p:cNvSpPr>
            <a:spLocks noChangeShapeType="1"/>
          </p:cNvSpPr>
          <p:nvPr/>
        </p:nvSpPr>
        <p:spPr bwMode="auto">
          <a:xfrm rot="-5400000" flipH="1" flipV="1">
            <a:off x="10026650"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4" name="Line 110"/>
          <p:cNvSpPr>
            <a:spLocks noChangeShapeType="1"/>
          </p:cNvSpPr>
          <p:nvPr/>
        </p:nvSpPr>
        <p:spPr bwMode="auto">
          <a:xfrm rot="-5400000" flipH="1" flipV="1">
            <a:off x="10458450"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5" name="Line 111"/>
          <p:cNvSpPr>
            <a:spLocks noChangeShapeType="1"/>
          </p:cNvSpPr>
          <p:nvPr/>
        </p:nvSpPr>
        <p:spPr bwMode="auto">
          <a:xfrm rot="-5400000" flipH="1" flipV="1">
            <a:off x="1385887" y="-379412"/>
            <a:ext cx="720725" cy="0"/>
          </a:xfrm>
          <a:prstGeom prst="line">
            <a:avLst/>
          </a:prstGeom>
          <a:noFill/>
          <a:ln w="9525">
            <a:solidFill>
              <a:schemeClr val="bg1"/>
            </a:solidFill>
            <a:prstDash val="dash"/>
            <a:round/>
            <a:headEnd/>
            <a:tailEnd type="triangle" w="med" len="med"/>
          </a:ln>
          <a:effectLst/>
        </p:spPr>
        <p:txBody>
          <a:bodyPr/>
          <a:lstStyle/>
          <a:p>
            <a:pPr>
              <a:defRPr/>
            </a:pPr>
            <a:endParaRPr lang="fi-FI"/>
          </a:p>
        </p:txBody>
      </p:sp>
      <p:sp>
        <p:nvSpPr>
          <p:cNvPr id="1136" name="Text Box 112"/>
          <p:cNvSpPr txBox="1">
            <a:spLocks noChangeArrowheads="1"/>
          </p:cNvSpPr>
          <p:nvPr/>
        </p:nvSpPr>
        <p:spPr bwMode="auto">
          <a:xfrm>
            <a:off x="1892300" y="-630238"/>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37" name="Text Box 113"/>
          <p:cNvSpPr txBox="1">
            <a:spLocks noChangeArrowheads="1"/>
          </p:cNvSpPr>
          <p:nvPr/>
        </p:nvSpPr>
        <p:spPr bwMode="auto">
          <a:xfrm>
            <a:off x="10963275" y="-630238"/>
            <a:ext cx="862013"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38" name="Text Box 114"/>
          <p:cNvSpPr txBox="1">
            <a:spLocks noChangeArrowheads="1"/>
          </p:cNvSpPr>
          <p:nvPr/>
        </p:nvSpPr>
        <p:spPr bwMode="auto">
          <a:xfrm>
            <a:off x="20039013" y="-630238"/>
            <a:ext cx="862012"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39" name="Text Box 115"/>
          <p:cNvSpPr txBox="1">
            <a:spLocks noChangeArrowheads="1"/>
          </p:cNvSpPr>
          <p:nvPr/>
        </p:nvSpPr>
        <p:spPr bwMode="auto">
          <a:xfrm>
            <a:off x="28678188" y="-630238"/>
            <a:ext cx="862012"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140" name="Text Box 116"/>
          <p:cNvSpPr txBox="1">
            <a:spLocks noChangeArrowheads="1"/>
          </p:cNvSpPr>
          <p:nvPr/>
        </p:nvSpPr>
        <p:spPr bwMode="auto">
          <a:xfrm>
            <a:off x="9321800" y="-630238"/>
            <a:ext cx="862013" cy="396875"/>
          </a:xfrm>
          <a:prstGeom prst="rect">
            <a:avLst/>
          </a:prstGeom>
          <a:noFill/>
          <a:ln w="9525">
            <a:noFill/>
            <a:miter lim="800000"/>
            <a:headEnd/>
            <a:tailEnd/>
          </a:ln>
          <a:effectLst/>
        </p:spPr>
        <p:txBody>
          <a:bodyPr wrap="none">
            <a:spAutoFit/>
          </a:bodyPr>
          <a:lstStyle/>
          <a:p>
            <a:pPr algn="r" defTabSz="4176713">
              <a:defRPr/>
            </a:pPr>
            <a:r>
              <a:rPr lang="fi-FI" sz="2000">
                <a:solidFill>
                  <a:schemeClr val="bg1"/>
                </a:solidFill>
              </a:rPr>
              <a:t>Guide</a:t>
            </a:r>
          </a:p>
        </p:txBody>
      </p:sp>
      <p:sp>
        <p:nvSpPr>
          <p:cNvPr id="1141" name="Text Box 117"/>
          <p:cNvSpPr txBox="1">
            <a:spLocks noChangeArrowheads="1"/>
          </p:cNvSpPr>
          <p:nvPr/>
        </p:nvSpPr>
        <p:spPr bwMode="auto">
          <a:xfrm>
            <a:off x="18367375" y="-630238"/>
            <a:ext cx="862013" cy="396875"/>
          </a:xfrm>
          <a:prstGeom prst="rect">
            <a:avLst/>
          </a:prstGeom>
          <a:noFill/>
          <a:ln w="9525">
            <a:noFill/>
            <a:miter lim="800000"/>
            <a:headEnd/>
            <a:tailEnd/>
          </a:ln>
          <a:effectLst/>
        </p:spPr>
        <p:txBody>
          <a:bodyPr wrap="none">
            <a:spAutoFit/>
          </a:bodyPr>
          <a:lstStyle/>
          <a:p>
            <a:pPr algn="r" defTabSz="4176713">
              <a:defRPr/>
            </a:pPr>
            <a:r>
              <a:rPr lang="fi-FI" sz="2000">
                <a:solidFill>
                  <a:schemeClr val="bg1"/>
                </a:solidFill>
              </a:rPr>
              <a:t>Guide</a:t>
            </a:r>
          </a:p>
        </p:txBody>
      </p:sp>
      <p:sp>
        <p:nvSpPr>
          <p:cNvPr id="1142" name="Text Box 118"/>
          <p:cNvSpPr txBox="1">
            <a:spLocks noChangeArrowheads="1"/>
          </p:cNvSpPr>
          <p:nvPr/>
        </p:nvSpPr>
        <p:spPr bwMode="auto">
          <a:xfrm rot="5400000">
            <a:off x="-789782" y="8532019"/>
            <a:ext cx="862013" cy="396875"/>
          </a:xfrm>
          <a:prstGeom prst="rect">
            <a:avLst/>
          </a:prstGeom>
          <a:noFill/>
          <a:ln w="9525">
            <a:noFill/>
            <a:miter lim="800000"/>
            <a:headEnd/>
            <a:tailEnd/>
          </a:ln>
          <a:effectLst/>
        </p:spPr>
        <p:txBody>
          <a:bodyPr wrap="none">
            <a:spAutoFit/>
          </a:bodyPr>
          <a:lstStyle/>
          <a:p>
            <a:pPr algn="r" defTabSz="4176713">
              <a:defRPr/>
            </a:pPr>
            <a:r>
              <a:rPr lang="fi-FI" sz="2000">
                <a:solidFill>
                  <a:schemeClr val="bg1"/>
                </a:solidFill>
              </a:rPr>
              <a:t>Guide</a:t>
            </a:r>
          </a:p>
        </p:txBody>
      </p:sp>
      <p:sp>
        <p:nvSpPr>
          <p:cNvPr id="1143" name="Text Box 119"/>
          <p:cNvSpPr txBox="1">
            <a:spLocks noChangeArrowheads="1"/>
          </p:cNvSpPr>
          <p:nvPr/>
        </p:nvSpPr>
        <p:spPr bwMode="auto">
          <a:xfrm rot="-5400000">
            <a:off x="30317282" y="8533606"/>
            <a:ext cx="862012" cy="396875"/>
          </a:xfrm>
          <a:prstGeom prst="rect">
            <a:avLst/>
          </a:prstGeom>
          <a:noFill/>
          <a:ln w="9525">
            <a:noFill/>
            <a:miter lim="800000"/>
            <a:headEnd/>
            <a:tailEnd/>
          </a:ln>
          <a:effectLst/>
        </p:spPr>
        <p:txBody>
          <a:bodyPr wrap="none">
            <a:spAutoFit/>
          </a:bodyPr>
          <a:lstStyle/>
          <a:p>
            <a:pPr defTabSz="4176713">
              <a:defRPr/>
            </a:pPr>
            <a:r>
              <a:rPr lang="fi-FI" sz="2000">
                <a:solidFill>
                  <a:schemeClr val="bg1"/>
                </a:solidFill>
              </a:rPr>
              <a:t>Guide</a:t>
            </a:r>
          </a:p>
        </p:txBody>
      </p:sp>
      <p:sp>
        <p:nvSpPr>
          <p:cNvPr id="1070" name="Rectangle 127"/>
          <p:cNvSpPr>
            <a:spLocks noGrp="1" noChangeArrowheads="1"/>
          </p:cNvSpPr>
          <p:nvPr>
            <p:ph type="body" idx="1"/>
          </p:nvPr>
        </p:nvSpPr>
        <p:spPr bwMode="auto">
          <a:xfrm>
            <a:off x="1746250" y="9450388"/>
            <a:ext cx="26787475" cy="257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smtClean="0"/>
              <a:t>Click to edit Master text styles</a:t>
            </a:r>
          </a:p>
        </p:txBody>
      </p:sp>
      <p:sp>
        <p:nvSpPr>
          <p:cNvPr id="1152" name="Rectangle 128"/>
          <p:cNvSpPr>
            <a:spLocks noGrp="1" noChangeArrowheads="1"/>
          </p:cNvSpPr>
          <p:nvPr>
            <p:ph type="dt" sz="half" idx="2"/>
          </p:nvPr>
        </p:nvSpPr>
        <p:spPr bwMode="auto">
          <a:xfrm>
            <a:off x="27454225" y="42503725"/>
            <a:ext cx="2016125"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smtClean="0">
                <a:solidFill>
                  <a:schemeClr val="tx2"/>
                </a:solidFill>
              </a:defRPr>
            </a:lvl1pPr>
          </a:lstStyle>
          <a:p>
            <a:pPr>
              <a:defRPr/>
            </a:pPr>
            <a:fld id="{0381C399-DA6E-4FD7-A50F-554C03C56DC1}" type="datetime1">
              <a:rPr lang="fi-FI"/>
              <a:pPr>
                <a:defRPr/>
              </a:pPr>
              <a:t>18.8.2013</a:t>
            </a:fld>
            <a:endParaRPr lang="fi-FI"/>
          </a:p>
        </p:txBody>
      </p:sp>
      <p:sp>
        <p:nvSpPr>
          <p:cNvPr id="1153" name="Rectangle 129"/>
          <p:cNvSpPr>
            <a:spLocks noGrp="1" noChangeArrowheads="1"/>
          </p:cNvSpPr>
          <p:nvPr>
            <p:ph type="sldNum" sz="quarter" idx="4"/>
          </p:nvPr>
        </p:nvSpPr>
        <p:spPr bwMode="auto">
          <a:xfrm>
            <a:off x="29470350" y="42503725"/>
            <a:ext cx="395288"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600" smtClean="0">
                <a:solidFill>
                  <a:schemeClr val="tx2"/>
                </a:solidFill>
              </a:defRPr>
            </a:lvl1pPr>
          </a:lstStyle>
          <a:p>
            <a:pPr>
              <a:defRPr/>
            </a:pPr>
            <a:fld id="{C11EF0FA-F5F6-4B85-87D3-5495F15D3650}" type="slidenum">
              <a:rPr lang="fi-FI"/>
              <a:pPr>
                <a:defRPr/>
              </a:pPr>
              <a:t>‹#›</a:t>
            </a:fld>
            <a:endParaRPr lang="fi-FI"/>
          </a:p>
        </p:txBody>
      </p:sp>
      <p:pic>
        <p:nvPicPr>
          <p:cNvPr id="1073" name="Picture 130" descr="poster_footer_RG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49800" y="40414575"/>
            <a:ext cx="23760113"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6" name="Freeform 132"/>
          <p:cNvSpPr>
            <a:spLocks/>
          </p:cNvSpPr>
          <p:nvPr userDrawn="1"/>
        </p:nvSpPr>
        <p:spPr bwMode="auto">
          <a:xfrm>
            <a:off x="474663" y="1096963"/>
            <a:ext cx="29330650" cy="41260712"/>
          </a:xfrm>
          <a:custGeom>
            <a:avLst/>
            <a:gdLst/>
            <a:ahLst/>
            <a:cxnLst>
              <a:cxn ang="0">
                <a:pos x="0" y="0"/>
              </a:cxn>
              <a:cxn ang="0">
                <a:pos x="0" y="8346"/>
              </a:cxn>
              <a:cxn ang="0">
                <a:pos x="18506" y="8346"/>
              </a:cxn>
              <a:cxn ang="0">
                <a:pos x="18506" y="0"/>
              </a:cxn>
            </a:cxnLst>
            <a:rect l="0" t="0" r="r" b="b"/>
            <a:pathLst>
              <a:path w="18506" h="8346">
                <a:moveTo>
                  <a:pt x="0" y="0"/>
                </a:moveTo>
                <a:lnTo>
                  <a:pt x="0" y="8346"/>
                </a:lnTo>
                <a:lnTo>
                  <a:pt x="18506" y="8346"/>
                </a:lnTo>
                <a:lnTo>
                  <a:pt x="18506" y="0"/>
                </a:lnTo>
              </a:path>
            </a:pathLst>
          </a:custGeom>
          <a:noFill/>
          <a:ln w="38100" cap="rnd" cmpd="sng">
            <a:solidFill>
              <a:schemeClr val="accent1"/>
            </a:solidFill>
            <a:prstDash val="sysDot"/>
            <a:round/>
            <a:headEnd/>
            <a:tailEnd/>
          </a:ln>
          <a:effectLst/>
        </p:spPr>
        <p:txBody>
          <a:bodyPr/>
          <a:lstStyle/>
          <a:p>
            <a:pPr>
              <a:defRPr/>
            </a:pPr>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176713" rtl="0" eaLnBrk="0" fontAlgn="base" hangingPunct="0">
        <a:lnSpc>
          <a:spcPct val="85000"/>
        </a:lnSpc>
        <a:spcBef>
          <a:spcPct val="0"/>
        </a:spcBef>
        <a:spcAft>
          <a:spcPct val="0"/>
        </a:spcAft>
        <a:defRPr sz="9600" b="1">
          <a:solidFill>
            <a:schemeClr val="bg1"/>
          </a:solidFill>
          <a:latin typeface="+mj-lt"/>
          <a:ea typeface="+mj-ea"/>
          <a:cs typeface="+mj-cs"/>
        </a:defRPr>
      </a:lvl1pPr>
      <a:lvl2pPr algn="ctr" defTabSz="4176713" rtl="0" eaLnBrk="0" fontAlgn="base" hangingPunct="0">
        <a:lnSpc>
          <a:spcPct val="85000"/>
        </a:lnSpc>
        <a:spcBef>
          <a:spcPct val="0"/>
        </a:spcBef>
        <a:spcAft>
          <a:spcPct val="0"/>
        </a:spcAft>
        <a:defRPr sz="9600" b="1">
          <a:solidFill>
            <a:schemeClr val="bg1"/>
          </a:solidFill>
          <a:latin typeface="Arial" charset="0"/>
        </a:defRPr>
      </a:lvl2pPr>
      <a:lvl3pPr algn="ctr" defTabSz="4176713" rtl="0" eaLnBrk="0" fontAlgn="base" hangingPunct="0">
        <a:lnSpc>
          <a:spcPct val="85000"/>
        </a:lnSpc>
        <a:spcBef>
          <a:spcPct val="0"/>
        </a:spcBef>
        <a:spcAft>
          <a:spcPct val="0"/>
        </a:spcAft>
        <a:defRPr sz="9600" b="1">
          <a:solidFill>
            <a:schemeClr val="bg1"/>
          </a:solidFill>
          <a:latin typeface="Arial" charset="0"/>
        </a:defRPr>
      </a:lvl3pPr>
      <a:lvl4pPr algn="ctr" defTabSz="4176713" rtl="0" eaLnBrk="0" fontAlgn="base" hangingPunct="0">
        <a:lnSpc>
          <a:spcPct val="85000"/>
        </a:lnSpc>
        <a:spcBef>
          <a:spcPct val="0"/>
        </a:spcBef>
        <a:spcAft>
          <a:spcPct val="0"/>
        </a:spcAft>
        <a:defRPr sz="9600" b="1">
          <a:solidFill>
            <a:schemeClr val="bg1"/>
          </a:solidFill>
          <a:latin typeface="Arial" charset="0"/>
        </a:defRPr>
      </a:lvl4pPr>
      <a:lvl5pPr algn="ctr" defTabSz="4176713" rtl="0" eaLnBrk="0" fontAlgn="base" hangingPunct="0">
        <a:lnSpc>
          <a:spcPct val="85000"/>
        </a:lnSpc>
        <a:spcBef>
          <a:spcPct val="0"/>
        </a:spcBef>
        <a:spcAft>
          <a:spcPct val="0"/>
        </a:spcAft>
        <a:defRPr sz="9600" b="1">
          <a:solidFill>
            <a:schemeClr val="bg1"/>
          </a:solidFill>
          <a:latin typeface="Arial" charset="0"/>
        </a:defRPr>
      </a:lvl5pPr>
      <a:lvl6pPr marL="457200" algn="ctr" defTabSz="4176713" rtl="0" fontAlgn="base">
        <a:lnSpc>
          <a:spcPct val="85000"/>
        </a:lnSpc>
        <a:spcBef>
          <a:spcPct val="0"/>
        </a:spcBef>
        <a:spcAft>
          <a:spcPct val="0"/>
        </a:spcAft>
        <a:defRPr sz="9600" b="1">
          <a:solidFill>
            <a:schemeClr val="bg1"/>
          </a:solidFill>
          <a:latin typeface="Arial" charset="0"/>
        </a:defRPr>
      </a:lvl6pPr>
      <a:lvl7pPr marL="914400" algn="ctr" defTabSz="4176713" rtl="0" fontAlgn="base">
        <a:lnSpc>
          <a:spcPct val="85000"/>
        </a:lnSpc>
        <a:spcBef>
          <a:spcPct val="0"/>
        </a:spcBef>
        <a:spcAft>
          <a:spcPct val="0"/>
        </a:spcAft>
        <a:defRPr sz="9600" b="1">
          <a:solidFill>
            <a:schemeClr val="bg1"/>
          </a:solidFill>
          <a:latin typeface="Arial" charset="0"/>
        </a:defRPr>
      </a:lvl7pPr>
      <a:lvl8pPr marL="1371600" algn="ctr" defTabSz="4176713" rtl="0" fontAlgn="base">
        <a:lnSpc>
          <a:spcPct val="85000"/>
        </a:lnSpc>
        <a:spcBef>
          <a:spcPct val="0"/>
        </a:spcBef>
        <a:spcAft>
          <a:spcPct val="0"/>
        </a:spcAft>
        <a:defRPr sz="9600" b="1">
          <a:solidFill>
            <a:schemeClr val="bg1"/>
          </a:solidFill>
          <a:latin typeface="Arial" charset="0"/>
        </a:defRPr>
      </a:lvl8pPr>
      <a:lvl9pPr marL="1828800" algn="ctr" defTabSz="4176713" rtl="0" fontAlgn="base">
        <a:lnSpc>
          <a:spcPct val="85000"/>
        </a:lnSpc>
        <a:spcBef>
          <a:spcPct val="0"/>
        </a:spcBef>
        <a:spcAft>
          <a:spcPct val="0"/>
        </a:spcAft>
        <a:defRPr sz="9600" b="1">
          <a:solidFill>
            <a:schemeClr val="bg1"/>
          </a:solidFill>
          <a:latin typeface="Arial" charset="0"/>
        </a:defRPr>
      </a:lvl9pPr>
    </p:titleStyle>
    <p:bodyStyle>
      <a:lvl1pPr marL="1631950" indent="-1631950" algn="l" defTabSz="4176713" rtl="0" eaLnBrk="0" fontAlgn="base" hangingPunct="0">
        <a:lnSpc>
          <a:spcPts val="4600"/>
        </a:lnSpc>
        <a:spcBef>
          <a:spcPct val="0"/>
        </a:spcBef>
        <a:spcAft>
          <a:spcPct val="0"/>
        </a:spcAft>
        <a:buClr>
          <a:schemeClr val="accent1"/>
        </a:buClr>
        <a:defRPr sz="3600">
          <a:solidFill>
            <a:schemeClr val="tx1"/>
          </a:solidFill>
          <a:latin typeface="+mn-lt"/>
          <a:ea typeface="+mn-ea"/>
          <a:cs typeface="+mn-cs"/>
        </a:defRPr>
      </a:lvl1pPr>
      <a:lvl2pPr marL="3697288" indent="-1246188" algn="l" defTabSz="4176713" rtl="0" eaLnBrk="0" fontAlgn="base" hangingPunct="0">
        <a:lnSpc>
          <a:spcPct val="85000"/>
        </a:lnSpc>
        <a:spcBef>
          <a:spcPct val="25000"/>
        </a:spcBef>
        <a:spcAft>
          <a:spcPct val="0"/>
        </a:spcAft>
        <a:defRPr sz="3600">
          <a:solidFill>
            <a:schemeClr val="tx1"/>
          </a:solidFill>
          <a:latin typeface="+mn-lt"/>
        </a:defRPr>
      </a:lvl2pPr>
      <a:lvl3pPr marL="5727700" indent="-1211263" algn="l" defTabSz="4176713" rtl="0" eaLnBrk="0" fontAlgn="base" hangingPunct="0">
        <a:lnSpc>
          <a:spcPct val="85000"/>
        </a:lnSpc>
        <a:spcBef>
          <a:spcPct val="25000"/>
        </a:spcBef>
        <a:spcAft>
          <a:spcPct val="0"/>
        </a:spcAft>
        <a:buClr>
          <a:schemeClr val="accent1"/>
        </a:buClr>
        <a:defRPr sz="3600">
          <a:solidFill>
            <a:schemeClr val="tx1"/>
          </a:solidFill>
          <a:latin typeface="+mn-lt"/>
        </a:defRPr>
      </a:lvl3pPr>
      <a:lvl4pPr marL="7794625" indent="-1247775" algn="l" defTabSz="4176713" rtl="0" eaLnBrk="0" fontAlgn="base" hangingPunct="0">
        <a:lnSpc>
          <a:spcPct val="85000"/>
        </a:lnSpc>
        <a:spcBef>
          <a:spcPct val="25000"/>
        </a:spcBef>
        <a:spcAft>
          <a:spcPct val="0"/>
        </a:spcAft>
        <a:defRPr sz="3600">
          <a:solidFill>
            <a:schemeClr val="tx1"/>
          </a:solidFill>
          <a:latin typeface="+mn-lt"/>
        </a:defRPr>
      </a:lvl4pPr>
      <a:lvl5pPr marL="9825038" indent="-1211263" algn="l" defTabSz="4176713" rtl="0" eaLnBrk="0" fontAlgn="base" hangingPunct="0">
        <a:lnSpc>
          <a:spcPct val="85000"/>
        </a:lnSpc>
        <a:spcBef>
          <a:spcPct val="25000"/>
        </a:spcBef>
        <a:spcAft>
          <a:spcPct val="0"/>
        </a:spcAft>
        <a:defRPr sz="3600">
          <a:solidFill>
            <a:schemeClr val="tx1"/>
          </a:solidFill>
          <a:latin typeface="+mn-lt"/>
        </a:defRPr>
      </a:lvl5pPr>
      <a:lvl6pPr marL="10282238" indent="-1211263" algn="l" defTabSz="4176713" rtl="0" fontAlgn="base">
        <a:lnSpc>
          <a:spcPct val="85000"/>
        </a:lnSpc>
        <a:spcBef>
          <a:spcPct val="25000"/>
        </a:spcBef>
        <a:spcAft>
          <a:spcPct val="0"/>
        </a:spcAft>
        <a:defRPr sz="3600">
          <a:solidFill>
            <a:schemeClr val="tx1"/>
          </a:solidFill>
          <a:latin typeface="+mn-lt"/>
        </a:defRPr>
      </a:lvl6pPr>
      <a:lvl7pPr marL="10739438" indent="-1211263" algn="l" defTabSz="4176713" rtl="0" fontAlgn="base">
        <a:lnSpc>
          <a:spcPct val="85000"/>
        </a:lnSpc>
        <a:spcBef>
          <a:spcPct val="25000"/>
        </a:spcBef>
        <a:spcAft>
          <a:spcPct val="0"/>
        </a:spcAft>
        <a:defRPr sz="3600">
          <a:solidFill>
            <a:schemeClr val="tx1"/>
          </a:solidFill>
          <a:latin typeface="+mn-lt"/>
        </a:defRPr>
      </a:lvl7pPr>
      <a:lvl8pPr marL="11196638" indent="-1211263" algn="l" defTabSz="4176713" rtl="0" fontAlgn="base">
        <a:lnSpc>
          <a:spcPct val="85000"/>
        </a:lnSpc>
        <a:spcBef>
          <a:spcPct val="25000"/>
        </a:spcBef>
        <a:spcAft>
          <a:spcPct val="0"/>
        </a:spcAft>
        <a:defRPr sz="3600">
          <a:solidFill>
            <a:schemeClr val="tx1"/>
          </a:solidFill>
          <a:latin typeface="+mn-lt"/>
        </a:defRPr>
      </a:lvl8pPr>
      <a:lvl9pPr marL="11653838" indent="-1211263" algn="l" defTabSz="4176713" rtl="0" fontAlgn="base">
        <a:lnSpc>
          <a:spcPct val="85000"/>
        </a:lnSpc>
        <a:spcBef>
          <a:spcPct val="25000"/>
        </a:spcBef>
        <a:spcAft>
          <a:spcPct val="0"/>
        </a:spcAft>
        <a:defRPr sz="3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http://en.opasnet.org/w/Energy_balance" TargetMode="Externa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7"/>
          <p:cNvSpPr txBox="1">
            <a:spLocks noChangeArrowheads="1"/>
          </p:cNvSpPr>
          <p:nvPr/>
        </p:nvSpPr>
        <p:spPr bwMode="auto">
          <a:xfrm>
            <a:off x="1746250" y="9450388"/>
            <a:ext cx="8640763" cy="2059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4600"/>
              </a:lnSpc>
            </a:pPr>
            <a:r>
              <a:rPr lang="fi-FI" b="1" dirty="0" err="1" smtClean="0">
                <a:solidFill>
                  <a:schemeClr val="accent1"/>
                </a:solidFill>
              </a:rPr>
              <a:t>Background</a:t>
            </a:r>
            <a:endParaRPr lang="fi-FI" b="1" dirty="0">
              <a:solidFill>
                <a:schemeClr val="accent1"/>
              </a:solidFill>
            </a:endParaRPr>
          </a:p>
          <a:p>
            <a:pPr eaLnBrk="1" hangingPunct="1">
              <a:lnSpc>
                <a:spcPts val="4600"/>
              </a:lnSpc>
            </a:pPr>
            <a:endParaRPr lang="fi-FI" b="1" dirty="0">
              <a:solidFill>
                <a:schemeClr val="accent1"/>
              </a:solidFill>
            </a:endParaRPr>
          </a:p>
          <a:p>
            <a:r>
              <a:rPr lang="en-US" dirty="0" smtClean="0"/>
              <a:t>Climate mitigation policies in municipalities have global impacts on climate change, but the actual impacts on the municipalities themselves are other than climate. Typically, energy policies may add or reduce fine particle emissions and thus cardiopulmonary effects; traffic policies affect e.g. urban sprawl, accidents, and well-being. As a part of climate policy support, there is a need for simple online impact models including energy and health. </a:t>
            </a:r>
          </a:p>
          <a:p>
            <a:r>
              <a:rPr lang="fi-FI" b="1" dirty="0" err="1"/>
              <a:t>A</a:t>
            </a:r>
            <a:r>
              <a:rPr lang="fi-FI" b="1" dirty="0" err="1" smtClean="0"/>
              <a:t>ims</a:t>
            </a:r>
            <a:r>
              <a:rPr lang="fi-FI" b="1" dirty="0" smtClean="0"/>
              <a:t>. </a:t>
            </a:r>
            <a:r>
              <a:rPr lang="en-US" dirty="0" smtClean="0"/>
              <a:t>We developed an online computational model for estimating energy balance (inputs and outputs of energy on municipality level) and related emissions. The model was designed to be both a </a:t>
            </a:r>
            <a:r>
              <a:rPr lang="en-US" dirty="0" err="1" smtClean="0"/>
              <a:t>modelling</a:t>
            </a:r>
            <a:r>
              <a:rPr lang="en-US" dirty="0" smtClean="0"/>
              <a:t> and dissemination tool, and able to be updated and run by municipality authorities or even by interested citizens. </a:t>
            </a:r>
          </a:p>
          <a:p>
            <a:r>
              <a:rPr lang="en-US" b="1" dirty="0" smtClean="0"/>
              <a:t>Methods</a:t>
            </a:r>
            <a:r>
              <a:rPr lang="en-US" dirty="0" smtClean="0"/>
              <a:t>. We decided to use matrix calculation as the core of the tool, as we need a straightforward way to calculate a new solution when some inputs or outputs are changed by a user. The model was implemented in an open web workspace </a:t>
            </a:r>
            <a:r>
              <a:rPr lang="en-US" dirty="0" err="1" smtClean="0"/>
              <a:t>Opasnet</a:t>
            </a:r>
            <a:r>
              <a:rPr lang="en-US" dirty="0" smtClean="0"/>
              <a:t> </a:t>
            </a:r>
            <a:r>
              <a:rPr lang="en-US" dirty="0" smtClean="0">
                <a:hlinkClick r:id="rId2"/>
              </a:rPr>
              <a:t>http://en.opasnet.org/w/Energy_balance</a:t>
            </a:r>
            <a:r>
              <a:rPr lang="en-US" dirty="0" smtClean="0"/>
              <a:t> with R software. The structure of the balance table was taken from the OECD energy balance sheets, with city-specific modifications when needed. </a:t>
            </a:r>
          </a:p>
        </p:txBody>
      </p:sp>
      <p:sp>
        <p:nvSpPr>
          <p:cNvPr id="2052" name="Text Box 10"/>
          <p:cNvSpPr txBox="1">
            <a:spLocks noChangeArrowheads="1"/>
          </p:cNvSpPr>
          <p:nvPr/>
        </p:nvSpPr>
        <p:spPr bwMode="auto">
          <a:xfrm>
            <a:off x="10818813" y="9450389"/>
            <a:ext cx="8640762" cy="1893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4600"/>
              </a:lnSpc>
            </a:pPr>
            <a:r>
              <a:rPr lang="fi-FI" b="1" dirty="0" err="1" smtClean="0">
                <a:solidFill>
                  <a:schemeClr val="accent1"/>
                </a:solidFill>
              </a:rPr>
              <a:t>Results</a:t>
            </a:r>
            <a:endParaRPr lang="fi-FI" b="1" dirty="0">
              <a:solidFill>
                <a:schemeClr val="accent1"/>
              </a:solidFill>
            </a:endParaRPr>
          </a:p>
          <a:p>
            <a:pPr eaLnBrk="1" hangingPunct="1">
              <a:lnSpc>
                <a:spcPts val="4600"/>
              </a:lnSpc>
            </a:pPr>
            <a:endParaRPr lang="fi-FI" dirty="0">
              <a:solidFill>
                <a:schemeClr val="accent1"/>
              </a:solidFill>
            </a:endParaRPr>
          </a:p>
          <a:p>
            <a:pPr eaLnBrk="1" hangingPunct="1">
              <a:lnSpc>
                <a:spcPts val="4600"/>
              </a:lnSpc>
            </a:pPr>
            <a:r>
              <a:rPr lang="en-US" dirty="0" smtClean="0"/>
              <a:t>Data was collected and model adjusted for two European cities: Kuopio (100,000 inhabitants, in Finland) and Stuttgart (600,000 inhabitants, in Germany) and one Chinese city Suzhou (2.38 million inhabitants). </a:t>
            </a:r>
          </a:p>
          <a:p>
            <a:pPr eaLnBrk="1" hangingPunct="1">
              <a:lnSpc>
                <a:spcPts val="4600"/>
              </a:lnSpc>
            </a:pPr>
            <a:r>
              <a:rPr lang="en-US" dirty="0" smtClean="0"/>
              <a:t>Two major functionalities were added based on user feedback: inclusion of uncertainties (using Monte Carlo) and nonlinear functions (using piecewise linear equations). </a:t>
            </a:r>
          </a:p>
          <a:p>
            <a:pPr eaLnBrk="1" hangingPunct="1">
              <a:lnSpc>
                <a:spcPts val="4600"/>
              </a:lnSpc>
            </a:pPr>
            <a:r>
              <a:rPr lang="en-US" dirty="0" smtClean="0"/>
              <a:t>The core model solves one set of linear equations. However, the user can easily define a large bunch of sets that are solved one at a time. This is useful when comparing e.g. different decision options, </a:t>
            </a:r>
            <a:r>
              <a:rPr lang="en-US" dirty="0" err="1" smtClean="0"/>
              <a:t>timepoints</a:t>
            </a:r>
            <a:r>
              <a:rPr lang="en-US" dirty="0" smtClean="0"/>
              <a:t>, seasons, etc. </a:t>
            </a:r>
          </a:p>
          <a:p>
            <a:pPr eaLnBrk="1" hangingPunct="1">
              <a:lnSpc>
                <a:spcPts val="4600"/>
              </a:lnSpc>
            </a:pPr>
            <a:endParaRPr lang="fi-FI" b="1" dirty="0">
              <a:solidFill>
                <a:schemeClr val="accent1"/>
              </a:solidFill>
            </a:endParaRPr>
          </a:p>
          <a:p>
            <a:pPr eaLnBrk="1" hangingPunct="1">
              <a:lnSpc>
                <a:spcPts val="4600"/>
              </a:lnSpc>
            </a:pPr>
            <a:r>
              <a:rPr lang="fi-FI" b="1" dirty="0" err="1" smtClean="0">
                <a:solidFill>
                  <a:schemeClr val="accent1"/>
                </a:solidFill>
              </a:rPr>
              <a:t>Conclusions</a:t>
            </a:r>
            <a:endParaRPr lang="fi-FI" b="1" dirty="0" smtClean="0">
              <a:solidFill>
                <a:schemeClr val="accent1"/>
              </a:solidFill>
            </a:endParaRPr>
          </a:p>
          <a:p>
            <a:pPr eaLnBrk="1" hangingPunct="1">
              <a:lnSpc>
                <a:spcPts val="4600"/>
              </a:lnSpc>
            </a:pPr>
            <a:endParaRPr lang="en-US" dirty="0" smtClean="0"/>
          </a:p>
          <a:p>
            <a:pPr eaLnBrk="1" hangingPunct="1">
              <a:lnSpc>
                <a:spcPts val="4600"/>
              </a:lnSpc>
            </a:pPr>
            <a:r>
              <a:rPr lang="en-US" dirty="0" smtClean="0"/>
              <a:t>The energy balance model works as intended and is able to calculate input/output balances for different scenarios. Object-oriented structure makes it possible to attach the model to emission and dispersion models that already exist in </a:t>
            </a:r>
            <a:r>
              <a:rPr lang="en-US" dirty="0" err="1" smtClean="0"/>
              <a:t>Opasnet</a:t>
            </a:r>
            <a:r>
              <a:rPr lang="en-US" dirty="0" smtClean="0"/>
              <a:t>. </a:t>
            </a:r>
          </a:p>
          <a:p>
            <a:pPr eaLnBrk="1" hangingPunct="1">
              <a:lnSpc>
                <a:spcPts val="4600"/>
              </a:lnSpc>
            </a:pPr>
            <a:r>
              <a:rPr lang="en-US" dirty="0" smtClean="0"/>
              <a:t>The major problem is the lack of awareness among potential users and developers.</a:t>
            </a:r>
            <a:endParaRPr lang="fi-FI" dirty="0"/>
          </a:p>
        </p:txBody>
      </p:sp>
      <p:sp>
        <p:nvSpPr>
          <p:cNvPr id="2053" name="Text Box 11"/>
          <p:cNvSpPr txBox="1">
            <a:spLocks noChangeArrowheads="1"/>
          </p:cNvSpPr>
          <p:nvPr/>
        </p:nvSpPr>
        <p:spPr bwMode="auto">
          <a:xfrm>
            <a:off x="19866618" y="34798122"/>
            <a:ext cx="8640762" cy="2145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4600"/>
              </a:lnSpc>
            </a:pPr>
            <a:endParaRPr lang="fi-FI" dirty="0"/>
          </a:p>
          <a:p>
            <a:pPr eaLnBrk="1" hangingPunct="1">
              <a:lnSpc>
                <a:spcPts val="4600"/>
              </a:lnSpc>
            </a:pPr>
            <a:r>
              <a:rPr lang="fi-FI" i="1" dirty="0" err="1" smtClean="0"/>
              <a:t>Correspondence</a:t>
            </a:r>
            <a:r>
              <a:rPr lang="fi-FI" i="1" dirty="0" smtClean="0"/>
              <a:t>: Jouni </a:t>
            </a:r>
            <a:r>
              <a:rPr lang="fi-FI" i="1" dirty="0" err="1" smtClean="0"/>
              <a:t>Tuomisto</a:t>
            </a:r>
            <a:r>
              <a:rPr lang="fi-FI" i="1" dirty="0" smtClean="0"/>
              <a:t>, THL. </a:t>
            </a:r>
            <a:r>
              <a:rPr lang="fi-FI" i="1" dirty="0" err="1" smtClean="0"/>
              <a:t>Firstname.lastname@thl.fi</a:t>
            </a:r>
            <a:r>
              <a:rPr lang="fi-FI" i="1" dirty="0" smtClean="0"/>
              <a:t>.</a:t>
            </a:r>
            <a:endParaRPr lang="fi-FI" i="1" dirty="0"/>
          </a:p>
        </p:txBody>
      </p:sp>
      <p:sp>
        <p:nvSpPr>
          <p:cNvPr id="2054" name="Text Box 12"/>
          <p:cNvSpPr txBox="1">
            <a:spLocks noChangeArrowheads="1"/>
          </p:cNvSpPr>
          <p:nvPr/>
        </p:nvSpPr>
        <p:spPr bwMode="auto">
          <a:xfrm>
            <a:off x="19892963" y="15355889"/>
            <a:ext cx="8640762" cy="1943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3600"/>
              </a:lnSpc>
            </a:pPr>
            <a:r>
              <a:rPr lang="fi-FI" sz="2600" dirty="0" err="1" smtClean="0"/>
              <a:t>Figure</a:t>
            </a:r>
            <a:r>
              <a:rPr lang="fi-FI" sz="2600" dirty="0" smtClean="0"/>
              <a:t> 2. Energy </a:t>
            </a:r>
            <a:r>
              <a:rPr lang="fi-FI" sz="2600" dirty="0" err="1" smtClean="0"/>
              <a:t>carriers</a:t>
            </a:r>
            <a:r>
              <a:rPr lang="fi-FI" sz="2600" dirty="0" smtClean="0"/>
              <a:t> in the </a:t>
            </a:r>
            <a:r>
              <a:rPr lang="fi-FI" sz="2600" dirty="0" err="1" smtClean="0"/>
              <a:t>three</a:t>
            </a:r>
            <a:r>
              <a:rPr lang="fi-FI" sz="2600" dirty="0" smtClean="0"/>
              <a:t> </a:t>
            </a:r>
            <a:r>
              <a:rPr lang="fi-FI" sz="2600" dirty="0" err="1" smtClean="0"/>
              <a:t>cities</a:t>
            </a:r>
            <a:r>
              <a:rPr lang="fi-FI" sz="2600" dirty="0" smtClean="0"/>
              <a:t>. </a:t>
            </a:r>
            <a:r>
              <a:rPr lang="fi-FI" sz="2600" dirty="0" err="1" smtClean="0"/>
              <a:t>Both</a:t>
            </a:r>
            <a:r>
              <a:rPr lang="fi-FI" sz="2600" dirty="0" smtClean="0"/>
              <a:t> </a:t>
            </a:r>
            <a:r>
              <a:rPr lang="fi-FI" sz="2600" dirty="0" err="1" smtClean="0"/>
              <a:t>absolute</a:t>
            </a:r>
            <a:r>
              <a:rPr lang="fi-FI" sz="2600" dirty="0" smtClean="0"/>
              <a:t> and </a:t>
            </a:r>
            <a:r>
              <a:rPr lang="fi-FI" sz="2600" dirty="0" err="1" smtClean="0"/>
              <a:t>relative</a:t>
            </a:r>
            <a:r>
              <a:rPr lang="fi-FI" sz="2600" dirty="0" smtClean="0"/>
              <a:t> </a:t>
            </a:r>
            <a:r>
              <a:rPr lang="fi-FI" sz="2600" dirty="0" err="1" smtClean="0"/>
              <a:t>differences</a:t>
            </a:r>
            <a:r>
              <a:rPr lang="fi-FI" sz="2600" dirty="0" smtClean="0"/>
              <a:t> </a:t>
            </a:r>
            <a:r>
              <a:rPr lang="fi-FI" sz="2600" dirty="0" err="1" smtClean="0"/>
              <a:t>are</a:t>
            </a:r>
            <a:r>
              <a:rPr lang="fi-FI" sz="2600" dirty="0" smtClean="0"/>
              <a:t> </a:t>
            </a:r>
            <a:r>
              <a:rPr lang="fi-FI" sz="2600" dirty="0" err="1" smtClean="0"/>
              <a:t>large</a:t>
            </a:r>
            <a:r>
              <a:rPr lang="fi-FI" sz="2600" dirty="0" smtClean="0"/>
              <a:t>. </a:t>
            </a:r>
            <a:r>
              <a:rPr lang="fi-FI" sz="2600" dirty="0" err="1" smtClean="0"/>
              <a:t>E.g</a:t>
            </a:r>
            <a:r>
              <a:rPr lang="fi-FI" sz="2600" dirty="0" smtClean="0"/>
              <a:t>. Suzhou is </a:t>
            </a:r>
            <a:r>
              <a:rPr lang="fi-FI" sz="2600" dirty="0" err="1" smtClean="0"/>
              <a:t>heavily</a:t>
            </a:r>
            <a:r>
              <a:rPr lang="fi-FI" sz="2600" dirty="0" smtClean="0"/>
              <a:t> </a:t>
            </a:r>
            <a:r>
              <a:rPr lang="fi-FI" sz="2600" dirty="0" err="1" smtClean="0"/>
              <a:t>dependent</a:t>
            </a:r>
            <a:r>
              <a:rPr lang="fi-FI" sz="2600" dirty="0" smtClean="0"/>
              <a:t> on </a:t>
            </a:r>
            <a:r>
              <a:rPr lang="fi-FI" sz="2600" dirty="0" err="1" smtClean="0"/>
              <a:t>coal</a:t>
            </a:r>
            <a:r>
              <a:rPr lang="fi-FI" sz="2600" dirty="0" smtClean="0"/>
              <a:t>. </a:t>
            </a:r>
            <a:endParaRPr lang="fi-FI" sz="2600" dirty="0"/>
          </a:p>
        </p:txBody>
      </p:sp>
      <p:sp>
        <p:nvSpPr>
          <p:cNvPr id="2055" name="Text Box 13"/>
          <p:cNvSpPr txBox="1">
            <a:spLocks noChangeArrowheads="1"/>
          </p:cNvSpPr>
          <p:nvPr/>
        </p:nvSpPr>
        <p:spPr bwMode="auto">
          <a:xfrm>
            <a:off x="1769092" y="35702845"/>
            <a:ext cx="13370102" cy="147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3600"/>
              </a:lnSpc>
              <a:spcAft>
                <a:spcPts val="3600"/>
              </a:spcAft>
            </a:pPr>
            <a:r>
              <a:rPr lang="fi-FI" sz="2600" dirty="0" err="1" smtClean="0"/>
              <a:t>Figure</a:t>
            </a:r>
            <a:r>
              <a:rPr lang="fi-FI" sz="2600" dirty="0" smtClean="0"/>
              <a:t> 1. A </a:t>
            </a:r>
            <a:r>
              <a:rPr lang="fi-FI" sz="2600" dirty="0" err="1" smtClean="0"/>
              <a:t>screenshot</a:t>
            </a:r>
            <a:r>
              <a:rPr lang="fi-FI" sz="2600" dirty="0" smtClean="0"/>
              <a:t> of the </a:t>
            </a:r>
            <a:r>
              <a:rPr lang="fi-FI" sz="2600" dirty="0" err="1" smtClean="0"/>
              <a:t>model</a:t>
            </a:r>
            <a:r>
              <a:rPr lang="fi-FI" sz="2600" dirty="0" smtClean="0"/>
              <a:t> </a:t>
            </a:r>
            <a:r>
              <a:rPr lang="fi-FI" sz="2600" dirty="0" err="1" smtClean="0"/>
              <a:t>page</a:t>
            </a:r>
            <a:r>
              <a:rPr lang="fi-FI" sz="2600" dirty="0" smtClean="0"/>
              <a:t> in </a:t>
            </a:r>
            <a:r>
              <a:rPr lang="fi-FI" sz="2600" dirty="0" err="1" smtClean="0"/>
              <a:t>Opasnet</a:t>
            </a:r>
            <a:r>
              <a:rPr lang="fi-FI" sz="2600" dirty="0" smtClean="0"/>
              <a:t> </a:t>
            </a:r>
            <a:r>
              <a:rPr lang="fi-FI" sz="2600" dirty="0" smtClean="0">
                <a:hlinkClick r:id="rId2"/>
              </a:rPr>
              <a:t>http://en.opasnet.org/w/Energy_balance</a:t>
            </a:r>
            <a:r>
              <a:rPr lang="fi-FI" sz="2600" dirty="0" smtClean="0"/>
              <a:t> . The </a:t>
            </a:r>
            <a:r>
              <a:rPr lang="fi-FI" sz="2600" dirty="0" err="1" smtClean="0"/>
              <a:t>model</a:t>
            </a:r>
            <a:r>
              <a:rPr lang="fi-FI" sz="2600" dirty="0" smtClean="0"/>
              <a:t> </a:t>
            </a:r>
            <a:r>
              <a:rPr lang="fi-FI" sz="2600" dirty="0" err="1" smtClean="0"/>
              <a:t>can</a:t>
            </a:r>
            <a:r>
              <a:rPr lang="fi-FI" sz="2600" dirty="0" smtClean="0"/>
              <a:t> </a:t>
            </a:r>
            <a:r>
              <a:rPr lang="fi-FI" sz="2600" dirty="0" err="1" smtClean="0"/>
              <a:t>be</a:t>
            </a:r>
            <a:r>
              <a:rPr lang="fi-FI" sz="2600" dirty="0" smtClean="0"/>
              <a:t> </a:t>
            </a:r>
            <a:r>
              <a:rPr lang="fi-FI" sz="2600" dirty="0" err="1" smtClean="0"/>
              <a:t>adjusted</a:t>
            </a:r>
            <a:r>
              <a:rPr lang="fi-FI" sz="2600" dirty="0" smtClean="0"/>
              <a:t> for new </a:t>
            </a:r>
            <a:r>
              <a:rPr lang="fi-FI" sz="2600" dirty="0" err="1" smtClean="0"/>
              <a:t>situations</a:t>
            </a:r>
            <a:r>
              <a:rPr lang="fi-FI" sz="2600" dirty="0" smtClean="0"/>
              <a:t>. New </a:t>
            </a:r>
            <a:r>
              <a:rPr lang="fi-FI" sz="2600" dirty="0" err="1" smtClean="0"/>
              <a:t>columns</a:t>
            </a:r>
            <a:r>
              <a:rPr lang="fi-FI" sz="2600" dirty="0" smtClean="0"/>
              <a:t> </a:t>
            </a:r>
            <a:r>
              <a:rPr lang="fi-FI" sz="2600" dirty="0" err="1" smtClean="0"/>
              <a:t>can</a:t>
            </a:r>
            <a:r>
              <a:rPr lang="fi-FI" sz="2600" dirty="0" smtClean="0"/>
              <a:t> </a:t>
            </a:r>
            <a:r>
              <a:rPr lang="fi-FI" sz="2600" dirty="0" err="1" smtClean="0"/>
              <a:t>be</a:t>
            </a:r>
            <a:r>
              <a:rPr lang="fi-FI" sz="2600" dirty="0" smtClean="0"/>
              <a:t> </a:t>
            </a:r>
            <a:r>
              <a:rPr lang="fi-FI" sz="2600" dirty="0" err="1" smtClean="0"/>
              <a:t>added</a:t>
            </a:r>
            <a:r>
              <a:rPr lang="fi-FI" sz="2600" dirty="0" smtClean="0"/>
              <a:t> for </a:t>
            </a:r>
            <a:r>
              <a:rPr lang="fi-FI" sz="2600" dirty="0" err="1" smtClean="0"/>
              <a:t>additional</a:t>
            </a:r>
            <a:r>
              <a:rPr lang="fi-FI" sz="2600" dirty="0" smtClean="0"/>
              <a:t> </a:t>
            </a:r>
            <a:r>
              <a:rPr lang="fi-FI" sz="2600" dirty="0" err="1" smtClean="0"/>
              <a:t>determinants</a:t>
            </a:r>
            <a:r>
              <a:rPr lang="fi-FI" sz="2600" dirty="0" smtClean="0"/>
              <a:t> </a:t>
            </a:r>
            <a:r>
              <a:rPr lang="fi-FI" sz="2600" dirty="0" err="1" smtClean="0"/>
              <a:t>such</a:t>
            </a:r>
            <a:r>
              <a:rPr lang="fi-FI" sz="2600" dirty="0" smtClean="0"/>
              <a:t> as </a:t>
            </a:r>
            <a:r>
              <a:rPr lang="fi-FI" sz="2600" dirty="0" err="1" smtClean="0"/>
              <a:t>time</a:t>
            </a:r>
            <a:r>
              <a:rPr lang="fi-FI" sz="2600" dirty="0" smtClean="0"/>
              <a:t> </a:t>
            </a:r>
            <a:r>
              <a:rPr lang="fi-FI" sz="2600" dirty="0" err="1" smtClean="0"/>
              <a:t>or</a:t>
            </a:r>
            <a:r>
              <a:rPr lang="fi-FI" sz="2600" dirty="0" smtClean="0"/>
              <a:t> a new </a:t>
            </a:r>
            <a:r>
              <a:rPr lang="fi-FI" sz="2600" dirty="0" err="1" smtClean="0"/>
              <a:t>policy</a:t>
            </a:r>
            <a:r>
              <a:rPr lang="fi-FI" sz="2600" dirty="0" smtClean="0"/>
              <a:t>.</a:t>
            </a:r>
            <a:endParaRPr lang="fi-FI" sz="2600" dirty="0"/>
          </a:p>
        </p:txBody>
      </p:sp>
      <p:sp>
        <p:nvSpPr>
          <p:cNvPr id="2065" name="Line 26"/>
          <p:cNvSpPr>
            <a:spLocks noChangeShapeType="1"/>
          </p:cNvSpPr>
          <p:nvPr/>
        </p:nvSpPr>
        <p:spPr bwMode="auto">
          <a:xfrm>
            <a:off x="1769092" y="37174452"/>
            <a:ext cx="26787475" cy="0"/>
          </a:xfrm>
          <a:prstGeom prst="line">
            <a:avLst/>
          </a:prstGeom>
          <a:noFill/>
          <a:ln w="38100" cap="rnd">
            <a:solidFill>
              <a:schemeClr val="accent1"/>
            </a:solidFill>
            <a:prstDash val="sysDot"/>
            <a:round/>
            <a:headEnd/>
            <a:tailEnd/>
          </a:ln>
          <a:extLst>
            <a:ext uri="{909E8E84-426E-40DD-AFC4-6F175D3DCCD1}">
              <a14:hiddenFill xmlns:a14="http://schemas.microsoft.com/office/drawing/2010/main">
                <a:noFill/>
              </a14:hiddenFill>
            </a:ext>
          </a:extLst>
        </p:spPr>
        <p:txBody>
          <a:bodyPr/>
          <a:lstStyle/>
          <a:p>
            <a:endParaRPr lang="fi-FI"/>
          </a:p>
        </p:txBody>
      </p:sp>
      <p:sp>
        <p:nvSpPr>
          <p:cNvPr id="2066" name="Rectangle 28"/>
          <p:cNvSpPr>
            <a:spLocks noGrp="1" noChangeArrowheads="1"/>
          </p:cNvSpPr>
          <p:nvPr>
            <p:ph type="title"/>
          </p:nvPr>
        </p:nvSpPr>
        <p:spPr>
          <a:xfrm>
            <a:off x="448469" y="1745532"/>
            <a:ext cx="29381450" cy="5584763"/>
          </a:xfrm>
        </p:spPr>
        <p:txBody>
          <a:bodyPr/>
          <a:lstStyle/>
          <a:p>
            <a:pPr eaLnBrk="1" hangingPunct="1"/>
            <a:r>
              <a:rPr lang="en-US" dirty="0" smtClean="0"/>
              <a:t>Online energy tool for health assessments</a:t>
            </a:r>
            <a:br>
              <a:rPr lang="en-US" dirty="0" smtClean="0"/>
            </a:br>
            <a:r>
              <a:rPr lang="en-US" sz="4800" dirty="0" smtClean="0"/>
              <a:t/>
            </a:r>
            <a:br>
              <a:rPr lang="en-US" sz="4800" dirty="0" smtClean="0"/>
            </a:br>
            <a:r>
              <a:rPr lang="en-US" sz="4800" dirty="0"/>
              <a:t>O</a:t>
            </a:r>
            <a:r>
              <a:rPr lang="en-US" sz="4800" dirty="0" smtClean="0"/>
              <a:t>nline energy balance tool to assess health impacts of climate policies in cities - case EU (Kuopio, Stuttgart) and China (Suzhou)</a:t>
            </a:r>
            <a:br>
              <a:rPr lang="en-US" sz="4800" dirty="0" smtClean="0"/>
            </a:br>
            <a:r>
              <a:rPr lang="fi-FI" sz="4000" baseline="30000" dirty="0" smtClean="0">
                <a:solidFill>
                  <a:schemeClr val="bg1"/>
                </a:solidFill>
              </a:rPr>
              <a:t>1</a:t>
            </a:r>
            <a:r>
              <a:rPr lang="en-US" sz="4000" dirty="0" smtClean="0"/>
              <a:t>National Institute for Health and Welfare, Kuopio, Finland. </a:t>
            </a:r>
            <a:r>
              <a:rPr lang="fi-FI" sz="4000" baseline="30000" dirty="0" smtClean="0">
                <a:solidFill>
                  <a:schemeClr val="bg1"/>
                </a:solidFill>
              </a:rPr>
              <a:t>2</a:t>
            </a:r>
            <a:r>
              <a:rPr lang="en-US" sz="4000" dirty="0" smtClean="0"/>
              <a:t>University of Stuttgart, Germany</a:t>
            </a:r>
            <a:endParaRPr lang="fi-FI" dirty="0" smtClean="0"/>
          </a:p>
        </p:txBody>
      </p:sp>
      <p:pic>
        <p:nvPicPr>
          <p:cNvPr id="206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3380" y="37602419"/>
            <a:ext cx="5183187" cy="2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71" name="Picture 23" descr="http://194.187.214.42/rtools_server/runs/kOKKEZR1G4fcG3C4_plot00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6642" y="17299692"/>
            <a:ext cx="9047805" cy="6785854"/>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descr="http://194.187.214.42/rtools_server/runs/kOKKEZR1G4fcG3C4_plot00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88749" y="8586482"/>
            <a:ext cx="9018631" cy="676397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107" y="28389232"/>
            <a:ext cx="13011150" cy="731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 Box 12"/>
          <p:cNvSpPr txBox="1">
            <a:spLocks noChangeArrowheads="1"/>
          </p:cNvSpPr>
          <p:nvPr/>
        </p:nvSpPr>
        <p:spPr bwMode="auto">
          <a:xfrm>
            <a:off x="19586185" y="24358912"/>
            <a:ext cx="8640762" cy="1943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3600"/>
              </a:lnSpc>
            </a:pPr>
            <a:r>
              <a:rPr lang="fi-FI" sz="2600" dirty="0" err="1" smtClean="0"/>
              <a:t>Figure</a:t>
            </a:r>
            <a:r>
              <a:rPr lang="fi-FI" sz="2600" dirty="0" smtClean="0"/>
              <a:t> 3. </a:t>
            </a:r>
            <a:r>
              <a:rPr lang="fi-FI" sz="2600" dirty="0" err="1" smtClean="0"/>
              <a:t>Final</a:t>
            </a:r>
            <a:r>
              <a:rPr lang="fi-FI" sz="2600" dirty="0" smtClean="0"/>
              <a:t> </a:t>
            </a:r>
            <a:r>
              <a:rPr lang="fi-FI" sz="2600" dirty="0" err="1" smtClean="0"/>
              <a:t>energy</a:t>
            </a:r>
            <a:r>
              <a:rPr lang="fi-FI" sz="2600" dirty="0" smtClean="0"/>
              <a:t> </a:t>
            </a:r>
            <a:r>
              <a:rPr lang="fi-FI" sz="2600" dirty="0" err="1" smtClean="0"/>
              <a:t>consumption</a:t>
            </a:r>
            <a:r>
              <a:rPr lang="fi-FI" sz="2600" dirty="0" smtClean="0"/>
              <a:t> </a:t>
            </a:r>
            <a:r>
              <a:rPr lang="fi-FI" sz="2600" dirty="0" err="1" smtClean="0"/>
              <a:t>by</a:t>
            </a:r>
            <a:r>
              <a:rPr lang="fi-FI" sz="2600" dirty="0" smtClean="0"/>
              <a:t> </a:t>
            </a:r>
            <a:r>
              <a:rPr lang="fi-FI" sz="2600" dirty="0" err="1" smtClean="0"/>
              <a:t>user</a:t>
            </a:r>
            <a:r>
              <a:rPr lang="fi-FI" sz="2600" dirty="0" smtClean="0"/>
              <a:t> </a:t>
            </a:r>
            <a:r>
              <a:rPr lang="fi-FI" sz="2600" dirty="0" err="1" smtClean="0"/>
              <a:t>group</a:t>
            </a:r>
            <a:r>
              <a:rPr lang="fi-FI" sz="2600" dirty="0" smtClean="0"/>
              <a:t>. </a:t>
            </a:r>
            <a:r>
              <a:rPr lang="fi-FI" sz="2600" dirty="0" err="1" smtClean="0"/>
              <a:t>Values</a:t>
            </a:r>
            <a:r>
              <a:rPr lang="fi-FI" sz="2600" dirty="0" smtClean="0"/>
              <a:t> </a:t>
            </a:r>
            <a:r>
              <a:rPr lang="fi-FI" sz="2600" dirty="0" err="1" smtClean="0"/>
              <a:t>are</a:t>
            </a:r>
            <a:r>
              <a:rPr lang="fi-FI" sz="2600" dirty="0" smtClean="0"/>
              <a:t> </a:t>
            </a:r>
            <a:r>
              <a:rPr lang="fi-FI" sz="2600" dirty="0" err="1" smtClean="0"/>
              <a:t>shown</a:t>
            </a:r>
            <a:r>
              <a:rPr lang="fi-FI" sz="2600" dirty="0" smtClean="0"/>
              <a:t> per </a:t>
            </a:r>
            <a:r>
              <a:rPr lang="fi-FI" sz="2600" dirty="0" err="1" smtClean="0"/>
              <a:t>inhabitant</a:t>
            </a:r>
            <a:r>
              <a:rPr lang="fi-FI" sz="2600" dirty="0" smtClean="0"/>
              <a:t>. The </a:t>
            </a:r>
            <a:r>
              <a:rPr lang="fi-FI" sz="2600" dirty="0" err="1" smtClean="0"/>
              <a:t>difference</a:t>
            </a:r>
            <a:r>
              <a:rPr lang="fi-FI" sz="2600" dirty="0" smtClean="0"/>
              <a:t> </a:t>
            </a:r>
            <a:r>
              <a:rPr lang="fi-FI" sz="2600" dirty="0" err="1" smtClean="0"/>
              <a:t>between</a:t>
            </a:r>
            <a:r>
              <a:rPr lang="fi-FI" sz="2600" dirty="0" smtClean="0"/>
              <a:t> </a:t>
            </a:r>
            <a:r>
              <a:rPr lang="fi-FI" sz="2600" dirty="0" err="1" smtClean="0"/>
              <a:t>personal</a:t>
            </a:r>
            <a:r>
              <a:rPr lang="fi-FI" sz="2600" dirty="0" smtClean="0"/>
              <a:t> vs. </a:t>
            </a:r>
            <a:r>
              <a:rPr lang="fi-FI" sz="2600" dirty="0" err="1" smtClean="0"/>
              <a:t>industrial</a:t>
            </a:r>
            <a:r>
              <a:rPr lang="fi-FI" sz="2600" dirty="0" smtClean="0"/>
              <a:t> </a:t>
            </a:r>
            <a:r>
              <a:rPr lang="fi-FI" sz="2600" dirty="0" err="1" smtClean="0"/>
              <a:t>use</a:t>
            </a:r>
            <a:r>
              <a:rPr lang="fi-FI" sz="2600" dirty="0" smtClean="0"/>
              <a:t> of </a:t>
            </a:r>
            <a:r>
              <a:rPr lang="fi-FI" sz="2600" dirty="0" err="1" smtClean="0"/>
              <a:t>energy</a:t>
            </a:r>
            <a:r>
              <a:rPr lang="fi-FI" sz="2600" dirty="0" smtClean="0"/>
              <a:t> in EU and China is </a:t>
            </a:r>
            <a:r>
              <a:rPr lang="fi-FI" sz="2600" dirty="0" err="1" smtClean="0"/>
              <a:t>remarkable</a:t>
            </a:r>
            <a:r>
              <a:rPr lang="fi-FI" sz="2600" dirty="0" smtClean="0"/>
              <a:t>. </a:t>
            </a:r>
            <a:endParaRPr lang="fi-FI" sz="2600" dirty="0"/>
          </a:p>
        </p:txBody>
      </p:sp>
      <p:sp>
        <p:nvSpPr>
          <p:cNvPr id="2050" name="Alatunnisteen paikkamerkki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fi-FI" sz="4600" dirty="0" smtClean="0">
                <a:solidFill>
                  <a:schemeClr val="bg1"/>
                </a:solidFill>
              </a:rPr>
              <a:t>Jouni T. Tuomisto</a:t>
            </a:r>
            <a:r>
              <a:rPr lang="fi-FI" sz="4600" baseline="30000" dirty="0" smtClean="0">
                <a:solidFill>
                  <a:schemeClr val="bg1"/>
                </a:solidFill>
              </a:rPr>
              <a:t>1</a:t>
            </a:r>
            <a:r>
              <a:rPr lang="fi-FI" sz="4600" dirty="0" smtClean="0">
                <a:solidFill>
                  <a:schemeClr val="bg1"/>
                </a:solidFill>
              </a:rPr>
              <a:t>, Sandra </a:t>
            </a:r>
            <a:r>
              <a:rPr lang="fi-FI" sz="4600" dirty="0" err="1">
                <a:solidFill>
                  <a:schemeClr val="bg1"/>
                </a:solidFill>
              </a:rPr>
              <a:t>Torras</a:t>
            </a:r>
            <a:r>
              <a:rPr lang="fi-FI" sz="4600" dirty="0">
                <a:solidFill>
                  <a:schemeClr val="bg1"/>
                </a:solidFill>
              </a:rPr>
              <a:t> </a:t>
            </a:r>
            <a:r>
              <a:rPr lang="fi-FI" sz="4600" dirty="0" smtClean="0">
                <a:solidFill>
                  <a:schemeClr val="bg1"/>
                </a:solidFill>
              </a:rPr>
              <a:t>Ortiz</a:t>
            </a:r>
            <a:r>
              <a:rPr lang="fi-FI" sz="4600" baseline="30000" dirty="0" smtClean="0">
                <a:solidFill>
                  <a:schemeClr val="bg1"/>
                </a:solidFill>
              </a:rPr>
              <a:t>2</a:t>
            </a:r>
            <a:r>
              <a:rPr lang="fi-FI" sz="4600" dirty="0" smtClean="0">
                <a:solidFill>
                  <a:schemeClr val="bg1"/>
                </a:solidFill>
              </a:rPr>
              <a:t>, Marjo Niittynen</a:t>
            </a:r>
            <a:r>
              <a:rPr lang="fi-FI" sz="4600" baseline="30000" dirty="0">
                <a:solidFill>
                  <a:schemeClr val="bg1"/>
                </a:solidFill>
              </a:rPr>
              <a:t>1</a:t>
            </a:r>
            <a:endParaRPr lang="fi-FI" sz="4600" dirty="0">
              <a:solidFill>
                <a:schemeClr val="bg1"/>
              </a:solidFill>
            </a:endParaRPr>
          </a:p>
        </p:txBody>
      </p:sp>
      <p:pic>
        <p:nvPicPr>
          <p:cNvPr id="2076" name="Picture 28" descr="http://194.187.214.42/rtools_server/runs/cmCFSv9ojB4k7DqQ_plot0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86184" y="26296463"/>
            <a:ext cx="8626881" cy="6470161"/>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12"/>
          <p:cNvSpPr txBox="1">
            <a:spLocks noChangeArrowheads="1"/>
          </p:cNvSpPr>
          <p:nvPr/>
        </p:nvSpPr>
        <p:spPr bwMode="auto">
          <a:xfrm>
            <a:off x="19414804" y="32918931"/>
            <a:ext cx="8640762" cy="1943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eaLnBrk="0" hangingPunct="0">
              <a:defRPr sz="3600">
                <a:solidFill>
                  <a:schemeClr val="tx1"/>
                </a:solidFill>
                <a:latin typeface="Arial" charset="0"/>
              </a:defRPr>
            </a:lvl1pPr>
            <a:lvl2pPr marL="742950" indent="-285750" defTabSz="4176713" eaLnBrk="0" hangingPunct="0">
              <a:defRPr sz="3600">
                <a:solidFill>
                  <a:schemeClr val="tx1"/>
                </a:solidFill>
                <a:latin typeface="Arial" charset="0"/>
              </a:defRPr>
            </a:lvl2pPr>
            <a:lvl3pPr marL="1143000" indent="-228600" defTabSz="4176713" eaLnBrk="0" hangingPunct="0">
              <a:defRPr sz="3600">
                <a:solidFill>
                  <a:schemeClr val="tx1"/>
                </a:solidFill>
                <a:latin typeface="Arial" charset="0"/>
              </a:defRPr>
            </a:lvl3pPr>
            <a:lvl4pPr marL="1600200" indent="-228600" defTabSz="4176713" eaLnBrk="0" hangingPunct="0">
              <a:defRPr sz="3600">
                <a:solidFill>
                  <a:schemeClr val="tx1"/>
                </a:solidFill>
                <a:latin typeface="Arial" charset="0"/>
              </a:defRPr>
            </a:lvl4pPr>
            <a:lvl5pPr marL="2057400" indent="-228600" defTabSz="4176713" eaLnBrk="0" hangingPunct="0">
              <a:defRPr sz="3600">
                <a:solidFill>
                  <a:schemeClr val="tx1"/>
                </a:solidFill>
                <a:latin typeface="Arial" charset="0"/>
              </a:defRPr>
            </a:lvl5pPr>
            <a:lvl6pPr marL="2514600" indent="-228600" defTabSz="4176713" eaLnBrk="0" fontAlgn="base" hangingPunct="0">
              <a:spcBef>
                <a:spcPct val="0"/>
              </a:spcBef>
              <a:spcAft>
                <a:spcPct val="0"/>
              </a:spcAft>
              <a:defRPr sz="3600">
                <a:solidFill>
                  <a:schemeClr val="tx1"/>
                </a:solidFill>
                <a:latin typeface="Arial" charset="0"/>
              </a:defRPr>
            </a:lvl6pPr>
            <a:lvl7pPr marL="2971800" indent="-228600" defTabSz="4176713" eaLnBrk="0" fontAlgn="base" hangingPunct="0">
              <a:spcBef>
                <a:spcPct val="0"/>
              </a:spcBef>
              <a:spcAft>
                <a:spcPct val="0"/>
              </a:spcAft>
              <a:defRPr sz="3600">
                <a:solidFill>
                  <a:schemeClr val="tx1"/>
                </a:solidFill>
                <a:latin typeface="Arial" charset="0"/>
              </a:defRPr>
            </a:lvl7pPr>
            <a:lvl8pPr marL="3429000" indent="-228600" defTabSz="4176713" eaLnBrk="0" fontAlgn="base" hangingPunct="0">
              <a:spcBef>
                <a:spcPct val="0"/>
              </a:spcBef>
              <a:spcAft>
                <a:spcPct val="0"/>
              </a:spcAft>
              <a:defRPr sz="3600">
                <a:solidFill>
                  <a:schemeClr val="tx1"/>
                </a:solidFill>
                <a:latin typeface="Arial" charset="0"/>
              </a:defRPr>
            </a:lvl8pPr>
            <a:lvl9pPr marL="3886200" indent="-228600" defTabSz="4176713" eaLnBrk="0" fontAlgn="base" hangingPunct="0">
              <a:spcBef>
                <a:spcPct val="0"/>
              </a:spcBef>
              <a:spcAft>
                <a:spcPct val="0"/>
              </a:spcAft>
              <a:defRPr sz="3600">
                <a:solidFill>
                  <a:schemeClr val="tx1"/>
                </a:solidFill>
                <a:latin typeface="Arial" charset="0"/>
              </a:defRPr>
            </a:lvl9pPr>
          </a:lstStyle>
          <a:p>
            <a:pPr eaLnBrk="1" hangingPunct="1">
              <a:lnSpc>
                <a:spcPts val="3600"/>
              </a:lnSpc>
            </a:pPr>
            <a:r>
              <a:rPr lang="fi-FI" sz="2600" dirty="0" err="1" smtClean="0"/>
              <a:t>Figure</a:t>
            </a:r>
            <a:r>
              <a:rPr lang="fi-FI" sz="2600" dirty="0" smtClean="0"/>
              <a:t> 4. </a:t>
            </a:r>
            <a:r>
              <a:rPr lang="fi-FI" sz="2600" dirty="0" err="1" smtClean="0"/>
              <a:t>Emssions</a:t>
            </a:r>
            <a:r>
              <a:rPr lang="fi-FI" sz="2600" dirty="0" smtClean="0"/>
              <a:t> </a:t>
            </a:r>
            <a:r>
              <a:rPr lang="fi-FI" sz="2600" dirty="0" err="1" smtClean="0"/>
              <a:t>from</a:t>
            </a:r>
            <a:r>
              <a:rPr lang="fi-FI" sz="2600" dirty="0" smtClean="0"/>
              <a:t> </a:t>
            </a:r>
            <a:r>
              <a:rPr lang="fi-FI" sz="2600" dirty="0" err="1" smtClean="0"/>
              <a:t>energy</a:t>
            </a:r>
            <a:r>
              <a:rPr lang="fi-FI" sz="2600" dirty="0" smtClean="0"/>
              <a:t> </a:t>
            </a:r>
            <a:r>
              <a:rPr lang="fi-FI" sz="2600" dirty="0" err="1" smtClean="0"/>
              <a:t>production</a:t>
            </a:r>
            <a:r>
              <a:rPr lang="fi-FI" sz="2600" dirty="0" smtClean="0"/>
              <a:t> and </a:t>
            </a:r>
            <a:r>
              <a:rPr lang="fi-FI" sz="2600" dirty="0" err="1" smtClean="0"/>
              <a:t>use</a:t>
            </a:r>
            <a:r>
              <a:rPr lang="fi-FI" sz="2600" dirty="0" smtClean="0"/>
              <a:t> in Kuopio. The </a:t>
            </a:r>
            <a:r>
              <a:rPr lang="fi-FI" sz="2600" dirty="0" err="1" smtClean="0"/>
              <a:t>result</a:t>
            </a:r>
            <a:r>
              <a:rPr lang="fi-FI" sz="2600" dirty="0" smtClean="0"/>
              <a:t> </a:t>
            </a:r>
            <a:r>
              <a:rPr lang="fi-FI" sz="2600" dirty="0" err="1" smtClean="0"/>
              <a:t>contains</a:t>
            </a:r>
            <a:r>
              <a:rPr lang="fi-FI" sz="2600" dirty="0" smtClean="0"/>
              <a:t> </a:t>
            </a:r>
            <a:r>
              <a:rPr lang="fi-FI" sz="2600" dirty="0" err="1" smtClean="0"/>
              <a:t>two</a:t>
            </a:r>
            <a:r>
              <a:rPr lang="fi-FI" sz="2600" dirty="0" smtClean="0"/>
              <a:t> </a:t>
            </a:r>
            <a:r>
              <a:rPr lang="fi-FI" sz="2600" dirty="0" err="1" smtClean="0"/>
              <a:t>alternative</a:t>
            </a:r>
            <a:r>
              <a:rPr lang="fi-FI" sz="2600" dirty="0" smtClean="0"/>
              <a:t> </a:t>
            </a:r>
            <a:r>
              <a:rPr lang="fi-FI" sz="2600" dirty="0" err="1" smtClean="0"/>
              <a:t>policies</a:t>
            </a:r>
            <a:r>
              <a:rPr lang="fi-FI" sz="2600" dirty="0" smtClean="0"/>
              <a:t>, </a:t>
            </a:r>
            <a:r>
              <a:rPr lang="fi-FI" sz="2600" dirty="0" err="1" smtClean="0"/>
              <a:t>uncertainties</a:t>
            </a:r>
            <a:r>
              <a:rPr lang="fi-FI" sz="2600" dirty="0" smtClean="0"/>
              <a:t> </a:t>
            </a:r>
            <a:r>
              <a:rPr lang="fi-FI" sz="2600" dirty="0" err="1" smtClean="0"/>
              <a:t>about</a:t>
            </a:r>
            <a:r>
              <a:rPr lang="fi-FI" sz="2600" dirty="0" smtClean="0"/>
              <a:t> the </a:t>
            </a:r>
            <a:r>
              <a:rPr lang="fi-FI" sz="2600" dirty="0" err="1" smtClean="0"/>
              <a:t>activities</a:t>
            </a:r>
            <a:r>
              <a:rPr lang="fi-FI" sz="2600" dirty="0" smtClean="0"/>
              <a:t>, and </a:t>
            </a:r>
            <a:r>
              <a:rPr lang="fi-FI" sz="2600" dirty="0" err="1" smtClean="0"/>
              <a:t>nonlinearities</a:t>
            </a:r>
            <a:r>
              <a:rPr lang="fi-FI" sz="2600" dirty="0" smtClean="0"/>
              <a:t> </a:t>
            </a:r>
            <a:r>
              <a:rPr lang="fi-FI" sz="2600" dirty="0" err="1" smtClean="0"/>
              <a:t>related</a:t>
            </a:r>
            <a:r>
              <a:rPr lang="fi-FI" sz="2600" dirty="0" smtClean="0"/>
              <a:t> to the </a:t>
            </a:r>
            <a:r>
              <a:rPr lang="fi-FI" sz="2600" dirty="0" err="1" smtClean="0"/>
              <a:t>maximum</a:t>
            </a:r>
            <a:r>
              <a:rPr lang="fi-FI" sz="2600" dirty="0" smtClean="0"/>
              <a:t> </a:t>
            </a:r>
            <a:r>
              <a:rPr lang="fi-FI" sz="2600" dirty="0" err="1" smtClean="0"/>
              <a:t>capacity</a:t>
            </a:r>
            <a:r>
              <a:rPr lang="fi-FI" sz="2600" dirty="0" smtClean="0"/>
              <a:t> of a </a:t>
            </a:r>
            <a:r>
              <a:rPr lang="fi-FI" sz="2600" dirty="0" err="1" smtClean="0"/>
              <a:t>major</a:t>
            </a:r>
            <a:r>
              <a:rPr lang="fi-FI" sz="2600" dirty="0" smtClean="0"/>
              <a:t> </a:t>
            </a:r>
            <a:r>
              <a:rPr lang="fi-FI" sz="2600" dirty="0" err="1" smtClean="0"/>
              <a:t>power</a:t>
            </a:r>
            <a:r>
              <a:rPr lang="fi-FI" sz="2600" dirty="0" smtClean="0"/>
              <a:t> </a:t>
            </a:r>
            <a:r>
              <a:rPr lang="fi-FI" sz="2600" dirty="0" err="1" smtClean="0"/>
              <a:t>plant</a:t>
            </a:r>
            <a:r>
              <a:rPr lang="fi-FI" sz="2600" dirty="0" smtClean="0"/>
              <a:t>. </a:t>
            </a:r>
            <a:endParaRPr lang="fi-FI" sz="2600" dirty="0"/>
          </a:p>
        </p:txBody>
      </p:sp>
    </p:spTree>
  </p:cSld>
  <p:clrMapOvr>
    <a:masterClrMapping/>
  </p:clrMapOvr>
</p:sld>
</file>

<file path=ppt/theme/theme1.xml><?xml version="1.0" encoding="utf-8"?>
<a:theme xmlns:a="http://schemas.openxmlformats.org/drawingml/2006/main" name="THL poster A0">
  <a:themeElements>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fontScheme name="THL poster A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fi-FI" sz="3600" b="0" i="0" u="none" strike="noStrike" cap="none" normalizeH="0" baseline="0" smtClean="0">
            <a:ln>
              <a:noFill/>
            </a:ln>
            <a:solidFill>
              <a:schemeClr val="tx1"/>
            </a:solidFill>
            <a:effectLst/>
            <a:latin typeface="Arial" charset="0"/>
          </a:defRPr>
        </a:defPPr>
      </a:lstStyle>
    </a:lnDef>
  </a:objectDefaults>
  <a:extraClrSchemeLst>
    <a:extraClrScheme>
      <a:clrScheme name="THL poster A0 1">
        <a:dk1>
          <a:srgbClr val="000000"/>
        </a:dk1>
        <a:lt1>
          <a:srgbClr val="FFFFFF"/>
        </a:lt1>
        <a:dk2>
          <a:srgbClr val="807F83"/>
        </a:dk2>
        <a:lt2>
          <a:srgbClr val="EEECE1"/>
        </a:lt2>
        <a:accent1>
          <a:srgbClr val="7BC143"/>
        </a:accent1>
        <a:accent2>
          <a:srgbClr val="C1DF63"/>
        </a:accent2>
        <a:accent3>
          <a:srgbClr val="FFFFFF"/>
        </a:accent3>
        <a:accent4>
          <a:srgbClr val="000000"/>
        </a:accent4>
        <a:accent5>
          <a:srgbClr val="BFDDB0"/>
        </a:accent5>
        <a:accent6>
          <a:srgbClr val="AFCA59"/>
        </a:accent6>
        <a:hlink>
          <a:srgbClr val="6BC9C7"/>
        </a:hlink>
        <a:folHlink>
          <a:srgbClr val="5191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807F83"/>
      </a:dk2>
      <a:lt2>
        <a:srgbClr val="EEECE1"/>
      </a:lt2>
      <a:accent1>
        <a:srgbClr val="7BC143"/>
      </a:accent1>
      <a:accent2>
        <a:srgbClr val="6BC9C7"/>
      </a:accent2>
      <a:accent3>
        <a:srgbClr val="FFFFFF"/>
      </a:accent3>
      <a:accent4>
        <a:srgbClr val="000000"/>
      </a:accent4>
      <a:accent5>
        <a:srgbClr val="BFDDB0"/>
      </a:accent5>
      <a:accent6>
        <a:srgbClr val="60B6B4"/>
      </a:accent6>
      <a:hlink>
        <a:srgbClr val="C1DF63"/>
      </a:hlink>
      <a:folHlink>
        <a:srgbClr val="5191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536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THL poster A0</vt:lpstr>
      <vt:lpstr>Online energy tool for health assessments  Online energy balance tool to assess health impacts of climate policies in cities - case EU (Kuopio, Stuttgart) and China (Suzhou) 1National Institute for Health and Welfare, Kuopio, Finland. 2University of Stuttgart, Germany</vt:lpstr>
    </vt:vector>
  </TitlesOfParts>
  <Manager>Recommended Finland</Manager>
  <Company>grow.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THL poster A0</dc:title>
  <dc:creator>mika kontio / grow.</dc:creator>
  <cp:lastModifiedBy>Tuomisto Jouni</cp:lastModifiedBy>
  <cp:revision>38</cp:revision>
  <dcterms:created xsi:type="dcterms:W3CDTF">2008-12-11T09:15:23Z</dcterms:created>
  <dcterms:modified xsi:type="dcterms:W3CDTF">2013-08-18T17:15:02Z</dcterms:modified>
</cp:coreProperties>
</file>