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61" r:id="rId4"/>
    <p:sldId id="258" r:id="rId5"/>
    <p:sldId id="263" r:id="rId6"/>
    <p:sldId id="262" r:id="rId7"/>
    <p:sldId id="268" r:id="rId8"/>
    <p:sldId id="300" r:id="rId9"/>
    <p:sldId id="299" r:id="rId10"/>
    <p:sldId id="298" r:id="rId11"/>
    <p:sldId id="266" r:id="rId12"/>
    <p:sldId id="269" r:id="rId13"/>
    <p:sldId id="271" r:id="rId14"/>
    <p:sldId id="272" r:id="rId15"/>
    <p:sldId id="292" r:id="rId16"/>
    <p:sldId id="270" r:id="rId17"/>
    <p:sldId id="294" r:id="rId18"/>
    <p:sldId id="274" r:id="rId19"/>
    <p:sldId id="286" r:id="rId20"/>
    <p:sldId id="287" r:id="rId21"/>
    <p:sldId id="297" r:id="rId22"/>
    <p:sldId id="295" r:id="rId23"/>
    <p:sldId id="290" r:id="rId24"/>
    <p:sldId id="273" r:id="rId25"/>
    <p:sldId id="275" r:id="rId26"/>
    <p:sldId id="293" r:id="rId27"/>
    <p:sldId id="278" r:id="rId28"/>
    <p:sldId id="301" r:id="rId29"/>
    <p:sldId id="302" r:id="rId30"/>
    <p:sldId id="303" r:id="rId31"/>
    <p:sldId id="288" r:id="rId32"/>
    <p:sldId id="289" r:id="rId3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20" autoAdjust="0"/>
    <p:restoredTop sz="94660"/>
  </p:normalViewPr>
  <p:slideViewPr>
    <p:cSldViewPr snapToGrid="0">
      <p:cViewPr varScale="1">
        <p:scale>
          <a:sx n="66" d="100"/>
          <a:sy n="66" d="100"/>
        </p:scale>
        <p:origin x="72"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atkk\home\m\miapihla\Documents\Goherr\Task%203.1\Short%20list%20of%20objectiv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b="1" i="0" u="none" strike="noStrike" baseline="0">
                <a:effectLst/>
              </a:rPr>
              <a:t>Which respective importance would you give to each of these objectives?</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'Salmon consultation'!$B$24</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'Salmon consultation'!$A$25:$A$28</c:f>
              <c:strCache>
                <c:ptCount val="4"/>
                <c:pt idx="0">
                  <c:v>(1) Wild salmon in the Baltic Sea and its rivers shall be managed and protected within safe biological limits, safeguarding the genetic diversity of the different stocks; and contributing to the objectives for the Habitats Directive.</c:v>
                </c:pt>
                <c:pt idx="1">
                  <c:v>(2) Commercial and recreational fishermen in the Baltic Sea and its rivers shall be able to use the fishing possibilities resulting from a sustainable management of the Baltic salmon stocks.</c:v>
                </c:pt>
                <c:pt idx="2">
                  <c:v>(3) Science and research shall be further developed on salmon and sea trout in cooperation with the stakeholders.</c:v>
                </c:pt>
                <c:pt idx="3">
                  <c:v>(4) The achievement of the objectives pursued should not create excessive and disproportionate administrative burdens.</c:v>
                </c:pt>
              </c:strCache>
            </c:strRef>
          </c:cat>
          <c:val>
            <c:numRef>
              <c:f>'Salmon consultation'!$B$25:$B$28</c:f>
              <c:numCache>
                <c:formatCode>General</c:formatCode>
                <c:ptCount val="4"/>
                <c:pt idx="0">
                  <c:v>24</c:v>
                </c:pt>
                <c:pt idx="1">
                  <c:v>16</c:v>
                </c:pt>
                <c:pt idx="2">
                  <c:v>19</c:v>
                </c:pt>
                <c:pt idx="3">
                  <c:v>8</c:v>
                </c:pt>
              </c:numCache>
            </c:numRef>
          </c:val>
        </c:ser>
        <c:ser>
          <c:idx val="1"/>
          <c:order val="1"/>
          <c:tx>
            <c:strRef>
              <c:f>'Salmon consultation'!$C$24</c:f>
              <c:strCache>
                <c:ptCount val="1"/>
                <c:pt idx="0">
                  <c:v>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'Salmon consultation'!$A$25:$A$28</c:f>
              <c:strCache>
                <c:ptCount val="4"/>
                <c:pt idx="0">
                  <c:v>(1) Wild salmon in the Baltic Sea and its rivers shall be managed and protected within safe biological limits, safeguarding the genetic diversity of the different stocks; and contributing to the objectives for the Habitats Directive.</c:v>
                </c:pt>
                <c:pt idx="1">
                  <c:v>(2) Commercial and recreational fishermen in the Baltic Sea and its rivers shall be able to use the fishing possibilities resulting from a sustainable management of the Baltic salmon stocks.</c:v>
                </c:pt>
                <c:pt idx="2">
                  <c:v>(3) Science and research shall be further developed on salmon and sea trout in cooperation with the stakeholders.</c:v>
                </c:pt>
                <c:pt idx="3">
                  <c:v>(4) The achievement of the objectives pursued should not create excessive and disproportionate administrative burdens.</c:v>
                </c:pt>
              </c:strCache>
            </c:strRef>
          </c:cat>
          <c:val>
            <c:numRef>
              <c:f>'Salmon consultation'!$C$25:$C$28</c:f>
              <c:numCache>
                <c:formatCode>General</c:formatCode>
                <c:ptCount val="4"/>
                <c:pt idx="0">
                  <c:v>5</c:v>
                </c:pt>
                <c:pt idx="1">
                  <c:v>13</c:v>
                </c:pt>
                <c:pt idx="2">
                  <c:v>10</c:v>
                </c:pt>
                <c:pt idx="3">
                  <c:v>18</c:v>
                </c:pt>
              </c:numCache>
            </c:numRef>
          </c:val>
        </c:ser>
        <c:ser>
          <c:idx val="2"/>
          <c:order val="2"/>
          <c:tx>
            <c:strRef>
              <c:f>'Salmon consultation'!$D$24</c:f>
              <c:strCache>
                <c:ptCount val="1"/>
                <c:pt idx="0">
                  <c:v>Not so 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'Salmon consultation'!$A$25:$A$28</c:f>
              <c:strCache>
                <c:ptCount val="4"/>
                <c:pt idx="0">
                  <c:v>(1) Wild salmon in the Baltic Sea and its rivers shall be managed and protected within safe biological limits, safeguarding the genetic diversity of the different stocks; and contributing to the objectives for the Habitats Directive.</c:v>
                </c:pt>
                <c:pt idx="1">
                  <c:v>(2) Commercial and recreational fishermen in the Baltic Sea and its rivers shall be able to use the fishing possibilities resulting from a sustainable management of the Baltic salmon stocks.</c:v>
                </c:pt>
                <c:pt idx="2">
                  <c:v>(3) Science and research shall be further developed on salmon and sea trout in cooperation with the stakeholders.</c:v>
                </c:pt>
                <c:pt idx="3">
                  <c:v>(4) The achievement of the objectives pursued should not create excessive and disproportionate administrative burdens.</c:v>
                </c:pt>
              </c:strCache>
            </c:strRef>
          </c:cat>
          <c:val>
            <c:numRef>
              <c:f>'Salmon consultation'!$D$25:$D$28</c:f>
              <c:numCache>
                <c:formatCode>General</c:formatCode>
                <c:ptCount val="4"/>
                <c:pt idx="0">
                  <c:v>0</c:v>
                </c:pt>
                <c:pt idx="2">
                  <c:v>1</c:v>
                </c:pt>
                <c:pt idx="3">
                  <c:v>5</c:v>
                </c:pt>
              </c:numCache>
            </c:numRef>
          </c:val>
        </c:ser>
        <c:ser>
          <c:idx val="3"/>
          <c:order val="3"/>
          <c:tx>
            <c:strRef>
              <c:f>'Salmon consultation'!$E$24</c:f>
              <c:strCache>
                <c:ptCount val="1"/>
                <c:pt idx="0">
                  <c:v>Not important </c:v>
                </c:pt>
              </c:strCache>
            </c:strRef>
          </c:tx>
          <c:spPr>
            <a:solidFill>
              <a:schemeClr val="accent4"/>
            </a:solidFill>
            <a:ln>
              <a:noFill/>
            </a:ln>
            <a:effectLst/>
          </c:spPr>
          <c:invertIfNegative val="0"/>
          <c:cat>
            <c:strRef>
              <c:f>'Salmon consultation'!$A$25:$A$28</c:f>
              <c:strCache>
                <c:ptCount val="4"/>
                <c:pt idx="0">
                  <c:v>(1) Wild salmon in the Baltic Sea and its rivers shall be managed and protected within safe biological limits, safeguarding the genetic diversity of the different stocks; and contributing to the objectives for the Habitats Directive.</c:v>
                </c:pt>
                <c:pt idx="1">
                  <c:v>(2) Commercial and recreational fishermen in the Baltic Sea and its rivers shall be able to use the fishing possibilities resulting from a sustainable management of the Baltic salmon stocks.</c:v>
                </c:pt>
                <c:pt idx="2">
                  <c:v>(3) Science and research shall be further developed on salmon and sea trout in cooperation with the stakeholders.</c:v>
                </c:pt>
                <c:pt idx="3">
                  <c:v>(4) The achievement of the objectives pursued should not create excessive and disproportionate administrative burdens.</c:v>
                </c:pt>
              </c:strCache>
            </c:strRef>
          </c:cat>
          <c:val>
            <c:numRef>
              <c:f>'Salmon consultation'!$E$25:$E$28</c:f>
              <c:numCache>
                <c:formatCode>General</c:formatCode>
                <c:ptCount val="4"/>
                <c:pt idx="0">
                  <c:v>0</c:v>
                </c:pt>
              </c:numCache>
            </c:numRef>
          </c:val>
        </c:ser>
        <c:ser>
          <c:idx val="4"/>
          <c:order val="4"/>
          <c:tx>
            <c:strRef>
              <c:f>'Salmon consultation'!$F$24</c:f>
              <c:strCache>
                <c:ptCount val="1"/>
                <c:pt idx="0">
                  <c:v>No opinion</c:v>
                </c:pt>
              </c:strCache>
            </c:strRef>
          </c:tx>
          <c:spPr>
            <a:solidFill>
              <a:schemeClr val="accent5"/>
            </a:solidFill>
            <a:ln>
              <a:noFill/>
            </a:ln>
            <a:effectLst/>
          </c:spPr>
          <c:invertIfNegative val="0"/>
          <c:cat>
            <c:strRef>
              <c:f>'Salmon consultation'!$A$25:$A$28</c:f>
              <c:strCache>
                <c:ptCount val="4"/>
                <c:pt idx="0">
                  <c:v>(1) Wild salmon in the Baltic Sea and its rivers shall be managed and protected within safe biological limits, safeguarding the genetic diversity of the different stocks; and contributing to the objectives for the Habitats Directive.</c:v>
                </c:pt>
                <c:pt idx="1">
                  <c:v>(2) Commercial and recreational fishermen in the Baltic Sea and its rivers shall be able to use the fishing possibilities resulting from a sustainable management of the Baltic salmon stocks.</c:v>
                </c:pt>
                <c:pt idx="2">
                  <c:v>(3) Science and research shall be further developed on salmon and sea trout in cooperation with the stakeholders.</c:v>
                </c:pt>
                <c:pt idx="3">
                  <c:v>(4) The achievement of the objectives pursued should not create excessive and disproportionate administrative burdens.</c:v>
                </c:pt>
              </c:strCache>
            </c:strRef>
          </c:cat>
          <c:val>
            <c:numRef>
              <c:f>'Salmon consultation'!$F$25:$F$28</c:f>
              <c:numCache>
                <c:formatCode>General</c:formatCode>
                <c:ptCount val="4"/>
                <c:pt idx="0">
                  <c:v>0</c:v>
                </c:pt>
              </c:numCache>
            </c:numRef>
          </c:val>
        </c:ser>
        <c:dLbls>
          <c:showLegendKey val="0"/>
          <c:showVal val="0"/>
          <c:showCatName val="0"/>
          <c:showSerName val="0"/>
          <c:showPercent val="0"/>
          <c:showBubbleSize val="0"/>
        </c:dLbls>
        <c:gapWidth val="219"/>
        <c:overlap val="-27"/>
        <c:axId val="149907712"/>
        <c:axId val="195450824"/>
      </c:barChart>
      <c:catAx>
        <c:axId val="149907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95450824"/>
        <c:crosses val="autoZero"/>
        <c:auto val="1"/>
        <c:lblAlgn val="ctr"/>
        <c:lblOffset val="100"/>
        <c:noMultiLvlLbl val="0"/>
      </c:catAx>
      <c:valAx>
        <c:axId val="195450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49907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63C5DEC9-554F-4EB3-9ACD-347D30D14F70}" type="datetimeFigureOut">
              <a:rPr lang="fi-FI" smtClean="0"/>
              <a:t>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7383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63C5DEC9-554F-4EB3-9ACD-347D30D14F70}" type="datetimeFigureOut">
              <a:rPr lang="fi-FI" smtClean="0"/>
              <a:t>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3539063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63C5DEC9-554F-4EB3-9ACD-347D30D14F70}" type="datetimeFigureOut">
              <a:rPr lang="fi-FI" smtClean="0"/>
              <a:t>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340200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63C5DEC9-554F-4EB3-9ACD-347D30D14F70}" type="datetimeFigureOut">
              <a:rPr lang="fi-FI" smtClean="0"/>
              <a:t>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522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5DEC9-554F-4EB3-9ACD-347D30D14F70}" type="datetimeFigureOut">
              <a:rPr lang="fi-FI" smtClean="0"/>
              <a:t>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146661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63C5DEC9-554F-4EB3-9ACD-347D30D14F70}" type="datetimeFigureOut">
              <a:rPr lang="fi-FI" smtClean="0"/>
              <a:t>3.9.2015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138011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63C5DEC9-554F-4EB3-9ACD-347D30D14F70}" type="datetimeFigureOut">
              <a:rPr lang="fi-FI" smtClean="0"/>
              <a:t>3.9.2015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268212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63C5DEC9-554F-4EB3-9ACD-347D30D14F70}" type="datetimeFigureOut">
              <a:rPr lang="fi-FI" smtClean="0"/>
              <a:t>3.9.2015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109535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5DEC9-554F-4EB3-9ACD-347D30D14F70}" type="datetimeFigureOut">
              <a:rPr lang="fi-FI" smtClean="0"/>
              <a:t>3.9.2015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1947860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5DEC9-554F-4EB3-9ACD-347D30D14F70}" type="datetimeFigureOut">
              <a:rPr lang="fi-FI" smtClean="0"/>
              <a:t>3.9.2015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366157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5DEC9-554F-4EB3-9ACD-347D30D14F70}" type="datetimeFigureOut">
              <a:rPr lang="fi-FI" smtClean="0"/>
              <a:t>3.9.2015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76458BB-AEFF-46F6-85BC-07DAB6C357E3}" type="slidenum">
              <a:rPr lang="fi-FI" smtClean="0"/>
              <a:t>‹#›</a:t>
            </a:fld>
            <a:endParaRPr lang="fi-FI"/>
          </a:p>
        </p:txBody>
      </p:sp>
    </p:spTree>
    <p:extLst>
      <p:ext uri="{BB962C8B-B14F-4D97-AF65-F5344CB8AC3E}">
        <p14:creationId xmlns:p14="http://schemas.microsoft.com/office/powerpoint/2010/main" val="15946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5DEC9-554F-4EB3-9ACD-347D30D14F70}" type="datetimeFigureOut">
              <a:rPr lang="fi-FI" smtClean="0"/>
              <a:t>3.9.2015</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458BB-AEFF-46F6-85BC-07DAB6C357E3}" type="slidenum">
              <a:rPr lang="fi-FI" smtClean="0"/>
              <a:t>‹#›</a:t>
            </a:fld>
            <a:endParaRPr lang="fi-FI"/>
          </a:p>
        </p:txBody>
      </p:sp>
    </p:spTree>
    <p:extLst>
      <p:ext uri="{BB962C8B-B14F-4D97-AF65-F5344CB8AC3E}">
        <p14:creationId xmlns:p14="http://schemas.microsoft.com/office/powerpoint/2010/main" val="292486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smtClean="0"/>
              <a:t>WP3: </a:t>
            </a:r>
            <a:br>
              <a:rPr lang="fi-FI" dirty="0" smtClean="0"/>
            </a:br>
            <a:r>
              <a:rPr lang="fi-FI" dirty="0" err="1" smtClean="0"/>
              <a:t>Relevant</a:t>
            </a:r>
            <a:r>
              <a:rPr lang="fi-FI" dirty="0" smtClean="0"/>
              <a:t> </a:t>
            </a:r>
            <a:r>
              <a:rPr lang="fi-FI" dirty="0" err="1" smtClean="0"/>
              <a:t>policies</a:t>
            </a:r>
            <a:r>
              <a:rPr lang="fi-FI" dirty="0" smtClean="0"/>
              <a:t> and </a:t>
            </a:r>
            <a:r>
              <a:rPr lang="fi-FI" dirty="0" err="1" smtClean="0"/>
              <a:t>existing</a:t>
            </a:r>
            <a:r>
              <a:rPr lang="fi-FI" dirty="0" smtClean="0"/>
              <a:t> </a:t>
            </a:r>
            <a:r>
              <a:rPr lang="fi-FI" dirty="0" err="1" smtClean="0"/>
              <a:t>objectives</a:t>
            </a:r>
            <a:endParaRPr lang="fi-FI" dirty="0"/>
          </a:p>
        </p:txBody>
      </p:sp>
      <p:sp>
        <p:nvSpPr>
          <p:cNvPr id="3" name="Subtitle 2"/>
          <p:cNvSpPr>
            <a:spLocks noGrp="1"/>
          </p:cNvSpPr>
          <p:nvPr>
            <p:ph type="subTitle" idx="1"/>
          </p:nvPr>
        </p:nvSpPr>
        <p:spPr/>
        <p:txBody>
          <a:bodyPr/>
          <a:lstStyle/>
          <a:p>
            <a:r>
              <a:rPr lang="fi-FI" dirty="0" smtClean="0"/>
              <a:t>GOHERR </a:t>
            </a:r>
            <a:r>
              <a:rPr lang="fi-FI" dirty="0" err="1" smtClean="0"/>
              <a:t>Internal</a:t>
            </a:r>
            <a:r>
              <a:rPr lang="fi-FI" dirty="0" smtClean="0"/>
              <a:t> </a:t>
            </a:r>
            <a:r>
              <a:rPr lang="fi-FI" dirty="0" err="1" smtClean="0"/>
              <a:t>meeting</a:t>
            </a:r>
            <a:r>
              <a:rPr lang="fi-FI" dirty="0" smtClean="0"/>
              <a:t>, Helsinki</a:t>
            </a:r>
            <a:endParaRPr lang="fi-FI" dirty="0"/>
          </a:p>
        </p:txBody>
      </p:sp>
    </p:spTree>
    <p:extLst>
      <p:ext uri="{BB962C8B-B14F-4D97-AF65-F5344CB8AC3E}">
        <p14:creationId xmlns:p14="http://schemas.microsoft.com/office/powerpoint/2010/main" val="79730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A </a:t>
            </a:r>
            <a:r>
              <a:rPr lang="fi-FI" dirty="0" err="1"/>
              <a:t>multiannual</a:t>
            </a:r>
            <a:r>
              <a:rPr lang="fi-FI" dirty="0"/>
              <a:t> </a:t>
            </a:r>
            <a:r>
              <a:rPr lang="fi-FI" dirty="0" err="1"/>
              <a:t>plan</a:t>
            </a:r>
            <a:r>
              <a:rPr lang="fi-FI" dirty="0"/>
              <a:t> for </a:t>
            </a:r>
            <a:r>
              <a:rPr lang="fi-FI" dirty="0" err="1"/>
              <a:t>the</a:t>
            </a:r>
            <a:r>
              <a:rPr lang="fi-FI" dirty="0"/>
              <a:t> Baltic </a:t>
            </a:r>
            <a:r>
              <a:rPr lang="fi-FI" dirty="0" err="1"/>
              <a:t>salmon</a:t>
            </a:r>
            <a:r>
              <a:rPr lang="fi-FI" dirty="0"/>
              <a:t> </a:t>
            </a:r>
            <a:r>
              <a:rPr lang="fi-FI" dirty="0" err="1"/>
              <a:t>stock</a:t>
            </a:r>
            <a:r>
              <a:rPr lang="fi-FI" dirty="0"/>
              <a:t> (2011)</a:t>
            </a:r>
            <a:br>
              <a:rPr lang="fi-FI" dirty="0"/>
            </a:br>
            <a:endParaRPr lang="fi-FI" dirty="0"/>
          </a:p>
        </p:txBody>
      </p:sp>
      <p:sp>
        <p:nvSpPr>
          <p:cNvPr id="3" name="Content Placeholder 2"/>
          <p:cNvSpPr>
            <a:spLocks noGrp="1"/>
          </p:cNvSpPr>
          <p:nvPr>
            <p:ph idx="1"/>
          </p:nvPr>
        </p:nvSpPr>
        <p:spPr/>
        <p:txBody>
          <a:bodyPr/>
          <a:lstStyle/>
          <a:p>
            <a:r>
              <a:rPr lang="fi-FI" sz="2000" dirty="0" err="1"/>
              <a:t>Based</a:t>
            </a:r>
            <a:r>
              <a:rPr lang="fi-FI" sz="2000" dirty="0"/>
              <a:t> on 2002 CFP, </a:t>
            </a:r>
            <a:r>
              <a:rPr lang="fi-FI" sz="2000" dirty="0" err="1"/>
              <a:t>Parliament</a:t>
            </a:r>
            <a:r>
              <a:rPr lang="fi-FI" sz="2000" dirty="0"/>
              <a:t> &amp; </a:t>
            </a:r>
            <a:r>
              <a:rPr lang="fi-FI" sz="2000" dirty="0" err="1"/>
              <a:t>council</a:t>
            </a:r>
            <a:r>
              <a:rPr lang="fi-FI" sz="2000" dirty="0"/>
              <a:t> </a:t>
            </a:r>
            <a:r>
              <a:rPr lang="fi-FI" sz="2000" dirty="0" err="1"/>
              <a:t>decision</a:t>
            </a:r>
            <a:r>
              <a:rPr lang="fi-FI" sz="2000" dirty="0"/>
              <a:t> </a:t>
            </a:r>
            <a:r>
              <a:rPr lang="fi-FI" sz="2000" dirty="0" err="1"/>
              <a:t>pending</a:t>
            </a:r>
            <a:endParaRPr lang="fi-FI" sz="2000" dirty="0"/>
          </a:p>
          <a:p>
            <a:r>
              <a:rPr lang="fi-FI" sz="1800" dirty="0" err="1"/>
              <a:t>Consultation</a:t>
            </a:r>
            <a:r>
              <a:rPr lang="fi-FI" sz="1800" dirty="0"/>
              <a:t> 2009 (45 </a:t>
            </a:r>
            <a:r>
              <a:rPr lang="fi-FI" sz="1800" dirty="0" err="1"/>
              <a:t>contributions</a:t>
            </a:r>
            <a:r>
              <a:rPr lang="fi-FI" sz="1800" dirty="0" smtClean="0"/>
              <a:t>)</a:t>
            </a:r>
          </a:p>
          <a:p>
            <a:endParaRPr lang="fi-FI" sz="1800" dirty="0"/>
          </a:p>
          <a:p>
            <a:endParaRPr lang="fi-FI" dirty="0"/>
          </a:p>
        </p:txBody>
      </p:sp>
      <p:graphicFrame>
        <p:nvGraphicFramePr>
          <p:cNvPr id="4" name="Content Placeholder 3"/>
          <p:cNvGraphicFramePr>
            <a:graphicFrameLocks/>
          </p:cNvGraphicFramePr>
          <p:nvPr>
            <p:extLst>
              <p:ext uri="{D42A27DB-BD31-4B8C-83A1-F6EECF244321}">
                <p14:modId xmlns:p14="http://schemas.microsoft.com/office/powerpoint/2010/main" val="589566727"/>
              </p:ext>
            </p:extLst>
          </p:nvPr>
        </p:nvGraphicFramePr>
        <p:xfrm>
          <a:off x="990600" y="2711395"/>
          <a:ext cx="10006054" cy="36179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4543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Would you suggest any additional objectives?</a:t>
            </a:r>
            <a:r>
              <a:rPr lang="fi-FI" dirty="0"/>
              <a:t/>
            </a:r>
            <a:br>
              <a:rPr lang="fi-FI" dirty="0"/>
            </a:br>
            <a:endParaRPr lang="fi-FI" dirty="0"/>
          </a:p>
        </p:txBody>
      </p:sp>
      <p:sp>
        <p:nvSpPr>
          <p:cNvPr id="3" name="Content Placeholder 2"/>
          <p:cNvSpPr>
            <a:spLocks noGrp="1"/>
          </p:cNvSpPr>
          <p:nvPr>
            <p:ph idx="1"/>
          </p:nvPr>
        </p:nvSpPr>
        <p:spPr/>
        <p:txBody>
          <a:bodyPr>
            <a:normAutofit fontScale="85000" lnSpcReduction="20000"/>
          </a:bodyPr>
          <a:lstStyle/>
          <a:p>
            <a:pPr lvl="0"/>
            <a:r>
              <a:rPr lang="en-US" dirty="0" smtClean="0"/>
              <a:t>Commercial </a:t>
            </a:r>
            <a:r>
              <a:rPr lang="en-US" dirty="0"/>
              <a:t>and recreational fishermen in the Baltic and its rivers shall be able to use the fishing opportunities that are created through a sustainable management and each stock should be taxed according to its supportive power.</a:t>
            </a:r>
            <a:endParaRPr lang="fi-FI" dirty="0"/>
          </a:p>
          <a:p>
            <a:pPr lvl="0"/>
            <a:r>
              <a:rPr lang="en-US" dirty="0"/>
              <a:t>All other stocking than enhancement releases and restocking should be prohibited or gradually decreased</a:t>
            </a:r>
            <a:endParaRPr lang="fi-FI" dirty="0"/>
          </a:p>
          <a:p>
            <a:pPr lvl="0"/>
            <a:r>
              <a:rPr lang="en-US" dirty="0"/>
              <a:t>Salmon fishing should shift from mixed stock fishing to river fishing </a:t>
            </a:r>
            <a:endParaRPr lang="fi-FI" dirty="0"/>
          </a:p>
          <a:p>
            <a:pPr lvl="0"/>
            <a:r>
              <a:rPr lang="en-US" dirty="0"/>
              <a:t>Exploitation of salmon should be done to maximize the economic and social benefits</a:t>
            </a:r>
            <a:endParaRPr lang="fi-FI" dirty="0"/>
          </a:p>
          <a:p>
            <a:pPr lvl="0"/>
            <a:r>
              <a:rPr lang="en-US" dirty="0"/>
              <a:t>Objectives for reproduction and habitat accessibility in dammed salmon rivers</a:t>
            </a:r>
            <a:endParaRPr lang="fi-FI" dirty="0"/>
          </a:p>
          <a:p>
            <a:pPr lvl="0"/>
            <a:r>
              <a:rPr lang="en-US" dirty="0"/>
              <a:t>Objectives for restocking</a:t>
            </a:r>
            <a:endParaRPr lang="fi-FI" dirty="0"/>
          </a:p>
          <a:p>
            <a:pPr lvl="0"/>
            <a:r>
              <a:rPr lang="en-US" dirty="0"/>
              <a:t>Objective relating to building of hydropower plants</a:t>
            </a:r>
            <a:endParaRPr lang="fi-FI" dirty="0"/>
          </a:p>
          <a:p>
            <a:pPr lvl="0"/>
            <a:r>
              <a:rPr lang="en-US" dirty="0"/>
              <a:t>Objective to stop commercial fishing for salmon</a:t>
            </a:r>
            <a:endParaRPr lang="fi-FI" dirty="0"/>
          </a:p>
          <a:p>
            <a:pPr marL="0" indent="0">
              <a:buNone/>
            </a:pPr>
            <a:endParaRPr lang="fi-FI" dirty="0"/>
          </a:p>
        </p:txBody>
      </p:sp>
    </p:spTree>
    <p:extLst>
      <p:ext uri="{BB962C8B-B14F-4D97-AF65-F5344CB8AC3E}">
        <p14:creationId xmlns:p14="http://schemas.microsoft.com/office/powerpoint/2010/main" val="3737789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CFP </a:t>
            </a:r>
            <a:r>
              <a:rPr lang="fi-FI" dirty="0" err="1"/>
              <a:t>o</a:t>
            </a:r>
            <a:r>
              <a:rPr lang="fi-FI" dirty="0" err="1" smtClean="0"/>
              <a:t>bjectives</a:t>
            </a:r>
            <a:endParaRPr lang="fi-FI" dirty="0"/>
          </a:p>
        </p:txBody>
      </p:sp>
      <p:sp>
        <p:nvSpPr>
          <p:cNvPr id="3" name="Content Placeholder 2"/>
          <p:cNvSpPr>
            <a:spLocks noGrp="1"/>
          </p:cNvSpPr>
          <p:nvPr>
            <p:ph idx="1"/>
          </p:nvPr>
        </p:nvSpPr>
        <p:spPr/>
        <p:txBody>
          <a:bodyPr>
            <a:normAutofit/>
          </a:bodyPr>
          <a:lstStyle/>
          <a:p>
            <a:r>
              <a:rPr lang="fi-FI" dirty="0" err="1" smtClean="0"/>
              <a:t>Economic</a:t>
            </a:r>
            <a:endParaRPr lang="fi-FI" dirty="0" smtClean="0"/>
          </a:p>
          <a:p>
            <a:r>
              <a:rPr lang="fi-FI" dirty="0" err="1" smtClean="0"/>
              <a:t>Social</a:t>
            </a:r>
            <a:r>
              <a:rPr lang="fi-FI" dirty="0" smtClean="0"/>
              <a:t> </a:t>
            </a:r>
          </a:p>
          <a:p>
            <a:r>
              <a:rPr lang="fi-FI" dirty="0" err="1" smtClean="0"/>
              <a:t>Employment</a:t>
            </a:r>
            <a:r>
              <a:rPr lang="fi-FI" dirty="0"/>
              <a:t> </a:t>
            </a:r>
            <a:r>
              <a:rPr lang="fi-FI" dirty="0" smtClean="0"/>
              <a:t>(</a:t>
            </a:r>
            <a:r>
              <a:rPr lang="fi-FI" dirty="0" err="1" smtClean="0"/>
              <a:t>social</a:t>
            </a:r>
            <a:r>
              <a:rPr lang="fi-FI" dirty="0" smtClean="0"/>
              <a:t>)</a:t>
            </a:r>
          </a:p>
          <a:p>
            <a:r>
              <a:rPr lang="fi-FI" dirty="0" err="1" smtClean="0"/>
              <a:t>Environmental</a:t>
            </a:r>
            <a:endParaRPr lang="fi-FI" dirty="0" smtClean="0"/>
          </a:p>
          <a:p>
            <a:r>
              <a:rPr lang="fi-FI" dirty="0" smtClean="0"/>
              <a:t>Food </a:t>
            </a:r>
            <a:r>
              <a:rPr lang="fi-FI" dirty="0" err="1" smtClean="0"/>
              <a:t>availability</a:t>
            </a:r>
            <a:r>
              <a:rPr lang="fi-FI" dirty="0" smtClean="0"/>
              <a:t> (</a:t>
            </a:r>
            <a:r>
              <a:rPr lang="fi-FI" dirty="0" err="1" smtClean="0"/>
              <a:t>social</a:t>
            </a:r>
            <a:r>
              <a:rPr lang="fi-FI" dirty="0" smtClean="0"/>
              <a:t>)</a:t>
            </a:r>
          </a:p>
          <a:p>
            <a:r>
              <a:rPr lang="fi-FI" dirty="0" err="1" smtClean="0"/>
              <a:t>Scientific</a:t>
            </a:r>
            <a:r>
              <a:rPr lang="fi-FI" dirty="0" smtClean="0"/>
              <a:t> </a:t>
            </a:r>
            <a:r>
              <a:rPr lang="fi-FI" dirty="0" err="1" smtClean="0"/>
              <a:t>knowledge</a:t>
            </a:r>
            <a:endParaRPr lang="fi-FI" dirty="0" smtClean="0"/>
          </a:p>
          <a:p>
            <a:r>
              <a:rPr lang="fi-FI" dirty="0" err="1" smtClean="0"/>
              <a:t>Policy</a:t>
            </a:r>
            <a:r>
              <a:rPr lang="fi-FI" dirty="0" smtClean="0"/>
              <a:t> </a:t>
            </a:r>
            <a:r>
              <a:rPr lang="fi-FI" dirty="0" err="1" smtClean="0"/>
              <a:t>coherence</a:t>
            </a:r>
            <a:endParaRPr lang="fi-FI" dirty="0" smtClean="0"/>
          </a:p>
          <a:p>
            <a:r>
              <a:rPr lang="fi-FI" i="1" dirty="0" smtClean="0"/>
              <a:t>Health/</a:t>
            </a:r>
            <a:r>
              <a:rPr lang="fi-FI" i="1" dirty="0" err="1" smtClean="0"/>
              <a:t>dioxin</a:t>
            </a:r>
            <a:r>
              <a:rPr lang="fi-FI" i="1" dirty="0" smtClean="0"/>
              <a:t>???? (</a:t>
            </a:r>
            <a:r>
              <a:rPr lang="fi-FI" i="1" dirty="0" err="1" smtClean="0"/>
              <a:t>social</a:t>
            </a:r>
            <a:r>
              <a:rPr lang="fi-FI" i="1" dirty="0" smtClean="0"/>
              <a:t>/</a:t>
            </a:r>
            <a:r>
              <a:rPr lang="fi-FI" i="1" dirty="0" err="1" smtClean="0"/>
              <a:t>environmental</a:t>
            </a:r>
            <a:r>
              <a:rPr lang="fi-FI" i="1" dirty="0" smtClean="0"/>
              <a:t>)</a:t>
            </a:r>
            <a:endParaRPr lang="fi-FI" i="1" dirty="0"/>
          </a:p>
        </p:txBody>
      </p:sp>
    </p:spTree>
    <p:extLst>
      <p:ext uri="{BB962C8B-B14F-4D97-AF65-F5344CB8AC3E}">
        <p14:creationId xmlns:p14="http://schemas.microsoft.com/office/powerpoint/2010/main" val="2913469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Prioritisation</a:t>
            </a:r>
            <a:r>
              <a:rPr lang="fi-FI" dirty="0" smtClean="0"/>
              <a:t>?</a:t>
            </a:r>
            <a:endParaRPr lang="fi-FI" dirty="0"/>
          </a:p>
        </p:txBody>
      </p:sp>
      <p:sp>
        <p:nvSpPr>
          <p:cNvPr id="3" name="Content Placeholder 2"/>
          <p:cNvSpPr>
            <a:spLocks noGrp="1"/>
          </p:cNvSpPr>
          <p:nvPr>
            <p:ph idx="1"/>
          </p:nvPr>
        </p:nvSpPr>
        <p:spPr/>
        <p:txBody>
          <a:bodyPr/>
          <a:lstStyle/>
          <a:p>
            <a:r>
              <a:rPr lang="en-GB" dirty="0"/>
              <a:t>1. The CFP shall ensure that fishing and aquaculture activities are environmentally sustainable in the long-term and are managed in a way that is consistent with the objectives of achieving economic, social and employment benefits, and of contributing to the availability of food supplies. </a:t>
            </a:r>
            <a:endParaRPr lang="fi-FI" dirty="0"/>
          </a:p>
          <a:p>
            <a:endParaRPr lang="fi-FI" dirty="0"/>
          </a:p>
        </p:txBody>
      </p:sp>
    </p:spTree>
    <p:extLst>
      <p:ext uri="{BB962C8B-B14F-4D97-AF65-F5344CB8AC3E}">
        <p14:creationId xmlns:p14="http://schemas.microsoft.com/office/powerpoint/2010/main" val="1055774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Economic</a:t>
            </a:r>
            <a:endParaRPr lang="fi-FI" dirty="0"/>
          </a:p>
        </p:txBody>
      </p:sp>
      <p:sp>
        <p:nvSpPr>
          <p:cNvPr id="3" name="Content Placeholder 2"/>
          <p:cNvSpPr>
            <a:spLocks noGrp="1"/>
          </p:cNvSpPr>
          <p:nvPr>
            <p:ph idx="1"/>
          </p:nvPr>
        </p:nvSpPr>
        <p:spPr/>
        <p:txBody>
          <a:bodyPr>
            <a:normAutofit fontScale="70000" lnSpcReduction="20000"/>
          </a:bodyPr>
          <a:lstStyle/>
          <a:p>
            <a:pPr lvl="0"/>
            <a:r>
              <a:rPr lang="en-US" dirty="0"/>
              <a:t>The CFP shall apply the precautionary approach </a:t>
            </a:r>
            <a:r>
              <a:rPr lang="en-US" dirty="0" smtClean="0"/>
              <a:t>to </a:t>
            </a:r>
            <a:r>
              <a:rPr lang="en-US" dirty="0"/>
              <a:t>fisheries management, and shall aim to ensure that exploitation of living marine biological resources restores and maintains populations of </a:t>
            </a:r>
            <a:r>
              <a:rPr lang="en-US" b="1" dirty="0"/>
              <a:t>harvested species above levels which can produce the maximum sustainable yield</a:t>
            </a:r>
            <a:r>
              <a:rPr lang="en-US" dirty="0"/>
              <a:t> ( by 2015 or 2020 the latest)</a:t>
            </a:r>
            <a:endParaRPr lang="fi-FI" dirty="0"/>
          </a:p>
          <a:p>
            <a:pPr lvl="0"/>
            <a:r>
              <a:rPr lang="en-GB" dirty="0"/>
              <a:t>The CFP shall, in particular:</a:t>
            </a:r>
            <a:endParaRPr lang="fi-FI" dirty="0"/>
          </a:p>
          <a:p>
            <a:pPr lvl="1"/>
            <a:r>
              <a:rPr lang="en-GB" dirty="0"/>
              <a:t> (c) provide conditions for </a:t>
            </a:r>
            <a:r>
              <a:rPr lang="en-GB" b="1" dirty="0"/>
              <a:t>economically viable and competitive fishing capture and processing industry and land-based fishing related activity; </a:t>
            </a:r>
            <a:endParaRPr lang="fi-FI" b="1" dirty="0"/>
          </a:p>
          <a:p>
            <a:pPr lvl="1"/>
            <a:r>
              <a:rPr lang="en-GB" dirty="0"/>
              <a:t>(d) provide for measures to </a:t>
            </a:r>
            <a:r>
              <a:rPr lang="en-GB" b="1" dirty="0"/>
              <a:t>adjust the fishing capacity of the fleets to levels of fishing opportunities </a:t>
            </a:r>
            <a:r>
              <a:rPr lang="en-GB" dirty="0"/>
              <a:t>consistent with paragraph 2, with a </a:t>
            </a:r>
            <a:r>
              <a:rPr lang="en-GB" b="1" dirty="0"/>
              <a:t>view to having economically viable fleets without overexploiting marine biological resources</a:t>
            </a:r>
            <a:r>
              <a:rPr lang="en-GB" dirty="0" smtClean="0"/>
              <a:t>;</a:t>
            </a:r>
          </a:p>
          <a:p>
            <a:pPr lvl="1"/>
            <a:r>
              <a:rPr lang="en-GB" dirty="0"/>
              <a:t>(g) contribute to an </a:t>
            </a:r>
            <a:r>
              <a:rPr lang="en-GB" b="1" dirty="0"/>
              <a:t>efficient and transparent internal market </a:t>
            </a:r>
            <a:r>
              <a:rPr lang="en-GB" dirty="0"/>
              <a:t>for fisheries and aquaculture products and contribute to ensuring </a:t>
            </a:r>
            <a:r>
              <a:rPr lang="en-GB" b="1" dirty="0"/>
              <a:t>a level–playing field for fisheries </a:t>
            </a:r>
            <a:r>
              <a:rPr lang="en-GB" dirty="0"/>
              <a:t>and aquaculture products marketed in the Union</a:t>
            </a:r>
            <a:r>
              <a:rPr lang="en-GB" dirty="0" smtClean="0"/>
              <a:t> </a:t>
            </a:r>
            <a:endParaRPr lang="fi-FI" dirty="0"/>
          </a:p>
          <a:p>
            <a:r>
              <a:rPr lang="en-US" dirty="0"/>
              <a:t>Ensuring that </a:t>
            </a:r>
            <a:r>
              <a:rPr lang="en-US" b="1" dirty="0"/>
              <a:t>the Baltic salmon stock</a:t>
            </a:r>
            <a:r>
              <a:rPr lang="en-US" dirty="0"/>
              <a:t> is exploited in a sustainable way according to the principle of </a:t>
            </a:r>
            <a:r>
              <a:rPr lang="en-US" b="1" dirty="0"/>
              <a:t>MSY</a:t>
            </a:r>
            <a:r>
              <a:rPr lang="en-US" dirty="0"/>
              <a:t> (Multiannual plan for the Baltic Salmon 2011</a:t>
            </a:r>
            <a:r>
              <a:rPr lang="en-US" dirty="0" smtClean="0"/>
              <a:t>)</a:t>
            </a:r>
          </a:p>
          <a:p>
            <a:r>
              <a:rPr lang="en-GB" dirty="0"/>
              <a:t>The multiannual plan for Baltic cod, herring and sprat shall aim at contributing to the objectives of the </a:t>
            </a:r>
            <a:r>
              <a:rPr lang="en-GB" dirty="0" smtClean="0"/>
              <a:t>CFP and </a:t>
            </a:r>
            <a:r>
              <a:rPr lang="en-GB" dirty="0"/>
              <a:t>in particular:</a:t>
            </a:r>
            <a:endParaRPr lang="fi-FI" dirty="0"/>
          </a:p>
          <a:p>
            <a:pPr lvl="2"/>
            <a:r>
              <a:rPr lang="en-GB" dirty="0" smtClean="0"/>
              <a:t>(</a:t>
            </a:r>
            <a:r>
              <a:rPr lang="en-GB" dirty="0"/>
              <a:t>a) </a:t>
            </a:r>
            <a:r>
              <a:rPr lang="en-GB" b="1" dirty="0"/>
              <a:t>achieving and maintaining maximum sustainable yield for the stocks concerned</a:t>
            </a:r>
            <a:r>
              <a:rPr lang="en-GB" dirty="0"/>
              <a:t>, and</a:t>
            </a:r>
            <a:endParaRPr lang="fi-FI" dirty="0"/>
          </a:p>
          <a:p>
            <a:endParaRPr lang="fi-FI" dirty="0"/>
          </a:p>
        </p:txBody>
      </p:sp>
    </p:spTree>
    <p:extLst>
      <p:ext uri="{BB962C8B-B14F-4D97-AF65-F5344CB8AC3E}">
        <p14:creationId xmlns:p14="http://schemas.microsoft.com/office/powerpoint/2010/main" val="2692082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Suggested</a:t>
            </a:r>
            <a:r>
              <a:rPr lang="fi-FI" dirty="0" smtClean="0"/>
              <a:t> </a:t>
            </a:r>
            <a:r>
              <a:rPr lang="fi-FI" dirty="0" err="1" smtClean="0"/>
              <a:t>economic</a:t>
            </a:r>
            <a:r>
              <a:rPr lang="fi-FI" dirty="0" smtClean="0"/>
              <a:t> </a:t>
            </a:r>
            <a:r>
              <a:rPr lang="fi-FI" dirty="0" err="1" smtClean="0"/>
              <a:t>objectives</a:t>
            </a:r>
            <a:endParaRPr lang="fi-FI" dirty="0"/>
          </a:p>
        </p:txBody>
      </p:sp>
      <p:sp>
        <p:nvSpPr>
          <p:cNvPr id="3" name="Content Placeholder 2"/>
          <p:cNvSpPr>
            <a:spLocks noGrp="1"/>
          </p:cNvSpPr>
          <p:nvPr>
            <p:ph idx="1"/>
          </p:nvPr>
        </p:nvSpPr>
        <p:spPr/>
        <p:txBody>
          <a:bodyPr>
            <a:normAutofit fontScale="70000" lnSpcReduction="20000"/>
          </a:bodyPr>
          <a:lstStyle/>
          <a:p>
            <a:pPr lvl="0"/>
            <a:r>
              <a:rPr lang="en-GB" dirty="0"/>
              <a:t>However, one of the main criticisms of the MSY paradigm is that it ignores economic and social considerations: for most fisheries, the goal for fishers is monetary, not tonnes of fish (BSAC</a:t>
            </a:r>
            <a:r>
              <a:rPr lang="en-GB" dirty="0" smtClean="0"/>
              <a:t>)</a:t>
            </a:r>
          </a:p>
          <a:p>
            <a:r>
              <a:rPr lang="en-GB" dirty="0"/>
              <a:t>MSY should only be an intermediate step towards achieving sustainability and a more precautionary reference point. MSY should therefore be regarded as a direction of travel and a limit to be avoided rather than a target (birdlife)</a:t>
            </a:r>
            <a:endParaRPr lang="fi-FI" dirty="0"/>
          </a:p>
          <a:p>
            <a:r>
              <a:rPr lang="en-GB" dirty="0"/>
              <a:t>Fishermen and their ‘partner’ Sales Organizations should be encouraged and assisted to develop and implement marketing and market development initiatives to raise product values (prices) at first sale. </a:t>
            </a:r>
            <a:r>
              <a:rPr lang="en-GB" b="1" i="1" dirty="0"/>
              <a:t>(EAFPA)</a:t>
            </a:r>
            <a:endParaRPr lang="fi-FI" dirty="0"/>
          </a:p>
          <a:p>
            <a:pPr lvl="0"/>
            <a:r>
              <a:rPr lang="en-GB" dirty="0" smtClean="0"/>
              <a:t>Global </a:t>
            </a:r>
            <a:r>
              <a:rPr lang="en-GB" dirty="0"/>
              <a:t>quality schemes such as the </a:t>
            </a:r>
            <a:r>
              <a:rPr lang="en-GB" dirty="0" smtClean="0"/>
              <a:t>MSC (Marine Stewardship Council) </a:t>
            </a:r>
            <a:r>
              <a:rPr lang="en-GB" dirty="0"/>
              <a:t>have been crucial in creating traceability and so increasing the value of fish. (Baltic 2020)</a:t>
            </a:r>
            <a:endParaRPr lang="fi-FI" dirty="0"/>
          </a:p>
          <a:p>
            <a:pPr lvl="0"/>
            <a:r>
              <a:rPr lang="fi-FI" dirty="0"/>
              <a:t>Toisena hoitosuunnitelman </a:t>
            </a:r>
            <a:r>
              <a:rPr lang="fi-FI" b="1" dirty="0"/>
              <a:t>päätavoitteista </a:t>
            </a:r>
            <a:r>
              <a:rPr lang="fi-FI" dirty="0"/>
              <a:t>tulee olla käytettävästä lohiluonnonvarasta saatava paras mahdollinen taloudellinen ja sosiaalinen hyöty. Toisin kuin kuulemisasiakirjasta voisi päätellä, lohen kansantaloudellinen hyöty kerrannaisvaikutuksineen eroaa huomattavasti riippuen siitä, käytetäänkö ko. luonnonvaraa suoraan elintarviketuotantoon vai hyödynnetäänkö se vapaa-ajankalastuksen eri muodoissa. Koska kyseessä ainakin toistaiseksi on huomattavan rajallinen luonnonvara</a:t>
            </a:r>
            <a:r>
              <a:rPr lang="fi-FI" b="1" dirty="0"/>
              <a:t>, hoitosuunnitelmassa tulee ottaa kantaa siihen, mikä on kansantaloudellisesti paras tapa hyödyntää sitä</a:t>
            </a:r>
            <a:r>
              <a:rPr lang="fi-FI" dirty="0"/>
              <a:t>. (</a:t>
            </a:r>
            <a:r>
              <a:rPr lang="fi-FI" dirty="0" err="1"/>
              <a:t>Finnish</a:t>
            </a:r>
            <a:r>
              <a:rPr lang="fi-FI" dirty="0"/>
              <a:t> Federation for </a:t>
            </a:r>
            <a:r>
              <a:rPr lang="fi-FI" dirty="0" err="1"/>
              <a:t>Recreational</a:t>
            </a:r>
            <a:r>
              <a:rPr lang="fi-FI" dirty="0"/>
              <a:t> Fishing)</a:t>
            </a:r>
          </a:p>
          <a:p>
            <a:endParaRPr lang="fi-FI" dirty="0"/>
          </a:p>
        </p:txBody>
      </p:sp>
    </p:spTree>
    <p:extLst>
      <p:ext uri="{BB962C8B-B14F-4D97-AF65-F5344CB8AC3E}">
        <p14:creationId xmlns:p14="http://schemas.microsoft.com/office/powerpoint/2010/main" val="2720741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Social</a:t>
            </a:r>
            <a:endParaRPr lang="fi-FI" dirty="0"/>
          </a:p>
        </p:txBody>
      </p:sp>
      <p:sp>
        <p:nvSpPr>
          <p:cNvPr id="3" name="Content Placeholder 2"/>
          <p:cNvSpPr>
            <a:spLocks noGrp="1"/>
          </p:cNvSpPr>
          <p:nvPr>
            <p:ph idx="1"/>
          </p:nvPr>
        </p:nvSpPr>
        <p:spPr/>
        <p:txBody>
          <a:bodyPr>
            <a:normAutofit fontScale="92500" lnSpcReduction="20000"/>
          </a:bodyPr>
          <a:lstStyle/>
          <a:p>
            <a:pPr lvl="0"/>
            <a:r>
              <a:rPr lang="en-GB" dirty="0"/>
              <a:t>The CFP shall, in particular:</a:t>
            </a:r>
            <a:endParaRPr lang="fi-FI" dirty="0"/>
          </a:p>
          <a:p>
            <a:pPr lvl="1"/>
            <a:r>
              <a:rPr lang="en-GB" dirty="0"/>
              <a:t>f) contribute to a</a:t>
            </a:r>
            <a:r>
              <a:rPr lang="en-GB" b="1" dirty="0"/>
              <a:t> fair standard of living for those who depend on fishing activities</a:t>
            </a:r>
            <a:r>
              <a:rPr lang="en-GB" dirty="0"/>
              <a:t>, bearing in mind coastal fisheries and socio-economic aspects; </a:t>
            </a:r>
            <a:endParaRPr lang="fi-FI" dirty="0"/>
          </a:p>
          <a:p>
            <a:pPr lvl="1"/>
            <a:r>
              <a:rPr lang="en-GB" dirty="0"/>
              <a:t>(h) take into account </a:t>
            </a:r>
            <a:r>
              <a:rPr lang="en-GB" b="1" dirty="0"/>
              <a:t>the interests of both consumers and producers</a:t>
            </a:r>
            <a:r>
              <a:rPr lang="en-GB" dirty="0"/>
              <a:t>; </a:t>
            </a:r>
            <a:endParaRPr lang="fi-FI" dirty="0"/>
          </a:p>
          <a:p>
            <a:pPr lvl="1"/>
            <a:r>
              <a:rPr lang="en-GB" dirty="0"/>
              <a:t>(</a:t>
            </a:r>
            <a:r>
              <a:rPr lang="en-GB" dirty="0" err="1"/>
              <a:t>i</a:t>
            </a:r>
            <a:r>
              <a:rPr lang="en-GB" dirty="0"/>
              <a:t>) promote </a:t>
            </a:r>
            <a:r>
              <a:rPr lang="en-GB" b="1" dirty="0"/>
              <a:t>coastal fishing activities</a:t>
            </a:r>
            <a:r>
              <a:rPr lang="en-GB" dirty="0"/>
              <a:t>, taking into account socio- economic aspects; </a:t>
            </a:r>
            <a:endParaRPr lang="fi-FI" dirty="0"/>
          </a:p>
          <a:p>
            <a:pPr lvl="0"/>
            <a:r>
              <a:rPr lang="en-GB" dirty="0"/>
              <a:t>Objectives of the social dimension of the CFP </a:t>
            </a:r>
            <a:endParaRPr lang="fi-FI" dirty="0"/>
          </a:p>
          <a:p>
            <a:pPr lvl="1"/>
            <a:r>
              <a:rPr lang="en-GB" b="1" dirty="0"/>
              <a:t>reversing the decline in employment in the fisheries sector</a:t>
            </a:r>
            <a:r>
              <a:rPr lang="en-GB" dirty="0"/>
              <a:t>, particularly in catching;</a:t>
            </a:r>
            <a:endParaRPr lang="fi-FI" dirty="0"/>
          </a:p>
          <a:p>
            <a:pPr lvl="1"/>
            <a:r>
              <a:rPr lang="en-GB" b="1" dirty="0"/>
              <a:t>increasing the attractiveness of the fisheries sector</a:t>
            </a:r>
            <a:r>
              <a:rPr lang="en-GB" dirty="0"/>
              <a:t> and turning it into </a:t>
            </a:r>
            <a:r>
              <a:rPr lang="en-GB" b="1" dirty="0"/>
              <a:t>a source of high quality jobs</a:t>
            </a:r>
            <a:r>
              <a:rPr lang="en-GB" dirty="0"/>
              <a:t>;</a:t>
            </a:r>
            <a:endParaRPr lang="fi-FI" dirty="0"/>
          </a:p>
          <a:p>
            <a:pPr lvl="1"/>
            <a:r>
              <a:rPr lang="en-GB" dirty="0"/>
              <a:t>ensuring </a:t>
            </a:r>
            <a:r>
              <a:rPr lang="en-GB" b="1" dirty="0"/>
              <a:t>the viability of coastal communities by promoting economic growth and jobs</a:t>
            </a:r>
            <a:r>
              <a:rPr lang="en-GB" dirty="0"/>
              <a:t>;</a:t>
            </a:r>
            <a:endParaRPr lang="fi-FI" dirty="0"/>
          </a:p>
          <a:p>
            <a:pPr lvl="1"/>
            <a:r>
              <a:rPr lang="en-GB" b="1" dirty="0"/>
              <a:t>facilitating the transition to a sustainable fishing</a:t>
            </a:r>
            <a:r>
              <a:rPr lang="en-GB" dirty="0"/>
              <a:t>;</a:t>
            </a:r>
            <a:endParaRPr lang="fi-FI" dirty="0"/>
          </a:p>
          <a:p>
            <a:pPr lvl="1"/>
            <a:r>
              <a:rPr lang="en-GB" dirty="0"/>
              <a:t>unlock the potential of European aquaculture to expand and create new jobs in inland as well as in marine aquaculture.</a:t>
            </a:r>
            <a:endParaRPr lang="fi-FI" dirty="0"/>
          </a:p>
          <a:p>
            <a:endParaRPr lang="fi-FI" dirty="0"/>
          </a:p>
        </p:txBody>
      </p:sp>
    </p:spTree>
    <p:extLst>
      <p:ext uri="{BB962C8B-B14F-4D97-AF65-F5344CB8AC3E}">
        <p14:creationId xmlns:p14="http://schemas.microsoft.com/office/powerpoint/2010/main" val="3064316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Suggested</a:t>
            </a:r>
            <a:r>
              <a:rPr lang="fi-FI" dirty="0" smtClean="0"/>
              <a:t> </a:t>
            </a:r>
            <a:r>
              <a:rPr lang="fi-FI" dirty="0" err="1" smtClean="0"/>
              <a:t>social</a:t>
            </a:r>
            <a:r>
              <a:rPr lang="fi-FI" dirty="0" smtClean="0"/>
              <a:t> </a:t>
            </a:r>
            <a:r>
              <a:rPr lang="fi-FI" dirty="0" err="1" smtClean="0"/>
              <a:t>objectives</a:t>
            </a:r>
            <a:endParaRPr lang="fi-FI" dirty="0"/>
          </a:p>
        </p:txBody>
      </p:sp>
      <p:sp>
        <p:nvSpPr>
          <p:cNvPr id="3" name="Content Placeholder 2"/>
          <p:cNvSpPr>
            <a:spLocks noGrp="1"/>
          </p:cNvSpPr>
          <p:nvPr>
            <p:ph idx="1"/>
          </p:nvPr>
        </p:nvSpPr>
        <p:spPr/>
        <p:txBody>
          <a:bodyPr>
            <a:normAutofit fontScale="55000" lnSpcReduction="20000"/>
          </a:bodyPr>
          <a:lstStyle/>
          <a:p>
            <a:pPr lvl="0"/>
            <a:r>
              <a:rPr lang="en-GB" dirty="0"/>
              <a:t>to protect as far as possible, employment and </a:t>
            </a:r>
            <a:r>
              <a:rPr lang="en-GB" b="1" dirty="0"/>
              <a:t>decent working conditions </a:t>
            </a:r>
            <a:r>
              <a:rPr lang="en-GB" dirty="0"/>
              <a:t>for both small-scale and industrial fisheries and aquaculture. (</a:t>
            </a:r>
            <a:r>
              <a:rPr lang="en-GB" b="1" dirty="0"/>
              <a:t>AFCA)</a:t>
            </a:r>
            <a:endParaRPr lang="fi-FI" dirty="0"/>
          </a:p>
          <a:p>
            <a:pPr lvl="0"/>
            <a:r>
              <a:rPr lang="en-GB" dirty="0"/>
              <a:t>in order to encourage the recruitment of young people, which, in the opinion of ACFA, has to be one of the priorities of the future CFP, it is also important to encourage multi-purpose maritime training and to establish training schools, as these are sorely lacking in several regions or Member States of the EU. (</a:t>
            </a:r>
            <a:r>
              <a:rPr lang="en-GB" b="1" dirty="0"/>
              <a:t>AFCA)</a:t>
            </a:r>
            <a:endParaRPr lang="fi-FI" dirty="0"/>
          </a:p>
          <a:p>
            <a:pPr lvl="0"/>
            <a:r>
              <a:rPr lang="en-GB" dirty="0"/>
              <a:t>The role of the seafood chain in providing valuable and skilled employment in rural and coastal areas needs recognition and their additional contributions to diverse upstream and downstream sectors require accurate quantification for inclusion within measurable indicators. (</a:t>
            </a:r>
            <a:r>
              <a:rPr lang="en-GB" b="1" dirty="0"/>
              <a:t>AFCA</a:t>
            </a:r>
            <a:r>
              <a:rPr lang="en-GB" b="1" dirty="0" smtClean="0"/>
              <a:t>)</a:t>
            </a:r>
          </a:p>
          <a:p>
            <a:r>
              <a:rPr lang="fi-FI" dirty="0"/>
              <a:t>Kalavarojen taloudellisesti tai sosiaalisesti kestävää käyttöä ei tule tarkastella vain elinkeinokalatalouden kannalta. Vapaa-ajankalastuksessa hyödynnetty kalavara tuottaa useassa tapauksessa paremman tuloksen  sekä sosiaalisen että taloudellisen kestävyyden kannalta. Kalaelintarvikkeista tuotetaan </a:t>
            </a:r>
            <a:r>
              <a:rPr lang="fi-FI" dirty="0" err="1"/>
              <a:t>FAO:n</a:t>
            </a:r>
            <a:r>
              <a:rPr lang="fi-FI" dirty="0"/>
              <a:t> tilastojen mukaan jo nyt yli puolet vesiviljelyssä </a:t>
            </a:r>
            <a:r>
              <a:rPr lang="fi-FI" dirty="0" err="1"/>
              <a:t>jatulevaisuudessa</a:t>
            </a:r>
            <a:r>
              <a:rPr lang="fi-FI" dirty="0"/>
              <a:t> vesiviljelyn osuus yhä kasvaa. Toisaalta vapaa-ajankalastuksen merkitys taloudellisesti tuottavana luontaisten kalavarojen hyödyntäjänä kasvaa. Tästä syystä on perusteltua asettaa tavoitteeksi vaihtoehtoisten työpaikkojen luominen ja hyödyntää siinä vapaa-ajankalastuksen tarjoamia mahdollisuuksia. (</a:t>
            </a:r>
            <a:r>
              <a:rPr lang="fi-FI" b="1" dirty="0"/>
              <a:t>Suomen Vapaa-ajankalastajien Keskusjärjestö</a:t>
            </a:r>
            <a:r>
              <a:rPr lang="fi-FI" b="1" dirty="0" smtClean="0"/>
              <a:t>)</a:t>
            </a:r>
          </a:p>
          <a:p>
            <a:pPr lvl="0"/>
            <a:r>
              <a:rPr lang="en-US" dirty="0"/>
              <a:t>The main focus of the CFP should not be to create jobs in the coastal communities. Indeed, it seems that the development of the coastal communities is a matter of rural, regional and spatial planning developments and should not explicitly be dealt with by the CFP. (Euro commerce</a:t>
            </a:r>
            <a:r>
              <a:rPr lang="en-US" dirty="0" smtClean="0"/>
              <a:t>)</a:t>
            </a:r>
          </a:p>
          <a:p>
            <a:pPr lvl="0"/>
            <a:r>
              <a:rPr lang="en-US" b="1" dirty="0"/>
              <a:t>2.1. Promotion of training, harmonization, mutual recognition of qualifications</a:t>
            </a:r>
            <a:r>
              <a:rPr lang="en-US" dirty="0"/>
              <a:t> </a:t>
            </a:r>
            <a:r>
              <a:rPr lang="en-US" b="1" dirty="0"/>
              <a:t>and professional redeployment; 2.2. Promotion of a culture for safety-at-sea; 2.3. Improving working and pay conditions, and giving a new impulse to the social dialogue in the sector (Sectoral Social Dialogue Committee on Sea Fisheries</a:t>
            </a:r>
            <a:r>
              <a:rPr lang="en-US" dirty="0"/>
              <a:t>)</a:t>
            </a:r>
            <a:endParaRPr lang="fi-FI" dirty="0"/>
          </a:p>
          <a:p>
            <a:endParaRPr lang="fi-FI" dirty="0"/>
          </a:p>
          <a:p>
            <a:pPr lvl="0"/>
            <a:endParaRPr lang="fi-FI" dirty="0"/>
          </a:p>
          <a:p>
            <a:endParaRPr lang="fi-FI" dirty="0"/>
          </a:p>
        </p:txBody>
      </p:sp>
    </p:spTree>
    <p:extLst>
      <p:ext uri="{BB962C8B-B14F-4D97-AF65-F5344CB8AC3E}">
        <p14:creationId xmlns:p14="http://schemas.microsoft.com/office/powerpoint/2010/main" val="146859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Environmental</a:t>
            </a:r>
            <a:r>
              <a:rPr lang="fi-FI" dirty="0" smtClean="0"/>
              <a:t>	</a:t>
            </a:r>
            <a:endParaRPr lang="fi-FI" dirty="0"/>
          </a:p>
        </p:txBody>
      </p:sp>
      <p:sp>
        <p:nvSpPr>
          <p:cNvPr id="3" name="Content Placeholder 2"/>
          <p:cNvSpPr>
            <a:spLocks noGrp="1"/>
          </p:cNvSpPr>
          <p:nvPr>
            <p:ph idx="1"/>
          </p:nvPr>
        </p:nvSpPr>
        <p:spPr/>
        <p:txBody>
          <a:bodyPr>
            <a:normAutofit fontScale="47500" lnSpcReduction="20000"/>
          </a:bodyPr>
          <a:lstStyle/>
          <a:p>
            <a:pPr lvl="0"/>
            <a:r>
              <a:rPr lang="en-US" sz="3300" dirty="0"/>
              <a:t>The CFP shall implement the </a:t>
            </a:r>
            <a:r>
              <a:rPr lang="en-US" sz="3300" b="1" dirty="0"/>
              <a:t>ecosystem-based approach to fisheries management</a:t>
            </a:r>
            <a:r>
              <a:rPr lang="en-US" sz="3300" dirty="0"/>
              <a:t> to ensure that </a:t>
            </a:r>
            <a:r>
              <a:rPr lang="en-US" sz="3300" b="1" dirty="0"/>
              <a:t>negative impacts of fishing activities on marine ecosystem are minimized</a:t>
            </a:r>
            <a:endParaRPr lang="fi-FI" sz="3300" dirty="0"/>
          </a:p>
          <a:p>
            <a:r>
              <a:rPr lang="en-US" sz="3300" dirty="0"/>
              <a:t>and </a:t>
            </a:r>
            <a:r>
              <a:rPr lang="en-US" sz="3300" dirty="0" err="1"/>
              <a:t>endeavour</a:t>
            </a:r>
            <a:r>
              <a:rPr lang="en-US" sz="3300" dirty="0"/>
              <a:t> to ensure that aquaculture and fisheries activities </a:t>
            </a:r>
            <a:r>
              <a:rPr lang="en-US" sz="3300" b="1" dirty="0"/>
              <a:t>avoid degradation of marine environment</a:t>
            </a:r>
            <a:endParaRPr lang="fi-FI" sz="3300" dirty="0"/>
          </a:p>
          <a:p>
            <a:pPr lvl="0"/>
            <a:r>
              <a:rPr lang="en-GB" sz="3300" dirty="0"/>
              <a:t>The CFP shall, in particular: </a:t>
            </a:r>
            <a:endParaRPr lang="fi-FI" sz="3300" dirty="0"/>
          </a:p>
          <a:p>
            <a:pPr lvl="1"/>
            <a:r>
              <a:rPr lang="en-GB" sz="2900" dirty="0"/>
              <a:t>(a) gradually eliminate discards, on a case-by-case basis, taking into account the best available scientific advice, by avoiding and reducing, as far as possible, unwanted catches, and by gradually ensuring that catches are landed; </a:t>
            </a:r>
            <a:endParaRPr lang="fi-FI" sz="2900" dirty="0"/>
          </a:p>
          <a:p>
            <a:pPr lvl="1"/>
            <a:r>
              <a:rPr lang="en-GB" sz="2900" dirty="0"/>
              <a:t>(b) where necessary, make the best use of unwanted catches, without creating a market for such of those catches that are below the minimum conservation reference size; </a:t>
            </a:r>
            <a:endParaRPr lang="en-GB" sz="2900" dirty="0" smtClean="0"/>
          </a:p>
          <a:p>
            <a:r>
              <a:rPr lang="en-US" sz="3300" dirty="0"/>
              <a:t>MSFD: to achieve or maintain good environmental status in the marine environment by the year 2020 at the latest</a:t>
            </a:r>
          </a:p>
          <a:p>
            <a:pPr lvl="1"/>
            <a:r>
              <a:rPr lang="en-US" sz="2900" dirty="0"/>
              <a:t>(a) protect and preserve the marine environment, prevent its deterioration or, where practicable, restore marine ecosystems in areas where they have been adversely affected;</a:t>
            </a:r>
            <a:endParaRPr lang="fi-FI" sz="2900" dirty="0"/>
          </a:p>
          <a:p>
            <a:pPr lvl="1"/>
            <a:r>
              <a:rPr lang="en-US" sz="2900" dirty="0"/>
              <a:t>(b) prevent and reduce inputs in the marine environment, with a view to phasing out pollution as defined in Article 3(8), so as to ensure that there are no significant impacts on or risks to marine biodiversity, marine ecosystems, human health or legitimate uses of the sea.</a:t>
            </a:r>
          </a:p>
          <a:p>
            <a:r>
              <a:rPr lang="en-US" sz="3300" dirty="0"/>
              <a:t>BSAP (&amp; EUSBSR</a:t>
            </a:r>
            <a:r>
              <a:rPr lang="en-US" sz="3300" dirty="0" smtClean="0"/>
              <a:t>):</a:t>
            </a:r>
          </a:p>
          <a:p>
            <a:pPr lvl="1"/>
            <a:r>
              <a:rPr lang="en-US" sz="2900" dirty="0" smtClean="0"/>
              <a:t> </a:t>
            </a:r>
            <a:r>
              <a:rPr lang="en-US" sz="2900" dirty="0" err="1" smtClean="0"/>
              <a:t>Favourable</a:t>
            </a:r>
            <a:r>
              <a:rPr lang="en-US" sz="2900" dirty="0" smtClean="0"/>
              <a:t> </a:t>
            </a:r>
            <a:r>
              <a:rPr lang="en-US" sz="2900" dirty="0"/>
              <a:t>status of Baltic Sea </a:t>
            </a:r>
            <a:r>
              <a:rPr lang="en-US" sz="2900" b="1" i="1" dirty="0" smtClean="0"/>
              <a:t>biodiversity</a:t>
            </a:r>
            <a:r>
              <a:rPr lang="fi-FI" sz="2900" dirty="0" smtClean="0"/>
              <a:t>: </a:t>
            </a:r>
            <a:r>
              <a:rPr lang="en-US" sz="2900" i="1" dirty="0" smtClean="0"/>
              <a:t>Thriving </a:t>
            </a:r>
            <a:r>
              <a:rPr lang="en-US" sz="2900" i="1" dirty="0"/>
              <a:t>and balanced communities of plants and </a:t>
            </a:r>
            <a:r>
              <a:rPr lang="en-US" sz="2900" i="1" dirty="0" smtClean="0"/>
              <a:t>animals; Viable </a:t>
            </a:r>
            <a:r>
              <a:rPr lang="en-US" sz="2900" i="1" dirty="0"/>
              <a:t>populations of species</a:t>
            </a:r>
          </a:p>
          <a:p>
            <a:pPr lvl="1"/>
            <a:r>
              <a:rPr lang="en-US" sz="2900" dirty="0" smtClean="0"/>
              <a:t>Baltic </a:t>
            </a:r>
            <a:r>
              <a:rPr lang="en-US" sz="2900" dirty="0"/>
              <a:t>Sea unaffected by</a:t>
            </a:r>
            <a:r>
              <a:rPr lang="en-US" sz="2900" b="1" dirty="0"/>
              <a:t> </a:t>
            </a:r>
            <a:r>
              <a:rPr lang="en-US" sz="2900" b="1" dirty="0" smtClean="0"/>
              <a:t>eutrophication: </a:t>
            </a:r>
            <a:r>
              <a:rPr lang="en-US" sz="2900" i="1" dirty="0" smtClean="0"/>
              <a:t> </a:t>
            </a:r>
            <a:r>
              <a:rPr lang="en-US" sz="2900" i="1" dirty="0"/>
              <a:t>Concentrations of nutrients close to natural </a:t>
            </a:r>
            <a:r>
              <a:rPr lang="en-US" sz="2900" i="1" dirty="0" smtClean="0"/>
              <a:t>levels; </a:t>
            </a:r>
            <a:r>
              <a:rPr lang="fi-FI" sz="2900" i="1" dirty="0" err="1" smtClean="0"/>
              <a:t>Clear</a:t>
            </a:r>
            <a:r>
              <a:rPr lang="fi-FI" sz="2900" i="1" dirty="0" smtClean="0"/>
              <a:t> </a:t>
            </a:r>
            <a:r>
              <a:rPr lang="fi-FI" sz="2900" i="1" dirty="0" err="1" smtClean="0"/>
              <a:t>water</a:t>
            </a:r>
            <a:r>
              <a:rPr lang="fi-FI" sz="2900" i="1" dirty="0" smtClean="0"/>
              <a:t>; </a:t>
            </a:r>
            <a:r>
              <a:rPr lang="en-US" sz="2900" i="1" dirty="0" smtClean="0"/>
              <a:t>Natural </a:t>
            </a:r>
            <a:r>
              <a:rPr lang="en-US" sz="2900" i="1" dirty="0"/>
              <a:t>level of algal </a:t>
            </a:r>
            <a:r>
              <a:rPr lang="en-US" sz="2900" i="1" dirty="0" smtClean="0"/>
              <a:t>blooms; Natural </a:t>
            </a:r>
            <a:r>
              <a:rPr lang="en-US" sz="2900" i="1" dirty="0"/>
              <a:t>distribution and occurrence of plants and </a:t>
            </a:r>
            <a:r>
              <a:rPr lang="en-US" sz="2900" i="1" dirty="0" smtClean="0"/>
              <a:t>animals; </a:t>
            </a:r>
            <a:r>
              <a:rPr lang="fi-FI" sz="2900" i="1" dirty="0" smtClean="0"/>
              <a:t>Natural </a:t>
            </a:r>
            <a:r>
              <a:rPr lang="fi-FI" sz="2900" i="1" dirty="0" err="1"/>
              <a:t>oxygen</a:t>
            </a:r>
            <a:r>
              <a:rPr lang="fi-FI" sz="2900" i="1" dirty="0"/>
              <a:t> </a:t>
            </a:r>
            <a:r>
              <a:rPr lang="fi-FI" sz="2900" i="1" dirty="0" err="1" smtClean="0"/>
              <a:t>levels</a:t>
            </a:r>
            <a:endParaRPr lang="fi-FI" sz="2900" i="1" dirty="0"/>
          </a:p>
          <a:p>
            <a:endParaRPr lang="fi-FI" dirty="0"/>
          </a:p>
        </p:txBody>
      </p:sp>
    </p:spTree>
    <p:extLst>
      <p:ext uri="{BB962C8B-B14F-4D97-AF65-F5344CB8AC3E}">
        <p14:creationId xmlns:p14="http://schemas.microsoft.com/office/powerpoint/2010/main" val="891278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Environmental</a:t>
            </a:r>
            <a:r>
              <a:rPr lang="fi-FI" dirty="0" smtClean="0"/>
              <a:t> for </a:t>
            </a:r>
            <a:r>
              <a:rPr lang="fi-FI" dirty="0" err="1" smtClean="0"/>
              <a:t>Salmon</a:t>
            </a:r>
            <a:r>
              <a:rPr lang="fi-FI" dirty="0" smtClean="0"/>
              <a:t> and </a:t>
            </a:r>
            <a:r>
              <a:rPr lang="fi-FI" dirty="0" err="1" smtClean="0"/>
              <a:t>Herring</a:t>
            </a:r>
            <a:r>
              <a:rPr lang="fi-FI" dirty="0" smtClean="0"/>
              <a:t>	</a:t>
            </a:r>
            <a:endParaRPr lang="fi-FI" dirty="0"/>
          </a:p>
        </p:txBody>
      </p:sp>
      <p:sp>
        <p:nvSpPr>
          <p:cNvPr id="3" name="Content Placeholder 2"/>
          <p:cNvSpPr>
            <a:spLocks noGrp="1"/>
          </p:cNvSpPr>
          <p:nvPr>
            <p:ph idx="1"/>
          </p:nvPr>
        </p:nvSpPr>
        <p:spPr/>
        <p:txBody>
          <a:bodyPr>
            <a:normAutofit fontScale="85000" lnSpcReduction="20000"/>
          </a:bodyPr>
          <a:lstStyle/>
          <a:p>
            <a:pPr marL="457200" lvl="1" indent="0">
              <a:buNone/>
            </a:pPr>
            <a:endParaRPr lang="fi-FI" dirty="0"/>
          </a:p>
          <a:p>
            <a:pPr marL="228600" lvl="1">
              <a:spcBef>
                <a:spcPts val="1000"/>
              </a:spcBef>
            </a:pPr>
            <a:r>
              <a:rPr lang="en-US" dirty="0"/>
              <a:t>Ensuring that the genetic integrity and diversity of the Baltic salmon stock is safeguarded. (Multiannual plan for the Baltic Salmon 2011)</a:t>
            </a:r>
            <a:endParaRPr lang="fi-FI" dirty="0"/>
          </a:p>
          <a:p>
            <a:r>
              <a:rPr lang="en-GB" dirty="0" smtClean="0"/>
              <a:t>The multiannual plan for Baltic cod, herring and sprat shall </a:t>
            </a:r>
            <a:r>
              <a:rPr lang="en-GB" dirty="0"/>
              <a:t>aim at contributing to the objectives of the </a:t>
            </a:r>
            <a:r>
              <a:rPr lang="en-GB" dirty="0" smtClean="0"/>
              <a:t>CFP and </a:t>
            </a:r>
            <a:r>
              <a:rPr lang="en-GB" dirty="0"/>
              <a:t>in particular:</a:t>
            </a:r>
            <a:endParaRPr lang="fi-FI" dirty="0"/>
          </a:p>
          <a:p>
            <a:pPr lvl="2"/>
            <a:r>
              <a:rPr lang="en-GB" dirty="0" smtClean="0"/>
              <a:t>(</a:t>
            </a:r>
            <a:r>
              <a:rPr lang="en-GB" dirty="0"/>
              <a:t>b) ensuring the </a:t>
            </a:r>
            <a:r>
              <a:rPr lang="en-GB" b="1" dirty="0" smtClean="0"/>
              <a:t>conservation </a:t>
            </a:r>
            <a:r>
              <a:rPr lang="en-GB" b="1" dirty="0"/>
              <a:t>of the stocks of plaice, brill, flounder and turbot in line with the precautionary approach.</a:t>
            </a:r>
            <a:endParaRPr lang="fi-FI" b="1" dirty="0"/>
          </a:p>
          <a:p>
            <a:pPr lvl="2"/>
            <a:endParaRPr lang="fi-FI" dirty="0"/>
          </a:p>
          <a:p>
            <a:pPr marL="228600" lvl="1">
              <a:spcBef>
                <a:spcPts val="1000"/>
              </a:spcBef>
            </a:pPr>
            <a:r>
              <a:rPr lang="en-GB" dirty="0"/>
              <a:t>The </a:t>
            </a:r>
            <a:r>
              <a:rPr lang="en-GB" dirty="0" smtClean="0"/>
              <a:t>multiannual plan for Baltic cod, herring and sprat shall </a:t>
            </a:r>
            <a:r>
              <a:rPr lang="en-GB" dirty="0"/>
              <a:t>aim at contributing to the implementation of the landing obligation established in Article 15(1) of Regulation (EU) No 1380/2013 for the stocks concerned and for plaice.</a:t>
            </a:r>
            <a:endParaRPr lang="fi-FI" dirty="0"/>
          </a:p>
          <a:p>
            <a:pPr lvl="0"/>
            <a:r>
              <a:rPr lang="fi-FI" dirty="0"/>
              <a:t>Suomen luonnossa lisääntyvät lohi- ja meritaimenkannat vahvistuvat elinvoimaisiksi ja pitävät yllä monimuotoisuutta. Jokikohtaiset </a:t>
            </a:r>
            <a:r>
              <a:rPr lang="fi-FI" dirty="0" err="1"/>
              <a:t>smolttituotanto</a:t>
            </a:r>
            <a:r>
              <a:rPr lang="fi-FI" dirty="0"/>
              <a:t>-kutukantatavoitteet on asetettu ja niitä käytetään kalastuksen säätelyn perustana. (lohi- ja meritaimenstrategia 2020 )</a:t>
            </a:r>
          </a:p>
          <a:p>
            <a:endParaRPr lang="fi-FI" dirty="0"/>
          </a:p>
        </p:txBody>
      </p:sp>
    </p:spTree>
    <p:extLst>
      <p:ext uri="{BB962C8B-B14F-4D97-AF65-F5344CB8AC3E}">
        <p14:creationId xmlns:p14="http://schemas.microsoft.com/office/powerpoint/2010/main" val="938808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The</a:t>
            </a:r>
            <a:r>
              <a:rPr lang="fi-FI" dirty="0" smtClean="0"/>
              <a:t> </a:t>
            </a:r>
            <a:r>
              <a:rPr lang="fi-FI" dirty="0" err="1" smtClean="0"/>
              <a:t>questionnaire</a:t>
            </a:r>
            <a:r>
              <a:rPr lang="fi-FI" dirty="0" smtClean="0"/>
              <a:t> and </a:t>
            </a:r>
            <a:r>
              <a:rPr lang="fi-FI" dirty="0" err="1" smtClean="0"/>
              <a:t>the</a:t>
            </a:r>
            <a:r>
              <a:rPr lang="fi-FI" dirty="0" smtClean="0"/>
              <a:t> </a:t>
            </a:r>
            <a:r>
              <a:rPr lang="fi-FI" dirty="0" err="1" smtClean="0"/>
              <a:t>stakeholder</a:t>
            </a:r>
            <a:r>
              <a:rPr lang="fi-FI" dirty="0" smtClean="0"/>
              <a:t> workshop	(</a:t>
            </a:r>
            <a:r>
              <a:rPr lang="fi-FI" dirty="0" err="1" smtClean="0"/>
              <a:t>tasks</a:t>
            </a:r>
            <a:r>
              <a:rPr lang="fi-FI" dirty="0" smtClean="0"/>
              <a:t> 3.1 and 3.2)</a:t>
            </a:r>
            <a:endParaRPr lang="fi-FI"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fi-FI" sz="2000" dirty="0" smtClean="0"/>
              <a:t>To </a:t>
            </a:r>
            <a:r>
              <a:rPr lang="fi-FI" sz="2000" dirty="0" err="1" smtClean="0"/>
              <a:t>identify</a:t>
            </a:r>
            <a:r>
              <a:rPr lang="fi-FI" sz="2000" dirty="0" smtClean="0"/>
              <a:t>, </a:t>
            </a:r>
            <a:r>
              <a:rPr lang="fi-FI" sz="2000" dirty="0" err="1" smtClean="0"/>
              <a:t>define</a:t>
            </a:r>
            <a:r>
              <a:rPr lang="fi-FI" sz="2000" dirty="0" smtClean="0"/>
              <a:t> and </a:t>
            </a:r>
            <a:r>
              <a:rPr lang="fi-FI" sz="2000" dirty="0" err="1" smtClean="0"/>
              <a:t>prioritise</a:t>
            </a:r>
            <a:r>
              <a:rPr lang="fi-FI" sz="2000" dirty="0" smtClean="0"/>
              <a:t> </a:t>
            </a:r>
            <a:r>
              <a:rPr lang="fi-FI" sz="2000" dirty="0" err="1" smtClean="0"/>
              <a:t>environmental</a:t>
            </a:r>
            <a:r>
              <a:rPr lang="fi-FI" sz="2000" dirty="0" smtClean="0"/>
              <a:t>, </a:t>
            </a:r>
            <a:r>
              <a:rPr lang="fi-FI" sz="2000" dirty="0" err="1" smtClean="0"/>
              <a:t>social</a:t>
            </a:r>
            <a:r>
              <a:rPr lang="fi-FI" sz="2000" dirty="0" smtClean="0"/>
              <a:t>, </a:t>
            </a:r>
            <a:r>
              <a:rPr lang="fi-FI" sz="2000" dirty="0" err="1" smtClean="0"/>
              <a:t>economic</a:t>
            </a:r>
            <a:r>
              <a:rPr lang="fi-FI" sz="2000" dirty="0" smtClean="0"/>
              <a:t> and </a:t>
            </a:r>
            <a:r>
              <a:rPr lang="fi-FI" sz="2000" dirty="0" err="1" smtClean="0"/>
              <a:t>human</a:t>
            </a:r>
            <a:r>
              <a:rPr lang="fi-FI" sz="2000" dirty="0" smtClean="0"/>
              <a:t> </a:t>
            </a:r>
            <a:r>
              <a:rPr lang="fi-FI" sz="2000" dirty="0" err="1" smtClean="0"/>
              <a:t>health</a:t>
            </a:r>
            <a:r>
              <a:rPr lang="fi-FI" sz="2000" dirty="0" smtClean="0"/>
              <a:t> </a:t>
            </a:r>
            <a:r>
              <a:rPr lang="fi-FI" sz="2000" dirty="0" err="1" smtClean="0"/>
              <a:t>related</a:t>
            </a:r>
            <a:r>
              <a:rPr lang="fi-FI" sz="2000" dirty="0" smtClean="0"/>
              <a:t> </a:t>
            </a:r>
            <a:r>
              <a:rPr lang="fi-FI" sz="2000" dirty="0" err="1" smtClean="0"/>
              <a:t>objectives</a:t>
            </a:r>
            <a:endParaRPr lang="fi-FI" sz="2000" dirty="0"/>
          </a:p>
          <a:p>
            <a:pPr lvl="2">
              <a:buFont typeface="Wingdings" panose="05000000000000000000" pitchFamily="2" charset="2"/>
              <a:buChar char="Ø"/>
            </a:pPr>
            <a:r>
              <a:rPr lang="fi-FI" sz="1600" dirty="0" err="1" smtClean="0"/>
              <a:t>Questionnaire</a:t>
            </a:r>
            <a:r>
              <a:rPr lang="fi-FI" sz="1600" dirty="0" smtClean="0"/>
              <a:t> </a:t>
            </a:r>
            <a:r>
              <a:rPr lang="fi-FI" sz="1600" dirty="0" err="1" smtClean="0"/>
              <a:t>based</a:t>
            </a:r>
            <a:r>
              <a:rPr lang="fi-FI" sz="1600" dirty="0" smtClean="0"/>
              <a:t> on </a:t>
            </a:r>
            <a:r>
              <a:rPr lang="fi-FI" sz="1600" dirty="0" err="1" smtClean="0"/>
              <a:t>extisting</a:t>
            </a:r>
            <a:r>
              <a:rPr lang="fi-FI" sz="1600" dirty="0" smtClean="0"/>
              <a:t> </a:t>
            </a:r>
            <a:r>
              <a:rPr lang="fi-FI" sz="1600" dirty="0" err="1" smtClean="0"/>
              <a:t>objectives</a:t>
            </a:r>
            <a:endParaRPr lang="fi-FI" sz="1600" dirty="0" smtClean="0"/>
          </a:p>
          <a:p>
            <a:pPr marL="514350" indent="-514350">
              <a:buFont typeface="+mj-lt"/>
              <a:buAutoNum type="arabicPeriod" startAt="2"/>
            </a:pPr>
            <a:r>
              <a:rPr lang="fi-FI" sz="2000" dirty="0" err="1" smtClean="0"/>
              <a:t>Stakeholder</a:t>
            </a:r>
            <a:r>
              <a:rPr lang="fi-FI" sz="2000" dirty="0" smtClean="0"/>
              <a:t> workshop</a:t>
            </a:r>
          </a:p>
          <a:p>
            <a:pPr lvl="2">
              <a:buFont typeface="Wingdings" panose="05000000000000000000" pitchFamily="2" charset="2"/>
              <a:buChar char="Ø"/>
            </a:pPr>
            <a:r>
              <a:rPr lang="fi-FI" sz="1600" dirty="0" err="1" smtClean="0"/>
              <a:t>Based</a:t>
            </a:r>
            <a:r>
              <a:rPr lang="fi-FI" sz="1600" dirty="0" smtClean="0"/>
              <a:t> on </a:t>
            </a:r>
            <a:r>
              <a:rPr lang="fi-FI" sz="1600" dirty="0" err="1" smtClean="0"/>
              <a:t>the</a:t>
            </a:r>
            <a:r>
              <a:rPr lang="fi-FI" sz="1600" dirty="0" smtClean="0"/>
              <a:t> </a:t>
            </a:r>
            <a:r>
              <a:rPr lang="fi-FI" sz="1600" dirty="0" err="1" smtClean="0"/>
              <a:t>results</a:t>
            </a:r>
            <a:r>
              <a:rPr lang="fi-FI" sz="1600" dirty="0" smtClean="0"/>
              <a:t> of </a:t>
            </a:r>
            <a:r>
              <a:rPr lang="fi-FI" sz="1600" dirty="0" err="1" smtClean="0"/>
              <a:t>the</a:t>
            </a:r>
            <a:r>
              <a:rPr lang="fi-FI" sz="1600" dirty="0" smtClean="0"/>
              <a:t> </a:t>
            </a:r>
            <a:r>
              <a:rPr lang="fi-FI" sz="1600" dirty="0" err="1" smtClean="0"/>
              <a:t>questionnaire</a:t>
            </a:r>
            <a:r>
              <a:rPr lang="fi-FI" sz="1600" dirty="0" smtClean="0"/>
              <a:t>, </a:t>
            </a:r>
          </a:p>
          <a:p>
            <a:pPr marL="514350" indent="-514350">
              <a:buFont typeface="+mj-lt"/>
              <a:buAutoNum type="arabicPeriod" startAt="2"/>
            </a:pPr>
            <a:endParaRPr lang="fi-FI" sz="2000" dirty="0"/>
          </a:p>
        </p:txBody>
      </p:sp>
    </p:spTree>
    <p:extLst>
      <p:ext uri="{BB962C8B-B14F-4D97-AF65-F5344CB8AC3E}">
        <p14:creationId xmlns:p14="http://schemas.microsoft.com/office/powerpoint/2010/main" val="2581172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More </a:t>
            </a:r>
            <a:r>
              <a:rPr lang="fi-FI" dirty="0" err="1" smtClean="0"/>
              <a:t>specific</a:t>
            </a:r>
            <a:r>
              <a:rPr lang="fi-FI" dirty="0" smtClean="0"/>
              <a:t> </a:t>
            </a:r>
            <a:r>
              <a:rPr lang="fi-FI" dirty="0" err="1" smtClean="0"/>
              <a:t>targets</a:t>
            </a:r>
            <a:endParaRPr lang="fi-FI" dirty="0"/>
          </a:p>
        </p:txBody>
      </p:sp>
      <p:sp>
        <p:nvSpPr>
          <p:cNvPr id="3" name="Content Placeholder 2"/>
          <p:cNvSpPr>
            <a:spLocks noGrp="1"/>
          </p:cNvSpPr>
          <p:nvPr>
            <p:ph idx="1"/>
          </p:nvPr>
        </p:nvSpPr>
        <p:spPr/>
        <p:txBody>
          <a:bodyPr>
            <a:normAutofit fontScale="55000" lnSpcReduction="20000"/>
          </a:bodyPr>
          <a:lstStyle/>
          <a:p>
            <a:pPr lvl="0"/>
            <a:r>
              <a:rPr lang="en-US" dirty="0"/>
              <a:t>Targets for wild salmon river stocks:   </a:t>
            </a:r>
            <a:endParaRPr lang="fi-FI" dirty="0"/>
          </a:p>
          <a:p>
            <a:pPr lvl="1"/>
            <a:r>
              <a:rPr lang="en-US" dirty="0"/>
              <a:t>For wild salmon rivers which have reached 50% of the potential </a:t>
            </a:r>
            <a:r>
              <a:rPr lang="en-US" dirty="0" err="1"/>
              <a:t>smolt</a:t>
            </a:r>
            <a:r>
              <a:rPr lang="en-US" dirty="0"/>
              <a:t> production capacity by the time of the entry into force of this Regulation, the wild </a:t>
            </a:r>
            <a:r>
              <a:rPr lang="en-US" dirty="0" err="1"/>
              <a:t>smolt</a:t>
            </a:r>
            <a:r>
              <a:rPr lang="en-US" dirty="0"/>
              <a:t> production shall reach 75% of the potential </a:t>
            </a:r>
            <a:r>
              <a:rPr lang="en-US" dirty="0" err="1"/>
              <a:t>smolt</a:t>
            </a:r>
            <a:r>
              <a:rPr lang="en-US" dirty="0"/>
              <a:t> production capacity for each river in five years after the entry into force of this regulation.</a:t>
            </a:r>
            <a:endParaRPr lang="fi-FI" dirty="0"/>
          </a:p>
          <a:p>
            <a:pPr lvl="1"/>
            <a:r>
              <a:rPr lang="en-US" dirty="0"/>
              <a:t>For wild salmon rivers which have not reached 50% of the potential </a:t>
            </a:r>
            <a:r>
              <a:rPr lang="en-US" dirty="0" err="1"/>
              <a:t>smolt</a:t>
            </a:r>
            <a:r>
              <a:rPr lang="en-US" dirty="0"/>
              <a:t> production capacity by the time of the entry into force of this Regulation, the wild </a:t>
            </a:r>
            <a:r>
              <a:rPr lang="en-US" dirty="0" err="1"/>
              <a:t>smolt</a:t>
            </a:r>
            <a:r>
              <a:rPr lang="en-US" dirty="0"/>
              <a:t> production shall reach 50% of the potential </a:t>
            </a:r>
            <a:r>
              <a:rPr lang="en-US" dirty="0" err="1"/>
              <a:t>smolt</a:t>
            </a:r>
            <a:r>
              <a:rPr lang="en-US" dirty="0"/>
              <a:t> production capacity for each river in five years and 75% in ten years after the entry into force of this regulation.</a:t>
            </a:r>
            <a:endParaRPr lang="fi-FI" dirty="0"/>
          </a:p>
          <a:p>
            <a:pPr lvl="1"/>
            <a:r>
              <a:rPr lang="en-US" dirty="0"/>
              <a:t>After ten years from the entry into force of this regulation, the wild salmon </a:t>
            </a:r>
            <a:r>
              <a:rPr lang="en-US" dirty="0" err="1"/>
              <a:t>smolt</a:t>
            </a:r>
            <a:r>
              <a:rPr lang="en-US" dirty="0"/>
              <a:t> production shall be maintained at a level of at least 75% of the potential </a:t>
            </a:r>
            <a:r>
              <a:rPr lang="en-US" dirty="0" err="1"/>
              <a:t>smolt</a:t>
            </a:r>
            <a:r>
              <a:rPr lang="en-US" dirty="0"/>
              <a:t> production capacity in each wild salmon river.</a:t>
            </a:r>
            <a:endParaRPr lang="fi-FI" dirty="0"/>
          </a:p>
          <a:p>
            <a:pPr lvl="1"/>
            <a:r>
              <a:rPr lang="en-US" dirty="0"/>
              <a:t>Member States concerned may set, for each wild salmon river, other more stringent targets. </a:t>
            </a:r>
          </a:p>
          <a:p>
            <a:pPr lvl="0"/>
            <a:r>
              <a:rPr lang="en-GB" b="1" dirty="0" smtClean="0"/>
              <a:t>Targets for herring</a:t>
            </a:r>
            <a:endParaRPr lang="fi-FI" dirty="0"/>
          </a:p>
          <a:p>
            <a:pPr lvl="1"/>
            <a:r>
              <a:rPr lang="en-GB" dirty="0"/>
              <a:t>1. The target fishing mortality shall be reached by 2015 and maintained onwards for the stocks concerned within the following ranges: e.g. </a:t>
            </a:r>
            <a:endParaRPr lang="fi-FI" dirty="0"/>
          </a:p>
          <a:p>
            <a:pPr lvl="2"/>
            <a:r>
              <a:rPr lang="en-GB" dirty="0"/>
              <a:t>Central Baltic herring 0,23-0,29; Gulf of Riga herring 0,32-0,39; </a:t>
            </a:r>
            <a:r>
              <a:rPr lang="en-GB" dirty="0" err="1"/>
              <a:t>Bothnian</a:t>
            </a:r>
            <a:r>
              <a:rPr lang="en-GB" dirty="0"/>
              <a:t> Sea herring 0,13-0,17; </a:t>
            </a:r>
            <a:r>
              <a:rPr lang="en-GB" dirty="0" err="1"/>
              <a:t>Bothnian</a:t>
            </a:r>
            <a:r>
              <a:rPr lang="en-GB" dirty="0"/>
              <a:t> Bay herring (not defined); and Western Baltic herring 0,25-0,31 (</a:t>
            </a:r>
            <a:r>
              <a:rPr lang="en-GB" b="1" i="1" dirty="0"/>
              <a:t>target fishing mortality range).</a:t>
            </a:r>
            <a:endParaRPr lang="fi-FI" dirty="0"/>
          </a:p>
          <a:p>
            <a:pPr lvl="1"/>
            <a:r>
              <a:rPr lang="en-GB" dirty="0"/>
              <a:t>2. In accordance with Article 16(4) of Regulation (EU) No 1380/2013, fishing opportunities shall comply with the targets set out in paragraph 1.</a:t>
            </a:r>
            <a:endParaRPr lang="fi-FI" dirty="0"/>
          </a:p>
          <a:p>
            <a:pPr marL="228600" lvl="1">
              <a:spcBef>
                <a:spcPts val="1000"/>
              </a:spcBef>
            </a:pPr>
            <a:r>
              <a:rPr lang="fi-FI" sz="2600" dirty="0"/>
              <a:t>Toimenpide (</a:t>
            </a:r>
            <a:r>
              <a:rPr lang="fi-FI" sz="2600" dirty="0" err="1"/>
              <a:t>esim</a:t>
            </a:r>
            <a:r>
              <a:rPr lang="fi-FI" sz="2600" dirty="0"/>
              <a:t>): </a:t>
            </a:r>
            <a:r>
              <a:rPr lang="fi-FI" sz="2600" dirty="0" err="1"/>
              <a:t>Tornionjoen</a:t>
            </a:r>
            <a:r>
              <a:rPr lang="fi-FI" sz="2600" dirty="0"/>
              <a:t> ja Simojoen </a:t>
            </a:r>
            <a:r>
              <a:rPr lang="fi-FI" sz="2600" dirty="0" err="1"/>
              <a:t>smolttituotannolle</a:t>
            </a:r>
            <a:r>
              <a:rPr lang="fi-FI" sz="2600" dirty="0"/>
              <a:t> asetetaan 80 % minimitavoite 25 % riskitasolla ja sitä vastaava kutukantatavoite lohen määränä. Tavoitteiden saavuttamista tarkastellaan neljän perättäisen vuoden liukuvana keskiarvona. Suomi pyrkii vaikuttamaan lohisuunnitelmaan siten, että </a:t>
            </a:r>
            <a:r>
              <a:rPr lang="fi-FI" sz="2600" dirty="0" err="1"/>
              <a:t>smolttituotannon</a:t>
            </a:r>
            <a:r>
              <a:rPr lang="fi-FI" sz="2600" dirty="0"/>
              <a:t> tavoitteeksi EU tasolla tulisi 80 %. (lohi- ja meritaimenstrategia 2020 </a:t>
            </a:r>
            <a:r>
              <a:rPr lang="fi-FI" sz="2600" dirty="0" smtClean="0"/>
              <a:t>)</a:t>
            </a:r>
          </a:p>
          <a:p>
            <a:pPr marL="228600" lvl="1">
              <a:spcBef>
                <a:spcPts val="1000"/>
              </a:spcBef>
            </a:pPr>
            <a:r>
              <a:rPr lang="fi-FI" sz="2500" dirty="0" smtClean="0"/>
              <a:t>Toimenpide (esim.): </a:t>
            </a:r>
            <a:r>
              <a:rPr lang="fi-FI" sz="2500" dirty="0"/>
              <a:t>Kaikki 1-vuotiaina tai sitä kookkaampina istutettavat lohet (lukuun ottamatta elvytys- ja palautusistutukset) tulee </a:t>
            </a:r>
            <a:r>
              <a:rPr lang="fi-FI" sz="2500" dirty="0" err="1"/>
              <a:t>rasvaeväleikata</a:t>
            </a:r>
            <a:r>
              <a:rPr lang="fi-FI" sz="2500" dirty="0"/>
              <a:t> vuoden 2016 istutuksista alkaen, ja mikäli mahdollista vapaaehtoiselta pohjalta vuoden 2015 istutuksista alkaen. (lohi- ja meritaimenstrategia 2020 )</a:t>
            </a:r>
          </a:p>
          <a:p>
            <a:pPr marL="0" lvl="1" indent="0">
              <a:spcBef>
                <a:spcPts val="1000"/>
              </a:spcBef>
              <a:buNone/>
            </a:pPr>
            <a:endParaRPr lang="fi-FI" sz="1400" dirty="0"/>
          </a:p>
          <a:p>
            <a:pPr marL="0" indent="0">
              <a:buNone/>
            </a:pPr>
            <a:endParaRPr lang="fi-FI" dirty="0"/>
          </a:p>
        </p:txBody>
      </p:sp>
    </p:spTree>
    <p:extLst>
      <p:ext uri="{BB962C8B-B14F-4D97-AF65-F5344CB8AC3E}">
        <p14:creationId xmlns:p14="http://schemas.microsoft.com/office/powerpoint/2010/main" val="2231049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Suggested</a:t>
            </a:r>
            <a:r>
              <a:rPr lang="fi-FI" dirty="0" smtClean="0"/>
              <a:t> ENV </a:t>
            </a:r>
            <a:r>
              <a:rPr lang="fi-FI" dirty="0" err="1" smtClean="0"/>
              <a:t>objectives</a:t>
            </a:r>
            <a:endParaRPr lang="fi-FI" dirty="0"/>
          </a:p>
        </p:txBody>
      </p:sp>
      <p:sp>
        <p:nvSpPr>
          <p:cNvPr id="3" name="Content Placeholder 2"/>
          <p:cNvSpPr>
            <a:spLocks noGrp="1"/>
          </p:cNvSpPr>
          <p:nvPr>
            <p:ph idx="1"/>
          </p:nvPr>
        </p:nvSpPr>
        <p:spPr/>
        <p:txBody>
          <a:bodyPr>
            <a:normAutofit fontScale="92500"/>
          </a:bodyPr>
          <a:lstStyle/>
          <a:p>
            <a:pPr lvl="0"/>
            <a:r>
              <a:rPr lang="en-GB" sz="1600" dirty="0"/>
              <a:t>HELCOM would welcome if the reform of the Common Fisheries Policy were to include explicit reference to the effect that fisheries may have on other components of marine ecosystems. For example, in the Green Paper no mention is made of by-catch of marine mammals and birds. (HELCOM)</a:t>
            </a:r>
          </a:p>
          <a:p>
            <a:r>
              <a:rPr lang="en-US" sz="1600" b="1" dirty="0"/>
              <a:t>a more ambitious general stock target than Maximum Sustainable Yield (MSY) needs to be part of the reformed policy, ensuring greater resilience in the face of climate change and other threats to fish stocks.(FISH, Sweden)</a:t>
            </a:r>
            <a:endParaRPr lang="fi-FI" sz="1600" dirty="0"/>
          </a:p>
          <a:p>
            <a:r>
              <a:rPr lang="en-US" sz="1600" dirty="0"/>
              <a:t>Moreover, the establishment of a network of marine reserves must provide the fundamental underpinning for this ecosystem approach, not least because no-take areas serve as an insurance policy against fisheries management failures. (Greenpeace)</a:t>
            </a:r>
            <a:endParaRPr lang="fi-FI" sz="1600" dirty="0"/>
          </a:p>
          <a:p>
            <a:r>
              <a:rPr lang="fi-FI" sz="1600" b="1" dirty="0" smtClean="0"/>
              <a:t>Ensisijaisena </a:t>
            </a:r>
            <a:r>
              <a:rPr lang="fi-FI" sz="1600" b="1" dirty="0"/>
              <a:t>päätavoitteena </a:t>
            </a:r>
            <a:r>
              <a:rPr lang="fi-FI" sz="1600" dirty="0"/>
              <a:t>tulee </a:t>
            </a:r>
            <a:r>
              <a:rPr lang="fi-FI" sz="1600" b="1" dirty="0"/>
              <a:t>täysi potentiaalinen poikastuotanto jokiin</a:t>
            </a:r>
            <a:r>
              <a:rPr lang="fi-FI" sz="1600" dirty="0"/>
              <a:t>, joissa on jo elinvoimainen luonnonkanta ja luonnontuotannon palauttaminen entisiin lohijokiin, jotka sellaisenaan tai elinympäristökunnostusten jälkeen soveltuvat poikastuotantoon. (</a:t>
            </a:r>
            <a:r>
              <a:rPr lang="fi-FI" sz="1600" dirty="0" err="1"/>
              <a:t>Finnish</a:t>
            </a:r>
            <a:r>
              <a:rPr lang="fi-FI" sz="1600" dirty="0"/>
              <a:t> Federation for </a:t>
            </a:r>
            <a:r>
              <a:rPr lang="fi-FI" sz="1600" dirty="0" err="1"/>
              <a:t>Recreational</a:t>
            </a:r>
            <a:r>
              <a:rPr lang="fi-FI" sz="1600" dirty="0"/>
              <a:t> Fishing</a:t>
            </a:r>
            <a:r>
              <a:rPr lang="fi-FI" sz="1600" dirty="0" smtClean="0"/>
              <a:t>)</a:t>
            </a:r>
          </a:p>
          <a:p>
            <a:r>
              <a:rPr lang="en-US" sz="1600" b="1" dirty="0" smtClean="0"/>
              <a:t>National </a:t>
            </a:r>
            <a:r>
              <a:rPr lang="en-US" sz="1600" b="1" dirty="0"/>
              <a:t>river specific targets should be established for all rivers. Every river stock should be </a:t>
            </a:r>
            <a:r>
              <a:rPr lang="en-US" sz="1600" b="1" dirty="0" err="1"/>
              <a:t>utilised</a:t>
            </a:r>
            <a:r>
              <a:rPr lang="en-US" sz="1600" b="1" dirty="0"/>
              <a:t> for fisheries (sport and commercial) according to its own current strength. </a:t>
            </a:r>
            <a:r>
              <a:rPr lang="en-US" sz="1600" dirty="0"/>
              <a:t>Reduce fishing pressure in mixed stocks in sea-phase and move fisheries effort to fisheries in geographic proximity to each river system (</a:t>
            </a:r>
            <a:r>
              <a:rPr lang="en-US" sz="1600" dirty="0" err="1"/>
              <a:t>Kalix</a:t>
            </a:r>
            <a:r>
              <a:rPr lang="en-US" sz="1600" dirty="0"/>
              <a:t> river association)</a:t>
            </a:r>
            <a:endParaRPr lang="fi-FI" sz="1600" dirty="0"/>
          </a:p>
          <a:p>
            <a:r>
              <a:rPr lang="en-US" sz="1600" dirty="0"/>
              <a:t>The Baltic wild salmon stocks shall be managed within safe biological and genetic limits and so that the salmon can fill its ecological potential in rivers and at sea.</a:t>
            </a:r>
            <a:endParaRPr lang="fi-FI" sz="1600" dirty="0"/>
          </a:p>
          <a:p>
            <a:r>
              <a:rPr lang="fi-FI" sz="1600" dirty="0"/>
              <a:t>Lohi- ja meritaimenkantojen tärkeitä elinympäristöjä ja vaellusreittejä suojellaan ja kunnostetaan, ja näiden toimenpiteiden myötä painopistettä siirretään istutuksista kalojen luontaiseen elinkiertoon. </a:t>
            </a:r>
            <a:r>
              <a:rPr lang="fi-FI" sz="1600" dirty="0" smtClean="0"/>
              <a:t>(Lohi- ja meritaimenstrategia 2020)</a:t>
            </a:r>
            <a:endParaRPr lang="fi-FI" sz="1600" dirty="0"/>
          </a:p>
          <a:p>
            <a:pPr lvl="0"/>
            <a:endParaRPr lang="fi-FI" sz="1600" dirty="0"/>
          </a:p>
          <a:p>
            <a:pPr lvl="0"/>
            <a:endParaRPr lang="fi-FI" sz="1600" dirty="0"/>
          </a:p>
          <a:p>
            <a:endParaRPr lang="fi-FI" sz="1600" dirty="0"/>
          </a:p>
        </p:txBody>
      </p:sp>
    </p:spTree>
    <p:extLst>
      <p:ext uri="{BB962C8B-B14F-4D97-AF65-F5344CB8AC3E}">
        <p14:creationId xmlns:p14="http://schemas.microsoft.com/office/powerpoint/2010/main" val="3462260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Availability of food supplies</a:t>
            </a:r>
            <a:br>
              <a:rPr lang="en-GB" dirty="0"/>
            </a:br>
            <a:endParaRPr lang="fi-FI" dirty="0"/>
          </a:p>
        </p:txBody>
      </p:sp>
      <p:sp>
        <p:nvSpPr>
          <p:cNvPr id="3" name="Content Placeholder 2"/>
          <p:cNvSpPr>
            <a:spLocks noGrp="1"/>
          </p:cNvSpPr>
          <p:nvPr>
            <p:ph idx="1"/>
          </p:nvPr>
        </p:nvSpPr>
        <p:spPr/>
        <p:txBody>
          <a:bodyPr/>
          <a:lstStyle/>
          <a:p>
            <a:r>
              <a:rPr lang="en-GB" dirty="0"/>
              <a:t>The CFP shall, in particular:</a:t>
            </a:r>
            <a:endParaRPr lang="fi-FI" dirty="0"/>
          </a:p>
          <a:p>
            <a:pPr lvl="1"/>
            <a:r>
              <a:rPr lang="en-GB" dirty="0"/>
              <a:t>(e) promote the development of sustainable Union </a:t>
            </a:r>
            <a:r>
              <a:rPr lang="en-GB" b="1" dirty="0"/>
              <a:t>aquaculture</a:t>
            </a:r>
            <a:r>
              <a:rPr lang="en-GB" dirty="0"/>
              <a:t> activities to contribute to food supplies and security and employment; </a:t>
            </a:r>
            <a:endParaRPr lang="fi-FI" dirty="0"/>
          </a:p>
          <a:p>
            <a:r>
              <a:rPr lang="fi-FI" dirty="0" err="1" smtClean="0"/>
              <a:t>Suggested</a:t>
            </a:r>
            <a:r>
              <a:rPr lang="fi-FI" dirty="0" smtClean="0"/>
              <a:t> </a:t>
            </a:r>
            <a:r>
              <a:rPr lang="fi-FI" dirty="0" err="1" smtClean="0"/>
              <a:t>objectives</a:t>
            </a:r>
            <a:r>
              <a:rPr lang="fi-FI" dirty="0" smtClean="0"/>
              <a:t>:</a:t>
            </a:r>
          </a:p>
          <a:p>
            <a:pPr lvl="1"/>
            <a:r>
              <a:rPr lang="en-GB" dirty="0"/>
              <a:t>In any event, if one wishes to </a:t>
            </a:r>
            <a:r>
              <a:rPr lang="en-GB" b="1" dirty="0"/>
              <a:t>guarantee appropriate food security </a:t>
            </a:r>
            <a:r>
              <a:rPr lang="en-GB" dirty="0"/>
              <a:t>in the EU, it is worth </a:t>
            </a:r>
            <a:r>
              <a:rPr lang="en-GB" b="1" dirty="0"/>
              <a:t>maintaining employment and making sure a reasonable size of the European fleet is preserved. (AFCA</a:t>
            </a:r>
            <a:r>
              <a:rPr lang="en-GB" b="1" dirty="0" smtClean="0"/>
              <a:t>)</a:t>
            </a:r>
            <a:endParaRPr lang="fi-FI" b="1" dirty="0" smtClean="0"/>
          </a:p>
          <a:p>
            <a:pPr lvl="1"/>
            <a:r>
              <a:rPr lang="en-US" dirty="0"/>
              <a:t>Those responsible in the EU should have a strong interest in the self-sufficiency rate, at least on to maintain the present level. (</a:t>
            </a:r>
            <a:r>
              <a:rPr lang="en-US" b="1" dirty="0" err="1"/>
              <a:t>Landesfischereiverband</a:t>
            </a:r>
            <a:r>
              <a:rPr lang="en-US" b="1" dirty="0"/>
              <a:t>)</a:t>
            </a:r>
            <a:endParaRPr lang="fi-FI" dirty="0"/>
          </a:p>
          <a:p>
            <a:endParaRPr lang="fi-FI" dirty="0"/>
          </a:p>
        </p:txBody>
      </p:sp>
    </p:spTree>
    <p:extLst>
      <p:ext uri="{BB962C8B-B14F-4D97-AF65-F5344CB8AC3E}">
        <p14:creationId xmlns:p14="http://schemas.microsoft.com/office/powerpoint/2010/main" val="2430261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coherence:</a:t>
            </a:r>
            <a:r>
              <a:rPr lang="fi-FI" dirty="0"/>
              <a:t/>
            </a:r>
            <a:br>
              <a:rPr lang="fi-FI" dirty="0"/>
            </a:br>
            <a:endParaRPr lang="fi-FI" dirty="0"/>
          </a:p>
        </p:txBody>
      </p:sp>
      <p:sp>
        <p:nvSpPr>
          <p:cNvPr id="3" name="Content Placeholder 2"/>
          <p:cNvSpPr>
            <a:spLocks noGrp="1"/>
          </p:cNvSpPr>
          <p:nvPr>
            <p:ph idx="1"/>
          </p:nvPr>
        </p:nvSpPr>
        <p:spPr/>
        <p:txBody>
          <a:bodyPr/>
          <a:lstStyle/>
          <a:p>
            <a:r>
              <a:rPr lang="en-GB" dirty="0" smtClean="0"/>
              <a:t>The CFP shall in particular</a:t>
            </a:r>
          </a:p>
          <a:p>
            <a:pPr lvl="1"/>
            <a:r>
              <a:rPr lang="en-GB" dirty="0" smtClean="0"/>
              <a:t>(</a:t>
            </a:r>
            <a:r>
              <a:rPr lang="en-GB" dirty="0"/>
              <a:t>j) be coherent with the Union environmental legislation, in particular with the objective of achieving a good environmental status by 2020 as set out in Article 1(1) of Directive 2008/56/EC, as well as with other Union policies. </a:t>
            </a:r>
            <a:endParaRPr lang="fi-FI" dirty="0"/>
          </a:p>
          <a:p>
            <a:pPr lvl="0"/>
            <a:r>
              <a:rPr lang="en-GB" dirty="0" smtClean="0"/>
              <a:t>Suggested objectives</a:t>
            </a:r>
          </a:p>
          <a:p>
            <a:pPr lvl="1"/>
            <a:r>
              <a:rPr lang="en-GB" dirty="0" smtClean="0"/>
              <a:t>Goals </a:t>
            </a:r>
            <a:r>
              <a:rPr lang="en-GB" dirty="0"/>
              <a:t>and targets must be established in line with the other ambitious goals set out in the Marine Strategy Framework Directive, Water Framework Directive and Habitat Directive. (CCB)</a:t>
            </a:r>
            <a:endParaRPr lang="fi-FI" dirty="0"/>
          </a:p>
          <a:p>
            <a:endParaRPr lang="fi-FI" dirty="0"/>
          </a:p>
        </p:txBody>
      </p:sp>
    </p:spTree>
    <p:extLst>
      <p:ext uri="{BB962C8B-B14F-4D97-AF65-F5344CB8AC3E}">
        <p14:creationId xmlns:p14="http://schemas.microsoft.com/office/powerpoint/2010/main" val="532673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Other</a:t>
            </a:r>
            <a:r>
              <a:rPr lang="fi-FI" dirty="0" smtClean="0"/>
              <a:t> </a:t>
            </a:r>
            <a:r>
              <a:rPr lang="fi-FI" dirty="0" err="1" smtClean="0"/>
              <a:t>objectives</a:t>
            </a:r>
            <a:r>
              <a:rPr lang="fi-FI" dirty="0" smtClean="0"/>
              <a:t>	</a:t>
            </a:r>
            <a:endParaRPr lang="fi-FI" dirty="0"/>
          </a:p>
        </p:txBody>
      </p:sp>
      <p:sp>
        <p:nvSpPr>
          <p:cNvPr id="3" name="Content Placeholder 2"/>
          <p:cNvSpPr>
            <a:spLocks noGrp="1"/>
          </p:cNvSpPr>
          <p:nvPr>
            <p:ph idx="1"/>
          </p:nvPr>
        </p:nvSpPr>
        <p:spPr/>
        <p:txBody>
          <a:bodyPr>
            <a:normAutofit/>
          </a:bodyPr>
          <a:lstStyle/>
          <a:p>
            <a:r>
              <a:rPr lang="en-US" dirty="0" smtClean="0"/>
              <a:t>Scientific </a:t>
            </a:r>
            <a:r>
              <a:rPr lang="en-US" dirty="0"/>
              <a:t>knowledge:</a:t>
            </a:r>
            <a:endParaRPr lang="fi-FI" dirty="0"/>
          </a:p>
          <a:p>
            <a:pPr lvl="1"/>
            <a:r>
              <a:rPr lang="en-GB" dirty="0"/>
              <a:t>The CFP shall contribute to the collection of scientific data. </a:t>
            </a:r>
            <a:endParaRPr lang="fi-FI" dirty="0"/>
          </a:p>
          <a:p>
            <a:pPr lvl="1"/>
            <a:r>
              <a:rPr lang="en-GB" dirty="0" smtClean="0"/>
              <a:t>The </a:t>
            </a:r>
            <a:r>
              <a:rPr lang="en-GB" dirty="0"/>
              <a:t>CFP shall, in particular:</a:t>
            </a:r>
            <a:endParaRPr lang="fi-FI" dirty="0"/>
          </a:p>
          <a:p>
            <a:pPr lvl="1"/>
            <a:r>
              <a:rPr lang="fi-FI" dirty="0"/>
              <a:t>Lohi- ja meritaimenkantojen sekä kalastuksen tutkimus ja seuranta tuottavat ajankohtaista ja käyttökelpoista tietoa päätöksentekoa varten. Kalastajat osallistuvat tiedon tuottamiseen saaliista ja kalastuksesta. Tietoisuus lohen ja meritaimenen hyödyntämistavoista on kasvanut eri kalastajaryhmien välillä ja kantojen hyödyntämistavoista vallitsee yhteisymmärrys. </a:t>
            </a:r>
            <a:r>
              <a:rPr lang="fi-FI" dirty="0" smtClean="0"/>
              <a:t>(lohi- </a:t>
            </a:r>
            <a:r>
              <a:rPr lang="fi-FI" dirty="0"/>
              <a:t>ja meritaimenstrategia </a:t>
            </a:r>
            <a:r>
              <a:rPr lang="fi-FI" dirty="0" smtClean="0"/>
              <a:t>2020)</a:t>
            </a:r>
            <a:endParaRPr lang="fi-FI" dirty="0"/>
          </a:p>
          <a:p>
            <a:pPr marL="0" indent="0">
              <a:buNone/>
            </a:pPr>
            <a:r>
              <a:rPr lang="fi-FI" dirty="0" smtClean="0"/>
              <a:t>Management </a:t>
            </a:r>
            <a:r>
              <a:rPr lang="fi-FI" dirty="0" err="1" smtClean="0"/>
              <a:t>objective</a:t>
            </a:r>
            <a:endParaRPr lang="fi-FI" dirty="0" smtClean="0"/>
          </a:p>
          <a:p>
            <a:pPr marL="0" indent="0">
              <a:buNone/>
            </a:pPr>
            <a:endParaRPr lang="fi-FI" dirty="0"/>
          </a:p>
        </p:txBody>
      </p:sp>
    </p:spTree>
    <p:extLst>
      <p:ext uri="{BB962C8B-B14F-4D97-AF65-F5344CB8AC3E}">
        <p14:creationId xmlns:p14="http://schemas.microsoft.com/office/powerpoint/2010/main" val="671520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Health/</a:t>
            </a:r>
            <a:r>
              <a:rPr lang="fi-FI" dirty="0" err="1" smtClean="0"/>
              <a:t>dioxin</a:t>
            </a:r>
            <a:endParaRPr lang="fi-FI" dirty="0"/>
          </a:p>
        </p:txBody>
      </p:sp>
      <p:sp>
        <p:nvSpPr>
          <p:cNvPr id="3" name="Content Placeholder 2"/>
          <p:cNvSpPr>
            <a:spLocks noGrp="1"/>
          </p:cNvSpPr>
          <p:nvPr>
            <p:ph idx="1"/>
          </p:nvPr>
        </p:nvSpPr>
        <p:spPr/>
        <p:txBody>
          <a:bodyPr>
            <a:normAutofit fontScale="62500" lnSpcReduction="20000"/>
          </a:bodyPr>
          <a:lstStyle/>
          <a:p>
            <a:pPr lvl="0"/>
            <a:r>
              <a:rPr lang="en-US" dirty="0" smtClean="0"/>
              <a:t>Objectives of the Community </a:t>
            </a:r>
            <a:r>
              <a:rPr lang="en-US" dirty="0"/>
              <a:t>strategy for </a:t>
            </a:r>
            <a:r>
              <a:rPr lang="en-US" dirty="0" smtClean="0"/>
              <a:t>dioxins:</a:t>
            </a:r>
            <a:endParaRPr lang="fi-FI" dirty="0"/>
          </a:p>
          <a:p>
            <a:pPr lvl="1"/>
            <a:r>
              <a:rPr lang="en-US" dirty="0" smtClean="0"/>
              <a:t>to </a:t>
            </a:r>
            <a:r>
              <a:rPr lang="en-US" dirty="0"/>
              <a:t>assess the current state of the environment and the ecosystem, </a:t>
            </a:r>
            <a:endParaRPr lang="fi-FI" dirty="0"/>
          </a:p>
          <a:p>
            <a:pPr lvl="1"/>
            <a:r>
              <a:rPr lang="en-US" dirty="0"/>
              <a:t>to reduce  human exposure to dioxins and PCBs in the short term and to maintain human exposure at safe levels in the medium to long term, </a:t>
            </a:r>
            <a:endParaRPr lang="fi-FI" dirty="0"/>
          </a:p>
          <a:p>
            <a:pPr lvl="1"/>
            <a:r>
              <a:rPr lang="en-US" dirty="0"/>
              <a:t>to reduce environmental effects from dioxins and PCBs. </a:t>
            </a:r>
            <a:endParaRPr lang="fi-FI" dirty="0"/>
          </a:p>
          <a:p>
            <a:pPr lvl="0"/>
            <a:r>
              <a:rPr lang="en-US" dirty="0" smtClean="0"/>
              <a:t>The Commission proposes a strategy to </a:t>
            </a:r>
            <a:r>
              <a:rPr lang="en-US" dirty="0"/>
              <a:t>secure better protection of human health and of the environment from the effects of dioxins and PCBs </a:t>
            </a:r>
            <a:endParaRPr lang="en-US" dirty="0" smtClean="0"/>
          </a:p>
          <a:p>
            <a:pPr lvl="1"/>
            <a:r>
              <a:rPr lang="en-US" dirty="0" smtClean="0"/>
              <a:t>to </a:t>
            </a:r>
            <a:r>
              <a:rPr lang="en-US" dirty="0"/>
              <a:t>reduce the presence of dioxins and PCBs in the environment;</a:t>
            </a:r>
            <a:endParaRPr lang="fi-FI" dirty="0"/>
          </a:p>
          <a:p>
            <a:pPr lvl="1"/>
            <a:r>
              <a:rPr lang="en-US" dirty="0" smtClean="0"/>
              <a:t>to </a:t>
            </a:r>
            <a:r>
              <a:rPr lang="en-US" dirty="0"/>
              <a:t>reduce the presence of dioxins and PCBs in feed and food</a:t>
            </a:r>
            <a:r>
              <a:rPr lang="en-US" dirty="0" smtClean="0"/>
              <a:t>.</a:t>
            </a:r>
            <a:endParaRPr lang="fi-FI" dirty="0"/>
          </a:p>
          <a:p>
            <a:r>
              <a:rPr lang="en-US" dirty="0"/>
              <a:t>The quantitative objective is:</a:t>
            </a:r>
            <a:endParaRPr lang="fi-FI" dirty="0"/>
          </a:p>
          <a:p>
            <a:pPr lvl="1"/>
            <a:r>
              <a:rPr lang="en-US" dirty="0"/>
              <a:t>to reduce human intake levels below 14 </a:t>
            </a:r>
            <a:r>
              <a:rPr lang="en-US" dirty="0" err="1"/>
              <a:t>picograms</a:t>
            </a:r>
            <a:r>
              <a:rPr lang="en-US" dirty="0"/>
              <a:t> WHO-TEQ per kg bodyweight (same as in Com regulation No </a:t>
            </a:r>
            <a:r>
              <a:rPr lang="en-US" dirty="0" smtClean="0"/>
              <a:t>1881/2006)</a:t>
            </a:r>
          </a:p>
          <a:p>
            <a:pPr lvl="0"/>
            <a:r>
              <a:rPr lang="en-US" dirty="0"/>
              <a:t>EUSBSR: Reducing the use and impact of hazardous substances</a:t>
            </a:r>
            <a:endParaRPr lang="fi-FI" dirty="0"/>
          </a:p>
          <a:p>
            <a:pPr lvl="1"/>
            <a:r>
              <a:rPr lang="en-US" dirty="0"/>
              <a:t>Concentrations of hazardous substances close to natural levels; all fish are safe to eat; and healthy wildlife.</a:t>
            </a:r>
            <a:endParaRPr lang="fi-FI" dirty="0"/>
          </a:p>
          <a:p>
            <a:pPr lvl="0"/>
            <a:r>
              <a:rPr lang="en-US" dirty="0" smtClean="0"/>
              <a:t>BSAP &amp;EUSBSR &amp; MSFD: </a:t>
            </a:r>
            <a:r>
              <a:rPr lang="en-US" dirty="0"/>
              <a:t>Baltic Sea life undisturbed by </a:t>
            </a:r>
            <a:r>
              <a:rPr lang="en-US" b="1" i="1" dirty="0"/>
              <a:t>hazardous substances</a:t>
            </a:r>
            <a:endParaRPr lang="fi-FI" dirty="0"/>
          </a:p>
          <a:p>
            <a:pPr lvl="1"/>
            <a:r>
              <a:rPr lang="en-US" b="1" i="1" dirty="0"/>
              <a:t>Concentrations of hazardous substances close to natural levels</a:t>
            </a:r>
            <a:endParaRPr lang="fi-FI" dirty="0"/>
          </a:p>
          <a:p>
            <a:pPr lvl="1"/>
            <a:r>
              <a:rPr lang="en-US" b="1" i="1" dirty="0"/>
              <a:t>All fish are safe to eat</a:t>
            </a:r>
            <a:endParaRPr lang="fi-FI" dirty="0"/>
          </a:p>
          <a:p>
            <a:pPr lvl="1"/>
            <a:r>
              <a:rPr lang="en-US" b="1" i="1" dirty="0"/>
              <a:t>Healthy wildlife</a:t>
            </a:r>
            <a:endParaRPr lang="fi-FI" dirty="0"/>
          </a:p>
          <a:p>
            <a:pPr lvl="1"/>
            <a:endParaRPr lang="fi-FI" dirty="0"/>
          </a:p>
          <a:p>
            <a:endParaRPr lang="fi-FI" dirty="0"/>
          </a:p>
        </p:txBody>
      </p:sp>
    </p:spTree>
    <p:extLst>
      <p:ext uri="{BB962C8B-B14F-4D97-AF65-F5344CB8AC3E}">
        <p14:creationId xmlns:p14="http://schemas.microsoft.com/office/powerpoint/2010/main" val="3274887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Suggested</a:t>
            </a:r>
            <a:r>
              <a:rPr lang="fi-FI" dirty="0" smtClean="0"/>
              <a:t> </a:t>
            </a:r>
            <a:r>
              <a:rPr lang="fi-FI" dirty="0" err="1" smtClean="0"/>
              <a:t>Dioxin</a:t>
            </a:r>
            <a:r>
              <a:rPr lang="fi-FI" dirty="0" smtClean="0"/>
              <a:t>/Health </a:t>
            </a:r>
            <a:r>
              <a:rPr lang="fi-FI" dirty="0" err="1" smtClean="0"/>
              <a:t>related</a:t>
            </a:r>
            <a:r>
              <a:rPr lang="fi-FI" dirty="0" smtClean="0"/>
              <a:t> </a:t>
            </a:r>
            <a:r>
              <a:rPr lang="fi-FI" dirty="0" err="1" smtClean="0"/>
              <a:t>objectives</a:t>
            </a:r>
            <a:r>
              <a:rPr lang="fi-FI" dirty="0" smtClean="0"/>
              <a:t> 	</a:t>
            </a:r>
            <a:endParaRPr lang="fi-FI" dirty="0"/>
          </a:p>
        </p:txBody>
      </p:sp>
      <p:sp>
        <p:nvSpPr>
          <p:cNvPr id="3" name="Content Placeholder 2"/>
          <p:cNvSpPr>
            <a:spLocks noGrp="1"/>
          </p:cNvSpPr>
          <p:nvPr>
            <p:ph idx="1"/>
          </p:nvPr>
        </p:nvSpPr>
        <p:spPr/>
        <p:txBody>
          <a:bodyPr>
            <a:noAutofit/>
          </a:bodyPr>
          <a:lstStyle/>
          <a:p>
            <a:pPr lvl="0"/>
            <a:r>
              <a:rPr lang="en-GB" sz="1600" dirty="0"/>
              <a:t>There are </a:t>
            </a:r>
            <a:r>
              <a:rPr lang="en-GB" sz="1600" b="1" dirty="0"/>
              <a:t>different standards applied </a:t>
            </a:r>
            <a:r>
              <a:rPr lang="en-GB" sz="1600" dirty="0"/>
              <a:t>by the respective member states on how to measure these dioxins, and the BS RAC does not see this as the best solution. The best solution would be to </a:t>
            </a:r>
            <a:r>
              <a:rPr lang="en-GB" sz="1600" b="1" dirty="0"/>
              <a:t>have world standards on dioxin, rather than using national standards</a:t>
            </a:r>
            <a:r>
              <a:rPr lang="en-GB" sz="1600" dirty="0"/>
              <a:t>. This is something that can be appropriately tackled by the Commission. (BSAC)</a:t>
            </a:r>
            <a:endParaRPr lang="fi-FI" sz="1600" dirty="0"/>
          </a:p>
          <a:p>
            <a:pPr lvl="1"/>
            <a:r>
              <a:rPr lang="en-GB" sz="1400" dirty="0"/>
              <a:t>Coalition Clean Baltic (CCB), the Fisheries Secretariat (FISH) and WWF prepared a letter to the BSRAC on a minority statement: </a:t>
            </a:r>
            <a:endParaRPr lang="fi-FI" sz="1400" dirty="0"/>
          </a:p>
          <a:p>
            <a:pPr lvl="0"/>
            <a:r>
              <a:rPr lang="en-US" sz="1600" b="1" dirty="0"/>
              <a:t>The EU does not support in any form the propaganda advocating high consumption of fish for health reasons. </a:t>
            </a:r>
            <a:r>
              <a:rPr lang="en-US" sz="1600" dirty="0"/>
              <a:t>Omega 3 fatty acids can be sourced directly from where fish get it themselves, namely from algae. Instead, the EU fosters initiatives which inform consumers about the interdependences between fish consumption and overfishing, as well as between reckless handling of fish and loss of quality of its products (Fair fish)</a:t>
            </a:r>
            <a:endParaRPr lang="fi-FI" sz="1600" dirty="0"/>
          </a:p>
          <a:p>
            <a:endParaRPr lang="fi-FI" sz="1600" dirty="0"/>
          </a:p>
        </p:txBody>
      </p:sp>
    </p:spTree>
    <p:extLst>
      <p:ext uri="{BB962C8B-B14F-4D97-AF65-F5344CB8AC3E}">
        <p14:creationId xmlns:p14="http://schemas.microsoft.com/office/powerpoint/2010/main" val="2136982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The</a:t>
            </a:r>
            <a:r>
              <a:rPr lang="fi-FI" dirty="0" smtClean="0"/>
              <a:t> </a:t>
            </a:r>
            <a:r>
              <a:rPr lang="fi-FI" dirty="0" err="1" smtClean="0"/>
              <a:t>aim</a:t>
            </a:r>
            <a:r>
              <a:rPr lang="fi-FI" dirty="0" smtClean="0"/>
              <a:t> of </a:t>
            </a:r>
            <a:r>
              <a:rPr lang="fi-FI" dirty="0" err="1" smtClean="0"/>
              <a:t>the</a:t>
            </a:r>
            <a:r>
              <a:rPr lang="fi-FI" dirty="0" smtClean="0"/>
              <a:t> </a:t>
            </a:r>
            <a:r>
              <a:rPr lang="fi-FI" dirty="0" err="1" smtClean="0"/>
              <a:t>questionnaire</a:t>
            </a:r>
            <a:r>
              <a:rPr lang="fi-FI" dirty="0" smtClean="0"/>
              <a:t>				</a:t>
            </a:r>
            <a:endParaRPr lang="fi-FI" dirty="0"/>
          </a:p>
        </p:txBody>
      </p:sp>
      <p:sp>
        <p:nvSpPr>
          <p:cNvPr id="3" name="Content Placeholder 2"/>
          <p:cNvSpPr>
            <a:spLocks noGrp="1"/>
          </p:cNvSpPr>
          <p:nvPr>
            <p:ph idx="1"/>
          </p:nvPr>
        </p:nvSpPr>
        <p:spPr/>
        <p:txBody>
          <a:bodyPr>
            <a:normAutofit lnSpcReduction="10000"/>
          </a:bodyPr>
          <a:lstStyle/>
          <a:p>
            <a:r>
              <a:rPr lang="fi-FI" dirty="0" smtClean="0"/>
              <a:t>To </a:t>
            </a:r>
            <a:r>
              <a:rPr lang="fi-FI" dirty="0" err="1" smtClean="0"/>
              <a:t>identify</a:t>
            </a:r>
            <a:r>
              <a:rPr lang="fi-FI" dirty="0" smtClean="0"/>
              <a:t>, </a:t>
            </a:r>
            <a:r>
              <a:rPr lang="fi-FI" dirty="0" err="1" smtClean="0"/>
              <a:t>define</a:t>
            </a:r>
            <a:r>
              <a:rPr lang="fi-FI" dirty="0" smtClean="0"/>
              <a:t> and </a:t>
            </a:r>
            <a:r>
              <a:rPr lang="fi-FI" dirty="0" err="1" smtClean="0"/>
              <a:t>prioritise</a:t>
            </a:r>
            <a:r>
              <a:rPr lang="fi-FI" dirty="0" smtClean="0"/>
              <a:t> </a:t>
            </a:r>
            <a:r>
              <a:rPr lang="fi-FI" dirty="0" err="1" smtClean="0"/>
              <a:t>objectives</a:t>
            </a:r>
            <a:r>
              <a:rPr lang="fi-FI" dirty="0" smtClean="0"/>
              <a:t> of </a:t>
            </a:r>
            <a:r>
              <a:rPr lang="fi-FI" dirty="0" err="1" smtClean="0"/>
              <a:t>integrated</a:t>
            </a:r>
            <a:r>
              <a:rPr lang="fi-FI" dirty="0" smtClean="0"/>
              <a:t> management of Baltic </a:t>
            </a:r>
            <a:r>
              <a:rPr lang="fi-FI" dirty="0" err="1" smtClean="0"/>
              <a:t>salmon</a:t>
            </a:r>
            <a:r>
              <a:rPr lang="fi-FI" dirty="0" smtClean="0"/>
              <a:t> and </a:t>
            </a:r>
            <a:r>
              <a:rPr lang="fi-FI" dirty="0" err="1" smtClean="0"/>
              <a:t>herring</a:t>
            </a:r>
            <a:endParaRPr lang="fi-FI" dirty="0" smtClean="0"/>
          </a:p>
          <a:p>
            <a:pPr lvl="1"/>
            <a:endParaRPr lang="fi-FI" dirty="0" smtClean="0"/>
          </a:p>
          <a:p>
            <a:r>
              <a:rPr lang="fi-FI" dirty="0" err="1" smtClean="0"/>
              <a:t>Based</a:t>
            </a:r>
            <a:r>
              <a:rPr lang="fi-FI" dirty="0" smtClean="0"/>
              <a:t> on </a:t>
            </a:r>
            <a:r>
              <a:rPr lang="fi-FI" dirty="0" err="1" smtClean="0"/>
              <a:t>value-focused</a:t>
            </a:r>
            <a:r>
              <a:rPr lang="fi-FI" dirty="0" smtClean="0"/>
              <a:t> </a:t>
            </a:r>
            <a:r>
              <a:rPr lang="fi-FI" dirty="0" err="1" smtClean="0"/>
              <a:t>thinking</a:t>
            </a:r>
            <a:endParaRPr lang="fi-FI" dirty="0" smtClean="0"/>
          </a:p>
          <a:p>
            <a:pPr lvl="1"/>
            <a:r>
              <a:rPr lang="en-US" dirty="0"/>
              <a:t>Explicit objective includes the context, an object and a direction of </a:t>
            </a:r>
            <a:r>
              <a:rPr lang="en-US" dirty="0" smtClean="0"/>
              <a:t>preference</a:t>
            </a:r>
          </a:p>
          <a:p>
            <a:pPr lvl="1"/>
            <a:r>
              <a:rPr lang="en-US" dirty="0" smtClean="0"/>
              <a:t>E.g. explicit objectives for integrated management of Baltic salmon and herring:</a:t>
            </a:r>
          </a:p>
          <a:p>
            <a:pPr lvl="2"/>
            <a:r>
              <a:rPr lang="en-US" dirty="0" smtClean="0"/>
              <a:t>maximum economic benefit, minimizing environmental impact</a:t>
            </a:r>
          </a:p>
          <a:p>
            <a:pPr lvl="1"/>
            <a:r>
              <a:rPr lang="en-US" dirty="0" smtClean="0"/>
              <a:t>Distinction between fundamental (/end) and means objectives</a:t>
            </a:r>
          </a:p>
          <a:p>
            <a:pPr lvl="2"/>
            <a:r>
              <a:rPr lang="en-US" dirty="0"/>
              <a:t>Fundamental objectives and means objectives are context dependent:</a:t>
            </a:r>
            <a:endParaRPr lang="fi-FI" dirty="0"/>
          </a:p>
          <a:p>
            <a:pPr lvl="2"/>
            <a:r>
              <a:rPr lang="en-US" dirty="0"/>
              <a:t>Fundamental: the ends that are values in a specific context</a:t>
            </a:r>
            <a:endParaRPr lang="fi-FI" dirty="0"/>
          </a:p>
          <a:p>
            <a:pPr lvl="2"/>
            <a:r>
              <a:rPr lang="en-US" dirty="0"/>
              <a:t>Means: methods to achieve the </a:t>
            </a:r>
            <a:r>
              <a:rPr lang="en-US" dirty="0" smtClean="0"/>
              <a:t>ends</a:t>
            </a:r>
            <a:endParaRPr lang="fi-FI" dirty="0"/>
          </a:p>
          <a:p>
            <a:pPr lvl="1"/>
            <a:endParaRPr lang="fi-FI" dirty="0"/>
          </a:p>
        </p:txBody>
      </p:sp>
    </p:spTree>
    <p:extLst>
      <p:ext uri="{BB962C8B-B14F-4D97-AF65-F5344CB8AC3E}">
        <p14:creationId xmlns:p14="http://schemas.microsoft.com/office/powerpoint/2010/main" val="2447116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How to </a:t>
            </a:r>
            <a:r>
              <a:rPr lang="fi-FI" dirty="0" err="1" smtClean="0"/>
              <a:t>list</a:t>
            </a:r>
            <a:r>
              <a:rPr lang="fi-FI" dirty="0" smtClean="0"/>
              <a:t> </a:t>
            </a:r>
            <a:r>
              <a:rPr lang="fi-FI" dirty="0" err="1" smtClean="0"/>
              <a:t>objectives</a:t>
            </a:r>
            <a:r>
              <a:rPr lang="fi-FI" dirty="0" smtClean="0"/>
              <a:t> for </a:t>
            </a:r>
            <a:r>
              <a:rPr lang="fi-FI" dirty="0" err="1" smtClean="0"/>
              <a:t>the</a:t>
            </a:r>
            <a:r>
              <a:rPr lang="fi-FI" dirty="0" smtClean="0"/>
              <a:t> </a:t>
            </a:r>
            <a:r>
              <a:rPr lang="fi-FI" dirty="0" err="1" smtClean="0"/>
              <a:t>questionnaire</a:t>
            </a:r>
            <a:r>
              <a:rPr lang="fi-FI" dirty="0" smtClean="0"/>
              <a:t>?	</a:t>
            </a:r>
            <a:endParaRPr lang="fi-FI" dirty="0"/>
          </a:p>
        </p:txBody>
      </p:sp>
      <p:sp>
        <p:nvSpPr>
          <p:cNvPr id="3" name="Content Placeholder 2"/>
          <p:cNvSpPr>
            <a:spLocks noGrp="1"/>
          </p:cNvSpPr>
          <p:nvPr>
            <p:ph idx="1"/>
          </p:nvPr>
        </p:nvSpPr>
        <p:spPr/>
        <p:txBody>
          <a:bodyPr>
            <a:normAutofit/>
          </a:bodyPr>
          <a:lstStyle/>
          <a:p>
            <a:r>
              <a:rPr lang="fi-FI" dirty="0" err="1" smtClean="0"/>
              <a:t>Fundamental</a:t>
            </a:r>
            <a:r>
              <a:rPr lang="fi-FI" dirty="0" smtClean="0"/>
              <a:t> </a:t>
            </a:r>
            <a:r>
              <a:rPr lang="fi-FI" dirty="0" err="1" smtClean="0"/>
              <a:t>objectives</a:t>
            </a:r>
            <a:r>
              <a:rPr lang="fi-FI" dirty="0" smtClean="0"/>
              <a:t>?</a:t>
            </a:r>
          </a:p>
          <a:p>
            <a:pPr lvl="1"/>
            <a:r>
              <a:rPr lang="en-US" dirty="0" smtClean="0"/>
              <a:t>(Maximize)economic </a:t>
            </a:r>
            <a:r>
              <a:rPr lang="en-US" dirty="0"/>
              <a:t>benefit</a:t>
            </a:r>
            <a:endParaRPr lang="fi-FI" dirty="0"/>
          </a:p>
          <a:p>
            <a:pPr lvl="2"/>
            <a:r>
              <a:rPr lang="en-US" dirty="0" smtClean="0"/>
              <a:t>Economic </a:t>
            </a:r>
            <a:r>
              <a:rPr lang="en-US" dirty="0"/>
              <a:t>viability</a:t>
            </a:r>
            <a:endParaRPr lang="fi-FI" dirty="0"/>
          </a:p>
          <a:p>
            <a:pPr lvl="2"/>
            <a:r>
              <a:rPr lang="en-US" dirty="0"/>
              <a:t>Competitiveness</a:t>
            </a:r>
            <a:endParaRPr lang="fi-FI" dirty="0"/>
          </a:p>
          <a:p>
            <a:pPr lvl="1"/>
            <a:r>
              <a:rPr lang="fi-FI" dirty="0" smtClean="0"/>
              <a:t>(</a:t>
            </a:r>
            <a:r>
              <a:rPr lang="fi-FI" dirty="0" err="1" smtClean="0"/>
              <a:t>Maximize</a:t>
            </a:r>
            <a:r>
              <a:rPr lang="fi-FI" dirty="0" smtClean="0"/>
              <a:t>) </a:t>
            </a:r>
            <a:r>
              <a:rPr lang="fi-FI" dirty="0" err="1" smtClean="0"/>
              <a:t>social</a:t>
            </a:r>
            <a:r>
              <a:rPr lang="fi-FI" dirty="0" smtClean="0"/>
              <a:t> </a:t>
            </a:r>
            <a:r>
              <a:rPr lang="fi-FI" dirty="0" err="1" smtClean="0"/>
              <a:t>benefit</a:t>
            </a:r>
            <a:endParaRPr lang="fi-FI" dirty="0" smtClean="0"/>
          </a:p>
          <a:p>
            <a:pPr lvl="2"/>
            <a:r>
              <a:rPr lang="fi-FI" dirty="0" err="1" smtClean="0"/>
              <a:t>Employment</a:t>
            </a:r>
            <a:endParaRPr lang="fi-FI" dirty="0" smtClean="0"/>
          </a:p>
          <a:p>
            <a:pPr lvl="2"/>
            <a:r>
              <a:rPr lang="fi-FI" dirty="0" smtClean="0"/>
              <a:t>Health</a:t>
            </a:r>
          </a:p>
          <a:p>
            <a:pPr lvl="2"/>
            <a:r>
              <a:rPr lang="fi-FI" dirty="0" err="1" smtClean="0"/>
              <a:t>Education</a:t>
            </a:r>
            <a:endParaRPr lang="fi-FI" dirty="0" smtClean="0"/>
          </a:p>
          <a:p>
            <a:pPr lvl="2"/>
            <a:r>
              <a:rPr lang="fi-FI" dirty="0" smtClean="0"/>
              <a:t>Standard of </a:t>
            </a:r>
            <a:r>
              <a:rPr lang="fi-FI" dirty="0" err="1" smtClean="0"/>
              <a:t>living</a:t>
            </a:r>
            <a:r>
              <a:rPr lang="fi-FI" dirty="0" smtClean="0"/>
              <a:t> </a:t>
            </a:r>
          </a:p>
          <a:p>
            <a:pPr lvl="2"/>
            <a:r>
              <a:rPr lang="fi-FI" dirty="0" err="1" smtClean="0"/>
              <a:t>Viability</a:t>
            </a:r>
            <a:r>
              <a:rPr lang="fi-FI" dirty="0" smtClean="0"/>
              <a:t> of </a:t>
            </a:r>
            <a:r>
              <a:rPr lang="fi-FI" dirty="0" err="1" smtClean="0"/>
              <a:t>coastal</a:t>
            </a:r>
            <a:r>
              <a:rPr lang="fi-FI" dirty="0" smtClean="0"/>
              <a:t> </a:t>
            </a:r>
            <a:r>
              <a:rPr lang="fi-FI" dirty="0" err="1" smtClean="0"/>
              <a:t>communities</a:t>
            </a:r>
            <a:endParaRPr lang="fi-FI" dirty="0" smtClean="0"/>
          </a:p>
          <a:p>
            <a:pPr lvl="2"/>
            <a:r>
              <a:rPr lang="fi-FI" dirty="0" err="1" smtClean="0"/>
              <a:t>Safety</a:t>
            </a:r>
            <a:endParaRPr lang="fi-FI" dirty="0" smtClean="0"/>
          </a:p>
          <a:p>
            <a:pPr lvl="2"/>
            <a:r>
              <a:rPr lang="fi-FI" dirty="0" err="1" smtClean="0"/>
              <a:t>Availability</a:t>
            </a:r>
            <a:r>
              <a:rPr lang="fi-FI" dirty="0" smtClean="0"/>
              <a:t> of food </a:t>
            </a:r>
            <a:r>
              <a:rPr lang="fi-FI" dirty="0" err="1" smtClean="0"/>
              <a:t>supplies</a:t>
            </a:r>
            <a:endParaRPr lang="fi-FI" dirty="0"/>
          </a:p>
        </p:txBody>
      </p:sp>
    </p:spTree>
    <p:extLst>
      <p:ext uri="{BB962C8B-B14F-4D97-AF65-F5344CB8AC3E}">
        <p14:creationId xmlns:p14="http://schemas.microsoft.com/office/powerpoint/2010/main" val="39982542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r>
              <a:rPr lang="fi-FI" dirty="0" err="1" smtClean="0"/>
              <a:t>Minimize</a:t>
            </a:r>
            <a:r>
              <a:rPr lang="fi-FI" dirty="0" smtClean="0"/>
              <a:t> </a:t>
            </a:r>
            <a:r>
              <a:rPr lang="fi-FI" dirty="0" err="1" smtClean="0"/>
              <a:t>environmental</a:t>
            </a:r>
            <a:r>
              <a:rPr lang="fi-FI" dirty="0" smtClean="0"/>
              <a:t> </a:t>
            </a:r>
            <a:r>
              <a:rPr lang="fi-FI" dirty="0" err="1" smtClean="0"/>
              <a:t>impact</a:t>
            </a:r>
            <a:endParaRPr lang="fi-FI" dirty="0" smtClean="0"/>
          </a:p>
          <a:p>
            <a:pPr lvl="1"/>
            <a:r>
              <a:rPr lang="fi-FI" dirty="0" err="1" smtClean="0"/>
              <a:t>Marine</a:t>
            </a:r>
            <a:r>
              <a:rPr lang="fi-FI" dirty="0" smtClean="0"/>
              <a:t> </a:t>
            </a:r>
            <a:r>
              <a:rPr lang="fi-FI" dirty="0" err="1" smtClean="0"/>
              <a:t>biodiversity</a:t>
            </a:r>
            <a:endParaRPr lang="fi-FI" dirty="0" smtClean="0"/>
          </a:p>
          <a:p>
            <a:pPr lvl="1"/>
            <a:r>
              <a:rPr lang="fi-FI" dirty="0" err="1" smtClean="0"/>
              <a:t>Marine</a:t>
            </a:r>
            <a:r>
              <a:rPr lang="fi-FI" dirty="0" smtClean="0"/>
              <a:t> </a:t>
            </a:r>
            <a:r>
              <a:rPr lang="fi-FI" dirty="0" err="1" smtClean="0"/>
              <a:t>ecosystems</a:t>
            </a:r>
            <a:endParaRPr lang="fi-FI" dirty="0" smtClean="0"/>
          </a:p>
          <a:p>
            <a:pPr lvl="1"/>
            <a:r>
              <a:rPr lang="fi-FI" dirty="0" smtClean="0"/>
              <a:t>Human </a:t>
            </a:r>
            <a:r>
              <a:rPr lang="fi-FI" dirty="0" err="1" smtClean="0"/>
              <a:t>health</a:t>
            </a:r>
            <a:endParaRPr lang="fi-FI" dirty="0" smtClean="0"/>
          </a:p>
          <a:p>
            <a:pPr lvl="1"/>
            <a:r>
              <a:rPr lang="fi-FI" dirty="0" err="1" smtClean="0"/>
              <a:t>Legitimate</a:t>
            </a:r>
            <a:r>
              <a:rPr lang="fi-FI" dirty="0" smtClean="0"/>
              <a:t> </a:t>
            </a:r>
            <a:r>
              <a:rPr lang="fi-FI" dirty="0" err="1" smtClean="0"/>
              <a:t>uses</a:t>
            </a:r>
            <a:r>
              <a:rPr lang="fi-FI" dirty="0" smtClean="0"/>
              <a:t> of </a:t>
            </a:r>
            <a:r>
              <a:rPr lang="fi-FI" dirty="0" err="1" smtClean="0"/>
              <a:t>the</a:t>
            </a:r>
            <a:r>
              <a:rPr lang="fi-FI" dirty="0" smtClean="0"/>
              <a:t> </a:t>
            </a:r>
            <a:r>
              <a:rPr lang="fi-FI" dirty="0" err="1" smtClean="0"/>
              <a:t>sea</a:t>
            </a:r>
            <a:endParaRPr lang="fi-FI" dirty="0" smtClean="0"/>
          </a:p>
          <a:p>
            <a:r>
              <a:rPr lang="fi-FI" dirty="0" err="1" smtClean="0"/>
              <a:t>Scientific</a:t>
            </a:r>
            <a:r>
              <a:rPr lang="fi-FI" dirty="0" smtClean="0"/>
              <a:t> </a:t>
            </a:r>
            <a:r>
              <a:rPr lang="fi-FI" dirty="0" err="1" smtClean="0"/>
              <a:t>knowledge</a:t>
            </a:r>
            <a:endParaRPr lang="fi-FI" dirty="0" smtClean="0"/>
          </a:p>
          <a:p>
            <a:r>
              <a:rPr lang="fi-FI" dirty="0" err="1" smtClean="0"/>
              <a:t>Policy</a:t>
            </a:r>
            <a:r>
              <a:rPr lang="fi-FI" dirty="0" smtClean="0"/>
              <a:t> </a:t>
            </a:r>
            <a:r>
              <a:rPr lang="fi-FI" dirty="0" err="1" smtClean="0"/>
              <a:t>coherence</a:t>
            </a:r>
            <a:endParaRPr lang="fi-FI" dirty="0"/>
          </a:p>
        </p:txBody>
      </p:sp>
    </p:spTree>
    <p:extLst>
      <p:ext uri="{BB962C8B-B14F-4D97-AF65-F5344CB8AC3E}">
        <p14:creationId xmlns:p14="http://schemas.microsoft.com/office/powerpoint/2010/main" val="209619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International </a:t>
            </a:r>
            <a:r>
              <a:rPr lang="fi-FI" dirty="0" err="1" smtClean="0"/>
              <a:t>agreements</a:t>
            </a:r>
            <a:endParaRPr lang="fi-FI" dirty="0"/>
          </a:p>
        </p:txBody>
      </p:sp>
      <p:sp>
        <p:nvSpPr>
          <p:cNvPr id="3" name="Content Placeholder 2"/>
          <p:cNvSpPr>
            <a:spLocks noGrp="1"/>
          </p:cNvSpPr>
          <p:nvPr>
            <p:ph idx="1"/>
          </p:nvPr>
        </p:nvSpPr>
        <p:spPr/>
        <p:txBody>
          <a:bodyPr>
            <a:normAutofit/>
          </a:bodyPr>
          <a:lstStyle/>
          <a:p>
            <a:r>
              <a:rPr lang="en-US" sz="1600" dirty="0" smtClean="0"/>
              <a:t>The United </a:t>
            </a:r>
            <a:r>
              <a:rPr lang="en-US" sz="1600" dirty="0"/>
              <a:t>Nations Convention on the Law of the Sea (1982) </a:t>
            </a:r>
            <a:endParaRPr lang="en-US" sz="1600" dirty="0" smtClean="0"/>
          </a:p>
          <a:p>
            <a:endParaRPr lang="en-US" sz="1600" dirty="0" smtClean="0"/>
          </a:p>
          <a:p>
            <a:r>
              <a:rPr lang="en-US" sz="1600" dirty="0" smtClean="0"/>
              <a:t>The (related) </a:t>
            </a:r>
            <a:r>
              <a:rPr lang="en-US" sz="1600" dirty="0"/>
              <a:t>UN Fish Stock Agreement (1995</a:t>
            </a:r>
            <a:r>
              <a:rPr lang="en-US" sz="1600" dirty="0" smtClean="0"/>
              <a:t>)</a:t>
            </a:r>
          </a:p>
          <a:p>
            <a:endParaRPr lang="en-US" sz="1600" dirty="0" smtClean="0"/>
          </a:p>
          <a:p>
            <a:r>
              <a:rPr lang="en-US" sz="1600" dirty="0" smtClean="0"/>
              <a:t>The </a:t>
            </a:r>
            <a:r>
              <a:rPr lang="en-US" sz="1600" dirty="0"/>
              <a:t>agreement to promote compliance with international conservation and management measures by fishing vessels on the high seas  of the Food and Agriculture </a:t>
            </a:r>
            <a:r>
              <a:rPr lang="en-US" sz="1600" dirty="0" err="1"/>
              <a:t>Organisation</a:t>
            </a:r>
            <a:r>
              <a:rPr lang="en-US" sz="1600" dirty="0"/>
              <a:t> of the United Nations (1993</a:t>
            </a:r>
            <a:r>
              <a:rPr lang="en-US" sz="1600" dirty="0" smtClean="0"/>
              <a:t>)</a:t>
            </a:r>
          </a:p>
          <a:p>
            <a:endParaRPr lang="en-US" sz="1600" dirty="0" smtClean="0"/>
          </a:p>
          <a:p>
            <a:r>
              <a:rPr lang="en-US" sz="1600" dirty="0" smtClean="0"/>
              <a:t>The </a:t>
            </a:r>
            <a:r>
              <a:rPr lang="en-US" sz="1600" dirty="0"/>
              <a:t>Union and its Member States have committed against the continued decline of many fish stocks at the World Summit on Sustainable Development at Johannesburg in </a:t>
            </a:r>
            <a:r>
              <a:rPr lang="en-US" sz="1600" dirty="0" smtClean="0"/>
              <a:t>2002</a:t>
            </a:r>
          </a:p>
          <a:p>
            <a:endParaRPr lang="en-US" sz="1600" dirty="0" smtClean="0"/>
          </a:p>
          <a:p>
            <a:r>
              <a:rPr lang="en-US" sz="1600" dirty="0" smtClean="0"/>
              <a:t>HELCOM Baltic Sea Action Plan (2009)</a:t>
            </a:r>
            <a:endParaRPr lang="fi-FI" sz="1600" dirty="0"/>
          </a:p>
        </p:txBody>
      </p:sp>
    </p:spTree>
    <p:extLst>
      <p:ext uri="{BB962C8B-B14F-4D97-AF65-F5344CB8AC3E}">
        <p14:creationId xmlns:p14="http://schemas.microsoft.com/office/powerpoint/2010/main" val="3771746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Means</a:t>
            </a:r>
            <a:r>
              <a:rPr lang="fi-FI" dirty="0" smtClean="0"/>
              <a:t> </a:t>
            </a:r>
            <a:r>
              <a:rPr lang="fi-FI" dirty="0" err="1" smtClean="0"/>
              <a:t>objectives</a:t>
            </a:r>
            <a:endParaRPr lang="fi-FI" dirty="0"/>
          </a:p>
        </p:txBody>
      </p:sp>
      <p:sp>
        <p:nvSpPr>
          <p:cNvPr id="3" name="Content Placeholder 2"/>
          <p:cNvSpPr>
            <a:spLocks noGrp="1"/>
          </p:cNvSpPr>
          <p:nvPr>
            <p:ph idx="1"/>
          </p:nvPr>
        </p:nvSpPr>
        <p:spPr/>
        <p:txBody>
          <a:bodyPr>
            <a:normAutofit fontScale="55000" lnSpcReduction="20000"/>
          </a:bodyPr>
          <a:lstStyle/>
          <a:p>
            <a:r>
              <a:rPr lang="fi-FI" dirty="0" err="1" smtClean="0"/>
              <a:t>Economic</a:t>
            </a:r>
            <a:endParaRPr lang="fi-FI" dirty="0" smtClean="0"/>
          </a:p>
          <a:p>
            <a:pPr lvl="1"/>
            <a:r>
              <a:rPr lang="en-US" dirty="0" err="1"/>
              <a:t>Maximise</a:t>
            </a:r>
            <a:r>
              <a:rPr lang="en-US" dirty="0"/>
              <a:t> income</a:t>
            </a:r>
            <a:endParaRPr lang="fi-FI" dirty="0"/>
          </a:p>
          <a:p>
            <a:pPr lvl="1"/>
            <a:r>
              <a:rPr lang="fi-FI" dirty="0" smtClean="0"/>
              <a:t>MSY</a:t>
            </a:r>
          </a:p>
          <a:p>
            <a:pPr lvl="1"/>
            <a:r>
              <a:rPr lang="en-US" dirty="0" smtClean="0"/>
              <a:t>Efficient and transparent </a:t>
            </a:r>
            <a:r>
              <a:rPr lang="en-US" dirty="0"/>
              <a:t>internal market</a:t>
            </a:r>
            <a:endParaRPr lang="fi-FI" dirty="0"/>
          </a:p>
          <a:p>
            <a:pPr lvl="1"/>
            <a:r>
              <a:rPr lang="fi-FI" dirty="0" err="1" smtClean="0"/>
              <a:t>Increase</a:t>
            </a:r>
            <a:r>
              <a:rPr lang="fi-FI" dirty="0" smtClean="0"/>
              <a:t> </a:t>
            </a:r>
            <a:r>
              <a:rPr lang="fi-FI" dirty="0" err="1" smtClean="0"/>
              <a:t>the</a:t>
            </a:r>
            <a:r>
              <a:rPr lang="fi-FI" dirty="0" smtClean="0"/>
              <a:t> </a:t>
            </a:r>
            <a:r>
              <a:rPr lang="fi-FI" dirty="0" err="1" smtClean="0"/>
              <a:t>value</a:t>
            </a:r>
            <a:r>
              <a:rPr lang="fi-FI" dirty="0" smtClean="0"/>
              <a:t> of </a:t>
            </a:r>
            <a:r>
              <a:rPr lang="fi-FI" dirty="0" err="1" smtClean="0"/>
              <a:t>fish</a:t>
            </a:r>
            <a:endParaRPr lang="fi-FI" dirty="0" smtClean="0"/>
          </a:p>
          <a:p>
            <a:pPr lvl="1"/>
            <a:r>
              <a:rPr lang="fi-FI" dirty="0" err="1" smtClean="0"/>
              <a:t>Improve</a:t>
            </a:r>
            <a:r>
              <a:rPr lang="fi-FI" dirty="0" smtClean="0"/>
              <a:t> </a:t>
            </a:r>
            <a:r>
              <a:rPr lang="fi-FI" dirty="0" err="1" smtClean="0"/>
              <a:t>the</a:t>
            </a:r>
            <a:r>
              <a:rPr lang="fi-FI" dirty="0" smtClean="0"/>
              <a:t> image of Baltic </a:t>
            </a:r>
            <a:r>
              <a:rPr lang="fi-FI" dirty="0" err="1" smtClean="0"/>
              <a:t>Sea</a:t>
            </a:r>
            <a:r>
              <a:rPr lang="fi-FI" dirty="0" smtClean="0"/>
              <a:t> </a:t>
            </a:r>
            <a:r>
              <a:rPr lang="fi-FI" dirty="0" err="1" smtClean="0"/>
              <a:t>fish</a:t>
            </a:r>
            <a:endParaRPr lang="fi-FI" dirty="0"/>
          </a:p>
          <a:p>
            <a:r>
              <a:rPr lang="fi-FI" dirty="0" err="1" smtClean="0"/>
              <a:t>Social</a:t>
            </a:r>
            <a:endParaRPr lang="fi-FI" dirty="0" smtClean="0"/>
          </a:p>
          <a:p>
            <a:pPr lvl="1"/>
            <a:r>
              <a:rPr lang="en-US" dirty="0"/>
              <a:t>reverse the decline in employment</a:t>
            </a:r>
            <a:endParaRPr lang="fi-FI" dirty="0"/>
          </a:p>
          <a:p>
            <a:pPr lvl="1"/>
            <a:r>
              <a:rPr lang="en-US" dirty="0"/>
              <a:t>turn the sector into a source of high quality jobs</a:t>
            </a:r>
            <a:endParaRPr lang="fi-FI" dirty="0"/>
          </a:p>
          <a:p>
            <a:pPr lvl="1"/>
            <a:r>
              <a:rPr lang="en-US" dirty="0"/>
              <a:t>decent working conditions</a:t>
            </a:r>
            <a:endParaRPr lang="fi-FI" dirty="0"/>
          </a:p>
          <a:p>
            <a:pPr lvl="1"/>
            <a:r>
              <a:rPr lang="en-US" dirty="0"/>
              <a:t>recruitment of young people</a:t>
            </a:r>
            <a:endParaRPr lang="fi-FI" dirty="0"/>
          </a:p>
          <a:p>
            <a:pPr lvl="1"/>
            <a:r>
              <a:rPr lang="en-US" dirty="0"/>
              <a:t>create alternative jobs (e.g. in angling)</a:t>
            </a:r>
            <a:endParaRPr lang="fi-FI" dirty="0"/>
          </a:p>
          <a:p>
            <a:pPr lvl="1"/>
            <a:r>
              <a:rPr lang="en-US" dirty="0"/>
              <a:t>improve working and pay conditions</a:t>
            </a:r>
            <a:endParaRPr lang="fi-FI" dirty="0"/>
          </a:p>
          <a:p>
            <a:r>
              <a:rPr lang="fi-FI" dirty="0" err="1" smtClean="0"/>
              <a:t>Environmental</a:t>
            </a:r>
            <a:endParaRPr lang="fi-FI" dirty="0" smtClean="0"/>
          </a:p>
          <a:p>
            <a:pPr lvl="1"/>
            <a:r>
              <a:rPr lang="fi-FI" dirty="0" err="1" smtClean="0"/>
              <a:t>Eliminate</a:t>
            </a:r>
            <a:r>
              <a:rPr lang="fi-FI" dirty="0" smtClean="0"/>
              <a:t> </a:t>
            </a:r>
            <a:r>
              <a:rPr lang="fi-FI" dirty="0" err="1" smtClean="0"/>
              <a:t>discards</a:t>
            </a:r>
            <a:endParaRPr lang="fi-FI" dirty="0" smtClean="0"/>
          </a:p>
          <a:p>
            <a:pPr lvl="1"/>
            <a:r>
              <a:rPr lang="fi-FI" dirty="0" err="1" smtClean="0"/>
              <a:t>Avoid</a:t>
            </a:r>
            <a:r>
              <a:rPr lang="fi-FI" dirty="0" smtClean="0"/>
              <a:t> </a:t>
            </a:r>
            <a:r>
              <a:rPr lang="fi-FI" dirty="0" err="1" smtClean="0"/>
              <a:t>unwanted</a:t>
            </a:r>
            <a:r>
              <a:rPr lang="fi-FI" dirty="0" smtClean="0"/>
              <a:t> </a:t>
            </a:r>
            <a:r>
              <a:rPr lang="fi-FI" dirty="0" err="1" smtClean="0"/>
              <a:t>catchers</a:t>
            </a:r>
            <a:endParaRPr lang="fi-FI" dirty="0" smtClean="0"/>
          </a:p>
          <a:p>
            <a:pPr lvl="1"/>
            <a:r>
              <a:rPr lang="fi-FI" dirty="0" err="1" smtClean="0"/>
              <a:t>Land</a:t>
            </a:r>
            <a:r>
              <a:rPr lang="fi-FI" dirty="0" smtClean="0"/>
              <a:t> </a:t>
            </a:r>
            <a:r>
              <a:rPr lang="fi-FI" dirty="0" err="1" smtClean="0"/>
              <a:t>all</a:t>
            </a:r>
            <a:r>
              <a:rPr lang="fi-FI" dirty="0" smtClean="0"/>
              <a:t> </a:t>
            </a:r>
            <a:r>
              <a:rPr lang="fi-FI" dirty="0" err="1" smtClean="0"/>
              <a:t>catches</a:t>
            </a:r>
            <a:endParaRPr lang="fi-FI" dirty="0" smtClean="0"/>
          </a:p>
          <a:p>
            <a:pPr lvl="1"/>
            <a:r>
              <a:rPr lang="fi-FI" dirty="0" err="1" smtClean="0"/>
              <a:t>Mitigate</a:t>
            </a:r>
            <a:r>
              <a:rPr lang="fi-FI" dirty="0" smtClean="0"/>
              <a:t> </a:t>
            </a:r>
            <a:r>
              <a:rPr lang="fi-FI" dirty="0" err="1" smtClean="0"/>
              <a:t>eutrophication</a:t>
            </a:r>
            <a:endParaRPr lang="fi-FI" dirty="0" smtClean="0"/>
          </a:p>
          <a:p>
            <a:pPr lvl="1"/>
            <a:r>
              <a:rPr lang="fi-FI" dirty="0" err="1" smtClean="0"/>
              <a:t>Reduce</a:t>
            </a:r>
            <a:r>
              <a:rPr lang="fi-FI" dirty="0" smtClean="0"/>
              <a:t> </a:t>
            </a:r>
            <a:r>
              <a:rPr lang="fi-FI" dirty="0" err="1" smtClean="0"/>
              <a:t>hazardous</a:t>
            </a:r>
            <a:r>
              <a:rPr lang="fi-FI" dirty="0" smtClean="0"/>
              <a:t> </a:t>
            </a:r>
            <a:r>
              <a:rPr lang="fi-FI" dirty="0" err="1" smtClean="0"/>
              <a:t>substances</a:t>
            </a:r>
            <a:endParaRPr lang="fi-FI" dirty="0" smtClean="0"/>
          </a:p>
        </p:txBody>
      </p:sp>
    </p:spTree>
    <p:extLst>
      <p:ext uri="{BB962C8B-B14F-4D97-AF65-F5344CB8AC3E}">
        <p14:creationId xmlns:p14="http://schemas.microsoft.com/office/powerpoint/2010/main" val="33038945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Potential</a:t>
            </a:r>
            <a:r>
              <a:rPr lang="fi-FI" dirty="0" smtClean="0"/>
              <a:t> </a:t>
            </a:r>
            <a:r>
              <a:rPr lang="fi-FI" dirty="0" err="1" smtClean="0"/>
              <a:t>stakeholders</a:t>
            </a:r>
            <a:endParaRPr lang="fi-FI" dirty="0"/>
          </a:p>
        </p:txBody>
      </p:sp>
      <p:sp>
        <p:nvSpPr>
          <p:cNvPr id="3" name="Content Placeholder 2"/>
          <p:cNvSpPr>
            <a:spLocks noGrp="1"/>
          </p:cNvSpPr>
          <p:nvPr>
            <p:ph idx="1"/>
          </p:nvPr>
        </p:nvSpPr>
        <p:spPr/>
        <p:txBody>
          <a:bodyPr>
            <a:normAutofit fontScale="92500" lnSpcReduction="20000"/>
          </a:bodyPr>
          <a:lstStyle/>
          <a:p>
            <a:r>
              <a:rPr lang="fi-FI" dirty="0" smtClean="0"/>
              <a:t>BSAC General Assembly 40 </a:t>
            </a:r>
            <a:r>
              <a:rPr lang="fi-FI" dirty="0" err="1" smtClean="0"/>
              <a:t>members</a:t>
            </a:r>
            <a:endParaRPr lang="fi-FI" dirty="0" smtClean="0"/>
          </a:p>
          <a:p>
            <a:pPr lvl="1"/>
            <a:r>
              <a:rPr lang="fi-FI" dirty="0" smtClean="0"/>
              <a:t>26 </a:t>
            </a:r>
            <a:r>
              <a:rPr lang="fi-FI" dirty="0" err="1" smtClean="0"/>
              <a:t>fisheries</a:t>
            </a:r>
            <a:r>
              <a:rPr lang="fi-FI" dirty="0" smtClean="0"/>
              <a:t>, 11 NGO, 3 </a:t>
            </a:r>
            <a:r>
              <a:rPr lang="fi-FI" dirty="0" err="1" smtClean="0"/>
              <a:t>recreational</a:t>
            </a:r>
            <a:r>
              <a:rPr lang="fi-FI" dirty="0" smtClean="0"/>
              <a:t> </a:t>
            </a:r>
            <a:r>
              <a:rPr lang="fi-FI" dirty="0" err="1" smtClean="0"/>
              <a:t>fishing</a:t>
            </a:r>
            <a:r>
              <a:rPr lang="fi-FI" dirty="0" smtClean="0"/>
              <a:t>, (NO AQUACULTURE??)</a:t>
            </a:r>
          </a:p>
          <a:p>
            <a:r>
              <a:rPr lang="fi-FI" dirty="0" smtClean="0"/>
              <a:t>HELCOM </a:t>
            </a:r>
            <a:r>
              <a:rPr lang="en-US" dirty="0" smtClean="0"/>
              <a:t>Group </a:t>
            </a:r>
            <a:r>
              <a:rPr lang="en-US" dirty="0"/>
              <a:t>on Ecosystem-based Sustainable </a:t>
            </a:r>
            <a:r>
              <a:rPr lang="en-US" dirty="0" smtClean="0"/>
              <a:t>Fisheries (FISH)</a:t>
            </a:r>
          </a:p>
          <a:p>
            <a:pPr lvl="1"/>
            <a:r>
              <a:rPr lang="en-US" dirty="0" smtClean="0"/>
              <a:t>Circa 40 participants, mainly contracting parties (ministries, agencies, research institutes), some observers ENGOs &amp; Aquaculture, HELCOM</a:t>
            </a:r>
          </a:p>
          <a:p>
            <a:r>
              <a:rPr lang="fi-FI" dirty="0" err="1" smtClean="0"/>
              <a:t>Researchers</a:t>
            </a:r>
            <a:r>
              <a:rPr lang="fi-FI" dirty="0" smtClean="0"/>
              <a:t> (ICES?)</a:t>
            </a:r>
          </a:p>
          <a:p>
            <a:r>
              <a:rPr lang="fi-FI" dirty="0" err="1" smtClean="0"/>
              <a:t>Aquaculture</a:t>
            </a:r>
            <a:endParaRPr lang="fi-FI" dirty="0" smtClean="0"/>
          </a:p>
          <a:p>
            <a:r>
              <a:rPr lang="fi-FI" dirty="0" err="1" smtClean="0"/>
              <a:t>Local</a:t>
            </a:r>
            <a:r>
              <a:rPr lang="fi-FI" dirty="0" smtClean="0"/>
              <a:t>/</a:t>
            </a:r>
            <a:r>
              <a:rPr lang="fi-FI" dirty="0" err="1" smtClean="0"/>
              <a:t>regional</a:t>
            </a:r>
            <a:r>
              <a:rPr lang="fi-FI" dirty="0" smtClean="0"/>
              <a:t> </a:t>
            </a:r>
            <a:r>
              <a:rPr lang="fi-FI" dirty="0" err="1" smtClean="0"/>
              <a:t>interest</a:t>
            </a:r>
            <a:r>
              <a:rPr lang="fi-FI" dirty="0" smtClean="0"/>
              <a:t> </a:t>
            </a:r>
            <a:r>
              <a:rPr lang="fi-FI" dirty="0" err="1" smtClean="0"/>
              <a:t>groups</a:t>
            </a:r>
            <a:endParaRPr lang="fi-FI" dirty="0" smtClean="0"/>
          </a:p>
          <a:p>
            <a:r>
              <a:rPr lang="fi-FI" dirty="0" err="1" smtClean="0"/>
              <a:t>Others</a:t>
            </a:r>
            <a:endParaRPr lang="fi-FI" dirty="0" smtClean="0"/>
          </a:p>
          <a:p>
            <a:r>
              <a:rPr lang="fi-FI" dirty="0" err="1" smtClean="0"/>
              <a:t>Does</a:t>
            </a:r>
            <a:r>
              <a:rPr lang="fi-FI" dirty="0" smtClean="0"/>
              <a:t> it </a:t>
            </a:r>
            <a:r>
              <a:rPr lang="fi-FI" dirty="0" err="1" smtClean="0"/>
              <a:t>matter</a:t>
            </a:r>
            <a:r>
              <a:rPr lang="fi-FI" dirty="0" smtClean="0"/>
              <a:t> </a:t>
            </a:r>
            <a:r>
              <a:rPr lang="fi-FI" dirty="0" err="1" smtClean="0"/>
              <a:t>if</a:t>
            </a:r>
            <a:r>
              <a:rPr lang="fi-FI" dirty="0" smtClean="0"/>
              <a:t> </a:t>
            </a:r>
            <a:r>
              <a:rPr lang="fi-FI" dirty="0" err="1" smtClean="0"/>
              <a:t>different</a:t>
            </a:r>
            <a:r>
              <a:rPr lang="fi-FI" dirty="0" smtClean="0"/>
              <a:t> </a:t>
            </a:r>
            <a:r>
              <a:rPr lang="fi-FI" dirty="0" err="1" smtClean="0"/>
              <a:t>stakeholder</a:t>
            </a:r>
            <a:r>
              <a:rPr lang="fi-FI" dirty="0" smtClean="0"/>
              <a:t> </a:t>
            </a:r>
            <a:r>
              <a:rPr lang="fi-FI" dirty="0" err="1" smtClean="0"/>
              <a:t>groups</a:t>
            </a:r>
            <a:r>
              <a:rPr lang="fi-FI" dirty="0" smtClean="0"/>
              <a:t> </a:t>
            </a:r>
            <a:r>
              <a:rPr lang="fi-FI" dirty="0" err="1" smtClean="0"/>
              <a:t>are</a:t>
            </a:r>
            <a:r>
              <a:rPr lang="fi-FI" dirty="0" smtClean="0"/>
              <a:t> </a:t>
            </a:r>
            <a:r>
              <a:rPr lang="fi-FI" dirty="0" err="1" smtClean="0"/>
              <a:t>unevently</a:t>
            </a:r>
            <a:r>
              <a:rPr lang="fi-FI" dirty="0" smtClean="0"/>
              <a:t> </a:t>
            </a:r>
            <a:r>
              <a:rPr lang="fi-FI" dirty="0" err="1" smtClean="0"/>
              <a:t>represented</a:t>
            </a:r>
            <a:r>
              <a:rPr lang="fi-FI" dirty="0" smtClean="0"/>
              <a:t>?</a:t>
            </a:r>
          </a:p>
          <a:p>
            <a:r>
              <a:rPr lang="fi-FI" dirty="0" err="1" smtClean="0"/>
              <a:t>Who</a:t>
            </a:r>
            <a:r>
              <a:rPr lang="fi-FI" dirty="0" smtClean="0"/>
              <a:t> to </a:t>
            </a:r>
            <a:r>
              <a:rPr lang="fi-FI" dirty="0" err="1" smtClean="0"/>
              <a:t>invite</a:t>
            </a:r>
            <a:r>
              <a:rPr lang="fi-FI" dirty="0" smtClean="0"/>
              <a:t> to </a:t>
            </a:r>
            <a:r>
              <a:rPr lang="fi-FI" dirty="0" err="1" smtClean="0"/>
              <a:t>the</a:t>
            </a:r>
            <a:r>
              <a:rPr lang="fi-FI" dirty="0" smtClean="0"/>
              <a:t> </a:t>
            </a:r>
            <a:r>
              <a:rPr lang="fi-FI" dirty="0" err="1" smtClean="0"/>
              <a:t>stakeholder</a:t>
            </a:r>
            <a:r>
              <a:rPr lang="fi-FI" dirty="0" smtClean="0"/>
              <a:t> </a:t>
            </a:r>
            <a:r>
              <a:rPr lang="fi-FI" dirty="0" err="1" smtClean="0"/>
              <a:t>event</a:t>
            </a:r>
            <a:r>
              <a:rPr lang="fi-FI" dirty="0" smtClean="0"/>
              <a:t>?</a:t>
            </a:r>
          </a:p>
          <a:p>
            <a:endParaRPr lang="fi-FI" dirty="0" smtClean="0"/>
          </a:p>
          <a:p>
            <a:endParaRPr lang="fi-FI" dirty="0"/>
          </a:p>
        </p:txBody>
      </p:sp>
    </p:spTree>
    <p:extLst>
      <p:ext uri="{BB962C8B-B14F-4D97-AF65-F5344CB8AC3E}">
        <p14:creationId xmlns:p14="http://schemas.microsoft.com/office/powerpoint/2010/main" val="2185018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Upcoming</a:t>
            </a:r>
            <a:r>
              <a:rPr lang="fi-FI" dirty="0" smtClean="0"/>
              <a:t> </a:t>
            </a:r>
            <a:r>
              <a:rPr lang="fi-FI" dirty="0" err="1" smtClean="0"/>
              <a:t>meetings</a:t>
            </a:r>
            <a:r>
              <a:rPr lang="fi-FI" dirty="0"/>
              <a:t>	</a:t>
            </a:r>
          </a:p>
        </p:txBody>
      </p:sp>
      <p:sp>
        <p:nvSpPr>
          <p:cNvPr id="3" name="Content Placeholder 2"/>
          <p:cNvSpPr>
            <a:spLocks noGrp="1"/>
          </p:cNvSpPr>
          <p:nvPr>
            <p:ph idx="1"/>
          </p:nvPr>
        </p:nvSpPr>
        <p:spPr/>
        <p:txBody>
          <a:bodyPr/>
          <a:lstStyle/>
          <a:p>
            <a:pPr marL="228600" lvl="1">
              <a:spcBef>
                <a:spcPts val="1000"/>
              </a:spcBef>
            </a:pPr>
            <a:r>
              <a:rPr lang="fi-FI" dirty="0" smtClean="0"/>
              <a:t>BSAC </a:t>
            </a:r>
            <a:r>
              <a:rPr lang="fi-FI" dirty="0" err="1" smtClean="0"/>
              <a:t>working</a:t>
            </a:r>
            <a:r>
              <a:rPr lang="fi-FI" dirty="0" smtClean="0"/>
              <a:t> </a:t>
            </a:r>
            <a:r>
              <a:rPr lang="fi-FI" dirty="0" err="1" smtClean="0"/>
              <a:t>group</a:t>
            </a:r>
            <a:r>
              <a:rPr lang="fi-FI" dirty="0" smtClean="0"/>
              <a:t> </a:t>
            </a:r>
            <a:r>
              <a:rPr lang="fi-FI" dirty="0" err="1" smtClean="0"/>
              <a:t>meeting</a:t>
            </a:r>
            <a:r>
              <a:rPr lang="fi-FI" dirty="0" smtClean="0"/>
              <a:t> </a:t>
            </a:r>
            <a:r>
              <a:rPr lang="fi-FI" dirty="0"/>
              <a:t>on </a:t>
            </a:r>
            <a:r>
              <a:rPr lang="fi-FI" dirty="0" err="1"/>
              <a:t>technical</a:t>
            </a:r>
            <a:r>
              <a:rPr lang="fi-FI" dirty="0"/>
              <a:t> </a:t>
            </a:r>
            <a:r>
              <a:rPr lang="fi-FI" dirty="0" err="1" smtClean="0"/>
              <a:t>measures</a:t>
            </a:r>
            <a:r>
              <a:rPr lang="fi-FI" dirty="0" smtClean="0"/>
              <a:t> (August 31st)</a:t>
            </a:r>
          </a:p>
          <a:p>
            <a:pPr marL="228600" lvl="1">
              <a:spcBef>
                <a:spcPts val="1000"/>
              </a:spcBef>
            </a:pPr>
            <a:r>
              <a:rPr lang="fi-FI" dirty="0" smtClean="0"/>
              <a:t>1.9 BALTFISH FORUM, </a:t>
            </a:r>
            <a:r>
              <a:rPr lang="fi-FI" dirty="0" err="1" smtClean="0"/>
              <a:t>Warsaw</a:t>
            </a:r>
            <a:endParaRPr lang="fi-FI" dirty="0" smtClean="0"/>
          </a:p>
          <a:p>
            <a:pPr marL="228600" lvl="1">
              <a:spcBef>
                <a:spcPts val="1000"/>
              </a:spcBef>
            </a:pPr>
            <a:r>
              <a:rPr lang="fi-FI" dirty="0" smtClean="0"/>
              <a:t>ICES </a:t>
            </a:r>
            <a:r>
              <a:rPr lang="fi-FI" dirty="0" err="1" smtClean="0"/>
              <a:t>Annual</a:t>
            </a:r>
            <a:r>
              <a:rPr lang="fi-FI" dirty="0" smtClean="0"/>
              <a:t> Science Conference (21-25.9)</a:t>
            </a:r>
          </a:p>
          <a:p>
            <a:pPr marL="228600" lvl="1">
              <a:spcBef>
                <a:spcPts val="1000"/>
              </a:spcBef>
            </a:pPr>
            <a:r>
              <a:rPr lang="fi-FI" dirty="0" err="1" smtClean="0"/>
              <a:t>Hearing</a:t>
            </a:r>
            <a:r>
              <a:rPr lang="fi-FI" dirty="0" smtClean="0"/>
              <a:t> on </a:t>
            </a:r>
            <a:r>
              <a:rPr lang="fi-FI" dirty="0" err="1" smtClean="0"/>
              <a:t>multispecies</a:t>
            </a:r>
            <a:r>
              <a:rPr lang="fi-FI" dirty="0" smtClean="0"/>
              <a:t> </a:t>
            </a:r>
            <a:r>
              <a:rPr lang="fi-FI" dirty="0" err="1" smtClean="0"/>
              <a:t>plans</a:t>
            </a:r>
            <a:r>
              <a:rPr lang="fi-FI" dirty="0" smtClean="0"/>
              <a:t> at EP (22.9)</a:t>
            </a:r>
          </a:p>
          <a:p>
            <a:pPr marL="228600" lvl="1">
              <a:spcBef>
                <a:spcPts val="1000"/>
              </a:spcBef>
            </a:pPr>
            <a:r>
              <a:rPr lang="fi-FI" dirty="0" smtClean="0"/>
              <a:t>WWF Conference on </a:t>
            </a:r>
            <a:r>
              <a:rPr lang="fi-FI" dirty="0" err="1" smtClean="0"/>
              <a:t>sustainable</a:t>
            </a:r>
            <a:r>
              <a:rPr lang="fi-FI" dirty="0" smtClean="0"/>
              <a:t> </a:t>
            </a:r>
            <a:r>
              <a:rPr lang="fi-FI" dirty="0" err="1" smtClean="0"/>
              <a:t>fisheries</a:t>
            </a:r>
            <a:r>
              <a:rPr lang="fi-FI" dirty="0" smtClean="0"/>
              <a:t>, </a:t>
            </a:r>
            <a:r>
              <a:rPr lang="fi-FI" dirty="0" err="1" smtClean="0"/>
              <a:t>Gdynia</a:t>
            </a:r>
            <a:r>
              <a:rPr lang="fi-FI" dirty="0" smtClean="0"/>
              <a:t> (19.11)</a:t>
            </a:r>
          </a:p>
          <a:p>
            <a:pPr marL="228600" lvl="1">
              <a:spcBef>
                <a:spcPts val="1000"/>
              </a:spcBef>
            </a:pPr>
            <a:r>
              <a:rPr lang="en-US" dirty="0" smtClean="0"/>
              <a:t>3</a:t>
            </a:r>
            <a:r>
              <a:rPr lang="en-US" baseline="30000" dirty="0" smtClean="0"/>
              <a:t>rd</a:t>
            </a:r>
            <a:r>
              <a:rPr lang="en-US" dirty="0" smtClean="0"/>
              <a:t> meeting of the HELCOM FISH Group, Warsaw (26-27.11)</a:t>
            </a:r>
          </a:p>
          <a:p>
            <a:pPr marL="228600" lvl="1">
              <a:spcBef>
                <a:spcPts val="1000"/>
              </a:spcBef>
            </a:pPr>
            <a:r>
              <a:rPr lang="en-US" dirty="0" smtClean="0"/>
              <a:t>HELCOM Maritime Group, Klaipeda (23-25.11)</a:t>
            </a:r>
          </a:p>
          <a:p>
            <a:endParaRPr lang="fi-FI" dirty="0" smtClean="0"/>
          </a:p>
          <a:p>
            <a:endParaRPr lang="fi-FI" dirty="0" smtClean="0"/>
          </a:p>
          <a:p>
            <a:pPr lvl="1"/>
            <a:endParaRPr lang="fi-FI" dirty="0" smtClean="0"/>
          </a:p>
          <a:p>
            <a:pPr marL="457200" lvl="1" indent="0">
              <a:buNone/>
            </a:pPr>
            <a:endParaRPr lang="fi-FI" dirty="0"/>
          </a:p>
        </p:txBody>
      </p:sp>
    </p:spTree>
    <p:extLst>
      <p:ext uri="{BB962C8B-B14F-4D97-AF65-F5344CB8AC3E}">
        <p14:creationId xmlns:p14="http://schemas.microsoft.com/office/powerpoint/2010/main" val="349995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Most relevant Union policies</a:t>
            </a:r>
            <a:endParaRPr lang="fi-FI" dirty="0"/>
          </a:p>
        </p:txBody>
      </p:sp>
      <p:sp>
        <p:nvSpPr>
          <p:cNvPr id="3" name="Content Placeholder 2"/>
          <p:cNvSpPr>
            <a:spLocks noGrp="1"/>
          </p:cNvSpPr>
          <p:nvPr>
            <p:ph idx="1"/>
          </p:nvPr>
        </p:nvSpPr>
        <p:spPr/>
        <p:txBody>
          <a:bodyPr>
            <a:noAutofit/>
          </a:bodyPr>
          <a:lstStyle/>
          <a:p>
            <a:r>
              <a:rPr lang="fi-FI" sz="2400" dirty="0" err="1" smtClean="0"/>
              <a:t>The</a:t>
            </a:r>
            <a:r>
              <a:rPr lang="fi-FI" sz="2400" dirty="0" smtClean="0"/>
              <a:t> CFP is </a:t>
            </a:r>
            <a:r>
              <a:rPr lang="fi-FI" sz="2400" dirty="0" err="1" smtClean="0"/>
              <a:t>based</a:t>
            </a:r>
            <a:r>
              <a:rPr lang="fi-FI" sz="2400" dirty="0" smtClean="0"/>
              <a:t> on </a:t>
            </a:r>
            <a:r>
              <a:rPr lang="fi-FI" sz="2400" dirty="0" err="1" smtClean="0"/>
              <a:t>the</a:t>
            </a:r>
            <a:r>
              <a:rPr lang="fi-FI" sz="2400" dirty="0" smtClean="0"/>
              <a:t> </a:t>
            </a:r>
            <a:r>
              <a:rPr lang="fi-FI" sz="2400" dirty="0" err="1" smtClean="0"/>
              <a:t>Treaty</a:t>
            </a:r>
            <a:r>
              <a:rPr lang="fi-FI" sz="2400" dirty="0" smtClean="0"/>
              <a:t> of </a:t>
            </a:r>
            <a:r>
              <a:rPr lang="fi-FI" sz="2400" dirty="0" err="1" smtClean="0"/>
              <a:t>the</a:t>
            </a:r>
            <a:r>
              <a:rPr lang="fi-FI" sz="2400" dirty="0" smtClean="0"/>
              <a:t> </a:t>
            </a:r>
            <a:r>
              <a:rPr lang="fi-FI" sz="2400" dirty="0" err="1" smtClean="0"/>
              <a:t>Functioning</a:t>
            </a:r>
            <a:r>
              <a:rPr lang="fi-FI" sz="2400" dirty="0" smtClean="0"/>
              <a:t> of </a:t>
            </a:r>
            <a:r>
              <a:rPr lang="fi-FI" sz="2400" dirty="0" err="1" smtClean="0"/>
              <a:t>the</a:t>
            </a:r>
            <a:r>
              <a:rPr lang="fi-FI" sz="2400" dirty="0" smtClean="0"/>
              <a:t> European Union</a:t>
            </a:r>
          </a:p>
          <a:p>
            <a:pPr lvl="1"/>
            <a:r>
              <a:rPr lang="fi-FI" sz="2000" dirty="0" err="1" smtClean="0"/>
              <a:t>EU’s</a:t>
            </a:r>
            <a:r>
              <a:rPr lang="fi-FI" sz="2000" dirty="0" smtClean="0"/>
              <a:t> </a:t>
            </a:r>
            <a:r>
              <a:rPr lang="fi-FI" sz="2000" dirty="0" err="1" smtClean="0"/>
              <a:t>constitutional</a:t>
            </a:r>
            <a:r>
              <a:rPr lang="fi-FI" sz="2000" dirty="0" smtClean="0"/>
              <a:t> </a:t>
            </a:r>
            <a:r>
              <a:rPr lang="fi-FI" sz="2000" dirty="0" err="1" smtClean="0"/>
              <a:t>basis</a:t>
            </a:r>
            <a:endParaRPr lang="fi-FI" sz="2000" dirty="0" smtClean="0"/>
          </a:p>
          <a:p>
            <a:pPr lvl="1"/>
            <a:r>
              <a:rPr lang="fi-FI" sz="2000" dirty="0" err="1" smtClean="0"/>
              <a:t>Sets</a:t>
            </a:r>
            <a:r>
              <a:rPr lang="fi-FI" sz="2000" dirty="0" smtClean="0"/>
              <a:t> </a:t>
            </a:r>
            <a:r>
              <a:rPr lang="fi-FI" sz="2000" dirty="0" err="1" smtClean="0"/>
              <a:t>objectives</a:t>
            </a:r>
            <a:r>
              <a:rPr lang="fi-FI" sz="2000" dirty="0" smtClean="0"/>
              <a:t> for </a:t>
            </a:r>
            <a:r>
              <a:rPr lang="fi-FI" sz="2000" dirty="0" err="1" smtClean="0"/>
              <a:t>fisheries</a:t>
            </a:r>
            <a:r>
              <a:rPr lang="fi-FI" sz="2000" dirty="0" smtClean="0"/>
              <a:t> management and </a:t>
            </a:r>
            <a:r>
              <a:rPr lang="fi-FI" sz="2000" dirty="0" err="1" smtClean="0"/>
              <a:t>environmental</a:t>
            </a:r>
            <a:r>
              <a:rPr lang="fi-FI" sz="2000" dirty="0" smtClean="0"/>
              <a:t> </a:t>
            </a:r>
            <a:r>
              <a:rPr lang="fi-FI" sz="2000" dirty="0" err="1" smtClean="0"/>
              <a:t>protection</a:t>
            </a:r>
            <a:endParaRPr lang="fi-FI" sz="2000" dirty="0" smtClean="0"/>
          </a:p>
          <a:p>
            <a:pPr lvl="2"/>
            <a:r>
              <a:rPr lang="fi-FI" sz="1800" dirty="0" err="1" smtClean="0"/>
              <a:t>Precautionary</a:t>
            </a:r>
            <a:r>
              <a:rPr lang="fi-FI" sz="1800" dirty="0" smtClean="0"/>
              <a:t> </a:t>
            </a:r>
            <a:r>
              <a:rPr lang="fi-FI" sz="1800" dirty="0" err="1" smtClean="0"/>
              <a:t>principle</a:t>
            </a:r>
            <a:r>
              <a:rPr lang="fi-FI" sz="1800" dirty="0" smtClean="0"/>
              <a:t> </a:t>
            </a:r>
            <a:r>
              <a:rPr lang="fi-FI" sz="1800" dirty="0" err="1" smtClean="0"/>
              <a:t>derives</a:t>
            </a:r>
            <a:r>
              <a:rPr lang="fi-FI" sz="1800" dirty="0" smtClean="0"/>
              <a:t> </a:t>
            </a:r>
            <a:r>
              <a:rPr lang="fi-FI" sz="1800" dirty="0" err="1" smtClean="0"/>
              <a:t>from</a:t>
            </a:r>
            <a:r>
              <a:rPr lang="fi-FI" sz="1800" dirty="0" smtClean="0"/>
              <a:t> </a:t>
            </a:r>
            <a:r>
              <a:rPr lang="fi-FI" sz="1800" dirty="0" err="1" smtClean="0"/>
              <a:t>the</a:t>
            </a:r>
            <a:r>
              <a:rPr lang="fi-FI" sz="1800" dirty="0" smtClean="0"/>
              <a:t> </a:t>
            </a:r>
            <a:r>
              <a:rPr lang="fi-FI" sz="1800" dirty="0" err="1" smtClean="0"/>
              <a:t>Treaty</a:t>
            </a:r>
            <a:endParaRPr lang="fi-FI" sz="1800" dirty="0" smtClean="0"/>
          </a:p>
          <a:p>
            <a:r>
              <a:rPr lang="fi-FI" sz="2400" dirty="0" smtClean="0"/>
              <a:t>EU </a:t>
            </a:r>
            <a:r>
              <a:rPr lang="fi-FI" sz="2400" dirty="0" err="1" smtClean="0"/>
              <a:t>Biodiversity</a:t>
            </a:r>
            <a:r>
              <a:rPr lang="fi-FI" sz="2400" dirty="0" smtClean="0"/>
              <a:t> </a:t>
            </a:r>
            <a:r>
              <a:rPr lang="fi-FI" sz="2400" dirty="0" err="1" smtClean="0"/>
              <a:t>strategy</a:t>
            </a:r>
            <a:r>
              <a:rPr lang="fi-FI" sz="2400" dirty="0" smtClean="0"/>
              <a:t> to 2020</a:t>
            </a:r>
          </a:p>
          <a:p>
            <a:pPr lvl="1"/>
            <a:r>
              <a:rPr lang="fi-FI" sz="1800" dirty="0" err="1" smtClean="0"/>
              <a:t>The</a:t>
            </a:r>
            <a:r>
              <a:rPr lang="fi-FI" sz="1800" dirty="0" smtClean="0"/>
              <a:t> EU </a:t>
            </a:r>
            <a:r>
              <a:rPr lang="fi-FI" sz="1800" dirty="0" err="1" smtClean="0"/>
              <a:t>birds</a:t>
            </a:r>
            <a:r>
              <a:rPr lang="fi-FI" sz="1800" dirty="0" smtClean="0"/>
              <a:t> and </a:t>
            </a:r>
            <a:r>
              <a:rPr lang="fi-FI" sz="1800" dirty="0" err="1" smtClean="0"/>
              <a:t>habitats</a:t>
            </a:r>
            <a:r>
              <a:rPr lang="fi-FI" sz="1800" dirty="0" smtClean="0"/>
              <a:t> </a:t>
            </a:r>
            <a:r>
              <a:rPr lang="fi-FI" sz="1800" dirty="0" err="1" smtClean="0"/>
              <a:t>directives</a:t>
            </a:r>
            <a:endParaRPr lang="fi-FI" sz="1800" dirty="0" smtClean="0"/>
          </a:p>
          <a:p>
            <a:r>
              <a:rPr lang="en-US" sz="2400" dirty="0" smtClean="0"/>
              <a:t>The </a:t>
            </a:r>
            <a:r>
              <a:rPr lang="en-US" sz="2400" dirty="0"/>
              <a:t>Commission's Strategy for the Sustainable Development of European </a:t>
            </a:r>
            <a:r>
              <a:rPr lang="en-US" sz="2400" dirty="0" smtClean="0"/>
              <a:t>Aquaculture (2009)</a:t>
            </a:r>
          </a:p>
          <a:p>
            <a:r>
              <a:rPr lang="en-US" sz="2400" dirty="0" smtClean="0"/>
              <a:t>The EU Marine Strategy Framework Directive</a:t>
            </a:r>
            <a:r>
              <a:rPr lang="fi-FI" sz="2400" dirty="0" smtClean="0"/>
              <a:t> </a:t>
            </a:r>
            <a:endParaRPr lang="fi-FI" sz="2400" dirty="0"/>
          </a:p>
          <a:p>
            <a:pPr lvl="1"/>
            <a:r>
              <a:rPr lang="fi-FI" sz="1800" dirty="0" smtClean="0"/>
              <a:t>EU </a:t>
            </a:r>
            <a:r>
              <a:rPr lang="fi-FI" sz="1800" dirty="0" err="1" smtClean="0"/>
              <a:t>Strategy</a:t>
            </a:r>
            <a:r>
              <a:rPr lang="fi-FI" sz="1800" dirty="0" smtClean="0"/>
              <a:t> for Baltic </a:t>
            </a:r>
            <a:r>
              <a:rPr lang="fi-FI" sz="1800" dirty="0" err="1" smtClean="0"/>
              <a:t>Sea</a:t>
            </a:r>
            <a:r>
              <a:rPr lang="fi-FI" sz="1800" dirty="0" smtClean="0"/>
              <a:t> </a:t>
            </a:r>
            <a:r>
              <a:rPr lang="fi-FI" sz="1800" dirty="0" err="1" smtClean="0"/>
              <a:t>Region</a:t>
            </a:r>
            <a:endParaRPr lang="fi-FI" sz="1800" dirty="0" smtClean="0"/>
          </a:p>
          <a:p>
            <a:pPr lvl="1"/>
            <a:r>
              <a:rPr lang="fi-FI" sz="1800" dirty="0" smtClean="0"/>
              <a:t>HELCOM Baltic </a:t>
            </a:r>
            <a:r>
              <a:rPr lang="fi-FI" sz="1800" dirty="0" err="1" smtClean="0"/>
              <a:t>Sea</a:t>
            </a:r>
            <a:r>
              <a:rPr lang="fi-FI" sz="1800" dirty="0" smtClean="0"/>
              <a:t> Action Plan</a:t>
            </a:r>
            <a:endParaRPr lang="fi-FI" sz="1800" dirty="0"/>
          </a:p>
        </p:txBody>
      </p:sp>
    </p:spTree>
    <p:extLst>
      <p:ext uri="{BB962C8B-B14F-4D97-AF65-F5344CB8AC3E}">
        <p14:creationId xmlns:p14="http://schemas.microsoft.com/office/powerpoint/2010/main" val="2362886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Dioxin</a:t>
            </a:r>
            <a:r>
              <a:rPr lang="fi-FI" dirty="0" smtClean="0"/>
              <a:t> </a:t>
            </a:r>
            <a:r>
              <a:rPr lang="fi-FI" dirty="0" err="1" smtClean="0"/>
              <a:t>policies</a:t>
            </a:r>
            <a:endParaRPr lang="fi-FI"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International:</a:t>
            </a:r>
          </a:p>
          <a:p>
            <a:pPr lvl="1"/>
            <a:r>
              <a:rPr lang="en-US" dirty="0" smtClean="0"/>
              <a:t>Convention on Long-Range Transboundary Air Pollution (1983)</a:t>
            </a:r>
          </a:p>
          <a:p>
            <a:pPr lvl="1"/>
            <a:r>
              <a:rPr lang="en-US" dirty="0" smtClean="0"/>
              <a:t>Stockholm Convention on Persistent Organic Pollutants (2001)</a:t>
            </a:r>
          </a:p>
          <a:p>
            <a:pPr marL="0" indent="0">
              <a:buNone/>
            </a:pPr>
            <a:r>
              <a:rPr lang="en-US" dirty="0" smtClean="0"/>
              <a:t>EU:</a:t>
            </a:r>
          </a:p>
          <a:p>
            <a:pPr lvl="1"/>
            <a:r>
              <a:rPr lang="en-US" dirty="0" smtClean="0"/>
              <a:t>Community </a:t>
            </a:r>
            <a:r>
              <a:rPr lang="en-US" dirty="0"/>
              <a:t>strategy for dioxins, furans and polychlorinated biphenyls (2001/C </a:t>
            </a:r>
            <a:r>
              <a:rPr lang="en-US" dirty="0" smtClean="0"/>
              <a:t>322/02</a:t>
            </a:r>
          </a:p>
          <a:p>
            <a:pPr lvl="1"/>
            <a:r>
              <a:rPr lang="en-US" dirty="0"/>
              <a:t>Commission regulation (EC) No 1881/2006 setting maximum levels for </a:t>
            </a:r>
            <a:r>
              <a:rPr lang="en-US" dirty="0" smtClean="0"/>
              <a:t>certain </a:t>
            </a:r>
            <a:r>
              <a:rPr lang="en-US" dirty="0"/>
              <a:t>contaminants in foodstuffs</a:t>
            </a:r>
            <a:r>
              <a:rPr lang="en-US" dirty="0" smtClean="0"/>
              <a:t>) </a:t>
            </a:r>
            <a:r>
              <a:rPr lang="en-US" dirty="0"/>
              <a:t>(COM(2001) 593 final</a:t>
            </a:r>
            <a:r>
              <a:rPr lang="en-US" dirty="0" smtClean="0"/>
              <a:t>)</a:t>
            </a:r>
          </a:p>
          <a:p>
            <a:pPr lvl="1"/>
            <a:r>
              <a:rPr lang="en-US" dirty="0" smtClean="0"/>
              <a:t>Directives on </a:t>
            </a:r>
            <a:r>
              <a:rPr lang="en-US" dirty="0" err="1" smtClean="0"/>
              <a:t>intergrated</a:t>
            </a:r>
            <a:r>
              <a:rPr lang="en-US" dirty="0" smtClean="0"/>
              <a:t> pollution prevention and control (2008); waste incineration directive (2000); and industrial emissions directive (2010) </a:t>
            </a:r>
          </a:p>
          <a:p>
            <a:pPr marL="0" indent="0">
              <a:buNone/>
            </a:pPr>
            <a:r>
              <a:rPr lang="fi-FI" dirty="0" smtClean="0"/>
              <a:t>HELCOM:</a:t>
            </a:r>
          </a:p>
          <a:p>
            <a:pPr lvl="1"/>
            <a:r>
              <a:rPr lang="fi-FI" dirty="0" err="1" smtClean="0"/>
              <a:t>Strategy</a:t>
            </a:r>
            <a:r>
              <a:rPr lang="fi-FI" dirty="0" smtClean="0"/>
              <a:t> for </a:t>
            </a:r>
            <a:r>
              <a:rPr lang="fi-FI" dirty="0" err="1" smtClean="0"/>
              <a:t>hazardous</a:t>
            </a:r>
            <a:r>
              <a:rPr lang="fi-FI" dirty="0" smtClean="0"/>
              <a:t> </a:t>
            </a:r>
            <a:r>
              <a:rPr lang="fi-FI" dirty="0" err="1" smtClean="0"/>
              <a:t>substances</a:t>
            </a:r>
            <a:r>
              <a:rPr lang="fi-FI" dirty="0" smtClean="0"/>
              <a:t> (1998) and </a:t>
            </a:r>
            <a:r>
              <a:rPr lang="fi-FI" dirty="0" err="1" smtClean="0"/>
              <a:t>recommendations</a:t>
            </a:r>
            <a:r>
              <a:rPr lang="fi-FI" dirty="0" smtClean="0"/>
              <a:t> 2003 and 2007</a:t>
            </a:r>
          </a:p>
          <a:p>
            <a:pPr lvl="1"/>
            <a:r>
              <a:rPr lang="fi-FI" dirty="0" err="1" smtClean="0"/>
              <a:t>The</a:t>
            </a:r>
            <a:r>
              <a:rPr lang="fi-FI" dirty="0" smtClean="0"/>
              <a:t> BSAP</a:t>
            </a:r>
          </a:p>
          <a:p>
            <a:pPr lvl="1"/>
            <a:r>
              <a:rPr lang="fi-FI" dirty="0" err="1" smtClean="0"/>
              <a:t>Also</a:t>
            </a:r>
            <a:r>
              <a:rPr lang="fi-FI" dirty="0" smtClean="0"/>
              <a:t> MSFD &amp; EUSBSR</a:t>
            </a:r>
            <a:r>
              <a:rPr lang="fi-FI" dirty="0"/>
              <a:t>	</a:t>
            </a:r>
            <a:endParaRPr lang="fi-FI" dirty="0" smtClean="0"/>
          </a:p>
          <a:p>
            <a:endParaRPr lang="fi-FI" dirty="0"/>
          </a:p>
        </p:txBody>
      </p:sp>
    </p:spTree>
    <p:extLst>
      <p:ext uri="{BB962C8B-B14F-4D97-AF65-F5344CB8AC3E}">
        <p14:creationId xmlns:p14="http://schemas.microsoft.com/office/powerpoint/2010/main" val="818678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Common</a:t>
            </a:r>
            <a:r>
              <a:rPr lang="fi-FI" dirty="0" smtClean="0"/>
              <a:t> </a:t>
            </a:r>
            <a:r>
              <a:rPr lang="fi-FI" dirty="0" err="1" smtClean="0"/>
              <a:t>Fisheries</a:t>
            </a:r>
            <a:r>
              <a:rPr lang="fi-FI" dirty="0" smtClean="0"/>
              <a:t> </a:t>
            </a:r>
            <a:r>
              <a:rPr lang="fi-FI" dirty="0" err="1" smtClean="0"/>
              <a:t>Policy</a:t>
            </a:r>
            <a:r>
              <a:rPr lang="fi-FI" dirty="0" smtClean="0"/>
              <a:t>	</a:t>
            </a:r>
            <a:endParaRPr lang="fi-FI" dirty="0"/>
          </a:p>
        </p:txBody>
      </p:sp>
      <p:sp>
        <p:nvSpPr>
          <p:cNvPr id="3" name="Content Placeholder 2"/>
          <p:cNvSpPr>
            <a:spLocks noGrp="1"/>
          </p:cNvSpPr>
          <p:nvPr>
            <p:ph idx="1"/>
          </p:nvPr>
        </p:nvSpPr>
        <p:spPr/>
        <p:txBody>
          <a:bodyPr>
            <a:normAutofit fontScale="92500" lnSpcReduction="10000"/>
          </a:bodyPr>
          <a:lstStyle/>
          <a:p>
            <a:r>
              <a:rPr lang="fi-FI" sz="1800" dirty="0" err="1" smtClean="0"/>
              <a:t>The</a:t>
            </a:r>
            <a:r>
              <a:rPr lang="fi-FI" sz="1800" dirty="0" smtClean="0"/>
              <a:t> Green Paper 2009:</a:t>
            </a:r>
          </a:p>
          <a:p>
            <a:pPr lvl="1"/>
            <a:r>
              <a:rPr lang="fi-FI" sz="1400" dirty="0" smtClean="0"/>
              <a:t>2009 Green Paper: 2002 CFP </a:t>
            </a:r>
            <a:r>
              <a:rPr lang="fi-FI" sz="1400" dirty="0" err="1" smtClean="0"/>
              <a:t>failed</a:t>
            </a:r>
            <a:r>
              <a:rPr lang="fi-FI" sz="1400" dirty="0" smtClean="0"/>
              <a:t> (</a:t>
            </a:r>
            <a:r>
              <a:rPr lang="fi-FI" sz="1400" dirty="0" err="1" smtClean="0"/>
              <a:t>partly</a:t>
            </a:r>
            <a:r>
              <a:rPr lang="fi-FI" sz="1400" dirty="0" smtClean="0"/>
              <a:t>) </a:t>
            </a:r>
            <a:r>
              <a:rPr lang="fi-FI" sz="1400" dirty="0" err="1" smtClean="0"/>
              <a:t>due</a:t>
            </a:r>
            <a:r>
              <a:rPr lang="fi-FI" sz="1400" dirty="0" smtClean="0"/>
              <a:t> to </a:t>
            </a:r>
            <a:r>
              <a:rPr lang="fi-FI" sz="1400" dirty="0" err="1" smtClean="0"/>
              <a:t>imprecise</a:t>
            </a:r>
            <a:r>
              <a:rPr lang="fi-FI" sz="1400" dirty="0" smtClean="0"/>
              <a:t> </a:t>
            </a:r>
            <a:r>
              <a:rPr lang="fi-FI" sz="1400" dirty="0" err="1" smtClean="0"/>
              <a:t>policy</a:t>
            </a:r>
            <a:r>
              <a:rPr lang="fi-FI" sz="1400" dirty="0" smtClean="0"/>
              <a:t> </a:t>
            </a:r>
            <a:r>
              <a:rPr lang="fi-FI" sz="1400" dirty="0" err="1" smtClean="0"/>
              <a:t>objectives</a:t>
            </a:r>
            <a:endParaRPr lang="fi-FI" sz="1400" dirty="0" smtClean="0"/>
          </a:p>
          <a:p>
            <a:pPr lvl="1"/>
            <a:r>
              <a:rPr lang="en-GB" sz="1600" i="1" dirty="0" smtClean="0"/>
              <a:t>How can the objectives regarding ecological, economic and social sustainability be defined in a clear, prioritised manner which gives guidance in the short term and ensures the long-term sustainability and viability of fisheries?</a:t>
            </a:r>
            <a:endParaRPr lang="fi-FI" sz="1600" i="1" dirty="0"/>
          </a:p>
          <a:p>
            <a:pPr lvl="1"/>
            <a:r>
              <a:rPr lang="en-GB" sz="1600" dirty="0"/>
              <a:t>A total of 382 contributions </a:t>
            </a:r>
            <a:endParaRPr lang="fi-FI" sz="1600" dirty="0"/>
          </a:p>
          <a:p>
            <a:pPr lvl="1"/>
            <a:r>
              <a:rPr lang="en-GB" sz="1800" dirty="0" smtClean="0"/>
              <a:t>PRIORITISATION</a:t>
            </a:r>
            <a:r>
              <a:rPr lang="en-GB" sz="1800" dirty="0"/>
              <a:t>:</a:t>
            </a:r>
            <a:endParaRPr lang="fi-FI" sz="1800" dirty="0"/>
          </a:p>
          <a:p>
            <a:pPr lvl="2"/>
            <a:r>
              <a:rPr lang="en-GB" sz="1000" dirty="0"/>
              <a:t>It is generally agreed that </a:t>
            </a:r>
            <a:r>
              <a:rPr lang="en-GB" sz="1000" b="1" dirty="0"/>
              <a:t>ecological sustainability creates the basis for a viable fishing sector</a:t>
            </a:r>
            <a:r>
              <a:rPr lang="en-GB" sz="1000" dirty="0"/>
              <a:t>, with little long-term conflict between ecological, social and economic objectives. </a:t>
            </a:r>
            <a:endParaRPr lang="fi-FI" sz="1000" dirty="0"/>
          </a:p>
          <a:p>
            <a:pPr lvl="2"/>
            <a:r>
              <a:rPr lang="en-GB" sz="1000" dirty="0"/>
              <a:t>Most catching industry and some regional authorities insist on a balance between the three pillars</a:t>
            </a:r>
            <a:endParaRPr lang="fi-FI" sz="1000" dirty="0"/>
          </a:p>
          <a:p>
            <a:pPr lvl="2"/>
            <a:r>
              <a:rPr lang="en-GB" sz="1000" dirty="0"/>
              <a:t>ENGOs see ecological sustainability as the core of the policy, linking  the CFP with the wider maritime policy and the MSFD</a:t>
            </a:r>
            <a:endParaRPr lang="fi-FI" sz="1000" dirty="0"/>
          </a:p>
          <a:p>
            <a:pPr lvl="2"/>
            <a:r>
              <a:rPr lang="en-GB" sz="1000" dirty="0"/>
              <a:t>Traders, retailers and some processing industries prioritize ecological sustainability.</a:t>
            </a:r>
            <a:endParaRPr lang="fi-FI" sz="1000" dirty="0"/>
          </a:p>
          <a:p>
            <a:pPr lvl="2"/>
            <a:r>
              <a:rPr lang="en-GB" sz="1000" dirty="0"/>
              <a:t>The EP and others are against </a:t>
            </a:r>
            <a:r>
              <a:rPr lang="en-GB" sz="1000" i="1" dirty="0"/>
              <a:t>a priori </a:t>
            </a:r>
            <a:r>
              <a:rPr lang="en-GB" sz="1000" dirty="0"/>
              <a:t>prioritization of objectives</a:t>
            </a:r>
          </a:p>
          <a:p>
            <a:pPr lvl="2"/>
            <a:r>
              <a:rPr lang="en-GB" sz="1000" i="1" dirty="0"/>
              <a:t>The BS RAC draws attention to a contradiction in terms when setting the biological objectives of fisheries management. It would be much more appropriate to speak of the social-economic objectives and the biological constraints to fisheries management.  </a:t>
            </a:r>
            <a:endParaRPr lang="fi-FI" sz="1000" i="1" dirty="0"/>
          </a:p>
          <a:p>
            <a:pPr lvl="2"/>
            <a:r>
              <a:rPr lang="en-GB" sz="1100" i="1" dirty="0"/>
              <a:t>The CFP should therefore aim at ecological sustainability while job creation should be addressed by separate socio-economic policies. (</a:t>
            </a:r>
            <a:r>
              <a:rPr lang="en-GB" sz="1100" b="1" i="1" dirty="0" smtClean="0"/>
              <a:t>AIPCE-CEP, processors, importers/ exporters)</a:t>
            </a:r>
            <a:endParaRPr lang="fi-FI" sz="1100" i="1" dirty="0"/>
          </a:p>
          <a:p>
            <a:r>
              <a:rPr lang="fi-FI" sz="1800" dirty="0" err="1" smtClean="0"/>
              <a:t>The</a:t>
            </a:r>
            <a:r>
              <a:rPr lang="fi-FI" sz="1800" dirty="0" smtClean="0"/>
              <a:t> </a:t>
            </a:r>
            <a:r>
              <a:rPr lang="fi-FI" sz="1800" dirty="0" err="1" smtClean="0"/>
              <a:t>Common</a:t>
            </a:r>
            <a:r>
              <a:rPr lang="fi-FI" sz="1800" dirty="0" smtClean="0"/>
              <a:t> </a:t>
            </a:r>
            <a:r>
              <a:rPr lang="fi-FI" sz="1800" dirty="0" err="1" smtClean="0"/>
              <a:t>Fisheries</a:t>
            </a:r>
            <a:r>
              <a:rPr lang="fi-FI" sz="1800" dirty="0" smtClean="0"/>
              <a:t> </a:t>
            </a:r>
            <a:r>
              <a:rPr lang="fi-FI" sz="1800" dirty="0" err="1" smtClean="0"/>
              <a:t>Policy</a:t>
            </a:r>
            <a:r>
              <a:rPr lang="fi-FI" sz="1800" dirty="0" smtClean="0"/>
              <a:t> (2013)</a:t>
            </a:r>
          </a:p>
          <a:p>
            <a:pPr lvl="1"/>
            <a:r>
              <a:rPr lang="fi-FI" sz="1600" dirty="0" err="1" smtClean="0"/>
              <a:t>Implements</a:t>
            </a:r>
            <a:r>
              <a:rPr lang="fi-FI" sz="1600" dirty="0" smtClean="0"/>
              <a:t> </a:t>
            </a:r>
            <a:r>
              <a:rPr lang="fi-FI" sz="1600" dirty="0" err="1" smtClean="0"/>
              <a:t>ecosystem-based</a:t>
            </a:r>
            <a:r>
              <a:rPr lang="fi-FI" sz="1600" dirty="0" smtClean="0"/>
              <a:t> </a:t>
            </a:r>
            <a:r>
              <a:rPr lang="fi-FI" sz="1600" dirty="0" err="1" smtClean="0"/>
              <a:t>approach</a:t>
            </a:r>
            <a:r>
              <a:rPr lang="fi-FI" sz="1600" dirty="0" smtClean="0"/>
              <a:t> to </a:t>
            </a:r>
            <a:r>
              <a:rPr lang="fi-FI" sz="1600" dirty="0" err="1" smtClean="0"/>
              <a:t>fisheries</a:t>
            </a:r>
            <a:r>
              <a:rPr lang="fi-FI" sz="1600" dirty="0" smtClean="0"/>
              <a:t> management and </a:t>
            </a:r>
            <a:r>
              <a:rPr lang="fi-FI" sz="1600" dirty="0" err="1" smtClean="0"/>
              <a:t>precautionary</a:t>
            </a:r>
            <a:r>
              <a:rPr lang="fi-FI" sz="1600" dirty="0" smtClean="0"/>
              <a:t> </a:t>
            </a:r>
            <a:r>
              <a:rPr lang="fi-FI" sz="1600" dirty="0" err="1" smtClean="0"/>
              <a:t>principle</a:t>
            </a:r>
            <a:endParaRPr lang="fi-FI" sz="1600" dirty="0" smtClean="0"/>
          </a:p>
          <a:p>
            <a:pPr lvl="1"/>
            <a:r>
              <a:rPr lang="en-US" sz="1600" dirty="0" smtClean="0"/>
              <a:t>Measures </a:t>
            </a:r>
            <a:r>
              <a:rPr lang="en-US" sz="1600" dirty="0"/>
              <a:t>for conservation and sustainable exploitation of marine biological </a:t>
            </a:r>
            <a:r>
              <a:rPr lang="en-US" sz="1600" dirty="0" smtClean="0"/>
              <a:t>resources: </a:t>
            </a:r>
          </a:p>
          <a:p>
            <a:pPr lvl="2"/>
            <a:r>
              <a:rPr lang="en-US" sz="1200" dirty="0" smtClean="0"/>
              <a:t>multiannual plans; targets </a:t>
            </a:r>
            <a:r>
              <a:rPr lang="en-US" sz="1200" dirty="0"/>
              <a:t>for </a:t>
            </a:r>
            <a:r>
              <a:rPr lang="en-US" sz="1200" dirty="0" smtClean="0"/>
              <a:t>conservation; adaptation </a:t>
            </a:r>
            <a:r>
              <a:rPr lang="en-US" sz="1200" dirty="0"/>
              <a:t>of fishing capacity of fishing vessels to available fishing </a:t>
            </a:r>
            <a:r>
              <a:rPr lang="en-US" sz="1200" dirty="0" smtClean="0"/>
              <a:t>opportunities; incentives; fixing </a:t>
            </a:r>
            <a:r>
              <a:rPr lang="en-US" sz="1200" dirty="0"/>
              <a:t>and allocation of </a:t>
            </a:r>
            <a:r>
              <a:rPr lang="en-US" sz="1200" dirty="0" smtClean="0"/>
              <a:t>fishing; opportunities; landing obligation; minimum </a:t>
            </a:r>
            <a:r>
              <a:rPr lang="en-US" sz="1200" dirty="0"/>
              <a:t>conservation reference </a:t>
            </a:r>
            <a:r>
              <a:rPr lang="en-US" sz="1200" dirty="0" smtClean="0"/>
              <a:t>sizes; technical measures; establishment </a:t>
            </a:r>
            <a:r>
              <a:rPr lang="en-US" sz="1200" dirty="0"/>
              <a:t>of fish stock recovery </a:t>
            </a:r>
            <a:r>
              <a:rPr lang="en-US" sz="1200" dirty="0" smtClean="0"/>
              <a:t>areas; regionalization</a:t>
            </a:r>
            <a:endParaRPr lang="fi-FI" sz="1200" dirty="0"/>
          </a:p>
        </p:txBody>
      </p:sp>
    </p:spTree>
    <p:extLst>
      <p:ext uri="{BB962C8B-B14F-4D97-AF65-F5344CB8AC3E}">
        <p14:creationId xmlns:p14="http://schemas.microsoft.com/office/powerpoint/2010/main" val="3041811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CFP </a:t>
            </a:r>
            <a:r>
              <a:rPr lang="fi-FI" dirty="0" err="1" smtClean="0"/>
              <a:t>consultation</a:t>
            </a:r>
            <a:r>
              <a:rPr lang="fi-FI" dirty="0" smtClean="0"/>
              <a:t> – </a:t>
            </a:r>
            <a:r>
              <a:rPr lang="fi-FI" dirty="0" err="1" smtClean="0"/>
              <a:t>summary</a:t>
            </a:r>
            <a:r>
              <a:rPr lang="fi-FI" dirty="0" smtClean="0"/>
              <a:t> of </a:t>
            </a:r>
            <a:r>
              <a:rPr lang="fi-FI" dirty="0" err="1" smtClean="0"/>
              <a:t>objectives</a:t>
            </a:r>
            <a:endParaRPr lang="fi-FI" dirty="0"/>
          </a:p>
        </p:txBody>
      </p:sp>
      <p:sp>
        <p:nvSpPr>
          <p:cNvPr id="3" name="Content Placeholder 2"/>
          <p:cNvSpPr>
            <a:spLocks noGrp="1"/>
          </p:cNvSpPr>
          <p:nvPr>
            <p:ph idx="1"/>
          </p:nvPr>
        </p:nvSpPr>
        <p:spPr/>
        <p:txBody>
          <a:bodyPr>
            <a:normAutofit/>
          </a:bodyPr>
          <a:lstStyle/>
          <a:p>
            <a:pPr lvl="0"/>
            <a:r>
              <a:rPr lang="en-GB" sz="1400" b="1" dirty="0"/>
              <a:t>Broad consensus that maximum sustainable yield must be among the targets</a:t>
            </a:r>
            <a:endParaRPr lang="fi-FI" sz="1400" dirty="0"/>
          </a:p>
          <a:p>
            <a:pPr lvl="0"/>
            <a:r>
              <a:rPr lang="en-GB" sz="1400" dirty="0"/>
              <a:t>Most catching industry and some regional authorities insist on a balance between the three pillars – with job creation as an objective in its own right</a:t>
            </a:r>
            <a:endParaRPr lang="fi-FI" sz="1400" dirty="0"/>
          </a:p>
          <a:p>
            <a:r>
              <a:rPr lang="en-GB" sz="1400" dirty="0"/>
              <a:t>The EP and catching industry consider that </a:t>
            </a:r>
            <a:r>
              <a:rPr lang="en-GB" sz="1400" b="1" dirty="0"/>
              <a:t>social and economic aspects should also be included in sustainable</a:t>
            </a:r>
            <a:r>
              <a:rPr lang="en-GB" sz="1400" dirty="0"/>
              <a:t>.</a:t>
            </a:r>
            <a:endParaRPr lang="fi-FI" sz="1400" dirty="0"/>
          </a:p>
          <a:p>
            <a:pPr lvl="0"/>
            <a:r>
              <a:rPr lang="en-GB" sz="1400" dirty="0" smtClean="0"/>
              <a:t>Trade </a:t>
            </a:r>
            <a:r>
              <a:rPr lang="en-GB" sz="1400" dirty="0"/>
              <a:t>unions emphasize social aspects additionally</a:t>
            </a:r>
            <a:endParaRPr lang="fi-FI" sz="1400" dirty="0"/>
          </a:p>
          <a:p>
            <a:pPr lvl="0"/>
            <a:r>
              <a:rPr lang="en-GB" sz="1400" b="1" dirty="0" smtClean="0"/>
              <a:t>ENGOs </a:t>
            </a:r>
            <a:r>
              <a:rPr lang="en-GB" sz="1400" b="1" dirty="0"/>
              <a:t>worry that MSY may not be precautionary in all cases, claiming that wider impacts of fisheries on the ecosystem are part of sustainable in MSY</a:t>
            </a:r>
            <a:endParaRPr lang="fi-FI" sz="1400" dirty="0"/>
          </a:p>
          <a:p>
            <a:pPr lvl="0"/>
            <a:r>
              <a:rPr lang="en-GB" sz="1400" dirty="0"/>
              <a:t>Many contributions insist on minimization or elimination of discards as an important aim for ecological sustainability, although some contributions maintain that discards are inherent to mixed fisheries.</a:t>
            </a:r>
            <a:endParaRPr lang="fi-FI" sz="1400" dirty="0"/>
          </a:p>
          <a:p>
            <a:pPr lvl="0"/>
            <a:r>
              <a:rPr lang="en-GB" sz="1400" b="1" i="1" dirty="0"/>
              <a:t>Recreational fishery </a:t>
            </a:r>
            <a:r>
              <a:rPr lang="en-GB" sz="1400" b="1" dirty="0"/>
              <a:t>would like to be seen as a full stakeholder in the CFP with </a:t>
            </a:r>
            <a:r>
              <a:rPr lang="en-GB" sz="1400" b="1" dirty="0" smtClean="0"/>
              <a:t>a significant </a:t>
            </a:r>
            <a:r>
              <a:rPr lang="en-GB" sz="1400" b="1" dirty="0"/>
              <a:t>value to</a:t>
            </a:r>
            <a:r>
              <a:rPr lang="en-GB" sz="1400" dirty="0"/>
              <a:t> sustainable economy and job creation. Others consider that recreational fishery and its impact on the stocks needs to be considered in the context of the CFP, with data collection and where needed specific technical measures.</a:t>
            </a:r>
            <a:endParaRPr lang="fi-FI" sz="1400" dirty="0"/>
          </a:p>
          <a:p>
            <a:endParaRPr lang="fi-FI" sz="1400" dirty="0"/>
          </a:p>
        </p:txBody>
      </p:sp>
    </p:spTree>
    <p:extLst>
      <p:ext uri="{BB962C8B-B14F-4D97-AF65-F5344CB8AC3E}">
        <p14:creationId xmlns:p14="http://schemas.microsoft.com/office/powerpoint/2010/main" val="365056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Synergies</a:t>
            </a:r>
            <a:r>
              <a:rPr lang="fi-FI" dirty="0" smtClean="0"/>
              <a:t> and </a:t>
            </a:r>
            <a:r>
              <a:rPr lang="fi-FI" dirty="0" err="1" smtClean="0"/>
              <a:t>trade-offs</a:t>
            </a:r>
            <a:endParaRPr lang="fi-FI" dirty="0"/>
          </a:p>
        </p:txBody>
      </p:sp>
      <p:sp>
        <p:nvSpPr>
          <p:cNvPr id="3" name="Content Placeholder 2"/>
          <p:cNvSpPr>
            <a:spLocks noGrp="1"/>
          </p:cNvSpPr>
          <p:nvPr>
            <p:ph idx="1"/>
          </p:nvPr>
        </p:nvSpPr>
        <p:spPr/>
        <p:txBody>
          <a:bodyPr>
            <a:normAutofit fontScale="62500" lnSpcReduction="20000"/>
          </a:bodyPr>
          <a:lstStyle/>
          <a:p>
            <a:r>
              <a:rPr lang="fi-FI" dirty="0" smtClean="0"/>
              <a:t>Short </a:t>
            </a:r>
            <a:r>
              <a:rPr lang="fi-FI" dirty="0" err="1" smtClean="0"/>
              <a:t>term</a:t>
            </a:r>
            <a:r>
              <a:rPr lang="fi-FI" dirty="0" smtClean="0"/>
              <a:t> </a:t>
            </a:r>
            <a:r>
              <a:rPr lang="fi-FI" dirty="0" err="1" smtClean="0"/>
              <a:t>vs</a:t>
            </a:r>
            <a:r>
              <a:rPr lang="fi-FI" dirty="0" smtClean="0"/>
              <a:t> long </a:t>
            </a:r>
            <a:r>
              <a:rPr lang="fi-FI" dirty="0" err="1" smtClean="0"/>
              <a:t>term</a:t>
            </a:r>
            <a:r>
              <a:rPr lang="fi-FI" dirty="0" smtClean="0"/>
              <a:t>!</a:t>
            </a:r>
          </a:p>
          <a:p>
            <a:r>
              <a:rPr lang="fi-FI" dirty="0" err="1" smtClean="0"/>
              <a:t>Agreement</a:t>
            </a:r>
            <a:r>
              <a:rPr lang="fi-FI" dirty="0" smtClean="0"/>
              <a:t> on </a:t>
            </a:r>
            <a:r>
              <a:rPr lang="fi-FI" dirty="0" err="1" smtClean="0"/>
              <a:t>the</a:t>
            </a:r>
            <a:r>
              <a:rPr lang="fi-FI" dirty="0" smtClean="0"/>
              <a:t> </a:t>
            </a:r>
            <a:r>
              <a:rPr lang="fi-FI" dirty="0" err="1" smtClean="0"/>
              <a:t>benefits</a:t>
            </a:r>
            <a:r>
              <a:rPr lang="fi-FI" dirty="0" smtClean="0"/>
              <a:t> of long-</a:t>
            </a:r>
            <a:r>
              <a:rPr lang="fi-FI" dirty="0" err="1" smtClean="0"/>
              <a:t>term</a:t>
            </a:r>
            <a:r>
              <a:rPr lang="fi-FI" dirty="0" smtClean="0"/>
              <a:t> </a:t>
            </a:r>
            <a:r>
              <a:rPr lang="fi-FI" dirty="0" err="1" smtClean="0"/>
              <a:t>environmental</a:t>
            </a:r>
            <a:r>
              <a:rPr lang="fi-FI" dirty="0" smtClean="0"/>
              <a:t> </a:t>
            </a:r>
            <a:r>
              <a:rPr lang="fi-FI" dirty="0" err="1" smtClean="0"/>
              <a:t>sustainability</a:t>
            </a:r>
            <a:r>
              <a:rPr lang="fi-FI" dirty="0" smtClean="0"/>
              <a:t> to </a:t>
            </a:r>
            <a:r>
              <a:rPr lang="fi-FI" dirty="0" err="1" smtClean="0"/>
              <a:t>socio-economic</a:t>
            </a:r>
            <a:r>
              <a:rPr lang="fi-FI" dirty="0" smtClean="0"/>
              <a:t> </a:t>
            </a:r>
            <a:r>
              <a:rPr lang="fi-FI" dirty="0" err="1" smtClean="0"/>
              <a:t>sustainability</a:t>
            </a:r>
            <a:endParaRPr lang="fi-FI" dirty="0"/>
          </a:p>
          <a:p>
            <a:r>
              <a:rPr lang="en-US" dirty="0"/>
              <a:t>Healthy marine ecosystems and fish stocks are a pre-condition for:</a:t>
            </a:r>
          </a:p>
          <a:p>
            <a:pPr lvl="1"/>
            <a:r>
              <a:rPr lang="en-US" dirty="0"/>
              <a:t>1) building a robust EU fishing industry with greater economic resilience; 2) securing the livelihoods of coastal fishing communities; 3) contributing more to global food security; and 4) increasing ecological resilience to climate change impacts.</a:t>
            </a:r>
            <a:endParaRPr lang="fi-FI" dirty="0"/>
          </a:p>
          <a:p>
            <a:r>
              <a:rPr lang="fi-FI" dirty="0" smtClean="0"/>
              <a:t>Trade-</a:t>
            </a:r>
            <a:r>
              <a:rPr lang="fi-FI" dirty="0" err="1" smtClean="0"/>
              <a:t>off</a:t>
            </a:r>
            <a:r>
              <a:rPr lang="fi-FI" dirty="0" smtClean="0"/>
              <a:t> </a:t>
            </a:r>
            <a:r>
              <a:rPr lang="fi-FI" dirty="0" err="1" smtClean="0"/>
              <a:t>between</a:t>
            </a:r>
            <a:r>
              <a:rPr lang="fi-FI" dirty="0" smtClean="0"/>
              <a:t> </a:t>
            </a:r>
            <a:r>
              <a:rPr lang="fi-FI" dirty="0" err="1" smtClean="0"/>
              <a:t>short</a:t>
            </a:r>
            <a:r>
              <a:rPr lang="fi-FI" dirty="0" smtClean="0"/>
              <a:t> </a:t>
            </a:r>
            <a:r>
              <a:rPr lang="fi-FI" dirty="0" err="1" smtClean="0"/>
              <a:t>term</a:t>
            </a:r>
            <a:r>
              <a:rPr lang="fi-FI" dirty="0" smtClean="0"/>
              <a:t> </a:t>
            </a:r>
            <a:r>
              <a:rPr lang="fi-FI" dirty="0" err="1" smtClean="0"/>
              <a:t>env</a:t>
            </a:r>
            <a:r>
              <a:rPr lang="fi-FI" dirty="0" smtClean="0"/>
              <a:t> </a:t>
            </a:r>
            <a:r>
              <a:rPr lang="fi-FI" dirty="0" err="1" smtClean="0"/>
              <a:t>sustainability</a:t>
            </a:r>
            <a:r>
              <a:rPr lang="fi-FI" dirty="0" smtClean="0"/>
              <a:t> and </a:t>
            </a:r>
            <a:r>
              <a:rPr lang="fi-FI" dirty="0" err="1" smtClean="0"/>
              <a:t>socio-economic</a:t>
            </a:r>
            <a:r>
              <a:rPr lang="fi-FI" dirty="0" smtClean="0"/>
              <a:t> </a:t>
            </a:r>
            <a:r>
              <a:rPr lang="fi-FI" dirty="0" err="1" smtClean="0"/>
              <a:t>sustainability</a:t>
            </a:r>
            <a:endParaRPr lang="fi-FI" dirty="0" smtClean="0"/>
          </a:p>
          <a:p>
            <a:pPr lvl="1"/>
            <a:r>
              <a:rPr lang="fi-FI" dirty="0" err="1" smtClean="0"/>
              <a:t>Not</a:t>
            </a:r>
            <a:r>
              <a:rPr lang="fi-FI" dirty="0" smtClean="0"/>
              <a:t> </a:t>
            </a:r>
            <a:r>
              <a:rPr lang="fi-FI" dirty="0" err="1" smtClean="0"/>
              <a:t>profitable</a:t>
            </a:r>
            <a:r>
              <a:rPr lang="fi-FI" dirty="0" smtClean="0"/>
              <a:t>, no </a:t>
            </a:r>
            <a:r>
              <a:rPr lang="fi-FI" dirty="0" err="1" smtClean="0"/>
              <a:t>compliance</a:t>
            </a:r>
            <a:r>
              <a:rPr lang="fi-FI" dirty="0" smtClean="0"/>
              <a:t>, </a:t>
            </a:r>
            <a:r>
              <a:rPr lang="fi-FI" dirty="0" err="1" smtClean="0"/>
              <a:t>fishermen</a:t>
            </a:r>
            <a:r>
              <a:rPr lang="fi-FI" dirty="0" smtClean="0"/>
              <a:t> </a:t>
            </a:r>
            <a:r>
              <a:rPr lang="fi-FI" dirty="0" err="1" smtClean="0"/>
              <a:t>will</a:t>
            </a:r>
            <a:r>
              <a:rPr lang="fi-FI" dirty="0" smtClean="0"/>
              <a:t> go out of business, </a:t>
            </a:r>
            <a:r>
              <a:rPr lang="fi-FI" dirty="0" err="1"/>
              <a:t>coastal</a:t>
            </a:r>
            <a:r>
              <a:rPr lang="fi-FI" dirty="0"/>
              <a:t> </a:t>
            </a:r>
            <a:r>
              <a:rPr lang="fi-FI" dirty="0" err="1"/>
              <a:t>fishing</a:t>
            </a:r>
            <a:r>
              <a:rPr lang="fi-FI" dirty="0"/>
              <a:t> </a:t>
            </a:r>
            <a:r>
              <a:rPr lang="fi-FI" dirty="0" err="1" smtClean="0"/>
              <a:t>communities</a:t>
            </a:r>
            <a:r>
              <a:rPr lang="fi-FI" dirty="0" smtClean="0"/>
              <a:t>, </a:t>
            </a:r>
            <a:r>
              <a:rPr lang="fi-FI" dirty="0" err="1" smtClean="0"/>
              <a:t>traditions</a:t>
            </a:r>
            <a:r>
              <a:rPr lang="fi-FI" dirty="0" smtClean="0"/>
              <a:t> and </a:t>
            </a:r>
            <a:r>
              <a:rPr lang="fi-FI" dirty="0" err="1" smtClean="0"/>
              <a:t>knowhow</a:t>
            </a:r>
            <a:r>
              <a:rPr lang="fi-FI" dirty="0" smtClean="0"/>
              <a:t> </a:t>
            </a:r>
            <a:r>
              <a:rPr lang="fi-FI" dirty="0" err="1" smtClean="0"/>
              <a:t>will</a:t>
            </a:r>
            <a:r>
              <a:rPr lang="fi-FI" dirty="0" smtClean="0"/>
              <a:t> </a:t>
            </a:r>
            <a:r>
              <a:rPr lang="fi-FI" dirty="0" err="1" smtClean="0"/>
              <a:t>be</a:t>
            </a:r>
            <a:r>
              <a:rPr lang="fi-FI" dirty="0" smtClean="0"/>
              <a:t> </a:t>
            </a:r>
            <a:r>
              <a:rPr lang="fi-FI" dirty="0" err="1" smtClean="0"/>
              <a:t>lost</a:t>
            </a:r>
            <a:r>
              <a:rPr lang="fi-FI" dirty="0" smtClean="0"/>
              <a:t> </a:t>
            </a:r>
          </a:p>
          <a:p>
            <a:pPr lvl="1"/>
            <a:r>
              <a:rPr lang="fi-FI" dirty="0" err="1" smtClean="0"/>
              <a:t>Large</a:t>
            </a:r>
            <a:r>
              <a:rPr lang="fi-FI" dirty="0" smtClean="0"/>
              <a:t> </a:t>
            </a:r>
            <a:r>
              <a:rPr lang="fi-FI" dirty="0" err="1" smtClean="0"/>
              <a:t>fisheries</a:t>
            </a:r>
            <a:r>
              <a:rPr lang="fi-FI" dirty="0" smtClean="0"/>
              <a:t> </a:t>
            </a:r>
            <a:r>
              <a:rPr lang="fi-FI" dirty="0" err="1" smtClean="0"/>
              <a:t>vs</a:t>
            </a:r>
            <a:r>
              <a:rPr lang="fi-FI" dirty="0" smtClean="0"/>
              <a:t> </a:t>
            </a:r>
            <a:r>
              <a:rPr lang="fi-FI" dirty="0" err="1" smtClean="0"/>
              <a:t>small</a:t>
            </a:r>
            <a:r>
              <a:rPr lang="fi-FI" dirty="0" smtClean="0"/>
              <a:t> </a:t>
            </a:r>
            <a:r>
              <a:rPr lang="fi-FI" dirty="0" err="1" smtClean="0"/>
              <a:t>fisheries</a:t>
            </a:r>
            <a:r>
              <a:rPr lang="fi-FI" dirty="0" smtClean="0"/>
              <a:t> (</a:t>
            </a:r>
            <a:r>
              <a:rPr lang="fi-FI" dirty="0" err="1" smtClean="0"/>
              <a:t>need</a:t>
            </a:r>
            <a:r>
              <a:rPr lang="fi-FI" dirty="0" smtClean="0"/>
              <a:t> for </a:t>
            </a:r>
            <a:r>
              <a:rPr lang="fi-FI" dirty="0" err="1" smtClean="0"/>
              <a:t>positive</a:t>
            </a:r>
            <a:r>
              <a:rPr lang="fi-FI" dirty="0" smtClean="0"/>
              <a:t> </a:t>
            </a:r>
            <a:r>
              <a:rPr lang="fi-FI" dirty="0" err="1" smtClean="0"/>
              <a:t>discrimation</a:t>
            </a:r>
            <a:r>
              <a:rPr lang="fi-FI" dirty="0" smtClean="0"/>
              <a:t>?)</a:t>
            </a:r>
          </a:p>
          <a:p>
            <a:r>
              <a:rPr lang="fi-FI" dirty="0" smtClean="0"/>
              <a:t>Maximum </a:t>
            </a:r>
            <a:r>
              <a:rPr lang="fi-FI" dirty="0" err="1" smtClean="0"/>
              <a:t>sustainable</a:t>
            </a:r>
            <a:r>
              <a:rPr lang="fi-FI" dirty="0" smtClean="0"/>
              <a:t> </a:t>
            </a:r>
            <a:r>
              <a:rPr lang="fi-FI" dirty="0" err="1" smtClean="0"/>
              <a:t>yield</a:t>
            </a:r>
            <a:r>
              <a:rPr lang="fi-FI" dirty="0" smtClean="0"/>
              <a:t> in TONNES </a:t>
            </a:r>
            <a:r>
              <a:rPr lang="fi-FI" dirty="0" err="1" smtClean="0"/>
              <a:t>or</a:t>
            </a:r>
            <a:r>
              <a:rPr lang="fi-FI" dirty="0" smtClean="0"/>
              <a:t> in EUROS</a:t>
            </a:r>
          </a:p>
          <a:p>
            <a:pPr lvl="1"/>
            <a:r>
              <a:rPr lang="fi-FI" dirty="0" err="1" smtClean="0"/>
              <a:t>Possible</a:t>
            </a:r>
            <a:r>
              <a:rPr lang="fi-FI" dirty="0" smtClean="0"/>
              <a:t> to </a:t>
            </a:r>
            <a:r>
              <a:rPr lang="fi-FI" dirty="0" err="1" smtClean="0"/>
              <a:t>reach</a:t>
            </a:r>
            <a:r>
              <a:rPr lang="fi-FI" dirty="0" smtClean="0"/>
              <a:t> </a:t>
            </a:r>
            <a:r>
              <a:rPr lang="fi-FI" dirty="0" err="1" smtClean="0"/>
              <a:t>the</a:t>
            </a:r>
            <a:r>
              <a:rPr lang="fi-FI" dirty="0" smtClean="0"/>
              <a:t> </a:t>
            </a:r>
            <a:r>
              <a:rPr lang="fi-FI" b="1" dirty="0" err="1" smtClean="0"/>
              <a:t>viability</a:t>
            </a:r>
            <a:r>
              <a:rPr lang="fi-FI" dirty="0" smtClean="0"/>
              <a:t> </a:t>
            </a:r>
            <a:r>
              <a:rPr lang="fi-FI" dirty="0" err="1" smtClean="0"/>
              <a:t>target</a:t>
            </a:r>
            <a:r>
              <a:rPr lang="fi-FI" dirty="0" smtClean="0"/>
              <a:t> </a:t>
            </a:r>
            <a:r>
              <a:rPr lang="fi-FI" dirty="0" err="1" smtClean="0"/>
              <a:t>by</a:t>
            </a:r>
            <a:r>
              <a:rPr lang="fi-FI" dirty="0" smtClean="0"/>
              <a:t> </a:t>
            </a:r>
            <a:r>
              <a:rPr lang="fi-FI" dirty="0" err="1" smtClean="0"/>
              <a:t>increasing</a:t>
            </a:r>
            <a:r>
              <a:rPr lang="fi-FI" dirty="0" smtClean="0"/>
              <a:t> </a:t>
            </a:r>
            <a:r>
              <a:rPr lang="fi-FI" dirty="0" err="1" smtClean="0"/>
              <a:t>the</a:t>
            </a:r>
            <a:r>
              <a:rPr lang="fi-FI" dirty="0" smtClean="0"/>
              <a:t> </a:t>
            </a:r>
            <a:r>
              <a:rPr lang="fi-FI" dirty="0" err="1" smtClean="0"/>
              <a:t>value</a:t>
            </a:r>
            <a:r>
              <a:rPr lang="fi-FI" dirty="0" smtClean="0"/>
              <a:t>, </a:t>
            </a:r>
            <a:r>
              <a:rPr lang="fi-FI" dirty="0" err="1" smtClean="0"/>
              <a:t>instead</a:t>
            </a:r>
            <a:r>
              <a:rPr lang="fi-FI" dirty="0" smtClean="0"/>
              <a:t> of </a:t>
            </a:r>
            <a:r>
              <a:rPr lang="fi-FI" dirty="0" err="1" smtClean="0"/>
              <a:t>increasing</a:t>
            </a:r>
            <a:r>
              <a:rPr lang="fi-FI" dirty="0" smtClean="0"/>
              <a:t> </a:t>
            </a:r>
            <a:r>
              <a:rPr lang="fi-FI" dirty="0" err="1" smtClean="0"/>
              <a:t>the</a:t>
            </a:r>
            <a:r>
              <a:rPr lang="fi-FI" dirty="0" smtClean="0"/>
              <a:t> </a:t>
            </a:r>
            <a:r>
              <a:rPr lang="fi-FI" dirty="0" err="1" smtClean="0"/>
              <a:t>yield</a:t>
            </a:r>
            <a:r>
              <a:rPr lang="fi-FI" dirty="0" smtClean="0"/>
              <a:t> in </a:t>
            </a:r>
            <a:r>
              <a:rPr lang="fi-FI" dirty="0" err="1" smtClean="0"/>
              <a:t>tonnes</a:t>
            </a:r>
            <a:endParaRPr lang="fi-FI" dirty="0" smtClean="0"/>
          </a:p>
          <a:p>
            <a:r>
              <a:rPr lang="fi-FI" dirty="0" smtClean="0"/>
              <a:t>EU (Baltic </a:t>
            </a:r>
            <a:r>
              <a:rPr lang="fi-FI" dirty="0" err="1" smtClean="0"/>
              <a:t>Sea</a:t>
            </a:r>
            <a:r>
              <a:rPr lang="fi-FI" dirty="0" smtClean="0"/>
              <a:t>) </a:t>
            </a:r>
            <a:r>
              <a:rPr lang="fi-FI" dirty="0" err="1" smtClean="0"/>
              <a:t>fish</a:t>
            </a:r>
            <a:r>
              <a:rPr lang="fi-FI" dirty="0" smtClean="0"/>
              <a:t> </a:t>
            </a:r>
            <a:r>
              <a:rPr lang="fi-FI" dirty="0" err="1" smtClean="0"/>
              <a:t>vs</a:t>
            </a:r>
            <a:r>
              <a:rPr lang="fi-FI" dirty="0" smtClean="0"/>
              <a:t> </a:t>
            </a:r>
            <a:r>
              <a:rPr lang="fi-FI" dirty="0" err="1" smtClean="0"/>
              <a:t>fish</a:t>
            </a:r>
            <a:r>
              <a:rPr lang="fi-FI" dirty="0" smtClean="0"/>
              <a:t> </a:t>
            </a:r>
            <a:r>
              <a:rPr lang="fi-FI" dirty="0" err="1" smtClean="0"/>
              <a:t>from</a:t>
            </a:r>
            <a:r>
              <a:rPr lang="fi-FI" dirty="0" smtClean="0"/>
              <a:t> outside </a:t>
            </a:r>
            <a:r>
              <a:rPr lang="fi-FI" dirty="0" err="1" smtClean="0"/>
              <a:t>the</a:t>
            </a:r>
            <a:r>
              <a:rPr lang="fi-FI" dirty="0" smtClean="0"/>
              <a:t> </a:t>
            </a:r>
            <a:r>
              <a:rPr lang="fi-FI" dirty="0" err="1" smtClean="0"/>
              <a:t>region</a:t>
            </a:r>
            <a:r>
              <a:rPr lang="fi-FI" dirty="0" smtClean="0"/>
              <a:t> – </a:t>
            </a:r>
            <a:r>
              <a:rPr lang="fi-FI" dirty="0" err="1" smtClean="0"/>
              <a:t>different</a:t>
            </a:r>
            <a:r>
              <a:rPr lang="fi-FI" dirty="0" smtClean="0"/>
              <a:t> </a:t>
            </a:r>
            <a:r>
              <a:rPr lang="fi-FI" dirty="0" err="1" smtClean="0"/>
              <a:t>rules</a:t>
            </a:r>
            <a:r>
              <a:rPr lang="fi-FI" dirty="0" smtClean="0"/>
              <a:t>, </a:t>
            </a:r>
            <a:r>
              <a:rPr lang="fi-FI" dirty="0" err="1" smtClean="0"/>
              <a:t>hard</a:t>
            </a:r>
            <a:r>
              <a:rPr lang="fi-FI" dirty="0" smtClean="0"/>
              <a:t> to </a:t>
            </a:r>
            <a:r>
              <a:rPr lang="fi-FI" dirty="0" err="1" smtClean="0"/>
              <a:t>compete</a:t>
            </a:r>
            <a:endParaRPr lang="fi-FI" dirty="0" smtClean="0"/>
          </a:p>
          <a:p>
            <a:r>
              <a:rPr lang="fi-FI" dirty="0" err="1" smtClean="0"/>
              <a:t>Robust</a:t>
            </a:r>
            <a:r>
              <a:rPr lang="fi-FI" dirty="0" smtClean="0"/>
              <a:t> data on </a:t>
            </a:r>
            <a:r>
              <a:rPr lang="fi-FI" dirty="0" err="1" smtClean="0"/>
              <a:t>fishing</a:t>
            </a:r>
            <a:r>
              <a:rPr lang="fi-FI" dirty="0" smtClean="0"/>
              <a:t> </a:t>
            </a:r>
            <a:r>
              <a:rPr lang="fi-FI" dirty="0" err="1" smtClean="0"/>
              <a:t>effort</a:t>
            </a:r>
            <a:r>
              <a:rPr lang="fi-FI" dirty="0" smtClean="0"/>
              <a:t> and </a:t>
            </a:r>
            <a:r>
              <a:rPr lang="fi-FI" dirty="0" err="1" smtClean="0"/>
              <a:t>mortality</a:t>
            </a:r>
            <a:r>
              <a:rPr lang="fi-FI" dirty="0" smtClean="0"/>
              <a:t> </a:t>
            </a:r>
            <a:r>
              <a:rPr lang="fi-FI" dirty="0" err="1" smtClean="0"/>
              <a:t>are</a:t>
            </a:r>
            <a:r>
              <a:rPr lang="fi-FI" dirty="0" smtClean="0"/>
              <a:t> </a:t>
            </a:r>
            <a:r>
              <a:rPr lang="fi-FI" dirty="0" err="1"/>
              <a:t>p</a:t>
            </a:r>
            <a:r>
              <a:rPr lang="fi-FI" dirty="0" err="1" smtClean="0"/>
              <a:t>rerequisite</a:t>
            </a:r>
            <a:r>
              <a:rPr lang="fi-FI" dirty="0" smtClean="0"/>
              <a:t> for </a:t>
            </a:r>
            <a:r>
              <a:rPr lang="fi-FI" dirty="0" err="1" smtClean="0"/>
              <a:t>sustainable</a:t>
            </a:r>
            <a:r>
              <a:rPr lang="fi-FI" dirty="0" smtClean="0"/>
              <a:t> management</a:t>
            </a:r>
          </a:p>
          <a:p>
            <a:r>
              <a:rPr lang="en-GB" dirty="0"/>
              <a:t>healthy fish </a:t>
            </a:r>
            <a:r>
              <a:rPr lang="en-GB" dirty="0" smtClean="0"/>
              <a:t>stocks is </a:t>
            </a:r>
            <a:r>
              <a:rPr lang="en-GB" dirty="0"/>
              <a:t>the prerequisite for sustainable </a:t>
            </a:r>
            <a:r>
              <a:rPr lang="en-GB" dirty="0" smtClean="0"/>
              <a:t>fisheries</a:t>
            </a:r>
          </a:p>
          <a:p>
            <a:pPr lvl="1"/>
            <a:r>
              <a:rPr lang="en-GB" dirty="0" smtClean="0"/>
              <a:t>Need for alternative jobs in the short term</a:t>
            </a:r>
          </a:p>
          <a:p>
            <a:pPr lvl="1"/>
            <a:r>
              <a:rPr lang="en-GB" dirty="0" smtClean="0"/>
              <a:t>Angling, aquaculture, tourism, nature conservation</a:t>
            </a:r>
            <a:endParaRPr lang="fi-FI" dirty="0"/>
          </a:p>
        </p:txBody>
      </p:sp>
    </p:spTree>
    <p:extLst>
      <p:ext uri="{BB962C8B-B14F-4D97-AF65-F5344CB8AC3E}">
        <p14:creationId xmlns:p14="http://schemas.microsoft.com/office/powerpoint/2010/main" val="2617881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A </a:t>
            </a:r>
            <a:r>
              <a:rPr lang="fi-FI" dirty="0" err="1"/>
              <a:t>Multiannual</a:t>
            </a:r>
            <a:r>
              <a:rPr lang="fi-FI" dirty="0"/>
              <a:t> </a:t>
            </a:r>
            <a:r>
              <a:rPr lang="fi-FI" dirty="0" err="1"/>
              <a:t>plan</a:t>
            </a:r>
            <a:r>
              <a:rPr lang="fi-FI" dirty="0"/>
              <a:t> for </a:t>
            </a:r>
            <a:r>
              <a:rPr lang="fi-FI" dirty="0" err="1"/>
              <a:t>the</a:t>
            </a:r>
            <a:r>
              <a:rPr lang="fi-FI" dirty="0"/>
              <a:t> </a:t>
            </a:r>
            <a:r>
              <a:rPr lang="fi-FI" dirty="0" err="1"/>
              <a:t>stock</a:t>
            </a:r>
            <a:r>
              <a:rPr lang="fi-FI" dirty="0"/>
              <a:t> of </a:t>
            </a:r>
            <a:r>
              <a:rPr lang="fi-FI" dirty="0" err="1"/>
              <a:t>cod</a:t>
            </a:r>
            <a:r>
              <a:rPr lang="fi-FI" dirty="0"/>
              <a:t>, </a:t>
            </a:r>
            <a:r>
              <a:rPr lang="fi-FI" dirty="0" err="1"/>
              <a:t>herring</a:t>
            </a:r>
            <a:r>
              <a:rPr lang="fi-FI" dirty="0"/>
              <a:t> and </a:t>
            </a:r>
            <a:r>
              <a:rPr lang="fi-FI" dirty="0" err="1"/>
              <a:t>sprat</a:t>
            </a:r>
            <a:r>
              <a:rPr lang="fi-FI" dirty="0"/>
              <a:t> in </a:t>
            </a:r>
            <a:r>
              <a:rPr lang="fi-FI" dirty="0" err="1"/>
              <a:t>the</a:t>
            </a:r>
            <a:r>
              <a:rPr lang="fi-FI" dirty="0"/>
              <a:t> Baltic </a:t>
            </a:r>
            <a:r>
              <a:rPr lang="fi-FI" dirty="0" err="1"/>
              <a:t>Sea</a:t>
            </a:r>
            <a:r>
              <a:rPr lang="fi-FI" dirty="0"/>
              <a:t/>
            </a:r>
            <a:br>
              <a:rPr lang="fi-FI" dirty="0"/>
            </a:br>
            <a:endParaRPr lang="fi-FI" dirty="0"/>
          </a:p>
        </p:txBody>
      </p:sp>
      <p:sp>
        <p:nvSpPr>
          <p:cNvPr id="3" name="Content Placeholder 2"/>
          <p:cNvSpPr>
            <a:spLocks noGrp="1"/>
          </p:cNvSpPr>
          <p:nvPr>
            <p:ph idx="1"/>
          </p:nvPr>
        </p:nvSpPr>
        <p:spPr/>
        <p:txBody>
          <a:bodyPr/>
          <a:lstStyle/>
          <a:p>
            <a:pPr marL="228600" lvl="1">
              <a:spcBef>
                <a:spcPts val="1000"/>
              </a:spcBef>
            </a:pPr>
            <a:r>
              <a:rPr lang="fi-FI" sz="1600" dirty="0" err="1"/>
              <a:t>First</a:t>
            </a:r>
            <a:r>
              <a:rPr lang="fi-FI" sz="1600" dirty="0"/>
              <a:t> </a:t>
            </a:r>
            <a:r>
              <a:rPr lang="fi-FI" sz="1600" dirty="0" err="1"/>
              <a:t>multiannual</a:t>
            </a:r>
            <a:r>
              <a:rPr lang="fi-FI" sz="1600" dirty="0"/>
              <a:t> </a:t>
            </a:r>
            <a:r>
              <a:rPr lang="fi-FI" sz="1600" dirty="0" err="1" smtClean="0"/>
              <a:t>plan</a:t>
            </a:r>
            <a:r>
              <a:rPr lang="fi-FI" sz="1600" dirty="0" smtClean="0"/>
              <a:t> in </a:t>
            </a:r>
            <a:r>
              <a:rPr lang="fi-FI" sz="1600" dirty="0" err="1" smtClean="0"/>
              <a:t>the</a:t>
            </a:r>
            <a:r>
              <a:rPr lang="fi-FI" sz="1600" dirty="0" smtClean="0"/>
              <a:t> EU – </a:t>
            </a:r>
            <a:r>
              <a:rPr lang="fi-FI" sz="1600" dirty="0" err="1" smtClean="0"/>
              <a:t>adopted</a:t>
            </a:r>
            <a:r>
              <a:rPr lang="fi-FI" sz="1600" dirty="0" smtClean="0"/>
              <a:t> </a:t>
            </a:r>
            <a:r>
              <a:rPr lang="fi-FI" sz="1600" dirty="0" err="1" smtClean="0"/>
              <a:t>spring</a:t>
            </a:r>
            <a:r>
              <a:rPr lang="fi-FI" sz="1600" dirty="0" smtClean="0"/>
              <a:t> 2015</a:t>
            </a:r>
          </a:p>
          <a:p>
            <a:pPr marL="228600" lvl="1">
              <a:spcBef>
                <a:spcPts val="1000"/>
              </a:spcBef>
            </a:pPr>
            <a:r>
              <a:rPr lang="fi-FI" sz="1600" dirty="0" err="1" smtClean="0"/>
              <a:t>Herring</a:t>
            </a:r>
            <a:r>
              <a:rPr lang="fi-FI" sz="1600" dirty="0" smtClean="0"/>
              <a:t> </a:t>
            </a:r>
            <a:r>
              <a:rPr lang="fi-FI" sz="1600" dirty="0" err="1" smtClean="0"/>
              <a:t>has</a:t>
            </a:r>
            <a:r>
              <a:rPr lang="fi-FI" sz="1600" dirty="0" smtClean="0"/>
              <a:t> </a:t>
            </a:r>
            <a:r>
              <a:rPr lang="fi-FI" sz="1600" dirty="0" err="1" smtClean="0"/>
              <a:t>not</a:t>
            </a:r>
            <a:r>
              <a:rPr lang="fi-FI" sz="1600" dirty="0" smtClean="0"/>
              <a:t> </a:t>
            </a:r>
            <a:r>
              <a:rPr lang="fi-FI" sz="1600" dirty="0" err="1" smtClean="0"/>
              <a:t>been</a:t>
            </a:r>
            <a:r>
              <a:rPr lang="fi-FI" sz="1600" dirty="0" smtClean="0"/>
              <a:t> </a:t>
            </a:r>
            <a:r>
              <a:rPr lang="fi-FI" sz="1600" dirty="0" err="1" smtClean="0"/>
              <a:t>subject</a:t>
            </a:r>
            <a:r>
              <a:rPr lang="fi-FI" sz="1600" dirty="0" smtClean="0"/>
              <a:t> a </a:t>
            </a:r>
            <a:r>
              <a:rPr lang="fi-FI" sz="1600" dirty="0" err="1" smtClean="0"/>
              <a:t>regional</a:t>
            </a:r>
            <a:r>
              <a:rPr lang="fi-FI" sz="1600" dirty="0" smtClean="0"/>
              <a:t> management </a:t>
            </a:r>
            <a:r>
              <a:rPr lang="fi-FI" sz="1600" dirty="0" err="1" smtClean="0"/>
              <a:t>plan</a:t>
            </a:r>
            <a:r>
              <a:rPr lang="fi-FI" sz="1600" dirty="0" smtClean="0"/>
              <a:t> </a:t>
            </a:r>
            <a:r>
              <a:rPr lang="fi-FI" sz="1600" dirty="0" err="1" smtClean="0"/>
              <a:t>before</a:t>
            </a:r>
            <a:endParaRPr lang="fi-FI" sz="1600" dirty="0" smtClean="0"/>
          </a:p>
          <a:p>
            <a:pPr marL="228600" lvl="1">
              <a:spcBef>
                <a:spcPts val="1000"/>
              </a:spcBef>
            </a:pPr>
            <a:r>
              <a:rPr lang="fi-FI" sz="1600" dirty="0" err="1" smtClean="0"/>
              <a:t>Consultation</a:t>
            </a:r>
            <a:r>
              <a:rPr lang="en-US" sz="1600" dirty="0" smtClean="0"/>
              <a:t> </a:t>
            </a:r>
            <a:r>
              <a:rPr lang="en-US" sz="1600" dirty="0"/>
              <a:t>included only the BSAC and fisheries administrations of the BS member </a:t>
            </a:r>
            <a:r>
              <a:rPr lang="en-US" sz="1600" dirty="0" smtClean="0"/>
              <a:t>states</a:t>
            </a:r>
          </a:p>
          <a:p>
            <a:pPr marL="685800" lvl="2">
              <a:spcBef>
                <a:spcPts val="1000"/>
              </a:spcBef>
            </a:pPr>
            <a:r>
              <a:rPr lang="en-US" sz="1200" dirty="0" smtClean="0"/>
              <a:t>“because </a:t>
            </a:r>
            <a:r>
              <a:rPr lang="en-US" sz="1200" dirty="0"/>
              <a:t>the main interest of the stocks is for commercial capture </a:t>
            </a:r>
            <a:r>
              <a:rPr lang="en-US" sz="1200" dirty="0" smtClean="0"/>
              <a:t>fisheries” </a:t>
            </a:r>
            <a:endParaRPr lang="en-US" sz="1600" dirty="0" smtClean="0"/>
          </a:p>
          <a:p>
            <a:pPr marL="228600" lvl="1">
              <a:spcBef>
                <a:spcPts val="1000"/>
              </a:spcBef>
            </a:pPr>
            <a:r>
              <a:rPr lang="en-US" sz="1600" dirty="0" smtClean="0"/>
              <a:t>Objectives from the CFP, in addition of which conservation of some pelagic species is mentioned</a:t>
            </a:r>
          </a:p>
          <a:p>
            <a:pPr marL="228600" lvl="1">
              <a:spcBef>
                <a:spcPts val="1000"/>
              </a:spcBef>
            </a:pPr>
            <a:r>
              <a:rPr lang="en-US" sz="1600" dirty="0" smtClean="0"/>
              <a:t>Health aspects, dioxins and salmon are not mentioned</a:t>
            </a:r>
            <a:endParaRPr lang="en-US" sz="1600" dirty="0"/>
          </a:p>
        </p:txBody>
      </p:sp>
    </p:spTree>
    <p:extLst>
      <p:ext uri="{BB962C8B-B14F-4D97-AF65-F5344CB8AC3E}">
        <p14:creationId xmlns:p14="http://schemas.microsoft.com/office/powerpoint/2010/main" val="303680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2082</TotalTime>
  <Words>4251</Words>
  <Application>Microsoft Office PowerPoint</Application>
  <PresentationFormat>Widescreen</PresentationFormat>
  <Paragraphs>295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Wingdings</vt:lpstr>
      <vt:lpstr>Office Theme</vt:lpstr>
      <vt:lpstr>WP3:  Relevant policies and existing objectives</vt:lpstr>
      <vt:lpstr>The questionnaire and the stakeholder workshop (tasks 3.1 and 3.2)</vt:lpstr>
      <vt:lpstr>International agreements</vt:lpstr>
      <vt:lpstr>Most relevant Union policies</vt:lpstr>
      <vt:lpstr>Dioxin policies</vt:lpstr>
      <vt:lpstr>Common Fisheries Policy </vt:lpstr>
      <vt:lpstr>CFP consultation – summary of objectives</vt:lpstr>
      <vt:lpstr>Synergies and trade-offs</vt:lpstr>
      <vt:lpstr>A Multiannual plan for the stock of cod, herring and sprat in the Baltic Sea </vt:lpstr>
      <vt:lpstr>A multiannual plan for the Baltic salmon stock (2011) </vt:lpstr>
      <vt:lpstr>Would you suggest any additional objectives? </vt:lpstr>
      <vt:lpstr>CFP objectives</vt:lpstr>
      <vt:lpstr>Prioritisation?</vt:lpstr>
      <vt:lpstr>Economic</vt:lpstr>
      <vt:lpstr>Suggested economic objectives</vt:lpstr>
      <vt:lpstr>Social</vt:lpstr>
      <vt:lpstr>Suggested social objectives</vt:lpstr>
      <vt:lpstr>Environmental </vt:lpstr>
      <vt:lpstr>Environmental for Salmon and Herring </vt:lpstr>
      <vt:lpstr>More specific targets</vt:lpstr>
      <vt:lpstr>Suggested ENV objectives</vt:lpstr>
      <vt:lpstr>Availability of food supplies </vt:lpstr>
      <vt:lpstr>Policy coherence: </vt:lpstr>
      <vt:lpstr>Other objectives </vt:lpstr>
      <vt:lpstr>Health/dioxin</vt:lpstr>
      <vt:lpstr>Suggested Dioxin/Health related objectives  </vt:lpstr>
      <vt:lpstr>The aim of the questionnaire    </vt:lpstr>
      <vt:lpstr>How to list objectives for the questionnaire? </vt:lpstr>
      <vt:lpstr>PowerPoint Presentation</vt:lpstr>
      <vt:lpstr>Means objectives</vt:lpstr>
      <vt:lpstr>Potential stakeholders</vt:lpstr>
      <vt:lpstr>Upcoming meetings </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Relevant policies and existing objectives</dc:title>
  <dc:creator>Pihlajamäki, Mia-Elina</dc:creator>
  <cp:lastModifiedBy>Pihlajamäki, Mia-Elina</cp:lastModifiedBy>
  <cp:revision>79</cp:revision>
  <dcterms:created xsi:type="dcterms:W3CDTF">2015-08-25T09:42:41Z</dcterms:created>
  <dcterms:modified xsi:type="dcterms:W3CDTF">2015-09-03T12:33:36Z</dcterms:modified>
</cp:coreProperties>
</file>