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2" r:id="rId1"/>
  </p:sldMasterIdLst>
  <p:notesMasterIdLst>
    <p:notesMasterId r:id="rId11"/>
  </p:notesMasterIdLst>
  <p:handoutMasterIdLst>
    <p:handoutMasterId r:id="rId12"/>
  </p:handoutMasterIdLst>
  <p:sldIdLst>
    <p:sldId id="479" r:id="rId2"/>
    <p:sldId id="484" r:id="rId3"/>
    <p:sldId id="485" r:id="rId4"/>
    <p:sldId id="480" r:id="rId5"/>
    <p:sldId id="487" r:id="rId6"/>
    <p:sldId id="488" r:id="rId7"/>
    <p:sldId id="489" r:id="rId8"/>
    <p:sldId id="486" r:id="rId9"/>
    <p:sldId id="482" r:id="rId10"/>
  </p:sldIdLst>
  <p:sldSz cx="9144000" cy="6858000" type="screen4x3"/>
  <p:notesSz cx="6743700" cy="9875838"/>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charset="-128"/>
        <a:cs typeface="+mn-cs"/>
      </a:defRPr>
    </a:lvl5pPr>
    <a:lvl6pPr marL="2286000" algn="l" defTabSz="914400" rtl="0" eaLnBrk="1" latinLnBrk="0" hangingPunct="1">
      <a:defRPr kern="1200">
        <a:solidFill>
          <a:schemeClr val="tx1"/>
        </a:solidFill>
        <a:latin typeface="Arial" pitchFamily="34" charset="0"/>
        <a:ea typeface="ヒラギノ角ゴ Pro W3" charset="-128"/>
        <a:cs typeface="+mn-cs"/>
      </a:defRPr>
    </a:lvl6pPr>
    <a:lvl7pPr marL="2743200" algn="l" defTabSz="914400" rtl="0" eaLnBrk="1" latinLnBrk="0" hangingPunct="1">
      <a:defRPr kern="1200">
        <a:solidFill>
          <a:schemeClr val="tx1"/>
        </a:solidFill>
        <a:latin typeface="Arial" pitchFamily="34" charset="0"/>
        <a:ea typeface="ヒラギノ角ゴ Pro W3" charset="-128"/>
        <a:cs typeface="+mn-cs"/>
      </a:defRPr>
    </a:lvl7pPr>
    <a:lvl8pPr marL="3200400" algn="l" defTabSz="914400" rtl="0" eaLnBrk="1" latinLnBrk="0" hangingPunct="1">
      <a:defRPr kern="1200">
        <a:solidFill>
          <a:schemeClr val="tx1"/>
        </a:solidFill>
        <a:latin typeface="Arial" pitchFamily="34" charset="0"/>
        <a:ea typeface="ヒラギノ角ゴ Pro W3" charset="-128"/>
        <a:cs typeface="+mn-cs"/>
      </a:defRPr>
    </a:lvl8pPr>
    <a:lvl9pPr marL="3657600" algn="l" defTabSz="914400" rtl="0" eaLnBrk="1" latinLnBrk="0" hangingPunct="1">
      <a:defRPr kern="1200">
        <a:solidFill>
          <a:schemeClr val="tx1"/>
        </a:solidFill>
        <a:latin typeface="Arial" pitchFamily="34"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gnatso" initials="i"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99CC"/>
    <a:srgbClr val="FF9900"/>
    <a:srgbClr val="FFCC99"/>
    <a:srgbClr val="807F83"/>
    <a:srgbClr val="FF0000"/>
    <a:srgbClr val="7BC1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82" autoAdjust="0"/>
  </p:normalViewPr>
  <p:slideViewPr>
    <p:cSldViewPr snapToObjects="1">
      <p:cViewPr varScale="1">
        <p:scale>
          <a:sx n="90" d="100"/>
          <a:sy n="90" d="100"/>
        </p:scale>
        <p:origin x="-240" y="-108"/>
      </p:cViewPr>
      <p:guideLst>
        <p:guide orient="horz" pos="2160"/>
        <p:guide pos="2880"/>
      </p:guideLst>
    </p:cSldViewPr>
  </p:slideViewPr>
  <p:outlineViewPr>
    <p:cViewPr>
      <p:scale>
        <a:sx n="33" d="100"/>
        <a:sy n="33" d="100"/>
      </p:scale>
      <p:origin x="0" y="1656"/>
    </p:cViewPr>
  </p:outlineViewPr>
  <p:notesTextViewPr>
    <p:cViewPr>
      <p:scale>
        <a:sx n="66" d="100"/>
        <a:sy n="66"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0-03T18:47:31.288" idx="1">
    <p:pos x="4201" y="2473"/>
    <p:text>Ihannetapauksessa myös tämä data avointa. </p:text>
  </p:cm>
  <p:cm authorId="0" dt="2014-10-03T18:47:44.552" idx="2">
    <p:pos x="3803" y="755"/>
    <p:text>Ihannetilanteessa myös tämä data avointa.</p:text>
  </p:cm>
  <p:cm authorId="0" dt="2014-10-03T18:48:18.232" idx="3">
    <p:pos x="854" y="1202"/>
    <p:text>Mikä tämä kohta on? Arviointi tehdään yhdessä, tuleeko täältä joku uusi input nyt verrattuna edelliseen kohtaan?</p:text>
  </p:cm>
  <p:cm authorId="0" dt="2014-10-03T18:50:36.266" idx="4">
    <p:pos x="2493" y="1421"/>
    <p:text>Mikä on päättäjän rooli, mitä hän tuo tähän prosessiin mukaan? Esim. omat valintakriteerinsä/arvonsa avoimesti esille. 
Voisi selventää, miten päätöksenteko lopulta menee: kuka tekee päätökset?
Mitä avoimempaa, sitä enemmän päätöksentekijä "luovuttaa valtaa", sehän joitakin ahdistaa... </p:text>
  </p:cm>
  <p:cm authorId="0" dt="2014-10-03T18:55:07.901" idx="5">
    <p:pos x="377" y="2255"/>
    <p:text>Missä on käyttäjien tai vaikutusten kohteena olevien tahojen kokemusperäinen tieto, voiko se olla tässä kohtaa? 
Siis esim. uuden voimalan rakentaminen: 
pitää ottaa huomioon ihmisten arvostukset, pelot, toiveet, aikaisemmat kokemukset, uskomukset terveysvaikutuksista... ei ole tieteellistä tietoa, mutta aivan keskeistä hankkeen hyväksyttävyyden kannalta. </p:text>
  </p:cm>
  <p:cm authorId="0" dt="2014-10-03T18:45:46.263" idx="6">
    <p:pos x="2165" y="2592"/>
    <p:text>Voisi selventää vielä kuulijoille: 
Mitä tässä "tietokoneen kohdalla" tapahtuu ts. miten tämä prosessi eroaa olennaisesti nykyisestä päätösvalmistelusta? Mitä ratkaisevan tärkeää uutta tässä nyt tapahtuu?
(Kyse ei ole siitä, että tehdään samat asiat vähän uusilla menetelmillä esim. uusilla ohjelmilla -&gt; 
VAAN oikeasti muutetaan tiedonkulkua avoimeksi,  päätösvalmistelu on mahdollista tehdä yhdessä.) 
Avoin Suomi-messuilla tuli hyvä puheenvuoro siitä, että avoimuudella on eri tasoja: ei välttämättä tarkoita, että kenelle tahansa kaikki avointa -&gt; tämähän pelottaa monia... voidaan lähteä myös pienemmin askelin liikkeelle.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740" cy="494349"/>
          </a:xfrm>
          <a:prstGeom prst="rect">
            <a:avLst/>
          </a:prstGeom>
        </p:spPr>
        <p:txBody>
          <a:bodyPr vert="horz" wrap="square" lIns="91577" tIns="45789" rIns="91577" bIns="45789" numCol="1" anchor="t" anchorCtr="0" compatLnSpc="1">
            <a:prstTxWarp prst="textNoShape">
              <a:avLst/>
            </a:prstTxWarp>
          </a:bodyPr>
          <a:lstStyle>
            <a:lvl1pPr>
              <a:defRPr sz="1200">
                <a:latin typeface="Calibri" pitchFamily="34" charset="0"/>
              </a:defRPr>
            </a:lvl1pPr>
          </a:lstStyle>
          <a:p>
            <a:endParaRPr lang="fi-FI"/>
          </a:p>
        </p:txBody>
      </p:sp>
      <p:sp>
        <p:nvSpPr>
          <p:cNvPr id="3" name="Date Placeholder 2"/>
          <p:cNvSpPr>
            <a:spLocks noGrp="1"/>
          </p:cNvSpPr>
          <p:nvPr>
            <p:ph type="dt" sz="quarter" idx="1"/>
          </p:nvPr>
        </p:nvSpPr>
        <p:spPr>
          <a:xfrm>
            <a:off x="3820370" y="0"/>
            <a:ext cx="2921740" cy="494349"/>
          </a:xfrm>
          <a:prstGeom prst="rect">
            <a:avLst/>
          </a:prstGeom>
        </p:spPr>
        <p:txBody>
          <a:bodyPr vert="horz" wrap="square" lIns="91577" tIns="45789" rIns="91577" bIns="45789" numCol="1" anchor="t" anchorCtr="0" compatLnSpc="1">
            <a:prstTxWarp prst="textNoShape">
              <a:avLst/>
            </a:prstTxWarp>
          </a:bodyPr>
          <a:lstStyle>
            <a:lvl1pPr algn="r">
              <a:defRPr sz="1200">
                <a:latin typeface="Calibri" pitchFamily="34" charset="0"/>
              </a:defRPr>
            </a:lvl1pPr>
          </a:lstStyle>
          <a:p>
            <a:fld id="{B519411D-667B-4A1E-A09B-159D7E48FFF7}" type="datetime1">
              <a:rPr lang="en-US"/>
              <a:pPr/>
              <a:t>10/30/2014</a:t>
            </a:fld>
            <a:endParaRPr lang="en-US"/>
          </a:p>
        </p:txBody>
      </p:sp>
      <p:sp>
        <p:nvSpPr>
          <p:cNvPr id="4" name="Footer Placeholder 3"/>
          <p:cNvSpPr>
            <a:spLocks noGrp="1"/>
          </p:cNvSpPr>
          <p:nvPr>
            <p:ph type="ftr" sz="quarter" idx="2"/>
          </p:nvPr>
        </p:nvSpPr>
        <p:spPr>
          <a:xfrm>
            <a:off x="0" y="9379900"/>
            <a:ext cx="2921740" cy="494348"/>
          </a:xfrm>
          <a:prstGeom prst="rect">
            <a:avLst/>
          </a:prstGeom>
        </p:spPr>
        <p:txBody>
          <a:bodyPr vert="horz" wrap="square" lIns="91577" tIns="45789" rIns="91577" bIns="45789" numCol="1" anchor="b" anchorCtr="0" compatLnSpc="1">
            <a:prstTxWarp prst="textNoShape">
              <a:avLst/>
            </a:prstTxWarp>
          </a:bodyPr>
          <a:lstStyle>
            <a:lvl1pPr>
              <a:defRPr sz="1200">
                <a:latin typeface="Calibri" pitchFamily="34" charset="0"/>
              </a:defRPr>
            </a:lvl1pPr>
          </a:lstStyle>
          <a:p>
            <a:endParaRPr lang="fi-FI"/>
          </a:p>
        </p:txBody>
      </p:sp>
      <p:sp>
        <p:nvSpPr>
          <p:cNvPr id="5" name="Slide Number Placeholder 4"/>
          <p:cNvSpPr>
            <a:spLocks noGrp="1"/>
          </p:cNvSpPr>
          <p:nvPr>
            <p:ph type="sldNum" sz="quarter" idx="3"/>
          </p:nvPr>
        </p:nvSpPr>
        <p:spPr>
          <a:xfrm>
            <a:off x="3820370" y="9379900"/>
            <a:ext cx="2921740" cy="494348"/>
          </a:xfrm>
          <a:prstGeom prst="rect">
            <a:avLst/>
          </a:prstGeom>
        </p:spPr>
        <p:txBody>
          <a:bodyPr vert="horz" wrap="square" lIns="91577" tIns="45789" rIns="91577" bIns="45789" numCol="1" anchor="b" anchorCtr="0" compatLnSpc="1">
            <a:prstTxWarp prst="textNoShape">
              <a:avLst/>
            </a:prstTxWarp>
          </a:bodyPr>
          <a:lstStyle>
            <a:lvl1pPr algn="r">
              <a:defRPr sz="1200">
                <a:latin typeface="Calibri" pitchFamily="34" charset="0"/>
              </a:defRPr>
            </a:lvl1pPr>
          </a:lstStyle>
          <a:p>
            <a:fld id="{6F31A2D7-6783-4950-AEAA-AB4AC4FB155A}" type="slidenum">
              <a:rPr lang="en-US"/>
              <a:pPr/>
              <a:t>‹#›</a:t>
            </a:fld>
            <a:endParaRPr lang="en-US"/>
          </a:p>
        </p:txBody>
      </p:sp>
    </p:spTree>
    <p:extLst>
      <p:ext uri="{BB962C8B-B14F-4D97-AF65-F5344CB8AC3E}">
        <p14:creationId xmlns:p14="http://schemas.microsoft.com/office/powerpoint/2010/main" val="5170699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740" cy="494349"/>
          </a:xfrm>
          <a:prstGeom prst="rect">
            <a:avLst/>
          </a:prstGeom>
        </p:spPr>
        <p:txBody>
          <a:bodyPr vert="horz" wrap="square" lIns="91577" tIns="45789" rIns="91577" bIns="45789" numCol="1" anchor="t" anchorCtr="0" compatLnSpc="1">
            <a:prstTxWarp prst="textNoShape">
              <a:avLst/>
            </a:prstTxWarp>
          </a:bodyPr>
          <a:lstStyle>
            <a:lvl1pPr>
              <a:defRPr sz="1200">
                <a:latin typeface="Calibri" pitchFamily="34" charset="0"/>
              </a:defRPr>
            </a:lvl1pPr>
          </a:lstStyle>
          <a:p>
            <a:endParaRPr lang="fi-FI"/>
          </a:p>
        </p:txBody>
      </p:sp>
      <p:sp>
        <p:nvSpPr>
          <p:cNvPr id="3" name="Date Placeholder 2"/>
          <p:cNvSpPr>
            <a:spLocks noGrp="1"/>
          </p:cNvSpPr>
          <p:nvPr>
            <p:ph type="dt" idx="1"/>
          </p:nvPr>
        </p:nvSpPr>
        <p:spPr>
          <a:xfrm>
            <a:off x="3820370" y="0"/>
            <a:ext cx="2921740" cy="494349"/>
          </a:xfrm>
          <a:prstGeom prst="rect">
            <a:avLst/>
          </a:prstGeom>
        </p:spPr>
        <p:txBody>
          <a:bodyPr vert="horz" wrap="square" lIns="91577" tIns="45789" rIns="91577" bIns="45789" numCol="1" anchor="t" anchorCtr="0" compatLnSpc="1">
            <a:prstTxWarp prst="textNoShape">
              <a:avLst/>
            </a:prstTxWarp>
          </a:bodyPr>
          <a:lstStyle>
            <a:lvl1pPr algn="r">
              <a:defRPr sz="1200">
                <a:latin typeface="Calibri" pitchFamily="34" charset="0"/>
              </a:defRPr>
            </a:lvl1pPr>
          </a:lstStyle>
          <a:p>
            <a:fld id="{0B1CB6A2-8872-49F4-9CA4-2ECD72763255}" type="datetime1">
              <a:rPr lang="en-US"/>
              <a:pPr/>
              <a:t>10/30/2014</a:t>
            </a:fld>
            <a:endParaRPr lang="en-US"/>
          </a:p>
        </p:txBody>
      </p:sp>
      <p:sp>
        <p:nvSpPr>
          <p:cNvPr id="4" name="Slide Image Placeholder 3"/>
          <p:cNvSpPr>
            <a:spLocks noGrp="1" noRot="1" noChangeAspect="1"/>
          </p:cNvSpPr>
          <p:nvPr>
            <p:ph type="sldImg" idx="2"/>
          </p:nvPr>
        </p:nvSpPr>
        <p:spPr>
          <a:xfrm>
            <a:off x="903288" y="741363"/>
            <a:ext cx="4938712" cy="3703637"/>
          </a:xfrm>
          <a:prstGeom prst="rect">
            <a:avLst/>
          </a:prstGeom>
          <a:noFill/>
          <a:ln w="12700">
            <a:solidFill>
              <a:prstClr val="black"/>
            </a:solidFill>
          </a:ln>
        </p:spPr>
        <p:txBody>
          <a:bodyPr vert="horz" wrap="square" lIns="91577" tIns="45789" rIns="91577" bIns="45789" numCol="1" anchor="ctr" anchorCtr="0" compatLnSpc="1">
            <a:prstTxWarp prst="textNoShape">
              <a:avLst/>
            </a:prstTxWarp>
          </a:bodyPr>
          <a:lstStyle/>
          <a:p>
            <a:pPr lvl="0"/>
            <a:endParaRPr lang="fi-FI" smtClean="0"/>
          </a:p>
        </p:txBody>
      </p:sp>
      <p:sp>
        <p:nvSpPr>
          <p:cNvPr id="5" name="Notes Placeholder 4"/>
          <p:cNvSpPr>
            <a:spLocks noGrp="1"/>
          </p:cNvSpPr>
          <p:nvPr>
            <p:ph type="body" sz="quarter" idx="3"/>
          </p:nvPr>
        </p:nvSpPr>
        <p:spPr>
          <a:xfrm>
            <a:off x="674370" y="4690745"/>
            <a:ext cx="5394960" cy="4444365"/>
          </a:xfrm>
          <a:prstGeom prst="rect">
            <a:avLst/>
          </a:prstGeom>
        </p:spPr>
        <p:txBody>
          <a:bodyPr vert="horz" wrap="square" lIns="91577" tIns="45789" rIns="91577" bIns="45789" numCol="1" anchor="t" anchorCtr="0" compatLnSpc="1">
            <a:prstTxWarp prst="textNoShape">
              <a:avLst/>
            </a:prstTxWarp>
            <a:normAutofit/>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en-US" smtClean="0"/>
          </a:p>
        </p:txBody>
      </p:sp>
      <p:sp>
        <p:nvSpPr>
          <p:cNvPr id="6" name="Footer Placeholder 5"/>
          <p:cNvSpPr>
            <a:spLocks noGrp="1"/>
          </p:cNvSpPr>
          <p:nvPr>
            <p:ph type="ftr" sz="quarter" idx="4"/>
          </p:nvPr>
        </p:nvSpPr>
        <p:spPr>
          <a:xfrm>
            <a:off x="0" y="9379900"/>
            <a:ext cx="2921740" cy="494348"/>
          </a:xfrm>
          <a:prstGeom prst="rect">
            <a:avLst/>
          </a:prstGeom>
        </p:spPr>
        <p:txBody>
          <a:bodyPr vert="horz" wrap="square" lIns="91577" tIns="45789" rIns="91577" bIns="45789" numCol="1" anchor="b" anchorCtr="0" compatLnSpc="1">
            <a:prstTxWarp prst="textNoShape">
              <a:avLst/>
            </a:prstTxWarp>
          </a:bodyPr>
          <a:lstStyle>
            <a:lvl1pPr>
              <a:defRPr sz="1200">
                <a:latin typeface="Calibri" pitchFamily="34" charset="0"/>
              </a:defRPr>
            </a:lvl1pPr>
          </a:lstStyle>
          <a:p>
            <a:endParaRPr lang="fi-FI"/>
          </a:p>
        </p:txBody>
      </p:sp>
      <p:sp>
        <p:nvSpPr>
          <p:cNvPr id="7" name="Slide Number Placeholder 6"/>
          <p:cNvSpPr>
            <a:spLocks noGrp="1"/>
          </p:cNvSpPr>
          <p:nvPr>
            <p:ph type="sldNum" sz="quarter" idx="5"/>
          </p:nvPr>
        </p:nvSpPr>
        <p:spPr>
          <a:xfrm>
            <a:off x="3820370" y="9379900"/>
            <a:ext cx="2921740" cy="494348"/>
          </a:xfrm>
          <a:prstGeom prst="rect">
            <a:avLst/>
          </a:prstGeom>
        </p:spPr>
        <p:txBody>
          <a:bodyPr vert="horz" wrap="square" lIns="91577" tIns="45789" rIns="91577" bIns="45789" numCol="1" anchor="b" anchorCtr="0" compatLnSpc="1">
            <a:prstTxWarp prst="textNoShape">
              <a:avLst/>
            </a:prstTxWarp>
          </a:bodyPr>
          <a:lstStyle>
            <a:lvl1pPr algn="r">
              <a:defRPr sz="1200">
                <a:latin typeface="Calibri" pitchFamily="34" charset="0"/>
              </a:defRPr>
            </a:lvl1pPr>
          </a:lstStyle>
          <a:p>
            <a:fld id="{25F6A7A0-F551-491A-B416-990DC36449EE}" type="slidenum">
              <a:rPr lang="en-US"/>
              <a:pPr/>
              <a:t>‹#›</a:t>
            </a:fld>
            <a:endParaRPr lang="en-US"/>
          </a:p>
        </p:txBody>
      </p:sp>
    </p:spTree>
    <p:extLst>
      <p:ext uri="{BB962C8B-B14F-4D97-AF65-F5344CB8AC3E}">
        <p14:creationId xmlns:p14="http://schemas.microsoft.com/office/powerpoint/2010/main" val="381044027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112" charset="-128"/>
        <a:cs typeface="ヒラギノ角ゴ Pro W3"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mtClean="0"/>
              <a:t>Päätösvalmistelu perustuu pitkälle yksittäisten ihmisten väliseen vuorovaikutukseen ja tiedonkulkuun. Tätä tukevat monenlaiset selvitykset, raportit, ennakkoarvioinnit ja lobbausasiakirjat, mutta niiden yhteinen sivumäärä on aivan liian suuri päättäjän omaksuttavaksi rajatussa ajassa. Niinpä tieto välittyy ensisijaisesti henkilökohtaisten suhteiden välityksellä tai äärimmilleen pelkistettyinä raporttien ydinviesteinä. </a:t>
            </a:r>
          </a:p>
          <a:p>
            <a:r>
              <a:rPr lang="fi-FI" altLang="fi-FI" smtClean="0"/>
              <a:t>Raporttien valmisteluun kuitenkin käytetään varsin paljon resursseja, ja esimerkiksi ennakkoarvioinnin pohjana saattaa olla perusteellinen perehtyminen aiheen tieteelliseen kirjallisuuteen. Tieteessä tiedonkululla on oma vakiintunut menettelynsä: </a:t>
            </a:r>
          </a:p>
          <a:p>
            <a:r>
              <a:rPr lang="fi-FI" altLang="fi-FI" smtClean="0"/>
              <a:t>Tutkijat eri puolilla maailmaa tekevät tutkimuksia ja kokeita, joista kertyy alkuperäishavaintoja eli -dataa. Tutkija analysoi omat datansa ja kirjoittaa niistä tieteellisen julkaisun, jossa omia tuloksia myös peilataan muiden julkaisujen tuloksiin. Kaikki julkaisut vertaisarvioidaan eli kollegat arvioivat työn tieteellisen laadun ja uutuusarvon. </a:t>
            </a:r>
          </a:p>
          <a:p>
            <a:r>
              <a:rPr lang="fi-FI" altLang="fi-FI" smtClean="0"/>
              <a:t>Kun aineistoa on kertynyt riittävästi, joku - yleensä arvovaltainen - tutkija tekee katsauksen koko aihepiirin kirjallisuuteen ja tekee yhteenvedon siitä, mitä kyseisestä asiasta tällä hetkellä tiedetään. Nämä katsaukset ovat erityisen arvokkaita ennakkoarvioinnin tekemisessä. </a:t>
            </a:r>
          </a:p>
          <a:p>
            <a:r>
              <a:rPr lang="fi-FI" altLang="fi-FI" smtClean="0"/>
              <a:t>On syytä huomata, että tiedonkulku on yksisuuntaista ja katsauksen tekijät ovat pääasiassa sidoksissa tieteellisissä julkaisuissa kerrottuihin tietoihin. Vain harvoin katsaus tehdään keräämällä yhteen eri tutkimusten alkuperäisdata ja analysoimalla se uudelleen kokonaisuutena. Yhden julkaisun kirjoittajat eivät myöskään yleensä osallistu toisen havaintoaineiston analysointiin tai kommentointiin. </a:t>
            </a:r>
          </a:p>
          <a:p>
            <a:r>
              <a:rPr lang="fi-FI" altLang="fi-FI" smtClean="0"/>
              <a:t>Yksisuuntaisuutta on helppo testata tällä kysymyksellä: jos joku huomaa väärän painotuksen tai virheen artikkelissa, raportissa tai muussa tietotuotteessa, onko hänellä mahdollisuus kommentoida asiaa ja saada se korjatuksi? Nykyinen päätösvalmistelu perustuu lähes pelkästään sellaisiin tietotuotteisiin, joissa vastaus on kielteinen. Koska virheitä kuitenkin tulee, on täytynyt kehittää raskas kuulemis- ja lausuntomenettely, joka ei korjaa virheitä vaan tuottaa erilaisia lisädokumentteja, jotka listaavan puutteita mutta eivät tyydyttävästi ratkaise päättäjän ongelmaa siitä, kuka kuulluista on kriittisesti tarkasteltuna oikeassa. </a:t>
            </a:r>
          </a:p>
        </p:txBody>
      </p:sp>
      <p:sp>
        <p:nvSpPr>
          <p:cNvPr id="4" name="Slide Number Placeholder 3"/>
          <p:cNvSpPr>
            <a:spLocks noGrp="1"/>
          </p:cNvSpPr>
          <p:nvPr>
            <p:ph type="sldNum" sz="quarter" idx="5"/>
          </p:nvPr>
        </p:nvSpPr>
        <p:spPr/>
        <p:txBody>
          <a:bodyPr/>
          <a:lstStyle/>
          <a:p>
            <a:pPr>
              <a:defRPr/>
            </a:pPr>
            <a:fld id="{32A854E6-E46D-419B-8066-E8A86971A56B}" type="slidenum">
              <a:rPr lang="fi-FI" smtClean="0"/>
              <a:pPr>
                <a:defRPr/>
              </a:pPr>
              <a:t>2</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mtClean="0"/>
              <a:t>Tulevaisuudessa päätösvalmistelun keskiössä on avoin arviointi, johon kerätään päätöksenteon kysymyksenasettelu ja tavoitteet sekä tieteellinen tieto siitä, miten nuo tavoitteet parhaiten saavutetaan päätöksenteon asettamien toimenpiteiden rajoissa. Tietoa tarvitaan päättäjiltä, valmistelijoilta, sidosryhmiltä ja asiantuntijoilta. Avoin arviointi toimii tietovarantona, jossa sama informaatio ja työkalut ovat niin kansalaisen kuin valmistelijan ja päätöksentekijänkin saatavilla ja käytössä.</a:t>
            </a:r>
          </a:p>
          <a:p>
            <a:endParaRPr lang="fi-FI" altLang="fi-FI" smtClean="0"/>
          </a:p>
          <a:p>
            <a:r>
              <a:rPr lang="fi-FI" altLang="fi-FI" smtClean="0"/>
              <a:t>Virheiden korjaamisen ja luotettavan päättelyn näkökulmasta tämä on selkeä edistysaskel. Havaittujen virheiden työstäminen palautuu takaisin niille, jotka alunperinkin olivat tiedon arviointiin tuottaneet ja jotka joutuvat joko perustelemaan arvioinnin sisällön paremmin tai päivittämään sen kritiikin mukaiseksi. Päättäjän ei tarvitse enää lukea ennakkoarviointien mukana tulevia erimielisyyksiä, vaan erimielisyydet on jo sisällytetty arviointiin ja sen päätelmiin.</a:t>
            </a:r>
          </a:p>
          <a:p>
            <a:endParaRPr lang="fi-FI" altLang="fi-FI" smtClean="0"/>
          </a:p>
          <a:p>
            <a:r>
              <a:rPr lang="fi-FI" altLang="fi-FI" smtClean="0"/>
              <a:t>On syytä huomata, että päätösvalmistelun muuttuminen ei välttämättä muuta itse päättämistä mitenkään: päätöksen tekevät edelleen kansanedustajat, hallitus, virkamies eli se, jolle päätösvalta kulloinkin on annettu. Tilanne kuitenkin paranee olennaisesti, koska päättäjä ymmärtää päätöksen vaihtoehdot ja vaikutukset paremmin ja tekee siten viisaampia päätöksiä.</a:t>
            </a:r>
          </a:p>
          <a:p>
            <a:endParaRPr lang="fi-FI" altLang="fi-FI" smtClean="0"/>
          </a:p>
          <a:p>
            <a:r>
              <a:rPr lang="fi-FI" altLang="fi-FI" smtClean="0"/>
              <a:t>Päätösvalmistelun lisäksi myös tieteenteko muuttuu erityisesti avoimen datan ajattelun edetessä. Kun alkuperäisaineistot tulevat yhä useammin kaikkien käytettäviksi, niiden yhdistely lisääntyy. Yksittäisten artikkelien sijasta niistä aletaankin työstää verkossa toimivia yhteistyöalustoja, joiden analyysitulokset päivittyvät sitä mukaa kun dataa tulee lisää. Koneluettavassa muodossa olevat analyysitulokset tekevät mahdolliseksi ennakkoarviointien rakentamisen määrällisiksi malleiksi, joiden lähtötietona nämä tulokset ovat. Analyysejä voidaan myös räätälöidä sen mukaan, millaisia kysymyksiä päätöksenteon piiristä nousee. Päätöksenteko siis perustuu tietoon paljon vankemmin kuin ennen.</a:t>
            </a:r>
          </a:p>
          <a:p>
            <a:endParaRPr lang="fi-FI" altLang="fi-FI" smtClean="0"/>
          </a:p>
          <a:p>
            <a:r>
              <a:rPr lang="fi-FI" altLang="fi-FI" smtClean="0"/>
              <a:t>Uudessa päätösvalmistelussa voi lähteä liikkeelle politiikkasuosituksista ja tarkastella, kyseenalaistaa ja muuttaa niiden lähtöoletuksia. Tämä on mahdollista, koska kirjallisen ennakkoarvioinnin sijasta käytetään mallipohjaista avointa arviointia. Silloin on mahdollista tehdä arviointiin muutoksia ja tarkastella niiden vaikutuksia suosituksiin tai muihin lopputuloksiin.</a:t>
            </a:r>
          </a:p>
          <a:p>
            <a:endParaRPr lang="fi-FI" altLang="fi-FI" smtClean="0"/>
          </a:p>
          <a:p>
            <a:r>
              <a:rPr lang="fi-FI" altLang="fi-FI" smtClean="0"/>
              <a:t>On syytä myös huomata, että vaikka henkilökohtaiset suhteet ja yksilöllinen tiedonvälitys säilyvät, ne eivät enää samalla tavalla välttämättömiä osallistumisen edellytyksiä kuin ennen, koska kaikki osallistuvat myös yhteisen verkkotyötilan kautta. Tämä tekee mahdolliseksi sen, että myös ujot ihmiset ja ne, joilla on sanottavaa vain yhteen yksityiskohtaan suuressa kokonaisuudessa, saavat äänensä paremmin kuuluviin heille tärkeissä asioissa.</a:t>
            </a:r>
          </a:p>
          <a:p>
            <a:endParaRPr lang="fi-FI" altLang="fi-FI" smtClean="0"/>
          </a:p>
        </p:txBody>
      </p:sp>
      <p:sp>
        <p:nvSpPr>
          <p:cNvPr id="4" name="Slide Number Placeholder 3"/>
          <p:cNvSpPr>
            <a:spLocks noGrp="1"/>
          </p:cNvSpPr>
          <p:nvPr>
            <p:ph type="sldNum" sz="quarter" idx="5"/>
          </p:nvPr>
        </p:nvSpPr>
        <p:spPr/>
        <p:txBody>
          <a:bodyPr/>
          <a:lstStyle/>
          <a:p>
            <a:pPr>
              <a:defRPr/>
            </a:pPr>
            <a:fld id="{1A624898-0A20-4A54-B3D4-B6EFDCA90D84}" type="slidenum">
              <a:rPr lang="fi-FI" smtClean="0"/>
              <a:pPr>
                <a:defRPr/>
              </a:pPr>
              <a:t>3</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5" name="Picture 14" descr="THL_KV_LOGO_PPT.JPG"/>
          <p:cNvPicPr>
            <a:picLocks noChangeAspect="1"/>
          </p:cNvPicPr>
          <p:nvPr userDrawn="1"/>
        </p:nvPicPr>
        <p:blipFill>
          <a:blip r:embed="rId2" cstate="print"/>
          <a:stretch>
            <a:fillRect/>
          </a:stretch>
        </p:blipFill>
        <p:spPr>
          <a:xfrm>
            <a:off x="2209800" y="5226679"/>
            <a:ext cx="4572000" cy="225853"/>
          </a:xfrm>
          <a:prstGeom prst="rect">
            <a:avLst/>
          </a:prstGeom>
        </p:spPr>
      </p:pic>
      <p:sp>
        <p:nvSpPr>
          <p:cNvPr id="14" name="Rectangle 2"/>
          <p:cNvSpPr>
            <a:spLocks noChangeArrowheads="1"/>
          </p:cNvSpPr>
          <p:nvPr userDrawn="1"/>
        </p:nvSpPr>
        <p:spPr bwMode="auto">
          <a:xfrm>
            <a:off x="0" y="6553200"/>
            <a:ext cx="9144000" cy="304800"/>
          </a:xfrm>
          <a:prstGeom prst="rect">
            <a:avLst/>
          </a:prstGeom>
          <a:solidFill>
            <a:schemeClr val="accent1"/>
          </a:solidFill>
          <a:ln w="9525">
            <a:noFill/>
            <a:miter lim="800000"/>
            <a:headEnd/>
            <a:tailEnd/>
          </a:ln>
          <a:effectLst/>
        </p:spPr>
        <p:txBody>
          <a:bodyPr wrap="none" anchor="ctr"/>
          <a:lstStyle/>
          <a:p>
            <a:pPr defTabSz="914400">
              <a:defRPr/>
            </a:pPr>
            <a:endParaRPr lang="fi-FI">
              <a:solidFill>
                <a:srgbClr val="000000"/>
              </a:solidFill>
              <a:latin typeface="Arial" charset="0"/>
              <a:ea typeface="+mn-ea"/>
            </a:endParaRPr>
          </a:p>
        </p:txBody>
      </p:sp>
      <p:sp>
        <p:nvSpPr>
          <p:cNvPr id="3087" name="Rectangle 15"/>
          <p:cNvSpPr>
            <a:spLocks noGrp="1" noChangeArrowheads="1"/>
          </p:cNvSpPr>
          <p:nvPr>
            <p:ph type="ftr" sz="quarter" idx="3"/>
          </p:nvPr>
        </p:nvSpPr>
        <p:spPr/>
        <p:txBody>
          <a:bodyPr/>
          <a:lstStyle>
            <a:lvl1pPr>
              <a:defRPr/>
            </a:lvl1pPr>
          </a:lstStyle>
          <a:p>
            <a:r>
              <a:rPr lang="en-US" smtClean="0">
                <a:solidFill>
                  <a:srgbClr val="FFFFFF"/>
                </a:solidFill>
              </a:rPr>
              <a:t>Hänninen, O: Majvik</a:t>
            </a:r>
            <a:endParaRPr lang="fi-FI">
              <a:solidFill>
                <a:srgbClr val="FFFFFF"/>
              </a:solidFill>
            </a:endParaRPr>
          </a:p>
        </p:txBody>
      </p:sp>
      <p:pic>
        <p:nvPicPr>
          <p:cNvPr id="12" name="Picture 11" descr="SHORT_THL_LOGO_RGB_large.jpg"/>
          <p:cNvPicPr>
            <a:picLocks noChangeAspect="1"/>
          </p:cNvPicPr>
          <p:nvPr userDrawn="1"/>
        </p:nvPicPr>
        <p:blipFill>
          <a:blip r:embed="rId3" cstate="print"/>
          <a:stretch>
            <a:fillRect/>
          </a:stretch>
        </p:blipFill>
        <p:spPr>
          <a:xfrm>
            <a:off x="3124200" y="4038600"/>
            <a:ext cx="2603500" cy="1064086"/>
          </a:xfrm>
          <a:prstGeom prst="rect">
            <a:avLst/>
          </a:prstGeom>
        </p:spPr>
      </p:pic>
      <p:sp>
        <p:nvSpPr>
          <p:cNvPr id="13" name="Rectangle 2"/>
          <p:cNvSpPr>
            <a:spLocks noChangeArrowheads="1"/>
          </p:cNvSpPr>
          <p:nvPr userDrawn="1"/>
        </p:nvSpPr>
        <p:spPr bwMode="auto">
          <a:xfrm>
            <a:off x="0" y="0"/>
            <a:ext cx="9144000" cy="3810000"/>
          </a:xfrm>
          <a:prstGeom prst="rect">
            <a:avLst/>
          </a:prstGeom>
          <a:solidFill>
            <a:schemeClr val="accent1"/>
          </a:solidFill>
          <a:ln w="9525">
            <a:noFill/>
            <a:miter lim="800000"/>
            <a:headEnd/>
            <a:tailEnd/>
          </a:ln>
          <a:effectLst/>
        </p:spPr>
        <p:txBody>
          <a:bodyPr wrap="none" anchor="ctr"/>
          <a:lstStyle/>
          <a:p>
            <a:pPr defTabSz="914400">
              <a:defRPr/>
            </a:pPr>
            <a:endParaRPr lang="fi-FI">
              <a:solidFill>
                <a:srgbClr val="000000"/>
              </a:solidFill>
              <a:latin typeface="Arial" charset="0"/>
              <a:ea typeface="+mn-ea"/>
            </a:endParaRPr>
          </a:p>
        </p:txBody>
      </p:sp>
      <p:sp>
        <p:nvSpPr>
          <p:cNvPr id="3075" name="Rectangle 3"/>
          <p:cNvSpPr>
            <a:spLocks noGrp="1" noChangeArrowheads="1"/>
          </p:cNvSpPr>
          <p:nvPr>
            <p:ph type="ctrTitle"/>
          </p:nvPr>
        </p:nvSpPr>
        <p:spPr>
          <a:xfrm>
            <a:off x="468313" y="1143000"/>
            <a:ext cx="8207375" cy="1295400"/>
          </a:xfrm>
        </p:spPr>
        <p:txBody>
          <a:bodyPr/>
          <a:lstStyle>
            <a:lvl1pPr algn="ctr">
              <a:defRPr sz="3400">
                <a:solidFill>
                  <a:schemeClr val="bg1"/>
                </a:solidFill>
              </a:defRPr>
            </a:lvl1pPr>
          </a:lstStyle>
          <a:p>
            <a:r>
              <a:rPr lang="en-US" smtClean="0"/>
              <a:t>Click to edit Master title style</a:t>
            </a:r>
            <a:endParaRPr lang="fi-FI"/>
          </a:p>
        </p:txBody>
      </p:sp>
      <p:sp>
        <p:nvSpPr>
          <p:cNvPr id="3076" name="Rectangle 4"/>
          <p:cNvSpPr>
            <a:spLocks noGrp="1" noChangeArrowheads="1"/>
          </p:cNvSpPr>
          <p:nvPr>
            <p:ph type="subTitle" idx="1"/>
          </p:nvPr>
        </p:nvSpPr>
        <p:spPr>
          <a:xfrm>
            <a:off x="468313" y="2632075"/>
            <a:ext cx="8207375" cy="949325"/>
          </a:xfrm>
        </p:spPr>
        <p:txBody>
          <a:bodyPr/>
          <a:lstStyle>
            <a:lvl1pPr marL="0" indent="0" algn="ctr">
              <a:buFontTx/>
              <a:buNone/>
              <a:defRPr sz="1800">
                <a:solidFill>
                  <a:schemeClr val="bg1"/>
                </a:solidFill>
              </a:defRPr>
            </a:lvl1pPr>
          </a:lstStyle>
          <a:p>
            <a:r>
              <a:rPr lang="en-US" smtClean="0"/>
              <a:t>Click to edit Master subtitle style</a:t>
            </a:r>
            <a:endParaRPr lang="fi-FI"/>
          </a:p>
        </p:txBody>
      </p:sp>
      <p:sp>
        <p:nvSpPr>
          <p:cNvPr id="11" name="Slide Number Placeholder 5"/>
          <p:cNvSpPr>
            <a:spLocks noGrp="1"/>
          </p:cNvSpPr>
          <p:nvPr>
            <p:ph type="sldNum" sz="quarter" idx="12"/>
          </p:nvPr>
        </p:nvSpPr>
        <p:spPr>
          <a:xfrm>
            <a:off x="8029004" y="6597650"/>
            <a:ext cx="1079500" cy="215900"/>
          </a:xfrm>
        </p:spPr>
        <p:txBody>
          <a:bodyPr/>
          <a:lstStyle>
            <a:lvl1pPr>
              <a:defRPr sz="1800"/>
            </a:lvl1pPr>
          </a:lstStyle>
          <a:p>
            <a:fld id="{75C47369-19E2-4791-B101-DB9661BC3DFB}" type="slidenum">
              <a:rPr lang="fi-FI" smtClean="0">
                <a:solidFill>
                  <a:srgbClr val="FFFFFF"/>
                </a:solidFill>
              </a:rPr>
              <a:pPr/>
              <a:t>‹#›</a:t>
            </a:fld>
            <a:endParaRPr lang="fi-FI" dirty="0">
              <a:solidFill>
                <a:srgbClr val="FFFFFF"/>
              </a:solidFill>
            </a:endParaRPr>
          </a:p>
        </p:txBody>
      </p:sp>
      <p:sp>
        <p:nvSpPr>
          <p:cNvPr id="16" name="Date Placeholder 4"/>
          <p:cNvSpPr>
            <a:spLocks noGrp="1"/>
          </p:cNvSpPr>
          <p:nvPr>
            <p:ph type="dt" sz="half" idx="10"/>
          </p:nvPr>
        </p:nvSpPr>
        <p:spPr>
          <a:xfrm>
            <a:off x="35496" y="6589713"/>
            <a:ext cx="1090613" cy="223837"/>
          </a:xfrm>
          <a:prstGeom prst="rect">
            <a:avLst/>
          </a:prstGeom>
        </p:spPr>
        <p:txBody>
          <a:bodyPr/>
          <a:lstStyle>
            <a:lvl1pPr>
              <a:defRPr sz="1200">
                <a:solidFill>
                  <a:schemeClr val="bg1"/>
                </a:solidFill>
              </a:defRPr>
            </a:lvl1pPr>
          </a:lstStyle>
          <a:p>
            <a:r>
              <a:rPr lang="fi-FI" smtClean="0">
                <a:solidFill>
                  <a:srgbClr val="FFFFFF"/>
                </a:solidFill>
              </a:rPr>
              <a:t>2014-10-13..14</a:t>
            </a:r>
            <a:endParaRPr lang="fi-FI" dirty="0">
              <a:solidFill>
                <a:srgbClr val="FFFFFF"/>
              </a:solidFill>
            </a:endParaRPr>
          </a:p>
        </p:txBody>
      </p:sp>
    </p:spTree>
    <p:extLst>
      <p:ext uri="{BB962C8B-B14F-4D97-AF65-F5344CB8AC3E}">
        <p14:creationId xmlns:p14="http://schemas.microsoft.com/office/powerpoint/2010/main" val="73475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lvl2pPr marL="625475" indent="-265113">
              <a:defRPr/>
            </a:lvl2pPr>
            <a:lvl3pPr marL="900113" indent="-274638">
              <a:defRPr/>
            </a:lvl3pPr>
            <a:lvl4pPr marL="1165225" indent="-265113">
              <a:defRPr/>
            </a:lvl4pPr>
            <a:lvl5pPr marL="1346200" indent="-18097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Footer Placeholder 4"/>
          <p:cNvSpPr>
            <a:spLocks noGrp="1"/>
          </p:cNvSpPr>
          <p:nvPr>
            <p:ph type="ftr" sz="quarter" idx="11"/>
          </p:nvPr>
        </p:nvSpPr>
        <p:spPr/>
        <p:txBody>
          <a:bodyPr/>
          <a:lstStyle>
            <a:lvl1pPr>
              <a:defRPr/>
            </a:lvl1pPr>
          </a:lstStyle>
          <a:p>
            <a:r>
              <a:rPr lang="en-US" smtClean="0">
                <a:solidFill>
                  <a:srgbClr val="FFFFFF"/>
                </a:solidFill>
              </a:rPr>
              <a:t>Hänninen, O: Majvik</a:t>
            </a:r>
            <a:endParaRPr lang="fi-FI">
              <a:solidFill>
                <a:srgbClr val="FFFFFF"/>
              </a:solidFill>
            </a:endParaRPr>
          </a:p>
        </p:txBody>
      </p:sp>
      <p:sp>
        <p:nvSpPr>
          <p:cNvPr id="6" name="Slide Number Placeholder 5"/>
          <p:cNvSpPr>
            <a:spLocks noGrp="1"/>
          </p:cNvSpPr>
          <p:nvPr>
            <p:ph type="sldNum" sz="quarter" idx="12"/>
          </p:nvPr>
        </p:nvSpPr>
        <p:spPr>
          <a:xfrm>
            <a:off x="8029004" y="6597650"/>
            <a:ext cx="1079500" cy="215900"/>
          </a:xfrm>
        </p:spPr>
        <p:txBody>
          <a:bodyPr/>
          <a:lstStyle>
            <a:lvl1pPr>
              <a:defRPr sz="1800"/>
            </a:lvl1pPr>
          </a:lstStyle>
          <a:p>
            <a:fld id="{75C47369-19E2-4791-B101-DB9661BC3DFB}" type="slidenum">
              <a:rPr lang="fi-FI" smtClean="0">
                <a:solidFill>
                  <a:srgbClr val="FFFFFF"/>
                </a:solidFill>
              </a:rPr>
              <a:pPr/>
              <a:t>‹#›</a:t>
            </a:fld>
            <a:endParaRPr lang="fi-FI" dirty="0">
              <a:solidFill>
                <a:srgbClr val="FFFFFF"/>
              </a:solidFill>
            </a:endParaRPr>
          </a:p>
        </p:txBody>
      </p:sp>
      <p:sp>
        <p:nvSpPr>
          <p:cNvPr id="7" name="Date Placeholder 4"/>
          <p:cNvSpPr>
            <a:spLocks noGrp="1"/>
          </p:cNvSpPr>
          <p:nvPr>
            <p:ph type="dt" sz="half" idx="10"/>
          </p:nvPr>
        </p:nvSpPr>
        <p:spPr>
          <a:xfrm>
            <a:off x="35496" y="6589713"/>
            <a:ext cx="1090613" cy="223837"/>
          </a:xfrm>
          <a:prstGeom prst="rect">
            <a:avLst/>
          </a:prstGeom>
        </p:spPr>
        <p:txBody>
          <a:bodyPr/>
          <a:lstStyle>
            <a:lvl1pPr>
              <a:defRPr sz="1200">
                <a:solidFill>
                  <a:schemeClr val="bg1"/>
                </a:solidFill>
              </a:defRPr>
            </a:lvl1pPr>
          </a:lstStyle>
          <a:p>
            <a:r>
              <a:rPr lang="fi-FI" smtClean="0">
                <a:solidFill>
                  <a:srgbClr val="FFFFFF"/>
                </a:solidFill>
              </a:rPr>
              <a:t>2014-10-13..14</a:t>
            </a:r>
            <a:endParaRPr lang="fi-FI" dirty="0">
              <a:solidFill>
                <a:srgbClr val="FFFFFF"/>
              </a:solidFill>
            </a:endParaRPr>
          </a:p>
        </p:txBody>
      </p:sp>
    </p:spTree>
    <p:extLst>
      <p:ext uri="{BB962C8B-B14F-4D97-AF65-F5344CB8AC3E}">
        <p14:creationId xmlns:p14="http://schemas.microsoft.com/office/powerpoint/2010/main" val="2163104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484313"/>
            <a:ext cx="4032250" cy="4392612"/>
          </a:xfrm>
        </p:spPr>
        <p:txBody>
          <a:bodyPr/>
          <a:lstStyle>
            <a:lvl1pPr>
              <a:defRPr sz="2200"/>
            </a:lvl1pPr>
            <a:lvl2pPr marL="625475" indent="-265113">
              <a:defRPr sz="2000"/>
            </a:lvl2pPr>
            <a:lvl3pPr marL="900113" indent="-274638">
              <a:defRPr sz="1800"/>
            </a:lvl3pPr>
            <a:lvl4pPr marL="1165225" indent="-265113">
              <a:defRPr sz="1600"/>
            </a:lvl4pPr>
            <a:lvl5pPr marL="1430338" indent="-265113">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1850" y="1484313"/>
            <a:ext cx="4033838" cy="4392612"/>
          </a:xfrm>
        </p:spPr>
        <p:txBody>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a:xfrm>
            <a:off x="35496" y="6589713"/>
            <a:ext cx="1090613" cy="223837"/>
          </a:xfrm>
          <a:prstGeom prst="rect">
            <a:avLst/>
          </a:prstGeom>
        </p:spPr>
        <p:txBody>
          <a:bodyPr/>
          <a:lstStyle>
            <a:lvl1pPr>
              <a:defRPr sz="1200">
                <a:solidFill>
                  <a:schemeClr val="bg1"/>
                </a:solidFill>
              </a:defRPr>
            </a:lvl1pPr>
          </a:lstStyle>
          <a:p>
            <a:r>
              <a:rPr lang="fi-FI" smtClean="0">
                <a:solidFill>
                  <a:srgbClr val="FFFFFF"/>
                </a:solidFill>
              </a:rPr>
              <a:t>2014-10-13..14</a:t>
            </a:r>
            <a:endParaRPr lang="fi-FI" dirty="0">
              <a:solidFill>
                <a:srgbClr val="FFFFFF"/>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FFFFFF"/>
                </a:solidFill>
              </a:rPr>
              <a:t>Hänninen, O: Majvik</a:t>
            </a:r>
            <a:endParaRPr lang="fi-FI">
              <a:solidFill>
                <a:srgbClr val="FFFFFF"/>
              </a:solidFill>
            </a:endParaRPr>
          </a:p>
        </p:txBody>
      </p:sp>
      <p:sp>
        <p:nvSpPr>
          <p:cNvPr id="8" name="Slide Number Placeholder 5"/>
          <p:cNvSpPr>
            <a:spLocks noGrp="1"/>
          </p:cNvSpPr>
          <p:nvPr>
            <p:ph type="sldNum" sz="quarter" idx="12"/>
          </p:nvPr>
        </p:nvSpPr>
        <p:spPr>
          <a:xfrm>
            <a:off x="8029004" y="6597650"/>
            <a:ext cx="1079500" cy="215900"/>
          </a:xfrm>
        </p:spPr>
        <p:txBody>
          <a:bodyPr/>
          <a:lstStyle>
            <a:lvl1pPr>
              <a:defRPr sz="1800"/>
            </a:lvl1pPr>
          </a:lstStyle>
          <a:p>
            <a:fld id="{75C47369-19E2-4791-B101-DB9661BC3DFB}" type="slidenum">
              <a:rPr lang="fi-FI" smtClean="0">
                <a:solidFill>
                  <a:srgbClr val="FFFFFF"/>
                </a:solidFill>
              </a:rPr>
              <a:pPr/>
              <a:t>‹#›</a:t>
            </a:fld>
            <a:endParaRPr lang="fi-FI" dirty="0">
              <a:solidFill>
                <a:srgbClr val="FFFFFF"/>
              </a:solidFill>
            </a:endParaRPr>
          </a:p>
        </p:txBody>
      </p:sp>
    </p:spTree>
    <p:extLst>
      <p:ext uri="{BB962C8B-B14F-4D97-AF65-F5344CB8AC3E}">
        <p14:creationId xmlns:p14="http://schemas.microsoft.com/office/powerpoint/2010/main" val="696286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8" name="Footer Placeholder 7"/>
          <p:cNvSpPr>
            <a:spLocks noGrp="1"/>
          </p:cNvSpPr>
          <p:nvPr>
            <p:ph type="ftr" sz="quarter" idx="11"/>
          </p:nvPr>
        </p:nvSpPr>
        <p:spPr/>
        <p:txBody>
          <a:bodyPr/>
          <a:lstStyle>
            <a:lvl1pPr>
              <a:defRPr/>
            </a:lvl1pPr>
          </a:lstStyle>
          <a:p>
            <a:r>
              <a:rPr lang="en-US" smtClean="0">
                <a:solidFill>
                  <a:srgbClr val="FFFFFF"/>
                </a:solidFill>
              </a:rPr>
              <a:t>Hänninen, O: Majvik</a:t>
            </a:r>
            <a:endParaRPr lang="fi-FI">
              <a:solidFill>
                <a:srgbClr val="FFFFFF"/>
              </a:solidFill>
            </a:endParaRPr>
          </a:p>
        </p:txBody>
      </p:sp>
      <p:sp>
        <p:nvSpPr>
          <p:cNvPr id="10" name="Slide Number Placeholder 5"/>
          <p:cNvSpPr>
            <a:spLocks noGrp="1"/>
          </p:cNvSpPr>
          <p:nvPr>
            <p:ph type="sldNum" sz="quarter" idx="12"/>
          </p:nvPr>
        </p:nvSpPr>
        <p:spPr>
          <a:xfrm>
            <a:off x="8029004" y="6597650"/>
            <a:ext cx="1079500" cy="215900"/>
          </a:xfrm>
        </p:spPr>
        <p:txBody>
          <a:bodyPr/>
          <a:lstStyle>
            <a:lvl1pPr>
              <a:defRPr sz="1800"/>
            </a:lvl1pPr>
          </a:lstStyle>
          <a:p>
            <a:fld id="{75C47369-19E2-4791-B101-DB9661BC3DFB}" type="slidenum">
              <a:rPr lang="fi-FI" smtClean="0">
                <a:solidFill>
                  <a:srgbClr val="FFFFFF"/>
                </a:solidFill>
              </a:rPr>
              <a:pPr/>
              <a:t>‹#›</a:t>
            </a:fld>
            <a:endParaRPr lang="fi-FI" dirty="0">
              <a:solidFill>
                <a:srgbClr val="FFFFFF"/>
              </a:solidFill>
            </a:endParaRPr>
          </a:p>
        </p:txBody>
      </p:sp>
      <p:sp>
        <p:nvSpPr>
          <p:cNvPr id="11" name="Date Placeholder 4"/>
          <p:cNvSpPr>
            <a:spLocks noGrp="1"/>
          </p:cNvSpPr>
          <p:nvPr>
            <p:ph type="dt" sz="half" idx="10"/>
          </p:nvPr>
        </p:nvSpPr>
        <p:spPr>
          <a:xfrm>
            <a:off x="35496" y="6589713"/>
            <a:ext cx="1090613" cy="223837"/>
          </a:xfrm>
          <a:prstGeom prst="rect">
            <a:avLst/>
          </a:prstGeom>
        </p:spPr>
        <p:txBody>
          <a:bodyPr/>
          <a:lstStyle>
            <a:lvl1pPr>
              <a:defRPr sz="1200">
                <a:solidFill>
                  <a:schemeClr val="bg1"/>
                </a:solidFill>
              </a:defRPr>
            </a:lvl1pPr>
          </a:lstStyle>
          <a:p>
            <a:r>
              <a:rPr lang="fi-FI" smtClean="0">
                <a:solidFill>
                  <a:srgbClr val="FFFFFF"/>
                </a:solidFill>
              </a:rPr>
              <a:t>2014-10-13..14</a:t>
            </a:r>
            <a:endParaRPr lang="fi-FI" dirty="0">
              <a:solidFill>
                <a:srgbClr val="FFFFFF"/>
              </a:solidFill>
            </a:endParaRPr>
          </a:p>
        </p:txBody>
      </p:sp>
    </p:spTree>
    <p:extLst>
      <p:ext uri="{BB962C8B-B14F-4D97-AF65-F5344CB8AC3E}">
        <p14:creationId xmlns:p14="http://schemas.microsoft.com/office/powerpoint/2010/main" val="16017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4" name="Footer Placeholder 3"/>
          <p:cNvSpPr>
            <a:spLocks noGrp="1"/>
          </p:cNvSpPr>
          <p:nvPr>
            <p:ph type="ftr" sz="quarter" idx="11"/>
          </p:nvPr>
        </p:nvSpPr>
        <p:spPr/>
        <p:txBody>
          <a:bodyPr/>
          <a:lstStyle>
            <a:lvl1pPr>
              <a:defRPr/>
            </a:lvl1pPr>
          </a:lstStyle>
          <a:p>
            <a:r>
              <a:rPr lang="en-US" smtClean="0">
                <a:solidFill>
                  <a:srgbClr val="FFFFFF"/>
                </a:solidFill>
              </a:rPr>
              <a:t>Hänninen, O: Majvik</a:t>
            </a:r>
            <a:endParaRPr lang="fi-FI">
              <a:solidFill>
                <a:srgbClr val="FFFFFF"/>
              </a:solidFill>
            </a:endParaRPr>
          </a:p>
        </p:txBody>
      </p:sp>
      <p:sp>
        <p:nvSpPr>
          <p:cNvPr id="6" name="Slide Number Placeholder 5"/>
          <p:cNvSpPr>
            <a:spLocks noGrp="1"/>
          </p:cNvSpPr>
          <p:nvPr>
            <p:ph type="sldNum" sz="quarter" idx="12"/>
          </p:nvPr>
        </p:nvSpPr>
        <p:spPr>
          <a:xfrm>
            <a:off x="8029004" y="6597650"/>
            <a:ext cx="1079500" cy="215900"/>
          </a:xfrm>
        </p:spPr>
        <p:txBody>
          <a:bodyPr/>
          <a:lstStyle>
            <a:lvl1pPr>
              <a:defRPr sz="1800"/>
            </a:lvl1pPr>
          </a:lstStyle>
          <a:p>
            <a:fld id="{75C47369-19E2-4791-B101-DB9661BC3DFB}" type="slidenum">
              <a:rPr lang="fi-FI" smtClean="0">
                <a:solidFill>
                  <a:srgbClr val="FFFFFF"/>
                </a:solidFill>
              </a:rPr>
              <a:pPr/>
              <a:t>‹#›</a:t>
            </a:fld>
            <a:endParaRPr lang="fi-FI" dirty="0">
              <a:solidFill>
                <a:srgbClr val="FFFFFF"/>
              </a:solidFill>
            </a:endParaRPr>
          </a:p>
        </p:txBody>
      </p:sp>
      <p:sp>
        <p:nvSpPr>
          <p:cNvPr id="7" name="Date Placeholder 4"/>
          <p:cNvSpPr>
            <a:spLocks noGrp="1"/>
          </p:cNvSpPr>
          <p:nvPr>
            <p:ph type="dt" sz="half" idx="10"/>
          </p:nvPr>
        </p:nvSpPr>
        <p:spPr>
          <a:xfrm>
            <a:off x="35496" y="6589713"/>
            <a:ext cx="1090613" cy="223837"/>
          </a:xfrm>
          <a:prstGeom prst="rect">
            <a:avLst/>
          </a:prstGeom>
        </p:spPr>
        <p:txBody>
          <a:bodyPr/>
          <a:lstStyle>
            <a:lvl1pPr>
              <a:defRPr sz="1200">
                <a:solidFill>
                  <a:schemeClr val="bg1"/>
                </a:solidFill>
              </a:defRPr>
            </a:lvl1pPr>
          </a:lstStyle>
          <a:p>
            <a:r>
              <a:rPr lang="fi-FI" smtClean="0">
                <a:solidFill>
                  <a:srgbClr val="FFFFFF"/>
                </a:solidFill>
              </a:rPr>
              <a:t>2014-10-13..14</a:t>
            </a:r>
            <a:endParaRPr lang="fi-FI" dirty="0">
              <a:solidFill>
                <a:srgbClr val="FFFFFF"/>
              </a:solidFill>
            </a:endParaRPr>
          </a:p>
        </p:txBody>
      </p:sp>
    </p:spTree>
    <p:extLst>
      <p:ext uri="{BB962C8B-B14F-4D97-AF65-F5344CB8AC3E}">
        <p14:creationId xmlns:p14="http://schemas.microsoft.com/office/powerpoint/2010/main" val="84255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smtClean="0">
                <a:solidFill>
                  <a:srgbClr val="FFFFFF"/>
                </a:solidFill>
              </a:rPr>
              <a:t>Hänninen, O: Majvik</a:t>
            </a:r>
            <a:endParaRPr lang="fi-FI">
              <a:solidFill>
                <a:srgbClr val="FFFFFF"/>
              </a:solidFill>
            </a:endParaRPr>
          </a:p>
        </p:txBody>
      </p:sp>
      <p:sp>
        <p:nvSpPr>
          <p:cNvPr id="5" name="Slide Number Placeholder 5"/>
          <p:cNvSpPr>
            <a:spLocks noGrp="1"/>
          </p:cNvSpPr>
          <p:nvPr>
            <p:ph type="sldNum" sz="quarter" idx="12"/>
          </p:nvPr>
        </p:nvSpPr>
        <p:spPr>
          <a:xfrm>
            <a:off x="8029004" y="6597650"/>
            <a:ext cx="1079500" cy="215900"/>
          </a:xfrm>
        </p:spPr>
        <p:txBody>
          <a:bodyPr/>
          <a:lstStyle>
            <a:lvl1pPr>
              <a:defRPr sz="1800"/>
            </a:lvl1pPr>
          </a:lstStyle>
          <a:p>
            <a:fld id="{75C47369-19E2-4791-B101-DB9661BC3DFB}" type="slidenum">
              <a:rPr lang="fi-FI" smtClean="0">
                <a:solidFill>
                  <a:srgbClr val="FFFFFF"/>
                </a:solidFill>
              </a:rPr>
              <a:pPr/>
              <a:t>‹#›</a:t>
            </a:fld>
            <a:endParaRPr lang="fi-FI" dirty="0">
              <a:solidFill>
                <a:srgbClr val="FFFFFF"/>
              </a:solidFill>
            </a:endParaRPr>
          </a:p>
        </p:txBody>
      </p:sp>
      <p:sp>
        <p:nvSpPr>
          <p:cNvPr id="6" name="Date Placeholder 4"/>
          <p:cNvSpPr>
            <a:spLocks noGrp="1"/>
          </p:cNvSpPr>
          <p:nvPr>
            <p:ph type="dt" sz="half" idx="10"/>
          </p:nvPr>
        </p:nvSpPr>
        <p:spPr>
          <a:xfrm>
            <a:off x="35496" y="6589713"/>
            <a:ext cx="1090613" cy="223837"/>
          </a:xfrm>
          <a:prstGeom prst="rect">
            <a:avLst/>
          </a:prstGeom>
        </p:spPr>
        <p:txBody>
          <a:bodyPr/>
          <a:lstStyle>
            <a:lvl1pPr>
              <a:defRPr sz="1200">
                <a:solidFill>
                  <a:schemeClr val="bg1"/>
                </a:solidFill>
              </a:defRPr>
            </a:lvl1pPr>
          </a:lstStyle>
          <a:p>
            <a:r>
              <a:rPr lang="fi-FI" smtClean="0">
                <a:solidFill>
                  <a:srgbClr val="FFFFFF"/>
                </a:solidFill>
              </a:rPr>
              <a:t>2014-10-13..14</a:t>
            </a:r>
            <a:endParaRPr lang="fi-FI" dirty="0">
              <a:solidFill>
                <a:srgbClr val="FFFFFF"/>
              </a:solidFill>
            </a:endParaRPr>
          </a:p>
        </p:txBody>
      </p:sp>
    </p:spTree>
    <p:extLst>
      <p:ext uri="{BB962C8B-B14F-4D97-AF65-F5344CB8AC3E}">
        <p14:creationId xmlns:p14="http://schemas.microsoft.com/office/powerpoint/2010/main" val="351636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descr="THL_KV_LOGO_PPT.JPG"/>
          <p:cNvPicPr>
            <a:picLocks noChangeAspect="1"/>
          </p:cNvPicPr>
          <p:nvPr/>
        </p:nvPicPr>
        <p:blipFill>
          <a:blip r:embed="rId8" cstate="print"/>
          <a:stretch>
            <a:fillRect/>
          </a:stretch>
        </p:blipFill>
        <p:spPr>
          <a:xfrm>
            <a:off x="4368801" y="6273801"/>
            <a:ext cx="4572000" cy="225853"/>
          </a:xfrm>
          <a:prstGeom prst="rect">
            <a:avLst/>
          </a:prstGeom>
        </p:spPr>
      </p:pic>
      <p:sp>
        <p:nvSpPr>
          <p:cNvPr id="1035" name="Rectangle 11"/>
          <p:cNvSpPr>
            <a:spLocks noChangeArrowheads="1"/>
          </p:cNvSpPr>
          <p:nvPr/>
        </p:nvSpPr>
        <p:spPr bwMode="auto">
          <a:xfrm>
            <a:off x="0" y="6561138"/>
            <a:ext cx="9144000" cy="296862"/>
          </a:xfrm>
          <a:prstGeom prst="rect">
            <a:avLst/>
          </a:prstGeom>
          <a:solidFill>
            <a:schemeClr val="accent1"/>
          </a:solidFill>
          <a:ln w="9525">
            <a:noFill/>
            <a:miter lim="800000"/>
            <a:headEnd/>
            <a:tailEnd/>
          </a:ln>
          <a:effectLst/>
        </p:spPr>
        <p:txBody>
          <a:bodyPr wrap="none" anchor="ctr"/>
          <a:lstStyle/>
          <a:p>
            <a:pPr defTabSz="914400"/>
            <a:endParaRPr lang="fi-FI">
              <a:solidFill>
                <a:srgbClr val="000000"/>
              </a:solidFill>
              <a:latin typeface="Arial" charset="0"/>
              <a:ea typeface="+mn-ea"/>
            </a:endParaRPr>
          </a:p>
        </p:txBody>
      </p:sp>
      <p:sp>
        <p:nvSpPr>
          <p:cNvPr id="1026" name="Rectangle 2"/>
          <p:cNvSpPr>
            <a:spLocks noGrp="1" noChangeArrowheads="1"/>
          </p:cNvSpPr>
          <p:nvPr>
            <p:ph type="title"/>
          </p:nvPr>
        </p:nvSpPr>
        <p:spPr bwMode="auto">
          <a:xfrm>
            <a:off x="468313" y="260350"/>
            <a:ext cx="8207375" cy="1008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fi-FI" smtClean="0"/>
          </a:p>
        </p:txBody>
      </p:sp>
      <p:sp>
        <p:nvSpPr>
          <p:cNvPr id="1027" name="Rectangle 3"/>
          <p:cNvSpPr>
            <a:spLocks noGrp="1" noChangeArrowheads="1"/>
          </p:cNvSpPr>
          <p:nvPr>
            <p:ph type="body" idx="1"/>
          </p:nvPr>
        </p:nvSpPr>
        <p:spPr bwMode="auto">
          <a:xfrm>
            <a:off x="457200" y="1484313"/>
            <a:ext cx="8218488" cy="4392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smtClean="0"/>
          </a:p>
        </p:txBody>
      </p:sp>
      <p:sp>
        <p:nvSpPr>
          <p:cNvPr id="1029" name="Rectangle 5"/>
          <p:cNvSpPr>
            <a:spLocks noGrp="1" noChangeArrowheads="1"/>
          </p:cNvSpPr>
          <p:nvPr>
            <p:ph type="ftr" sz="quarter" idx="3"/>
          </p:nvPr>
        </p:nvSpPr>
        <p:spPr bwMode="auto">
          <a:xfrm>
            <a:off x="1547813" y="6597650"/>
            <a:ext cx="6048375" cy="215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000">
                <a:solidFill>
                  <a:schemeClr val="bg1"/>
                </a:solidFill>
              </a:defRPr>
            </a:lvl1pPr>
          </a:lstStyle>
          <a:p>
            <a:pPr defTabSz="914400"/>
            <a:r>
              <a:rPr lang="en-US" smtClean="0">
                <a:solidFill>
                  <a:srgbClr val="FFFFFF"/>
                </a:solidFill>
                <a:latin typeface="Arial" charset="0"/>
                <a:ea typeface="+mn-ea"/>
              </a:rPr>
              <a:t>Hänninen, O: Majvik</a:t>
            </a:r>
            <a:endParaRPr lang="fi-FI">
              <a:solidFill>
                <a:srgbClr val="FFFFFF"/>
              </a:solidFill>
              <a:latin typeface="Arial" charset="0"/>
              <a:ea typeface="+mn-ea"/>
            </a:endParaRPr>
          </a:p>
        </p:txBody>
      </p:sp>
      <p:sp>
        <p:nvSpPr>
          <p:cNvPr id="1030" name="Rectangle 6"/>
          <p:cNvSpPr>
            <a:spLocks noGrp="1" noChangeArrowheads="1"/>
          </p:cNvSpPr>
          <p:nvPr>
            <p:ph type="sldNum" sz="quarter" idx="4"/>
          </p:nvPr>
        </p:nvSpPr>
        <p:spPr bwMode="auto">
          <a:xfrm>
            <a:off x="7596188" y="6597650"/>
            <a:ext cx="1079500" cy="215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pPr defTabSz="914400"/>
            <a:fld id="{D28B6E41-5D14-4BD8-B322-AC61B067EABD}" type="slidenum">
              <a:rPr lang="fi-FI">
                <a:solidFill>
                  <a:srgbClr val="FFFFFF"/>
                </a:solidFill>
                <a:latin typeface="Arial" charset="0"/>
                <a:ea typeface="+mn-ea"/>
              </a:rPr>
              <a:pPr defTabSz="914400"/>
              <a:t>‹#›</a:t>
            </a:fld>
            <a:endParaRPr lang="fi-FI">
              <a:solidFill>
                <a:srgbClr val="FFFFFF"/>
              </a:solidFill>
              <a:latin typeface="Arial" charset="0"/>
              <a:ea typeface="+mn-ea"/>
            </a:endParaRPr>
          </a:p>
        </p:txBody>
      </p:sp>
      <p:pic>
        <p:nvPicPr>
          <p:cNvPr id="12" name="Picture 11" descr="SHORT_THL_LOGO_WEB_186x80px.jpg"/>
          <p:cNvPicPr>
            <a:picLocks noChangeAspect="1"/>
          </p:cNvPicPr>
          <p:nvPr/>
        </p:nvPicPr>
        <p:blipFill>
          <a:blip r:embed="rId9" cstate="print"/>
          <a:srcRect t="9687" b="12813"/>
          <a:stretch>
            <a:fillRect/>
          </a:stretch>
        </p:blipFill>
        <p:spPr>
          <a:xfrm>
            <a:off x="152400" y="5994398"/>
            <a:ext cx="1524000" cy="508000"/>
          </a:xfrm>
          <a:prstGeom prst="rect">
            <a:avLst/>
          </a:prstGeom>
        </p:spPr>
      </p:pic>
      <p:sp>
        <p:nvSpPr>
          <p:cNvPr id="11" name="Date Placeholder 4"/>
          <p:cNvSpPr>
            <a:spLocks noGrp="1"/>
          </p:cNvSpPr>
          <p:nvPr>
            <p:ph type="dt" sz="half" idx="2"/>
          </p:nvPr>
        </p:nvSpPr>
        <p:spPr>
          <a:xfrm>
            <a:off x="35496" y="6589713"/>
            <a:ext cx="1090613" cy="223837"/>
          </a:xfrm>
          <a:prstGeom prst="rect">
            <a:avLst/>
          </a:prstGeom>
        </p:spPr>
        <p:txBody>
          <a:bodyPr/>
          <a:lstStyle>
            <a:lvl1pPr>
              <a:defRPr sz="1200">
                <a:solidFill>
                  <a:schemeClr val="bg1"/>
                </a:solidFill>
              </a:defRPr>
            </a:lvl1pPr>
          </a:lstStyle>
          <a:p>
            <a:pPr defTabSz="914400"/>
            <a:r>
              <a:rPr lang="fi-FI" smtClean="0">
                <a:solidFill>
                  <a:srgbClr val="FFFFFF"/>
                </a:solidFill>
                <a:latin typeface="Arial" charset="0"/>
                <a:ea typeface="+mn-ea"/>
              </a:rPr>
              <a:t>2014-10-13..14</a:t>
            </a:r>
            <a:endParaRPr lang="fi-FI" dirty="0">
              <a:solidFill>
                <a:srgbClr val="FFFFFF"/>
              </a:solidFill>
              <a:latin typeface="Arial" charset="0"/>
              <a:ea typeface="+mn-ea"/>
            </a:endParaRPr>
          </a:p>
        </p:txBody>
      </p:sp>
    </p:spTree>
    <p:extLst>
      <p:ext uri="{BB962C8B-B14F-4D97-AF65-F5344CB8AC3E}">
        <p14:creationId xmlns:p14="http://schemas.microsoft.com/office/powerpoint/2010/main" val="305702605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Lst>
  <p:hf hdr="0"/>
  <p:txStyles>
    <p:titleStyle>
      <a:lvl1pPr algn="l" rtl="0" eaLnBrk="1" fontAlgn="base" hangingPunct="1">
        <a:lnSpc>
          <a:spcPct val="85000"/>
        </a:lnSpc>
        <a:spcBef>
          <a:spcPct val="0"/>
        </a:spcBef>
        <a:spcAft>
          <a:spcPct val="0"/>
        </a:spcAft>
        <a:defRPr sz="2800" b="1">
          <a:solidFill>
            <a:schemeClr val="accent1"/>
          </a:solidFill>
          <a:latin typeface="+mj-lt"/>
          <a:ea typeface="+mj-ea"/>
          <a:cs typeface="+mj-cs"/>
        </a:defRPr>
      </a:lvl1pPr>
      <a:lvl2pPr algn="l" rtl="0" eaLnBrk="1" fontAlgn="base" hangingPunct="1">
        <a:lnSpc>
          <a:spcPct val="85000"/>
        </a:lnSpc>
        <a:spcBef>
          <a:spcPct val="0"/>
        </a:spcBef>
        <a:spcAft>
          <a:spcPct val="0"/>
        </a:spcAft>
        <a:defRPr sz="3400" b="1">
          <a:solidFill>
            <a:schemeClr val="accent1"/>
          </a:solidFill>
          <a:latin typeface="Arial" charset="0"/>
        </a:defRPr>
      </a:lvl2pPr>
      <a:lvl3pPr algn="l" rtl="0" eaLnBrk="1" fontAlgn="base" hangingPunct="1">
        <a:lnSpc>
          <a:spcPct val="85000"/>
        </a:lnSpc>
        <a:spcBef>
          <a:spcPct val="0"/>
        </a:spcBef>
        <a:spcAft>
          <a:spcPct val="0"/>
        </a:spcAft>
        <a:defRPr sz="3400" b="1">
          <a:solidFill>
            <a:schemeClr val="accent1"/>
          </a:solidFill>
          <a:latin typeface="Arial" charset="0"/>
        </a:defRPr>
      </a:lvl3pPr>
      <a:lvl4pPr algn="l" rtl="0" eaLnBrk="1" fontAlgn="base" hangingPunct="1">
        <a:lnSpc>
          <a:spcPct val="85000"/>
        </a:lnSpc>
        <a:spcBef>
          <a:spcPct val="0"/>
        </a:spcBef>
        <a:spcAft>
          <a:spcPct val="0"/>
        </a:spcAft>
        <a:defRPr sz="3400" b="1">
          <a:solidFill>
            <a:schemeClr val="accent1"/>
          </a:solidFill>
          <a:latin typeface="Arial" charset="0"/>
        </a:defRPr>
      </a:lvl4pPr>
      <a:lvl5pPr algn="l" rtl="0" eaLnBrk="1" fontAlgn="base" hangingPunct="1">
        <a:lnSpc>
          <a:spcPct val="85000"/>
        </a:lnSpc>
        <a:spcBef>
          <a:spcPct val="0"/>
        </a:spcBef>
        <a:spcAft>
          <a:spcPct val="0"/>
        </a:spcAft>
        <a:defRPr sz="3400" b="1">
          <a:solidFill>
            <a:schemeClr val="accent1"/>
          </a:solidFill>
          <a:latin typeface="Arial" charset="0"/>
        </a:defRPr>
      </a:lvl5pPr>
      <a:lvl6pPr marL="457200" algn="l" rtl="0" eaLnBrk="1" fontAlgn="base" hangingPunct="1">
        <a:lnSpc>
          <a:spcPct val="85000"/>
        </a:lnSpc>
        <a:spcBef>
          <a:spcPct val="0"/>
        </a:spcBef>
        <a:spcAft>
          <a:spcPct val="0"/>
        </a:spcAft>
        <a:defRPr sz="3400" b="1">
          <a:solidFill>
            <a:schemeClr val="accent1"/>
          </a:solidFill>
          <a:latin typeface="Arial" charset="0"/>
        </a:defRPr>
      </a:lvl6pPr>
      <a:lvl7pPr marL="914400" algn="l" rtl="0" eaLnBrk="1" fontAlgn="base" hangingPunct="1">
        <a:lnSpc>
          <a:spcPct val="85000"/>
        </a:lnSpc>
        <a:spcBef>
          <a:spcPct val="0"/>
        </a:spcBef>
        <a:spcAft>
          <a:spcPct val="0"/>
        </a:spcAft>
        <a:defRPr sz="3400" b="1">
          <a:solidFill>
            <a:schemeClr val="accent1"/>
          </a:solidFill>
          <a:latin typeface="Arial" charset="0"/>
        </a:defRPr>
      </a:lvl7pPr>
      <a:lvl8pPr marL="1371600" algn="l" rtl="0" eaLnBrk="1" fontAlgn="base" hangingPunct="1">
        <a:lnSpc>
          <a:spcPct val="85000"/>
        </a:lnSpc>
        <a:spcBef>
          <a:spcPct val="0"/>
        </a:spcBef>
        <a:spcAft>
          <a:spcPct val="0"/>
        </a:spcAft>
        <a:defRPr sz="3400" b="1">
          <a:solidFill>
            <a:schemeClr val="accent1"/>
          </a:solidFill>
          <a:latin typeface="Arial" charset="0"/>
        </a:defRPr>
      </a:lvl8pPr>
      <a:lvl9pPr marL="1828800" algn="l" rtl="0" eaLnBrk="1" fontAlgn="base" hangingPunct="1">
        <a:lnSpc>
          <a:spcPct val="85000"/>
        </a:lnSpc>
        <a:spcBef>
          <a:spcPct val="0"/>
        </a:spcBef>
        <a:spcAft>
          <a:spcPct val="0"/>
        </a:spcAft>
        <a:defRPr sz="3400" b="1">
          <a:solidFill>
            <a:schemeClr val="accent1"/>
          </a:solidFill>
          <a:latin typeface="Arial" charset="0"/>
        </a:defRPr>
      </a:lvl9pPr>
    </p:titleStyle>
    <p:bodyStyle>
      <a:lvl1pPr marL="357188" indent="-357188" algn="l" rtl="0" eaLnBrk="1" fontAlgn="base" hangingPunct="1">
        <a:lnSpc>
          <a:spcPct val="95000"/>
        </a:lnSpc>
        <a:spcBef>
          <a:spcPts val="900"/>
        </a:spcBef>
        <a:spcAft>
          <a:spcPct val="0"/>
        </a:spcAft>
        <a:buClr>
          <a:schemeClr val="accent1"/>
        </a:buClr>
        <a:buChar char="•"/>
        <a:defRPr sz="2200">
          <a:solidFill>
            <a:schemeClr val="tx1"/>
          </a:solidFill>
          <a:latin typeface="+mn-lt"/>
          <a:ea typeface="+mn-ea"/>
          <a:cs typeface="+mn-cs"/>
        </a:defRPr>
      </a:lvl1pPr>
      <a:lvl2pPr marL="625475" indent="-265113" algn="l" rtl="0" eaLnBrk="1" fontAlgn="base" hangingPunct="1">
        <a:lnSpc>
          <a:spcPct val="95000"/>
        </a:lnSpc>
        <a:spcBef>
          <a:spcPts val="600"/>
        </a:spcBef>
        <a:spcAft>
          <a:spcPct val="0"/>
        </a:spcAft>
        <a:buChar char="–"/>
        <a:defRPr sz="2000">
          <a:solidFill>
            <a:schemeClr val="tx1"/>
          </a:solidFill>
          <a:latin typeface="+mn-lt"/>
        </a:defRPr>
      </a:lvl2pPr>
      <a:lvl3pPr marL="900113" indent="-274638" algn="l" rtl="0" eaLnBrk="1" fontAlgn="base" hangingPunct="1">
        <a:lnSpc>
          <a:spcPct val="95000"/>
        </a:lnSpc>
        <a:spcBef>
          <a:spcPts val="540"/>
        </a:spcBef>
        <a:spcAft>
          <a:spcPct val="0"/>
        </a:spcAft>
        <a:buClr>
          <a:schemeClr val="accent1"/>
        </a:buClr>
        <a:buChar char="•"/>
        <a:defRPr sz="1800">
          <a:solidFill>
            <a:schemeClr val="tx1"/>
          </a:solidFill>
          <a:latin typeface="+mn-lt"/>
        </a:defRPr>
      </a:lvl3pPr>
      <a:lvl4pPr marL="1165225" indent="-265113" algn="l" rtl="0" eaLnBrk="1" fontAlgn="base" hangingPunct="1">
        <a:lnSpc>
          <a:spcPct val="95000"/>
        </a:lnSpc>
        <a:spcBef>
          <a:spcPts val="540"/>
        </a:spcBef>
        <a:spcAft>
          <a:spcPct val="0"/>
        </a:spcAft>
        <a:buChar char="–"/>
        <a:defRPr sz="1800">
          <a:solidFill>
            <a:schemeClr val="tx1"/>
          </a:solidFill>
          <a:latin typeface="+mn-lt"/>
        </a:defRPr>
      </a:lvl4pPr>
      <a:lvl5pPr marL="1430338" indent="-265113" algn="l" rtl="0" eaLnBrk="1" fontAlgn="base" hangingPunct="1">
        <a:lnSpc>
          <a:spcPct val="95000"/>
        </a:lnSpc>
        <a:spcBef>
          <a:spcPts val="540"/>
        </a:spcBef>
        <a:spcAft>
          <a:spcPct val="0"/>
        </a:spcAft>
        <a:buChar char="»"/>
        <a:defRPr sz="1800">
          <a:solidFill>
            <a:schemeClr val="tx1"/>
          </a:solidFill>
          <a:latin typeface="+mn-lt"/>
        </a:defRPr>
      </a:lvl5pPr>
      <a:lvl6pPr marL="2608263" indent="-265113" algn="l" rtl="0" eaLnBrk="1" fontAlgn="base" hangingPunct="1">
        <a:lnSpc>
          <a:spcPct val="85000"/>
        </a:lnSpc>
        <a:spcBef>
          <a:spcPct val="25000"/>
        </a:spcBef>
        <a:spcAft>
          <a:spcPct val="0"/>
        </a:spcAft>
        <a:buChar char="»"/>
        <a:defRPr sz="2200">
          <a:solidFill>
            <a:schemeClr val="tx1"/>
          </a:solidFill>
          <a:latin typeface="+mn-lt"/>
        </a:defRPr>
      </a:lvl6pPr>
      <a:lvl7pPr marL="3065463" indent="-265113" algn="l" rtl="0" eaLnBrk="1" fontAlgn="base" hangingPunct="1">
        <a:lnSpc>
          <a:spcPct val="85000"/>
        </a:lnSpc>
        <a:spcBef>
          <a:spcPct val="25000"/>
        </a:spcBef>
        <a:spcAft>
          <a:spcPct val="0"/>
        </a:spcAft>
        <a:buChar char="»"/>
        <a:defRPr sz="2200">
          <a:solidFill>
            <a:schemeClr val="tx1"/>
          </a:solidFill>
          <a:latin typeface="+mn-lt"/>
        </a:defRPr>
      </a:lvl7pPr>
      <a:lvl8pPr marL="3522663" indent="-265113" algn="l" rtl="0" eaLnBrk="1" fontAlgn="base" hangingPunct="1">
        <a:lnSpc>
          <a:spcPct val="85000"/>
        </a:lnSpc>
        <a:spcBef>
          <a:spcPct val="25000"/>
        </a:spcBef>
        <a:spcAft>
          <a:spcPct val="0"/>
        </a:spcAft>
        <a:buChar char="»"/>
        <a:defRPr sz="2200">
          <a:solidFill>
            <a:schemeClr val="tx1"/>
          </a:solidFill>
          <a:latin typeface="+mn-lt"/>
        </a:defRPr>
      </a:lvl8pPr>
      <a:lvl9pPr marL="3979863" indent="-265113" algn="l" rtl="0" eaLnBrk="1" fontAlgn="base" hangingPunct="1">
        <a:lnSpc>
          <a:spcPct val="85000"/>
        </a:lnSpc>
        <a:spcBef>
          <a:spcPct val="25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comments" Target="../comments/comment1.xml"/><Relationship Id="rId3" Type="http://schemas.openxmlformats.org/officeDocument/2006/relationships/image" Target="../media/image8.png"/><Relationship Id="rId7" Type="http://schemas.openxmlformats.org/officeDocument/2006/relationships/image" Target="../media/image13.png"/><Relationship Id="rId12"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7.png"/><Relationship Id="rId5" Type="http://schemas.openxmlformats.org/officeDocument/2006/relationships/image" Target="../media/image11.png"/><Relationship Id="rId10" Type="http://schemas.openxmlformats.org/officeDocument/2006/relationships/image" Target="../media/image17.png"/><Relationship Id="rId4" Type="http://schemas.openxmlformats.org/officeDocument/2006/relationships/image" Target="../media/image10.png"/><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opasnet.org/w/Pneumococcal_vacci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n.opasnet.org/w/Water_guide" TargetMode="External"/><Relationship Id="rId3" Type="http://schemas.openxmlformats.org/officeDocument/2006/relationships/hyperlink" Target="http://fi.opasnet.org/fi/Liikenne_ja_viestint%C3%A4_digitaalisessa_Suomessa_2020" TargetMode="External"/><Relationship Id="rId7" Type="http://schemas.openxmlformats.org/officeDocument/2006/relationships/hyperlink" Target="http://fi.opasnet.org/fi/Minera" TargetMode="External"/><Relationship Id="rId2" Type="http://schemas.openxmlformats.org/officeDocument/2006/relationships/hyperlink" Target="http://en.opasnet.org/w/Climate_change_policies_and_health_in_Kuopio" TargetMode="External"/><Relationship Id="rId1" Type="http://schemas.openxmlformats.org/officeDocument/2006/relationships/slideLayout" Target="../slideLayouts/slideLayout2.xml"/><Relationship Id="rId6" Type="http://schemas.openxmlformats.org/officeDocument/2006/relationships/hyperlink" Target="http://fi.opasnet.org/fi/Helsingin_ilmastonmuutos_-tiekartta" TargetMode="External"/><Relationship Id="rId5" Type="http://schemas.openxmlformats.org/officeDocument/2006/relationships/hyperlink" Target="http://fi.opasnet.org/fi/Ymp%C3%A4rist%C3%B6ministeri%C3%B6n_tulevaisuuskatsaus" TargetMode="External"/><Relationship Id="rId4" Type="http://schemas.openxmlformats.org/officeDocument/2006/relationships/hyperlink" Target="http://fi.opasnet.org/fi/Sosiaali-_ja_terveysministeri%C3%B6n_tulevaisuuskatsaus_201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1556792"/>
            <a:ext cx="8207375" cy="1295400"/>
          </a:xfrm>
        </p:spPr>
        <p:txBody>
          <a:bodyPr/>
          <a:lstStyle/>
          <a:p>
            <a:r>
              <a:rPr lang="en-US" sz="3200" dirty="0" smtClean="0">
                <a:solidFill>
                  <a:schemeClr val="bg1"/>
                </a:solidFill>
                <a:latin typeface="Arial" pitchFamily="34" charset="0"/>
                <a:ea typeface="ヒラギノ角ゴ Pro W3" charset="-128"/>
              </a:rPr>
              <a:t>Opasnet:</a:t>
            </a:r>
            <a:r>
              <a:rPr lang="en-US" sz="3200" baseline="0" dirty="0" smtClean="0">
                <a:solidFill>
                  <a:schemeClr val="bg1"/>
                </a:solidFill>
                <a:latin typeface="Arial" pitchFamily="34" charset="0"/>
                <a:ea typeface="ヒラギノ角ゴ Pro W3" charset="-128"/>
              </a:rPr>
              <a:t> open science-based assessments for decision-makers</a:t>
            </a:r>
            <a:endParaRPr lang="en-US" sz="4000" dirty="0">
              <a:solidFill>
                <a:srgbClr val="FFFF00"/>
              </a:solidFill>
            </a:endParaRPr>
          </a:p>
        </p:txBody>
      </p:sp>
      <p:sp>
        <p:nvSpPr>
          <p:cNvPr id="3" name="Subtitle 2"/>
          <p:cNvSpPr>
            <a:spLocks noGrp="1"/>
          </p:cNvSpPr>
          <p:nvPr>
            <p:ph type="subTitle" idx="1"/>
          </p:nvPr>
        </p:nvSpPr>
        <p:spPr>
          <a:xfrm>
            <a:off x="468313" y="2996952"/>
            <a:ext cx="8207375" cy="792088"/>
          </a:xfrm>
        </p:spPr>
        <p:txBody>
          <a:bodyPr/>
          <a:lstStyle/>
          <a:p>
            <a:r>
              <a:rPr lang="en-US" dirty="0" smtClean="0"/>
              <a:t>Jouni Tuomisto</a:t>
            </a:r>
          </a:p>
          <a:p>
            <a:r>
              <a:rPr lang="en-US" dirty="0" smtClean="0"/>
              <a:t>National Institute for Health and Welfare, Kuopio, Finland</a:t>
            </a:r>
          </a:p>
        </p:txBody>
      </p:sp>
      <p:pic>
        <p:nvPicPr>
          <p:cNvPr id="9" name="Picture 8" descr="banneri_7b_powerpoint2012.jpg"/>
          <p:cNvPicPr>
            <a:picLocks noChangeAspect="1"/>
          </p:cNvPicPr>
          <p:nvPr/>
        </p:nvPicPr>
        <p:blipFill>
          <a:blip r:embed="rId2" cstate="print"/>
          <a:stretch>
            <a:fillRect/>
          </a:stretch>
        </p:blipFill>
        <p:spPr>
          <a:xfrm>
            <a:off x="0" y="5813132"/>
            <a:ext cx="9144000" cy="784220"/>
          </a:xfrm>
          <a:prstGeom prst="rect">
            <a:avLst/>
          </a:prstGeom>
        </p:spPr>
      </p:pic>
    </p:spTree>
    <p:extLst>
      <p:ext uri="{BB962C8B-B14F-4D97-AF65-F5344CB8AC3E}">
        <p14:creationId xmlns:p14="http://schemas.microsoft.com/office/powerpoint/2010/main" val="10582618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798512"/>
          </a:xfrm>
        </p:spPr>
        <p:txBody>
          <a:bodyPr/>
          <a:lstStyle/>
          <a:p>
            <a:r>
              <a:rPr lang="fi-FI" altLang="fi-FI" dirty="0" err="1" smtClean="0"/>
              <a:t>Information</a:t>
            </a:r>
            <a:r>
              <a:rPr lang="fi-FI" altLang="fi-FI" baseline="0" dirty="0" smtClean="0"/>
              <a:t> </a:t>
            </a:r>
            <a:r>
              <a:rPr lang="fi-FI" altLang="fi-FI" baseline="0" dirty="0" err="1" smtClean="0"/>
              <a:t>flow</a:t>
            </a:r>
            <a:r>
              <a:rPr lang="fi-FI" altLang="fi-FI" baseline="0" dirty="0" smtClean="0"/>
              <a:t> in </a:t>
            </a:r>
            <a:r>
              <a:rPr lang="fi-FI" altLang="fi-FI" baseline="0" dirty="0" err="1" smtClean="0"/>
              <a:t>current</a:t>
            </a:r>
            <a:r>
              <a:rPr lang="fi-FI" altLang="fi-FI" baseline="0" dirty="0" smtClean="0"/>
              <a:t> </a:t>
            </a:r>
            <a:r>
              <a:rPr lang="fi-FI" altLang="fi-FI" baseline="0" dirty="0" err="1" smtClean="0"/>
              <a:t>decision</a:t>
            </a:r>
            <a:r>
              <a:rPr lang="fi-FI" altLang="fi-FI" baseline="0" dirty="0" smtClean="0"/>
              <a:t> </a:t>
            </a:r>
            <a:r>
              <a:rPr lang="fi-FI" altLang="fi-FI" baseline="0" dirty="0" err="1" smtClean="0"/>
              <a:t>support</a:t>
            </a:r>
            <a:endParaRPr lang="fi-FI" altLang="fi-FI" dirty="0" smtClean="0"/>
          </a:p>
        </p:txBody>
      </p:sp>
      <p:grpSp>
        <p:nvGrpSpPr>
          <p:cNvPr id="9219" name="Group 17"/>
          <p:cNvGrpSpPr>
            <a:grpSpLocks/>
          </p:cNvGrpSpPr>
          <p:nvPr/>
        </p:nvGrpSpPr>
        <p:grpSpPr bwMode="auto">
          <a:xfrm>
            <a:off x="269875" y="1155700"/>
            <a:ext cx="8585200" cy="5384800"/>
            <a:chOff x="269875" y="1155324"/>
            <a:chExt cx="8585398" cy="5384957"/>
          </a:xfrm>
        </p:grpSpPr>
        <p:sp>
          <p:nvSpPr>
            <p:cNvPr id="41" name="Rectangle 40"/>
            <p:cNvSpPr/>
            <p:nvPr/>
          </p:nvSpPr>
          <p:spPr bwMode="auto">
            <a:xfrm>
              <a:off x="269875" y="6021154"/>
              <a:ext cx="1452597" cy="4492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92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9" y="5034064"/>
              <a:ext cx="514361" cy="83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408" y="1897386"/>
              <a:ext cx="496004" cy="648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2453" y="2850728"/>
              <a:ext cx="620292" cy="613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1558" y="4271440"/>
              <a:ext cx="623218" cy="81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94591" y="2295982"/>
              <a:ext cx="970910" cy="769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8516" y="4148938"/>
              <a:ext cx="990621" cy="943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26874" y="2680731"/>
              <a:ext cx="1104923" cy="92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5199" y="5821263"/>
              <a:ext cx="747399" cy="71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95497" y="5789732"/>
              <a:ext cx="694528" cy="680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00705" y="2500473"/>
              <a:ext cx="914419" cy="92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59364" y="1464801"/>
              <a:ext cx="1057297" cy="933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63" y="5034064"/>
              <a:ext cx="514361" cy="83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9526" y="5034064"/>
              <a:ext cx="514361" cy="83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07116" y="4010042"/>
              <a:ext cx="526508" cy="615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96237" y="3994483"/>
              <a:ext cx="526508" cy="615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6"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3229" y="4010042"/>
              <a:ext cx="526508" cy="615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Arrow Connector 6"/>
            <p:cNvCxnSpPr/>
            <p:nvPr/>
          </p:nvCxnSpPr>
          <p:spPr bwMode="auto">
            <a:xfrm flipV="1">
              <a:off x="660409" y="4625700"/>
              <a:ext cx="6350" cy="309572"/>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bwMode="auto">
            <a:xfrm flipV="1">
              <a:off x="2063791" y="4611413"/>
              <a:ext cx="6350" cy="311159"/>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bwMode="auto">
            <a:xfrm flipV="1">
              <a:off x="1358925" y="4606650"/>
              <a:ext cx="6350" cy="309572"/>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bwMode="auto">
            <a:xfrm flipV="1">
              <a:off x="1300187" y="3508068"/>
              <a:ext cx="6350" cy="311159"/>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bwMode="auto">
            <a:xfrm flipH="1" flipV="1">
              <a:off x="1614519" y="3484255"/>
              <a:ext cx="430222" cy="422287"/>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bwMode="auto">
            <a:xfrm flipV="1">
              <a:off x="671522" y="3498542"/>
              <a:ext cx="428635" cy="414350"/>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bwMode="auto">
            <a:xfrm flipV="1">
              <a:off x="1670082" y="2474575"/>
              <a:ext cx="1057299" cy="376248"/>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bwMode="auto">
            <a:xfrm flipV="1">
              <a:off x="4022812" y="2209455"/>
              <a:ext cx="498486" cy="266708"/>
            </a:xfrm>
            <a:prstGeom prst="straightConnector1">
              <a:avLst/>
            </a:prstGeom>
            <a:ln>
              <a:solidFill>
                <a:schemeClr val="tx1"/>
              </a:solidFill>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bwMode="auto">
            <a:xfrm>
              <a:off x="5524621" y="2085626"/>
              <a:ext cx="601677" cy="765197"/>
            </a:xfrm>
            <a:prstGeom prst="straightConnector1">
              <a:avLst/>
            </a:prstGeom>
            <a:ln>
              <a:solidFill>
                <a:schemeClr val="tx1"/>
              </a:solidFill>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246" name="TextBox 13"/>
            <p:cNvSpPr txBox="1">
              <a:spLocks noChangeArrowheads="1"/>
            </p:cNvSpPr>
            <p:nvPr/>
          </p:nvSpPr>
          <p:spPr bwMode="auto">
            <a:xfrm>
              <a:off x="2398722" y="5251591"/>
              <a:ext cx="1888777" cy="400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eaLnBrk="1" hangingPunct="1">
                <a:lnSpc>
                  <a:spcPct val="100000"/>
                </a:lnSpc>
                <a:spcBef>
                  <a:spcPct val="0"/>
                </a:spcBef>
                <a:buClrTx/>
                <a:buFontTx/>
                <a:buNone/>
              </a:pPr>
              <a:r>
                <a:rPr lang="fi-FI" altLang="fi-FI" sz="2000" dirty="0" err="1" smtClean="0"/>
                <a:t>Original</a:t>
              </a:r>
              <a:r>
                <a:rPr lang="fi-FI" altLang="fi-FI" sz="2000" dirty="0" smtClean="0"/>
                <a:t> data</a:t>
              </a:r>
              <a:endParaRPr lang="fi-FI" altLang="fi-FI" sz="2000" dirty="0"/>
            </a:p>
          </p:txBody>
        </p:sp>
        <p:sp>
          <p:nvSpPr>
            <p:cNvPr id="9247" name="TextBox 48"/>
            <p:cNvSpPr txBox="1">
              <a:spLocks noChangeArrowheads="1"/>
            </p:cNvSpPr>
            <p:nvPr/>
          </p:nvSpPr>
          <p:spPr bwMode="auto">
            <a:xfrm>
              <a:off x="2398721" y="4074745"/>
              <a:ext cx="1888777" cy="7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eaLnBrk="1" hangingPunct="1">
                <a:lnSpc>
                  <a:spcPct val="100000"/>
                </a:lnSpc>
                <a:spcBef>
                  <a:spcPct val="0"/>
                </a:spcBef>
                <a:buClrTx/>
                <a:buFontTx/>
                <a:buNone/>
              </a:pPr>
              <a:r>
                <a:rPr lang="fi-FI" altLang="fi-FI" sz="2000" dirty="0" err="1" smtClean="0"/>
                <a:t>Scientific</a:t>
              </a:r>
              <a:r>
                <a:rPr lang="fi-FI" altLang="fi-FI" sz="2000" dirty="0" smtClean="0"/>
                <a:t> </a:t>
              </a:r>
              <a:r>
                <a:rPr lang="fi-FI" altLang="fi-FI" sz="2000" dirty="0" err="1" smtClean="0"/>
                <a:t>publications</a:t>
              </a:r>
              <a:endParaRPr lang="fi-FI" altLang="fi-FI" sz="2000" dirty="0"/>
            </a:p>
          </p:txBody>
        </p:sp>
        <p:sp>
          <p:nvSpPr>
            <p:cNvPr id="9248" name="TextBox 49"/>
            <p:cNvSpPr txBox="1">
              <a:spLocks noChangeArrowheads="1"/>
            </p:cNvSpPr>
            <p:nvPr/>
          </p:nvSpPr>
          <p:spPr bwMode="auto">
            <a:xfrm>
              <a:off x="650988" y="1731518"/>
              <a:ext cx="2142464" cy="7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eaLnBrk="1" hangingPunct="1">
                <a:lnSpc>
                  <a:spcPct val="100000"/>
                </a:lnSpc>
                <a:spcBef>
                  <a:spcPct val="0"/>
                </a:spcBef>
                <a:buClrTx/>
                <a:buFontTx/>
                <a:buNone/>
              </a:pPr>
              <a:r>
                <a:rPr lang="fi-FI" altLang="fi-FI" sz="2000" dirty="0" smtClean="0"/>
                <a:t>CBA, </a:t>
              </a:r>
              <a:r>
                <a:rPr lang="fi-FI" altLang="fi-FI" sz="2000" dirty="0" err="1" smtClean="0"/>
                <a:t>impact</a:t>
              </a:r>
              <a:r>
                <a:rPr lang="fi-FI" altLang="fi-FI" sz="2000" dirty="0" smtClean="0"/>
                <a:t> </a:t>
              </a:r>
              <a:r>
                <a:rPr lang="fi-FI" altLang="fi-FI" sz="2000" dirty="0" err="1" smtClean="0"/>
                <a:t>assessment</a:t>
              </a:r>
              <a:r>
                <a:rPr lang="fi-FI" altLang="fi-FI" sz="2000" dirty="0" smtClean="0"/>
                <a:t> etc.</a:t>
              </a:r>
              <a:endParaRPr lang="fi-FI" altLang="fi-FI" sz="2000" dirty="0"/>
            </a:p>
          </p:txBody>
        </p:sp>
        <p:sp>
          <p:nvSpPr>
            <p:cNvPr id="9249" name="TextBox 50"/>
            <p:cNvSpPr txBox="1">
              <a:spLocks noChangeArrowheads="1"/>
            </p:cNvSpPr>
            <p:nvPr/>
          </p:nvSpPr>
          <p:spPr bwMode="auto">
            <a:xfrm>
              <a:off x="1669889" y="2894501"/>
              <a:ext cx="1888777" cy="7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eaLnBrk="1" hangingPunct="1">
                <a:lnSpc>
                  <a:spcPct val="100000"/>
                </a:lnSpc>
                <a:spcBef>
                  <a:spcPct val="0"/>
                </a:spcBef>
                <a:buClrTx/>
                <a:buFontTx/>
                <a:buNone/>
              </a:pPr>
              <a:r>
                <a:rPr lang="fi-FI" altLang="fi-FI" sz="2000" dirty="0" err="1" smtClean="0"/>
                <a:t>Scientific</a:t>
              </a:r>
              <a:r>
                <a:rPr lang="fi-FI" altLang="fi-FI" sz="2000" dirty="0" smtClean="0"/>
                <a:t> </a:t>
              </a:r>
              <a:r>
                <a:rPr lang="fi-FI" altLang="fi-FI" sz="2000" dirty="0" err="1" smtClean="0"/>
                <a:t>review</a:t>
              </a:r>
              <a:endParaRPr lang="fi-FI" altLang="fi-FI" sz="2000" dirty="0"/>
            </a:p>
          </p:txBody>
        </p:sp>
        <p:sp>
          <p:nvSpPr>
            <p:cNvPr id="9250" name="TextBox 51"/>
            <p:cNvSpPr txBox="1">
              <a:spLocks noChangeArrowheads="1"/>
            </p:cNvSpPr>
            <p:nvPr/>
          </p:nvSpPr>
          <p:spPr bwMode="auto">
            <a:xfrm>
              <a:off x="5910889" y="4271441"/>
              <a:ext cx="1888777" cy="400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eaLnBrk="1" hangingPunct="1">
                <a:lnSpc>
                  <a:spcPct val="100000"/>
                </a:lnSpc>
                <a:spcBef>
                  <a:spcPct val="0"/>
                </a:spcBef>
                <a:buClrTx/>
                <a:buFontTx/>
                <a:buNone/>
              </a:pPr>
              <a:r>
                <a:rPr lang="fi-FI" altLang="fi-FI" sz="2000" dirty="0" smtClean="0"/>
                <a:t>Report</a:t>
              </a:r>
              <a:endParaRPr lang="fi-FI" altLang="fi-FI" sz="2000" dirty="0"/>
            </a:p>
          </p:txBody>
        </p:sp>
        <p:cxnSp>
          <p:nvCxnSpPr>
            <p:cNvPr id="54" name="Straight Arrow Connector 53"/>
            <p:cNvCxnSpPr>
              <a:stCxn id="9226" idx="0"/>
            </p:cNvCxnSpPr>
            <p:nvPr/>
          </p:nvCxnSpPr>
          <p:spPr bwMode="auto">
            <a:xfrm flipV="1">
              <a:off x="4924532" y="2499976"/>
              <a:ext cx="163517" cy="1649460"/>
            </a:xfrm>
            <a:prstGeom prst="straightConnector1">
              <a:avLst/>
            </a:prstGeom>
            <a:ln>
              <a:solidFill>
                <a:schemeClr val="tx1"/>
              </a:solidFill>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bwMode="auto">
            <a:xfrm flipV="1">
              <a:off x="3343346" y="2085626"/>
              <a:ext cx="1123976" cy="119066"/>
            </a:xfrm>
            <a:prstGeom prst="straightConnector1">
              <a:avLst/>
            </a:prstGeom>
            <a:ln>
              <a:solidFill>
                <a:schemeClr val="tx1"/>
              </a:solidFill>
              <a:prstDash val="dash"/>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9224" idx="0"/>
            </p:cNvCxnSpPr>
            <p:nvPr/>
          </p:nvCxnSpPr>
          <p:spPr bwMode="auto">
            <a:xfrm flipH="1" flipV="1">
              <a:off x="5342055" y="2546015"/>
              <a:ext cx="311157" cy="1725663"/>
            </a:xfrm>
            <a:prstGeom prst="straightConnector1">
              <a:avLst/>
            </a:prstGeom>
            <a:ln>
              <a:solidFill>
                <a:schemeClr val="tx1"/>
              </a:solidFill>
              <a:prstDash val="dash"/>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bwMode="auto">
            <a:xfrm flipH="1" flipV="1">
              <a:off x="5616698" y="1817331"/>
              <a:ext cx="1487522" cy="728683"/>
            </a:xfrm>
            <a:prstGeom prst="straightConnector1">
              <a:avLst/>
            </a:prstGeom>
            <a:ln>
              <a:solidFill>
                <a:schemeClr val="tx1"/>
              </a:solidFill>
              <a:prstDash val="dash"/>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255" name="TextBox 52"/>
            <p:cNvSpPr txBox="1">
              <a:spLocks noChangeArrowheads="1"/>
            </p:cNvSpPr>
            <p:nvPr/>
          </p:nvSpPr>
          <p:spPr bwMode="auto">
            <a:xfrm>
              <a:off x="7103777" y="3059082"/>
              <a:ext cx="1751496" cy="1015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eaLnBrk="1" hangingPunct="1">
                <a:lnSpc>
                  <a:spcPct val="100000"/>
                </a:lnSpc>
                <a:spcBef>
                  <a:spcPct val="0"/>
                </a:spcBef>
                <a:buClrTx/>
                <a:buFontTx/>
                <a:buNone/>
              </a:pPr>
              <a:r>
                <a:rPr lang="fi-FI" altLang="fi-FI" sz="2000" dirty="0" err="1" smtClean="0"/>
                <a:t>Practical</a:t>
              </a:r>
              <a:r>
                <a:rPr lang="fi-FI" altLang="fi-FI" sz="2000" dirty="0" smtClean="0"/>
                <a:t> </a:t>
              </a:r>
              <a:r>
                <a:rPr lang="fi-FI" altLang="fi-FI" sz="2000" dirty="0" err="1" smtClean="0"/>
                <a:t>knowledge</a:t>
              </a:r>
              <a:r>
                <a:rPr lang="fi-FI" altLang="fi-FI" sz="2000" dirty="0" smtClean="0"/>
                <a:t> and </a:t>
              </a:r>
              <a:r>
                <a:rPr lang="fi-FI" altLang="fi-FI" sz="2000" dirty="0" err="1" smtClean="0"/>
                <a:t>lobbying</a:t>
              </a:r>
              <a:endParaRPr lang="fi-FI" altLang="fi-FI" sz="2000" dirty="0"/>
            </a:p>
          </p:txBody>
        </p:sp>
        <p:sp>
          <p:nvSpPr>
            <p:cNvPr id="9256" name="TextBox 56"/>
            <p:cNvSpPr txBox="1">
              <a:spLocks noChangeArrowheads="1"/>
            </p:cNvSpPr>
            <p:nvPr/>
          </p:nvSpPr>
          <p:spPr bwMode="auto">
            <a:xfrm>
              <a:off x="4585474" y="5113377"/>
              <a:ext cx="1512168" cy="7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altLang="fi-FI" sz="2000" dirty="0" err="1" smtClean="0">
                  <a:solidFill>
                    <a:schemeClr val="accent1"/>
                  </a:solidFill>
                </a:rPr>
                <a:t>Civil</a:t>
              </a:r>
              <a:r>
                <a:rPr lang="fi-FI" altLang="fi-FI" sz="2000" dirty="0" smtClean="0">
                  <a:solidFill>
                    <a:schemeClr val="accent1"/>
                  </a:solidFill>
                </a:rPr>
                <a:t> </a:t>
              </a:r>
              <a:r>
                <a:rPr lang="fi-FI" altLang="fi-FI" sz="2000" dirty="0" err="1" smtClean="0">
                  <a:solidFill>
                    <a:schemeClr val="accent1"/>
                  </a:solidFill>
                </a:rPr>
                <a:t>servant</a:t>
              </a:r>
              <a:endParaRPr lang="fi-FI" altLang="fi-FI" sz="2000" dirty="0">
                <a:solidFill>
                  <a:schemeClr val="accent1"/>
                </a:solidFill>
              </a:endParaRPr>
            </a:p>
          </p:txBody>
        </p:sp>
        <p:sp>
          <p:nvSpPr>
            <p:cNvPr id="9257" name="TextBox 57"/>
            <p:cNvSpPr txBox="1">
              <a:spLocks noChangeArrowheads="1"/>
            </p:cNvSpPr>
            <p:nvPr/>
          </p:nvSpPr>
          <p:spPr bwMode="auto">
            <a:xfrm>
              <a:off x="5583163" y="3555614"/>
              <a:ext cx="17115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altLang="fi-FI" sz="2000" dirty="0" err="1" smtClean="0">
                  <a:solidFill>
                    <a:schemeClr val="accent1"/>
                  </a:solidFill>
                </a:rPr>
                <a:t>Stakeholders</a:t>
              </a:r>
              <a:endParaRPr lang="fi-FI" altLang="fi-FI" sz="2000" dirty="0">
                <a:solidFill>
                  <a:schemeClr val="accent1"/>
                </a:solidFill>
              </a:endParaRPr>
            </a:p>
          </p:txBody>
        </p:sp>
        <p:sp>
          <p:nvSpPr>
            <p:cNvPr id="9258" name="TextBox 58"/>
            <p:cNvSpPr txBox="1">
              <a:spLocks noChangeArrowheads="1"/>
            </p:cNvSpPr>
            <p:nvPr/>
          </p:nvSpPr>
          <p:spPr bwMode="auto">
            <a:xfrm>
              <a:off x="2542306" y="5980717"/>
              <a:ext cx="1729748" cy="400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altLang="fi-FI" sz="2000" dirty="0" err="1" smtClean="0">
                  <a:solidFill>
                    <a:schemeClr val="accent1"/>
                  </a:solidFill>
                </a:rPr>
                <a:t>Researchers</a:t>
              </a:r>
              <a:endParaRPr lang="fi-FI" altLang="fi-FI" sz="2000" dirty="0">
                <a:solidFill>
                  <a:schemeClr val="accent1"/>
                </a:solidFill>
              </a:endParaRPr>
            </a:p>
          </p:txBody>
        </p:sp>
        <p:sp>
          <p:nvSpPr>
            <p:cNvPr id="9259" name="TextBox 59"/>
            <p:cNvSpPr txBox="1">
              <a:spLocks noChangeArrowheads="1"/>
            </p:cNvSpPr>
            <p:nvPr/>
          </p:nvSpPr>
          <p:spPr bwMode="auto">
            <a:xfrm>
              <a:off x="2796642" y="3402437"/>
              <a:ext cx="15556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altLang="fi-FI" sz="2000" dirty="0" err="1" smtClean="0">
                  <a:solidFill>
                    <a:schemeClr val="accent1"/>
                  </a:solidFill>
                </a:rPr>
                <a:t>Expert</a:t>
              </a:r>
              <a:endParaRPr lang="fi-FI" altLang="fi-FI" sz="2000" dirty="0">
                <a:solidFill>
                  <a:schemeClr val="accent1"/>
                </a:solidFill>
              </a:endParaRPr>
            </a:p>
          </p:txBody>
        </p:sp>
        <p:sp>
          <p:nvSpPr>
            <p:cNvPr id="9260" name="TextBox 60"/>
            <p:cNvSpPr txBox="1">
              <a:spLocks noChangeArrowheads="1"/>
            </p:cNvSpPr>
            <p:nvPr/>
          </p:nvSpPr>
          <p:spPr bwMode="auto">
            <a:xfrm>
              <a:off x="3552812" y="1155324"/>
              <a:ext cx="1188650" cy="70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altLang="fi-FI" sz="2000" dirty="0" err="1" smtClean="0">
                  <a:solidFill>
                    <a:schemeClr val="accent1"/>
                  </a:solidFill>
                </a:rPr>
                <a:t>Decision</a:t>
              </a:r>
              <a:r>
                <a:rPr lang="fi-FI" altLang="fi-FI" sz="2000" dirty="0" smtClean="0">
                  <a:solidFill>
                    <a:schemeClr val="accent1"/>
                  </a:solidFill>
                </a:rPr>
                <a:t> </a:t>
              </a:r>
              <a:r>
                <a:rPr lang="fi-FI" altLang="fi-FI" sz="2000" dirty="0" err="1" smtClean="0">
                  <a:solidFill>
                    <a:schemeClr val="accent1"/>
                  </a:solidFill>
                </a:rPr>
                <a:t>maker</a:t>
              </a:r>
              <a:endParaRPr lang="fi-FI" altLang="fi-FI" sz="2000" dirty="0">
                <a:solidFill>
                  <a:schemeClr val="accent1"/>
                </a:solidFill>
              </a:endParaRPr>
            </a:p>
          </p:txBody>
        </p:sp>
      </p:grpSp>
    </p:spTree>
    <p:extLst>
      <p:ext uri="{BB962C8B-B14F-4D97-AF65-F5344CB8AC3E}">
        <p14:creationId xmlns:p14="http://schemas.microsoft.com/office/powerpoint/2010/main" val="1603753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74638"/>
            <a:ext cx="8229600" cy="798512"/>
          </a:xfrm>
        </p:spPr>
        <p:txBody>
          <a:bodyPr>
            <a:normAutofit/>
          </a:bodyPr>
          <a:lstStyle/>
          <a:p>
            <a:pPr>
              <a:defRPr/>
            </a:pPr>
            <a:r>
              <a:rPr lang="fi-FI" dirty="0" smtClean="0"/>
              <a:t>Open </a:t>
            </a:r>
            <a:r>
              <a:rPr lang="fi-FI" dirty="0" err="1" smtClean="0"/>
              <a:t>policy</a:t>
            </a:r>
            <a:r>
              <a:rPr lang="fi-FI" dirty="0" smtClean="0"/>
              <a:t> </a:t>
            </a:r>
            <a:r>
              <a:rPr lang="fi-FI" dirty="0" err="1" smtClean="0"/>
              <a:t>practice</a:t>
            </a:r>
            <a:endParaRPr lang="fi-FI" dirty="0"/>
          </a:p>
        </p:txBody>
      </p:sp>
      <p:grpSp>
        <p:nvGrpSpPr>
          <p:cNvPr id="11267" name="Group 7170"/>
          <p:cNvGrpSpPr>
            <a:grpSpLocks/>
          </p:cNvGrpSpPr>
          <p:nvPr/>
        </p:nvGrpSpPr>
        <p:grpSpPr bwMode="auto">
          <a:xfrm>
            <a:off x="0" y="1217613"/>
            <a:ext cx="8816975" cy="5421312"/>
            <a:chOff x="0" y="1217775"/>
            <a:chExt cx="8817646" cy="5421804"/>
          </a:xfrm>
        </p:grpSpPr>
        <p:sp>
          <p:nvSpPr>
            <p:cNvPr id="43" name="Rectangle 42"/>
            <p:cNvSpPr/>
            <p:nvPr/>
          </p:nvSpPr>
          <p:spPr>
            <a:xfrm>
              <a:off x="323875" y="5966418"/>
              <a:ext cx="1805125" cy="4477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26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4011" y="4875211"/>
              <a:ext cx="623888"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8087" y="3952136"/>
              <a:ext cx="9906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9760" y="1663753"/>
              <a:ext cx="11049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350" y="4487068"/>
              <a:ext cx="74771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70238" y="5252243"/>
              <a:ext cx="693737"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2013" y="2053430"/>
              <a:ext cx="91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16363" y="1234280"/>
              <a:ext cx="105727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3" name="Straight Arrow Connector 22"/>
            <p:cNvCxnSpPr/>
            <p:nvPr/>
          </p:nvCxnSpPr>
          <p:spPr>
            <a:xfrm flipH="1">
              <a:off x="4974017" y="2776841"/>
              <a:ext cx="1047830" cy="357219"/>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014691" y="5394866"/>
              <a:ext cx="6350" cy="311178"/>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2329040" y="5371052"/>
              <a:ext cx="431833" cy="422313"/>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1385993" y="5385340"/>
              <a:ext cx="428658" cy="414376"/>
            </a:xfrm>
            <a:prstGeom prst="straightConnector1">
              <a:avLst/>
            </a:prstGeom>
            <a:ln>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210370" y="2167186"/>
              <a:ext cx="111133" cy="547737"/>
            </a:xfrm>
            <a:prstGeom prst="straightConnector1">
              <a:avLst/>
            </a:prstGeom>
            <a:ln>
              <a:solidFill>
                <a:schemeClr val="tx1"/>
              </a:solidFill>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1271" idx="1"/>
            </p:cNvCxnSpPr>
            <p:nvPr/>
          </p:nvCxnSpPr>
          <p:spPr>
            <a:xfrm>
              <a:off x="4840656" y="1882997"/>
              <a:ext cx="419132" cy="242910"/>
            </a:xfrm>
            <a:prstGeom prst="straightConnector1">
              <a:avLst/>
            </a:prstGeom>
            <a:ln>
              <a:solidFill>
                <a:schemeClr val="tx1"/>
              </a:solidFill>
              <a:prstDash val="dash"/>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282" name="TextBox 29"/>
            <p:cNvSpPr txBox="1">
              <a:spLocks noChangeArrowheads="1"/>
            </p:cNvSpPr>
            <p:nvPr/>
          </p:nvSpPr>
          <p:spPr bwMode="auto">
            <a:xfrm>
              <a:off x="3071999" y="5931693"/>
              <a:ext cx="18891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eaLnBrk="1" hangingPunct="1">
                <a:lnSpc>
                  <a:spcPct val="100000"/>
                </a:lnSpc>
                <a:spcBef>
                  <a:spcPct val="0"/>
                </a:spcBef>
                <a:buClrTx/>
                <a:buFontTx/>
                <a:buNone/>
              </a:pPr>
              <a:r>
                <a:rPr lang="fi-FI" altLang="fi-FI" sz="2000"/>
                <a:t>Open original data</a:t>
              </a:r>
            </a:p>
          </p:txBody>
        </p:sp>
        <p:sp>
          <p:nvSpPr>
            <p:cNvPr id="11283" name="TextBox 30"/>
            <p:cNvSpPr txBox="1">
              <a:spLocks noChangeArrowheads="1"/>
            </p:cNvSpPr>
            <p:nvPr/>
          </p:nvSpPr>
          <p:spPr bwMode="auto">
            <a:xfrm>
              <a:off x="122238" y="5222052"/>
              <a:ext cx="13414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algn="r" eaLnBrk="1" hangingPunct="1">
                <a:lnSpc>
                  <a:spcPct val="100000"/>
                </a:lnSpc>
                <a:spcBef>
                  <a:spcPct val="0"/>
                </a:spcBef>
                <a:buClrTx/>
                <a:buFontTx/>
                <a:buNone/>
              </a:pPr>
              <a:r>
                <a:rPr lang="fi-FI" altLang="fi-FI" sz="2000"/>
                <a:t>Scientific analysis</a:t>
              </a:r>
            </a:p>
          </p:txBody>
        </p:sp>
        <p:pic>
          <p:nvPicPr>
            <p:cNvPr id="11284"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63675" y="4391818"/>
              <a:ext cx="1125538"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Can 36"/>
            <p:cNvSpPr/>
            <p:nvPr/>
          </p:nvSpPr>
          <p:spPr>
            <a:xfrm>
              <a:off x="1157376" y="6034687"/>
              <a:ext cx="368328" cy="455653"/>
            </a:xfrm>
            <a:prstGeom prst="can">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i-FI"/>
            </a:p>
          </p:txBody>
        </p:sp>
        <p:sp>
          <p:nvSpPr>
            <p:cNvPr id="38" name="Can 37"/>
            <p:cNvSpPr/>
            <p:nvPr/>
          </p:nvSpPr>
          <p:spPr>
            <a:xfrm>
              <a:off x="2584647" y="6037862"/>
              <a:ext cx="368328" cy="457241"/>
            </a:xfrm>
            <a:prstGeom prst="can">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i-FI"/>
            </a:p>
          </p:txBody>
        </p:sp>
        <p:sp>
          <p:nvSpPr>
            <p:cNvPr id="39" name="Can 38"/>
            <p:cNvSpPr/>
            <p:nvPr/>
          </p:nvSpPr>
          <p:spPr>
            <a:xfrm>
              <a:off x="1870217" y="6034687"/>
              <a:ext cx="368328" cy="455653"/>
            </a:xfrm>
            <a:prstGeom prst="can">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i-FI"/>
            </a:p>
          </p:txBody>
        </p:sp>
        <p:sp>
          <p:nvSpPr>
            <p:cNvPr id="40" name="Freeform 39"/>
            <p:cNvSpPr/>
            <p:nvPr/>
          </p:nvSpPr>
          <p:spPr>
            <a:xfrm>
              <a:off x="1792424" y="4631210"/>
              <a:ext cx="435008" cy="214331"/>
            </a:xfrm>
            <a:custGeom>
              <a:avLst/>
              <a:gdLst>
                <a:gd name="connsiteX0" fmla="*/ 0 w 434743"/>
                <a:gd name="connsiteY0" fmla="*/ 212304 h 214830"/>
                <a:gd name="connsiteX1" fmla="*/ 81643 w 434743"/>
                <a:gd name="connsiteY1" fmla="*/ 33 h 214830"/>
                <a:gd name="connsiteX2" fmla="*/ 408214 w 434743"/>
                <a:gd name="connsiteY2" fmla="*/ 195976 h 214830"/>
                <a:gd name="connsiteX3" fmla="*/ 391886 w 434743"/>
                <a:gd name="connsiteY3" fmla="*/ 195976 h 214830"/>
              </a:gdLst>
              <a:ahLst/>
              <a:cxnLst>
                <a:cxn ang="0">
                  <a:pos x="connsiteX0" y="connsiteY0"/>
                </a:cxn>
                <a:cxn ang="0">
                  <a:pos x="connsiteX1" y="connsiteY1"/>
                </a:cxn>
                <a:cxn ang="0">
                  <a:pos x="connsiteX2" y="connsiteY2"/>
                </a:cxn>
                <a:cxn ang="0">
                  <a:pos x="connsiteX3" y="connsiteY3"/>
                </a:cxn>
              </a:cxnLst>
              <a:rect l="l" t="t" r="r" b="b"/>
              <a:pathLst>
                <a:path w="434743" h="214830">
                  <a:moveTo>
                    <a:pt x="0" y="212304"/>
                  </a:moveTo>
                  <a:cubicBezTo>
                    <a:pt x="6803" y="107529"/>
                    <a:pt x="13607" y="2754"/>
                    <a:pt x="81643" y="33"/>
                  </a:cubicBezTo>
                  <a:cubicBezTo>
                    <a:pt x="149679" y="-2688"/>
                    <a:pt x="356507" y="163319"/>
                    <a:pt x="408214" y="195976"/>
                  </a:cubicBezTo>
                  <a:cubicBezTo>
                    <a:pt x="459921" y="228633"/>
                    <a:pt x="425903" y="212304"/>
                    <a:pt x="391886" y="19597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cxnSp>
          <p:nvCxnSpPr>
            <p:cNvPr id="41" name="Straight Arrow Connector 40"/>
            <p:cNvCxnSpPr/>
            <p:nvPr/>
          </p:nvCxnSpPr>
          <p:spPr>
            <a:xfrm flipV="1">
              <a:off x="1262159" y="4721705"/>
              <a:ext cx="373090" cy="123836"/>
            </a:xfrm>
            <a:prstGeom prst="straightConnector1">
              <a:avLst/>
            </a:prstGeom>
            <a:ln>
              <a:solidFill>
                <a:schemeClr val="tx1"/>
              </a:solidFill>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584647" y="5102740"/>
              <a:ext cx="585833" cy="292127"/>
            </a:xfrm>
            <a:prstGeom prst="straightConnector1">
              <a:avLst/>
            </a:prstGeom>
            <a:ln>
              <a:solidFill>
                <a:schemeClr val="tx1"/>
              </a:solidFill>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291"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21050" y="2815430"/>
              <a:ext cx="1519238" cy="140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92" name="Group 53"/>
            <p:cNvGrpSpPr>
              <a:grpSpLocks/>
            </p:cNvGrpSpPr>
            <p:nvPr/>
          </p:nvGrpSpPr>
          <p:grpSpPr bwMode="auto">
            <a:xfrm>
              <a:off x="3835400" y="3288505"/>
              <a:ext cx="647700" cy="250825"/>
              <a:chOff x="3789085" y="3510416"/>
              <a:chExt cx="1214963" cy="937983"/>
            </a:xfrm>
          </p:grpSpPr>
          <p:sp>
            <p:nvSpPr>
              <p:cNvPr id="50" name="Rectangle 49"/>
              <p:cNvSpPr/>
              <p:nvPr/>
            </p:nvSpPr>
            <p:spPr>
              <a:xfrm>
                <a:off x="3932580" y="3508763"/>
                <a:ext cx="300787" cy="938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51" name="Rectangle 50"/>
              <p:cNvSpPr/>
              <p:nvPr/>
            </p:nvSpPr>
            <p:spPr>
              <a:xfrm>
                <a:off x="4444809" y="3864992"/>
                <a:ext cx="354392" cy="58184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cxnSp>
            <p:nvCxnSpPr>
              <p:cNvPr id="53" name="Straight Connector 52"/>
              <p:cNvCxnSpPr/>
              <p:nvPr/>
            </p:nvCxnSpPr>
            <p:spPr>
              <a:xfrm>
                <a:off x="3789633" y="4446832"/>
                <a:ext cx="1215055" cy="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58" name="Straight Connector 57"/>
            <p:cNvCxnSpPr/>
            <p:nvPr/>
          </p:nvCxnSpPr>
          <p:spPr>
            <a:xfrm>
              <a:off x="3878558" y="3100721"/>
              <a:ext cx="4429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900785" y="3138824"/>
              <a:ext cx="4429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889671" y="3210268"/>
              <a:ext cx="4429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2414772" y="3808810"/>
              <a:ext cx="1008139" cy="541386"/>
            </a:xfrm>
            <a:prstGeom prst="straightConnector1">
              <a:avLst/>
            </a:prstGeom>
            <a:ln>
              <a:solidFill>
                <a:schemeClr val="tx1"/>
              </a:solidFill>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046645" y="2579974"/>
              <a:ext cx="455647" cy="396911"/>
            </a:xfrm>
            <a:prstGeom prst="straightConnector1">
              <a:avLst/>
            </a:prstGeom>
            <a:ln>
              <a:solidFill>
                <a:schemeClr val="tx1"/>
              </a:solidFill>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4729523" y="3808810"/>
              <a:ext cx="874779" cy="1036731"/>
            </a:xfrm>
            <a:prstGeom prst="straightConnector1">
              <a:avLst/>
            </a:prstGeom>
            <a:ln>
              <a:solidFill>
                <a:schemeClr val="tx1"/>
              </a:solidFill>
              <a:headEnd type="none"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4729523" y="2514880"/>
              <a:ext cx="644574" cy="523923"/>
            </a:xfrm>
            <a:prstGeom prst="straightConnector1">
              <a:avLst/>
            </a:prstGeom>
            <a:ln>
              <a:solidFill>
                <a:schemeClr val="tx1"/>
              </a:solidFill>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2989490" y="1882997"/>
              <a:ext cx="874779" cy="309591"/>
            </a:xfrm>
            <a:prstGeom prst="straightConnector1">
              <a:avLst/>
            </a:prstGeom>
            <a:ln>
              <a:solidFill>
                <a:schemeClr val="tx1"/>
              </a:solidFill>
              <a:prstDash val="dash"/>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301"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10981" y="2806178"/>
              <a:ext cx="620713"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02" name="TextBox 32"/>
            <p:cNvSpPr txBox="1">
              <a:spLocks noChangeArrowheads="1"/>
            </p:cNvSpPr>
            <p:nvPr/>
          </p:nvSpPr>
          <p:spPr bwMode="auto">
            <a:xfrm>
              <a:off x="0" y="2740241"/>
              <a:ext cx="186033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algn="r" eaLnBrk="1" hangingPunct="1">
                <a:lnSpc>
                  <a:spcPct val="100000"/>
                </a:lnSpc>
                <a:spcBef>
                  <a:spcPct val="0"/>
                </a:spcBef>
                <a:buClrTx/>
                <a:buFontTx/>
                <a:buNone/>
              </a:pPr>
              <a:r>
                <a:rPr lang="fi-FI" altLang="fi-FI" sz="2000"/>
                <a:t>Other scientific literature</a:t>
              </a:r>
            </a:p>
          </p:txBody>
        </p:sp>
        <p:cxnSp>
          <p:nvCxnSpPr>
            <p:cNvPr id="27" name="Straight Arrow Connector 26"/>
            <p:cNvCxnSpPr/>
            <p:nvPr/>
          </p:nvCxnSpPr>
          <p:spPr>
            <a:xfrm>
              <a:off x="2429060" y="3057854"/>
              <a:ext cx="997026" cy="152414"/>
            </a:xfrm>
            <a:prstGeom prst="straightConnector1">
              <a:avLst/>
            </a:prstGeom>
            <a:ln>
              <a:solidFill>
                <a:schemeClr val="tx1"/>
              </a:solidFill>
              <a:headEnd type="none"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304" name="Picture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66470" y="2330449"/>
              <a:ext cx="9715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Arrow Connector 20"/>
            <p:cNvCxnSpPr/>
            <p:nvPr/>
          </p:nvCxnSpPr>
          <p:spPr>
            <a:xfrm flipH="1" flipV="1">
              <a:off x="4661255" y="3526209"/>
              <a:ext cx="1151026" cy="690625"/>
            </a:xfrm>
            <a:prstGeom prst="straightConnector1">
              <a:avLst/>
            </a:prstGeom>
            <a:ln>
              <a:solidFill>
                <a:schemeClr val="tx1"/>
              </a:solidFill>
              <a:headEnd type="arrow" w="med" len="med"/>
              <a:tailEnd type="arrow"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306" name="TextBox 32"/>
            <p:cNvSpPr txBox="1">
              <a:spLocks noChangeArrowheads="1"/>
            </p:cNvSpPr>
            <p:nvPr/>
          </p:nvSpPr>
          <p:spPr bwMode="auto">
            <a:xfrm>
              <a:off x="3347670" y="4050117"/>
              <a:ext cx="162340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algn="ctr" eaLnBrk="1" hangingPunct="1">
                <a:lnSpc>
                  <a:spcPct val="100000"/>
                </a:lnSpc>
                <a:spcBef>
                  <a:spcPct val="0"/>
                </a:spcBef>
                <a:buClrTx/>
                <a:buFontTx/>
                <a:buNone/>
              </a:pPr>
              <a:r>
                <a:rPr lang="fi-FI" altLang="fi-FI" sz="2000"/>
                <a:t>Open assessment</a:t>
              </a:r>
            </a:p>
          </p:txBody>
        </p:sp>
        <p:sp>
          <p:nvSpPr>
            <p:cNvPr id="11307" name="TextBox 51"/>
            <p:cNvSpPr txBox="1">
              <a:spLocks noChangeArrowheads="1"/>
            </p:cNvSpPr>
            <p:nvPr/>
          </p:nvSpPr>
          <p:spPr bwMode="auto">
            <a:xfrm>
              <a:off x="6156236" y="4928409"/>
              <a:ext cx="188877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eaLnBrk="1" hangingPunct="1">
                <a:lnSpc>
                  <a:spcPct val="100000"/>
                </a:lnSpc>
                <a:spcBef>
                  <a:spcPct val="0"/>
                </a:spcBef>
                <a:buClrTx/>
                <a:buFontTx/>
                <a:buNone/>
              </a:pPr>
              <a:r>
                <a:rPr lang="fi-FI" altLang="fi-FI" sz="2000"/>
                <a:t>Report</a:t>
              </a:r>
            </a:p>
          </p:txBody>
        </p:sp>
        <p:sp>
          <p:nvSpPr>
            <p:cNvPr id="11308" name="TextBox 52"/>
            <p:cNvSpPr txBox="1">
              <a:spLocks noChangeArrowheads="1"/>
            </p:cNvSpPr>
            <p:nvPr/>
          </p:nvSpPr>
          <p:spPr bwMode="auto">
            <a:xfrm>
              <a:off x="7066150" y="2207586"/>
              <a:ext cx="175149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5000"/>
                </a:lnSpc>
                <a:spcBef>
                  <a:spcPts val="900"/>
                </a:spcBef>
                <a:buClr>
                  <a:schemeClr val="accent1"/>
                </a:buClr>
                <a:buChar char="•"/>
                <a:defRPr sz="2200">
                  <a:solidFill>
                    <a:schemeClr val="tx1"/>
                  </a:solidFill>
                  <a:latin typeface="Arial" charset="0"/>
                </a:defRPr>
              </a:lvl1pPr>
              <a:lvl2pPr marL="742950" indent="-285750" eaLnBrk="0" hangingPunct="0">
                <a:lnSpc>
                  <a:spcPct val="95000"/>
                </a:lnSpc>
                <a:spcBef>
                  <a:spcPts val="600"/>
                </a:spcBef>
                <a:buChar char="–"/>
                <a:defRPr sz="2000">
                  <a:solidFill>
                    <a:schemeClr val="tx1"/>
                  </a:solidFill>
                  <a:latin typeface="Arial" charset="0"/>
                </a:defRPr>
              </a:lvl2pPr>
              <a:lvl3pPr marL="1143000" indent="-228600" eaLnBrk="0" hangingPunct="0">
                <a:lnSpc>
                  <a:spcPct val="95000"/>
                </a:lnSpc>
                <a:spcBef>
                  <a:spcPts val="538"/>
                </a:spcBef>
                <a:buClr>
                  <a:schemeClr val="accent1"/>
                </a:buClr>
                <a:buChar char="•"/>
                <a:defRPr>
                  <a:solidFill>
                    <a:schemeClr val="tx1"/>
                  </a:solidFill>
                  <a:latin typeface="Arial" charset="0"/>
                </a:defRPr>
              </a:lvl3pPr>
              <a:lvl4pPr marL="1600200" indent="-228600" eaLnBrk="0" hangingPunct="0">
                <a:lnSpc>
                  <a:spcPct val="95000"/>
                </a:lnSpc>
                <a:spcBef>
                  <a:spcPts val="538"/>
                </a:spcBef>
                <a:buChar char="–"/>
                <a:defRPr>
                  <a:solidFill>
                    <a:schemeClr val="tx1"/>
                  </a:solidFill>
                  <a:latin typeface="Arial" charset="0"/>
                </a:defRPr>
              </a:lvl4pPr>
              <a:lvl5pPr marL="2057400" indent="-228600" eaLnBrk="0" hangingPunct="0">
                <a:lnSpc>
                  <a:spcPct val="95000"/>
                </a:lnSpc>
                <a:spcBef>
                  <a:spcPts val="538"/>
                </a:spcBef>
                <a:buChar char="»"/>
                <a:defRPr>
                  <a:solidFill>
                    <a:schemeClr val="tx1"/>
                  </a:solidFill>
                  <a:latin typeface="Arial" charset="0"/>
                </a:defRPr>
              </a:lvl5pPr>
              <a:lvl6pPr marL="2514600" indent="-228600" eaLnBrk="0" fontAlgn="base" hangingPunct="0">
                <a:lnSpc>
                  <a:spcPct val="95000"/>
                </a:lnSpc>
                <a:spcBef>
                  <a:spcPts val="538"/>
                </a:spcBef>
                <a:spcAft>
                  <a:spcPct val="0"/>
                </a:spcAft>
                <a:buChar char="»"/>
                <a:defRPr>
                  <a:solidFill>
                    <a:schemeClr val="tx1"/>
                  </a:solidFill>
                  <a:latin typeface="Arial" charset="0"/>
                </a:defRPr>
              </a:lvl6pPr>
              <a:lvl7pPr marL="2971800" indent="-228600" eaLnBrk="0" fontAlgn="base" hangingPunct="0">
                <a:lnSpc>
                  <a:spcPct val="95000"/>
                </a:lnSpc>
                <a:spcBef>
                  <a:spcPts val="538"/>
                </a:spcBef>
                <a:spcAft>
                  <a:spcPct val="0"/>
                </a:spcAft>
                <a:buChar char="»"/>
                <a:defRPr>
                  <a:solidFill>
                    <a:schemeClr val="tx1"/>
                  </a:solidFill>
                  <a:latin typeface="Arial" charset="0"/>
                </a:defRPr>
              </a:lvl7pPr>
              <a:lvl8pPr marL="3429000" indent="-228600" eaLnBrk="0" fontAlgn="base" hangingPunct="0">
                <a:lnSpc>
                  <a:spcPct val="95000"/>
                </a:lnSpc>
                <a:spcBef>
                  <a:spcPts val="538"/>
                </a:spcBef>
                <a:spcAft>
                  <a:spcPct val="0"/>
                </a:spcAft>
                <a:buChar char="»"/>
                <a:defRPr>
                  <a:solidFill>
                    <a:schemeClr val="tx1"/>
                  </a:solidFill>
                  <a:latin typeface="Arial" charset="0"/>
                </a:defRPr>
              </a:lvl8pPr>
              <a:lvl9pPr marL="3886200" indent="-228600" eaLnBrk="0" fontAlgn="base" hangingPunct="0">
                <a:lnSpc>
                  <a:spcPct val="95000"/>
                </a:lnSpc>
                <a:spcBef>
                  <a:spcPts val="538"/>
                </a:spcBef>
                <a:spcAft>
                  <a:spcPct val="0"/>
                </a:spcAft>
                <a:buChar char="»"/>
                <a:defRPr>
                  <a:solidFill>
                    <a:schemeClr val="tx1"/>
                  </a:solidFill>
                  <a:latin typeface="Arial" charset="0"/>
                </a:defRPr>
              </a:lvl9pPr>
            </a:lstStyle>
            <a:p>
              <a:pPr eaLnBrk="1" hangingPunct="1">
                <a:lnSpc>
                  <a:spcPct val="100000"/>
                </a:lnSpc>
                <a:spcBef>
                  <a:spcPct val="0"/>
                </a:spcBef>
                <a:buClrTx/>
                <a:buFontTx/>
                <a:buNone/>
              </a:pPr>
              <a:r>
                <a:rPr lang="fi-FI" altLang="fi-FI" sz="2000"/>
                <a:t>Practical knowledge and lobbying</a:t>
              </a:r>
            </a:p>
          </p:txBody>
        </p:sp>
        <p:sp>
          <p:nvSpPr>
            <p:cNvPr id="11309" name="TextBox 7169"/>
            <p:cNvSpPr txBox="1">
              <a:spLocks noChangeArrowheads="1"/>
            </p:cNvSpPr>
            <p:nvPr/>
          </p:nvSpPr>
          <p:spPr bwMode="auto">
            <a:xfrm>
              <a:off x="6788687" y="4246670"/>
              <a:ext cx="16561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altLang="fi-FI" sz="2000">
                  <a:solidFill>
                    <a:schemeClr val="accent1"/>
                  </a:solidFill>
                </a:rPr>
                <a:t>Civil servant</a:t>
              </a:r>
            </a:p>
          </p:txBody>
        </p:sp>
        <p:sp>
          <p:nvSpPr>
            <p:cNvPr id="11310" name="TextBox 72"/>
            <p:cNvSpPr txBox="1">
              <a:spLocks noChangeArrowheads="1"/>
            </p:cNvSpPr>
            <p:nvPr/>
          </p:nvSpPr>
          <p:spPr bwMode="auto">
            <a:xfrm>
              <a:off x="6453944" y="1725606"/>
              <a:ext cx="18624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altLang="fi-FI" sz="2000">
                  <a:solidFill>
                    <a:schemeClr val="accent1"/>
                  </a:solidFill>
                </a:rPr>
                <a:t>Stakeholders</a:t>
              </a:r>
            </a:p>
          </p:txBody>
        </p:sp>
        <p:sp>
          <p:nvSpPr>
            <p:cNvPr id="11311" name="TextBox 74"/>
            <p:cNvSpPr txBox="1">
              <a:spLocks noChangeArrowheads="1"/>
            </p:cNvSpPr>
            <p:nvPr/>
          </p:nvSpPr>
          <p:spPr bwMode="auto">
            <a:xfrm>
              <a:off x="3900470" y="5407188"/>
              <a:ext cx="17035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altLang="fi-FI" sz="2000">
                  <a:solidFill>
                    <a:schemeClr val="accent1"/>
                  </a:solidFill>
                </a:rPr>
                <a:t>Researchers</a:t>
              </a:r>
            </a:p>
          </p:txBody>
        </p:sp>
        <p:sp>
          <p:nvSpPr>
            <p:cNvPr id="11312" name="TextBox 75"/>
            <p:cNvSpPr txBox="1">
              <a:spLocks noChangeArrowheads="1"/>
            </p:cNvSpPr>
            <p:nvPr/>
          </p:nvSpPr>
          <p:spPr bwMode="auto">
            <a:xfrm>
              <a:off x="514350" y="2241519"/>
              <a:ext cx="15556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fi-FI" altLang="fi-FI" sz="2000">
                  <a:solidFill>
                    <a:schemeClr val="accent1"/>
                  </a:solidFill>
                </a:rPr>
                <a:t>Expert</a:t>
              </a:r>
            </a:p>
          </p:txBody>
        </p:sp>
        <p:sp>
          <p:nvSpPr>
            <p:cNvPr id="11313" name="TextBox 76"/>
            <p:cNvSpPr txBox="1">
              <a:spLocks noChangeArrowheads="1"/>
            </p:cNvSpPr>
            <p:nvPr/>
          </p:nvSpPr>
          <p:spPr bwMode="auto">
            <a:xfrm>
              <a:off x="2768600" y="1217775"/>
              <a:ext cx="11886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fi-FI" altLang="fi-FI" sz="2000">
                  <a:solidFill>
                    <a:schemeClr val="accent1"/>
                  </a:solidFill>
                </a:rPr>
                <a:t>Decision maker</a:t>
              </a:r>
            </a:p>
          </p:txBody>
        </p:sp>
      </p:grpSp>
    </p:spTree>
    <p:extLst>
      <p:ext uri="{BB962C8B-B14F-4D97-AF65-F5344CB8AC3E}">
        <p14:creationId xmlns:p14="http://schemas.microsoft.com/office/powerpoint/2010/main" val="45412364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Why</a:t>
            </a:r>
            <a:r>
              <a:rPr lang="fi-FI" baseline="0" dirty="0" smtClean="0"/>
              <a:t> Opasnet?</a:t>
            </a:r>
            <a:endParaRPr lang="fi-FI" dirty="0"/>
          </a:p>
        </p:txBody>
      </p:sp>
      <p:sp>
        <p:nvSpPr>
          <p:cNvPr id="3" name="Content Placeholder 2"/>
          <p:cNvSpPr>
            <a:spLocks noGrp="1"/>
          </p:cNvSpPr>
          <p:nvPr>
            <p:ph idx="1"/>
          </p:nvPr>
        </p:nvSpPr>
        <p:spPr/>
        <p:txBody>
          <a:bodyPr/>
          <a:lstStyle/>
          <a:p>
            <a:r>
              <a:rPr lang="fi-FI" dirty="0" err="1" smtClean="0"/>
              <a:t>Need</a:t>
            </a:r>
            <a:r>
              <a:rPr lang="fi-FI" dirty="0" smtClean="0"/>
              <a:t> for </a:t>
            </a:r>
            <a:r>
              <a:rPr lang="fi-FI" dirty="0" err="1" smtClean="0"/>
              <a:t>systematic</a:t>
            </a:r>
            <a:r>
              <a:rPr lang="fi-FI" dirty="0" smtClean="0"/>
              <a:t> </a:t>
            </a:r>
            <a:r>
              <a:rPr lang="fi-FI" dirty="0" err="1" smtClean="0"/>
              <a:t>flow</a:t>
            </a:r>
            <a:r>
              <a:rPr lang="fi-FI" dirty="0" smtClean="0"/>
              <a:t> of </a:t>
            </a:r>
            <a:r>
              <a:rPr lang="fi-FI" dirty="0" smtClean="0"/>
              <a:t>and </a:t>
            </a:r>
            <a:r>
              <a:rPr lang="fi-FI" dirty="0" err="1" smtClean="0"/>
              <a:t>place</a:t>
            </a:r>
            <a:r>
              <a:rPr lang="fi-FI" dirty="0" smtClean="0"/>
              <a:t> for </a:t>
            </a:r>
            <a:r>
              <a:rPr lang="fi-FI" dirty="0" err="1" smtClean="0"/>
              <a:t>relevant</a:t>
            </a:r>
            <a:r>
              <a:rPr lang="fi-FI" dirty="0" smtClean="0"/>
              <a:t> </a:t>
            </a:r>
            <a:r>
              <a:rPr lang="fi-FI" dirty="0" err="1" smtClean="0"/>
              <a:t>information</a:t>
            </a:r>
            <a:endParaRPr lang="fi-FI" dirty="0" smtClean="0"/>
          </a:p>
          <a:p>
            <a:pPr lvl="1"/>
            <a:r>
              <a:rPr lang="fi-FI" dirty="0" err="1" smtClean="0"/>
              <a:t>Scientific</a:t>
            </a:r>
            <a:r>
              <a:rPr lang="fi-FI" dirty="0" smtClean="0"/>
              <a:t> data and </a:t>
            </a:r>
            <a:r>
              <a:rPr lang="fi-FI" dirty="0" err="1" smtClean="0"/>
              <a:t>interpretations</a:t>
            </a:r>
            <a:endParaRPr lang="fi-FI" dirty="0" smtClean="0"/>
          </a:p>
          <a:p>
            <a:pPr lvl="1"/>
            <a:r>
              <a:rPr lang="fi-FI" dirty="0" err="1" smtClean="0"/>
              <a:t>Valuations</a:t>
            </a:r>
            <a:r>
              <a:rPr lang="fi-FI" baseline="0" dirty="0" smtClean="0"/>
              <a:t> and </a:t>
            </a:r>
            <a:r>
              <a:rPr lang="fi-FI" baseline="0" dirty="0" err="1" smtClean="0"/>
              <a:t>discussions</a:t>
            </a:r>
            <a:endParaRPr lang="fi-FI" baseline="0" dirty="0" smtClean="0"/>
          </a:p>
          <a:p>
            <a:pPr lvl="1"/>
            <a:r>
              <a:rPr lang="fi-FI" baseline="0" dirty="0" err="1" smtClean="0"/>
              <a:t>Decision</a:t>
            </a:r>
            <a:r>
              <a:rPr lang="fi-FI" baseline="0" dirty="0" smtClean="0"/>
              <a:t> </a:t>
            </a:r>
            <a:r>
              <a:rPr lang="fi-FI" baseline="0" dirty="0" err="1" smtClean="0"/>
              <a:t>options</a:t>
            </a:r>
            <a:r>
              <a:rPr lang="fi-FI" baseline="0" dirty="0" smtClean="0"/>
              <a:t> and </a:t>
            </a:r>
            <a:r>
              <a:rPr lang="fi-FI" baseline="0" dirty="0" err="1" smtClean="0"/>
              <a:t>objectives</a:t>
            </a:r>
            <a:endParaRPr lang="fi-FI" baseline="0" dirty="0" smtClean="0"/>
          </a:p>
          <a:p>
            <a:pPr lvl="1"/>
            <a:r>
              <a:rPr lang="fi-FI" baseline="0" dirty="0" err="1" smtClean="0"/>
              <a:t>Models</a:t>
            </a:r>
            <a:r>
              <a:rPr lang="fi-FI" baseline="0" dirty="0" smtClean="0"/>
              <a:t> and </a:t>
            </a:r>
            <a:r>
              <a:rPr lang="fi-FI" baseline="0" dirty="0" err="1" smtClean="0"/>
              <a:t>scenarios</a:t>
            </a:r>
            <a:endParaRPr lang="fi-FI" baseline="0" dirty="0" smtClean="0"/>
          </a:p>
        </p:txBody>
      </p:sp>
      <p:sp>
        <p:nvSpPr>
          <p:cNvPr id="5" name="Slide Number Placeholder 4"/>
          <p:cNvSpPr>
            <a:spLocks noGrp="1"/>
          </p:cNvSpPr>
          <p:nvPr>
            <p:ph type="sldNum" sz="quarter" idx="12"/>
          </p:nvPr>
        </p:nvSpPr>
        <p:spPr/>
        <p:txBody>
          <a:bodyPr/>
          <a:lstStyle/>
          <a:p>
            <a:fld id="{75C47369-19E2-4791-B101-DB9661BC3DFB}" type="slidenum">
              <a:rPr lang="fi-FI" smtClean="0">
                <a:solidFill>
                  <a:srgbClr val="FFFFFF"/>
                </a:solidFill>
              </a:rPr>
              <a:pPr/>
              <a:t>4</a:t>
            </a:fld>
            <a:endParaRPr lang="fi-FI" dirty="0">
              <a:solidFill>
                <a:srgbClr val="FFFFFF"/>
              </a:solidFill>
            </a:endParaRPr>
          </a:p>
        </p:txBody>
      </p:sp>
    </p:spTree>
    <p:extLst>
      <p:ext uri="{BB962C8B-B14F-4D97-AF65-F5344CB8AC3E}">
        <p14:creationId xmlns:p14="http://schemas.microsoft.com/office/powerpoint/2010/main" val="3979535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Tendering</a:t>
            </a:r>
            <a:r>
              <a:rPr lang="fi-FI" dirty="0" smtClean="0"/>
              <a:t> </a:t>
            </a:r>
            <a:r>
              <a:rPr lang="fi-FI" dirty="0" err="1" smtClean="0"/>
              <a:t>process</a:t>
            </a:r>
            <a:r>
              <a:rPr lang="fi-FI" dirty="0" smtClean="0"/>
              <a:t> for </a:t>
            </a:r>
            <a:r>
              <a:rPr lang="fi-FI" dirty="0" err="1" smtClean="0"/>
              <a:t>pneumococcal</a:t>
            </a:r>
            <a:r>
              <a:rPr lang="fi-FI" dirty="0" smtClean="0"/>
              <a:t> </a:t>
            </a:r>
            <a:r>
              <a:rPr lang="fi-FI" dirty="0" err="1" smtClean="0"/>
              <a:t>vaccine</a:t>
            </a:r>
            <a:endParaRPr lang="fi-FI" dirty="0"/>
          </a:p>
        </p:txBody>
      </p:sp>
      <p:sp>
        <p:nvSpPr>
          <p:cNvPr id="3" name="Content Placeholder 2"/>
          <p:cNvSpPr>
            <a:spLocks noGrp="1"/>
          </p:cNvSpPr>
          <p:nvPr>
            <p:ph idx="1"/>
          </p:nvPr>
        </p:nvSpPr>
        <p:spPr/>
        <p:txBody>
          <a:bodyPr>
            <a:normAutofit lnSpcReduction="10000"/>
          </a:bodyPr>
          <a:lstStyle/>
          <a:p>
            <a:r>
              <a:rPr lang="fi-FI" dirty="0" err="1" smtClean="0"/>
              <a:t>Need</a:t>
            </a:r>
            <a:r>
              <a:rPr lang="fi-FI" dirty="0" smtClean="0"/>
              <a:t> to </a:t>
            </a:r>
            <a:r>
              <a:rPr lang="fi-FI" dirty="0" err="1" smtClean="0"/>
              <a:t>buy</a:t>
            </a:r>
            <a:r>
              <a:rPr lang="fi-FI" dirty="0" smtClean="0"/>
              <a:t> a new </a:t>
            </a:r>
            <a:r>
              <a:rPr lang="fi-FI" dirty="0" err="1" smtClean="0"/>
              <a:t>vaccine</a:t>
            </a:r>
            <a:r>
              <a:rPr lang="fi-FI" dirty="0" smtClean="0"/>
              <a:t> for the </a:t>
            </a:r>
            <a:r>
              <a:rPr lang="fi-FI" dirty="0" err="1" smtClean="0"/>
              <a:t>Finnish</a:t>
            </a:r>
            <a:r>
              <a:rPr lang="fi-FI" dirty="0" smtClean="0"/>
              <a:t> </a:t>
            </a:r>
            <a:r>
              <a:rPr lang="fi-FI" dirty="0" err="1" smtClean="0"/>
              <a:t>vaccination</a:t>
            </a:r>
            <a:r>
              <a:rPr lang="fi-FI" dirty="0" smtClean="0"/>
              <a:t> </a:t>
            </a:r>
            <a:r>
              <a:rPr lang="fi-FI" dirty="0" err="1" smtClean="0"/>
              <a:t>program</a:t>
            </a:r>
            <a:r>
              <a:rPr lang="fi-FI" dirty="0" smtClean="0"/>
              <a:t> (</a:t>
            </a:r>
            <a:r>
              <a:rPr lang="fi-FI" dirty="0" err="1" smtClean="0"/>
              <a:t>ca</a:t>
            </a:r>
            <a:r>
              <a:rPr lang="fi-FI" dirty="0" smtClean="0"/>
              <a:t>. 150000 </a:t>
            </a:r>
            <a:r>
              <a:rPr lang="fi-FI" dirty="0" err="1" smtClean="0"/>
              <a:t>doses</a:t>
            </a:r>
            <a:r>
              <a:rPr lang="fi-FI" dirty="0" smtClean="0"/>
              <a:t> per </a:t>
            </a:r>
            <a:r>
              <a:rPr lang="fi-FI" dirty="0" err="1" smtClean="0"/>
              <a:t>year</a:t>
            </a:r>
            <a:r>
              <a:rPr lang="fi-FI" dirty="0" smtClean="0"/>
              <a:t>).</a:t>
            </a:r>
          </a:p>
          <a:p>
            <a:r>
              <a:rPr lang="fi-FI" dirty="0" err="1" smtClean="0"/>
              <a:t>What</a:t>
            </a:r>
            <a:r>
              <a:rPr lang="fi-FI" dirty="0" smtClean="0"/>
              <a:t> </a:t>
            </a:r>
            <a:r>
              <a:rPr lang="fi-FI" dirty="0" err="1" smtClean="0"/>
              <a:t>should</a:t>
            </a:r>
            <a:r>
              <a:rPr lang="fi-FI" dirty="0" smtClean="0"/>
              <a:t> </a:t>
            </a:r>
            <a:r>
              <a:rPr lang="fi-FI" dirty="0" err="1" smtClean="0"/>
              <a:t>be</a:t>
            </a:r>
            <a:r>
              <a:rPr lang="fi-FI" dirty="0" smtClean="0"/>
              <a:t> the </a:t>
            </a:r>
            <a:r>
              <a:rPr lang="fi-FI" dirty="0" err="1" smtClean="0"/>
              <a:t>decision</a:t>
            </a:r>
            <a:r>
              <a:rPr lang="fi-FI" dirty="0" smtClean="0"/>
              <a:t> </a:t>
            </a:r>
            <a:r>
              <a:rPr lang="fi-FI" dirty="0" err="1" smtClean="0"/>
              <a:t>criteria</a:t>
            </a:r>
            <a:r>
              <a:rPr lang="fi-FI" dirty="0" smtClean="0"/>
              <a:t>?</a:t>
            </a:r>
          </a:p>
          <a:p>
            <a:r>
              <a:rPr lang="fi-FI" dirty="0" err="1" smtClean="0"/>
              <a:t>This</a:t>
            </a:r>
            <a:r>
              <a:rPr lang="fi-FI" dirty="0" smtClean="0"/>
              <a:t> </a:t>
            </a:r>
            <a:r>
              <a:rPr lang="fi-FI" dirty="0" err="1" smtClean="0"/>
              <a:t>question</a:t>
            </a:r>
            <a:r>
              <a:rPr lang="fi-FI" dirty="0" smtClean="0"/>
              <a:t> </a:t>
            </a:r>
            <a:r>
              <a:rPr lang="fi-FI" dirty="0" err="1" smtClean="0"/>
              <a:t>was</a:t>
            </a:r>
            <a:r>
              <a:rPr lang="fi-FI" dirty="0" smtClean="0"/>
              <a:t> </a:t>
            </a:r>
            <a:r>
              <a:rPr lang="fi-FI" dirty="0" err="1" smtClean="0"/>
              <a:t>answered</a:t>
            </a:r>
            <a:r>
              <a:rPr lang="fi-FI" dirty="0" smtClean="0"/>
              <a:t> </a:t>
            </a:r>
            <a:r>
              <a:rPr lang="fi-FI" dirty="0" err="1" smtClean="0"/>
              <a:t>by</a:t>
            </a:r>
            <a:r>
              <a:rPr lang="fi-FI" dirty="0" smtClean="0"/>
              <a:t> </a:t>
            </a:r>
            <a:r>
              <a:rPr lang="fi-FI" dirty="0" err="1" smtClean="0"/>
              <a:t>using</a:t>
            </a:r>
            <a:r>
              <a:rPr lang="fi-FI" dirty="0" smtClean="0"/>
              <a:t> </a:t>
            </a:r>
            <a:r>
              <a:rPr lang="fi-FI" dirty="0" smtClean="0">
                <a:hlinkClick r:id="rId2"/>
              </a:rPr>
              <a:t>an open </a:t>
            </a:r>
            <a:r>
              <a:rPr lang="fi-FI" dirty="0" err="1" smtClean="0">
                <a:hlinkClick r:id="rId2"/>
              </a:rPr>
              <a:t>hearing</a:t>
            </a:r>
            <a:r>
              <a:rPr lang="fi-FI" dirty="0" smtClean="0"/>
              <a:t> </a:t>
            </a:r>
            <a:r>
              <a:rPr lang="fi-FI" dirty="0" smtClean="0"/>
              <a:t>in </a:t>
            </a:r>
            <a:r>
              <a:rPr lang="fi-FI" dirty="0" smtClean="0"/>
              <a:t>Opasnet.</a:t>
            </a:r>
          </a:p>
          <a:p>
            <a:pPr lvl="1"/>
            <a:r>
              <a:rPr lang="fi-FI" dirty="0" err="1" smtClean="0"/>
              <a:t>Epidemiological</a:t>
            </a:r>
            <a:r>
              <a:rPr lang="fi-FI" baseline="0" dirty="0" smtClean="0"/>
              <a:t> </a:t>
            </a:r>
            <a:r>
              <a:rPr lang="fi-FI" baseline="0" dirty="0" err="1" smtClean="0"/>
              <a:t>model</a:t>
            </a:r>
            <a:r>
              <a:rPr lang="fi-FI" baseline="0" dirty="0" smtClean="0"/>
              <a:t> </a:t>
            </a:r>
            <a:r>
              <a:rPr lang="fi-FI" baseline="0" dirty="0" err="1" smtClean="0"/>
              <a:t>about</a:t>
            </a:r>
            <a:r>
              <a:rPr lang="fi-FI" baseline="0" dirty="0" smtClean="0"/>
              <a:t> </a:t>
            </a:r>
            <a:r>
              <a:rPr lang="fi-FI" baseline="0" dirty="0" err="1" smtClean="0"/>
              <a:t>health</a:t>
            </a:r>
            <a:r>
              <a:rPr lang="fi-FI" baseline="0" dirty="0" smtClean="0"/>
              <a:t> </a:t>
            </a:r>
            <a:r>
              <a:rPr lang="fi-FI" baseline="0" dirty="0" err="1" smtClean="0"/>
              <a:t>impacts</a:t>
            </a:r>
            <a:r>
              <a:rPr lang="fi-FI" baseline="0" dirty="0" smtClean="0"/>
              <a:t> of </a:t>
            </a:r>
            <a:r>
              <a:rPr lang="fi-FI" baseline="0" dirty="0" err="1" smtClean="0"/>
              <a:t>vaccines</a:t>
            </a:r>
            <a:r>
              <a:rPr lang="fi-FI" baseline="0" dirty="0" smtClean="0"/>
              <a:t>.</a:t>
            </a:r>
          </a:p>
          <a:p>
            <a:pPr lvl="1"/>
            <a:r>
              <a:rPr lang="fi-FI" baseline="0" dirty="0" err="1" smtClean="0"/>
              <a:t>Cost</a:t>
            </a:r>
            <a:r>
              <a:rPr lang="fi-FI" baseline="0" dirty="0" smtClean="0"/>
              <a:t> </a:t>
            </a:r>
            <a:r>
              <a:rPr lang="fi-FI" baseline="0" dirty="0" err="1" smtClean="0"/>
              <a:t>effectiveness</a:t>
            </a:r>
            <a:r>
              <a:rPr lang="fi-FI" baseline="0" dirty="0" smtClean="0"/>
              <a:t> </a:t>
            </a:r>
            <a:r>
              <a:rPr lang="fi-FI" baseline="0" dirty="0" err="1" smtClean="0"/>
              <a:t>model</a:t>
            </a:r>
            <a:r>
              <a:rPr lang="fi-FI" baseline="0" dirty="0" smtClean="0"/>
              <a:t> </a:t>
            </a:r>
            <a:r>
              <a:rPr lang="fi-FI" baseline="0" dirty="0" err="1" smtClean="0"/>
              <a:t>including</a:t>
            </a:r>
            <a:r>
              <a:rPr lang="fi-FI" baseline="0" dirty="0" smtClean="0"/>
              <a:t> </a:t>
            </a:r>
            <a:r>
              <a:rPr lang="fi-FI" baseline="0" dirty="0" err="1" smtClean="0"/>
              <a:t>price</a:t>
            </a:r>
            <a:r>
              <a:rPr lang="fi-FI" baseline="0" dirty="0" smtClean="0"/>
              <a:t> and </a:t>
            </a:r>
            <a:r>
              <a:rPr lang="fi-FI" baseline="0" dirty="0" err="1" smtClean="0"/>
              <a:t>health</a:t>
            </a:r>
            <a:r>
              <a:rPr lang="fi-FI" baseline="0" dirty="0" smtClean="0"/>
              <a:t> </a:t>
            </a:r>
            <a:r>
              <a:rPr lang="fi-FI" baseline="0" dirty="0" err="1" smtClean="0"/>
              <a:t>costs</a:t>
            </a:r>
            <a:r>
              <a:rPr lang="fi-FI" baseline="0" dirty="0" smtClean="0"/>
              <a:t>.</a:t>
            </a:r>
          </a:p>
          <a:p>
            <a:pPr lvl="1"/>
            <a:r>
              <a:rPr lang="fi-FI" baseline="0" dirty="0" err="1" smtClean="0"/>
              <a:t>Online</a:t>
            </a:r>
            <a:r>
              <a:rPr lang="fi-FI" baseline="0" dirty="0" smtClean="0"/>
              <a:t> </a:t>
            </a:r>
            <a:r>
              <a:rPr lang="fi-FI" baseline="0" dirty="0" err="1" smtClean="0"/>
              <a:t>discussion</a:t>
            </a:r>
            <a:r>
              <a:rPr lang="fi-FI" baseline="0" dirty="0" smtClean="0"/>
              <a:t> forum </a:t>
            </a:r>
            <a:r>
              <a:rPr lang="fi-FI" baseline="0" dirty="0" err="1" smtClean="0"/>
              <a:t>about</a:t>
            </a:r>
            <a:r>
              <a:rPr lang="fi-FI" baseline="0" dirty="0" smtClean="0"/>
              <a:t> </a:t>
            </a:r>
            <a:r>
              <a:rPr lang="fi-FI" baseline="0" dirty="0" err="1" smtClean="0"/>
              <a:t>valuations</a:t>
            </a:r>
            <a:r>
              <a:rPr lang="fi-FI" baseline="0" dirty="0" smtClean="0"/>
              <a:t> and </a:t>
            </a:r>
            <a:r>
              <a:rPr lang="fi-FI" baseline="0" dirty="0" err="1" smtClean="0"/>
              <a:t>assumptions</a:t>
            </a:r>
            <a:r>
              <a:rPr lang="fi-FI" baseline="0" dirty="0" smtClean="0"/>
              <a:t>.</a:t>
            </a:r>
          </a:p>
          <a:p>
            <a:pPr lvl="0"/>
            <a:r>
              <a:rPr lang="fi-FI" dirty="0" smtClean="0"/>
              <a:t>Best </a:t>
            </a:r>
            <a:r>
              <a:rPr lang="fi-FI" dirty="0" err="1" smtClean="0"/>
              <a:t>outcome</a:t>
            </a:r>
            <a:r>
              <a:rPr lang="fi-FI" dirty="0" smtClean="0"/>
              <a:t>: no </a:t>
            </a:r>
            <a:r>
              <a:rPr lang="fi-FI" dirty="0" err="1" smtClean="0"/>
              <a:t>outrage</a:t>
            </a:r>
            <a:r>
              <a:rPr lang="fi-FI" dirty="0" smtClean="0"/>
              <a:t>! </a:t>
            </a:r>
          </a:p>
          <a:p>
            <a:pPr lvl="1"/>
            <a:r>
              <a:rPr lang="fi-FI" dirty="0" err="1" smtClean="0"/>
              <a:t>Reasons</a:t>
            </a:r>
            <a:r>
              <a:rPr lang="fi-FI" dirty="0" smtClean="0"/>
              <a:t>: </a:t>
            </a:r>
            <a:r>
              <a:rPr lang="fi-FI" dirty="0" err="1" smtClean="0"/>
              <a:t>Specific</a:t>
            </a:r>
            <a:r>
              <a:rPr lang="fi-FI" dirty="0" smtClean="0"/>
              <a:t> </a:t>
            </a:r>
            <a:r>
              <a:rPr lang="fi-FI" dirty="0" err="1" smtClean="0"/>
              <a:t>question</a:t>
            </a:r>
            <a:r>
              <a:rPr lang="fi-FI" dirty="0" smtClean="0"/>
              <a:t>, </a:t>
            </a:r>
            <a:r>
              <a:rPr lang="fi-FI" dirty="0" err="1" smtClean="0"/>
              <a:t>moderation</a:t>
            </a:r>
            <a:r>
              <a:rPr lang="fi-FI" dirty="0" smtClean="0"/>
              <a:t>?</a:t>
            </a:r>
          </a:p>
          <a:p>
            <a:pPr lvl="0"/>
            <a:r>
              <a:rPr lang="fi-FI" dirty="0" err="1" smtClean="0"/>
              <a:t>Drug</a:t>
            </a:r>
            <a:r>
              <a:rPr lang="fi-FI" dirty="0" smtClean="0"/>
              <a:t> </a:t>
            </a:r>
            <a:r>
              <a:rPr lang="fi-FI" dirty="0" err="1" smtClean="0"/>
              <a:t>companies</a:t>
            </a:r>
            <a:r>
              <a:rPr lang="fi-FI" dirty="0" smtClean="0"/>
              <a:t> </a:t>
            </a:r>
            <a:r>
              <a:rPr lang="fi-FI" dirty="0" err="1" smtClean="0"/>
              <a:t>were</a:t>
            </a:r>
            <a:r>
              <a:rPr lang="fi-FI" dirty="0" smtClean="0"/>
              <a:t> </a:t>
            </a:r>
            <a:r>
              <a:rPr lang="fi-FI" dirty="0" err="1" smtClean="0"/>
              <a:t>active</a:t>
            </a:r>
            <a:r>
              <a:rPr lang="fi-FI" dirty="0" smtClean="0"/>
              <a:t>, </a:t>
            </a:r>
            <a:r>
              <a:rPr lang="fi-FI" dirty="0" err="1" smtClean="0"/>
              <a:t>anti-vaccine</a:t>
            </a:r>
            <a:r>
              <a:rPr lang="fi-FI" dirty="0" smtClean="0"/>
              <a:t> </a:t>
            </a:r>
            <a:r>
              <a:rPr lang="fi-FI" dirty="0" err="1" smtClean="0"/>
              <a:t>groups</a:t>
            </a:r>
            <a:r>
              <a:rPr lang="fi-FI" baseline="0" dirty="0" smtClean="0"/>
              <a:t> </a:t>
            </a:r>
            <a:r>
              <a:rPr lang="fi-FI" baseline="0" dirty="0" err="1" smtClean="0"/>
              <a:t>were</a:t>
            </a:r>
            <a:r>
              <a:rPr lang="fi-FI" baseline="0" dirty="0" smtClean="0"/>
              <a:t> </a:t>
            </a:r>
            <a:r>
              <a:rPr lang="fi-FI" baseline="0" dirty="0" err="1" smtClean="0"/>
              <a:t>not</a:t>
            </a:r>
            <a:r>
              <a:rPr lang="fi-FI" baseline="0" dirty="0" smtClean="0"/>
              <a:t>.</a:t>
            </a:r>
          </a:p>
          <a:p>
            <a:pPr lvl="0"/>
            <a:r>
              <a:rPr lang="fi-FI" baseline="0" dirty="0" smtClean="0"/>
              <a:t>Little outside </a:t>
            </a:r>
            <a:r>
              <a:rPr lang="fi-FI" baseline="0" dirty="0" err="1" smtClean="0"/>
              <a:t>researcher</a:t>
            </a:r>
            <a:r>
              <a:rPr lang="fi-FI" baseline="0" dirty="0" smtClean="0"/>
              <a:t> </a:t>
            </a:r>
            <a:r>
              <a:rPr lang="fi-FI" baseline="0" dirty="0" err="1" smtClean="0"/>
              <a:t>involvement</a:t>
            </a:r>
            <a:r>
              <a:rPr lang="fi-FI" baseline="0" dirty="0" smtClean="0"/>
              <a:t>.</a:t>
            </a:r>
          </a:p>
        </p:txBody>
      </p:sp>
      <p:sp>
        <p:nvSpPr>
          <p:cNvPr id="5" name="Slide Number Placeholder 4"/>
          <p:cNvSpPr>
            <a:spLocks noGrp="1"/>
          </p:cNvSpPr>
          <p:nvPr>
            <p:ph type="sldNum" sz="quarter" idx="12"/>
          </p:nvPr>
        </p:nvSpPr>
        <p:spPr/>
        <p:txBody>
          <a:bodyPr/>
          <a:lstStyle/>
          <a:p>
            <a:fld id="{75C47369-19E2-4791-B101-DB9661BC3DFB}" type="slidenum">
              <a:rPr lang="fi-FI" smtClean="0">
                <a:solidFill>
                  <a:srgbClr val="FFFFFF"/>
                </a:solidFill>
              </a:rPr>
              <a:pPr/>
              <a:t>5</a:t>
            </a:fld>
            <a:endParaRPr lang="fi-FI" dirty="0">
              <a:solidFill>
                <a:srgbClr val="FFFFFF"/>
              </a:solidFill>
            </a:endParaRPr>
          </a:p>
        </p:txBody>
      </p:sp>
    </p:spTree>
    <p:extLst>
      <p:ext uri="{BB962C8B-B14F-4D97-AF65-F5344CB8AC3E}">
        <p14:creationId xmlns:p14="http://schemas.microsoft.com/office/powerpoint/2010/main" val="1034340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Other</a:t>
            </a:r>
            <a:r>
              <a:rPr lang="fi-FI" dirty="0" smtClean="0"/>
              <a:t> </a:t>
            </a:r>
            <a:r>
              <a:rPr lang="fi-FI" dirty="0" err="1" smtClean="0"/>
              <a:t>projects</a:t>
            </a:r>
            <a:r>
              <a:rPr lang="fi-FI" baseline="0" dirty="0" smtClean="0"/>
              <a:t> in Opasnet</a:t>
            </a:r>
            <a:endParaRPr lang="fi-FI" dirty="0"/>
          </a:p>
        </p:txBody>
      </p:sp>
      <p:sp>
        <p:nvSpPr>
          <p:cNvPr id="3" name="Content Placeholder 2"/>
          <p:cNvSpPr>
            <a:spLocks noGrp="1"/>
          </p:cNvSpPr>
          <p:nvPr>
            <p:ph idx="1"/>
          </p:nvPr>
        </p:nvSpPr>
        <p:spPr/>
        <p:txBody>
          <a:bodyPr/>
          <a:lstStyle/>
          <a:p>
            <a:r>
              <a:rPr lang="en-US" dirty="0" smtClean="0">
                <a:hlinkClick r:id="rId2"/>
              </a:rPr>
              <a:t>Climate change policies and health</a:t>
            </a:r>
            <a:r>
              <a:rPr lang="en-US" dirty="0" smtClean="0"/>
              <a:t> in Kuopio, Finland</a:t>
            </a:r>
            <a:endParaRPr lang="fi-FI" dirty="0" smtClean="0"/>
          </a:p>
          <a:p>
            <a:r>
              <a:rPr lang="fi-FI" dirty="0" err="1" smtClean="0"/>
              <a:t>Future</a:t>
            </a:r>
            <a:r>
              <a:rPr lang="fi-FI" dirty="0" smtClean="0"/>
              <a:t> </a:t>
            </a:r>
            <a:r>
              <a:rPr lang="fi-FI" dirty="0" err="1" smtClean="0"/>
              <a:t>overview</a:t>
            </a:r>
            <a:r>
              <a:rPr lang="fi-FI" dirty="0" smtClean="0"/>
              <a:t> </a:t>
            </a:r>
            <a:r>
              <a:rPr lang="fi-FI" dirty="0" err="1" smtClean="0"/>
              <a:t>reports</a:t>
            </a:r>
            <a:r>
              <a:rPr lang="fi-FI" dirty="0" smtClean="0"/>
              <a:t> of </a:t>
            </a:r>
            <a:r>
              <a:rPr lang="fi-FI" dirty="0" err="1" smtClean="0"/>
              <a:t>Finnish</a:t>
            </a:r>
            <a:r>
              <a:rPr lang="fi-FI" dirty="0" smtClean="0"/>
              <a:t> </a:t>
            </a:r>
            <a:r>
              <a:rPr lang="fi-FI" dirty="0" err="1" smtClean="0"/>
              <a:t>ministries</a:t>
            </a:r>
            <a:r>
              <a:rPr lang="fi-FI" dirty="0"/>
              <a:t> </a:t>
            </a:r>
            <a:r>
              <a:rPr lang="fi-FI" dirty="0" smtClean="0"/>
              <a:t>(</a:t>
            </a:r>
            <a:r>
              <a:rPr lang="fi-FI" dirty="0" smtClean="0">
                <a:hlinkClick r:id="rId3"/>
              </a:rPr>
              <a:t>Transport and </a:t>
            </a:r>
            <a:r>
              <a:rPr lang="fi-FI" dirty="0" err="1" smtClean="0">
                <a:hlinkClick r:id="rId3"/>
              </a:rPr>
              <a:t>Logistics</a:t>
            </a:r>
            <a:r>
              <a:rPr lang="fi-FI" dirty="0" smtClean="0"/>
              <a:t>; </a:t>
            </a:r>
            <a:r>
              <a:rPr lang="fi-FI" dirty="0" smtClean="0">
                <a:hlinkClick r:id="rId4"/>
              </a:rPr>
              <a:t>Health</a:t>
            </a:r>
            <a:r>
              <a:rPr lang="fi-FI" dirty="0"/>
              <a:t>; </a:t>
            </a:r>
            <a:r>
              <a:rPr lang="fi-FI" dirty="0" smtClean="0">
                <a:hlinkClick r:id="rId5"/>
              </a:rPr>
              <a:t>Environment</a:t>
            </a:r>
            <a:r>
              <a:rPr lang="fi-FI" baseline="0" dirty="0" smtClean="0"/>
              <a:t>)</a:t>
            </a:r>
          </a:p>
          <a:p>
            <a:r>
              <a:rPr lang="en-US" dirty="0" smtClean="0">
                <a:hlinkClick r:id="rId6"/>
              </a:rPr>
              <a:t>Evaluation and summary</a:t>
            </a:r>
            <a:r>
              <a:rPr lang="fi-FI" baseline="0" dirty="0" smtClean="0"/>
              <a:t> of </a:t>
            </a:r>
            <a:r>
              <a:rPr lang="fi-FI" baseline="0" dirty="0" err="1" smtClean="0"/>
              <a:t>several</a:t>
            </a:r>
            <a:r>
              <a:rPr lang="fi-FI" baseline="0" dirty="0" smtClean="0"/>
              <a:t> </a:t>
            </a:r>
            <a:r>
              <a:rPr lang="fi-FI" baseline="0" dirty="0" err="1" smtClean="0"/>
              <a:t>climate</a:t>
            </a:r>
            <a:r>
              <a:rPr lang="fi-FI" baseline="0" dirty="0" smtClean="0"/>
              <a:t> </a:t>
            </a:r>
            <a:r>
              <a:rPr lang="fi-FI" baseline="0" dirty="0" err="1" smtClean="0"/>
              <a:t>policy</a:t>
            </a:r>
            <a:r>
              <a:rPr lang="fi-FI" baseline="0" dirty="0" smtClean="0"/>
              <a:t> </a:t>
            </a:r>
            <a:r>
              <a:rPr lang="fi-FI" baseline="0" dirty="0" err="1" smtClean="0"/>
              <a:t>reports</a:t>
            </a:r>
            <a:r>
              <a:rPr lang="fi-FI" baseline="0" dirty="0" smtClean="0"/>
              <a:t>, </a:t>
            </a:r>
            <a:r>
              <a:rPr lang="fi-FI" baseline="0" dirty="0" err="1" smtClean="0"/>
              <a:t>strategies</a:t>
            </a:r>
            <a:r>
              <a:rPr lang="fi-FI" baseline="0" dirty="0" smtClean="0"/>
              <a:t>, and </a:t>
            </a:r>
            <a:r>
              <a:rPr lang="fi-FI" baseline="0" dirty="0" err="1" smtClean="0"/>
              <a:t>programs</a:t>
            </a:r>
            <a:r>
              <a:rPr lang="fi-FI" baseline="0" dirty="0" smtClean="0"/>
              <a:t> of the city of Helsinki.</a:t>
            </a:r>
          </a:p>
          <a:p>
            <a:r>
              <a:rPr lang="fi-FI" dirty="0" smtClean="0">
                <a:hlinkClick r:id="rId7"/>
              </a:rPr>
              <a:t>Health and </a:t>
            </a:r>
            <a:r>
              <a:rPr lang="fi-FI" dirty="0" err="1" smtClean="0">
                <a:hlinkClick r:id="rId7"/>
              </a:rPr>
              <a:t>ecological</a:t>
            </a:r>
            <a:r>
              <a:rPr lang="fi-FI" dirty="0" smtClean="0">
                <a:hlinkClick r:id="rId7"/>
              </a:rPr>
              <a:t> </a:t>
            </a:r>
            <a:r>
              <a:rPr lang="fi-FI" dirty="0" err="1" smtClean="0">
                <a:hlinkClick r:id="rId7"/>
              </a:rPr>
              <a:t>risks</a:t>
            </a:r>
            <a:r>
              <a:rPr lang="fi-FI" dirty="0" smtClean="0"/>
              <a:t> of </a:t>
            </a:r>
            <a:r>
              <a:rPr lang="fi-FI" dirty="0" err="1" smtClean="0"/>
              <a:t>mining</a:t>
            </a:r>
            <a:r>
              <a:rPr lang="fi-FI" dirty="0" smtClean="0"/>
              <a:t> (</a:t>
            </a:r>
            <a:r>
              <a:rPr lang="fi-FI" dirty="0" err="1" smtClean="0"/>
              <a:t>guidance</a:t>
            </a:r>
            <a:r>
              <a:rPr lang="fi-FI" dirty="0" smtClean="0"/>
              <a:t> and </a:t>
            </a:r>
            <a:r>
              <a:rPr lang="fi-FI" dirty="0" err="1" smtClean="0"/>
              <a:t>models</a:t>
            </a:r>
            <a:r>
              <a:rPr lang="fi-FI" dirty="0" smtClean="0"/>
              <a:t>)</a:t>
            </a:r>
          </a:p>
          <a:p>
            <a:r>
              <a:rPr lang="fi-FI" dirty="0" err="1" smtClean="0">
                <a:hlinkClick r:id="rId8"/>
              </a:rPr>
              <a:t>Water</a:t>
            </a:r>
            <a:r>
              <a:rPr lang="fi-FI" dirty="0" smtClean="0">
                <a:hlinkClick r:id="rId8"/>
              </a:rPr>
              <a:t> </a:t>
            </a:r>
            <a:r>
              <a:rPr lang="fi-FI" dirty="0" err="1" smtClean="0">
                <a:hlinkClick r:id="rId8"/>
              </a:rPr>
              <a:t>guide</a:t>
            </a:r>
            <a:r>
              <a:rPr lang="fi-FI" dirty="0" smtClean="0"/>
              <a:t> for </a:t>
            </a:r>
            <a:r>
              <a:rPr lang="fi-FI" dirty="0" err="1" smtClean="0"/>
              <a:t>assessing</a:t>
            </a:r>
            <a:r>
              <a:rPr lang="fi-FI" dirty="0" smtClean="0"/>
              <a:t> </a:t>
            </a:r>
            <a:r>
              <a:rPr lang="fi-FI" dirty="0" err="1" smtClean="0"/>
              <a:t>health</a:t>
            </a:r>
            <a:r>
              <a:rPr lang="fi-FI" dirty="0" smtClean="0"/>
              <a:t> </a:t>
            </a:r>
            <a:r>
              <a:rPr lang="fi-FI" dirty="0" err="1" smtClean="0"/>
              <a:t>risks</a:t>
            </a:r>
            <a:r>
              <a:rPr lang="fi-FI" dirty="0" smtClean="0"/>
              <a:t> of </a:t>
            </a:r>
            <a:r>
              <a:rPr lang="fi-FI" dirty="0" err="1" smtClean="0"/>
              <a:t>raw</a:t>
            </a:r>
            <a:r>
              <a:rPr lang="fi-FI" dirty="0" smtClean="0"/>
              <a:t> </a:t>
            </a:r>
            <a:r>
              <a:rPr lang="fi-FI" dirty="0" err="1" smtClean="0"/>
              <a:t>water</a:t>
            </a:r>
            <a:r>
              <a:rPr lang="fi-FI" dirty="0" smtClean="0"/>
              <a:t> </a:t>
            </a:r>
            <a:r>
              <a:rPr lang="fi-FI" dirty="0" err="1" smtClean="0"/>
              <a:t>contamination</a:t>
            </a:r>
            <a:r>
              <a:rPr lang="fi-FI" dirty="0" smtClean="0"/>
              <a:t>. </a:t>
            </a:r>
          </a:p>
          <a:p>
            <a:endParaRPr lang="fi-FI" baseline="0" dirty="0" smtClean="0"/>
          </a:p>
        </p:txBody>
      </p:sp>
      <p:sp>
        <p:nvSpPr>
          <p:cNvPr id="5" name="Slide Number Placeholder 4"/>
          <p:cNvSpPr>
            <a:spLocks noGrp="1"/>
          </p:cNvSpPr>
          <p:nvPr>
            <p:ph type="sldNum" sz="quarter" idx="12"/>
          </p:nvPr>
        </p:nvSpPr>
        <p:spPr/>
        <p:txBody>
          <a:bodyPr/>
          <a:lstStyle/>
          <a:p>
            <a:fld id="{75C47369-19E2-4791-B101-DB9661BC3DFB}" type="slidenum">
              <a:rPr lang="fi-FI" smtClean="0">
                <a:solidFill>
                  <a:srgbClr val="FFFFFF"/>
                </a:solidFill>
              </a:rPr>
              <a:pPr/>
              <a:t>6</a:t>
            </a:fld>
            <a:endParaRPr lang="fi-FI" dirty="0">
              <a:solidFill>
                <a:srgbClr val="FFFFFF"/>
              </a:solidFill>
            </a:endParaRPr>
          </a:p>
        </p:txBody>
      </p:sp>
    </p:spTree>
    <p:extLst>
      <p:ext uri="{BB962C8B-B14F-4D97-AF65-F5344CB8AC3E}">
        <p14:creationId xmlns:p14="http://schemas.microsoft.com/office/powerpoint/2010/main" val="327297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Future</a:t>
            </a:r>
            <a:r>
              <a:rPr lang="fi-FI" dirty="0" smtClean="0"/>
              <a:t> </a:t>
            </a:r>
            <a:r>
              <a:rPr lang="fi-FI" dirty="0" err="1" smtClean="0"/>
              <a:t>promises</a:t>
            </a:r>
            <a:r>
              <a:rPr lang="fi-FI" dirty="0" smtClean="0"/>
              <a:t> and </a:t>
            </a:r>
            <a:r>
              <a:rPr lang="fi-FI" dirty="0" err="1" smtClean="0"/>
              <a:t>challenges</a:t>
            </a:r>
            <a:endParaRPr lang="fi-FI" dirty="0"/>
          </a:p>
        </p:txBody>
      </p:sp>
      <p:sp>
        <p:nvSpPr>
          <p:cNvPr id="3" name="Content Placeholder 2"/>
          <p:cNvSpPr>
            <a:spLocks noGrp="1"/>
          </p:cNvSpPr>
          <p:nvPr>
            <p:ph idx="1"/>
          </p:nvPr>
        </p:nvSpPr>
        <p:spPr/>
        <p:txBody>
          <a:bodyPr/>
          <a:lstStyle/>
          <a:p>
            <a:r>
              <a:rPr lang="fi-FI" dirty="0" err="1" smtClean="0"/>
              <a:t>Technically</a:t>
            </a:r>
            <a:r>
              <a:rPr lang="fi-FI" dirty="0" smtClean="0"/>
              <a:t>, Opasnet</a:t>
            </a:r>
            <a:r>
              <a:rPr lang="fi-FI" baseline="0" dirty="0" smtClean="0"/>
              <a:t> </a:t>
            </a:r>
            <a:r>
              <a:rPr lang="fi-FI" baseline="0" dirty="0" err="1" smtClean="0"/>
              <a:t>works</a:t>
            </a:r>
            <a:r>
              <a:rPr lang="fi-FI" baseline="0" dirty="0" smtClean="0"/>
              <a:t> </a:t>
            </a:r>
            <a:r>
              <a:rPr lang="fi-FI" baseline="0" dirty="0" err="1" smtClean="0"/>
              <a:t>surprisingly</a:t>
            </a:r>
            <a:r>
              <a:rPr lang="fi-FI" baseline="0" dirty="0" smtClean="0"/>
              <a:t> </a:t>
            </a:r>
            <a:r>
              <a:rPr lang="fi-FI" baseline="0" dirty="0" err="1" smtClean="0"/>
              <a:t>well</a:t>
            </a:r>
            <a:r>
              <a:rPr lang="fi-FI" baseline="0" dirty="0" smtClean="0"/>
              <a:t>.</a:t>
            </a:r>
          </a:p>
          <a:p>
            <a:r>
              <a:rPr lang="fi-FI" baseline="0" dirty="0" err="1" smtClean="0"/>
              <a:t>Personally</a:t>
            </a:r>
            <a:r>
              <a:rPr lang="fi-FI" baseline="0" dirty="0" smtClean="0"/>
              <a:t>, I am </a:t>
            </a:r>
            <a:r>
              <a:rPr lang="fi-FI" baseline="0" dirty="0" err="1" smtClean="0"/>
              <a:t>able</a:t>
            </a:r>
            <a:r>
              <a:rPr lang="fi-FI" baseline="0" dirty="0" smtClean="0"/>
              <a:t> to </a:t>
            </a:r>
            <a:r>
              <a:rPr lang="fi-FI" baseline="0" dirty="0" err="1" smtClean="0"/>
              <a:t>do</a:t>
            </a:r>
            <a:r>
              <a:rPr lang="fi-FI" baseline="0" dirty="0" smtClean="0"/>
              <a:t> </a:t>
            </a:r>
            <a:r>
              <a:rPr lang="fi-FI" baseline="0" dirty="0" err="1" smtClean="0"/>
              <a:t>almost</a:t>
            </a:r>
            <a:r>
              <a:rPr lang="fi-FI" baseline="0" dirty="0" smtClean="0"/>
              <a:t> </a:t>
            </a:r>
            <a:r>
              <a:rPr lang="fi-FI" baseline="0" dirty="0" err="1" smtClean="0"/>
              <a:t>all</a:t>
            </a:r>
            <a:r>
              <a:rPr lang="fi-FI" baseline="0" dirty="0" smtClean="0"/>
              <a:t> my </a:t>
            </a:r>
            <a:r>
              <a:rPr lang="fi-FI" baseline="0" dirty="0" err="1" smtClean="0"/>
              <a:t>work</a:t>
            </a:r>
            <a:r>
              <a:rPr lang="fi-FI" baseline="0" dirty="0" smtClean="0"/>
              <a:t> in Opasnet.</a:t>
            </a:r>
          </a:p>
          <a:p>
            <a:r>
              <a:rPr lang="fi-FI" dirty="0" err="1" smtClean="0"/>
              <a:t>Many</a:t>
            </a:r>
            <a:r>
              <a:rPr lang="fi-FI" baseline="0" dirty="0" smtClean="0"/>
              <a:t> </a:t>
            </a:r>
            <a:r>
              <a:rPr lang="fi-FI" baseline="0" dirty="0" err="1" smtClean="0"/>
              <a:t>people</a:t>
            </a:r>
            <a:r>
              <a:rPr lang="fi-FI" baseline="0" dirty="0" smtClean="0"/>
              <a:t> </a:t>
            </a:r>
            <a:r>
              <a:rPr lang="fi-FI" baseline="0" dirty="0" err="1" smtClean="0"/>
              <a:t>see</a:t>
            </a:r>
            <a:r>
              <a:rPr lang="fi-FI" baseline="0" dirty="0" smtClean="0"/>
              <a:t> open </a:t>
            </a:r>
            <a:r>
              <a:rPr lang="fi-FI" baseline="0" dirty="0" err="1" smtClean="0"/>
              <a:t>participation</a:t>
            </a:r>
            <a:r>
              <a:rPr lang="fi-FI" baseline="0" dirty="0" smtClean="0"/>
              <a:t> and </a:t>
            </a:r>
            <a:r>
              <a:rPr lang="fi-FI" baseline="0" dirty="0" err="1" smtClean="0"/>
              <a:t>expert</a:t>
            </a:r>
            <a:r>
              <a:rPr lang="fi-FI" baseline="0" dirty="0" smtClean="0"/>
              <a:t> + </a:t>
            </a:r>
            <a:r>
              <a:rPr lang="fi-FI" baseline="0" dirty="0" err="1" smtClean="0"/>
              <a:t>decision-maker</a:t>
            </a:r>
            <a:r>
              <a:rPr lang="fi-FI" baseline="0" dirty="0" smtClean="0"/>
              <a:t> </a:t>
            </a:r>
            <a:r>
              <a:rPr lang="fi-FI" baseline="0" dirty="0" err="1" smtClean="0"/>
              <a:t>collaboration</a:t>
            </a:r>
            <a:r>
              <a:rPr lang="fi-FI" baseline="0" dirty="0" smtClean="0"/>
              <a:t> as a </a:t>
            </a:r>
            <a:r>
              <a:rPr lang="fi-FI" baseline="0" dirty="0" err="1" smtClean="0"/>
              <a:t>promising</a:t>
            </a:r>
            <a:r>
              <a:rPr lang="fi-FI" baseline="0" dirty="0" smtClean="0"/>
              <a:t> </a:t>
            </a:r>
            <a:r>
              <a:rPr lang="fi-FI" baseline="0" dirty="0" err="1" smtClean="0"/>
              <a:t>approach</a:t>
            </a:r>
            <a:r>
              <a:rPr lang="fi-FI" baseline="0" dirty="0" smtClean="0"/>
              <a:t>.</a:t>
            </a:r>
          </a:p>
          <a:p>
            <a:pPr marL="357188" marR="0" indent="-357188" algn="l" defTabSz="914400" rtl="0" eaLnBrk="1" fontAlgn="base" latinLnBrk="0" hangingPunct="1">
              <a:lnSpc>
                <a:spcPct val="95000"/>
              </a:lnSpc>
              <a:spcBef>
                <a:spcPts val="900"/>
              </a:spcBef>
              <a:spcAft>
                <a:spcPct val="0"/>
              </a:spcAft>
              <a:buClr>
                <a:schemeClr val="accent1"/>
              </a:buClr>
              <a:buSzTx/>
              <a:buFontTx/>
              <a:buChar char="•"/>
              <a:tabLst/>
              <a:defRPr/>
            </a:pPr>
            <a:r>
              <a:rPr lang="fi-FI" baseline="0" dirty="0" err="1" smtClean="0"/>
              <a:t>However</a:t>
            </a:r>
            <a:r>
              <a:rPr lang="fi-FI" baseline="0" dirty="0" smtClean="0"/>
              <a:t>, </a:t>
            </a:r>
            <a:r>
              <a:rPr lang="fi-FI" sz="2200" baseline="0" dirty="0" err="1" smtClean="0">
                <a:solidFill>
                  <a:schemeClr val="tx1"/>
                </a:solidFill>
                <a:effectLst/>
                <a:latin typeface="+mn-lt"/>
                <a:ea typeface="+mn-ea"/>
                <a:cs typeface="+mn-cs"/>
              </a:rPr>
              <a:t>m</a:t>
            </a:r>
            <a:r>
              <a:rPr lang="fi-FI" sz="2200" dirty="0" err="1" smtClean="0">
                <a:solidFill>
                  <a:schemeClr val="tx1"/>
                </a:solidFill>
                <a:effectLst/>
                <a:latin typeface="+mn-lt"/>
                <a:ea typeface="+mn-ea"/>
                <a:cs typeface="+mn-cs"/>
              </a:rPr>
              <a:t>any</a:t>
            </a:r>
            <a:r>
              <a:rPr lang="fi-FI" sz="2200" baseline="0" dirty="0" smtClean="0">
                <a:solidFill>
                  <a:schemeClr val="tx1"/>
                </a:solidFill>
                <a:effectLst/>
                <a:latin typeface="+mn-lt"/>
                <a:ea typeface="+mn-ea"/>
                <a:cs typeface="+mn-cs"/>
              </a:rPr>
              <a:t> </a:t>
            </a:r>
            <a:r>
              <a:rPr lang="fi-FI" sz="2200" baseline="0" dirty="0" err="1" smtClean="0">
                <a:solidFill>
                  <a:schemeClr val="tx1"/>
                </a:solidFill>
                <a:effectLst/>
                <a:latin typeface="+mn-lt"/>
                <a:ea typeface="+mn-ea"/>
                <a:cs typeface="+mn-cs"/>
              </a:rPr>
              <a:t>reasons</a:t>
            </a:r>
            <a:r>
              <a:rPr lang="fi-FI" sz="2200" baseline="0" dirty="0" smtClean="0">
                <a:solidFill>
                  <a:schemeClr val="tx1"/>
                </a:solidFill>
                <a:effectLst/>
                <a:latin typeface="+mn-lt"/>
                <a:ea typeface="+mn-ea"/>
                <a:cs typeface="+mn-cs"/>
              </a:rPr>
              <a:t> for </a:t>
            </a:r>
            <a:r>
              <a:rPr lang="fi-FI" sz="2200" baseline="0" dirty="0" err="1" smtClean="0">
                <a:solidFill>
                  <a:schemeClr val="tx1"/>
                </a:solidFill>
                <a:effectLst/>
                <a:latin typeface="+mn-lt"/>
                <a:ea typeface="+mn-ea"/>
                <a:cs typeface="+mn-cs"/>
              </a:rPr>
              <a:t>resistance</a:t>
            </a:r>
            <a:r>
              <a:rPr lang="fi-FI" sz="2200" baseline="0" dirty="0" smtClean="0">
                <a:solidFill>
                  <a:schemeClr val="tx1"/>
                </a:solidFill>
                <a:effectLst/>
                <a:latin typeface="+mn-lt"/>
                <a:ea typeface="+mn-ea"/>
                <a:cs typeface="+mn-cs"/>
              </a:rPr>
              <a:t>:</a:t>
            </a:r>
            <a:endParaRPr lang="fi-FI" sz="2200" dirty="0" smtClean="0">
              <a:effectLst/>
            </a:endParaRPr>
          </a:p>
          <a:p>
            <a:pPr lvl="1"/>
            <a:r>
              <a:rPr lang="fi-FI" baseline="0" dirty="0" smtClean="0"/>
              <a:t>Open </a:t>
            </a:r>
            <a:r>
              <a:rPr lang="fi-FI" baseline="0" dirty="0" err="1" smtClean="0"/>
              <a:t>practices</a:t>
            </a:r>
            <a:r>
              <a:rPr lang="fi-FI" baseline="0" dirty="0" smtClean="0"/>
              <a:t> </a:t>
            </a:r>
            <a:r>
              <a:rPr lang="fi-FI" baseline="0" dirty="0" err="1" smtClean="0"/>
              <a:t>are</a:t>
            </a:r>
            <a:r>
              <a:rPr lang="fi-FI" baseline="0" dirty="0" smtClean="0"/>
              <a:t> a </a:t>
            </a:r>
            <a:r>
              <a:rPr lang="fi-FI" baseline="0" dirty="0" err="1" smtClean="0"/>
              <a:t>threat</a:t>
            </a:r>
            <a:r>
              <a:rPr lang="fi-FI" baseline="0" dirty="0" smtClean="0"/>
              <a:t> to </a:t>
            </a:r>
            <a:r>
              <a:rPr lang="fi-FI" baseline="0" dirty="0" err="1" smtClean="0"/>
              <a:t>expert</a:t>
            </a:r>
            <a:r>
              <a:rPr lang="fi-FI" baseline="0" dirty="0" smtClean="0"/>
              <a:t> </a:t>
            </a:r>
            <a:r>
              <a:rPr lang="fi-FI" baseline="0" dirty="0" err="1" smtClean="0"/>
              <a:t>authority</a:t>
            </a:r>
            <a:r>
              <a:rPr lang="fi-FI" baseline="0" dirty="0" smtClean="0"/>
              <a:t>.</a:t>
            </a:r>
          </a:p>
          <a:p>
            <a:pPr lvl="1"/>
            <a:r>
              <a:rPr lang="fi-FI" baseline="0" dirty="0" smtClean="0"/>
              <a:t>People </a:t>
            </a:r>
            <a:r>
              <a:rPr lang="fi-FI" baseline="0" dirty="0" err="1" smtClean="0"/>
              <a:t>don’t</a:t>
            </a:r>
            <a:r>
              <a:rPr lang="fi-FI" baseline="0" dirty="0" smtClean="0"/>
              <a:t> </a:t>
            </a:r>
            <a:r>
              <a:rPr lang="fi-FI" baseline="0" dirty="0" err="1" smtClean="0"/>
              <a:t>want</a:t>
            </a:r>
            <a:r>
              <a:rPr lang="fi-FI" baseline="0" dirty="0" smtClean="0"/>
              <a:t> to show </a:t>
            </a:r>
            <a:r>
              <a:rPr lang="fi-FI" baseline="0" dirty="0" err="1" smtClean="0"/>
              <a:t>intermediate</a:t>
            </a:r>
            <a:r>
              <a:rPr lang="fi-FI" baseline="0" dirty="0" smtClean="0"/>
              <a:t> </a:t>
            </a:r>
            <a:r>
              <a:rPr lang="fi-FI" baseline="0" dirty="0" err="1" smtClean="0"/>
              <a:t>work</a:t>
            </a:r>
            <a:r>
              <a:rPr lang="fi-FI" baseline="0" dirty="0" smtClean="0"/>
              <a:t>.</a:t>
            </a:r>
          </a:p>
          <a:p>
            <a:pPr lvl="1"/>
            <a:r>
              <a:rPr lang="fi-FI" baseline="0" dirty="0" smtClean="0"/>
              <a:t>Old </a:t>
            </a:r>
            <a:r>
              <a:rPr lang="fi-FI" baseline="0" dirty="0" err="1" smtClean="0"/>
              <a:t>tools</a:t>
            </a:r>
            <a:r>
              <a:rPr lang="fi-FI" baseline="0" dirty="0" smtClean="0"/>
              <a:t> </a:t>
            </a:r>
            <a:r>
              <a:rPr lang="fi-FI" baseline="0" dirty="0" err="1" smtClean="0"/>
              <a:t>are</a:t>
            </a:r>
            <a:r>
              <a:rPr lang="fi-FI" baseline="0" dirty="0" smtClean="0"/>
              <a:t> </a:t>
            </a:r>
            <a:r>
              <a:rPr lang="fi-FI" baseline="0" dirty="0" err="1" smtClean="0"/>
              <a:t>considered</a:t>
            </a:r>
            <a:r>
              <a:rPr lang="fi-FI" baseline="0" dirty="0" smtClean="0"/>
              <a:t> </a:t>
            </a:r>
            <a:r>
              <a:rPr lang="fi-FI" baseline="0" dirty="0" err="1" smtClean="0"/>
              <a:t>better</a:t>
            </a:r>
            <a:r>
              <a:rPr lang="fi-FI" baseline="0" dirty="0" smtClean="0"/>
              <a:t> for </a:t>
            </a:r>
            <a:r>
              <a:rPr lang="fi-FI" baseline="0" dirty="0" err="1" smtClean="0"/>
              <a:t>each</a:t>
            </a:r>
            <a:r>
              <a:rPr lang="fi-FI" baseline="0" dirty="0" smtClean="0"/>
              <a:t> </a:t>
            </a:r>
            <a:r>
              <a:rPr lang="fi-FI" baseline="0" dirty="0" err="1" smtClean="0"/>
              <a:t>specific</a:t>
            </a:r>
            <a:r>
              <a:rPr lang="fi-FI" baseline="0" dirty="0" smtClean="0"/>
              <a:t> </a:t>
            </a:r>
            <a:r>
              <a:rPr lang="fi-FI" baseline="0" dirty="0" err="1" smtClean="0"/>
              <a:t>task</a:t>
            </a:r>
            <a:r>
              <a:rPr lang="fi-FI" baseline="0" dirty="0" smtClean="0"/>
              <a:t>.</a:t>
            </a:r>
          </a:p>
          <a:p>
            <a:pPr lvl="1"/>
            <a:endParaRPr lang="fi-FI" dirty="0"/>
          </a:p>
          <a:p>
            <a:pPr marL="0" indent="0">
              <a:buNone/>
            </a:pPr>
            <a:r>
              <a:rPr lang="fi-FI" baseline="0" dirty="0" smtClean="0">
                <a:sym typeface="Wingdings" panose="05000000000000000000" pitchFamily="2" charset="2"/>
              </a:rPr>
              <a:t> </a:t>
            </a:r>
            <a:r>
              <a:rPr lang="fi-FI" baseline="0" dirty="0" err="1" smtClean="0">
                <a:sym typeface="Wingdings" panose="05000000000000000000" pitchFamily="2" charset="2"/>
              </a:rPr>
              <a:t>Now</a:t>
            </a:r>
            <a:r>
              <a:rPr lang="fi-FI" baseline="0" dirty="0" smtClean="0">
                <a:sym typeface="Wingdings" panose="05000000000000000000" pitchFamily="2" charset="2"/>
              </a:rPr>
              <a:t> </a:t>
            </a:r>
            <a:r>
              <a:rPr lang="fi-FI" baseline="0" dirty="0" err="1" smtClean="0">
                <a:sym typeface="Wingdings" panose="05000000000000000000" pitchFamily="2" charset="2"/>
              </a:rPr>
              <a:t>it</a:t>
            </a:r>
            <a:r>
              <a:rPr lang="fi-FI" baseline="0" dirty="0" smtClean="0">
                <a:sym typeface="Wingdings" panose="05000000000000000000" pitchFamily="2" charset="2"/>
              </a:rPr>
              <a:t> is </a:t>
            </a:r>
            <a:r>
              <a:rPr lang="fi-FI" baseline="0" dirty="0" err="1" smtClean="0">
                <a:sym typeface="Wingdings" panose="05000000000000000000" pitchFamily="2" charset="2"/>
              </a:rPr>
              <a:t>time</a:t>
            </a:r>
            <a:r>
              <a:rPr lang="fi-FI" baseline="0" dirty="0" smtClean="0">
                <a:sym typeface="Wingdings" panose="05000000000000000000" pitchFamily="2" charset="2"/>
              </a:rPr>
              <a:t> for new </a:t>
            </a:r>
            <a:r>
              <a:rPr lang="fi-FI" baseline="0" dirty="0" err="1" smtClean="0">
                <a:sym typeface="Wingdings" panose="05000000000000000000" pitchFamily="2" charset="2"/>
              </a:rPr>
              <a:t>ambitious</a:t>
            </a:r>
            <a:r>
              <a:rPr lang="fi-FI" baseline="0" dirty="0" smtClean="0">
                <a:sym typeface="Wingdings" panose="05000000000000000000" pitchFamily="2" charset="2"/>
              </a:rPr>
              <a:t> </a:t>
            </a:r>
            <a:r>
              <a:rPr lang="fi-FI" baseline="0" dirty="0" err="1" smtClean="0">
                <a:sym typeface="Wingdings" panose="05000000000000000000" pitchFamily="2" charset="2"/>
              </a:rPr>
              <a:t>collaboration</a:t>
            </a:r>
            <a:r>
              <a:rPr lang="fi-FI" baseline="0" dirty="0" smtClean="0">
                <a:sym typeface="Wingdings" panose="05000000000000000000" pitchFamily="2" charset="2"/>
              </a:rPr>
              <a:t> and </a:t>
            </a:r>
            <a:r>
              <a:rPr lang="fi-FI" baseline="0" dirty="0" err="1" smtClean="0">
                <a:sym typeface="Wingdings" panose="05000000000000000000" pitchFamily="2" charset="2"/>
              </a:rPr>
              <a:t>community</a:t>
            </a:r>
            <a:r>
              <a:rPr lang="fi-FI" baseline="0" dirty="0" smtClean="0">
                <a:sym typeface="Wingdings" panose="05000000000000000000" pitchFamily="2" charset="2"/>
              </a:rPr>
              <a:t> for open </a:t>
            </a:r>
            <a:r>
              <a:rPr lang="fi-FI" baseline="0" dirty="0" err="1" smtClean="0">
                <a:sym typeface="Wingdings" panose="05000000000000000000" pitchFamily="2" charset="2"/>
              </a:rPr>
              <a:t>online</a:t>
            </a:r>
            <a:r>
              <a:rPr lang="fi-FI" baseline="0" dirty="0" smtClean="0">
                <a:sym typeface="Wingdings" panose="05000000000000000000" pitchFamily="2" charset="2"/>
              </a:rPr>
              <a:t> </a:t>
            </a:r>
            <a:r>
              <a:rPr lang="fi-FI" baseline="0" dirty="0" err="1" smtClean="0">
                <a:sym typeface="Wingdings" panose="05000000000000000000" pitchFamily="2" charset="2"/>
              </a:rPr>
              <a:t>modelers/assessors</a:t>
            </a:r>
            <a:r>
              <a:rPr lang="fi-FI" baseline="0" dirty="0" smtClean="0">
                <a:sym typeface="Wingdings" panose="05000000000000000000" pitchFamily="2" charset="2"/>
              </a:rPr>
              <a:t>.</a:t>
            </a:r>
            <a:endParaRPr lang="fi-FI" baseline="0" dirty="0" smtClean="0"/>
          </a:p>
        </p:txBody>
      </p:sp>
      <p:sp>
        <p:nvSpPr>
          <p:cNvPr id="5" name="Slide Number Placeholder 4"/>
          <p:cNvSpPr>
            <a:spLocks noGrp="1"/>
          </p:cNvSpPr>
          <p:nvPr>
            <p:ph type="sldNum" sz="quarter" idx="12"/>
          </p:nvPr>
        </p:nvSpPr>
        <p:spPr/>
        <p:txBody>
          <a:bodyPr/>
          <a:lstStyle/>
          <a:p>
            <a:fld id="{75C47369-19E2-4791-B101-DB9661BC3DFB}" type="slidenum">
              <a:rPr lang="fi-FI" smtClean="0">
                <a:solidFill>
                  <a:srgbClr val="FFFFFF"/>
                </a:solidFill>
              </a:rPr>
              <a:pPr/>
              <a:t>7</a:t>
            </a:fld>
            <a:endParaRPr lang="fi-FI" dirty="0">
              <a:solidFill>
                <a:srgbClr val="FFFFFF"/>
              </a:solidFill>
            </a:endParaRPr>
          </a:p>
        </p:txBody>
      </p:sp>
    </p:spTree>
    <p:extLst>
      <p:ext uri="{BB962C8B-B14F-4D97-AF65-F5344CB8AC3E}">
        <p14:creationId xmlns:p14="http://schemas.microsoft.com/office/powerpoint/2010/main" val="1164616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i-FI" dirty="0" err="1" smtClean="0"/>
              <a:t>History</a:t>
            </a:r>
            <a:r>
              <a:rPr lang="fi-FI" dirty="0" smtClean="0"/>
              <a:t> </a:t>
            </a:r>
            <a:r>
              <a:rPr lang="fi-FI" dirty="0" err="1" smtClean="0"/>
              <a:t>briefly</a:t>
            </a:r>
            <a:r>
              <a:rPr lang="fi-FI" dirty="0" smtClean="0"/>
              <a:t>: </a:t>
            </a:r>
            <a:r>
              <a:rPr lang="fi-FI" dirty="0" err="1" smtClean="0"/>
              <a:t>borrowing</a:t>
            </a:r>
            <a:r>
              <a:rPr lang="fi-FI" dirty="0" smtClean="0"/>
              <a:t> and </a:t>
            </a:r>
            <a:r>
              <a:rPr lang="fi-FI" dirty="0" err="1" smtClean="0"/>
              <a:t>combining</a:t>
            </a:r>
            <a:r>
              <a:rPr lang="fi-FI" dirty="0" smtClean="0"/>
              <a:t> </a:t>
            </a:r>
            <a:r>
              <a:rPr lang="fi-FI" dirty="0" err="1" smtClean="0"/>
              <a:t>ideas</a:t>
            </a:r>
            <a:endParaRPr lang="fi-FI" dirty="0"/>
          </a:p>
        </p:txBody>
      </p:sp>
      <p:sp>
        <p:nvSpPr>
          <p:cNvPr id="3" name="Content Placeholder 2"/>
          <p:cNvSpPr>
            <a:spLocks noGrp="1"/>
          </p:cNvSpPr>
          <p:nvPr>
            <p:ph idx="1"/>
          </p:nvPr>
        </p:nvSpPr>
        <p:spPr/>
        <p:txBody>
          <a:bodyPr>
            <a:normAutofit fontScale="92500" lnSpcReduction="10000"/>
          </a:bodyPr>
          <a:lstStyle/>
          <a:p>
            <a:pPr lvl="1"/>
            <a:r>
              <a:rPr lang="fi-FI" dirty="0" smtClean="0"/>
              <a:t>1996: EU </a:t>
            </a:r>
            <a:r>
              <a:rPr lang="fi-FI" dirty="0" err="1" smtClean="0"/>
              <a:t>Parliament</a:t>
            </a:r>
            <a:r>
              <a:rPr lang="fi-FI" dirty="0" smtClean="0"/>
              <a:t> </a:t>
            </a:r>
            <a:r>
              <a:rPr lang="fi-FI" dirty="0" err="1" smtClean="0"/>
              <a:t>visit</a:t>
            </a:r>
            <a:r>
              <a:rPr lang="fi-FI" dirty="0" smtClean="0"/>
              <a:t>:</a:t>
            </a:r>
            <a:r>
              <a:rPr lang="fi-FI" baseline="0" dirty="0" smtClean="0"/>
              <a:t> ”</a:t>
            </a:r>
            <a:r>
              <a:rPr lang="fi-FI" baseline="0" dirty="0" err="1" smtClean="0"/>
              <a:t>Information</a:t>
            </a:r>
            <a:r>
              <a:rPr lang="fi-FI" baseline="0" dirty="0" smtClean="0"/>
              <a:t> </a:t>
            </a:r>
            <a:r>
              <a:rPr lang="fi-FI" baseline="0" dirty="0" err="1" smtClean="0"/>
              <a:t>does</a:t>
            </a:r>
            <a:r>
              <a:rPr lang="fi-FI" baseline="0" dirty="0" smtClean="0"/>
              <a:t> </a:t>
            </a:r>
            <a:r>
              <a:rPr lang="fi-FI" baseline="0" dirty="0" err="1" smtClean="0"/>
              <a:t>not</a:t>
            </a:r>
            <a:r>
              <a:rPr lang="fi-FI" baseline="0" dirty="0" smtClean="0"/>
              <a:t> </a:t>
            </a:r>
            <a:r>
              <a:rPr lang="fi-FI" baseline="0" dirty="0" err="1" smtClean="0"/>
              <a:t>flow</a:t>
            </a:r>
            <a:r>
              <a:rPr lang="fi-FI" baseline="0" dirty="0" smtClean="0"/>
              <a:t>!”</a:t>
            </a:r>
          </a:p>
          <a:p>
            <a:pPr lvl="1"/>
            <a:r>
              <a:rPr lang="fi-FI" baseline="0" dirty="0" smtClean="0">
                <a:solidFill>
                  <a:schemeClr val="accent1"/>
                </a:solidFill>
              </a:rPr>
              <a:t>1997: Idea of </a:t>
            </a:r>
            <a:r>
              <a:rPr lang="fi-FI" baseline="0" dirty="0" err="1" smtClean="0">
                <a:solidFill>
                  <a:schemeClr val="accent1"/>
                </a:solidFill>
              </a:rPr>
              <a:t>Internet-based</a:t>
            </a:r>
            <a:r>
              <a:rPr lang="fi-FI" baseline="0" dirty="0" smtClean="0">
                <a:solidFill>
                  <a:schemeClr val="accent1"/>
                </a:solidFill>
              </a:rPr>
              <a:t> </a:t>
            </a:r>
            <a:r>
              <a:rPr lang="fi-FI" baseline="0" dirty="0" err="1" smtClean="0">
                <a:solidFill>
                  <a:schemeClr val="accent1"/>
                </a:solidFill>
              </a:rPr>
              <a:t>assessments</a:t>
            </a:r>
            <a:endParaRPr lang="fi-FI" baseline="0" dirty="0" smtClean="0">
              <a:solidFill>
                <a:schemeClr val="accent1"/>
              </a:solidFill>
            </a:endParaRPr>
          </a:p>
          <a:p>
            <a:pPr lvl="1"/>
            <a:r>
              <a:rPr lang="fi-FI" baseline="0" dirty="0" smtClean="0"/>
              <a:t>2000: </a:t>
            </a:r>
            <a:r>
              <a:rPr lang="fi-FI" baseline="0" dirty="0" err="1" smtClean="0"/>
              <a:t>Decision</a:t>
            </a:r>
            <a:r>
              <a:rPr lang="fi-FI" baseline="0" dirty="0" smtClean="0"/>
              <a:t> </a:t>
            </a:r>
            <a:r>
              <a:rPr lang="fi-FI" baseline="0" dirty="0" err="1" smtClean="0"/>
              <a:t>analysis</a:t>
            </a:r>
            <a:r>
              <a:rPr lang="fi-FI" baseline="0" dirty="0" smtClean="0"/>
              <a:t> (Harvard </a:t>
            </a:r>
            <a:r>
              <a:rPr lang="fi-FI" baseline="0" dirty="0" err="1" smtClean="0"/>
              <a:t>University</a:t>
            </a:r>
            <a:r>
              <a:rPr lang="fi-FI" baseline="0" dirty="0" smtClean="0"/>
              <a:t>)</a:t>
            </a:r>
          </a:p>
          <a:p>
            <a:pPr lvl="1"/>
            <a:r>
              <a:rPr lang="fi-FI" baseline="0" dirty="0" smtClean="0"/>
              <a:t>2005: </a:t>
            </a:r>
            <a:r>
              <a:rPr lang="fi-FI" baseline="0" dirty="0" err="1" smtClean="0"/>
              <a:t>Wikipedia</a:t>
            </a:r>
            <a:r>
              <a:rPr lang="fi-FI" baseline="0" dirty="0" smtClean="0"/>
              <a:t>, </a:t>
            </a:r>
            <a:r>
              <a:rPr lang="fi-FI" baseline="0" dirty="0" err="1" smtClean="0"/>
              <a:t>wiki</a:t>
            </a:r>
            <a:r>
              <a:rPr lang="fi-FI" baseline="0" dirty="0" smtClean="0"/>
              <a:t> </a:t>
            </a:r>
            <a:r>
              <a:rPr lang="fi-FI" baseline="0" dirty="0" err="1" smtClean="0"/>
              <a:t>approach</a:t>
            </a:r>
            <a:endParaRPr lang="fi-FI" baseline="0" dirty="0" smtClean="0"/>
          </a:p>
          <a:p>
            <a:pPr lvl="1"/>
            <a:r>
              <a:rPr lang="fi-FI" dirty="0" smtClean="0">
                <a:solidFill>
                  <a:schemeClr val="accent1"/>
                </a:solidFill>
              </a:rPr>
              <a:t>2006: Opasnet </a:t>
            </a:r>
            <a:r>
              <a:rPr lang="fi-FI" dirty="0" err="1" smtClean="0">
                <a:solidFill>
                  <a:schemeClr val="accent1"/>
                </a:solidFill>
              </a:rPr>
              <a:t>wiki</a:t>
            </a:r>
            <a:r>
              <a:rPr lang="fi-FI" dirty="0" smtClean="0">
                <a:solidFill>
                  <a:schemeClr val="accent1"/>
                </a:solidFill>
              </a:rPr>
              <a:t> </a:t>
            </a:r>
            <a:r>
              <a:rPr lang="fi-FI" dirty="0" err="1" smtClean="0">
                <a:solidFill>
                  <a:schemeClr val="accent1"/>
                </a:solidFill>
              </a:rPr>
              <a:t>launched</a:t>
            </a:r>
            <a:endParaRPr lang="fi-FI" baseline="0" dirty="0" smtClean="0">
              <a:solidFill>
                <a:schemeClr val="accent1"/>
              </a:solidFill>
            </a:endParaRPr>
          </a:p>
          <a:p>
            <a:pPr lvl="1"/>
            <a:r>
              <a:rPr lang="fi-FI" dirty="0" smtClean="0"/>
              <a:t>2006: </a:t>
            </a:r>
            <a:r>
              <a:rPr lang="fi-FI" dirty="0" err="1" smtClean="0"/>
              <a:t>Wikinomics</a:t>
            </a:r>
            <a:r>
              <a:rPr lang="fi-FI" dirty="0" smtClean="0"/>
              <a:t>, </a:t>
            </a:r>
            <a:r>
              <a:rPr lang="fi-FI" dirty="0" err="1" smtClean="0"/>
              <a:t>mass</a:t>
            </a:r>
            <a:r>
              <a:rPr lang="fi-FI" dirty="0" smtClean="0"/>
              <a:t> </a:t>
            </a:r>
            <a:r>
              <a:rPr lang="fi-FI" dirty="0" err="1" smtClean="0"/>
              <a:t>collaboration</a:t>
            </a:r>
            <a:r>
              <a:rPr lang="fi-FI" dirty="0" smtClean="0"/>
              <a:t>, </a:t>
            </a:r>
            <a:r>
              <a:rPr lang="fi-FI" dirty="0" err="1" smtClean="0"/>
              <a:t>wisdom</a:t>
            </a:r>
            <a:r>
              <a:rPr lang="fi-FI" dirty="0" smtClean="0"/>
              <a:t> of </a:t>
            </a:r>
            <a:r>
              <a:rPr lang="fi-FI" dirty="0" err="1" smtClean="0"/>
              <a:t>crowds</a:t>
            </a:r>
            <a:endParaRPr lang="fi-FI" dirty="0" smtClean="0"/>
          </a:p>
          <a:p>
            <a:pPr lvl="1"/>
            <a:r>
              <a:rPr lang="fi-FI" baseline="0" dirty="0" smtClean="0"/>
              <a:t>2006: </a:t>
            </a:r>
            <a:r>
              <a:rPr lang="fi-FI" baseline="0" dirty="0" err="1" smtClean="0"/>
              <a:t>Argumentation</a:t>
            </a:r>
            <a:r>
              <a:rPr lang="fi-FI" baseline="0" dirty="0" smtClean="0"/>
              <a:t> </a:t>
            </a:r>
            <a:r>
              <a:rPr lang="fi-FI" baseline="0" dirty="0" err="1" smtClean="0"/>
              <a:t>rules</a:t>
            </a:r>
            <a:r>
              <a:rPr lang="fi-FI" baseline="0" dirty="0" smtClean="0"/>
              <a:t> (Amsterdam </a:t>
            </a:r>
            <a:r>
              <a:rPr lang="fi-FI" baseline="0" dirty="0" err="1" smtClean="0"/>
              <a:t>University</a:t>
            </a:r>
            <a:r>
              <a:rPr lang="fi-FI" baseline="0" dirty="0" smtClean="0"/>
              <a:t>)</a:t>
            </a:r>
          </a:p>
          <a:p>
            <a:pPr lvl="1"/>
            <a:r>
              <a:rPr lang="fi-FI" dirty="0" smtClean="0">
                <a:solidFill>
                  <a:schemeClr val="accent1"/>
                </a:solidFill>
              </a:rPr>
              <a:t>2007: Open </a:t>
            </a:r>
            <a:r>
              <a:rPr lang="fi-FI" dirty="0" err="1" smtClean="0">
                <a:solidFill>
                  <a:schemeClr val="accent1"/>
                </a:solidFill>
              </a:rPr>
              <a:t>assessment</a:t>
            </a:r>
            <a:endParaRPr lang="fi-FI" dirty="0" smtClean="0">
              <a:solidFill>
                <a:schemeClr val="accent1"/>
              </a:solidFill>
            </a:endParaRPr>
          </a:p>
          <a:p>
            <a:pPr lvl="1"/>
            <a:r>
              <a:rPr lang="fi-FI" dirty="0" smtClean="0"/>
              <a:t>2009: </a:t>
            </a:r>
            <a:r>
              <a:rPr lang="fi-FI" dirty="0" err="1" smtClean="0"/>
              <a:t>Wiki</a:t>
            </a:r>
            <a:r>
              <a:rPr lang="fi-FI" dirty="0" smtClean="0"/>
              <a:t> </a:t>
            </a:r>
            <a:r>
              <a:rPr lang="fi-FI" dirty="0" err="1" smtClean="0"/>
              <a:t>government</a:t>
            </a:r>
            <a:endParaRPr lang="fi-FI" dirty="0" smtClean="0"/>
          </a:p>
          <a:p>
            <a:pPr lvl="1"/>
            <a:r>
              <a:rPr lang="fi-FI" dirty="0" smtClean="0"/>
              <a:t>2011: </a:t>
            </a:r>
            <a:r>
              <a:rPr lang="fi-FI" dirty="0" err="1" smtClean="0"/>
              <a:t>online</a:t>
            </a:r>
            <a:r>
              <a:rPr lang="fi-FI" dirty="0" smtClean="0"/>
              <a:t> </a:t>
            </a:r>
            <a:r>
              <a:rPr lang="fi-FI" dirty="0" err="1" smtClean="0"/>
              <a:t>wiki</a:t>
            </a:r>
            <a:r>
              <a:rPr lang="fi-FI" dirty="0" smtClean="0"/>
              <a:t> </a:t>
            </a:r>
            <a:r>
              <a:rPr lang="fi-FI" dirty="0" err="1" smtClean="0"/>
              <a:t>modeling</a:t>
            </a:r>
            <a:r>
              <a:rPr lang="fi-FI" dirty="0" smtClean="0"/>
              <a:t> </a:t>
            </a:r>
            <a:r>
              <a:rPr lang="fi-FI" dirty="0" err="1" smtClean="0"/>
              <a:t>using</a:t>
            </a:r>
            <a:r>
              <a:rPr lang="fi-FI" dirty="0" smtClean="0"/>
              <a:t> R</a:t>
            </a:r>
          </a:p>
          <a:p>
            <a:pPr lvl="1"/>
            <a:r>
              <a:rPr lang="fi-FI" dirty="0" smtClean="0"/>
              <a:t>2012: </a:t>
            </a:r>
            <a:r>
              <a:rPr lang="fi-FI" dirty="0" err="1" smtClean="0"/>
              <a:t>MongoDB</a:t>
            </a:r>
            <a:r>
              <a:rPr lang="fi-FI" dirty="0" smtClean="0"/>
              <a:t> </a:t>
            </a:r>
            <a:r>
              <a:rPr lang="fi-FI" dirty="0" err="1" smtClean="0"/>
              <a:t>database</a:t>
            </a:r>
            <a:endParaRPr lang="fi-FI" dirty="0" smtClean="0"/>
          </a:p>
          <a:p>
            <a:pPr lvl="1"/>
            <a:r>
              <a:rPr lang="fi-FI" dirty="0" smtClean="0">
                <a:solidFill>
                  <a:schemeClr val="accent1"/>
                </a:solidFill>
              </a:rPr>
              <a:t>2013: Open </a:t>
            </a:r>
            <a:r>
              <a:rPr lang="fi-FI" dirty="0" err="1" smtClean="0">
                <a:solidFill>
                  <a:schemeClr val="accent1"/>
                </a:solidFill>
              </a:rPr>
              <a:t>policy</a:t>
            </a:r>
            <a:r>
              <a:rPr lang="fi-FI" dirty="0" smtClean="0">
                <a:solidFill>
                  <a:schemeClr val="accent1"/>
                </a:solidFill>
              </a:rPr>
              <a:t> </a:t>
            </a:r>
            <a:r>
              <a:rPr lang="fi-FI" dirty="0" err="1" smtClean="0">
                <a:solidFill>
                  <a:schemeClr val="accent1"/>
                </a:solidFill>
              </a:rPr>
              <a:t>practice</a:t>
            </a:r>
            <a:r>
              <a:rPr lang="fi-FI" dirty="0" smtClean="0">
                <a:solidFill>
                  <a:schemeClr val="accent1"/>
                </a:solidFill>
              </a:rPr>
              <a:t> (</a:t>
            </a:r>
            <a:r>
              <a:rPr lang="fi-FI" dirty="0" err="1" smtClean="0">
                <a:solidFill>
                  <a:schemeClr val="accent1"/>
                </a:solidFill>
              </a:rPr>
              <a:t>guidance</a:t>
            </a:r>
            <a:r>
              <a:rPr lang="fi-FI" dirty="0" smtClean="0">
                <a:solidFill>
                  <a:schemeClr val="accent1"/>
                </a:solidFill>
              </a:rPr>
              <a:t> for </a:t>
            </a:r>
            <a:r>
              <a:rPr lang="fi-FI" dirty="0" err="1" smtClean="0">
                <a:solidFill>
                  <a:schemeClr val="accent1"/>
                </a:solidFill>
              </a:rPr>
              <a:t>making</a:t>
            </a:r>
            <a:r>
              <a:rPr lang="fi-FI" dirty="0" smtClean="0">
                <a:solidFill>
                  <a:schemeClr val="accent1"/>
                </a:solidFill>
              </a:rPr>
              <a:t> </a:t>
            </a:r>
            <a:r>
              <a:rPr lang="fi-FI" dirty="0" err="1" smtClean="0">
                <a:solidFill>
                  <a:schemeClr val="accent1"/>
                </a:solidFill>
              </a:rPr>
              <a:t>decisions</a:t>
            </a:r>
            <a:r>
              <a:rPr lang="fi-FI" dirty="0" smtClean="0">
                <a:solidFill>
                  <a:schemeClr val="accent1"/>
                </a:solidFill>
              </a:rPr>
              <a:t>)</a:t>
            </a:r>
          </a:p>
          <a:p>
            <a:pPr lvl="1"/>
            <a:r>
              <a:rPr lang="fi-FI" dirty="0" smtClean="0">
                <a:solidFill>
                  <a:schemeClr val="tx1"/>
                </a:solidFill>
              </a:rPr>
              <a:t>2014: </a:t>
            </a:r>
            <a:r>
              <a:rPr lang="fi-FI" dirty="0" err="1" smtClean="0">
                <a:solidFill>
                  <a:schemeClr val="tx1"/>
                </a:solidFill>
              </a:rPr>
              <a:t>Several</a:t>
            </a:r>
            <a:r>
              <a:rPr lang="fi-FI" dirty="0" smtClean="0">
                <a:solidFill>
                  <a:schemeClr val="tx1"/>
                </a:solidFill>
              </a:rPr>
              <a:t> </a:t>
            </a:r>
            <a:r>
              <a:rPr lang="fi-FI" dirty="0" err="1" smtClean="0">
                <a:solidFill>
                  <a:schemeClr val="tx1"/>
                </a:solidFill>
              </a:rPr>
              <a:t>policy</a:t>
            </a:r>
            <a:r>
              <a:rPr lang="fi-FI" dirty="0" smtClean="0">
                <a:solidFill>
                  <a:schemeClr val="tx1"/>
                </a:solidFill>
              </a:rPr>
              <a:t> </a:t>
            </a:r>
            <a:r>
              <a:rPr lang="fi-FI" dirty="0" err="1" smtClean="0">
                <a:solidFill>
                  <a:schemeClr val="tx1"/>
                </a:solidFill>
              </a:rPr>
              <a:t>projects</a:t>
            </a:r>
            <a:r>
              <a:rPr lang="fi-FI" dirty="0" smtClean="0">
                <a:solidFill>
                  <a:schemeClr val="tx1"/>
                </a:solidFill>
              </a:rPr>
              <a:t> </a:t>
            </a:r>
            <a:r>
              <a:rPr lang="fi-FI" dirty="0" err="1" smtClean="0">
                <a:solidFill>
                  <a:schemeClr val="tx1"/>
                </a:solidFill>
              </a:rPr>
              <a:t>without</a:t>
            </a:r>
            <a:r>
              <a:rPr lang="fi-FI" dirty="0" smtClean="0">
                <a:solidFill>
                  <a:schemeClr val="tx1"/>
                </a:solidFill>
              </a:rPr>
              <a:t> </a:t>
            </a:r>
            <a:r>
              <a:rPr lang="fi-FI" dirty="0" err="1" smtClean="0">
                <a:solidFill>
                  <a:schemeClr val="tx1"/>
                </a:solidFill>
              </a:rPr>
              <a:t>research</a:t>
            </a:r>
            <a:r>
              <a:rPr lang="fi-FI" dirty="0" smtClean="0">
                <a:solidFill>
                  <a:schemeClr val="tx1"/>
                </a:solidFill>
              </a:rPr>
              <a:t> </a:t>
            </a:r>
            <a:r>
              <a:rPr lang="fi-FI" dirty="0" err="1" smtClean="0">
                <a:solidFill>
                  <a:schemeClr val="tx1"/>
                </a:solidFill>
              </a:rPr>
              <a:t>funding</a:t>
            </a:r>
            <a:endParaRPr lang="fi-FI" dirty="0">
              <a:solidFill>
                <a:schemeClr val="tx1"/>
              </a:solidFill>
            </a:endParaRPr>
          </a:p>
        </p:txBody>
      </p:sp>
      <p:sp>
        <p:nvSpPr>
          <p:cNvPr id="5" name="Slide Number Placeholder 4"/>
          <p:cNvSpPr>
            <a:spLocks noGrp="1"/>
          </p:cNvSpPr>
          <p:nvPr>
            <p:ph type="sldNum" sz="quarter" idx="12"/>
          </p:nvPr>
        </p:nvSpPr>
        <p:spPr/>
        <p:txBody>
          <a:bodyPr/>
          <a:lstStyle/>
          <a:p>
            <a:fld id="{75C47369-19E2-4791-B101-DB9661BC3DFB}" type="slidenum">
              <a:rPr lang="fi-FI" smtClean="0">
                <a:solidFill>
                  <a:srgbClr val="FFFFFF"/>
                </a:solidFill>
              </a:rPr>
              <a:pPr/>
              <a:t>8</a:t>
            </a:fld>
            <a:endParaRPr lang="fi-FI" dirty="0">
              <a:solidFill>
                <a:srgbClr val="FFFFFF"/>
              </a:solidFill>
            </a:endParaRPr>
          </a:p>
        </p:txBody>
      </p:sp>
    </p:spTree>
    <p:extLst>
      <p:ext uri="{BB962C8B-B14F-4D97-AF65-F5344CB8AC3E}">
        <p14:creationId xmlns:p14="http://schemas.microsoft.com/office/powerpoint/2010/main" val="3377884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Outline</a:t>
            </a:r>
            <a:endParaRPr lang="fi-FI" dirty="0"/>
          </a:p>
        </p:txBody>
      </p:sp>
      <p:sp>
        <p:nvSpPr>
          <p:cNvPr id="3" name="Content Placeholder 2"/>
          <p:cNvSpPr>
            <a:spLocks noGrp="1"/>
          </p:cNvSpPr>
          <p:nvPr>
            <p:ph idx="1"/>
          </p:nvPr>
        </p:nvSpPr>
        <p:spPr/>
        <p:txBody>
          <a:bodyPr>
            <a:normAutofit fontScale="92500" lnSpcReduction="10000"/>
          </a:bodyPr>
          <a:lstStyle/>
          <a:p>
            <a:pPr marL="457200" lvl="0" indent="-457200">
              <a:buFont typeface="+mj-lt"/>
              <a:buAutoNum type="arabicPeriod"/>
            </a:pPr>
            <a:r>
              <a:rPr lang="en-US" dirty="0" smtClean="0"/>
              <a:t>We could start with a brief intro on Why Opasnet... what made you want to build the platform and what were your initial expectations when you first started the project.</a:t>
            </a:r>
          </a:p>
          <a:p>
            <a:pPr marL="457200" lvl="0" indent="-457200">
              <a:buFont typeface="+mj-lt"/>
              <a:buAutoNum type="arabicPeriod"/>
            </a:pPr>
            <a:r>
              <a:rPr lang="en-US" dirty="0" smtClean="0"/>
              <a:t>If you think it is important we could also take some time to talk about the process of its design and what worked and what didn’t.</a:t>
            </a:r>
          </a:p>
          <a:p>
            <a:pPr marL="457200" lvl="0" indent="-457200">
              <a:buFont typeface="+mj-lt"/>
              <a:buAutoNum type="arabicPeriod"/>
            </a:pPr>
            <a:r>
              <a:rPr lang="en-US" dirty="0" smtClean="0"/>
              <a:t>Then we could continue with more on the features, insights and data of the website or on the open risk assessment method of research and sharing scientific knowledge.</a:t>
            </a:r>
          </a:p>
          <a:p>
            <a:pPr marL="457200" lvl="0" indent="-457200">
              <a:buFont typeface="+mj-lt"/>
              <a:buAutoNum type="arabicPeriod"/>
            </a:pPr>
            <a:r>
              <a:rPr lang="en-US" dirty="0" smtClean="0"/>
              <a:t>Finally, we could talk on how has Opasnet been used for social good and your vision on the future of the platform.</a:t>
            </a:r>
          </a:p>
          <a:p>
            <a:pPr marL="0" lvl="0" indent="0">
              <a:buNone/>
            </a:pPr>
            <a:r>
              <a:rPr lang="en-US" dirty="0" smtClean="0"/>
              <a:t/>
            </a:r>
            <a:br>
              <a:rPr lang="en-US" dirty="0" smtClean="0"/>
            </a:br>
            <a:r>
              <a:rPr lang="en-US" dirty="0" smtClean="0"/>
              <a:t>“How have you proven that your tool works in practice to solve a clear, identified problem?”</a:t>
            </a:r>
            <a:br>
              <a:rPr lang="en-US" dirty="0" smtClean="0"/>
            </a:br>
            <a:endParaRPr lang="en-US" dirty="0" smtClean="0"/>
          </a:p>
        </p:txBody>
      </p:sp>
      <p:sp>
        <p:nvSpPr>
          <p:cNvPr id="5" name="Slide Number Placeholder 4"/>
          <p:cNvSpPr>
            <a:spLocks noGrp="1"/>
          </p:cNvSpPr>
          <p:nvPr>
            <p:ph type="sldNum" sz="quarter" idx="12"/>
          </p:nvPr>
        </p:nvSpPr>
        <p:spPr/>
        <p:txBody>
          <a:bodyPr/>
          <a:lstStyle/>
          <a:p>
            <a:fld id="{75C47369-19E2-4791-B101-DB9661BC3DFB}" type="slidenum">
              <a:rPr lang="fi-FI" smtClean="0">
                <a:solidFill>
                  <a:srgbClr val="FFFFFF"/>
                </a:solidFill>
              </a:rPr>
              <a:pPr/>
              <a:t>9</a:t>
            </a:fld>
            <a:endParaRPr lang="fi-FI" dirty="0">
              <a:solidFill>
                <a:srgbClr val="FFFFFF"/>
              </a:solidFill>
            </a:endParaRPr>
          </a:p>
        </p:txBody>
      </p:sp>
    </p:spTree>
    <p:extLst>
      <p:ext uri="{BB962C8B-B14F-4D97-AF65-F5344CB8AC3E}">
        <p14:creationId xmlns:p14="http://schemas.microsoft.com/office/powerpoint/2010/main" val="2848927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L_uk_2012">
  <a:themeElements>
    <a:clrScheme name="THL 1">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TH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L 1">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8667</TotalTime>
  <Words>1221</Words>
  <Application>Microsoft Office PowerPoint</Application>
  <PresentationFormat>On-screen Show (4:3)</PresentationFormat>
  <Paragraphs>105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THL_uk_2012</vt:lpstr>
      <vt:lpstr>Opasnet: open science-based assessments for decision-makers</vt:lpstr>
      <vt:lpstr>Information flow in current decision support</vt:lpstr>
      <vt:lpstr>Open policy practice</vt:lpstr>
      <vt:lpstr>Why Opasnet?</vt:lpstr>
      <vt:lpstr>Tendering process for pneumococcal vaccine</vt:lpstr>
      <vt:lpstr>Other projects in Opasnet</vt:lpstr>
      <vt:lpstr>Future promises and challenges</vt:lpstr>
      <vt:lpstr>History briefly: borrowing and combining ideas</vt:lpstr>
      <vt:lpstr>Outline</vt:lpstr>
    </vt:vector>
  </TitlesOfParts>
  <Company>Recommended Finland 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Arja Rintamäki</dc:creator>
  <cp:lastModifiedBy>Tuomisto Jouni</cp:lastModifiedBy>
  <cp:revision>255</cp:revision>
  <cp:lastPrinted>2014-08-22T10:25:05Z</cp:lastPrinted>
  <dcterms:created xsi:type="dcterms:W3CDTF">2008-11-25T11:20:11Z</dcterms:created>
  <dcterms:modified xsi:type="dcterms:W3CDTF">2014-10-30T14:49:41Z</dcterms:modified>
</cp:coreProperties>
</file>