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8" r:id="rId3"/>
    <p:sldId id="257" r:id="rId4"/>
    <p:sldId id="261" r:id="rId5"/>
    <p:sldId id="276" r:id="rId6"/>
    <p:sldId id="264" r:id="rId7"/>
    <p:sldId id="262" r:id="rId8"/>
    <p:sldId id="277" r:id="rId9"/>
    <p:sldId id="275" r:id="rId10"/>
    <p:sldId id="258" r:id="rId11"/>
    <p:sldId id="260" r:id="rId12"/>
    <p:sldId id="265" r:id="rId13"/>
    <p:sldId id="271" r:id="rId14"/>
    <p:sldId id="269" r:id="rId15"/>
    <p:sldId id="266" r:id="rId16"/>
    <p:sldId id="272" r:id="rId17"/>
    <p:sldId id="273" r:id="rId18"/>
    <p:sldId id="274" r:id="rId19"/>
    <p:sldId id="267" r:id="rId20"/>
    <p:sldId id="270" r:id="rId21"/>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88" d="100"/>
          <a:sy n="88" d="100"/>
        </p:scale>
        <p:origin x="-780" y="-96"/>
      </p:cViewPr>
      <p:guideLst>
        <p:guide orient="horz" pos="1620"/>
        <p:guide pos="2880"/>
      </p:guideLst>
    </p:cSldViewPr>
  </p:slideViewPr>
  <p:outlineViewPr>
    <p:cViewPr>
      <p:scale>
        <a:sx n="33" d="100"/>
        <a:sy n="33" d="100"/>
      </p:scale>
      <p:origin x="0" y="4314"/>
    </p:cViewPr>
  </p:outlineViewPr>
  <p:notesTextViewPr>
    <p:cViewPr>
      <p:scale>
        <a:sx n="1" d="1"/>
        <a:sy n="1" d="1"/>
      </p:scale>
      <p:origin x="0" y="0"/>
    </p:cViewPr>
  </p:notesTextViewPr>
  <p:sorterViewPr>
    <p:cViewPr>
      <p:scale>
        <a:sx n="100" d="100"/>
        <a:sy n="100" d="100"/>
      </p:scale>
      <p:origin x="0" y="4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ED6919-B6F2-4217-844F-0304D074C01A}" type="datetimeFigureOut">
              <a:rPr lang="fi-FI" smtClean="0"/>
              <a:t>26.5.2015</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40F732-51F5-4147-B308-17D74BA9F2EC}" type="slidenum">
              <a:rPr lang="fi-FI" smtClean="0"/>
              <a:t>‹#›</a:t>
            </a:fld>
            <a:endParaRPr lang="fi-FI"/>
          </a:p>
        </p:txBody>
      </p:sp>
    </p:spTree>
    <p:extLst>
      <p:ext uri="{BB962C8B-B14F-4D97-AF65-F5344CB8AC3E}">
        <p14:creationId xmlns:p14="http://schemas.microsoft.com/office/powerpoint/2010/main" val="737145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381000" y="685800"/>
            <a:ext cx="6096000" cy="3429000"/>
          </a:xfrm>
        </p:spPr>
      </p:sp>
      <p:sp>
        <p:nvSpPr>
          <p:cNvPr id="12291"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smtClean="0"/>
              <a:t>Päätösvalmistelu perustuu pitkälle yksittäisten ihmisten väliseen vuorovaikutukseen ja tiedonkulkuun. Tätä tukevat monenlaiset selvitykset, raportit, ennakkoarvioinnit ja lobbausasiakirjat, mutta niiden yhteinen sivumäärä on aivan liian suuri päättäjän omaksuttavaksi rajatussa ajassa. Niinpä tieto välittyy ensisijaisesti henkilökohtaisten suhteiden välityksellä tai äärimmilleen pelkistettyinä raporttien ydinviesteinä. </a:t>
            </a:r>
          </a:p>
          <a:p>
            <a:r>
              <a:rPr lang="fi-FI" altLang="fi-FI" smtClean="0"/>
              <a:t>Raporttien valmisteluun kuitenkin käytetään varsin paljon resursseja, ja esimerkiksi ennakkoarvioinnin pohjana saattaa olla perusteellinen perehtyminen aiheen tieteelliseen kirjallisuuteen. Tieteessä tiedonkululla on oma vakiintunut menettelynsä: </a:t>
            </a:r>
          </a:p>
          <a:p>
            <a:r>
              <a:rPr lang="fi-FI" altLang="fi-FI" smtClean="0"/>
              <a:t>Tutkijat eri puolilla maailmaa tekevät tutkimuksia ja kokeita, joista kertyy alkuperäishavaintoja eli -dataa. Tutkija analysoi omat datansa ja kirjoittaa niistä tieteellisen julkaisun, jossa omia tuloksia myös peilataan muiden julkaisujen tuloksiin. Kaikki julkaisut vertaisarvioidaan eli kollegat arvioivat työn tieteellisen laadun ja uutuusarvon. </a:t>
            </a:r>
          </a:p>
          <a:p>
            <a:r>
              <a:rPr lang="fi-FI" altLang="fi-FI" smtClean="0"/>
              <a:t>Kun aineistoa on kertynyt riittävästi, joku - yleensä arvovaltainen - tutkija tekee katsauksen koko aihepiirin kirjallisuuteen ja tekee yhteenvedon siitä, mitä kyseisestä asiasta tällä hetkellä tiedetään. Nämä katsaukset ovat erityisen arvokkaita ennakkoarvioinnin tekemisessä. </a:t>
            </a:r>
          </a:p>
          <a:p>
            <a:r>
              <a:rPr lang="fi-FI" altLang="fi-FI" smtClean="0"/>
              <a:t>On syytä huomata, että tiedonkulku on yksisuuntaista ja katsauksen tekijät ovat pääasiassa sidoksissa tieteellisissä julkaisuissa kerrottuihin tietoihin. Vain harvoin katsaus tehdään keräämällä yhteen eri tutkimusten alkuperäisdata ja analysoimalla se uudelleen kokonaisuutena. Yhden julkaisun kirjoittajat eivät myöskään yleensä osallistu toisen havaintoaineiston analysointiin tai kommentointiin. </a:t>
            </a:r>
          </a:p>
          <a:p>
            <a:r>
              <a:rPr lang="fi-FI" altLang="fi-FI" smtClean="0"/>
              <a:t>Yksisuuntaisuutta on helppo testata tällä kysymyksellä: jos joku huomaa väärän painotuksen tai virheen artikkelissa, raportissa tai muussa tietotuotteessa, onko hänellä mahdollisuus kommentoida asiaa ja saada se korjatuksi? Nykyinen päätösvalmistelu perustuu lähes pelkästään sellaisiin tietotuotteisiin, joissa vastaus on kielteinen. Koska virheitä kuitenkin tulee, on täytynyt kehittää raskas kuulemis- ja lausuntomenettely, joka ei korjaa virheitä vaan tuottaa erilaisia lisädokumentteja, jotka listaavan puutteita mutta eivät tyydyttävästi ratkaise päättäjän ongelmaa siitä, kuka kuulluista on kriittisesti tarkasteltuna oikeassa. </a:t>
            </a:r>
          </a:p>
        </p:txBody>
      </p:sp>
      <p:sp>
        <p:nvSpPr>
          <p:cNvPr id="12292"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itchFamily="18" charset="0"/>
              <a:buNone/>
            </a:pPr>
            <a:fld id="{55F0EAAC-ABA6-4297-AB1D-404DE6CE5DE8}" type="slidenum">
              <a:rPr lang="fi-FI" altLang="fi-FI">
                <a:solidFill>
                  <a:srgbClr val="000000"/>
                </a:solidFill>
              </a:rPr>
              <a:pPr eaLnBrk="1" hangingPunct="1">
                <a:buClr>
                  <a:srgbClr val="000000"/>
                </a:buClr>
                <a:buSzPct val="100000"/>
                <a:buFont typeface="Times New Roman" pitchFamily="18" charset="0"/>
                <a:buNone/>
              </a:pPr>
              <a:t>6</a:t>
            </a:fld>
            <a:endParaRPr lang="fi-FI" altLang="fi-FI">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smtClean="0"/>
              <a:t>Click to edit Master title style</a:t>
            </a:r>
            <a:endParaRPr lang="fi-FI"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6D296202-20F0-42C1-92F2-B9005A9654A7}" type="datetimeFigureOut">
              <a:rPr lang="fi-FI" smtClean="0"/>
              <a:t>26.5.2015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1166912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6D296202-20F0-42C1-92F2-B9005A9654A7}" type="datetimeFigureOut">
              <a:rPr lang="fi-FI" smtClean="0"/>
              <a:t>26.5.2015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17625875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6D296202-20F0-42C1-92F2-B9005A9654A7}" type="datetimeFigureOut">
              <a:rPr lang="fi-FI" smtClean="0"/>
              <a:t>26.5.2015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20003962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6D296202-20F0-42C1-92F2-B9005A9654A7}" type="datetimeFigureOut">
              <a:rPr lang="fi-FI" smtClean="0"/>
              <a:t>26.5.2015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21573865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296202-20F0-42C1-92F2-B9005A9654A7}" type="datetimeFigureOut">
              <a:rPr lang="fi-FI" smtClean="0"/>
              <a:t>26.5.2015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38657971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6D296202-20F0-42C1-92F2-B9005A9654A7}" type="datetimeFigureOut">
              <a:rPr lang="fi-FI" smtClean="0"/>
              <a:t>26.5.2015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37468231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6D296202-20F0-42C1-92F2-B9005A9654A7}" type="datetimeFigureOut">
              <a:rPr lang="fi-FI" smtClean="0"/>
              <a:t>26.5.2015</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38132894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6D296202-20F0-42C1-92F2-B9005A9654A7}" type="datetimeFigureOut">
              <a:rPr lang="fi-FI" smtClean="0"/>
              <a:t>26.5.2015</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28862204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96202-20F0-42C1-92F2-B9005A9654A7}" type="datetimeFigureOut">
              <a:rPr lang="fi-FI" smtClean="0"/>
              <a:t>26.5.2015</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7226369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96202-20F0-42C1-92F2-B9005A9654A7}" type="datetimeFigureOut">
              <a:rPr lang="fi-FI" smtClean="0"/>
              <a:t>26.5.2015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17923914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96202-20F0-42C1-92F2-B9005A9654A7}" type="datetimeFigureOut">
              <a:rPr lang="fi-FI" smtClean="0"/>
              <a:t>26.5.2015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6019307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4562076" y="4785115"/>
            <a:ext cx="1403176"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296202-20F0-42C1-92F2-B9005A9654A7}" type="datetimeFigureOut">
              <a:rPr lang="fi-FI" smtClean="0"/>
              <a:t>26.5.2015</a:t>
            </a:fld>
            <a:endParaRPr lang="fi-FI"/>
          </a:p>
        </p:txBody>
      </p:sp>
      <p:sp>
        <p:nvSpPr>
          <p:cNvPr id="5" name="Footer Placeholder 4"/>
          <p:cNvSpPr>
            <a:spLocks noGrp="1"/>
          </p:cNvSpPr>
          <p:nvPr>
            <p:ph type="ftr" sz="quarter" idx="3"/>
          </p:nvPr>
        </p:nvSpPr>
        <p:spPr>
          <a:xfrm>
            <a:off x="6052478" y="4777311"/>
            <a:ext cx="1735832"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Slide Number Placeholder 5"/>
          <p:cNvSpPr>
            <a:spLocks noGrp="1"/>
          </p:cNvSpPr>
          <p:nvPr>
            <p:ph type="sldNum" sz="quarter" idx="4"/>
          </p:nvPr>
        </p:nvSpPr>
        <p:spPr>
          <a:xfrm>
            <a:off x="7884368" y="4767263"/>
            <a:ext cx="802432"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C338E2D-4989-4DFB-A330-5B726A3972E8}" type="slidenum">
              <a:rPr lang="fi-FI" smtClean="0"/>
              <a:t>‹#›</a:t>
            </a:fld>
            <a:endParaRPr lang="fi-FI"/>
          </a:p>
        </p:txBody>
      </p:sp>
      <p:pic>
        <p:nvPicPr>
          <p:cNvPr id="9219" name="Picture 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701" y="4254334"/>
            <a:ext cx="1189325" cy="889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97517" y="4860413"/>
            <a:ext cx="3158459" cy="178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4021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en.opasnet.org/w/Helsinki_energy_decision_201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i-FI" dirty="0" err="1" smtClean="0"/>
              <a:t>Decision</a:t>
            </a:r>
            <a:r>
              <a:rPr lang="fi-FI" dirty="0" smtClean="0"/>
              <a:t> </a:t>
            </a:r>
            <a:r>
              <a:rPr lang="fi-FI" dirty="0" err="1" smtClean="0"/>
              <a:t>support</a:t>
            </a:r>
            <a:r>
              <a:rPr lang="fi-FI" dirty="0" smtClean="0"/>
              <a:t> with </a:t>
            </a:r>
            <a:r>
              <a:rPr lang="fi-FI" dirty="0" err="1" smtClean="0"/>
              <a:t>online</a:t>
            </a:r>
            <a:r>
              <a:rPr lang="fi-FI" dirty="0" smtClean="0"/>
              <a:t> </a:t>
            </a:r>
            <a:r>
              <a:rPr lang="fi-FI" dirty="0" err="1" smtClean="0"/>
              <a:t>collaborative</a:t>
            </a:r>
            <a:r>
              <a:rPr lang="fi-FI" dirty="0" smtClean="0"/>
              <a:t> </a:t>
            </a:r>
            <a:r>
              <a:rPr lang="fi-FI" dirty="0" err="1" smtClean="0"/>
              <a:t>models</a:t>
            </a:r>
            <a:endParaRPr lang="fi-FI" dirty="0"/>
          </a:p>
        </p:txBody>
      </p:sp>
      <p:sp>
        <p:nvSpPr>
          <p:cNvPr id="3" name="Subtitle 2"/>
          <p:cNvSpPr>
            <a:spLocks noGrp="1"/>
          </p:cNvSpPr>
          <p:nvPr>
            <p:ph type="subTitle" idx="1"/>
          </p:nvPr>
        </p:nvSpPr>
        <p:spPr/>
        <p:txBody>
          <a:bodyPr/>
          <a:lstStyle/>
          <a:p>
            <a:r>
              <a:rPr lang="fi-FI" dirty="0" smtClean="0"/>
              <a:t>Jouni Tuomisto</a:t>
            </a:r>
          </a:p>
          <a:p>
            <a:r>
              <a:rPr lang="fi-FI" dirty="0" smtClean="0"/>
              <a:t>THL, Kuopio</a:t>
            </a:r>
          </a:p>
        </p:txBody>
      </p:sp>
    </p:spTree>
    <p:extLst>
      <p:ext uri="{BB962C8B-B14F-4D97-AF65-F5344CB8AC3E}">
        <p14:creationId xmlns:p14="http://schemas.microsoft.com/office/powerpoint/2010/main" val="1489504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smtClean="0"/>
              <a:t>Causal</a:t>
            </a:r>
            <a:r>
              <a:rPr lang="fi-FI" dirty="0" smtClean="0"/>
              <a:t> </a:t>
            </a:r>
            <a:r>
              <a:rPr lang="fi-FI" dirty="0" err="1" smtClean="0"/>
              <a:t>diagram</a:t>
            </a:r>
            <a:r>
              <a:rPr lang="fi-FI" dirty="0" smtClean="0"/>
              <a:t> of Helsinki </a:t>
            </a:r>
            <a:r>
              <a:rPr lang="fi-FI" dirty="0" err="1" smtClean="0"/>
              <a:t>energy</a:t>
            </a:r>
            <a:r>
              <a:rPr lang="fi-FI" dirty="0" smtClean="0"/>
              <a:t> </a:t>
            </a:r>
            <a:r>
              <a:rPr lang="fi-FI" dirty="0" err="1" smtClean="0"/>
              <a:t>decision</a:t>
            </a:r>
            <a:r>
              <a:rPr lang="fi-FI" baseline="0" dirty="0" smtClean="0"/>
              <a:t> 2015</a:t>
            </a:r>
            <a:endParaRPr lang="fi-FI" dirty="0"/>
          </a:p>
        </p:txBody>
      </p:sp>
      <p:sp>
        <p:nvSpPr>
          <p:cNvPr id="3" name="Content Placeholder 2"/>
          <p:cNvSpPr>
            <a:spLocks noGrp="1"/>
          </p:cNvSpPr>
          <p:nvPr>
            <p:ph idx="1"/>
          </p:nvPr>
        </p:nvSpPr>
        <p:spPr/>
        <p:txBody>
          <a:bodyPr/>
          <a:lstStyle/>
          <a:p>
            <a:endParaRPr lang="fi-FI"/>
          </a:p>
        </p:txBody>
      </p:sp>
      <p:pic>
        <p:nvPicPr>
          <p:cNvPr id="1026" name="Picture 2" descr="http://en.opasnet.org/en-opwiki/images/d/d4/Helsinki_energy_decision_20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7" y="1113588"/>
            <a:ext cx="5356869" cy="4017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823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Structure</a:t>
            </a:r>
            <a:r>
              <a:rPr lang="fi-FI" dirty="0" smtClean="0"/>
              <a:t> of</a:t>
            </a:r>
            <a:r>
              <a:rPr lang="fi-FI" baseline="0" dirty="0" smtClean="0"/>
              <a:t> a </a:t>
            </a:r>
            <a:r>
              <a:rPr lang="fi-FI" baseline="0" dirty="0" err="1" smtClean="0"/>
              <a:t>variable</a:t>
            </a:r>
            <a:endParaRPr lang="fi-FI" dirty="0"/>
          </a:p>
        </p:txBody>
      </p:sp>
      <p:sp>
        <p:nvSpPr>
          <p:cNvPr id="3" name="Content Placeholder 2"/>
          <p:cNvSpPr>
            <a:spLocks noGrp="1"/>
          </p:cNvSpPr>
          <p:nvPr>
            <p:ph idx="1"/>
          </p:nvPr>
        </p:nvSpPr>
        <p:spPr/>
        <p:txBody>
          <a:bodyPr/>
          <a:lstStyle/>
          <a:p>
            <a:r>
              <a:rPr lang="fi-FI" dirty="0" err="1" smtClean="0"/>
              <a:t>Question</a:t>
            </a:r>
            <a:endParaRPr lang="fi-FI" dirty="0" smtClean="0"/>
          </a:p>
          <a:p>
            <a:r>
              <a:rPr lang="fi-FI" dirty="0" err="1" smtClean="0"/>
              <a:t>Answer</a:t>
            </a:r>
            <a:r>
              <a:rPr lang="fi-FI" dirty="0" smtClean="0"/>
              <a:t> (a </a:t>
            </a:r>
            <a:r>
              <a:rPr lang="fi-FI" dirty="0" err="1" smtClean="0"/>
              <a:t>quantitative</a:t>
            </a:r>
            <a:r>
              <a:rPr lang="fi-FI" dirty="0" smtClean="0"/>
              <a:t> </a:t>
            </a:r>
            <a:r>
              <a:rPr lang="fi-FI" dirty="0" err="1" smtClean="0"/>
              <a:t>estimate</a:t>
            </a:r>
            <a:r>
              <a:rPr lang="fi-FI" dirty="0" smtClean="0"/>
              <a:t>, a </a:t>
            </a:r>
            <a:r>
              <a:rPr lang="fi-FI" dirty="0" err="1" smtClean="0"/>
              <a:t>posterior</a:t>
            </a:r>
            <a:r>
              <a:rPr lang="fi-FI" dirty="0" smtClean="0"/>
              <a:t> </a:t>
            </a:r>
            <a:r>
              <a:rPr lang="fi-FI" dirty="0" err="1" smtClean="0"/>
              <a:t>distribution</a:t>
            </a:r>
            <a:r>
              <a:rPr lang="fi-FI" dirty="0" smtClean="0"/>
              <a:t>)</a:t>
            </a:r>
          </a:p>
          <a:p>
            <a:r>
              <a:rPr lang="fi-FI" dirty="0" err="1" smtClean="0"/>
              <a:t>Rationale</a:t>
            </a:r>
            <a:r>
              <a:rPr lang="fi-FI" dirty="0" smtClean="0"/>
              <a:t> (</a:t>
            </a:r>
            <a:r>
              <a:rPr lang="fi-FI" dirty="0" err="1" smtClean="0"/>
              <a:t>anything</a:t>
            </a:r>
            <a:r>
              <a:rPr lang="fi-FI" dirty="0" smtClean="0"/>
              <a:t> </a:t>
            </a:r>
            <a:r>
              <a:rPr lang="fi-FI" dirty="0" err="1" smtClean="0"/>
              <a:t>that</a:t>
            </a:r>
            <a:r>
              <a:rPr lang="fi-FI" dirty="0" smtClean="0"/>
              <a:t> is </a:t>
            </a:r>
            <a:r>
              <a:rPr lang="fi-FI" dirty="0" err="1" smtClean="0"/>
              <a:t>needed</a:t>
            </a:r>
            <a:r>
              <a:rPr lang="fi-FI" dirty="0" smtClean="0"/>
              <a:t> to </a:t>
            </a:r>
            <a:r>
              <a:rPr lang="fi-FI" dirty="0" err="1" smtClean="0"/>
              <a:t>convince</a:t>
            </a:r>
            <a:r>
              <a:rPr lang="fi-FI" dirty="0" smtClean="0"/>
              <a:t> a </a:t>
            </a:r>
            <a:r>
              <a:rPr lang="fi-FI" dirty="0" err="1" smtClean="0"/>
              <a:t>critical</a:t>
            </a:r>
            <a:r>
              <a:rPr lang="fi-FI" dirty="0" smtClean="0"/>
              <a:t> </a:t>
            </a:r>
            <a:r>
              <a:rPr lang="fi-FI" dirty="0" err="1" smtClean="0"/>
              <a:t>reader</a:t>
            </a:r>
            <a:r>
              <a:rPr lang="fi-FI" dirty="0" smtClean="0"/>
              <a:t> </a:t>
            </a:r>
            <a:r>
              <a:rPr lang="fi-FI" dirty="0" err="1" smtClean="0"/>
              <a:t>that</a:t>
            </a:r>
            <a:r>
              <a:rPr lang="fi-FI" baseline="0" dirty="0" smtClean="0"/>
              <a:t> the </a:t>
            </a:r>
            <a:r>
              <a:rPr lang="fi-FI" baseline="0" dirty="0" err="1" smtClean="0"/>
              <a:t>answer</a:t>
            </a:r>
            <a:r>
              <a:rPr lang="fi-FI" baseline="0" dirty="0" smtClean="0"/>
              <a:t> is </a:t>
            </a:r>
            <a:r>
              <a:rPr lang="fi-FI" baseline="0" dirty="0" err="1" smtClean="0"/>
              <a:t>reliable</a:t>
            </a:r>
            <a:r>
              <a:rPr lang="fi-FI" baseline="0" dirty="0" smtClean="0"/>
              <a:t>)</a:t>
            </a:r>
            <a:endParaRPr lang="fi-FI" dirty="0" smtClean="0"/>
          </a:p>
        </p:txBody>
      </p:sp>
    </p:spTree>
    <p:extLst>
      <p:ext uri="{BB962C8B-B14F-4D97-AF65-F5344CB8AC3E}">
        <p14:creationId xmlns:p14="http://schemas.microsoft.com/office/powerpoint/2010/main" val="1423647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Values</a:t>
            </a:r>
            <a:r>
              <a:rPr lang="fi-FI" dirty="0" smtClean="0"/>
              <a:t> and </a:t>
            </a:r>
            <a:r>
              <a:rPr lang="fi-FI" dirty="0" err="1" smtClean="0"/>
              <a:t>facts</a:t>
            </a:r>
            <a:r>
              <a:rPr lang="fi-FI" dirty="0" smtClean="0"/>
              <a:t> as</a:t>
            </a:r>
            <a:r>
              <a:rPr lang="fi-FI" baseline="0" dirty="0" smtClean="0"/>
              <a:t> </a:t>
            </a:r>
            <a:r>
              <a:rPr lang="fi-FI" baseline="0" dirty="0" err="1" smtClean="0"/>
              <a:t>building</a:t>
            </a:r>
            <a:r>
              <a:rPr lang="fi-FI" baseline="0" dirty="0" smtClean="0"/>
              <a:t> </a:t>
            </a:r>
            <a:r>
              <a:rPr lang="fi-FI" baseline="0" dirty="0" err="1" smtClean="0"/>
              <a:t>blocks</a:t>
            </a:r>
            <a:endParaRPr lang="fi-FI" dirty="0"/>
          </a:p>
        </p:txBody>
      </p:sp>
      <p:sp>
        <p:nvSpPr>
          <p:cNvPr id="3" name="Content Placeholder 2"/>
          <p:cNvSpPr>
            <a:spLocks noGrp="1"/>
          </p:cNvSpPr>
          <p:nvPr>
            <p:ph idx="1"/>
          </p:nvPr>
        </p:nvSpPr>
        <p:spPr/>
        <p:txBody>
          <a:bodyPr/>
          <a:lstStyle/>
          <a:p>
            <a:r>
              <a:rPr lang="fi-FI" dirty="0" smtClean="0"/>
              <a:t>An </a:t>
            </a:r>
            <a:r>
              <a:rPr lang="fi-FI" dirty="0" err="1" smtClean="0"/>
              <a:t>assessment</a:t>
            </a:r>
            <a:r>
              <a:rPr lang="fi-FI" dirty="0" smtClean="0"/>
              <a:t> </a:t>
            </a:r>
            <a:r>
              <a:rPr lang="fi-FI" dirty="0" err="1" smtClean="0"/>
              <a:t>consists</a:t>
            </a:r>
            <a:r>
              <a:rPr lang="fi-FI" dirty="0" smtClean="0"/>
              <a:t> of </a:t>
            </a:r>
            <a:r>
              <a:rPr lang="fi-FI" dirty="0" err="1" smtClean="0"/>
              <a:t>information</a:t>
            </a:r>
            <a:r>
              <a:rPr lang="fi-FI" dirty="0" smtClean="0"/>
              <a:t> on</a:t>
            </a:r>
          </a:p>
          <a:p>
            <a:pPr lvl="1"/>
            <a:r>
              <a:rPr lang="fi-FI" dirty="0" err="1" smtClean="0"/>
              <a:t>Scientific</a:t>
            </a:r>
            <a:r>
              <a:rPr lang="fi-FI" dirty="0" smtClean="0"/>
              <a:t> </a:t>
            </a:r>
            <a:r>
              <a:rPr lang="fi-FI" dirty="0" err="1" smtClean="0"/>
              <a:t>statements</a:t>
            </a:r>
            <a:r>
              <a:rPr lang="fi-FI" dirty="0" smtClean="0"/>
              <a:t> (”</a:t>
            </a:r>
            <a:r>
              <a:rPr lang="fi-FI" dirty="0" err="1" smtClean="0"/>
              <a:t>facts</a:t>
            </a:r>
            <a:r>
              <a:rPr lang="fi-FI" dirty="0" smtClean="0"/>
              <a:t>” </a:t>
            </a:r>
            <a:r>
              <a:rPr lang="fi-FI" dirty="0" err="1" smtClean="0"/>
              <a:t>based</a:t>
            </a:r>
            <a:r>
              <a:rPr lang="fi-FI" dirty="0" smtClean="0"/>
              <a:t> on </a:t>
            </a:r>
            <a:r>
              <a:rPr lang="fi-FI" dirty="0" err="1" smtClean="0"/>
              <a:t>observations</a:t>
            </a:r>
            <a:r>
              <a:rPr lang="fi-FI" dirty="0" smtClean="0"/>
              <a:t>)</a:t>
            </a:r>
          </a:p>
          <a:p>
            <a:pPr lvl="1"/>
            <a:r>
              <a:rPr lang="fi-FI" dirty="0" smtClean="0"/>
              <a:t>Value </a:t>
            </a:r>
            <a:r>
              <a:rPr lang="fi-FI" dirty="0" err="1" smtClean="0"/>
              <a:t>judgements</a:t>
            </a:r>
            <a:r>
              <a:rPr lang="fi-FI" dirty="0" smtClean="0"/>
              <a:t> (”</a:t>
            </a:r>
            <a:r>
              <a:rPr lang="fi-FI" dirty="0" err="1" smtClean="0"/>
              <a:t>values</a:t>
            </a:r>
            <a:r>
              <a:rPr lang="fi-FI" dirty="0" smtClean="0"/>
              <a:t>” </a:t>
            </a:r>
            <a:r>
              <a:rPr lang="fi-FI" dirty="0" err="1" smtClean="0"/>
              <a:t>based</a:t>
            </a:r>
            <a:r>
              <a:rPr lang="fi-FI" dirty="0" smtClean="0"/>
              <a:t> on </a:t>
            </a:r>
            <a:r>
              <a:rPr lang="fi-FI" dirty="0" err="1" smtClean="0"/>
              <a:t>observations</a:t>
            </a:r>
            <a:r>
              <a:rPr lang="fi-FI" dirty="0" smtClean="0"/>
              <a:t> </a:t>
            </a:r>
            <a:r>
              <a:rPr lang="fi-FI" dirty="0" err="1" smtClean="0"/>
              <a:t>about</a:t>
            </a:r>
            <a:r>
              <a:rPr lang="fi-FI" dirty="0" smtClean="0"/>
              <a:t> </a:t>
            </a:r>
            <a:r>
              <a:rPr lang="fi-FI" dirty="0" err="1" smtClean="0"/>
              <a:t>people’s</a:t>
            </a:r>
            <a:r>
              <a:rPr lang="fi-FI" dirty="0" smtClean="0"/>
              <a:t> </a:t>
            </a:r>
            <a:r>
              <a:rPr lang="fi-FI" dirty="0" err="1" smtClean="0"/>
              <a:t>opinions</a:t>
            </a:r>
            <a:r>
              <a:rPr lang="fi-FI" dirty="0" smtClean="0"/>
              <a:t>)</a:t>
            </a:r>
          </a:p>
          <a:p>
            <a:r>
              <a:rPr lang="fi-FI" dirty="0" err="1" smtClean="0"/>
              <a:t>Both</a:t>
            </a:r>
            <a:r>
              <a:rPr lang="fi-FI" dirty="0" smtClean="0"/>
              <a:t> </a:t>
            </a:r>
            <a:r>
              <a:rPr lang="fi-FI" dirty="0" err="1" smtClean="0"/>
              <a:t>are</a:t>
            </a:r>
            <a:r>
              <a:rPr lang="fi-FI" dirty="0" smtClean="0"/>
              <a:t> </a:t>
            </a:r>
            <a:r>
              <a:rPr lang="fi-FI" dirty="0" err="1" smtClean="0"/>
              <a:t>synthesised</a:t>
            </a:r>
            <a:r>
              <a:rPr lang="fi-FI" dirty="0" smtClean="0"/>
              <a:t> </a:t>
            </a:r>
            <a:r>
              <a:rPr lang="fi-FI" dirty="0" err="1" smtClean="0"/>
              <a:t>using</a:t>
            </a:r>
            <a:r>
              <a:rPr lang="fi-FI" dirty="0" smtClean="0"/>
              <a:t> the </a:t>
            </a:r>
            <a:r>
              <a:rPr lang="fi-FI" dirty="0" err="1" smtClean="0"/>
              <a:t>same</a:t>
            </a:r>
            <a:r>
              <a:rPr lang="fi-FI" dirty="0" smtClean="0"/>
              <a:t> </a:t>
            </a:r>
            <a:r>
              <a:rPr lang="fi-FI" dirty="0" err="1" smtClean="0"/>
              <a:t>rules</a:t>
            </a:r>
            <a:r>
              <a:rPr lang="fi-FI" dirty="0" smtClean="0"/>
              <a:t>.</a:t>
            </a:r>
            <a:endParaRPr lang="fi-FI" dirty="0"/>
          </a:p>
        </p:txBody>
      </p:sp>
    </p:spTree>
    <p:extLst>
      <p:ext uri="{BB962C8B-B14F-4D97-AF65-F5344CB8AC3E}">
        <p14:creationId xmlns:p14="http://schemas.microsoft.com/office/powerpoint/2010/main" val="3310667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dirty="0"/>
          </a:p>
        </p:txBody>
      </p:sp>
      <p:sp>
        <p:nvSpPr>
          <p:cNvPr id="3" name="Content Placeholder 2"/>
          <p:cNvSpPr>
            <a:spLocks noGrp="1"/>
          </p:cNvSpPr>
          <p:nvPr>
            <p:ph idx="1"/>
          </p:nvPr>
        </p:nvSpPr>
        <p:spPr/>
        <p:txBody>
          <a:bodyPr/>
          <a:lstStyle/>
          <a:p>
            <a:endParaRPr lang="fi-FI"/>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 y="0"/>
            <a:ext cx="8555554"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132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smtClean="0"/>
              <a:t>Discussion</a:t>
            </a:r>
            <a:r>
              <a:rPr lang="fi-FI" baseline="0" dirty="0" smtClean="0"/>
              <a:t> </a:t>
            </a:r>
            <a:r>
              <a:rPr lang="fi-FI" baseline="0" dirty="0" err="1" smtClean="0"/>
              <a:t>types</a:t>
            </a:r>
            <a:r>
              <a:rPr lang="fi-FI" dirty="0" smtClean="0"/>
              <a:t> </a:t>
            </a:r>
            <a:br>
              <a:rPr lang="fi-FI" dirty="0" smtClean="0"/>
            </a:br>
            <a:r>
              <a:rPr lang="fi-FI" dirty="0" smtClean="0"/>
              <a:t>(</a:t>
            </a:r>
            <a:r>
              <a:rPr lang="fi-FI" dirty="0" err="1" smtClean="0"/>
              <a:t>based</a:t>
            </a:r>
            <a:r>
              <a:rPr lang="fi-FI" baseline="0" dirty="0" smtClean="0"/>
              <a:t> on </a:t>
            </a:r>
            <a:r>
              <a:rPr lang="fi-FI" baseline="0" dirty="0" err="1" smtClean="0"/>
              <a:t>level</a:t>
            </a:r>
            <a:r>
              <a:rPr lang="fi-FI" baseline="0" dirty="0" smtClean="0"/>
              <a:t> of </a:t>
            </a:r>
            <a:r>
              <a:rPr lang="fi-FI" baseline="0" dirty="0" err="1" smtClean="0"/>
              <a:t>synthesis</a:t>
            </a:r>
            <a:r>
              <a:rPr lang="fi-FI" baseline="0" dirty="0" smtClean="0"/>
              <a:t>)</a:t>
            </a:r>
            <a:endParaRPr lang="fi-FI" dirty="0"/>
          </a:p>
        </p:txBody>
      </p:sp>
      <p:sp>
        <p:nvSpPr>
          <p:cNvPr id="3" name="Content Placeholder 2"/>
          <p:cNvSpPr>
            <a:spLocks noGrp="1"/>
          </p:cNvSpPr>
          <p:nvPr>
            <p:ph idx="1"/>
          </p:nvPr>
        </p:nvSpPr>
        <p:spPr/>
        <p:txBody>
          <a:bodyPr/>
          <a:lstStyle/>
          <a:p>
            <a:r>
              <a:rPr lang="fi-FI" dirty="0" err="1" smtClean="0"/>
              <a:t>Free</a:t>
            </a:r>
            <a:r>
              <a:rPr lang="fi-FI" dirty="0" smtClean="0"/>
              <a:t> </a:t>
            </a:r>
            <a:r>
              <a:rPr lang="fi-FI" dirty="0" err="1" smtClean="0"/>
              <a:t>discussions</a:t>
            </a:r>
            <a:endParaRPr lang="fi-FI" dirty="0" smtClean="0"/>
          </a:p>
          <a:p>
            <a:r>
              <a:rPr lang="fi-FI" dirty="0" err="1" smtClean="0"/>
              <a:t>Focussed</a:t>
            </a:r>
            <a:r>
              <a:rPr lang="fi-FI" dirty="0" smtClean="0"/>
              <a:t> </a:t>
            </a:r>
            <a:r>
              <a:rPr lang="fi-FI" dirty="0" err="1" smtClean="0"/>
              <a:t>discussions</a:t>
            </a:r>
            <a:r>
              <a:rPr lang="fi-FI" baseline="0" dirty="0" smtClean="0"/>
              <a:t> (on a </a:t>
            </a:r>
            <a:r>
              <a:rPr lang="fi-FI" baseline="0" dirty="0" err="1" smtClean="0"/>
              <a:t>specific</a:t>
            </a:r>
            <a:r>
              <a:rPr lang="fi-FI" baseline="0" dirty="0" smtClean="0"/>
              <a:t> </a:t>
            </a:r>
            <a:r>
              <a:rPr lang="fi-FI" baseline="0" dirty="0" err="1" smtClean="0"/>
              <a:t>topic</a:t>
            </a:r>
            <a:r>
              <a:rPr lang="fi-FI" baseline="0" dirty="0" smtClean="0"/>
              <a:t>)</a:t>
            </a:r>
          </a:p>
          <a:p>
            <a:r>
              <a:rPr lang="fi-FI" baseline="0" dirty="0" err="1" smtClean="0"/>
              <a:t>Structured</a:t>
            </a:r>
            <a:r>
              <a:rPr lang="fi-FI" baseline="0" dirty="0" smtClean="0"/>
              <a:t> </a:t>
            </a:r>
            <a:r>
              <a:rPr lang="fi-FI" baseline="0" dirty="0" err="1" smtClean="0"/>
              <a:t>discussions</a:t>
            </a:r>
            <a:r>
              <a:rPr lang="fi-FI" baseline="0" dirty="0" smtClean="0"/>
              <a:t> (</a:t>
            </a:r>
            <a:r>
              <a:rPr lang="fi-FI" baseline="0" dirty="0" err="1" smtClean="0"/>
              <a:t>obeying</a:t>
            </a:r>
            <a:r>
              <a:rPr lang="fi-FI" baseline="0" dirty="0" smtClean="0"/>
              <a:t> </a:t>
            </a:r>
            <a:r>
              <a:rPr lang="fi-FI" baseline="0" dirty="0" err="1" smtClean="0"/>
              <a:t>discussion</a:t>
            </a:r>
            <a:r>
              <a:rPr lang="fi-FI" baseline="0" dirty="0" smtClean="0"/>
              <a:t> </a:t>
            </a:r>
            <a:r>
              <a:rPr lang="fi-FI" baseline="0" dirty="0" err="1" smtClean="0"/>
              <a:t>rules</a:t>
            </a:r>
            <a:r>
              <a:rPr lang="fi-FI" baseline="0" dirty="0" smtClean="0"/>
              <a:t>)</a:t>
            </a:r>
          </a:p>
          <a:p>
            <a:r>
              <a:rPr lang="fi-FI" baseline="0" dirty="0" err="1" smtClean="0"/>
              <a:t>Variables</a:t>
            </a:r>
            <a:r>
              <a:rPr lang="fi-FI" baseline="0" dirty="0" smtClean="0"/>
              <a:t> (</a:t>
            </a:r>
            <a:r>
              <a:rPr lang="fi-FI" baseline="0" dirty="0" err="1" smtClean="0"/>
              <a:t>quantified</a:t>
            </a:r>
            <a:r>
              <a:rPr lang="fi-FI" baseline="0" dirty="0" smtClean="0"/>
              <a:t> and </a:t>
            </a:r>
            <a:r>
              <a:rPr lang="fi-FI" baseline="0" dirty="0" err="1" smtClean="0"/>
              <a:t>modelled</a:t>
            </a:r>
            <a:r>
              <a:rPr lang="fi-FI" baseline="0" dirty="0" smtClean="0"/>
              <a:t>)</a:t>
            </a:r>
          </a:p>
        </p:txBody>
      </p:sp>
    </p:spTree>
    <p:extLst>
      <p:ext uri="{BB962C8B-B14F-4D97-AF65-F5344CB8AC3E}">
        <p14:creationId xmlns:p14="http://schemas.microsoft.com/office/powerpoint/2010/main" val="1519685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Discussion</a:t>
            </a:r>
            <a:r>
              <a:rPr lang="fi-FI" dirty="0" smtClean="0"/>
              <a:t> as </a:t>
            </a:r>
            <a:r>
              <a:rPr lang="fi-FI" dirty="0" err="1" smtClean="0"/>
              <a:t>source</a:t>
            </a:r>
            <a:r>
              <a:rPr lang="fi-FI" dirty="0" smtClean="0"/>
              <a:t> of data</a:t>
            </a:r>
            <a:endParaRPr lang="fi-FI" dirty="0"/>
          </a:p>
        </p:txBody>
      </p:sp>
      <p:sp>
        <p:nvSpPr>
          <p:cNvPr id="3" name="Content Placeholder 2"/>
          <p:cNvSpPr>
            <a:spLocks noGrp="1"/>
          </p:cNvSpPr>
          <p:nvPr>
            <p:ph idx="1"/>
          </p:nvPr>
        </p:nvSpPr>
        <p:spPr/>
        <p:txBody>
          <a:bodyPr/>
          <a:lstStyle/>
          <a:p>
            <a:endParaRPr lang="fi-FI"/>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7" y="0"/>
            <a:ext cx="6984776" cy="514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1860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3558"/>
          </a:xfrm>
        </p:spPr>
        <p:txBody>
          <a:bodyPr/>
          <a:lstStyle/>
          <a:p>
            <a:r>
              <a:rPr lang="fi-FI" dirty="0" err="1" smtClean="0"/>
              <a:t>Structured</a:t>
            </a:r>
            <a:r>
              <a:rPr lang="fi-FI" dirty="0" smtClean="0"/>
              <a:t> </a:t>
            </a:r>
            <a:r>
              <a:rPr lang="fi-FI" dirty="0" err="1" smtClean="0"/>
              <a:t>discussion</a:t>
            </a:r>
            <a:endParaRPr lang="fi-FI" dirty="0"/>
          </a:p>
        </p:txBody>
      </p:sp>
      <p:sp>
        <p:nvSpPr>
          <p:cNvPr id="3" name="Content Placeholder 2"/>
          <p:cNvSpPr>
            <a:spLocks noGrp="1"/>
          </p:cNvSpPr>
          <p:nvPr>
            <p:ph idx="1"/>
          </p:nvPr>
        </p:nvSpPr>
        <p:spPr/>
        <p:txBody>
          <a:bodyPr/>
          <a:lstStyle/>
          <a:p>
            <a:endParaRPr lang="fi-FI"/>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36" y="661735"/>
            <a:ext cx="8816352" cy="4481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8819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Resolutions</a:t>
            </a:r>
            <a:r>
              <a:rPr lang="fi-FI" dirty="0" smtClean="0"/>
              <a:t> of </a:t>
            </a:r>
            <a:r>
              <a:rPr lang="fi-FI" dirty="0" err="1" smtClean="0"/>
              <a:t>discussions</a:t>
            </a:r>
            <a:endParaRPr lang="fi-FI" dirty="0"/>
          </a:p>
        </p:txBody>
      </p:sp>
      <p:sp>
        <p:nvSpPr>
          <p:cNvPr id="3" name="Content Placeholder 2"/>
          <p:cNvSpPr>
            <a:spLocks noGrp="1"/>
          </p:cNvSpPr>
          <p:nvPr>
            <p:ph idx="1"/>
          </p:nvPr>
        </p:nvSpPr>
        <p:spPr/>
        <p:txBody>
          <a:bodyPr/>
          <a:lstStyle/>
          <a:p>
            <a:endParaRPr lang="fi-FI"/>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1165"/>
            <a:ext cx="9144000" cy="2521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0014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4114800" cy="857250"/>
          </a:xfrm>
        </p:spPr>
        <p:txBody>
          <a:bodyPr/>
          <a:lstStyle/>
          <a:p>
            <a:r>
              <a:rPr lang="fi-FI" dirty="0" err="1" smtClean="0"/>
              <a:t>Variable</a:t>
            </a:r>
            <a:endParaRPr lang="fi-FI" dirty="0"/>
          </a:p>
        </p:txBody>
      </p:sp>
      <p:sp>
        <p:nvSpPr>
          <p:cNvPr id="3" name="Content Placeholder 2"/>
          <p:cNvSpPr>
            <a:spLocks noGrp="1"/>
          </p:cNvSpPr>
          <p:nvPr>
            <p:ph idx="1"/>
          </p:nvPr>
        </p:nvSpPr>
        <p:spPr/>
        <p:txBody>
          <a:bodyPr/>
          <a:lstStyle/>
          <a:p>
            <a:endParaRPr lang="fi-FI"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 y="1050159"/>
            <a:ext cx="7183214" cy="409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446" y="22871"/>
            <a:ext cx="3950553" cy="334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4260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Helsinki </a:t>
            </a:r>
            <a:r>
              <a:rPr lang="fi-FI" dirty="0" err="1" smtClean="0"/>
              <a:t>energy</a:t>
            </a:r>
            <a:r>
              <a:rPr lang="fi-FI" dirty="0" smtClean="0"/>
              <a:t> </a:t>
            </a:r>
            <a:r>
              <a:rPr lang="fi-FI" dirty="0" err="1" smtClean="0"/>
              <a:t>decision</a:t>
            </a:r>
            <a:r>
              <a:rPr lang="fi-FI" dirty="0" smtClean="0"/>
              <a:t> 2015</a:t>
            </a:r>
            <a:endParaRPr lang="fi-FI" dirty="0"/>
          </a:p>
        </p:txBody>
      </p:sp>
      <p:sp>
        <p:nvSpPr>
          <p:cNvPr id="3" name="Content Placeholder 2"/>
          <p:cNvSpPr>
            <a:spLocks noGrp="1"/>
          </p:cNvSpPr>
          <p:nvPr>
            <p:ph idx="1"/>
          </p:nvPr>
        </p:nvSpPr>
        <p:spPr/>
        <p:txBody>
          <a:bodyPr>
            <a:normAutofit fontScale="70000" lnSpcReduction="20000"/>
          </a:bodyPr>
          <a:lstStyle/>
          <a:p>
            <a:r>
              <a:rPr lang="fi-FI" dirty="0" smtClean="0"/>
              <a:t>A </a:t>
            </a:r>
            <a:r>
              <a:rPr lang="fi-FI" dirty="0" err="1" smtClean="0"/>
              <a:t>major</a:t>
            </a:r>
            <a:r>
              <a:rPr lang="fi-FI" dirty="0" smtClean="0"/>
              <a:t> </a:t>
            </a:r>
            <a:r>
              <a:rPr lang="fi-FI" dirty="0" err="1" smtClean="0"/>
              <a:t>decision</a:t>
            </a:r>
            <a:r>
              <a:rPr lang="fi-FI" dirty="0" smtClean="0"/>
              <a:t> </a:t>
            </a:r>
            <a:r>
              <a:rPr lang="fi-FI" dirty="0" err="1" smtClean="0"/>
              <a:t>will</a:t>
            </a:r>
            <a:r>
              <a:rPr lang="fi-FI" dirty="0" smtClean="0"/>
              <a:t> </a:t>
            </a:r>
            <a:r>
              <a:rPr lang="fi-FI" dirty="0" err="1" smtClean="0"/>
              <a:t>be</a:t>
            </a:r>
            <a:r>
              <a:rPr lang="fi-FI" dirty="0" smtClean="0"/>
              <a:t> made</a:t>
            </a:r>
            <a:r>
              <a:rPr lang="fi-FI" baseline="0" dirty="0" smtClean="0"/>
              <a:t> </a:t>
            </a:r>
            <a:r>
              <a:rPr lang="fi-FI" baseline="0" dirty="0" err="1" smtClean="0"/>
              <a:t>late</a:t>
            </a:r>
            <a:r>
              <a:rPr lang="fi-FI" baseline="0" dirty="0" smtClean="0"/>
              <a:t> 2015.</a:t>
            </a:r>
          </a:p>
          <a:p>
            <a:r>
              <a:rPr lang="fi-FI" dirty="0" smtClean="0"/>
              <a:t>Main </a:t>
            </a:r>
            <a:r>
              <a:rPr lang="fi-FI" dirty="0" err="1" smtClean="0"/>
              <a:t>options</a:t>
            </a:r>
            <a:r>
              <a:rPr lang="fi-FI" dirty="0" smtClean="0"/>
              <a:t>: </a:t>
            </a:r>
          </a:p>
          <a:p>
            <a:pPr lvl="1"/>
            <a:r>
              <a:rPr lang="en-US" dirty="0" smtClean="0"/>
              <a:t>Business as usual (BAU)</a:t>
            </a:r>
          </a:p>
          <a:p>
            <a:pPr lvl="1"/>
            <a:r>
              <a:rPr lang="en-US" dirty="0" err="1" smtClean="0"/>
              <a:t>Hanasaari</a:t>
            </a:r>
            <a:r>
              <a:rPr lang="en-US" dirty="0" smtClean="0"/>
              <a:t> and </a:t>
            </a:r>
            <a:r>
              <a:rPr lang="en-US" dirty="0" err="1" smtClean="0"/>
              <a:t>Salmisaari</a:t>
            </a:r>
            <a:r>
              <a:rPr lang="en-US" dirty="0" smtClean="0"/>
              <a:t> power plants are renovated</a:t>
            </a:r>
          </a:p>
          <a:p>
            <a:pPr lvl="1"/>
            <a:r>
              <a:rPr lang="en-US" dirty="0" smtClean="0"/>
              <a:t>A new power plant is built in </a:t>
            </a:r>
            <a:r>
              <a:rPr lang="en-US" dirty="0" err="1" smtClean="0"/>
              <a:t>Vuosaari</a:t>
            </a:r>
            <a:r>
              <a:rPr lang="en-US" dirty="0" smtClean="0"/>
              <a:t> to burn 80 % wood-based fuel.</a:t>
            </a:r>
            <a:endParaRPr lang="fi-FI" dirty="0" smtClean="0"/>
          </a:p>
          <a:p>
            <a:pPr lvl="1"/>
            <a:r>
              <a:rPr lang="en-US" dirty="0" err="1" smtClean="0"/>
              <a:t>Hanasaari</a:t>
            </a:r>
            <a:r>
              <a:rPr lang="en-US" dirty="0" smtClean="0"/>
              <a:t> power plant is demolished and replaced with apartments. </a:t>
            </a:r>
          </a:p>
          <a:p>
            <a:pPr lvl="1"/>
            <a:r>
              <a:rPr lang="en-US" dirty="0" err="1" smtClean="0"/>
              <a:t>Decentralised</a:t>
            </a:r>
            <a:r>
              <a:rPr lang="en-US" dirty="0" smtClean="0"/>
              <a:t> energy production is built as much as is feasible. </a:t>
            </a:r>
          </a:p>
          <a:p>
            <a:pPr lvl="1"/>
            <a:r>
              <a:rPr lang="en-US" dirty="0" smtClean="0"/>
              <a:t>Massive energy saving campaign to reduce the need of energy. </a:t>
            </a:r>
          </a:p>
          <a:p>
            <a:pPr lvl="1"/>
            <a:r>
              <a:rPr lang="en-US" dirty="0" smtClean="0"/>
              <a:t>District heating from </a:t>
            </a:r>
            <a:r>
              <a:rPr lang="en-US" dirty="0" err="1" smtClean="0"/>
              <a:t>Loviisa</a:t>
            </a:r>
            <a:r>
              <a:rPr lang="en-US" dirty="0" smtClean="0"/>
              <a:t> 3 power plant or </a:t>
            </a:r>
            <a:r>
              <a:rPr lang="en-US" dirty="0" err="1" smtClean="0"/>
              <a:t>Neste</a:t>
            </a:r>
            <a:r>
              <a:rPr lang="en-US" dirty="0" smtClean="0"/>
              <a:t> Oil refinery. </a:t>
            </a:r>
          </a:p>
        </p:txBody>
      </p:sp>
    </p:spTree>
    <p:extLst>
      <p:ext uri="{BB962C8B-B14F-4D97-AF65-F5344CB8AC3E}">
        <p14:creationId xmlns:p14="http://schemas.microsoft.com/office/powerpoint/2010/main" val="3169024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Outline</a:t>
            </a:r>
            <a:endParaRPr lang="fi-FI" dirty="0"/>
          </a:p>
        </p:txBody>
      </p:sp>
      <p:sp>
        <p:nvSpPr>
          <p:cNvPr id="3" name="Content Placeholder 2"/>
          <p:cNvSpPr>
            <a:spLocks noGrp="1"/>
          </p:cNvSpPr>
          <p:nvPr>
            <p:ph idx="1"/>
          </p:nvPr>
        </p:nvSpPr>
        <p:spPr/>
        <p:txBody>
          <a:bodyPr/>
          <a:lstStyle/>
          <a:p>
            <a:r>
              <a:rPr lang="fi-FI" dirty="0" err="1" smtClean="0"/>
              <a:t>Motivation</a:t>
            </a:r>
            <a:endParaRPr lang="fi-FI" dirty="0" smtClean="0"/>
          </a:p>
          <a:p>
            <a:r>
              <a:rPr lang="fi-FI" dirty="0" err="1" smtClean="0"/>
              <a:t>Assessments</a:t>
            </a:r>
            <a:r>
              <a:rPr lang="fi-FI" baseline="0" dirty="0" smtClean="0"/>
              <a:t> in </a:t>
            </a:r>
            <a:r>
              <a:rPr lang="fi-FI" baseline="0" dirty="0" err="1" smtClean="0"/>
              <a:t>decision</a:t>
            </a:r>
            <a:r>
              <a:rPr lang="fi-FI" baseline="0" dirty="0" smtClean="0"/>
              <a:t> </a:t>
            </a:r>
            <a:r>
              <a:rPr lang="fi-FI" baseline="0" dirty="0" err="1" smtClean="0"/>
              <a:t>making</a:t>
            </a:r>
            <a:endParaRPr lang="fi-FI" baseline="0" dirty="0" smtClean="0"/>
          </a:p>
          <a:p>
            <a:r>
              <a:rPr lang="fi-FI" baseline="0" dirty="0" smtClean="0"/>
              <a:t>Collaboration in </a:t>
            </a:r>
            <a:r>
              <a:rPr lang="fi-FI" baseline="0" dirty="0" err="1" smtClean="0"/>
              <a:t>assessments</a:t>
            </a:r>
            <a:endParaRPr lang="fi-FI" baseline="0" dirty="0" smtClean="0"/>
          </a:p>
          <a:p>
            <a:r>
              <a:rPr lang="fi-FI" baseline="0" dirty="0" err="1" smtClean="0"/>
              <a:t>Information</a:t>
            </a:r>
            <a:r>
              <a:rPr lang="fi-FI" baseline="0" dirty="0" smtClean="0"/>
              <a:t> </a:t>
            </a:r>
            <a:r>
              <a:rPr lang="fi-FI" baseline="0" dirty="0" err="1" smtClean="0"/>
              <a:t>structures</a:t>
            </a:r>
            <a:endParaRPr lang="fi-FI" baseline="0" dirty="0" smtClean="0"/>
          </a:p>
          <a:p>
            <a:r>
              <a:rPr lang="fi-FI" baseline="0" dirty="0" err="1" smtClean="0"/>
              <a:t>Possibilities</a:t>
            </a:r>
            <a:r>
              <a:rPr lang="fi-FI" baseline="0" dirty="0" smtClean="0"/>
              <a:t> and </a:t>
            </a:r>
            <a:r>
              <a:rPr lang="fi-FI" baseline="0" dirty="0" err="1" smtClean="0"/>
              <a:t>challenge</a:t>
            </a:r>
            <a:r>
              <a:rPr lang="fi-FI" baseline="0" dirty="0" smtClean="0"/>
              <a:t> for </a:t>
            </a:r>
            <a:r>
              <a:rPr lang="fi-FI" baseline="0" dirty="0" err="1" smtClean="0"/>
              <a:t>you</a:t>
            </a:r>
            <a:endParaRPr lang="fi-FI" baseline="0" dirty="0" smtClean="0"/>
          </a:p>
        </p:txBody>
      </p:sp>
    </p:spTree>
    <p:extLst>
      <p:ext uri="{BB962C8B-B14F-4D97-AF65-F5344CB8AC3E}">
        <p14:creationId xmlns:p14="http://schemas.microsoft.com/office/powerpoint/2010/main" val="1769293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smtClean="0"/>
              <a:t>Helsinki </a:t>
            </a:r>
            <a:r>
              <a:rPr lang="fi-FI" dirty="0" err="1" smtClean="0"/>
              <a:t>energy</a:t>
            </a:r>
            <a:r>
              <a:rPr lang="fi-FI" dirty="0" smtClean="0"/>
              <a:t> </a:t>
            </a:r>
            <a:r>
              <a:rPr lang="fi-FI" dirty="0" err="1" smtClean="0"/>
              <a:t>decision</a:t>
            </a:r>
            <a:r>
              <a:rPr lang="fi-FI" dirty="0" smtClean="0"/>
              <a:t> </a:t>
            </a:r>
            <a:r>
              <a:rPr lang="fi-FI" dirty="0" err="1" smtClean="0"/>
              <a:t>assessment</a:t>
            </a:r>
            <a:endParaRPr lang="fi-FI" dirty="0"/>
          </a:p>
        </p:txBody>
      </p:sp>
      <p:sp>
        <p:nvSpPr>
          <p:cNvPr id="3" name="Content Placeholder 2"/>
          <p:cNvSpPr>
            <a:spLocks noGrp="1"/>
          </p:cNvSpPr>
          <p:nvPr>
            <p:ph idx="1"/>
          </p:nvPr>
        </p:nvSpPr>
        <p:spPr/>
        <p:txBody>
          <a:bodyPr>
            <a:normAutofit fontScale="92500" lnSpcReduction="20000"/>
          </a:bodyPr>
          <a:lstStyle/>
          <a:p>
            <a:r>
              <a:rPr lang="fi-FI" dirty="0" smtClean="0"/>
              <a:t>An</a:t>
            </a:r>
            <a:r>
              <a:rPr lang="fi-FI" baseline="0" dirty="0" smtClean="0"/>
              <a:t> </a:t>
            </a:r>
            <a:r>
              <a:rPr lang="fi-FI" baseline="0" dirty="0" err="1" smtClean="0"/>
              <a:t>online</a:t>
            </a:r>
            <a:r>
              <a:rPr lang="fi-FI" baseline="0" dirty="0" smtClean="0"/>
              <a:t> </a:t>
            </a:r>
            <a:r>
              <a:rPr lang="fi-FI" baseline="0" dirty="0" err="1" smtClean="0"/>
              <a:t>collaborative</a:t>
            </a:r>
            <a:r>
              <a:rPr lang="fi-FI" baseline="0" dirty="0" smtClean="0"/>
              <a:t> </a:t>
            </a:r>
            <a:r>
              <a:rPr lang="fi-FI" baseline="0" dirty="0" err="1" smtClean="0"/>
              <a:t>model</a:t>
            </a:r>
            <a:r>
              <a:rPr lang="fi-FI" baseline="0" dirty="0" smtClean="0"/>
              <a:t> </a:t>
            </a:r>
            <a:r>
              <a:rPr lang="fi-FI" baseline="0" dirty="0" err="1" smtClean="0"/>
              <a:t>has</a:t>
            </a:r>
            <a:r>
              <a:rPr lang="fi-FI" baseline="0" dirty="0" smtClean="0"/>
              <a:t> </a:t>
            </a:r>
            <a:r>
              <a:rPr lang="fi-FI" baseline="0" dirty="0" err="1" smtClean="0"/>
              <a:t>been</a:t>
            </a:r>
            <a:r>
              <a:rPr lang="fi-FI" baseline="0" dirty="0" smtClean="0"/>
              <a:t> </a:t>
            </a:r>
            <a:r>
              <a:rPr lang="fi-FI" baseline="0" dirty="0" err="1" smtClean="0"/>
              <a:t>launched</a:t>
            </a:r>
            <a:r>
              <a:rPr lang="fi-FI" baseline="0" dirty="0" smtClean="0"/>
              <a:t> to </a:t>
            </a:r>
            <a:r>
              <a:rPr lang="fi-FI" baseline="0" dirty="0" err="1" smtClean="0"/>
              <a:t>perform</a:t>
            </a:r>
            <a:r>
              <a:rPr lang="fi-FI" baseline="0" dirty="0" smtClean="0"/>
              <a:t> </a:t>
            </a:r>
            <a:r>
              <a:rPr lang="fi-FI" baseline="0" dirty="0" err="1" smtClean="0"/>
              <a:t>this</a:t>
            </a:r>
            <a:r>
              <a:rPr lang="fi-FI" baseline="0" dirty="0" smtClean="0"/>
              <a:t> </a:t>
            </a:r>
            <a:r>
              <a:rPr lang="fi-FI" baseline="0" dirty="0" err="1" smtClean="0"/>
              <a:t>assessment</a:t>
            </a:r>
            <a:r>
              <a:rPr lang="fi-FI" baseline="0" dirty="0" smtClean="0"/>
              <a:t>.</a:t>
            </a:r>
          </a:p>
          <a:p>
            <a:r>
              <a:rPr lang="fi-FI" baseline="0" dirty="0" err="1" smtClean="0"/>
              <a:t>Work</a:t>
            </a:r>
            <a:r>
              <a:rPr lang="fi-FI" baseline="0" dirty="0" smtClean="0"/>
              <a:t> </a:t>
            </a:r>
            <a:r>
              <a:rPr lang="fi-FI" baseline="0" dirty="0" err="1" smtClean="0"/>
              <a:t>coordinated</a:t>
            </a:r>
            <a:r>
              <a:rPr lang="fi-FI" baseline="0" dirty="0" smtClean="0"/>
              <a:t> </a:t>
            </a:r>
            <a:r>
              <a:rPr lang="fi-FI" baseline="0" dirty="0" err="1" smtClean="0"/>
              <a:t>by</a:t>
            </a:r>
            <a:r>
              <a:rPr lang="fi-FI" baseline="0" dirty="0" smtClean="0"/>
              <a:t> THL. </a:t>
            </a:r>
            <a:r>
              <a:rPr lang="fi-FI" baseline="0" dirty="0" err="1" smtClean="0"/>
              <a:t>Anyone</a:t>
            </a:r>
            <a:r>
              <a:rPr lang="fi-FI" baseline="0" dirty="0" smtClean="0"/>
              <a:t> </a:t>
            </a:r>
            <a:r>
              <a:rPr lang="fi-FI" baseline="0" dirty="0" err="1" smtClean="0"/>
              <a:t>can</a:t>
            </a:r>
            <a:r>
              <a:rPr lang="fi-FI" baseline="0" dirty="0" smtClean="0"/>
              <a:t> </a:t>
            </a:r>
            <a:r>
              <a:rPr lang="fi-FI" baseline="0" dirty="0" err="1" smtClean="0"/>
              <a:t>participate</a:t>
            </a:r>
            <a:r>
              <a:rPr lang="fi-FI" baseline="0" dirty="0" smtClean="0"/>
              <a:t>.</a:t>
            </a:r>
          </a:p>
          <a:p>
            <a:r>
              <a:rPr lang="fi-FI" baseline="0" dirty="0" err="1" smtClean="0"/>
              <a:t>Aim</a:t>
            </a:r>
            <a:r>
              <a:rPr lang="fi-FI" baseline="0" dirty="0" smtClean="0"/>
              <a:t> to </a:t>
            </a:r>
            <a:r>
              <a:rPr lang="fi-FI" baseline="0" dirty="0" err="1" smtClean="0"/>
              <a:t>stimulate</a:t>
            </a:r>
            <a:r>
              <a:rPr lang="fi-FI" baseline="0" dirty="0" smtClean="0"/>
              <a:t> </a:t>
            </a:r>
            <a:r>
              <a:rPr lang="fi-FI" baseline="0" dirty="0" err="1" smtClean="0"/>
              <a:t>large</a:t>
            </a:r>
            <a:r>
              <a:rPr lang="fi-FI" baseline="0" dirty="0" smtClean="0"/>
              <a:t> </a:t>
            </a:r>
            <a:r>
              <a:rPr lang="fi-FI" baseline="0" dirty="0" err="1" smtClean="0"/>
              <a:t>public</a:t>
            </a:r>
            <a:r>
              <a:rPr lang="fi-FI" baseline="0" dirty="0" smtClean="0"/>
              <a:t> </a:t>
            </a:r>
            <a:r>
              <a:rPr lang="fi-FI" baseline="0" dirty="0" err="1" smtClean="0"/>
              <a:t>discussion</a:t>
            </a:r>
            <a:r>
              <a:rPr lang="fi-FI" baseline="0" dirty="0" smtClean="0"/>
              <a:t> to</a:t>
            </a:r>
          </a:p>
          <a:p>
            <a:pPr lvl="1"/>
            <a:r>
              <a:rPr lang="fi-FI" baseline="0" dirty="0" err="1" smtClean="0"/>
              <a:t>improve</a:t>
            </a:r>
            <a:r>
              <a:rPr lang="fi-FI" baseline="0" dirty="0" smtClean="0"/>
              <a:t> the </a:t>
            </a:r>
            <a:r>
              <a:rPr lang="fi-FI" baseline="0" dirty="0" err="1" smtClean="0"/>
              <a:t>quantitative</a:t>
            </a:r>
            <a:r>
              <a:rPr lang="fi-FI" baseline="0" dirty="0" smtClean="0"/>
              <a:t> </a:t>
            </a:r>
            <a:r>
              <a:rPr lang="fi-FI" baseline="0" dirty="0" err="1" smtClean="0"/>
              <a:t>assessment</a:t>
            </a:r>
            <a:endParaRPr lang="fi-FI" baseline="0" dirty="0" smtClean="0"/>
          </a:p>
          <a:p>
            <a:pPr lvl="1"/>
            <a:r>
              <a:rPr lang="fi-FI" baseline="0" dirty="0" err="1" smtClean="0"/>
              <a:t>Improve</a:t>
            </a:r>
            <a:r>
              <a:rPr lang="fi-FI" baseline="0" dirty="0" smtClean="0"/>
              <a:t> the </a:t>
            </a:r>
            <a:r>
              <a:rPr lang="fi-FI" baseline="0" dirty="0" err="1" smtClean="0"/>
              <a:t>richness</a:t>
            </a:r>
            <a:r>
              <a:rPr lang="fi-FI" baseline="0" dirty="0" smtClean="0"/>
              <a:t> and </a:t>
            </a:r>
            <a:r>
              <a:rPr lang="fi-FI" baseline="0" dirty="0" err="1" smtClean="0"/>
              <a:t>reliability</a:t>
            </a:r>
            <a:r>
              <a:rPr lang="fi-FI" baseline="0" dirty="0" smtClean="0"/>
              <a:t> of </a:t>
            </a:r>
            <a:r>
              <a:rPr lang="fi-FI" baseline="0" dirty="0" err="1" smtClean="0"/>
              <a:t>its</a:t>
            </a:r>
            <a:r>
              <a:rPr lang="fi-FI" baseline="0" dirty="0" smtClean="0"/>
              <a:t> input data.</a:t>
            </a:r>
          </a:p>
          <a:p>
            <a:pPr lvl="0"/>
            <a:r>
              <a:rPr lang="fi-FI" sz="2800" dirty="0" smtClean="0">
                <a:hlinkClick r:id="rId2"/>
              </a:rPr>
              <a:t>http://en.opasnet.org/w/Helsinki_energy_decision_2015</a:t>
            </a:r>
            <a:endParaRPr lang="fi-FI" dirty="0" smtClean="0"/>
          </a:p>
        </p:txBody>
      </p:sp>
    </p:spTree>
    <p:extLst>
      <p:ext uri="{BB962C8B-B14F-4D97-AF65-F5344CB8AC3E}">
        <p14:creationId xmlns:p14="http://schemas.microsoft.com/office/powerpoint/2010/main" val="3251732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fi-FI" dirty="0" smtClean="0"/>
              <a:t>42</a:t>
            </a:r>
            <a:endParaRPr lang="fi-FI" dirty="0"/>
          </a:p>
        </p:txBody>
      </p:sp>
      <p:sp>
        <p:nvSpPr>
          <p:cNvPr id="3" name="Content Placeholder 2"/>
          <p:cNvSpPr>
            <a:spLocks noGrp="1"/>
          </p:cNvSpPr>
          <p:nvPr>
            <p:ph idx="1"/>
          </p:nvPr>
        </p:nvSpPr>
        <p:spPr/>
        <p:txBody>
          <a:bodyPr>
            <a:normAutofit fontScale="70000" lnSpcReduction="20000"/>
          </a:bodyPr>
          <a:lstStyle/>
          <a:p>
            <a:pPr marL="0" indent="0">
              <a:buNone/>
            </a:pPr>
            <a:r>
              <a:rPr lang="en-US" i="1" dirty="0" smtClean="0"/>
              <a:t>"I speak of none but the computer that is to come after me," intoned Deep Thought, his voice regaining its accustomed declamatory tones. "A computer whose merest operational parameters I am not worthy to calculate -- and yet I will design it for you. A computer that can calculate the Question to the Ultimate Answer, a computer of such infinite and subtle complexity that organic life itself shall form part of its operational matrix. And you yourselves shall take on new forms and go down into the computer to navigate its ten-million-year program! Yes! I shall design this computer for you. And I shall name it also unto you. And it shall be called ... the Earth." </a:t>
            </a:r>
          </a:p>
          <a:p>
            <a:pPr marL="0" indent="0">
              <a:buNone/>
            </a:pPr>
            <a:r>
              <a:rPr lang="en-US" dirty="0" smtClean="0"/>
              <a:t>-- Douglas Adams: The Hitchhiker's Guide to the Galaxy (1979) </a:t>
            </a:r>
          </a:p>
        </p:txBody>
      </p:sp>
    </p:spTree>
    <p:extLst>
      <p:ext uri="{BB962C8B-B14F-4D97-AF65-F5344CB8AC3E}">
        <p14:creationId xmlns:p14="http://schemas.microsoft.com/office/powerpoint/2010/main" val="1246296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3322712" cy="2869828"/>
          </a:xfrm>
        </p:spPr>
        <p:txBody>
          <a:bodyPr>
            <a:normAutofit/>
          </a:bodyPr>
          <a:lstStyle/>
          <a:p>
            <a:r>
              <a:rPr lang="fi-FI" dirty="0" err="1" smtClean="0"/>
              <a:t>Assessments</a:t>
            </a:r>
            <a:r>
              <a:rPr lang="fi-FI" dirty="0" smtClean="0"/>
              <a:t> </a:t>
            </a:r>
            <a:r>
              <a:rPr lang="fi-FI" dirty="0" err="1" smtClean="0"/>
              <a:t>are</a:t>
            </a:r>
            <a:r>
              <a:rPr lang="fi-FI" dirty="0" smtClean="0"/>
              <a:t> to </a:t>
            </a:r>
            <a:r>
              <a:rPr lang="fi-FI" dirty="0" err="1" smtClean="0"/>
              <a:t>support</a:t>
            </a:r>
            <a:r>
              <a:rPr lang="fi-FI" dirty="0" smtClean="0"/>
              <a:t> </a:t>
            </a:r>
            <a:r>
              <a:rPr lang="fi-FI" dirty="0" err="1" smtClean="0"/>
              <a:t>decisions</a:t>
            </a:r>
            <a:endParaRPr lang="fi-FI"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9352" y="0"/>
            <a:ext cx="5444648"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7980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5978"/>
            <a:ext cx="2808312" cy="3589908"/>
          </a:xfrm>
        </p:spPr>
        <p:txBody>
          <a:bodyPr/>
          <a:lstStyle/>
          <a:p>
            <a:r>
              <a:rPr lang="fi-FI" dirty="0" err="1" smtClean="0"/>
              <a:t>Assess-ments</a:t>
            </a:r>
            <a:r>
              <a:rPr lang="fi-FI" dirty="0" smtClean="0"/>
              <a:t> </a:t>
            </a:r>
            <a:r>
              <a:rPr lang="fi-FI" dirty="0" err="1" smtClean="0"/>
              <a:t>are</a:t>
            </a:r>
            <a:r>
              <a:rPr lang="fi-FI" dirty="0" smtClean="0"/>
              <a:t> to </a:t>
            </a:r>
            <a:r>
              <a:rPr lang="fi-FI" dirty="0" err="1" smtClean="0"/>
              <a:t>support</a:t>
            </a:r>
            <a:r>
              <a:rPr lang="fi-FI" dirty="0" smtClean="0"/>
              <a:t> </a:t>
            </a:r>
            <a:r>
              <a:rPr lang="fi-FI" dirty="0" err="1" smtClean="0"/>
              <a:t>decisions</a:t>
            </a:r>
            <a:endParaRPr lang="fi-FI" dirty="0"/>
          </a:p>
        </p:txBody>
      </p:sp>
      <p:pic>
        <p:nvPicPr>
          <p:cNvPr id="4" name="Picture 4" descr="https://tallbloke.files.wordpress.com/2013/05/science-v-politics-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51470"/>
            <a:ext cx="5991786" cy="4761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918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79512" y="26054"/>
            <a:ext cx="8784976" cy="598884"/>
          </a:xfrm>
        </p:spPr>
        <p:txBody>
          <a:bodyPr>
            <a:normAutofit fontScale="90000"/>
          </a:bodyPr>
          <a:lstStyle/>
          <a:p>
            <a:r>
              <a:rPr lang="fi-FI" altLang="fi-FI" dirty="0" err="1" smtClean="0"/>
              <a:t>Information</a:t>
            </a:r>
            <a:r>
              <a:rPr lang="fi-FI" altLang="fi-FI" dirty="0" smtClean="0"/>
              <a:t> </a:t>
            </a:r>
            <a:r>
              <a:rPr lang="fi-FI" altLang="fi-FI" dirty="0" err="1" smtClean="0"/>
              <a:t>flow</a:t>
            </a:r>
            <a:r>
              <a:rPr lang="fi-FI" altLang="fi-FI" dirty="0" smtClean="0"/>
              <a:t> in </a:t>
            </a:r>
            <a:r>
              <a:rPr lang="fi-FI" altLang="fi-FI" dirty="0" err="1" smtClean="0"/>
              <a:t>decision</a:t>
            </a:r>
            <a:r>
              <a:rPr lang="fi-FI" altLang="fi-FI" dirty="0" smtClean="0"/>
              <a:t> </a:t>
            </a:r>
            <a:r>
              <a:rPr lang="fi-FI" altLang="fi-FI" dirty="0" err="1" smtClean="0"/>
              <a:t>support</a:t>
            </a:r>
            <a:r>
              <a:rPr lang="fi-FI" altLang="fi-FI" dirty="0" smtClean="0"/>
              <a:t> </a:t>
            </a:r>
            <a:r>
              <a:rPr lang="fi-FI" altLang="fi-FI" dirty="0" err="1" smtClean="0"/>
              <a:t>now</a:t>
            </a:r>
            <a:endParaRPr lang="fi-FI" altLang="fi-FI" dirty="0" smtClean="0"/>
          </a:p>
        </p:txBody>
      </p:sp>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624938"/>
            <a:ext cx="7324551" cy="4520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8437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2504"/>
            <a:ext cx="8229600" cy="729046"/>
          </a:xfrm>
        </p:spPr>
        <p:txBody>
          <a:bodyPr>
            <a:normAutofit fontScale="90000"/>
          </a:bodyPr>
          <a:lstStyle/>
          <a:p>
            <a:r>
              <a:rPr lang="fi-FI" dirty="0" smtClean="0"/>
              <a:t>Collaboration in open </a:t>
            </a:r>
            <a:r>
              <a:rPr lang="fi-FI" dirty="0" err="1" smtClean="0"/>
              <a:t>policy</a:t>
            </a:r>
            <a:r>
              <a:rPr lang="fi-FI" dirty="0" smtClean="0"/>
              <a:t> </a:t>
            </a:r>
            <a:r>
              <a:rPr lang="fi-FI" dirty="0" err="1" smtClean="0"/>
              <a:t>practice</a:t>
            </a:r>
            <a:endParaRPr lang="fi-FI" dirty="0"/>
          </a:p>
        </p:txBody>
      </p:sp>
      <p:pic>
        <p:nvPicPr>
          <p:cNvPr id="2052" name="Picture 4" descr="Information flow within open policy practi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99542"/>
            <a:ext cx="6942672" cy="4371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591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Assessment</a:t>
            </a:r>
            <a:r>
              <a:rPr lang="fi-FI" dirty="0" smtClean="0"/>
              <a:t> is </a:t>
            </a:r>
            <a:r>
              <a:rPr lang="fi-FI" dirty="0" err="1" smtClean="0"/>
              <a:t>discussion</a:t>
            </a:r>
            <a:endParaRPr lang="fi-FI" dirty="0"/>
          </a:p>
        </p:txBody>
      </p:sp>
      <p:sp>
        <p:nvSpPr>
          <p:cNvPr id="3" name="Content Placeholder 2"/>
          <p:cNvSpPr>
            <a:spLocks noGrp="1"/>
          </p:cNvSpPr>
          <p:nvPr>
            <p:ph idx="1"/>
          </p:nvPr>
        </p:nvSpPr>
        <p:spPr/>
        <p:txBody>
          <a:bodyPr/>
          <a:lstStyle/>
          <a:p>
            <a:r>
              <a:rPr lang="fi-FI" dirty="0" smtClean="0"/>
              <a:t>An open </a:t>
            </a:r>
            <a:r>
              <a:rPr lang="fi-FI" dirty="0" err="1" smtClean="0"/>
              <a:t>assessment</a:t>
            </a:r>
            <a:r>
              <a:rPr lang="fi-FI" dirty="0" smtClean="0"/>
              <a:t> is a </a:t>
            </a:r>
            <a:r>
              <a:rPr lang="fi-FI" dirty="0" err="1" smtClean="0"/>
              <a:t>quantitative</a:t>
            </a:r>
            <a:r>
              <a:rPr lang="fi-FI" dirty="0" smtClean="0"/>
              <a:t> </a:t>
            </a:r>
            <a:r>
              <a:rPr lang="fi-FI" dirty="0" err="1" smtClean="0"/>
              <a:t>discussion</a:t>
            </a:r>
            <a:r>
              <a:rPr lang="fi-FI" dirty="0" smtClean="0"/>
              <a:t> </a:t>
            </a:r>
            <a:r>
              <a:rPr lang="fi-FI" dirty="0" err="1" smtClean="0"/>
              <a:t>organised</a:t>
            </a:r>
            <a:r>
              <a:rPr lang="fi-FI" dirty="0" smtClean="0"/>
              <a:t> </a:t>
            </a:r>
            <a:r>
              <a:rPr lang="fi-FI" dirty="0" err="1" smtClean="0"/>
              <a:t>using</a:t>
            </a:r>
            <a:r>
              <a:rPr lang="fi-FI" dirty="0" smtClean="0"/>
              <a:t> open </a:t>
            </a:r>
            <a:r>
              <a:rPr lang="fi-FI" dirty="0" err="1" smtClean="0"/>
              <a:t>collaborative</a:t>
            </a:r>
            <a:r>
              <a:rPr lang="fi-FI" dirty="0" smtClean="0"/>
              <a:t> </a:t>
            </a:r>
            <a:r>
              <a:rPr lang="fi-FI" dirty="0" err="1" smtClean="0"/>
              <a:t>models</a:t>
            </a:r>
            <a:r>
              <a:rPr lang="fi-FI" dirty="0" smtClean="0"/>
              <a:t>.</a:t>
            </a:r>
            <a:endParaRPr lang="fi-FI" dirty="0"/>
          </a:p>
        </p:txBody>
      </p:sp>
    </p:spTree>
    <p:extLst>
      <p:ext uri="{BB962C8B-B14F-4D97-AF65-F5344CB8AC3E}">
        <p14:creationId xmlns:p14="http://schemas.microsoft.com/office/powerpoint/2010/main" val="565431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smtClean="0"/>
              <a:t>Principles</a:t>
            </a:r>
            <a:r>
              <a:rPr lang="fi-FI" dirty="0" smtClean="0"/>
              <a:t> </a:t>
            </a:r>
            <a:r>
              <a:rPr lang="fi-FI" dirty="0" err="1" smtClean="0"/>
              <a:t>applied</a:t>
            </a:r>
            <a:r>
              <a:rPr lang="fi-FI" dirty="0" smtClean="0"/>
              <a:t> in open </a:t>
            </a:r>
            <a:r>
              <a:rPr lang="fi-FI" dirty="0" err="1" smtClean="0"/>
              <a:t>assessment</a:t>
            </a:r>
            <a:endParaRPr lang="fi-FI" dirty="0"/>
          </a:p>
        </p:txBody>
      </p:sp>
      <p:sp>
        <p:nvSpPr>
          <p:cNvPr id="3" name="Content Placeholder 2"/>
          <p:cNvSpPr>
            <a:spLocks noGrp="1"/>
          </p:cNvSpPr>
          <p:nvPr>
            <p:ph idx="1"/>
          </p:nvPr>
        </p:nvSpPr>
        <p:spPr/>
        <p:txBody>
          <a:bodyPr>
            <a:normAutofit lnSpcReduction="10000"/>
          </a:bodyPr>
          <a:lstStyle/>
          <a:p>
            <a:r>
              <a:rPr lang="fi-FI" dirty="0" err="1" smtClean="0"/>
              <a:t>Intentionality</a:t>
            </a:r>
            <a:endParaRPr lang="fi-FI" dirty="0" smtClean="0"/>
          </a:p>
          <a:p>
            <a:r>
              <a:rPr lang="fi-FI" dirty="0" err="1" smtClean="0"/>
              <a:t>Shared</a:t>
            </a:r>
            <a:r>
              <a:rPr lang="fi-FI" dirty="0" smtClean="0"/>
              <a:t> </a:t>
            </a:r>
            <a:r>
              <a:rPr lang="fi-FI" dirty="0" err="1" smtClean="0"/>
              <a:t>information</a:t>
            </a:r>
            <a:r>
              <a:rPr lang="fi-FI" dirty="0" smtClean="0"/>
              <a:t> </a:t>
            </a:r>
            <a:r>
              <a:rPr lang="fi-FI" dirty="0" err="1" smtClean="0"/>
              <a:t>objects</a:t>
            </a:r>
            <a:endParaRPr lang="fi-FI" dirty="0" smtClean="0"/>
          </a:p>
          <a:p>
            <a:r>
              <a:rPr lang="fi-FI" dirty="0" err="1" smtClean="0"/>
              <a:t>Causality</a:t>
            </a:r>
            <a:endParaRPr lang="fi-FI" dirty="0" smtClean="0"/>
          </a:p>
          <a:p>
            <a:r>
              <a:rPr lang="fi-FI" dirty="0" err="1" smtClean="0"/>
              <a:t>Critique</a:t>
            </a:r>
            <a:endParaRPr lang="fi-FI" dirty="0" smtClean="0"/>
          </a:p>
          <a:p>
            <a:r>
              <a:rPr lang="fi-FI" dirty="0" err="1" smtClean="0"/>
              <a:t>Reuse</a:t>
            </a:r>
            <a:endParaRPr lang="fi-FI" dirty="0" smtClean="0"/>
          </a:p>
          <a:p>
            <a:r>
              <a:rPr lang="fi-FI" dirty="0" err="1" smtClean="0"/>
              <a:t>Openness</a:t>
            </a:r>
            <a:endParaRPr lang="fi-FI" dirty="0"/>
          </a:p>
        </p:txBody>
      </p:sp>
    </p:spTree>
    <p:extLst>
      <p:ext uri="{BB962C8B-B14F-4D97-AF65-F5344CB8AC3E}">
        <p14:creationId xmlns:p14="http://schemas.microsoft.com/office/powerpoint/2010/main" val="1551778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TotalTime>
  <Words>716</Words>
  <Application>Microsoft Office PowerPoint</Application>
  <PresentationFormat>On-screen Show (16:9)</PresentationFormat>
  <Paragraphs>68</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Decision support with online collaborative models</vt:lpstr>
      <vt:lpstr>Outline</vt:lpstr>
      <vt:lpstr>42</vt:lpstr>
      <vt:lpstr>Assessments are to support decisions</vt:lpstr>
      <vt:lpstr>Assess-ments are to support decisions</vt:lpstr>
      <vt:lpstr>Information flow in decision support now</vt:lpstr>
      <vt:lpstr>Collaboration in open policy practice</vt:lpstr>
      <vt:lpstr>Assessment is discussion</vt:lpstr>
      <vt:lpstr>Principles applied in open assessment</vt:lpstr>
      <vt:lpstr>Causal diagram of Helsinki energy decision 2015</vt:lpstr>
      <vt:lpstr>Structure of a variable</vt:lpstr>
      <vt:lpstr>Values and facts as building blocks</vt:lpstr>
      <vt:lpstr>PowerPoint Presentation</vt:lpstr>
      <vt:lpstr>Discussion types  (based on level of synthesis)</vt:lpstr>
      <vt:lpstr>Discussion as source of data</vt:lpstr>
      <vt:lpstr>Structured discussion</vt:lpstr>
      <vt:lpstr>Resolutions of discussions</vt:lpstr>
      <vt:lpstr>Variable</vt:lpstr>
      <vt:lpstr>Helsinki energy decision 2015</vt:lpstr>
      <vt:lpstr>Helsinki energy decision assessment</vt:lpstr>
    </vt:vector>
  </TitlesOfParts>
  <Company>THL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collaborative models</dc:title>
  <dc:creator>Tuomisto Jouni</dc:creator>
  <cp:lastModifiedBy>Tuomisto Jouni</cp:lastModifiedBy>
  <cp:revision>23</cp:revision>
  <dcterms:created xsi:type="dcterms:W3CDTF">2015-05-26T03:28:34Z</dcterms:created>
  <dcterms:modified xsi:type="dcterms:W3CDTF">2015-05-26T20:24:45Z</dcterms:modified>
</cp:coreProperties>
</file>