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61" r:id="rId4"/>
    <p:sldId id="287" r:id="rId5"/>
    <p:sldId id="285" r:id="rId6"/>
    <p:sldId id="289" r:id="rId7"/>
    <p:sldId id="286" r:id="rId8"/>
    <p:sldId id="271" r:id="rId9"/>
    <p:sldId id="291" r:id="rId10"/>
    <p:sldId id="288" r:id="rId11"/>
    <p:sldId id="265" r:id="rId12"/>
    <p:sldId id="272" r:id="rId13"/>
    <p:sldId id="290" r:id="rId14"/>
    <p:sldId id="284" r:id="rId15"/>
    <p:sldId id="277" r:id="rId16"/>
    <p:sldId id="264" r:id="rId17"/>
    <p:sldId id="262" r:id="rId18"/>
    <p:sldId id="275" r:id="rId19"/>
    <p:sldId id="266" r:id="rId20"/>
    <p:sldId id="258" r:id="rId21"/>
    <p:sldId id="267" r:id="rId22"/>
    <p:sldId id="270" r:id="rId23"/>
    <p:sldId id="273" r:id="rId24"/>
    <p:sldId id="274" r:id="rId25"/>
    <p:sldId id="260" r:id="rId26"/>
    <p:sldId id="269" r:id="rId27"/>
    <p:sldId id="257" r:id="rId28"/>
    <p:sldId id="276" r:id="rId29"/>
    <p:sldId id="279" r:id="rId30"/>
    <p:sldId id="281" r:id="rId31"/>
    <p:sldId id="280" r:id="rId32"/>
    <p:sldId id="282" r:id="rId33"/>
    <p:sldId id="283" r:id="rId34"/>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23" autoAdjust="0"/>
  </p:normalViewPr>
  <p:slideViewPr>
    <p:cSldViewPr>
      <p:cViewPr varScale="1">
        <p:scale>
          <a:sx n="79" d="100"/>
          <a:sy n="79" d="100"/>
        </p:scale>
        <p:origin x="-24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6919-B6F2-4217-844F-0304D074C01A}" type="datetimeFigureOut">
              <a:rPr lang="fi-FI" smtClean="0"/>
              <a:t>15.10.2015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F732-51F5-4147-B308-17D74BA9F2EC}" type="slidenum">
              <a:rPr lang="fi-FI" smtClean="0"/>
              <a:t>‹#›</a:t>
            </a:fld>
            <a:endParaRPr lang="fi-FI"/>
          </a:p>
        </p:txBody>
      </p:sp>
    </p:spTree>
    <p:extLst>
      <p:ext uri="{BB962C8B-B14F-4D97-AF65-F5344CB8AC3E}">
        <p14:creationId xmlns:p14="http://schemas.microsoft.com/office/powerpoint/2010/main" val="73714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6</a:t>
            </a:fld>
            <a:endParaRPr lang="fi-FI"/>
          </a:p>
        </p:txBody>
      </p:sp>
    </p:spTree>
    <p:extLst>
      <p:ext uri="{BB962C8B-B14F-4D97-AF65-F5344CB8AC3E}">
        <p14:creationId xmlns:p14="http://schemas.microsoft.com/office/powerpoint/2010/main" val="45329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9</a:t>
            </a:fld>
            <a:endParaRPr lang="fi-FI"/>
          </a:p>
        </p:txBody>
      </p:sp>
    </p:spTree>
    <p:extLst>
      <p:ext uri="{BB962C8B-B14F-4D97-AF65-F5344CB8AC3E}">
        <p14:creationId xmlns:p14="http://schemas.microsoft.com/office/powerpoint/2010/main" val="41748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smtClean="0"/>
              <a:t>Tutkijat eri puolilla maailmaa tekevät tutkimuksia ja kokeita, joista kertyy alkuperäishavaintoja eli -dataa. Tutkija analysoi omat datansa ja kirjoittaa niistä tieteellisen julkaisun, jossa omia tuloksia myös peilataan muiden julkaisujen tuloksiin. Kaikki julkaisut vertaisarvioidaan eli kollegat arvioivat työn tieteellisen laadun ja uutuusarvon. </a:t>
            </a:r>
          </a:p>
          <a:p>
            <a:r>
              <a:rPr lang="fi-FI" altLang="fi-FI"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p>
        </p:txBody>
      </p:sp>
      <p:sp>
        <p:nvSpPr>
          <p:cNvPr id="122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itchFamily="18" charset="0"/>
              <a:buNone/>
            </a:pPr>
            <a:fld id="{55F0EAAC-ABA6-4297-AB1D-404DE6CE5DE8}" type="slidenum">
              <a:rPr lang="fi-FI" altLang="fi-FI">
                <a:solidFill>
                  <a:srgbClr val="000000"/>
                </a:solidFill>
              </a:rPr>
              <a:pPr eaLnBrk="1" hangingPunct="1">
                <a:buClr>
                  <a:srgbClr val="000000"/>
                </a:buClr>
                <a:buSzPct val="100000"/>
                <a:buFont typeface="Times New Roman" pitchFamily="18" charset="0"/>
                <a:buNone/>
              </a:pPr>
              <a:t>16</a:t>
            </a:fld>
            <a:endParaRPr lang="fi-FI" altLang="fi-FI">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fi-FI"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15.10.2015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16691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15.10.2015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62587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15.10.2015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000396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15.10.2015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157386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6202-20F0-42C1-92F2-B9005A9654A7}" type="datetimeFigureOut">
              <a:rPr lang="fi-FI" smtClean="0"/>
              <a:t>15.10.2015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6579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D296202-20F0-42C1-92F2-B9005A9654A7}" type="datetimeFigureOut">
              <a:rPr lang="fi-FI" smtClean="0"/>
              <a:t>15.10.2015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746823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D296202-20F0-42C1-92F2-B9005A9654A7}" type="datetimeFigureOut">
              <a:rPr lang="fi-FI" smtClean="0"/>
              <a:t>15.10.2015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13289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D296202-20F0-42C1-92F2-B9005A9654A7}" type="datetimeFigureOut">
              <a:rPr lang="fi-FI" smtClean="0"/>
              <a:t>15.10.2015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88622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6202-20F0-42C1-92F2-B9005A9654A7}" type="datetimeFigureOut">
              <a:rPr lang="fi-FI" smtClean="0"/>
              <a:t>15.10.2015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72263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15.10.2015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92391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15.10.2015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601930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62076" y="4785115"/>
            <a:ext cx="14031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296202-20F0-42C1-92F2-B9005A9654A7}" type="datetimeFigureOut">
              <a:rPr lang="fi-FI" smtClean="0"/>
              <a:t>15.10.2015</a:t>
            </a:fld>
            <a:endParaRPr lang="fi-FI"/>
          </a:p>
        </p:txBody>
      </p:sp>
      <p:sp>
        <p:nvSpPr>
          <p:cNvPr id="5" name="Footer Placeholder 4"/>
          <p:cNvSpPr>
            <a:spLocks noGrp="1"/>
          </p:cNvSpPr>
          <p:nvPr>
            <p:ph type="ftr" sz="quarter" idx="3"/>
          </p:nvPr>
        </p:nvSpPr>
        <p:spPr>
          <a:xfrm>
            <a:off x="6052478" y="4777311"/>
            <a:ext cx="17358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84368" y="4767263"/>
            <a:ext cx="80243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E2D-4989-4DFB-A330-5B726A3972E8}" type="slidenum">
              <a:rPr lang="fi-FI" smtClean="0"/>
              <a:t>‹#›</a:t>
            </a:fld>
            <a:endParaRPr lang="fi-FI"/>
          </a:p>
        </p:txBody>
      </p:sp>
      <p:pic>
        <p:nvPicPr>
          <p:cNvPr id="921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1" y="4254334"/>
            <a:ext cx="1189325" cy="8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7517" y="4860413"/>
            <a:ext cx="3158459" cy="17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2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opasnet.org/w/Knowledge_cryst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n.opasnet.org/w/Helsinki_energy_decision_201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opasnet.org/w/Climate_change_policies_and_health_in_Kuopi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dirty="0" err="1" smtClean="0"/>
              <a:t>Decision</a:t>
            </a:r>
            <a:r>
              <a:rPr lang="fi-FI" dirty="0" smtClean="0"/>
              <a:t> </a:t>
            </a:r>
            <a:r>
              <a:rPr lang="fi-FI" dirty="0" err="1" smtClean="0"/>
              <a:t>support</a:t>
            </a:r>
            <a:r>
              <a:rPr lang="fi-FI" dirty="0" smtClean="0"/>
              <a:t> with </a:t>
            </a:r>
            <a:r>
              <a:rPr lang="fi-FI" dirty="0" err="1" smtClean="0"/>
              <a:t>online</a:t>
            </a:r>
            <a:r>
              <a:rPr lang="fi-FI" dirty="0" smtClean="0"/>
              <a:t> </a:t>
            </a:r>
            <a:r>
              <a:rPr lang="fi-FI" dirty="0" err="1" smtClean="0"/>
              <a:t>collaborative</a:t>
            </a:r>
            <a:r>
              <a:rPr lang="fi-FI" dirty="0" smtClean="0"/>
              <a:t> </a:t>
            </a:r>
            <a:r>
              <a:rPr lang="fi-FI" dirty="0" err="1" smtClean="0"/>
              <a:t>models</a:t>
            </a:r>
            <a:endParaRPr lang="fi-FI" dirty="0"/>
          </a:p>
        </p:txBody>
      </p:sp>
      <p:sp>
        <p:nvSpPr>
          <p:cNvPr id="3" name="Subtitle 2"/>
          <p:cNvSpPr>
            <a:spLocks noGrp="1"/>
          </p:cNvSpPr>
          <p:nvPr>
            <p:ph type="subTitle" idx="1"/>
          </p:nvPr>
        </p:nvSpPr>
        <p:spPr/>
        <p:txBody>
          <a:bodyPr/>
          <a:lstStyle/>
          <a:p>
            <a:r>
              <a:rPr lang="fi-FI" dirty="0" smtClean="0"/>
              <a:t>Jouni Tuomisto</a:t>
            </a:r>
          </a:p>
          <a:p>
            <a:r>
              <a:rPr lang="fi-FI" dirty="0" smtClean="0"/>
              <a:t>THL, Kuopio</a:t>
            </a:r>
          </a:p>
        </p:txBody>
      </p:sp>
    </p:spTree>
    <p:extLst>
      <p:ext uri="{BB962C8B-B14F-4D97-AF65-F5344CB8AC3E}">
        <p14:creationId xmlns:p14="http://schemas.microsoft.com/office/powerpoint/2010/main" val="14895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x </a:t>
            </a:r>
            <a:r>
              <a:rPr lang="fi-FI" dirty="0" err="1" smtClean="0"/>
              <a:t>hypothesis</a:t>
            </a:r>
            <a:r>
              <a:rPr lang="fi-FI" baseline="0" dirty="0" smtClean="0"/>
              <a:t> </a:t>
            </a:r>
            <a:r>
              <a:rPr lang="fi-FI" baseline="0" dirty="0" err="1" smtClean="0"/>
              <a:t>table</a:t>
            </a:r>
            <a:endParaRPr lang="fi-FI" dirty="0"/>
          </a:p>
        </p:txBody>
      </p:sp>
      <p:sp>
        <p:nvSpPr>
          <p:cNvPr id="5" name="Content Placeholder 4"/>
          <p:cNvSpPr>
            <a:spLocks noGrp="1"/>
          </p:cNvSpPr>
          <p:nvPr>
            <p:ph idx="1"/>
          </p:nvPr>
        </p:nvSpPr>
        <p:spPr/>
        <p:txBody>
          <a:bodyPr/>
          <a:lstStyle/>
          <a:p>
            <a:endParaRPr lang="fi-FI"/>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104" y="51470"/>
            <a:ext cx="7223576" cy="509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347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Values</a:t>
            </a:r>
            <a:r>
              <a:rPr lang="fi-FI" dirty="0" smtClean="0"/>
              <a:t> and </a:t>
            </a:r>
            <a:r>
              <a:rPr lang="fi-FI" dirty="0" err="1" smtClean="0"/>
              <a:t>facts</a:t>
            </a:r>
            <a:r>
              <a:rPr lang="fi-FI" dirty="0" smtClean="0"/>
              <a:t> as</a:t>
            </a:r>
            <a:r>
              <a:rPr lang="fi-FI" baseline="0" dirty="0" smtClean="0"/>
              <a:t> </a:t>
            </a:r>
            <a:r>
              <a:rPr lang="fi-FI" baseline="0" dirty="0" err="1" smtClean="0"/>
              <a:t>building</a:t>
            </a:r>
            <a:r>
              <a:rPr lang="fi-FI" baseline="0" dirty="0" smtClean="0"/>
              <a:t> </a:t>
            </a:r>
            <a:r>
              <a:rPr lang="fi-FI" baseline="0" dirty="0" err="1" smtClean="0"/>
              <a:t>blocks</a:t>
            </a:r>
            <a:endParaRPr lang="fi-FI" dirty="0"/>
          </a:p>
        </p:txBody>
      </p:sp>
      <p:sp>
        <p:nvSpPr>
          <p:cNvPr id="3" name="Content Placeholder 2"/>
          <p:cNvSpPr>
            <a:spLocks noGrp="1"/>
          </p:cNvSpPr>
          <p:nvPr>
            <p:ph idx="1"/>
          </p:nvPr>
        </p:nvSpPr>
        <p:spPr/>
        <p:txBody>
          <a:bodyPr/>
          <a:lstStyle/>
          <a:p>
            <a:r>
              <a:rPr lang="fi-FI" dirty="0" smtClean="0"/>
              <a:t>An </a:t>
            </a:r>
            <a:r>
              <a:rPr lang="fi-FI" dirty="0" err="1" smtClean="0"/>
              <a:t>assessment</a:t>
            </a:r>
            <a:r>
              <a:rPr lang="fi-FI" dirty="0" smtClean="0"/>
              <a:t> </a:t>
            </a:r>
            <a:r>
              <a:rPr lang="fi-FI" dirty="0" err="1" smtClean="0"/>
              <a:t>consists</a:t>
            </a:r>
            <a:r>
              <a:rPr lang="fi-FI" dirty="0" smtClean="0"/>
              <a:t> of </a:t>
            </a:r>
            <a:r>
              <a:rPr lang="fi-FI" dirty="0" err="1" smtClean="0"/>
              <a:t>information</a:t>
            </a:r>
            <a:r>
              <a:rPr lang="fi-FI" dirty="0" smtClean="0"/>
              <a:t> on</a:t>
            </a:r>
          </a:p>
          <a:p>
            <a:pPr lvl="1"/>
            <a:r>
              <a:rPr lang="fi-FI" dirty="0" err="1" smtClean="0"/>
              <a:t>Scientific</a:t>
            </a:r>
            <a:r>
              <a:rPr lang="fi-FI" dirty="0" smtClean="0"/>
              <a:t> </a:t>
            </a:r>
            <a:r>
              <a:rPr lang="fi-FI" dirty="0" err="1" smtClean="0"/>
              <a:t>statements</a:t>
            </a:r>
            <a:r>
              <a:rPr lang="fi-FI" dirty="0" smtClean="0"/>
              <a:t> (”</a:t>
            </a:r>
            <a:r>
              <a:rPr lang="fi-FI" dirty="0" err="1" smtClean="0"/>
              <a:t>facts</a:t>
            </a:r>
            <a:r>
              <a:rPr lang="fi-FI" dirty="0" smtClean="0"/>
              <a:t>” </a:t>
            </a:r>
            <a:r>
              <a:rPr lang="fi-FI" dirty="0" err="1" smtClean="0"/>
              <a:t>based</a:t>
            </a:r>
            <a:r>
              <a:rPr lang="fi-FI" dirty="0" smtClean="0"/>
              <a:t> on </a:t>
            </a:r>
            <a:r>
              <a:rPr lang="fi-FI" dirty="0" err="1" smtClean="0"/>
              <a:t>observations</a:t>
            </a:r>
            <a:r>
              <a:rPr lang="fi-FI" dirty="0" smtClean="0"/>
              <a:t>)</a:t>
            </a:r>
          </a:p>
          <a:p>
            <a:pPr lvl="1"/>
            <a:r>
              <a:rPr lang="fi-FI" dirty="0" smtClean="0"/>
              <a:t>Value </a:t>
            </a:r>
            <a:r>
              <a:rPr lang="fi-FI" dirty="0" err="1" smtClean="0"/>
              <a:t>judgements</a:t>
            </a:r>
            <a:r>
              <a:rPr lang="fi-FI" dirty="0" smtClean="0"/>
              <a:t> (”</a:t>
            </a:r>
            <a:r>
              <a:rPr lang="fi-FI" dirty="0" err="1" smtClean="0"/>
              <a:t>values</a:t>
            </a:r>
            <a:r>
              <a:rPr lang="fi-FI" dirty="0" smtClean="0"/>
              <a:t>” </a:t>
            </a:r>
            <a:r>
              <a:rPr lang="fi-FI" dirty="0" err="1" smtClean="0"/>
              <a:t>based</a:t>
            </a:r>
            <a:r>
              <a:rPr lang="fi-FI" dirty="0" smtClean="0"/>
              <a:t> on </a:t>
            </a:r>
            <a:r>
              <a:rPr lang="fi-FI" dirty="0" err="1" smtClean="0"/>
              <a:t>observations</a:t>
            </a:r>
            <a:r>
              <a:rPr lang="fi-FI" dirty="0" smtClean="0"/>
              <a:t> </a:t>
            </a:r>
            <a:r>
              <a:rPr lang="fi-FI" dirty="0" err="1" smtClean="0"/>
              <a:t>about</a:t>
            </a:r>
            <a:r>
              <a:rPr lang="fi-FI" dirty="0" smtClean="0"/>
              <a:t> </a:t>
            </a:r>
            <a:r>
              <a:rPr lang="fi-FI" dirty="0" err="1" smtClean="0"/>
              <a:t>people’s</a:t>
            </a:r>
            <a:r>
              <a:rPr lang="fi-FI" dirty="0" smtClean="0"/>
              <a:t> </a:t>
            </a:r>
            <a:r>
              <a:rPr lang="fi-FI" dirty="0" err="1" smtClean="0"/>
              <a:t>opinions</a:t>
            </a:r>
            <a:r>
              <a:rPr lang="fi-FI" dirty="0" smtClean="0"/>
              <a:t>)</a:t>
            </a:r>
          </a:p>
          <a:p>
            <a:r>
              <a:rPr lang="fi-FI" dirty="0" err="1" smtClean="0"/>
              <a:t>Both</a:t>
            </a:r>
            <a:r>
              <a:rPr lang="fi-FI" dirty="0" smtClean="0"/>
              <a:t> </a:t>
            </a:r>
            <a:r>
              <a:rPr lang="fi-FI" dirty="0" err="1" smtClean="0"/>
              <a:t>are</a:t>
            </a:r>
            <a:r>
              <a:rPr lang="fi-FI" dirty="0" smtClean="0"/>
              <a:t> </a:t>
            </a:r>
            <a:r>
              <a:rPr lang="fi-FI" dirty="0" err="1" smtClean="0"/>
              <a:t>synthesised</a:t>
            </a:r>
            <a:r>
              <a:rPr lang="fi-FI" dirty="0" smtClean="0"/>
              <a:t> </a:t>
            </a:r>
            <a:r>
              <a:rPr lang="fi-FI" dirty="0" err="1" smtClean="0"/>
              <a:t>using</a:t>
            </a:r>
            <a:r>
              <a:rPr lang="fi-FI" dirty="0" smtClean="0"/>
              <a:t> the </a:t>
            </a:r>
            <a:r>
              <a:rPr lang="fi-FI" dirty="0" err="1" smtClean="0"/>
              <a:t>same</a:t>
            </a:r>
            <a:r>
              <a:rPr lang="fi-FI" dirty="0" smtClean="0"/>
              <a:t> </a:t>
            </a:r>
            <a:r>
              <a:rPr lang="fi-FI" dirty="0" err="1" smtClean="0"/>
              <a:t>rules</a:t>
            </a:r>
            <a:r>
              <a:rPr lang="fi-FI" dirty="0" smtClean="0"/>
              <a:t>.</a:t>
            </a:r>
            <a:endParaRPr lang="fi-FI" dirty="0"/>
          </a:p>
        </p:txBody>
      </p:sp>
    </p:spTree>
    <p:extLst>
      <p:ext uri="{BB962C8B-B14F-4D97-AF65-F5344CB8AC3E}">
        <p14:creationId xmlns:p14="http://schemas.microsoft.com/office/powerpoint/2010/main" val="331066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lstStyle/>
          <a:p>
            <a:r>
              <a:rPr lang="fi-FI" dirty="0" err="1" smtClean="0"/>
              <a:t>Structured</a:t>
            </a:r>
            <a:r>
              <a:rPr lang="fi-FI" dirty="0" smtClean="0"/>
              <a:t> </a:t>
            </a:r>
            <a:r>
              <a:rPr lang="fi-FI" dirty="0" err="1" smtClean="0"/>
              <a:t>discussion</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6" y="661735"/>
            <a:ext cx="8816352" cy="448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19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Recommendations</a:t>
            </a:r>
            <a:endParaRPr lang="fi-FI" dirty="0"/>
          </a:p>
        </p:txBody>
      </p:sp>
      <p:sp>
        <p:nvSpPr>
          <p:cNvPr id="3" name="Content Placeholder 2"/>
          <p:cNvSpPr>
            <a:spLocks noGrp="1"/>
          </p:cNvSpPr>
          <p:nvPr>
            <p:ph idx="1"/>
          </p:nvPr>
        </p:nvSpPr>
        <p:spPr/>
        <p:txBody>
          <a:bodyPr/>
          <a:lstStyle/>
          <a:p>
            <a:r>
              <a:rPr lang="fi-FI" dirty="0" smtClean="0"/>
              <a:t>Knowledge </a:t>
            </a:r>
            <a:r>
              <a:rPr lang="fi-FI" dirty="0" err="1" smtClean="0"/>
              <a:t>crystals</a:t>
            </a:r>
            <a:r>
              <a:rPr lang="fi-FI" dirty="0" smtClean="0"/>
              <a:t> </a:t>
            </a:r>
            <a:r>
              <a:rPr lang="fi-FI" dirty="0" err="1" smtClean="0"/>
              <a:t>should</a:t>
            </a:r>
            <a:r>
              <a:rPr lang="fi-FI" dirty="0" smtClean="0"/>
              <a:t> </a:t>
            </a:r>
            <a:r>
              <a:rPr lang="fi-FI" dirty="0" err="1" smtClean="0"/>
              <a:t>be</a:t>
            </a:r>
            <a:r>
              <a:rPr lang="fi-FI" dirty="0" smtClean="0"/>
              <a:t> </a:t>
            </a:r>
            <a:r>
              <a:rPr lang="fi-FI" dirty="0" err="1" smtClean="0"/>
              <a:t>promoted</a:t>
            </a:r>
            <a:r>
              <a:rPr lang="fi-FI" dirty="0" smtClean="0"/>
              <a:t> in </a:t>
            </a:r>
            <a:r>
              <a:rPr lang="fi-FI" dirty="0" err="1" smtClean="0"/>
              <a:t>assessments</a:t>
            </a:r>
            <a:r>
              <a:rPr lang="fi-FI" dirty="0" smtClean="0"/>
              <a:t> </a:t>
            </a:r>
            <a:r>
              <a:rPr lang="fi-FI" dirty="0" err="1" smtClean="0"/>
              <a:t>by</a:t>
            </a:r>
            <a:r>
              <a:rPr lang="fi-FI" dirty="0" smtClean="0"/>
              <a:t> EFSA and </a:t>
            </a:r>
            <a:r>
              <a:rPr lang="fi-FI" dirty="0" err="1" smtClean="0"/>
              <a:t>other</a:t>
            </a:r>
            <a:r>
              <a:rPr lang="fi-FI" dirty="0" smtClean="0"/>
              <a:t> </a:t>
            </a:r>
            <a:r>
              <a:rPr lang="fi-FI" dirty="0" err="1" smtClean="0"/>
              <a:t>organisations</a:t>
            </a:r>
            <a:r>
              <a:rPr lang="fi-FI" dirty="0" smtClean="0"/>
              <a:t>.</a:t>
            </a:r>
          </a:p>
          <a:p>
            <a:r>
              <a:rPr lang="fi-FI" dirty="0" err="1" smtClean="0"/>
              <a:t>Risk</a:t>
            </a:r>
            <a:r>
              <a:rPr lang="fi-FI" dirty="0" smtClean="0"/>
              <a:t> </a:t>
            </a:r>
            <a:r>
              <a:rPr lang="fi-FI" dirty="0" err="1" smtClean="0"/>
              <a:t>assessments</a:t>
            </a:r>
            <a:r>
              <a:rPr lang="fi-FI" dirty="0" smtClean="0"/>
              <a:t> </a:t>
            </a:r>
            <a:r>
              <a:rPr lang="fi-FI" dirty="0" err="1" smtClean="0"/>
              <a:t>should</a:t>
            </a:r>
            <a:r>
              <a:rPr lang="fi-FI" dirty="0" smtClean="0"/>
              <a:t> </a:t>
            </a:r>
            <a:r>
              <a:rPr lang="fi-FI" dirty="0" err="1" smtClean="0"/>
              <a:t>be</a:t>
            </a:r>
            <a:r>
              <a:rPr lang="fi-FI" dirty="0" smtClean="0"/>
              <a:t> </a:t>
            </a:r>
            <a:r>
              <a:rPr lang="fi-FI" dirty="0" err="1" smtClean="0"/>
              <a:t>done</a:t>
            </a:r>
            <a:r>
              <a:rPr lang="fi-FI" dirty="0" smtClean="0"/>
              <a:t> </a:t>
            </a:r>
            <a:r>
              <a:rPr lang="fi-FI" dirty="0" err="1" smtClean="0"/>
              <a:t>online</a:t>
            </a:r>
            <a:r>
              <a:rPr lang="fi-FI" dirty="0" smtClean="0"/>
              <a:t> with open </a:t>
            </a:r>
            <a:r>
              <a:rPr lang="fi-FI" dirty="0" err="1" smtClean="0"/>
              <a:t>source</a:t>
            </a:r>
            <a:r>
              <a:rPr lang="fi-FI" dirty="0" smtClean="0"/>
              <a:t> </a:t>
            </a:r>
            <a:r>
              <a:rPr lang="fi-FI" dirty="0" err="1" smtClean="0"/>
              <a:t>models</a:t>
            </a:r>
            <a:r>
              <a:rPr lang="fi-FI" baseline="0" dirty="0" smtClean="0"/>
              <a:t> and data.</a:t>
            </a:r>
            <a:endParaRPr lang="fi-FI" dirty="0" smtClean="0"/>
          </a:p>
          <a:p>
            <a:r>
              <a:rPr lang="fi-FI" baseline="0" dirty="0" smtClean="0"/>
              <a:t>Knowledge </a:t>
            </a:r>
            <a:r>
              <a:rPr lang="fi-FI" baseline="0" dirty="0" err="1" smtClean="0"/>
              <a:t>crystals</a:t>
            </a:r>
            <a:r>
              <a:rPr lang="fi-FI" baseline="0" dirty="0" smtClean="0"/>
              <a:t> </a:t>
            </a:r>
            <a:r>
              <a:rPr lang="fi-FI" baseline="0" dirty="0" err="1" smtClean="0"/>
              <a:t>should</a:t>
            </a:r>
            <a:r>
              <a:rPr lang="fi-FI" baseline="0" dirty="0" smtClean="0"/>
              <a:t> </a:t>
            </a:r>
            <a:r>
              <a:rPr lang="fi-FI" baseline="0" dirty="0" err="1" smtClean="0"/>
              <a:t>bring</a:t>
            </a:r>
            <a:r>
              <a:rPr lang="fi-FI" baseline="0" dirty="0" smtClean="0"/>
              <a:t> </a:t>
            </a:r>
            <a:r>
              <a:rPr lang="fi-FI" baseline="0" dirty="0" err="1" smtClean="0"/>
              <a:t>you</a:t>
            </a:r>
            <a:r>
              <a:rPr lang="fi-FI" baseline="0" dirty="0" smtClean="0"/>
              <a:t> </a:t>
            </a:r>
            <a:r>
              <a:rPr lang="fi-FI" baseline="0" dirty="0" err="1" smtClean="0"/>
              <a:t>scientific</a:t>
            </a:r>
            <a:r>
              <a:rPr lang="fi-FI" baseline="0" dirty="0" smtClean="0"/>
              <a:t> </a:t>
            </a:r>
            <a:r>
              <a:rPr lang="fi-FI" baseline="0" dirty="0" err="1" smtClean="0"/>
              <a:t>merit</a:t>
            </a:r>
            <a:r>
              <a:rPr lang="fi-FI" baseline="0" dirty="0" smtClean="0"/>
              <a:t> (cf. </a:t>
            </a:r>
            <a:r>
              <a:rPr lang="fi-FI" baseline="0" dirty="0" err="1" smtClean="0"/>
              <a:t>articles</a:t>
            </a:r>
            <a:r>
              <a:rPr lang="fi-FI" baseline="0" dirty="0" smtClean="0"/>
              <a:t>, open data).</a:t>
            </a:r>
          </a:p>
          <a:p>
            <a:endParaRPr lang="fi-FI" dirty="0"/>
          </a:p>
        </p:txBody>
      </p:sp>
    </p:spTree>
    <p:extLst>
      <p:ext uri="{BB962C8B-B14F-4D97-AF65-F5344CB8AC3E}">
        <p14:creationId xmlns:p14="http://schemas.microsoft.com/office/powerpoint/2010/main" val="1871629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End</a:t>
            </a:r>
            <a:endParaRPr lang="fi-FI" dirty="0"/>
          </a:p>
        </p:txBody>
      </p:sp>
      <p:sp>
        <p:nvSpPr>
          <p:cNvPr id="3" name="Content Placeholder 2"/>
          <p:cNvSpPr>
            <a:spLocks noGrp="1"/>
          </p:cNvSpPr>
          <p:nvPr>
            <p:ph idx="1"/>
          </p:nvPr>
        </p:nvSpPr>
        <p:spPr/>
        <p:txBody>
          <a:bodyPr/>
          <a:lstStyle/>
          <a:p>
            <a:endParaRPr lang="fi-FI"/>
          </a:p>
        </p:txBody>
      </p:sp>
      <p:sp>
        <p:nvSpPr>
          <p:cNvPr id="4" name="Rectangle 3"/>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501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is </a:t>
            </a:r>
            <a:r>
              <a:rPr lang="fi-FI" dirty="0" err="1" smtClean="0"/>
              <a:t>discussion</a:t>
            </a:r>
            <a:endParaRPr lang="fi-FI" dirty="0"/>
          </a:p>
        </p:txBody>
      </p:sp>
      <p:sp>
        <p:nvSpPr>
          <p:cNvPr id="3" name="Content Placeholder 2"/>
          <p:cNvSpPr>
            <a:spLocks noGrp="1"/>
          </p:cNvSpPr>
          <p:nvPr>
            <p:ph idx="1"/>
          </p:nvPr>
        </p:nvSpPr>
        <p:spPr/>
        <p:txBody>
          <a:bodyPr/>
          <a:lstStyle/>
          <a:p>
            <a:r>
              <a:rPr lang="fi-FI" dirty="0" smtClean="0"/>
              <a:t>An open </a:t>
            </a:r>
            <a:r>
              <a:rPr lang="fi-FI" dirty="0" err="1" smtClean="0"/>
              <a:t>assessment</a:t>
            </a:r>
            <a:r>
              <a:rPr lang="fi-FI" dirty="0" smtClean="0"/>
              <a:t> is a </a:t>
            </a:r>
            <a:r>
              <a:rPr lang="fi-FI" dirty="0" err="1" smtClean="0"/>
              <a:t>quantitative</a:t>
            </a:r>
            <a:r>
              <a:rPr lang="fi-FI" dirty="0" smtClean="0"/>
              <a:t> </a:t>
            </a:r>
            <a:r>
              <a:rPr lang="fi-FI" dirty="0" err="1" smtClean="0"/>
              <a:t>discussion</a:t>
            </a:r>
            <a:r>
              <a:rPr lang="fi-FI" dirty="0" smtClean="0"/>
              <a:t> </a:t>
            </a:r>
            <a:r>
              <a:rPr lang="fi-FI" dirty="0" err="1" smtClean="0"/>
              <a:t>organised</a:t>
            </a:r>
            <a:r>
              <a:rPr lang="fi-FI" dirty="0" smtClean="0"/>
              <a:t> </a:t>
            </a:r>
            <a:r>
              <a:rPr lang="fi-FI" dirty="0" err="1" smtClean="0"/>
              <a:t>using</a:t>
            </a:r>
            <a:r>
              <a:rPr lang="fi-FI" dirty="0" smtClean="0"/>
              <a:t> open </a:t>
            </a:r>
            <a:r>
              <a:rPr lang="fi-FI" dirty="0" err="1" smtClean="0"/>
              <a:t>collaborative</a:t>
            </a:r>
            <a:r>
              <a:rPr lang="fi-FI" dirty="0" smtClean="0"/>
              <a:t> </a:t>
            </a:r>
            <a:r>
              <a:rPr lang="fi-FI" dirty="0" err="1" smtClean="0"/>
              <a:t>models</a:t>
            </a:r>
            <a:r>
              <a:rPr lang="fi-FI" dirty="0" smtClean="0"/>
              <a:t>.</a:t>
            </a:r>
            <a:endParaRPr lang="fi-FI" dirty="0"/>
          </a:p>
        </p:txBody>
      </p:sp>
    </p:spTree>
    <p:extLst>
      <p:ext uri="{BB962C8B-B14F-4D97-AF65-F5344CB8AC3E}">
        <p14:creationId xmlns:p14="http://schemas.microsoft.com/office/powerpoint/2010/main" val="565431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26054"/>
            <a:ext cx="8784976" cy="598884"/>
          </a:xfrm>
        </p:spPr>
        <p:txBody>
          <a:bodyPr>
            <a:normAutofit fontScale="90000"/>
          </a:bodyPr>
          <a:lstStyle/>
          <a:p>
            <a:r>
              <a:rPr lang="fi-FI" altLang="fi-FI" dirty="0" err="1" smtClean="0"/>
              <a:t>Information</a:t>
            </a:r>
            <a:r>
              <a:rPr lang="fi-FI" altLang="fi-FI" dirty="0" smtClean="0"/>
              <a:t> </a:t>
            </a:r>
            <a:r>
              <a:rPr lang="fi-FI" altLang="fi-FI" dirty="0" err="1" smtClean="0"/>
              <a:t>flow</a:t>
            </a:r>
            <a:r>
              <a:rPr lang="fi-FI" altLang="fi-FI" dirty="0" smtClean="0"/>
              <a:t> in </a:t>
            </a:r>
            <a:r>
              <a:rPr lang="fi-FI" altLang="fi-FI" dirty="0" err="1" smtClean="0"/>
              <a:t>decision</a:t>
            </a:r>
            <a:r>
              <a:rPr lang="fi-FI" altLang="fi-FI" dirty="0" smtClean="0"/>
              <a:t> </a:t>
            </a:r>
            <a:r>
              <a:rPr lang="fi-FI" altLang="fi-FI" dirty="0" err="1" smtClean="0"/>
              <a:t>support</a:t>
            </a:r>
            <a:r>
              <a:rPr lang="fi-FI" altLang="fi-FI" dirty="0" smtClean="0"/>
              <a:t> </a:t>
            </a:r>
            <a:r>
              <a:rPr lang="fi-FI" altLang="fi-FI" dirty="0" err="1" smtClean="0"/>
              <a:t>now</a:t>
            </a:r>
            <a:endParaRPr lang="fi-FI" altLang="fi-FI" dirty="0" smtClean="0"/>
          </a:p>
        </p:txBody>
      </p:sp>
      <p:pic>
        <p:nvPicPr>
          <p:cNvPr id="5122" name="Picture 2" descr="File:Information flow within typical decision-ma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80587"/>
            <a:ext cx="6948264" cy="446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3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504"/>
            <a:ext cx="8229600" cy="729046"/>
          </a:xfrm>
        </p:spPr>
        <p:txBody>
          <a:bodyPr>
            <a:normAutofit fontScale="90000"/>
          </a:bodyPr>
          <a:lstStyle/>
          <a:p>
            <a:r>
              <a:rPr lang="fi-FI" dirty="0" smtClean="0"/>
              <a:t>Collaboration in open </a:t>
            </a:r>
            <a:r>
              <a:rPr lang="fi-FI" dirty="0" err="1" smtClean="0"/>
              <a:t>policy</a:t>
            </a:r>
            <a:r>
              <a:rPr lang="fi-FI" dirty="0" smtClean="0"/>
              <a:t> </a:t>
            </a:r>
            <a:r>
              <a:rPr lang="fi-FI" dirty="0" err="1" smtClean="0"/>
              <a:t>practice</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54891"/>
            <a:ext cx="6825208" cy="43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591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Principles</a:t>
            </a:r>
            <a:r>
              <a:rPr lang="fi-FI" dirty="0" smtClean="0"/>
              <a:t> </a:t>
            </a:r>
            <a:r>
              <a:rPr lang="fi-FI" dirty="0" err="1" smtClean="0"/>
              <a:t>applied</a:t>
            </a:r>
            <a:r>
              <a:rPr lang="fi-FI" dirty="0" smtClean="0"/>
              <a:t> in open </a:t>
            </a:r>
            <a:r>
              <a:rPr lang="fi-FI" dirty="0" err="1" smtClean="0"/>
              <a:t>assessment</a:t>
            </a:r>
            <a:endParaRPr lang="fi-FI" dirty="0"/>
          </a:p>
        </p:txBody>
      </p:sp>
      <p:sp>
        <p:nvSpPr>
          <p:cNvPr id="3" name="Content Placeholder 2"/>
          <p:cNvSpPr>
            <a:spLocks noGrp="1"/>
          </p:cNvSpPr>
          <p:nvPr>
            <p:ph idx="1"/>
          </p:nvPr>
        </p:nvSpPr>
        <p:spPr/>
        <p:txBody>
          <a:bodyPr>
            <a:normAutofit lnSpcReduction="10000"/>
          </a:bodyPr>
          <a:lstStyle/>
          <a:p>
            <a:r>
              <a:rPr lang="fi-FI" dirty="0" err="1" smtClean="0"/>
              <a:t>Intentionality</a:t>
            </a:r>
            <a:endParaRPr lang="fi-FI" dirty="0" smtClean="0"/>
          </a:p>
          <a:p>
            <a:r>
              <a:rPr lang="fi-FI" dirty="0" err="1" smtClean="0"/>
              <a:t>Shared</a:t>
            </a:r>
            <a:r>
              <a:rPr lang="fi-FI" dirty="0" smtClean="0"/>
              <a:t> </a:t>
            </a:r>
            <a:r>
              <a:rPr lang="fi-FI" dirty="0" err="1" smtClean="0"/>
              <a:t>information</a:t>
            </a:r>
            <a:r>
              <a:rPr lang="fi-FI" dirty="0" smtClean="0"/>
              <a:t> </a:t>
            </a:r>
            <a:r>
              <a:rPr lang="fi-FI" dirty="0" err="1" smtClean="0"/>
              <a:t>objects</a:t>
            </a:r>
            <a:endParaRPr lang="fi-FI" dirty="0" smtClean="0"/>
          </a:p>
          <a:p>
            <a:r>
              <a:rPr lang="fi-FI" dirty="0" err="1" smtClean="0"/>
              <a:t>Causality</a:t>
            </a:r>
            <a:endParaRPr lang="fi-FI" dirty="0" smtClean="0"/>
          </a:p>
          <a:p>
            <a:r>
              <a:rPr lang="fi-FI" dirty="0" err="1" smtClean="0"/>
              <a:t>Critique</a:t>
            </a:r>
            <a:endParaRPr lang="fi-FI" dirty="0" smtClean="0"/>
          </a:p>
          <a:p>
            <a:r>
              <a:rPr lang="fi-FI" dirty="0" err="1" smtClean="0"/>
              <a:t>Reuse</a:t>
            </a:r>
            <a:endParaRPr lang="fi-FI" dirty="0" smtClean="0"/>
          </a:p>
          <a:p>
            <a:r>
              <a:rPr lang="fi-FI" dirty="0" err="1" smtClean="0"/>
              <a:t>Openness</a:t>
            </a:r>
            <a:endParaRPr lang="fi-FI" dirty="0"/>
          </a:p>
        </p:txBody>
      </p:sp>
    </p:spTree>
    <p:extLst>
      <p:ext uri="{BB962C8B-B14F-4D97-AF65-F5344CB8AC3E}">
        <p14:creationId xmlns:p14="http://schemas.microsoft.com/office/powerpoint/2010/main" val="155177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Discussion</a:t>
            </a:r>
            <a:r>
              <a:rPr lang="fi-FI" dirty="0" smtClean="0"/>
              <a:t> as </a:t>
            </a:r>
            <a:r>
              <a:rPr lang="fi-FI" dirty="0" err="1" smtClean="0"/>
              <a:t>source</a:t>
            </a:r>
            <a:r>
              <a:rPr lang="fi-FI" dirty="0" smtClean="0"/>
              <a:t> of data</a:t>
            </a:r>
            <a:endParaRPr lang="fi-FI" dirty="0"/>
          </a:p>
        </p:txBody>
      </p:sp>
      <p:sp>
        <p:nvSpPr>
          <p:cNvPr id="3" name="Content Placeholder 2"/>
          <p:cNvSpPr>
            <a:spLocks noGrp="1"/>
          </p:cNvSpPr>
          <p:nvPr>
            <p:ph idx="1"/>
          </p:nvPr>
        </p:nvSpPr>
        <p:spPr/>
        <p:txBody>
          <a:bodyPr/>
          <a:lstStyle/>
          <a:p>
            <a:endParaRPr lang="fi-FI"/>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0"/>
            <a:ext cx="6984776" cy="514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6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Outline</a:t>
            </a:r>
            <a:endParaRPr lang="fi-FI" dirty="0"/>
          </a:p>
        </p:txBody>
      </p:sp>
      <p:sp>
        <p:nvSpPr>
          <p:cNvPr id="3" name="Content Placeholder 2"/>
          <p:cNvSpPr>
            <a:spLocks noGrp="1"/>
          </p:cNvSpPr>
          <p:nvPr>
            <p:ph idx="1"/>
          </p:nvPr>
        </p:nvSpPr>
        <p:spPr/>
        <p:txBody>
          <a:bodyPr>
            <a:normAutofit lnSpcReduction="10000"/>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smtClean="0"/>
          </a:p>
          <a:p>
            <a:r>
              <a:rPr lang="fi-FI" dirty="0" smtClean="0"/>
              <a:t>Knowledge </a:t>
            </a:r>
            <a:r>
              <a:rPr lang="fi-FI" dirty="0" err="1" smtClean="0"/>
              <a:t>crystals</a:t>
            </a:r>
            <a:endParaRPr lang="fi-FI" dirty="0" smtClean="0"/>
          </a:p>
          <a:p>
            <a:r>
              <a:rPr lang="fi-FI" baseline="0" dirty="0" smtClean="0"/>
              <a:t>Collaboration </a:t>
            </a:r>
            <a:r>
              <a:rPr lang="fi-FI" baseline="0" dirty="0" smtClean="0"/>
              <a:t>in </a:t>
            </a:r>
            <a:r>
              <a:rPr lang="fi-FI" baseline="0" dirty="0" err="1" smtClean="0"/>
              <a:t>assessments</a:t>
            </a:r>
            <a:endParaRPr lang="fi-FI" baseline="0" dirty="0" smtClean="0"/>
          </a:p>
          <a:p>
            <a:r>
              <a:rPr lang="fi-FI" baseline="0" dirty="0" err="1" smtClean="0"/>
              <a:t>Discussions</a:t>
            </a:r>
            <a:r>
              <a:rPr lang="fi-FI" baseline="0" dirty="0" smtClean="0"/>
              <a:t> </a:t>
            </a:r>
            <a:r>
              <a:rPr lang="fi-FI" baseline="0" dirty="0" err="1" smtClean="0"/>
              <a:t>within</a:t>
            </a:r>
            <a:r>
              <a:rPr lang="fi-FI" baseline="0" dirty="0" smtClean="0"/>
              <a:t> </a:t>
            </a:r>
            <a:r>
              <a:rPr lang="fi-FI" baseline="0" dirty="0" err="1" smtClean="0"/>
              <a:t>crystals</a:t>
            </a:r>
            <a:endParaRPr lang="fi-FI" baseline="0" dirty="0" smtClean="0"/>
          </a:p>
          <a:p>
            <a:r>
              <a:rPr lang="fi-FI" dirty="0" err="1" smtClean="0"/>
              <a:t>Recommendations</a:t>
            </a:r>
            <a:endParaRPr lang="fi-FI" baseline="0" dirty="0" smtClean="0"/>
          </a:p>
          <a:p>
            <a:r>
              <a:rPr lang="fi-FI" dirty="0" smtClean="0">
                <a:hlinkClick r:id="rId2"/>
              </a:rPr>
              <a:t>http://en.opasnet.org/w/Knowledge_crystal</a:t>
            </a:r>
            <a:r>
              <a:rPr lang="fi-FI" dirty="0" smtClean="0"/>
              <a:t> </a:t>
            </a:r>
            <a:endParaRPr lang="fi-FI" baseline="0" dirty="0" smtClean="0"/>
          </a:p>
        </p:txBody>
      </p:sp>
    </p:spTree>
    <p:extLst>
      <p:ext uri="{BB962C8B-B14F-4D97-AF65-F5344CB8AC3E}">
        <p14:creationId xmlns:p14="http://schemas.microsoft.com/office/powerpoint/2010/main" val="176929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Causal</a:t>
            </a:r>
            <a:r>
              <a:rPr lang="fi-FI" dirty="0" smtClean="0"/>
              <a:t> </a:t>
            </a:r>
            <a:r>
              <a:rPr lang="fi-FI" dirty="0" err="1" smtClean="0"/>
              <a:t>diagram</a:t>
            </a:r>
            <a:r>
              <a:rPr lang="fi-FI" dirty="0" smtClean="0"/>
              <a:t> of Helsinki </a:t>
            </a:r>
            <a:r>
              <a:rPr lang="fi-FI" dirty="0" err="1" smtClean="0"/>
              <a:t>energy</a:t>
            </a:r>
            <a:r>
              <a:rPr lang="fi-FI" dirty="0" smtClean="0"/>
              <a:t> </a:t>
            </a:r>
            <a:r>
              <a:rPr lang="fi-FI" dirty="0" err="1" smtClean="0"/>
              <a:t>decision</a:t>
            </a:r>
            <a:r>
              <a:rPr lang="fi-FI" baseline="0" dirty="0" smtClean="0"/>
              <a:t> 2015</a:t>
            </a:r>
            <a:endParaRPr lang="fi-FI" dirty="0"/>
          </a:p>
        </p:txBody>
      </p:sp>
      <p:sp>
        <p:nvSpPr>
          <p:cNvPr id="3" name="Content Placeholder 2"/>
          <p:cNvSpPr>
            <a:spLocks noGrp="1"/>
          </p:cNvSpPr>
          <p:nvPr>
            <p:ph idx="1"/>
          </p:nvPr>
        </p:nvSpPr>
        <p:spPr/>
        <p:txBody>
          <a:bodyPr/>
          <a:lstStyle/>
          <a:p>
            <a:endParaRPr lang="fi-FI"/>
          </a:p>
        </p:txBody>
      </p:sp>
      <p:pic>
        <p:nvPicPr>
          <p:cNvPr id="1026" name="Picture 2" descr="http://en.opasnet.org/en-opwiki/images/d/d4/Helsinki_energy_decision_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7" y="1113588"/>
            <a:ext cx="5356869" cy="40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3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Helsinki </a:t>
            </a:r>
            <a:r>
              <a:rPr lang="fi-FI" dirty="0" err="1" smtClean="0"/>
              <a:t>energy</a:t>
            </a:r>
            <a:r>
              <a:rPr lang="fi-FI" dirty="0" smtClean="0"/>
              <a:t> </a:t>
            </a:r>
            <a:r>
              <a:rPr lang="fi-FI" dirty="0" err="1" smtClean="0"/>
              <a:t>decision</a:t>
            </a:r>
            <a:r>
              <a:rPr lang="fi-FI" dirty="0" smtClean="0"/>
              <a:t> 2015</a:t>
            </a:r>
            <a:endParaRPr lang="fi-FI" dirty="0"/>
          </a:p>
        </p:txBody>
      </p:sp>
      <p:sp>
        <p:nvSpPr>
          <p:cNvPr id="3" name="Content Placeholder 2"/>
          <p:cNvSpPr>
            <a:spLocks noGrp="1"/>
          </p:cNvSpPr>
          <p:nvPr>
            <p:ph idx="1"/>
          </p:nvPr>
        </p:nvSpPr>
        <p:spPr/>
        <p:txBody>
          <a:bodyPr>
            <a:normAutofit fontScale="70000" lnSpcReduction="20000"/>
          </a:bodyPr>
          <a:lstStyle/>
          <a:p>
            <a:r>
              <a:rPr lang="fi-FI" dirty="0" smtClean="0"/>
              <a:t>A </a:t>
            </a:r>
            <a:r>
              <a:rPr lang="fi-FI" dirty="0" err="1" smtClean="0"/>
              <a:t>major</a:t>
            </a:r>
            <a:r>
              <a:rPr lang="fi-FI" dirty="0" smtClean="0"/>
              <a:t> </a:t>
            </a:r>
            <a:r>
              <a:rPr lang="fi-FI" dirty="0" err="1" smtClean="0"/>
              <a:t>decision</a:t>
            </a:r>
            <a:r>
              <a:rPr lang="fi-FI" dirty="0" smtClean="0"/>
              <a:t> </a:t>
            </a:r>
            <a:r>
              <a:rPr lang="fi-FI" dirty="0" err="1" smtClean="0"/>
              <a:t>will</a:t>
            </a:r>
            <a:r>
              <a:rPr lang="fi-FI" dirty="0" smtClean="0"/>
              <a:t> </a:t>
            </a:r>
            <a:r>
              <a:rPr lang="fi-FI" dirty="0" err="1" smtClean="0"/>
              <a:t>be</a:t>
            </a:r>
            <a:r>
              <a:rPr lang="fi-FI" dirty="0" smtClean="0"/>
              <a:t> made</a:t>
            </a:r>
            <a:r>
              <a:rPr lang="fi-FI" baseline="0" dirty="0" smtClean="0"/>
              <a:t> </a:t>
            </a:r>
            <a:r>
              <a:rPr lang="fi-FI" baseline="0" dirty="0" err="1" smtClean="0"/>
              <a:t>late</a:t>
            </a:r>
            <a:r>
              <a:rPr lang="fi-FI" baseline="0" dirty="0" smtClean="0"/>
              <a:t> 2015.</a:t>
            </a:r>
          </a:p>
          <a:p>
            <a:r>
              <a:rPr lang="fi-FI" dirty="0" smtClean="0"/>
              <a:t>Main </a:t>
            </a:r>
            <a:r>
              <a:rPr lang="fi-FI" dirty="0" err="1" smtClean="0"/>
              <a:t>options</a:t>
            </a:r>
            <a:r>
              <a:rPr lang="fi-FI" dirty="0" smtClean="0"/>
              <a:t>: </a:t>
            </a:r>
          </a:p>
          <a:p>
            <a:pPr lvl="1"/>
            <a:r>
              <a:rPr lang="en-US" dirty="0" smtClean="0"/>
              <a:t>Business as usual (BAU)</a:t>
            </a:r>
          </a:p>
          <a:p>
            <a:pPr lvl="1"/>
            <a:r>
              <a:rPr lang="en-US" dirty="0" err="1" smtClean="0"/>
              <a:t>Hanasaari</a:t>
            </a:r>
            <a:r>
              <a:rPr lang="en-US" dirty="0" smtClean="0"/>
              <a:t> and </a:t>
            </a:r>
            <a:r>
              <a:rPr lang="en-US" dirty="0" err="1" smtClean="0"/>
              <a:t>Salmisaari</a:t>
            </a:r>
            <a:r>
              <a:rPr lang="en-US" dirty="0" smtClean="0"/>
              <a:t> power plants are renovated</a:t>
            </a:r>
          </a:p>
          <a:p>
            <a:pPr lvl="1"/>
            <a:r>
              <a:rPr lang="en-US" dirty="0" smtClean="0"/>
              <a:t>A new power plant is built in </a:t>
            </a:r>
            <a:r>
              <a:rPr lang="en-US" dirty="0" err="1" smtClean="0"/>
              <a:t>Vuosaari</a:t>
            </a:r>
            <a:r>
              <a:rPr lang="en-US" dirty="0" smtClean="0"/>
              <a:t> to burn 80 % wood-based fuel.</a:t>
            </a:r>
            <a:endParaRPr lang="fi-FI" dirty="0" smtClean="0"/>
          </a:p>
          <a:p>
            <a:pPr lvl="1"/>
            <a:r>
              <a:rPr lang="en-US" dirty="0" err="1" smtClean="0"/>
              <a:t>Hanasaari</a:t>
            </a:r>
            <a:r>
              <a:rPr lang="en-US" dirty="0" smtClean="0"/>
              <a:t> power plant is demolished and replaced with apartments. </a:t>
            </a:r>
          </a:p>
          <a:p>
            <a:pPr lvl="1"/>
            <a:r>
              <a:rPr lang="en-US" dirty="0" err="1" smtClean="0"/>
              <a:t>Decentralised</a:t>
            </a:r>
            <a:r>
              <a:rPr lang="en-US" dirty="0" smtClean="0"/>
              <a:t> energy production is built as much as is feasible. </a:t>
            </a:r>
          </a:p>
          <a:p>
            <a:pPr lvl="1"/>
            <a:r>
              <a:rPr lang="en-US" dirty="0" smtClean="0"/>
              <a:t>Massive energy saving campaign to reduce the need of energy. </a:t>
            </a:r>
          </a:p>
          <a:p>
            <a:pPr lvl="1"/>
            <a:r>
              <a:rPr lang="en-US" dirty="0" smtClean="0"/>
              <a:t>District heating from </a:t>
            </a:r>
            <a:r>
              <a:rPr lang="en-US" dirty="0" err="1" smtClean="0"/>
              <a:t>Loviisa</a:t>
            </a:r>
            <a:r>
              <a:rPr lang="en-US" dirty="0" smtClean="0"/>
              <a:t> 3 power plant or </a:t>
            </a:r>
            <a:r>
              <a:rPr lang="en-US" dirty="0" err="1" smtClean="0"/>
              <a:t>Neste</a:t>
            </a:r>
            <a:r>
              <a:rPr lang="en-US" dirty="0" smtClean="0"/>
              <a:t> Oil refinery. </a:t>
            </a:r>
          </a:p>
        </p:txBody>
      </p:sp>
    </p:spTree>
    <p:extLst>
      <p:ext uri="{BB962C8B-B14F-4D97-AF65-F5344CB8AC3E}">
        <p14:creationId xmlns:p14="http://schemas.microsoft.com/office/powerpoint/2010/main" val="3169024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Helsinki </a:t>
            </a:r>
            <a:r>
              <a:rPr lang="fi-FI" dirty="0" err="1" smtClean="0"/>
              <a:t>energy</a:t>
            </a:r>
            <a:r>
              <a:rPr lang="fi-FI" dirty="0" smtClean="0"/>
              <a:t> </a:t>
            </a:r>
            <a:r>
              <a:rPr lang="fi-FI" dirty="0" err="1" smtClean="0"/>
              <a:t>decision</a:t>
            </a:r>
            <a:r>
              <a:rPr lang="fi-FI" dirty="0" smtClean="0"/>
              <a:t> </a:t>
            </a:r>
            <a:r>
              <a:rPr lang="fi-FI" dirty="0" err="1" smtClean="0"/>
              <a:t>assessment</a:t>
            </a:r>
            <a:endParaRPr lang="fi-FI" dirty="0"/>
          </a:p>
        </p:txBody>
      </p:sp>
      <p:sp>
        <p:nvSpPr>
          <p:cNvPr id="3" name="Content Placeholder 2"/>
          <p:cNvSpPr>
            <a:spLocks noGrp="1"/>
          </p:cNvSpPr>
          <p:nvPr>
            <p:ph idx="1"/>
          </p:nvPr>
        </p:nvSpPr>
        <p:spPr/>
        <p:txBody>
          <a:bodyPr>
            <a:normAutofit fontScale="92500" lnSpcReduction="20000"/>
          </a:bodyPr>
          <a:lstStyle/>
          <a:p>
            <a:r>
              <a:rPr lang="fi-FI" dirty="0" smtClean="0"/>
              <a:t>An</a:t>
            </a:r>
            <a:r>
              <a:rPr lang="fi-FI" baseline="0" dirty="0" smtClean="0"/>
              <a:t> </a:t>
            </a:r>
            <a:r>
              <a:rPr lang="fi-FI" baseline="0" dirty="0" err="1" smtClean="0"/>
              <a:t>online</a:t>
            </a:r>
            <a:r>
              <a:rPr lang="fi-FI" baseline="0" dirty="0" smtClean="0"/>
              <a:t> </a:t>
            </a:r>
            <a:r>
              <a:rPr lang="fi-FI" baseline="0" dirty="0" err="1" smtClean="0"/>
              <a:t>collaborative</a:t>
            </a:r>
            <a:r>
              <a:rPr lang="fi-FI" baseline="0" dirty="0" smtClean="0"/>
              <a:t> </a:t>
            </a:r>
            <a:r>
              <a:rPr lang="fi-FI" baseline="0" dirty="0" err="1" smtClean="0"/>
              <a:t>model</a:t>
            </a:r>
            <a:r>
              <a:rPr lang="fi-FI" baseline="0" dirty="0" smtClean="0"/>
              <a:t> </a:t>
            </a:r>
            <a:r>
              <a:rPr lang="fi-FI" baseline="0" dirty="0" err="1" smtClean="0"/>
              <a:t>has</a:t>
            </a:r>
            <a:r>
              <a:rPr lang="fi-FI" baseline="0" dirty="0" smtClean="0"/>
              <a:t> </a:t>
            </a:r>
            <a:r>
              <a:rPr lang="fi-FI" baseline="0" dirty="0" err="1" smtClean="0"/>
              <a:t>been</a:t>
            </a:r>
            <a:r>
              <a:rPr lang="fi-FI" baseline="0" dirty="0" smtClean="0"/>
              <a:t> </a:t>
            </a:r>
            <a:r>
              <a:rPr lang="fi-FI" baseline="0" dirty="0" err="1" smtClean="0"/>
              <a:t>launched</a:t>
            </a:r>
            <a:r>
              <a:rPr lang="fi-FI" baseline="0" dirty="0" smtClean="0"/>
              <a:t> to </a:t>
            </a:r>
            <a:r>
              <a:rPr lang="fi-FI" baseline="0" dirty="0" err="1" smtClean="0"/>
              <a:t>perform</a:t>
            </a:r>
            <a:r>
              <a:rPr lang="fi-FI" baseline="0" dirty="0" smtClean="0"/>
              <a:t> </a:t>
            </a:r>
            <a:r>
              <a:rPr lang="fi-FI" baseline="0" dirty="0" err="1" smtClean="0"/>
              <a:t>this</a:t>
            </a:r>
            <a:r>
              <a:rPr lang="fi-FI" baseline="0" dirty="0" smtClean="0"/>
              <a:t> </a:t>
            </a:r>
            <a:r>
              <a:rPr lang="fi-FI" baseline="0" dirty="0" err="1" smtClean="0"/>
              <a:t>assessment</a:t>
            </a:r>
            <a:r>
              <a:rPr lang="fi-FI" baseline="0" dirty="0" smtClean="0"/>
              <a:t>.</a:t>
            </a:r>
          </a:p>
          <a:p>
            <a:r>
              <a:rPr lang="fi-FI" baseline="0" dirty="0" err="1" smtClean="0"/>
              <a:t>Work</a:t>
            </a:r>
            <a:r>
              <a:rPr lang="fi-FI" baseline="0" dirty="0" smtClean="0"/>
              <a:t> </a:t>
            </a:r>
            <a:r>
              <a:rPr lang="fi-FI" baseline="0" dirty="0" err="1" smtClean="0"/>
              <a:t>coordinated</a:t>
            </a:r>
            <a:r>
              <a:rPr lang="fi-FI" baseline="0" dirty="0" smtClean="0"/>
              <a:t> </a:t>
            </a:r>
            <a:r>
              <a:rPr lang="fi-FI" baseline="0" dirty="0" err="1" smtClean="0"/>
              <a:t>by</a:t>
            </a:r>
            <a:r>
              <a:rPr lang="fi-FI" baseline="0" dirty="0" smtClean="0"/>
              <a:t> THL. </a:t>
            </a:r>
            <a:r>
              <a:rPr lang="fi-FI" baseline="0" dirty="0" err="1" smtClean="0"/>
              <a:t>Anyone</a:t>
            </a:r>
            <a:r>
              <a:rPr lang="fi-FI" baseline="0" dirty="0" smtClean="0"/>
              <a:t> </a:t>
            </a:r>
            <a:r>
              <a:rPr lang="fi-FI" baseline="0" dirty="0" err="1" smtClean="0"/>
              <a:t>can</a:t>
            </a:r>
            <a:r>
              <a:rPr lang="fi-FI" baseline="0" dirty="0" smtClean="0"/>
              <a:t> </a:t>
            </a:r>
            <a:r>
              <a:rPr lang="fi-FI" baseline="0" dirty="0" err="1" smtClean="0"/>
              <a:t>participate</a:t>
            </a:r>
            <a:r>
              <a:rPr lang="fi-FI" baseline="0" dirty="0" smtClean="0"/>
              <a:t>.</a:t>
            </a:r>
          </a:p>
          <a:p>
            <a:r>
              <a:rPr lang="fi-FI" baseline="0" dirty="0" err="1" smtClean="0"/>
              <a:t>Aim</a:t>
            </a:r>
            <a:r>
              <a:rPr lang="fi-FI" baseline="0" dirty="0" smtClean="0"/>
              <a:t> to </a:t>
            </a:r>
            <a:r>
              <a:rPr lang="fi-FI" baseline="0" dirty="0" err="1" smtClean="0"/>
              <a:t>stimulate</a:t>
            </a:r>
            <a:r>
              <a:rPr lang="fi-FI" baseline="0" dirty="0" smtClean="0"/>
              <a:t> </a:t>
            </a:r>
            <a:r>
              <a:rPr lang="fi-FI" baseline="0" dirty="0" err="1" smtClean="0"/>
              <a:t>large</a:t>
            </a:r>
            <a:r>
              <a:rPr lang="fi-FI" baseline="0" dirty="0" smtClean="0"/>
              <a:t> </a:t>
            </a:r>
            <a:r>
              <a:rPr lang="fi-FI" baseline="0" dirty="0" err="1" smtClean="0"/>
              <a:t>public</a:t>
            </a:r>
            <a:r>
              <a:rPr lang="fi-FI" baseline="0" dirty="0" smtClean="0"/>
              <a:t> </a:t>
            </a:r>
            <a:r>
              <a:rPr lang="fi-FI" baseline="0" dirty="0" err="1" smtClean="0"/>
              <a:t>discussion</a:t>
            </a:r>
            <a:r>
              <a:rPr lang="fi-FI" baseline="0" dirty="0" smtClean="0"/>
              <a:t> to</a:t>
            </a:r>
          </a:p>
          <a:p>
            <a:pPr lvl="1"/>
            <a:r>
              <a:rPr lang="fi-FI" baseline="0" dirty="0" err="1" smtClean="0"/>
              <a:t>improve</a:t>
            </a:r>
            <a:r>
              <a:rPr lang="fi-FI" baseline="0" dirty="0" smtClean="0"/>
              <a:t> the </a:t>
            </a:r>
            <a:r>
              <a:rPr lang="fi-FI" baseline="0" dirty="0" err="1" smtClean="0"/>
              <a:t>quantitative</a:t>
            </a:r>
            <a:r>
              <a:rPr lang="fi-FI" baseline="0" dirty="0" smtClean="0"/>
              <a:t> </a:t>
            </a:r>
            <a:r>
              <a:rPr lang="fi-FI" baseline="0" dirty="0" err="1" smtClean="0"/>
              <a:t>assessment</a:t>
            </a:r>
            <a:endParaRPr lang="fi-FI" baseline="0" dirty="0" smtClean="0"/>
          </a:p>
          <a:p>
            <a:pPr lvl="1"/>
            <a:r>
              <a:rPr lang="fi-FI" baseline="0" dirty="0" err="1" smtClean="0"/>
              <a:t>Improve</a:t>
            </a:r>
            <a:r>
              <a:rPr lang="fi-FI" baseline="0" dirty="0" smtClean="0"/>
              <a:t> the </a:t>
            </a:r>
            <a:r>
              <a:rPr lang="fi-FI" baseline="0" dirty="0" err="1" smtClean="0"/>
              <a:t>richness</a:t>
            </a:r>
            <a:r>
              <a:rPr lang="fi-FI" baseline="0" dirty="0" smtClean="0"/>
              <a:t> and </a:t>
            </a:r>
            <a:r>
              <a:rPr lang="fi-FI" baseline="0" dirty="0" err="1" smtClean="0"/>
              <a:t>reliability</a:t>
            </a:r>
            <a:r>
              <a:rPr lang="fi-FI" baseline="0" dirty="0" smtClean="0"/>
              <a:t> of </a:t>
            </a:r>
            <a:r>
              <a:rPr lang="fi-FI" baseline="0" dirty="0" err="1" smtClean="0"/>
              <a:t>its</a:t>
            </a:r>
            <a:r>
              <a:rPr lang="fi-FI" baseline="0" dirty="0" smtClean="0"/>
              <a:t> input data.</a:t>
            </a:r>
          </a:p>
          <a:p>
            <a:pPr lvl="0"/>
            <a:r>
              <a:rPr lang="fi-FI" sz="2800" dirty="0" smtClean="0">
                <a:hlinkClick r:id="rId2"/>
              </a:rPr>
              <a:t>http://en.opasnet.org/w/Helsinki_energy_decision_2015</a:t>
            </a:r>
            <a:endParaRPr lang="fi-FI" dirty="0" smtClean="0"/>
          </a:p>
        </p:txBody>
      </p:sp>
    </p:spTree>
    <p:extLst>
      <p:ext uri="{BB962C8B-B14F-4D97-AF65-F5344CB8AC3E}">
        <p14:creationId xmlns:p14="http://schemas.microsoft.com/office/powerpoint/2010/main" val="325173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Resolutions</a:t>
            </a:r>
            <a:r>
              <a:rPr lang="fi-FI" dirty="0" smtClean="0"/>
              <a:t> of </a:t>
            </a:r>
            <a:r>
              <a:rPr lang="fi-FI" dirty="0" err="1" smtClean="0"/>
              <a:t>discussions</a:t>
            </a:r>
            <a:endParaRPr lang="fi-FI" dirty="0"/>
          </a:p>
        </p:txBody>
      </p:sp>
      <p:sp>
        <p:nvSpPr>
          <p:cNvPr id="3" name="Content Placeholder 2"/>
          <p:cNvSpPr>
            <a:spLocks noGrp="1"/>
          </p:cNvSpPr>
          <p:nvPr>
            <p:ph idx="1"/>
          </p:nvPr>
        </p:nvSpPr>
        <p:spPr/>
        <p:txBody>
          <a:bodyPr/>
          <a:lstStyle/>
          <a:p>
            <a:endParaRPr lang="fi-FI"/>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165"/>
            <a:ext cx="9144000" cy="25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14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4114800" cy="857250"/>
          </a:xfrm>
        </p:spPr>
        <p:txBody>
          <a:bodyPr/>
          <a:lstStyle/>
          <a:p>
            <a:r>
              <a:rPr lang="fi-FI" dirty="0" err="1" smtClean="0"/>
              <a:t>Variable</a:t>
            </a:r>
            <a:endParaRPr lang="fi-FI" dirty="0"/>
          </a:p>
        </p:txBody>
      </p:sp>
      <p:sp>
        <p:nvSpPr>
          <p:cNvPr id="3" name="Content Placeholder 2"/>
          <p:cNvSpPr>
            <a:spLocks noGrp="1"/>
          </p:cNvSpPr>
          <p:nvPr>
            <p:ph idx="1"/>
          </p:nvPr>
        </p:nvSpPr>
        <p:spPr/>
        <p:txBody>
          <a:bodyPr/>
          <a:lstStyle/>
          <a:p>
            <a:endParaRPr lang="fi-FI"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 y="1050159"/>
            <a:ext cx="7183214" cy="40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46" y="22871"/>
            <a:ext cx="3950553" cy="33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60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Structure</a:t>
            </a:r>
            <a:r>
              <a:rPr lang="fi-FI" dirty="0" smtClean="0"/>
              <a:t> of</a:t>
            </a:r>
            <a:r>
              <a:rPr lang="fi-FI" baseline="0" dirty="0" smtClean="0"/>
              <a:t> a </a:t>
            </a:r>
            <a:r>
              <a:rPr lang="fi-FI" baseline="0" dirty="0" err="1" smtClean="0"/>
              <a:t>variable</a:t>
            </a:r>
            <a:endParaRPr lang="fi-FI" dirty="0"/>
          </a:p>
        </p:txBody>
      </p:sp>
      <p:sp>
        <p:nvSpPr>
          <p:cNvPr id="3" name="Content Placeholder 2"/>
          <p:cNvSpPr>
            <a:spLocks noGrp="1"/>
          </p:cNvSpPr>
          <p:nvPr>
            <p:ph idx="1"/>
          </p:nvPr>
        </p:nvSpPr>
        <p:spPr/>
        <p:txBody>
          <a:bodyPr/>
          <a:lstStyle/>
          <a:p>
            <a:r>
              <a:rPr lang="fi-FI" dirty="0" err="1" smtClean="0"/>
              <a:t>Question</a:t>
            </a:r>
            <a:endParaRPr lang="fi-FI" dirty="0" smtClean="0"/>
          </a:p>
          <a:p>
            <a:r>
              <a:rPr lang="fi-FI" dirty="0" err="1" smtClean="0"/>
              <a:t>Answer</a:t>
            </a:r>
            <a:r>
              <a:rPr lang="fi-FI" dirty="0" smtClean="0"/>
              <a:t> (a </a:t>
            </a:r>
            <a:r>
              <a:rPr lang="fi-FI" dirty="0" err="1" smtClean="0"/>
              <a:t>quantitative</a:t>
            </a:r>
            <a:r>
              <a:rPr lang="fi-FI" dirty="0" smtClean="0"/>
              <a:t> </a:t>
            </a:r>
            <a:r>
              <a:rPr lang="fi-FI" dirty="0" err="1" smtClean="0"/>
              <a:t>estimate</a:t>
            </a:r>
            <a:r>
              <a:rPr lang="fi-FI" dirty="0" smtClean="0"/>
              <a:t>, a </a:t>
            </a:r>
            <a:r>
              <a:rPr lang="fi-FI" dirty="0" err="1" smtClean="0"/>
              <a:t>posterior</a:t>
            </a:r>
            <a:r>
              <a:rPr lang="fi-FI" dirty="0" smtClean="0"/>
              <a:t> </a:t>
            </a:r>
            <a:r>
              <a:rPr lang="fi-FI" dirty="0" err="1" smtClean="0"/>
              <a:t>distribution</a:t>
            </a:r>
            <a:r>
              <a:rPr lang="fi-FI" dirty="0" smtClean="0"/>
              <a:t>)</a:t>
            </a:r>
          </a:p>
          <a:p>
            <a:r>
              <a:rPr lang="fi-FI" dirty="0" err="1" smtClean="0"/>
              <a:t>Rationale</a:t>
            </a:r>
            <a:r>
              <a:rPr lang="fi-FI" dirty="0" smtClean="0"/>
              <a:t> (</a:t>
            </a:r>
            <a:r>
              <a:rPr lang="fi-FI" dirty="0" err="1" smtClean="0"/>
              <a:t>anything</a:t>
            </a:r>
            <a:r>
              <a:rPr lang="fi-FI" dirty="0" smtClean="0"/>
              <a:t> </a:t>
            </a:r>
            <a:r>
              <a:rPr lang="fi-FI" dirty="0" err="1" smtClean="0"/>
              <a:t>that</a:t>
            </a:r>
            <a:r>
              <a:rPr lang="fi-FI" dirty="0" smtClean="0"/>
              <a:t> is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baseline="0" dirty="0" smtClean="0"/>
              <a:t> the </a:t>
            </a:r>
            <a:r>
              <a:rPr lang="fi-FI" baseline="0" dirty="0" err="1" smtClean="0"/>
              <a:t>answer</a:t>
            </a:r>
            <a:r>
              <a:rPr lang="fi-FI" baseline="0" dirty="0" smtClean="0"/>
              <a:t> is </a:t>
            </a:r>
            <a:r>
              <a:rPr lang="fi-FI" baseline="0" dirty="0" err="1" smtClean="0"/>
              <a:t>reliable</a:t>
            </a:r>
            <a:r>
              <a:rPr lang="fi-FI" baseline="0" dirty="0" smtClean="0"/>
              <a:t>)</a:t>
            </a:r>
            <a:endParaRPr lang="fi-FI" dirty="0" smtClean="0"/>
          </a:p>
        </p:txBody>
      </p:sp>
    </p:spTree>
    <p:extLst>
      <p:ext uri="{BB962C8B-B14F-4D97-AF65-F5344CB8AC3E}">
        <p14:creationId xmlns:p14="http://schemas.microsoft.com/office/powerpoint/2010/main" val="1423647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Discussion</a:t>
            </a:r>
            <a:r>
              <a:rPr lang="fi-FI" baseline="0" dirty="0" smtClean="0"/>
              <a:t> </a:t>
            </a:r>
            <a:r>
              <a:rPr lang="fi-FI" baseline="0" dirty="0" err="1" smtClean="0"/>
              <a:t>types</a:t>
            </a:r>
            <a:r>
              <a:rPr lang="fi-FI" dirty="0" smtClean="0"/>
              <a:t> </a:t>
            </a:r>
            <a:br>
              <a:rPr lang="fi-FI" dirty="0" smtClean="0"/>
            </a:br>
            <a:r>
              <a:rPr lang="fi-FI" dirty="0" smtClean="0"/>
              <a:t>(</a:t>
            </a:r>
            <a:r>
              <a:rPr lang="fi-FI" dirty="0" err="1" smtClean="0"/>
              <a:t>based</a:t>
            </a:r>
            <a:r>
              <a:rPr lang="fi-FI" baseline="0" dirty="0" smtClean="0"/>
              <a:t> on </a:t>
            </a:r>
            <a:r>
              <a:rPr lang="fi-FI" baseline="0" dirty="0" err="1" smtClean="0"/>
              <a:t>level</a:t>
            </a:r>
            <a:r>
              <a:rPr lang="fi-FI" baseline="0" dirty="0" smtClean="0"/>
              <a:t> of </a:t>
            </a:r>
            <a:r>
              <a:rPr lang="fi-FI" baseline="0" dirty="0" err="1" smtClean="0"/>
              <a:t>synthesis</a:t>
            </a:r>
            <a:r>
              <a:rPr lang="fi-FI" baseline="0" dirty="0" smtClean="0"/>
              <a:t>)</a:t>
            </a:r>
            <a:endParaRPr lang="fi-FI" dirty="0"/>
          </a:p>
        </p:txBody>
      </p:sp>
      <p:sp>
        <p:nvSpPr>
          <p:cNvPr id="3" name="Content Placeholder 2"/>
          <p:cNvSpPr>
            <a:spLocks noGrp="1"/>
          </p:cNvSpPr>
          <p:nvPr>
            <p:ph idx="1"/>
          </p:nvPr>
        </p:nvSpPr>
        <p:spPr/>
        <p:txBody>
          <a:bodyPr/>
          <a:lstStyle/>
          <a:p>
            <a:r>
              <a:rPr lang="fi-FI" dirty="0" err="1" smtClean="0"/>
              <a:t>Free</a:t>
            </a:r>
            <a:r>
              <a:rPr lang="fi-FI" dirty="0" smtClean="0"/>
              <a:t> </a:t>
            </a:r>
            <a:r>
              <a:rPr lang="fi-FI" dirty="0" err="1" smtClean="0"/>
              <a:t>discussions</a:t>
            </a:r>
            <a:endParaRPr lang="fi-FI" dirty="0" smtClean="0"/>
          </a:p>
          <a:p>
            <a:r>
              <a:rPr lang="fi-FI" dirty="0" err="1" smtClean="0"/>
              <a:t>Focussed</a:t>
            </a:r>
            <a:r>
              <a:rPr lang="fi-FI" dirty="0" smtClean="0"/>
              <a:t> </a:t>
            </a:r>
            <a:r>
              <a:rPr lang="fi-FI" dirty="0" err="1" smtClean="0"/>
              <a:t>discussions</a:t>
            </a:r>
            <a:r>
              <a:rPr lang="fi-FI" baseline="0" dirty="0" smtClean="0"/>
              <a:t> (on a </a:t>
            </a:r>
            <a:r>
              <a:rPr lang="fi-FI" baseline="0" dirty="0" err="1" smtClean="0"/>
              <a:t>specific</a:t>
            </a:r>
            <a:r>
              <a:rPr lang="fi-FI" baseline="0" dirty="0" smtClean="0"/>
              <a:t> </a:t>
            </a:r>
            <a:r>
              <a:rPr lang="fi-FI" baseline="0" dirty="0" err="1" smtClean="0"/>
              <a:t>topic</a:t>
            </a:r>
            <a:r>
              <a:rPr lang="fi-FI" baseline="0" dirty="0" smtClean="0"/>
              <a:t>)</a:t>
            </a:r>
          </a:p>
          <a:p>
            <a:r>
              <a:rPr lang="fi-FI" baseline="0" dirty="0" err="1" smtClean="0"/>
              <a:t>Structured</a:t>
            </a:r>
            <a:r>
              <a:rPr lang="fi-FI" baseline="0" dirty="0" smtClean="0"/>
              <a:t> </a:t>
            </a:r>
            <a:r>
              <a:rPr lang="fi-FI" baseline="0" dirty="0" err="1" smtClean="0"/>
              <a:t>discussions</a:t>
            </a:r>
            <a:r>
              <a:rPr lang="fi-FI" baseline="0" dirty="0" smtClean="0"/>
              <a:t> (</a:t>
            </a:r>
            <a:r>
              <a:rPr lang="fi-FI" baseline="0" dirty="0" err="1" smtClean="0"/>
              <a:t>obeying</a:t>
            </a:r>
            <a:r>
              <a:rPr lang="fi-FI" baseline="0" dirty="0" smtClean="0"/>
              <a:t> </a:t>
            </a:r>
            <a:r>
              <a:rPr lang="fi-FI" baseline="0" dirty="0" err="1" smtClean="0"/>
              <a:t>discussion</a:t>
            </a:r>
            <a:r>
              <a:rPr lang="fi-FI" baseline="0" dirty="0" smtClean="0"/>
              <a:t> </a:t>
            </a:r>
            <a:r>
              <a:rPr lang="fi-FI" baseline="0" dirty="0" err="1" smtClean="0"/>
              <a:t>rules</a:t>
            </a:r>
            <a:r>
              <a:rPr lang="fi-FI" baseline="0" dirty="0" smtClean="0"/>
              <a:t>)</a:t>
            </a:r>
          </a:p>
          <a:p>
            <a:r>
              <a:rPr lang="fi-FI" baseline="0" dirty="0" err="1" smtClean="0"/>
              <a:t>Variables</a:t>
            </a:r>
            <a:r>
              <a:rPr lang="fi-FI" baseline="0" dirty="0" smtClean="0"/>
              <a:t> (</a:t>
            </a:r>
            <a:r>
              <a:rPr lang="fi-FI" baseline="0" dirty="0" err="1" smtClean="0"/>
              <a:t>quantified</a:t>
            </a:r>
            <a:r>
              <a:rPr lang="fi-FI" baseline="0" dirty="0" smtClean="0"/>
              <a:t> and </a:t>
            </a:r>
            <a:r>
              <a:rPr lang="fi-FI" baseline="0" dirty="0" err="1" smtClean="0"/>
              <a:t>modelled</a:t>
            </a:r>
            <a:r>
              <a:rPr lang="fi-FI" baseline="0" dirty="0" smtClean="0"/>
              <a:t>)</a:t>
            </a:r>
          </a:p>
        </p:txBody>
      </p:sp>
    </p:spTree>
    <p:extLst>
      <p:ext uri="{BB962C8B-B14F-4D97-AF65-F5344CB8AC3E}">
        <p14:creationId xmlns:p14="http://schemas.microsoft.com/office/powerpoint/2010/main" val="1519685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smtClean="0"/>
              <a:t>42</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"I speak of none but the computer that is to come after me," intoned Deep Thought, his voice regaining its accustomed declamatory tones. "A computer whose merest operational parameters I am not worthy to calculate -- and yet I will design it for you. A computer that can calculate the Question to the Ultimate Answer, a computer of such infinite and subtle complexity that organic life itself shall form part of its operational matrix. And you yourselves shall take on new forms and go down into the computer to navigate its ten-million-year program! Yes! I shall design this computer for you. And I shall name it also unto you. And it shall be called ... the Earth." </a:t>
            </a:r>
          </a:p>
          <a:p>
            <a:pPr marL="0" indent="0">
              <a:buNone/>
            </a:pPr>
            <a:r>
              <a:rPr lang="en-US" dirty="0" smtClean="0"/>
              <a:t>-- Douglas Adams: The Hitchhiker's Guide to the Galaxy (1979) </a:t>
            </a:r>
          </a:p>
        </p:txBody>
      </p:sp>
    </p:spTree>
    <p:extLst>
      <p:ext uri="{BB962C8B-B14F-4D97-AF65-F5344CB8AC3E}">
        <p14:creationId xmlns:p14="http://schemas.microsoft.com/office/powerpoint/2010/main" val="1246296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2808312" cy="3589908"/>
          </a:xfrm>
        </p:spPr>
        <p:txBody>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4" name="Picture 4" descr="https://tallbloke.files.wordpress.com/2013/05/science-v-politic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470"/>
            <a:ext cx="5991786" cy="4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18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baseline="0" dirty="0" err="1" smtClean="0"/>
              <a:t>collaborative</a:t>
            </a:r>
            <a:r>
              <a:rPr lang="fi-FI" baseline="0" dirty="0" smtClean="0"/>
              <a:t> </a:t>
            </a:r>
            <a:r>
              <a:rPr lang="fi-FI" baseline="0" dirty="0" err="1" smtClean="0"/>
              <a:t>models</a:t>
            </a:r>
            <a:r>
              <a:rPr lang="fi-FI" baseline="0" dirty="0" smtClean="0"/>
              <a:t>: </a:t>
            </a:r>
            <a:r>
              <a:rPr lang="fi-FI" baseline="0" dirty="0" err="1" smtClean="0"/>
              <a:t>Climate</a:t>
            </a:r>
            <a:r>
              <a:rPr lang="fi-FI" baseline="0" dirty="0" smtClean="0"/>
              <a:t> </a:t>
            </a:r>
            <a:r>
              <a:rPr lang="fi-FI" baseline="0" dirty="0" err="1" smtClean="0"/>
              <a:t>change</a:t>
            </a:r>
            <a:r>
              <a:rPr lang="fi-FI" baseline="0" dirty="0" smtClean="0"/>
              <a:t> </a:t>
            </a:r>
            <a:r>
              <a:rPr lang="fi-FI" baseline="0" dirty="0" err="1" smtClean="0"/>
              <a:t>policies</a:t>
            </a:r>
            <a:r>
              <a:rPr lang="fi-FI" baseline="0" dirty="0" smtClean="0"/>
              <a:t> in Kuopio</a:t>
            </a:r>
            <a:endParaRPr lang="fi-FI" dirty="0"/>
          </a:p>
        </p:txBody>
      </p:sp>
      <p:sp>
        <p:nvSpPr>
          <p:cNvPr id="3" name="Content Placeholder 2"/>
          <p:cNvSpPr>
            <a:spLocks noGrp="1"/>
          </p:cNvSpPr>
          <p:nvPr>
            <p:ph idx="1"/>
          </p:nvPr>
        </p:nvSpPr>
        <p:spPr/>
        <p:txBody>
          <a:bodyPr/>
          <a:lstStyle/>
          <a:p>
            <a:endParaRPr lang="fi-FI"/>
          </a:p>
        </p:txBody>
      </p:sp>
    </p:spTree>
    <p:extLst>
      <p:ext uri="{BB962C8B-B14F-4D97-AF65-F5344CB8AC3E}">
        <p14:creationId xmlns:p14="http://schemas.microsoft.com/office/powerpoint/2010/main" val="253524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322712" cy="2869828"/>
          </a:xfrm>
        </p:spPr>
        <p:txBody>
          <a:bodyPr>
            <a:normAutofit/>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52" y="0"/>
            <a:ext cx="544464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75805"/>
            <a:ext cx="3826768" cy="1518817"/>
          </a:xfrm>
        </p:spPr>
        <p:txBody>
          <a:bodyPr>
            <a:normAutofit fontScale="85000" lnSpcReduction="20000"/>
          </a:bodyPr>
          <a:lstStyle/>
          <a:p>
            <a:r>
              <a:rPr lang="fi-FI" dirty="0" err="1" smtClean="0"/>
              <a:t>It’s</a:t>
            </a:r>
            <a:r>
              <a:rPr lang="fi-FI" dirty="0" smtClean="0"/>
              <a:t> </a:t>
            </a:r>
            <a:r>
              <a:rPr lang="fi-FI" dirty="0" err="1" smtClean="0"/>
              <a:t>all</a:t>
            </a:r>
            <a:r>
              <a:rPr lang="fi-FI" dirty="0" smtClean="0"/>
              <a:t> </a:t>
            </a:r>
            <a:r>
              <a:rPr lang="fi-FI" dirty="0" err="1" smtClean="0"/>
              <a:t>about</a:t>
            </a:r>
            <a:r>
              <a:rPr lang="fi-FI" dirty="0" smtClean="0"/>
              <a:t> </a:t>
            </a:r>
            <a:r>
              <a:rPr lang="fi-FI" dirty="0" err="1" smtClean="0"/>
              <a:t>information</a:t>
            </a:r>
            <a:r>
              <a:rPr lang="fi-FI" dirty="0" smtClean="0"/>
              <a:t> </a:t>
            </a:r>
            <a:r>
              <a:rPr lang="fi-FI" dirty="0" err="1" smtClean="0"/>
              <a:t>flowing</a:t>
            </a:r>
            <a:r>
              <a:rPr lang="fi-FI" dirty="0" smtClean="0"/>
              <a:t> </a:t>
            </a:r>
            <a:r>
              <a:rPr lang="fi-FI" dirty="0" err="1" smtClean="0"/>
              <a:t>between</a:t>
            </a:r>
            <a:r>
              <a:rPr lang="fi-FI" baseline="0" dirty="0" smtClean="0"/>
              <a:t> </a:t>
            </a:r>
            <a:r>
              <a:rPr lang="fi-FI" baseline="0" dirty="0" err="1" smtClean="0"/>
              <a:t>people</a:t>
            </a:r>
            <a:r>
              <a:rPr lang="fi-FI" baseline="0" dirty="0" smtClean="0"/>
              <a:t> to </a:t>
            </a:r>
            <a:r>
              <a:rPr lang="fi-FI" baseline="0" dirty="0" err="1" smtClean="0"/>
              <a:t>right</a:t>
            </a:r>
            <a:r>
              <a:rPr lang="fi-FI" baseline="0" dirty="0" smtClean="0"/>
              <a:t> </a:t>
            </a:r>
            <a:r>
              <a:rPr lang="fi-FI" baseline="0" dirty="0" err="1" smtClean="0"/>
              <a:t>places</a:t>
            </a:r>
            <a:endParaRPr lang="fi-FI" dirty="0"/>
          </a:p>
        </p:txBody>
      </p:sp>
    </p:spTree>
    <p:extLst>
      <p:ext uri="{BB962C8B-B14F-4D97-AF65-F5344CB8AC3E}">
        <p14:creationId xmlns:p14="http://schemas.microsoft.com/office/powerpoint/2010/main" val="132798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dirty="0" err="1" smtClean="0"/>
              <a:t>collaborative</a:t>
            </a:r>
            <a:r>
              <a:rPr lang="fi-FI" dirty="0" smtClean="0"/>
              <a:t> </a:t>
            </a:r>
            <a:r>
              <a:rPr lang="fi-FI" dirty="0" err="1" smtClean="0"/>
              <a:t>models</a:t>
            </a:r>
            <a:r>
              <a:rPr lang="fi-FI" dirty="0" smtClean="0"/>
              <a:t>: </a:t>
            </a:r>
            <a:r>
              <a:rPr lang="fi-FI" dirty="0" err="1" smtClean="0"/>
              <a:t>Climate</a:t>
            </a:r>
            <a:r>
              <a:rPr lang="fi-FI" dirty="0" smtClean="0"/>
              <a:t> </a:t>
            </a:r>
            <a:r>
              <a:rPr lang="fi-FI" dirty="0" err="1" smtClean="0"/>
              <a:t>change</a:t>
            </a:r>
            <a:r>
              <a:rPr lang="fi-FI" dirty="0" smtClean="0"/>
              <a:t> </a:t>
            </a:r>
            <a:r>
              <a:rPr lang="fi-FI" dirty="0" err="1" smtClean="0"/>
              <a:t>policies</a:t>
            </a:r>
            <a:r>
              <a:rPr lang="fi-FI" dirty="0" smtClean="0"/>
              <a:t> in Kuopio</a:t>
            </a:r>
            <a:endParaRPr lang="fi-FI" dirty="0"/>
          </a:p>
        </p:txBody>
      </p:sp>
      <p:sp>
        <p:nvSpPr>
          <p:cNvPr id="3" name="Content Placeholder 2"/>
          <p:cNvSpPr>
            <a:spLocks noGrp="1"/>
          </p:cNvSpPr>
          <p:nvPr>
            <p:ph idx="1"/>
          </p:nvPr>
        </p:nvSpPr>
        <p:spPr/>
        <p:txBody>
          <a:bodyPr/>
          <a:lstStyle/>
          <a:p>
            <a:r>
              <a:rPr lang="fi-FI" dirty="0" smtClean="0">
                <a:hlinkClick r:id="rId2"/>
              </a:rPr>
              <a:t>http://en.opasnet.org/w/Climate_change_policies_and_health_in_Kuopio</a:t>
            </a:r>
            <a:r>
              <a:rPr lang="fi-FI" dirty="0" smtClean="0"/>
              <a:t> </a:t>
            </a:r>
            <a:endParaRPr lang="fi-FI" dirty="0"/>
          </a:p>
        </p:txBody>
      </p:sp>
    </p:spTree>
    <p:extLst>
      <p:ext uri="{BB962C8B-B14F-4D97-AF65-F5344CB8AC3E}">
        <p14:creationId xmlns:p14="http://schemas.microsoft.com/office/powerpoint/2010/main" val="3104804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page</a:t>
            </a:r>
            <a:endParaRPr lang="fi-FI" dirty="0"/>
          </a:p>
        </p:txBody>
      </p:sp>
      <p:sp>
        <p:nvSpPr>
          <p:cNvPr id="3" name="Content Placeholder 2"/>
          <p:cNvSpPr>
            <a:spLocks noGrp="1"/>
          </p:cNvSpPr>
          <p:nvPr>
            <p:ph idx="1"/>
          </p:nvPr>
        </p:nvSpPr>
        <p:spPr/>
        <p:txBody>
          <a:bodyPr/>
          <a:lstStyle/>
          <a:p>
            <a:endParaRPr lang="fi-FI"/>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
            <a:ext cx="9144000" cy="514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685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interface</a:t>
            </a:r>
            <a:endParaRPr lang="fi-FI" dirty="0"/>
          </a:p>
        </p:txBody>
      </p:sp>
      <p:sp>
        <p:nvSpPr>
          <p:cNvPr id="3" name="Content Placeholder 2"/>
          <p:cNvSpPr>
            <a:spLocks noGrp="1"/>
          </p:cNvSpPr>
          <p:nvPr>
            <p:ph idx="1"/>
          </p:nvPr>
        </p:nvSpPr>
        <p:spPr/>
        <p:txBody>
          <a:bodyPr/>
          <a:lstStyle/>
          <a:p>
            <a:endParaRPr lang="fi-FI"/>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59"/>
            <a:ext cx="9144000" cy="453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17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Model</a:t>
            </a:r>
            <a:r>
              <a:rPr lang="fi-FI" dirty="0" smtClean="0"/>
              <a:t> </a:t>
            </a:r>
            <a:r>
              <a:rPr lang="fi-FI" dirty="0" err="1" smtClean="0"/>
              <a:t>results</a:t>
            </a:r>
            <a:endParaRPr lang="fi-FI" dirty="0"/>
          </a:p>
        </p:txBody>
      </p:sp>
      <p:sp>
        <p:nvSpPr>
          <p:cNvPr id="3" name="Content Placeholder 2"/>
          <p:cNvSpPr>
            <a:spLocks noGrp="1"/>
          </p:cNvSpPr>
          <p:nvPr>
            <p:ph idx="1"/>
          </p:nvPr>
        </p:nvSpPr>
        <p:spPr/>
        <p:txBody>
          <a:bodyPr/>
          <a:lstStyle/>
          <a:p>
            <a:endParaRPr lang="fi-FI"/>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551"/>
            <a:ext cx="9134089" cy="488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56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EFSA</a:t>
            </a:r>
            <a:r>
              <a:rPr lang="fi-FI" baseline="0" dirty="0" smtClean="0"/>
              <a:t> </a:t>
            </a:r>
            <a:r>
              <a:rPr lang="fi-FI" baseline="0" dirty="0" err="1" smtClean="0"/>
              <a:t>page</a:t>
            </a:r>
            <a:r>
              <a:rPr lang="fi-FI" baseline="0" dirty="0" smtClean="0"/>
              <a:t> in </a:t>
            </a:r>
            <a:r>
              <a:rPr lang="fi-FI" baseline="0" dirty="0" err="1" smtClean="0"/>
              <a:t>Wikipedia</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9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047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Questions</a:t>
            </a:r>
            <a:r>
              <a:rPr lang="fi-FI" dirty="0" smtClean="0"/>
              <a:t> </a:t>
            </a:r>
            <a:r>
              <a:rPr lang="fi-FI" dirty="0" err="1" smtClean="0"/>
              <a:t>Wikipedia</a:t>
            </a:r>
            <a:r>
              <a:rPr lang="fi-FI" dirty="0" smtClean="0"/>
              <a:t> </a:t>
            </a:r>
            <a:r>
              <a:rPr lang="fi-FI" dirty="0" err="1" smtClean="0"/>
              <a:t>does</a:t>
            </a:r>
            <a:r>
              <a:rPr lang="fi-FI" dirty="0" smtClean="0"/>
              <a:t> </a:t>
            </a:r>
            <a:r>
              <a:rPr lang="fi-FI" dirty="0" err="1" smtClean="0"/>
              <a:t>not</a:t>
            </a:r>
            <a:r>
              <a:rPr lang="fi-FI" dirty="0" smtClean="0"/>
              <a:t> </a:t>
            </a:r>
            <a:r>
              <a:rPr lang="fi-FI" dirty="0" err="1" smtClean="0"/>
              <a:t>answer</a:t>
            </a:r>
            <a:endParaRPr lang="fi-FI" dirty="0"/>
          </a:p>
        </p:txBody>
      </p:sp>
      <p:sp>
        <p:nvSpPr>
          <p:cNvPr id="3" name="Content Placeholder 2"/>
          <p:cNvSpPr>
            <a:spLocks noGrp="1"/>
          </p:cNvSpPr>
          <p:nvPr>
            <p:ph idx="1"/>
          </p:nvPr>
        </p:nvSpPr>
        <p:spPr/>
        <p:txBody>
          <a:bodyPr>
            <a:normAutofit fontScale="85000" lnSpcReduction="10000"/>
          </a:bodyPr>
          <a:lstStyle/>
          <a:p>
            <a:r>
              <a:rPr lang="fi-FI" dirty="0" err="1" smtClean="0"/>
              <a:t>What</a:t>
            </a:r>
            <a:r>
              <a:rPr lang="fi-FI" dirty="0" smtClean="0"/>
              <a:t> is the </a:t>
            </a:r>
            <a:r>
              <a:rPr lang="fi-FI" dirty="0" err="1" smtClean="0"/>
              <a:t>exposure-response</a:t>
            </a:r>
            <a:r>
              <a:rPr lang="fi-FI" dirty="0" smtClean="0"/>
              <a:t> </a:t>
            </a:r>
            <a:r>
              <a:rPr lang="fi-FI" dirty="0" err="1" smtClean="0"/>
              <a:t>function</a:t>
            </a:r>
            <a:r>
              <a:rPr lang="fi-FI" dirty="0" smtClean="0"/>
              <a:t> of </a:t>
            </a:r>
            <a:r>
              <a:rPr lang="fi-FI" dirty="0" err="1" smtClean="0"/>
              <a:t>dioxins</a:t>
            </a:r>
            <a:r>
              <a:rPr lang="fi-FI" dirty="0" smtClean="0"/>
              <a:t> (Ah </a:t>
            </a:r>
            <a:r>
              <a:rPr lang="fi-FI" dirty="0" err="1" smtClean="0"/>
              <a:t>receptor</a:t>
            </a:r>
            <a:r>
              <a:rPr lang="fi-FI" dirty="0" smtClean="0"/>
              <a:t> </a:t>
            </a:r>
            <a:r>
              <a:rPr lang="fi-FI" dirty="0" err="1" smtClean="0"/>
              <a:t>agonists</a:t>
            </a:r>
            <a:r>
              <a:rPr lang="fi-FI" dirty="0" smtClean="0"/>
              <a:t>) on </a:t>
            </a:r>
            <a:r>
              <a:rPr lang="fi-FI" dirty="0" err="1" smtClean="0"/>
              <a:t>developmental</a:t>
            </a:r>
            <a:r>
              <a:rPr lang="fi-FI" baseline="0" dirty="0" smtClean="0"/>
              <a:t> </a:t>
            </a:r>
            <a:r>
              <a:rPr lang="fi-FI" baseline="0" dirty="0" err="1" smtClean="0"/>
              <a:t>defects</a:t>
            </a:r>
            <a:r>
              <a:rPr lang="fi-FI" baseline="0" dirty="0" smtClean="0"/>
              <a:t> </a:t>
            </a:r>
            <a:r>
              <a:rPr lang="fi-FI" baseline="0" dirty="0" err="1" smtClean="0"/>
              <a:t>when</a:t>
            </a:r>
            <a:r>
              <a:rPr lang="fi-FI" baseline="0" dirty="0" smtClean="0"/>
              <a:t> the </a:t>
            </a:r>
            <a:r>
              <a:rPr lang="fi-FI" baseline="0" dirty="0" err="1" smtClean="0"/>
              <a:t>child</a:t>
            </a:r>
            <a:r>
              <a:rPr lang="fi-FI" baseline="0" dirty="0" smtClean="0"/>
              <a:t> is </a:t>
            </a:r>
            <a:r>
              <a:rPr lang="fi-FI" baseline="0" dirty="0" err="1" smtClean="0"/>
              <a:t>exposed</a:t>
            </a:r>
            <a:r>
              <a:rPr lang="fi-FI" baseline="0" dirty="0" smtClean="0"/>
              <a:t> </a:t>
            </a:r>
            <a:r>
              <a:rPr lang="fi-FI" baseline="0" dirty="0" err="1" smtClean="0"/>
              <a:t>during</a:t>
            </a:r>
            <a:r>
              <a:rPr lang="fi-FI" baseline="0" dirty="0" smtClean="0"/>
              <a:t> the </a:t>
            </a:r>
            <a:r>
              <a:rPr lang="fi-FI" baseline="0" dirty="0" err="1" smtClean="0"/>
              <a:t>pregnancy</a:t>
            </a:r>
            <a:r>
              <a:rPr lang="fi-FI" baseline="0" dirty="0" smtClean="0"/>
              <a:t>?</a:t>
            </a:r>
          </a:p>
          <a:p>
            <a:r>
              <a:rPr lang="fi-FI" baseline="0" dirty="0" err="1" smtClean="0"/>
              <a:t>What</a:t>
            </a:r>
            <a:r>
              <a:rPr lang="fi-FI" baseline="0" dirty="0" smtClean="0"/>
              <a:t> is the </a:t>
            </a:r>
            <a:r>
              <a:rPr lang="fi-FI" baseline="0" dirty="0" err="1" smtClean="0"/>
              <a:t>consumption</a:t>
            </a:r>
            <a:r>
              <a:rPr lang="fi-FI" baseline="0" dirty="0" smtClean="0"/>
              <a:t> </a:t>
            </a:r>
            <a:r>
              <a:rPr lang="fi-FI" baseline="0" dirty="0" err="1" smtClean="0"/>
              <a:t>distribution</a:t>
            </a:r>
            <a:r>
              <a:rPr lang="fi-FI" baseline="0" dirty="0" smtClean="0"/>
              <a:t> of </a:t>
            </a:r>
            <a:r>
              <a:rPr lang="fi-FI" baseline="0" dirty="0" err="1" smtClean="0"/>
              <a:t>Baltic</a:t>
            </a:r>
            <a:r>
              <a:rPr lang="fi-FI" baseline="0" dirty="0" smtClean="0"/>
              <a:t> </a:t>
            </a:r>
            <a:r>
              <a:rPr lang="fi-FI" baseline="0" dirty="0" err="1" smtClean="0"/>
              <a:t>herring</a:t>
            </a:r>
            <a:r>
              <a:rPr lang="fi-FI" baseline="0" dirty="0" smtClean="0"/>
              <a:t> in Finland in </a:t>
            </a:r>
            <a:r>
              <a:rPr lang="fi-FI" baseline="0" dirty="0" err="1" smtClean="0"/>
              <a:t>different</a:t>
            </a:r>
            <a:r>
              <a:rPr lang="fi-FI" baseline="0" dirty="0" smtClean="0"/>
              <a:t> </a:t>
            </a:r>
            <a:r>
              <a:rPr lang="fi-FI" baseline="0" dirty="0" err="1" smtClean="0"/>
              <a:t>age</a:t>
            </a:r>
            <a:r>
              <a:rPr lang="fi-FI" baseline="0" dirty="0" smtClean="0"/>
              <a:t> </a:t>
            </a:r>
            <a:r>
              <a:rPr lang="fi-FI" baseline="0" dirty="0" err="1" smtClean="0"/>
              <a:t>groups</a:t>
            </a:r>
            <a:r>
              <a:rPr lang="fi-FI" baseline="0" dirty="0" smtClean="0"/>
              <a:t> and </a:t>
            </a:r>
            <a:r>
              <a:rPr lang="fi-FI" baseline="0" dirty="0" err="1" smtClean="0"/>
              <a:t>areas</a:t>
            </a:r>
            <a:r>
              <a:rPr lang="fi-FI" baseline="0" dirty="0" smtClean="0"/>
              <a:t>?</a:t>
            </a:r>
          </a:p>
          <a:p>
            <a:r>
              <a:rPr lang="fi-FI" baseline="0" dirty="0" smtClean="0"/>
              <a:t>How to </a:t>
            </a:r>
            <a:r>
              <a:rPr lang="fi-FI" baseline="0" dirty="0" err="1" smtClean="0"/>
              <a:t>estimate</a:t>
            </a:r>
            <a:r>
              <a:rPr lang="fi-FI" baseline="0" dirty="0" smtClean="0"/>
              <a:t> </a:t>
            </a:r>
            <a:r>
              <a:rPr lang="fi-FI" baseline="0" dirty="0" err="1" smtClean="0"/>
              <a:t>health</a:t>
            </a:r>
            <a:r>
              <a:rPr lang="fi-FI" baseline="0" dirty="0" smtClean="0"/>
              <a:t> </a:t>
            </a:r>
            <a:r>
              <a:rPr lang="fi-FI" baseline="0" dirty="0" err="1" smtClean="0"/>
              <a:t>impacts</a:t>
            </a:r>
            <a:r>
              <a:rPr lang="fi-FI" baseline="0" dirty="0" smtClean="0"/>
              <a:t> of a </a:t>
            </a:r>
            <a:r>
              <a:rPr lang="fi-FI" baseline="0" dirty="0" err="1" smtClean="0"/>
              <a:t>particular</a:t>
            </a:r>
            <a:r>
              <a:rPr lang="fi-FI" baseline="0" dirty="0" smtClean="0"/>
              <a:t> </a:t>
            </a:r>
            <a:r>
              <a:rPr lang="fi-FI" baseline="0" dirty="0" err="1" smtClean="0"/>
              <a:t>exposure</a:t>
            </a:r>
            <a:r>
              <a:rPr lang="fi-FI" baseline="0" dirty="0" smtClean="0"/>
              <a:t> in a </a:t>
            </a:r>
            <a:r>
              <a:rPr lang="fi-FI" baseline="0" dirty="0" err="1" smtClean="0"/>
              <a:t>population</a:t>
            </a:r>
            <a:r>
              <a:rPr lang="fi-FI" baseline="0" dirty="0" smtClean="0"/>
              <a:t> with </a:t>
            </a:r>
            <a:r>
              <a:rPr lang="fi-FI" baseline="0" dirty="0" err="1" smtClean="0"/>
              <a:t>particular</a:t>
            </a:r>
            <a:r>
              <a:rPr lang="fi-FI" baseline="0" dirty="0" smtClean="0"/>
              <a:t> </a:t>
            </a:r>
            <a:r>
              <a:rPr lang="fi-FI" baseline="0" dirty="0" err="1" smtClean="0"/>
              <a:t>age</a:t>
            </a:r>
            <a:r>
              <a:rPr lang="fi-FI" baseline="0" dirty="0" smtClean="0"/>
              <a:t> and </a:t>
            </a:r>
            <a:r>
              <a:rPr lang="fi-FI" baseline="0" dirty="0" err="1" smtClean="0"/>
              <a:t>disasese</a:t>
            </a:r>
            <a:r>
              <a:rPr lang="fi-FI" baseline="0" dirty="0" smtClean="0"/>
              <a:t> </a:t>
            </a:r>
            <a:r>
              <a:rPr lang="fi-FI" baseline="0" dirty="0" err="1" smtClean="0"/>
              <a:t>characteristics</a:t>
            </a:r>
            <a:r>
              <a:rPr lang="fi-FI" baseline="0" dirty="0" smtClean="0"/>
              <a:t>?</a:t>
            </a:r>
            <a:endParaRPr lang="fi-FI" dirty="0"/>
          </a:p>
        </p:txBody>
      </p:sp>
    </p:spTree>
    <p:extLst>
      <p:ext uri="{BB962C8B-B14F-4D97-AF65-F5344CB8AC3E}">
        <p14:creationId xmlns:p14="http://schemas.microsoft.com/office/powerpoint/2010/main" val="1003768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Benefit-risk</a:t>
            </a:r>
            <a:r>
              <a:rPr lang="fi-FI" dirty="0" smtClean="0"/>
              <a:t> </a:t>
            </a:r>
            <a:r>
              <a:rPr lang="fi-FI" dirty="0" err="1" smtClean="0"/>
              <a:t>analysis</a:t>
            </a:r>
            <a:r>
              <a:rPr lang="fi-FI" dirty="0" smtClean="0"/>
              <a:t> of </a:t>
            </a:r>
            <a:r>
              <a:rPr lang="fi-FI" dirty="0" err="1" smtClean="0"/>
              <a:t>Baltic</a:t>
            </a:r>
            <a:r>
              <a:rPr lang="fi-FI" dirty="0" smtClean="0"/>
              <a:t> </a:t>
            </a:r>
            <a:r>
              <a:rPr lang="fi-FI" dirty="0" err="1" smtClean="0"/>
              <a:t>herring</a:t>
            </a:r>
            <a:r>
              <a:rPr lang="fi-FI" dirty="0" smtClean="0"/>
              <a:t> in Finland (2015)</a:t>
            </a:r>
            <a:endParaRPr lang="fi-FI" dirty="0"/>
          </a:p>
        </p:txBody>
      </p:sp>
      <p:sp>
        <p:nvSpPr>
          <p:cNvPr id="3" name="Content Placeholder 2"/>
          <p:cNvSpPr>
            <a:spLocks noGrp="1"/>
          </p:cNvSpPr>
          <p:nvPr>
            <p:ph idx="1"/>
          </p:nvPr>
        </p:nvSpPr>
        <p:spPr>
          <a:xfrm>
            <a:off x="457200" y="1200151"/>
            <a:ext cx="5770984" cy="3394472"/>
          </a:xfrm>
        </p:spPr>
        <p:txBody>
          <a:bodyPr>
            <a:normAutofit/>
          </a:bodyPr>
          <a:lstStyle/>
          <a:p>
            <a:endParaRPr lang="fi-FI"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33395"/>
            <a:ext cx="3016176" cy="425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768784"/>
            <a:ext cx="5940151" cy="237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5485"/>
            <a:ext cx="3715445" cy="253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283" y="1216934"/>
            <a:ext cx="4536504" cy="2630850"/>
          </a:xfrm>
          <a:prstGeom prst="rect">
            <a:avLst/>
          </a:prstGeom>
        </p:spPr>
      </p:pic>
    </p:spTree>
    <p:extLst>
      <p:ext uri="{BB962C8B-B14F-4D97-AF65-F5344CB8AC3E}">
        <p14:creationId xmlns:p14="http://schemas.microsoft.com/office/powerpoint/2010/main" val="250745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Knowledge </a:t>
            </a:r>
            <a:r>
              <a:rPr lang="fi-FI" dirty="0" err="1" smtClean="0"/>
              <a:t>crystal</a:t>
            </a:r>
            <a:endParaRPr lang="fi-FI" dirty="0"/>
          </a:p>
        </p:txBody>
      </p:sp>
      <p:sp>
        <p:nvSpPr>
          <p:cNvPr id="3" name="Content Placeholder 2"/>
          <p:cNvSpPr>
            <a:spLocks noGrp="1"/>
          </p:cNvSpPr>
          <p:nvPr>
            <p:ph idx="1"/>
          </p:nvPr>
        </p:nvSpPr>
        <p:spPr/>
        <p:txBody>
          <a:bodyPr>
            <a:normAutofit fontScale="77500" lnSpcReduction="20000"/>
          </a:bodyPr>
          <a:lstStyle/>
          <a:p>
            <a:r>
              <a:rPr lang="fi-FI" dirty="0" err="1" smtClean="0"/>
              <a:t>Answers</a:t>
            </a:r>
            <a:r>
              <a:rPr lang="fi-FI" dirty="0" smtClean="0"/>
              <a:t> a </a:t>
            </a:r>
            <a:r>
              <a:rPr lang="fi-FI" dirty="0" err="1" smtClean="0"/>
              <a:t>specific</a:t>
            </a:r>
            <a:r>
              <a:rPr lang="fi-FI" dirty="0" smtClean="0"/>
              <a:t> </a:t>
            </a:r>
            <a:r>
              <a:rPr lang="fi-FI" dirty="0" err="1" smtClean="0"/>
              <a:t>research</a:t>
            </a:r>
            <a:r>
              <a:rPr lang="fi-FI" baseline="0" dirty="0" smtClean="0"/>
              <a:t> </a:t>
            </a:r>
            <a:r>
              <a:rPr lang="fi-FI" baseline="0" dirty="0" err="1" smtClean="0"/>
              <a:t>question</a:t>
            </a:r>
            <a:r>
              <a:rPr lang="fi-FI" baseline="0" dirty="0" smtClean="0"/>
              <a:t>.</a:t>
            </a:r>
          </a:p>
          <a:p>
            <a:r>
              <a:rPr lang="fi-FI" baseline="0" dirty="0" smtClean="0"/>
              <a:t>Is </a:t>
            </a:r>
            <a:r>
              <a:rPr lang="fi-FI" baseline="0" dirty="0" err="1" smtClean="0"/>
              <a:t>located</a:t>
            </a:r>
            <a:r>
              <a:rPr lang="fi-FI" baseline="0" dirty="0" smtClean="0"/>
              <a:t> in a </a:t>
            </a:r>
            <a:r>
              <a:rPr lang="fi-FI" baseline="0" dirty="0" err="1" smtClean="0"/>
              <a:t>permanent</a:t>
            </a:r>
            <a:r>
              <a:rPr lang="fi-FI" baseline="0" dirty="0" smtClean="0"/>
              <a:t> </a:t>
            </a:r>
            <a:r>
              <a:rPr lang="fi-FI" baseline="0" dirty="0" err="1" smtClean="0"/>
              <a:t>place</a:t>
            </a:r>
            <a:r>
              <a:rPr lang="fi-FI" baseline="0" dirty="0" smtClean="0"/>
              <a:t> </a:t>
            </a:r>
            <a:r>
              <a:rPr lang="fi-FI" dirty="0"/>
              <a:t>o</a:t>
            </a:r>
            <a:r>
              <a:rPr lang="fi-FI" baseline="0" dirty="0" smtClean="0"/>
              <a:t>n the Internet.</a:t>
            </a:r>
          </a:p>
          <a:p>
            <a:r>
              <a:rPr lang="fi-FI" baseline="0" dirty="0" err="1" smtClean="0"/>
              <a:t>Contains</a:t>
            </a:r>
            <a:r>
              <a:rPr lang="fi-FI" baseline="0" dirty="0" smtClean="0"/>
              <a:t> the </a:t>
            </a:r>
            <a:r>
              <a:rPr lang="fi-FI" baseline="0" dirty="0" err="1" smtClean="0"/>
              <a:t>best</a:t>
            </a:r>
            <a:r>
              <a:rPr lang="fi-FI" baseline="0" dirty="0" smtClean="0"/>
              <a:t> </a:t>
            </a:r>
            <a:r>
              <a:rPr lang="fi-FI" baseline="0" dirty="0" err="1" smtClean="0"/>
              <a:t>current</a:t>
            </a:r>
            <a:r>
              <a:rPr lang="fi-FI" baseline="0" dirty="0" smtClean="0"/>
              <a:t> </a:t>
            </a:r>
            <a:r>
              <a:rPr lang="fi-FI" baseline="0" dirty="0" err="1" smtClean="0"/>
              <a:t>answer</a:t>
            </a:r>
            <a:r>
              <a:rPr lang="fi-FI" baseline="0" dirty="0" smtClean="0"/>
              <a:t> to the </a:t>
            </a:r>
            <a:r>
              <a:rPr lang="fi-FI" baseline="0" dirty="0" err="1" smtClean="0"/>
              <a:t>question</a:t>
            </a:r>
            <a:r>
              <a:rPr lang="fi-FI" baseline="0" dirty="0" smtClean="0"/>
              <a:t> (in </a:t>
            </a:r>
            <a:r>
              <a:rPr lang="fi-FI" baseline="0" dirty="0" err="1" smtClean="0"/>
              <a:t>both</a:t>
            </a:r>
            <a:r>
              <a:rPr lang="fi-FI" baseline="0" dirty="0" smtClean="0"/>
              <a:t> </a:t>
            </a:r>
            <a:r>
              <a:rPr lang="fi-FI" baseline="0" dirty="0" err="1" smtClean="0"/>
              <a:t>machine-readable</a:t>
            </a:r>
            <a:r>
              <a:rPr lang="fi-FI" baseline="0" dirty="0" smtClean="0"/>
              <a:t> open data and </a:t>
            </a:r>
            <a:r>
              <a:rPr lang="fi-FI" baseline="0" dirty="0" err="1" smtClean="0"/>
              <a:t>text</a:t>
            </a:r>
            <a:r>
              <a:rPr lang="fi-FI" baseline="0" dirty="0" smtClean="0"/>
              <a:t>).</a:t>
            </a:r>
          </a:p>
          <a:p>
            <a:pPr lvl="0"/>
            <a:r>
              <a:rPr lang="fi-FI" dirty="0" err="1" smtClean="0"/>
              <a:t>Contains</a:t>
            </a:r>
            <a:r>
              <a:rPr lang="fi-FI" dirty="0" smtClean="0"/>
              <a:t> </a:t>
            </a:r>
            <a:r>
              <a:rPr lang="fi-FI" dirty="0" err="1" smtClean="0"/>
              <a:t>all</a:t>
            </a:r>
            <a:r>
              <a:rPr lang="fi-FI" dirty="0" smtClean="0"/>
              <a:t> </a:t>
            </a:r>
            <a:r>
              <a:rPr lang="fi-FI" dirty="0" err="1" smtClean="0"/>
              <a:t>available</a:t>
            </a:r>
            <a:r>
              <a:rPr lang="fi-FI" dirty="0" smtClean="0"/>
              <a:t> data, </a:t>
            </a:r>
            <a:r>
              <a:rPr lang="fi-FI" dirty="0" err="1" smtClean="0"/>
              <a:t>information</a:t>
            </a:r>
            <a:r>
              <a:rPr lang="fi-FI" dirty="0" smtClean="0"/>
              <a:t>, and </a:t>
            </a:r>
            <a:r>
              <a:rPr lang="fi-FI" dirty="0" err="1" smtClean="0"/>
              <a:t>discussions</a:t>
            </a:r>
            <a:r>
              <a:rPr lang="fi-FI" dirty="0" smtClean="0"/>
              <a:t>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dirty="0" smtClean="0"/>
              <a:t> the </a:t>
            </a:r>
            <a:r>
              <a:rPr lang="fi-FI" dirty="0" err="1" smtClean="0"/>
              <a:t>answer</a:t>
            </a:r>
            <a:r>
              <a:rPr lang="fi-FI" dirty="0" smtClean="0"/>
              <a:t> is a </a:t>
            </a:r>
            <a:r>
              <a:rPr lang="fi-FI" dirty="0" err="1" smtClean="0"/>
              <a:t>good</a:t>
            </a:r>
            <a:r>
              <a:rPr lang="fi-FI" dirty="0" smtClean="0"/>
              <a:t> </a:t>
            </a:r>
            <a:r>
              <a:rPr lang="fi-FI" dirty="0" err="1" smtClean="0"/>
              <a:t>one</a:t>
            </a:r>
            <a:r>
              <a:rPr lang="fi-FI" dirty="0" smtClean="0"/>
              <a:t>.</a:t>
            </a:r>
          </a:p>
          <a:p>
            <a:pPr lvl="0"/>
            <a:r>
              <a:rPr lang="fi-FI" dirty="0" smtClean="0"/>
              <a:t>Is </a:t>
            </a:r>
            <a:r>
              <a:rPr lang="fi-FI" dirty="0" err="1" smtClean="0"/>
              <a:t>continuously</a:t>
            </a:r>
            <a:r>
              <a:rPr lang="fi-FI" baseline="0" dirty="0" smtClean="0"/>
              <a:t> </a:t>
            </a:r>
            <a:r>
              <a:rPr lang="fi-FI" baseline="0" dirty="0" err="1" smtClean="0"/>
              <a:t>updated</a:t>
            </a:r>
            <a:r>
              <a:rPr lang="fi-FI" baseline="0" dirty="0" smtClean="0"/>
              <a:t> as new data </a:t>
            </a:r>
            <a:r>
              <a:rPr lang="fi-FI" baseline="0" dirty="0" err="1" smtClean="0"/>
              <a:t>appears</a:t>
            </a:r>
            <a:r>
              <a:rPr lang="fi-FI" baseline="0" dirty="0" smtClean="0"/>
              <a:t>.</a:t>
            </a:r>
            <a:endParaRPr lang="fi-FI" dirty="0" smtClean="0"/>
          </a:p>
          <a:p>
            <a:pPr lvl="0"/>
            <a:r>
              <a:rPr lang="fi-FI" dirty="0" err="1" smtClean="0"/>
              <a:t>Participation</a:t>
            </a:r>
            <a:r>
              <a:rPr lang="fi-FI" dirty="0" smtClean="0"/>
              <a:t> is open </a:t>
            </a:r>
            <a:r>
              <a:rPr lang="fi-FI" dirty="0" err="1" smtClean="0"/>
              <a:t>but</a:t>
            </a:r>
            <a:r>
              <a:rPr lang="fi-FI" dirty="0" smtClean="0"/>
              <a:t> </a:t>
            </a:r>
            <a:r>
              <a:rPr lang="fi-FI" dirty="0" err="1" smtClean="0"/>
              <a:t>implies</a:t>
            </a:r>
            <a:r>
              <a:rPr lang="fi-FI" dirty="0" smtClean="0"/>
              <a:t> </a:t>
            </a:r>
            <a:r>
              <a:rPr lang="fi-FI" dirty="0" err="1" smtClean="0"/>
              <a:t>specific</a:t>
            </a:r>
            <a:r>
              <a:rPr lang="fi-FI" dirty="0" smtClean="0"/>
              <a:t> </a:t>
            </a:r>
            <a:r>
              <a:rPr lang="fi-FI" dirty="0" err="1" smtClean="0"/>
              <a:t>rules</a:t>
            </a:r>
            <a:r>
              <a:rPr lang="fi-FI" dirty="0" smtClean="0"/>
              <a:t>.</a:t>
            </a:r>
          </a:p>
        </p:txBody>
      </p:sp>
    </p:spTree>
    <p:extLst>
      <p:ext uri="{BB962C8B-B14F-4D97-AF65-F5344CB8AC3E}">
        <p14:creationId xmlns:p14="http://schemas.microsoft.com/office/powerpoint/2010/main" val="285291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05978"/>
            <a:ext cx="7715200" cy="857250"/>
          </a:xfrm>
        </p:spPr>
        <p:txBody>
          <a:bodyPr>
            <a:normAutofit fontScale="90000"/>
          </a:bodyPr>
          <a:lstStyle/>
          <a:p>
            <a:r>
              <a:rPr lang="fi-FI" dirty="0" smtClean="0"/>
              <a:t>Knowledge </a:t>
            </a:r>
            <a:r>
              <a:rPr lang="fi-FI" dirty="0" err="1" smtClean="0"/>
              <a:t>crystals</a:t>
            </a:r>
            <a:r>
              <a:rPr lang="fi-FI" dirty="0" smtClean="0"/>
              <a:t> in an </a:t>
            </a:r>
            <a:r>
              <a:rPr lang="fi-FI" dirty="0" err="1" smtClean="0"/>
              <a:t>assessment</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951"/>
            <a:ext cx="9036496" cy="5122549"/>
          </a:xfrm>
        </p:spPr>
      </p:pic>
    </p:spTree>
    <p:extLst>
      <p:ext uri="{BB962C8B-B14F-4D97-AF65-F5344CB8AC3E}">
        <p14:creationId xmlns:p14="http://schemas.microsoft.com/office/powerpoint/2010/main" val="479132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Collaborative</a:t>
            </a:r>
            <a:r>
              <a:rPr lang="fi-FI" dirty="0" smtClean="0"/>
              <a:t> </a:t>
            </a:r>
            <a:r>
              <a:rPr lang="fi-FI" dirty="0" err="1" smtClean="0"/>
              <a:t>models</a:t>
            </a:r>
            <a:endParaRPr lang="fi-FI" dirty="0"/>
          </a:p>
        </p:txBody>
      </p:sp>
      <p:sp>
        <p:nvSpPr>
          <p:cNvPr id="3" name="Content Placeholder 2"/>
          <p:cNvSpPr>
            <a:spLocks noGrp="1"/>
          </p:cNvSpPr>
          <p:nvPr>
            <p:ph idx="1"/>
          </p:nvPr>
        </p:nvSpPr>
        <p:spPr>
          <a:xfrm>
            <a:off x="251520" y="1200150"/>
            <a:ext cx="8435280" cy="3531839"/>
          </a:xfrm>
        </p:spPr>
        <p:txBody>
          <a:bodyPr>
            <a:normAutofit fontScale="77500" lnSpcReduction="20000"/>
          </a:bodyPr>
          <a:lstStyle/>
          <a:p>
            <a:r>
              <a:rPr lang="fi-FI" dirty="0" err="1" smtClean="0"/>
              <a:t>Online</a:t>
            </a:r>
            <a:r>
              <a:rPr lang="fi-FI" dirty="0" smtClean="0"/>
              <a:t> </a:t>
            </a:r>
            <a:r>
              <a:rPr lang="fi-FI" dirty="0" err="1" smtClean="0"/>
              <a:t>models</a:t>
            </a:r>
            <a:r>
              <a:rPr lang="fi-FI" dirty="0" smtClean="0"/>
              <a:t> </a:t>
            </a:r>
            <a:r>
              <a:rPr lang="fi-FI" dirty="0" err="1" smtClean="0"/>
              <a:t>using</a:t>
            </a:r>
            <a:r>
              <a:rPr lang="fi-FI" dirty="0" smtClean="0"/>
              <a:t> open data, </a:t>
            </a:r>
            <a:r>
              <a:rPr lang="fi-FI" dirty="0" err="1" smtClean="0"/>
              <a:t>knowledge</a:t>
            </a:r>
            <a:r>
              <a:rPr lang="fi-FI" dirty="0" smtClean="0"/>
              <a:t> </a:t>
            </a:r>
            <a:r>
              <a:rPr lang="fi-FI" dirty="0" err="1" smtClean="0"/>
              <a:t>crystals</a:t>
            </a:r>
            <a:r>
              <a:rPr lang="fi-FI" dirty="0" smtClean="0"/>
              <a:t> and open </a:t>
            </a:r>
            <a:r>
              <a:rPr lang="fi-FI" dirty="0" err="1" smtClean="0"/>
              <a:t>source</a:t>
            </a:r>
            <a:r>
              <a:rPr lang="fi-FI" dirty="0" smtClean="0"/>
              <a:t> </a:t>
            </a:r>
            <a:r>
              <a:rPr lang="fi-FI" dirty="0" err="1" smtClean="0"/>
              <a:t>code</a:t>
            </a:r>
            <a:r>
              <a:rPr lang="fi-FI" dirty="0" smtClean="0"/>
              <a:t>.</a:t>
            </a:r>
          </a:p>
          <a:p>
            <a:r>
              <a:rPr lang="fi-FI" dirty="0" err="1" smtClean="0"/>
              <a:t>Our</a:t>
            </a:r>
            <a:r>
              <a:rPr lang="fi-FI" dirty="0" smtClean="0"/>
              <a:t> </a:t>
            </a:r>
            <a:r>
              <a:rPr lang="fi-FI" dirty="0" err="1" smtClean="0"/>
              <a:t>choices</a:t>
            </a:r>
            <a:r>
              <a:rPr lang="fi-FI" dirty="0" smtClean="0"/>
              <a:t> on the Opasnet </a:t>
            </a:r>
            <a:r>
              <a:rPr lang="fi-FI" dirty="0" err="1" smtClean="0"/>
              <a:t>web-workspace</a:t>
            </a:r>
            <a:r>
              <a:rPr lang="fi-FI" dirty="0" smtClean="0"/>
              <a:t>:</a:t>
            </a:r>
          </a:p>
          <a:p>
            <a:pPr lvl="1"/>
            <a:r>
              <a:rPr lang="fi-FI" dirty="0" smtClean="0"/>
              <a:t>R software, </a:t>
            </a:r>
            <a:r>
              <a:rPr lang="fi-FI" dirty="0" err="1" smtClean="0"/>
              <a:t>Mediawiki</a:t>
            </a:r>
            <a:r>
              <a:rPr lang="fi-FI" dirty="0" smtClean="0"/>
              <a:t> </a:t>
            </a:r>
            <a:r>
              <a:rPr lang="fi-FI" dirty="0" err="1" smtClean="0"/>
              <a:t>environment</a:t>
            </a:r>
            <a:r>
              <a:rPr lang="fi-FI" dirty="0" smtClean="0"/>
              <a:t>, </a:t>
            </a:r>
            <a:r>
              <a:rPr lang="fi-FI" dirty="0" err="1" smtClean="0"/>
              <a:t>Mongo</a:t>
            </a:r>
            <a:r>
              <a:rPr lang="fi-FI" dirty="0" smtClean="0"/>
              <a:t> DB</a:t>
            </a:r>
          </a:p>
          <a:p>
            <a:r>
              <a:rPr lang="fi-FI" dirty="0" err="1" smtClean="0"/>
              <a:t>Anyone</a:t>
            </a:r>
            <a:r>
              <a:rPr lang="fi-FI" dirty="0" smtClean="0"/>
              <a:t> </a:t>
            </a:r>
            <a:r>
              <a:rPr lang="fi-FI" dirty="0" err="1" smtClean="0"/>
              <a:t>can</a:t>
            </a:r>
            <a:r>
              <a:rPr lang="fi-FI" dirty="0" smtClean="0"/>
              <a:t> </a:t>
            </a:r>
            <a:r>
              <a:rPr lang="fi-FI" dirty="0" err="1" smtClean="0"/>
              <a:t>run</a:t>
            </a:r>
            <a:r>
              <a:rPr lang="fi-FI" dirty="0" smtClean="0"/>
              <a:t>, </a:t>
            </a:r>
            <a:r>
              <a:rPr lang="fi-FI" dirty="0" err="1" smtClean="0"/>
              <a:t>explore</a:t>
            </a:r>
            <a:r>
              <a:rPr lang="fi-FI" dirty="0" smtClean="0"/>
              <a:t>, and </a:t>
            </a:r>
            <a:r>
              <a:rPr lang="fi-FI" dirty="0" err="1" smtClean="0"/>
              <a:t>comment</a:t>
            </a:r>
            <a:r>
              <a:rPr lang="fi-FI" dirty="0" smtClean="0"/>
              <a:t>.</a:t>
            </a:r>
          </a:p>
          <a:p>
            <a:r>
              <a:rPr lang="fi-FI" dirty="0" smtClean="0"/>
              <a:t>No, </a:t>
            </a:r>
            <a:r>
              <a:rPr lang="fi-FI" dirty="0" err="1" smtClean="0"/>
              <a:t>this</a:t>
            </a:r>
            <a:r>
              <a:rPr lang="fi-FI" dirty="0" smtClean="0"/>
              <a:t> </a:t>
            </a:r>
            <a:r>
              <a:rPr lang="fi-FI" dirty="0" err="1" smtClean="0"/>
              <a:t>does</a:t>
            </a:r>
            <a:r>
              <a:rPr lang="fi-FI" dirty="0" smtClean="0"/>
              <a:t> </a:t>
            </a:r>
            <a:r>
              <a:rPr lang="fi-FI" dirty="0" err="1" smtClean="0"/>
              <a:t>not</a:t>
            </a:r>
            <a:r>
              <a:rPr lang="fi-FI" dirty="0" smtClean="0"/>
              <a:t> </a:t>
            </a:r>
            <a:r>
              <a:rPr lang="fi-FI" dirty="0" err="1" smtClean="0"/>
              <a:t>end</a:t>
            </a:r>
            <a:r>
              <a:rPr lang="fi-FI" dirty="0" smtClean="0"/>
              <a:t> </a:t>
            </a:r>
            <a:r>
              <a:rPr lang="fi-FI" dirty="0" err="1" smtClean="0"/>
              <a:t>up</a:t>
            </a:r>
            <a:r>
              <a:rPr lang="fi-FI" dirty="0" smtClean="0"/>
              <a:t> in </a:t>
            </a:r>
            <a:r>
              <a:rPr lang="fi-FI" dirty="0" err="1" smtClean="0"/>
              <a:t>chaos</a:t>
            </a:r>
            <a:r>
              <a:rPr lang="fi-FI" dirty="0" smtClean="0"/>
              <a:t>. </a:t>
            </a:r>
            <a:r>
              <a:rPr lang="fi-FI" dirty="0" err="1" smtClean="0"/>
              <a:t>Why</a:t>
            </a:r>
            <a:r>
              <a:rPr lang="fi-FI" dirty="0" smtClean="0"/>
              <a:t>? </a:t>
            </a:r>
          </a:p>
          <a:p>
            <a:pPr lvl="1"/>
            <a:r>
              <a:rPr lang="fi-FI" dirty="0" err="1" smtClean="0"/>
              <a:t>Specific</a:t>
            </a:r>
            <a:r>
              <a:rPr lang="fi-FI" baseline="0" dirty="0" smtClean="0"/>
              <a:t> </a:t>
            </a:r>
            <a:r>
              <a:rPr lang="fi-FI" baseline="0" dirty="0" err="1" smtClean="0"/>
              <a:t>questions</a:t>
            </a:r>
            <a:r>
              <a:rPr lang="fi-FI" baseline="0" dirty="0" smtClean="0"/>
              <a:t> and </a:t>
            </a:r>
            <a:r>
              <a:rPr lang="fi-FI" baseline="0" dirty="0" err="1" smtClean="0"/>
              <a:t>topics</a:t>
            </a:r>
            <a:r>
              <a:rPr lang="fi-FI" baseline="0" dirty="0" smtClean="0"/>
              <a:t>.</a:t>
            </a:r>
          </a:p>
          <a:p>
            <a:pPr lvl="1"/>
            <a:r>
              <a:rPr lang="fi-FI" baseline="0" dirty="0" err="1" smtClean="0"/>
              <a:t>Observations</a:t>
            </a:r>
            <a:r>
              <a:rPr lang="fi-FI" baseline="0" dirty="0" smtClean="0"/>
              <a:t> </a:t>
            </a:r>
            <a:r>
              <a:rPr lang="fi-FI" baseline="0" dirty="0" err="1" smtClean="0"/>
              <a:t>overrule</a:t>
            </a:r>
            <a:r>
              <a:rPr lang="fi-FI" baseline="0" dirty="0" smtClean="0"/>
              <a:t> </a:t>
            </a:r>
            <a:r>
              <a:rPr lang="fi-FI" baseline="0" dirty="0" err="1" smtClean="0"/>
              <a:t>opinions</a:t>
            </a:r>
            <a:r>
              <a:rPr lang="fi-FI" baseline="0" dirty="0" smtClean="0"/>
              <a:t>.</a:t>
            </a:r>
          </a:p>
          <a:p>
            <a:pPr lvl="1"/>
            <a:r>
              <a:rPr lang="fi-FI" baseline="0" dirty="0" err="1" smtClean="0"/>
              <a:t>Contributions</a:t>
            </a:r>
            <a:r>
              <a:rPr lang="fi-FI" baseline="0" dirty="0" smtClean="0"/>
              <a:t> </a:t>
            </a:r>
            <a:r>
              <a:rPr lang="fi-FI" baseline="0" dirty="0" err="1" smtClean="0"/>
              <a:t>must</a:t>
            </a:r>
            <a:r>
              <a:rPr lang="fi-FI" baseline="0" dirty="0" smtClean="0"/>
              <a:t> </a:t>
            </a:r>
            <a:r>
              <a:rPr lang="fi-FI" baseline="0" dirty="0" err="1" smtClean="0"/>
              <a:t>hold</a:t>
            </a:r>
            <a:r>
              <a:rPr lang="fi-FI" baseline="0" dirty="0" smtClean="0"/>
              <a:t> </a:t>
            </a:r>
            <a:r>
              <a:rPr lang="fi-FI" baseline="0" dirty="0" err="1" smtClean="0"/>
              <a:t>against</a:t>
            </a:r>
            <a:r>
              <a:rPr lang="fi-FI" baseline="0" dirty="0" smtClean="0"/>
              <a:t> </a:t>
            </a:r>
            <a:r>
              <a:rPr lang="fi-FI" baseline="0" dirty="0" err="1" smtClean="0"/>
              <a:t>criticism</a:t>
            </a:r>
            <a:r>
              <a:rPr lang="fi-FI" baseline="0" dirty="0" smtClean="0"/>
              <a:t>.</a:t>
            </a:r>
          </a:p>
          <a:p>
            <a:pPr lvl="1"/>
            <a:r>
              <a:rPr lang="fi-FI" baseline="0" dirty="0" smtClean="0"/>
              <a:t>The </a:t>
            </a:r>
            <a:r>
              <a:rPr lang="fi-FI" baseline="0" dirty="0" err="1" smtClean="0"/>
              <a:t>truth</a:t>
            </a:r>
            <a:r>
              <a:rPr lang="fi-FI" baseline="0" dirty="0" smtClean="0"/>
              <a:t> is </a:t>
            </a:r>
            <a:r>
              <a:rPr lang="fi-FI" baseline="0" dirty="0" err="1" smtClean="0"/>
              <a:t>consistent</a:t>
            </a:r>
            <a:r>
              <a:rPr lang="fi-FI" baseline="0" dirty="0" smtClean="0"/>
              <a:t> with </a:t>
            </a:r>
            <a:r>
              <a:rPr lang="fi-FI" baseline="0" dirty="0" err="1" smtClean="0"/>
              <a:t>all</a:t>
            </a:r>
            <a:r>
              <a:rPr lang="fi-FI" baseline="0" dirty="0" smtClean="0"/>
              <a:t> </a:t>
            </a:r>
            <a:r>
              <a:rPr lang="fi-FI" baseline="0" dirty="0" err="1" smtClean="0"/>
              <a:t>facts</a:t>
            </a:r>
            <a:r>
              <a:rPr lang="fi-FI" baseline="0" dirty="0" smtClean="0"/>
              <a:t>…</a:t>
            </a:r>
            <a:endParaRPr lang="fi-FI"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684" y="2931790"/>
            <a:ext cx="3237760" cy="221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3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2892</TotalTime>
  <Words>1038</Words>
  <Application>Microsoft Office PowerPoint</Application>
  <PresentationFormat>On-screen Show (16:9)</PresentationFormat>
  <Paragraphs>108</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Decision support with online collaborative models</vt:lpstr>
      <vt:lpstr>Outline</vt:lpstr>
      <vt:lpstr>Assessments are to support decisions</vt:lpstr>
      <vt:lpstr>EFSA page in Wikipedia</vt:lpstr>
      <vt:lpstr>Questions Wikipedia does not answer</vt:lpstr>
      <vt:lpstr>Benefit-risk analysis of Baltic herring in Finland (2015)</vt:lpstr>
      <vt:lpstr>Knowledge crystal</vt:lpstr>
      <vt:lpstr>Knowledge crystals in an assessment</vt:lpstr>
      <vt:lpstr>Collaborative models</vt:lpstr>
      <vt:lpstr>Data x hypothesis table</vt:lpstr>
      <vt:lpstr>Values and facts as building blocks</vt:lpstr>
      <vt:lpstr>Structured discussion</vt:lpstr>
      <vt:lpstr>Recommendations</vt:lpstr>
      <vt:lpstr>End</vt:lpstr>
      <vt:lpstr>Assessment is discussion</vt:lpstr>
      <vt:lpstr>Information flow in decision support now</vt:lpstr>
      <vt:lpstr>Collaboration in open policy practice</vt:lpstr>
      <vt:lpstr>Principles applied in open assessment</vt:lpstr>
      <vt:lpstr>Discussion as source of data</vt:lpstr>
      <vt:lpstr>Causal diagram of Helsinki energy decision 2015</vt:lpstr>
      <vt:lpstr>Helsinki energy decision 2015</vt:lpstr>
      <vt:lpstr>Helsinki energy decision assessment</vt:lpstr>
      <vt:lpstr>Resolutions of discussions</vt:lpstr>
      <vt:lpstr>Variable</vt:lpstr>
      <vt:lpstr>Structure of a variable</vt:lpstr>
      <vt:lpstr>Discussion types  (based on level of synthesis)</vt:lpstr>
      <vt:lpstr>42</vt:lpstr>
      <vt:lpstr>Assess-ments are to support decisions</vt:lpstr>
      <vt:lpstr>Example of collaborative models: Climate change policies in Kuopio</vt:lpstr>
      <vt:lpstr>Example of collaborative models: Climate change policies in Kuopio</vt:lpstr>
      <vt:lpstr>Assessment page</vt:lpstr>
      <vt:lpstr>Assessment interface</vt:lpstr>
      <vt:lpstr>Model results</vt:lpstr>
    </vt:vector>
  </TitlesOfParts>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collaborative models</dc:title>
  <dc:creator>Tuomisto Jouni</dc:creator>
  <cp:lastModifiedBy>Tuomisto Jouni</cp:lastModifiedBy>
  <cp:revision>55</cp:revision>
  <dcterms:created xsi:type="dcterms:W3CDTF">2015-05-26T03:28:34Z</dcterms:created>
  <dcterms:modified xsi:type="dcterms:W3CDTF">2015-10-16T04:21:42Z</dcterms:modified>
</cp:coreProperties>
</file>