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1" r:id="rId5"/>
    <p:sldId id="259" r:id="rId6"/>
    <p:sldId id="260" r:id="rId7"/>
    <p:sldId id="262" r:id="rId8"/>
    <p:sldId id="263" r:id="rId9"/>
    <p:sldId id="264" r:id="rId10"/>
    <p:sldId id="266" r:id="rId11"/>
    <p:sldId id="265" r:id="rId12"/>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imetön osa" id="{E122EBED-11E7-944D-BEE9-9F2A1FA54DC9}">
          <p14:sldIdLst>
            <p14:sldId id="256"/>
            <p14:sldId id="257"/>
            <p14:sldId id="258"/>
            <p14:sldId id="261"/>
            <p14:sldId id="259"/>
            <p14:sldId id="260"/>
            <p14:sldId id="262"/>
            <p14:sldId id="263"/>
            <p14:sldId id="264"/>
            <p14:sldId id="266"/>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5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9F772-A0DA-914F-AD0A-CF6A5AC87EDD}" type="datetimeFigureOut">
              <a:rPr lang="fi-FI" smtClean="0"/>
              <a:t>5.6.2015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26A4F8-C7D5-7F4D-957A-70AED8CACA7E}" type="slidenum">
              <a:rPr lang="fi-FI" smtClean="0"/>
              <a:t>‹#›</a:t>
            </a:fld>
            <a:endParaRPr lang="fi-FI"/>
          </a:p>
        </p:txBody>
      </p:sp>
    </p:spTree>
    <p:extLst>
      <p:ext uri="{BB962C8B-B14F-4D97-AF65-F5344CB8AC3E}">
        <p14:creationId xmlns:p14="http://schemas.microsoft.com/office/powerpoint/2010/main" val="35788726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2</a:t>
            </a:fld>
            <a:endParaRPr lang="fi-FI"/>
          </a:p>
        </p:txBody>
      </p:sp>
    </p:spTree>
    <p:extLst>
      <p:ext uri="{BB962C8B-B14F-4D97-AF65-F5344CB8AC3E}">
        <p14:creationId xmlns:p14="http://schemas.microsoft.com/office/powerpoint/2010/main" val="371765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3</a:t>
            </a:fld>
            <a:endParaRPr lang="fi-FI"/>
          </a:p>
        </p:txBody>
      </p:sp>
    </p:spTree>
    <p:extLst>
      <p:ext uri="{BB962C8B-B14F-4D97-AF65-F5344CB8AC3E}">
        <p14:creationId xmlns:p14="http://schemas.microsoft.com/office/powerpoint/2010/main" val="282542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4</a:t>
            </a:fld>
            <a:endParaRPr lang="fi-FI"/>
          </a:p>
        </p:txBody>
      </p:sp>
    </p:spTree>
    <p:extLst>
      <p:ext uri="{BB962C8B-B14F-4D97-AF65-F5344CB8AC3E}">
        <p14:creationId xmlns:p14="http://schemas.microsoft.com/office/powerpoint/2010/main" val="192331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i-FI" dirty="0" smtClean="0"/>
          </a:p>
        </p:txBody>
      </p:sp>
      <p:sp>
        <p:nvSpPr>
          <p:cNvPr id="4" name="Dian numeron paikkamerkki 3"/>
          <p:cNvSpPr>
            <a:spLocks noGrp="1"/>
          </p:cNvSpPr>
          <p:nvPr>
            <p:ph type="sldNum" sz="quarter" idx="10"/>
          </p:nvPr>
        </p:nvSpPr>
        <p:spPr/>
        <p:txBody>
          <a:bodyPr/>
          <a:lstStyle/>
          <a:p>
            <a:fld id="{EA26A4F8-C7D5-7F4D-957A-70AED8CACA7E}" type="slidenum">
              <a:rPr lang="fi-FI" smtClean="0"/>
              <a:t>5</a:t>
            </a:fld>
            <a:endParaRPr lang="fi-FI"/>
          </a:p>
        </p:txBody>
      </p:sp>
    </p:spTree>
    <p:extLst>
      <p:ext uri="{BB962C8B-B14F-4D97-AF65-F5344CB8AC3E}">
        <p14:creationId xmlns:p14="http://schemas.microsoft.com/office/powerpoint/2010/main" val="1483627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6</a:t>
            </a:fld>
            <a:endParaRPr lang="fi-FI"/>
          </a:p>
        </p:txBody>
      </p:sp>
    </p:spTree>
    <p:extLst>
      <p:ext uri="{BB962C8B-B14F-4D97-AF65-F5344CB8AC3E}">
        <p14:creationId xmlns:p14="http://schemas.microsoft.com/office/powerpoint/2010/main" val="255263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7</a:t>
            </a:fld>
            <a:endParaRPr lang="fi-FI"/>
          </a:p>
        </p:txBody>
      </p:sp>
    </p:spTree>
    <p:extLst>
      <p:ext uri="{BB962C8B-B14F-4D97-AF65-F5344CB8AC3E}">
        <p14:creationId xmlns:p14="http://schemas.microsoft.com/office/powerpoint/2010/main" val="620928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8</a:t>
            </a:fld>
            <a:endParaRPr lang="fi-FI"/>
          </a:p>
        </p:txBody>
      </p:sp>
    </p:spTree>
    <p:extLst>
      <p:ext uri="{BB962C8B-B14F-4D97-AF65-F5344CB8AC3E}">
        <p14:creationId xmlns:p14="http://schemas.microsoft.com/office/powerpoint/2010/main" val="85284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9</a:t>
            </a:fld>
            <a:endParaRPr lang="fi-FI"/>
          </a:p>
        </p:txBody>
      </p:sp>
    </p:spTree>
    <p:extLst>
      <p:ext uri="{BB962C8B-B14F-4D97-AF65-F5344CB8AC3E}">
        <p14:creationId xmlns:p14="http://schemas.microsoft.com/office/powerpoint/2010/main" val="1967748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EA26A4F8-C7D5-7F4D-957A-70AED8CACA7E}" type="slidenum">
              <a:rPr lang="fi-FI" smtClean="0"/>
              <a:t>10</a:t>
            </a:fld>
            <a:endParaRPr lang="fi-FI"/>
          </a:p>
        </p:txBody>
      </p:sp>
    </p:spTree>
    <p:extLst>
      <p:ext uri="{BB962C8B-B14F-4D97-AF65-F5344CB8AC3E}">
        <p14:creationId xmlns:p14="http://schemas.microsoft.com/office/powerpoint/2010/main" val="553438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naps.</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t>
            </a:r>
            <a:endParaRPr lang="fi-FI"/>
          </a:p>
        </p:txBody>
      </p:sp>
      <p:sp>
        <p:nvSpPr>
          <p:cNvPr id="4" name="Päivämäärän paikkamerkki 3"/>
          <p:cNvSpPr>
            <a:spLocks noGrp="1"/>
          </p:cNvSpPr>
          <p:nvPr>
            <p:ph type="dt" sz="half" idx="10"/>
          </p:nvPr>
        </p:nvSpPr>
        <p:spPr/>
        <p:txBody>
          <a:bodyPr/>
          <a:lstStyle/>
          <a:p>
            <a:fld id="{789E8B2C-1785-C44A-B11C-7793EA3FE748}" type="datetimeFigureOut">
              <a:rPr lang="fi-FI" smtClean="0"/>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269178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89E8B2C-1785-C44A-B11C-7793EA3FE748}" type="datetimeFigureOut">
              <a:rPr lang="fi-FI" smtClean="0"/>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338096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89E8B2C-1785-C44A-B11C-7793EA3FE748}" type="datetimeFigureOut">
              <a:rPr lang="fi-FI" smtClean="0"/>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248936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89E8B2C-1785-C44A-B11C-7793EA3FE748}" type="datetimeFigureOut">
              <a:rPr lang="fi-FI" smtClean="0"/>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297816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naps.</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789E8B2C-1785-C44A-B11C-7793EA3FE748}" type="datetimeFigureOut">
              <a:rPr lang="fi-FI" smtClean="0"/>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404892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789E8B2C-1785-C44A-B11C-7793EA3FE748}" type="datetimeFigureOut">
              <a:rPr lang="fi-FI" smtClean="0"/>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3823522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perustyylejä naps.</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789E8B2C-1785-C44A-B11C-7793EA3FE748}" type="datetimeFigureOut">
              <a:rPr lang="fi-FI" smtClean="0"/>
              <a:t>5.6.2015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194147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p:txBody>
          <a:bodyPr/>
          <a:lstStyle/>
          <a:p>
            <a:fld id="{789E8B2C-1785-C44A-B11C-7793EA3FE748}" type="datetimeFigureOut">
              <a:rPr lang="fi-FI" smtClean="0"/>
              <a:t>5.6.2015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1058519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89E8B2C-1785-C44A-B11C-7793EA3FE748}" type="datetimeFigureOut">
              <a:rPr lang="fi-FI" smtClean="0"/>
              <a:t>5.6.2015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9362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naps.</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89E8B2C-1785-C44A-B11C-7793EA3FE748}" type="datetimeFigureOut">
              <a:rPr lang="fi-FI" smtClean="0"/>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3957454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naps.</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89E8B2C-1785-C44A-B11C-7793EA3FE748}" type="datetimeFigureOut">
              <a:rPr lang="fi-FI" smtClean="0"/>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15E04D3-03DC-F540-BC12-5F77DA27FC13}" type="slidenum">
              <a:rPr lang="fi-FI" smtClean="0"/>
              <a:t>‹#›</a:t>
            </a:fld>
            <a:endParaRPr lang="fi-FI"/>
          </a:p>
        </p:txBody>
      </p:sp>
    </p:spTree>
    <p:extLst>
      <p:ext uri="{BB962C8B-B14F-4D97-AF65-F5344CB8AC3E}">
        <p14:creationId xmlns:p14="http://schemas.microsoft.com/office/powerpoint/2010/main" val="30698462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perustyylejä naps.</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E8B2C-1785-C44A-B11C-7793EA3FE748}" type="datetimeFigureOut">
              <a:rPr lang="fi-FI" smtClean="0"/>
              <a:t>5.6.2015</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E04D3-03DC-F540-BC12-5F77DA27FC13}" type="slidenum">
              <a:rPr lang="fi-FI" smtClean="0"/>
              <a:t>‹#›</a:t>
            </a:fld>
            <a:endParaRPr lang="fi-FI"/>
          </a:p>
        </p:txBody>
      </p:sp>
    </p:spTree>
    <p:extLst>
      <p:ext uri="{BB962C8B-B14F-4D97-AF65-F5344CB8AC3E}">
        <p14:creationId xmlns:p14="http://schemas.microsoft.com/office/powerpoint/2010/main" val="2307567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blogs.helsinki.fi/politicalsociology/local-participation-and-transnational-debates-democratic-effects-of-associations-in-five-countr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1428190"/>
            <a:ext cx="7772400" cy="1470025"/>
          </a:xfrm>
        </p:spPr>
        <p:txBody>
          <a:bodyPr/>
          <a:lstStyle/>
          <a:p>
            <a:pPr algn="l"/>
            <a:r>
              <a:rPr lang="fi-FI" dirty="0" smtClean="0"/>
              <a:t>Sosiokulttuuriset arvot</a:t>
            </a:r>
            <a:endParaRPr lang="fi-FI" dirty="0"/>
          </a:p>
        </p:txBody>
      </p:sp>
      <p:sp>
        <p:nvSpPr>
          <p:cNvPr id="3" name="Alaotsikko 2"/>
          <p:cNvSpPr>
            <a:spLocks noGrp="1"/>
          </p:cNvSpPr>
          <p:nvPr>
            <p:ph type="subTitle" idx="1"/>
          </p:nvPr>
        </p:nvSpPr>
        <p:spPr>
          <a:xfrm>
            <a:off x="685800" y="3122706"/>
            <a:ext cx="7546788" cy="3376706"/>
          </a:xfrm>
        </p:spPr>
        <p:txBody>
          <a:bodyPr>
            <a:normAutofit/>
          </a:bodyPr>
          <a:lstStyle/>
          <a:p>
            <a:pPr algn="l"/>
            <a:r>
              <a:rPr lang="fi-FI" dirty="0" err="1" smtClean="0"/>
              <a:t>Boltanskin</a:t>
            </a:r>
            <a:r>
              <a:rPr lang="fi-FI" dirty="0" smtClean="0"/>
              <a:t> &amp; </a:t>
            </a:r>
            <a:r>
              <a:rPr lang="fi-FI" dirty="0" err="1" smtClean="0"/>
              <a:t>Thévenot’n</a:t>
            </a:r>
            <a:r>
              <a:rPr lang="fi-FI" dirty="0" smtClean="0"/>
              <a:t> oikeuttamisteoria ympäristökiistojen tutkimuksessa</a:t>
            </a:r>
          </a:p>
          <a:p>
            <a:pPr algn="l"/>
            <a:endParaRPr lang="fi-FI" dirty="0"/>
          </a:p>
          <a:p>
            <a:pPr algn="l"/>
            <a:endParaRPr lang="fi-FI" sz="2000" dirty="0" smtClean="0"/>
          </a:p>
          <a:p>
            <a:pPr algn="l"/>
            <a:r>
              <a:rPr lang="fi-FI" sz="2000" dirty="0" smtClean="0"/>
              <a:t>2.6.2015 </a:t>
            </a:r>
          </a:p>
          <a:p>
            <a:pPr algn="l"/>
            <a:r>
              <a:rPr lang="fi-FI" sz="2000" dirty="0" smtClean="0"/>
              <a:t>Suvi Ignatius</a:t>
            </a:r>
          </a:p>
          <a:p>
            <a:pPr algn="l"/>
            <a:r>
              <a:rPr lang="fi-FI" sz="2000" dirty="0" err="1"/>
              <a:t>s</a:t>
            </a:r>
            <a:r>
              <a:rPr lang="fi-FI" sz="2000" dirty="0" err="1" smtClean="0"/>
              <a:t>uvi.ignatius@helsinki.fi</a:t>
            </a:r>
            <a:endParaRPr lang="fi-FI" sz="2000" dirty="0"/>
          </a:p>
        </p:txBody>
      </p:sp>
    </p:spTree>
    <p:extLst>
      <p:ext uri="{BB962C8B-B14F-4D97-AF65-F5344CB8AC3E}">
        <p14:creationId xmlns:p14="http://schemas.microsoft.com/office/powerpoint/2010/main" val="412246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358094" cy="1143000"/>
          </a:xfrm>
        </p:spPr>
        <p:txBody>
          <a:bodyPr>
            <a:normAutofit fontScale="90000"/>
          </a:bodyPr>
          <a:lstStyle/>
          <a:p>
            <a:r>
              <a:rPr lang="fi-FI" dirty="0" smtClean="0"/>
              <a:t>Oikeuttamisteorian laajennus: yhteiselämän kieliopit (</a:t>
            </a:r>
            <a:r>
              <a:rPr lang="fi-FI" dirty="0" err="1" smtClean="0"/>
              <a:t>Thévenot</a:t>
            </a:r>
            <a:r>
              <a:rPr lang="fi-FI" dirty="0" smtClean="0"/>
              <a:t> 2011)</a:t>
            </a:r>
            <a:endParaRPr lang="fi-FI" dirty="0"/>
          </a:p>
        </p:txBody>
      </p:sp>
      <p:sp>
        <p:nvSpPr>
          <p:cNvPr id="3" name="Sisällön paikkamerkki 2"/>
          <p:cNvSpPr>
            <a:spLocks noGrp="1"/>
          </p:cNvSpPr>
          <p:nvPr>
            <p:ph idx="1"/>
          </p:nvPr>
        </p:nvSpPr>
        <p:spPr>
          <a:xfrm>
            <a:off x="457200" y="1600200"/>
            <a:ext cx="8229600" cy="4914153"/>
          </a:xfrm>
        </p:spPr>
        <p:txBody>
          <a:bodyPr>
            <a:normAutofit fontScale="85000" lnSpcReduction="20000"/>
          </a:bodyPr>
          <a:lstStyle/>
          <a:p>
            <a:r>
              <a:rPr lang="fi-FI" dirty="0"/>
              <a:t>K</a:t>
            </a:r>
            <a:r>
              <a:rPr lang="fi-FI" dirty="0" smtClean="0"/>
              <a:t>olme </a:t>
            </a:r>
            <a:r>
              <a:rPr lang="fi-FI" dirty="0"/>
              <a:t>tapaa ratkoa </a:t>
            </a:r>
            <a:r>
              <a:rPr lang="fi-FI" dirty="0" smtClean="0"/>
              <a:t>kiistoja kulttuurissa </a:t>
            </a:r>
            <a:r>
              <a:rPr lang="fi-FI" dirty="0"/>
              <a:t>jaettuihin arvottamisen </a:t>
            </a:r>
            <a:r>
              <a:rPr lang="fi-FI" dirty="0" smtClean="0"/>
              <a:t>tapoihin perustuen</a:t>
            </a:r>
            <a:r>
              <a:rPr lang="fi-FI" dirty="0"/>
              <a:t>. </a:t>
            </a:r>
            <a:endParaRPr lang="fi-FI" dirty="0" smtClean="0"/>
          </a:p>
          <a:p>
            <a:r>
              <a:rPr lang="fi-FI" dirty="0" smtClean="0"/>
              <a:t>Pätevän </a:t>
            </a:r>
            <a:r>
              <a:rPr lang="fi-FI" dirty="0"/>
              <a:t>argumentin voi pohjata </a:t>
            </a:r>
            <a:r>
              <a:rPr lang="fi-FI" dirty="0" smtClean="0"/>
              <a:t>paitsi</a:t>
            </a:r>
          </a:p>
          <a:p>
            <a:r>
              <a:rPr lang="fi-FI" dirty="0" smtClean="0"/>
              <a:t>1) käsitykselle yhteisestä hyvästä ja sen parhaasta toteuttamistavasta (julkinen oikeuttaminen) myös</a:t>
            </a:r>
          </a:p>
          <a:p>
            <a:r>
              <a:rPr lang="fi-FI" dirty="0" smtClean="0"/>
              <a:t>2) liberaalille ajatukselle yksilöiden välisestä kaupankäynnistä (oman edun ajaminen)</a:t>
            </a:r>
          </a:p>
          <a:p>
            <a:r>
              <a:rPr lang="fi-FI" dirty="0" smtClean="0"/>
              <a:t>3) ajatukselle </a:t>
            </a:r>
            <a:r>
              <a:rPr lang="fi-FI" dirty="0"/>
              <a:t>vahvasta</a:t>
            </a:r>
            <a:r>
              <a:rPr lang="fi-FI" dirty="0" smtClean="0"/>
              <a:t>, henkilökohtaisesta </a:t>
            </a:r>
            <a:r>
              <a:rPr lang="fi-FI" dirty="0"/>
              <a:t>suhteesta tiettyyn </a:t>
            </a:r>
            <a:r>
              <a:rPr lang="fi-FI" dirty="0" smtClean="0"/>
              <a:t>paikkaan (läheinen sidos).</a:t>
            </a:r>
          </a:p>
          <a:p>
            <a:pPr marL="0" indent="0">
              <a:buNone/>
            </a:pPr>
            <a:r>
              <a:rPr lang="fi-FI" dirty="0" smtClean="0"/>
              <a:t>Julkista oikeuttamista pidetään eräänlaisena politiikan oletustasona. Sen sijaan henkilökohtainen side voidaan kommunikoida ja jakaa, mutta se harvemmin täyttää poliittisesti legitiiminä pidetyn perustelun ehtoja.</a:t>
            </a:r>
            <a:endParaRPr lang="fi-FI" dirty="0"/>
          </a:p>
        </p:txBody>
      </p:sp>
    </p:spTree>
    <p:extLst>
      <p:ext uri="{BB962C8B-B14F-4D97-AF65-F5344CB8AC3E}">
        <p14:creationId xmlns:p14="http://schemas.microsoft.com/office/powerpoint/2010/main" val="908829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621833"/>
          </a:xfrm>
        </p:spPr>
        <p:txBody>
          <a:bodyPr>
            <a:normAutofit/>
          </a:bodyPr>
          <a:lstStyle/>
          <a:p>
            <a:r>
              <a:rPr lang="fi-FI" sz="2800" dirty="0" smtClean="0"/>
              <a:t>Lähteet</a:t>
            </a:r>
            <a:endParaRPr lang="fi-FI" sz="2800" dirty="0"/>
          </a:p>
        </p:txBody>
      </p:sp>
      <p:sp>
        <p:nvSpPr>
          <p:cNvPr id="3" name="Sisällön paikkamerkki 2"/>
          <p:cNvSpPr>
            <a:spLocks noGrp="1"/>
          </p:cNvSpPr>
          <p:nvPr>
            <p:ph idx="1"/>
          </p:nvPr>
        </p:nvSpPr>
        <p:spPr>
          <a:xfrm>
            <a:off x="134471" y="896471"/>
            <a:ext cx="9009529" cy="5961530"/>
          </a:xfrm>
        </p:spPr>
        <p:txBody>
          <a:bodyPr>
            <a:noAutofit/>
          </a:bodyPr>
          <a:lstStyle/>
          <a:p>
            <a:r>
              <a:rPr lang="fi-FI" sz="1400" dirty="0" err="1" smtClean="0"/>
              <a:t>Dietz</a:t>
            </a:r>
            <a:r>
              <a:rPr lang="fi-FI" sz="1400" dirty="0" smtClean="0"/>
              <a:t> T. et al. 2005. </a:t>
            </a:r>
            <a:r>
              <a:rPr lang="fi-FI" sz="1400" dirty="0" err="1" smtClean="0"/>
              <a:t>Environmental</a:t>
            </a:r>
            <a:r>
              <a:rPr lang="fi-FI" sz="1400" dirty="0" smtClean="0"/>
              <a:t> </a:t>
            </a:r>
            <a:r>
              <a:rPr lang="fi-FI" sz="1400" dirty="0" err="1" smtClean="0"/>
              <a:t>values</a:t>
            </a:r>
            <a:r>
              <a:rPr lang="fi-FI" sz="1400" dirty="0" smtClean="0"/>
              <a:t>. Julkaisussa </a:t>
            </a:r>
            <a:r>
              <a:rPr lang="fr-FR" sz="1400" dirty="0" err="1" smtClean="0"/>
              <a:t>Annual</a:t>
            </a:r>
            <a:r>
              <a:rPr lang="fr-FR" sz="1400" dirty="0" smtClean="0"/>
              <a:t> </a:t>
            </a:r>
            <a:r>
              <a:rPr lang="fr-FR" sz="1400" dirty="0" err="1" smtClean="0"/>
              <a:t>Review</a:t>
            </a:r>
            <a:r>
              <a:rPr lang="fr-FR" sz="1400" dirty="0" smtClean="0"/>
              <a:t> of </a:t>
            </a:r>
            <a:r>
              <a:rPr lang="fr-FR" sz="1400" dirty="0" err="1" smtClean="0"/>
              <a:t>Environment</a:t>
            </a:r>
            <a:r>
              <a:rPr lang="fr-FR" sz="1400" dirty="0" smtClean="0"/>
              <a:t> and </a:t>
            </a:r>
            <a:r>
              <a:rPr lang="fr-FR" sz="1400" dirty="0" err="1" smtClean="0"/>
              <a:t>Resources</a:t>
            </a:r>
            <a:r>
              <a:rPr lang="fr-FR" sz="1400" dirty="0" smtClean="0"/>
              <a:t> 30, 335</a:t>
            </a:r>
            <a:r>
              <a:rPr lang="fr-FR" sz="1400" dirty="0"/>
              <a:t>–</a:t>
            </a:r>
            <a:r>
              <a:rPr lang="fr-FR" sz="1400" dirty="0" smtClean="0"/>
              <a:t>72</a:t>
            </a:r>
            <a:r>
              <a:rPr lang="fr-FR" sz="1400" dirty="0" smtClean="0"/>
              <a:t>.</a:t>
            </a:r>
            <a:endParaRPr lang="fr-FR" sz="1400" dirty="0" smtClean="0"/>
          </a:p>
          <a:p>
            <a:r>
              <a:rPr lang="fr-FR" sz="1400" dirty="0" smtClean="0"/>
              <a:t>Boltanski L. &amp; Th</a:t>
            </a:r>
            <a:r>
              <a:rPr lang="fr-FR" sz="1400" dirty="0"/>
              <a:t>évenot, L. 2006/</a:t>
            </a:r>
            <a:r>
              <a:rPr lang="fr-FR" sz="1400" dirty="0" smtClean="0"/>
              <a:t>1991. </a:t>
            </a:r>
            <a:r>
              <a:rPr lang="fr-FR" sz="1400" dirty="0"/>
              <a:t>On Justification: Economies of Worth. </a:t>
            </a:r>
            <a:r>
              <a:rPr lang="fr-FR" sz="1400" dirty="0" err="1" smtClean="0"/>
              <a:t>Käänt</a:t>
            </a:r>
            <a:r>
              <a:rPr lang="fr-FR" sz="1400" dirty="0" smtClean="0"/>
              <a:t>. </a:t>
            </a:r>
            <a:r>
              <a:rPr lang="fr-FR" sz="1400" dirty="0"/>
              <a:t>Catherine Porter. Princeton </a:t>
            </a:r>
            <a:r>
              <a:rPr lang="fr-FR" sz="1400" dirty="0" err="1"/>
              <a:t>University</a:t>
            </a:r>
            <a:r>
              <a:rPr lang="fr-FR" sz="1400" dirty="0"/>
              <a:t> </a:t>
            </a:r>
            <a:r>
              <a:rPr lang="fr-FR" sz="1400" dirty="0" err="1"/>
              <a:t>Press</a:t>
            </a:r>
            <a:r>
              <a:rPr lang="fr-FR" sz="1400" dirty="0"/>
              <a:t>, Princeton</a:t>
            </a:r>
            <a:r>
              <a:rPr lang="fr-FR" sz="1400" dirty="0" smtClean="0"/>
              <a:t>.</a:t>
            </a:r>
          </a:p>
          <a:p>
            <a:r>
              <a:rPr lang="fr-FR" sz="1400" dirty="0" err="1" smtClean="0"/>
              <a:t>Eranti</a:t>
            </a:r>
            <a:r>
              <a:rPr lang="fr-FR" sz="1400" dirty="0" smtClean="0"/>
              <a:t>, V. 2014. Oma </a:t>
            </a:r>
            <a:r>
              <a:rPr lang="fr-FR" sz="1400" dirty="0" err="1" smtClean="0"/>
              <a:t>etu</a:t>
            </a:r>
            <a:r>
              <a:rPr lang="fr-FR" sz="1400" dirty="0" smtClean="0"/>
              <a:t> </a:t>
            </a:r>
            <a:r>
              <a:rPr lang="fr-FR" sz="1400" dirty="0" err="1" smtClean="0"/>
              <a:t>ja</a:t>
            </a:r>
            <a:r>
              <a:rPr lang="fr-FR" sz="1400" dirty="0" smtClean="0"/>
              <a:t> </a:t>
            </a:r>
            <a:r>
              <a:rPr lang="fr-FR" sz="1400" dirty="0" err="1" smtClean="0"/>
              <a:t>yhteinen</a:t>
            </a:r>
            <a:r>
              <a:rPr lang="fr-FR" sz="1400" dirty="0" smtClean="0"/>
              <a:t> </a:t>
            </a:r>
            <a:r>
              <a:rPr lang="fr-FR" sz="1400" dirty="0" err="1" smtClean="0"/>
              <a:t>hyvä</a:t>
            </a:r>
            <a:r>
              <a:rPr lang="fr-FR" sz="1400" dirty="0" smtClean="0"/>
              <a:t> </a:t>
            </a:r>
            <a:r>
              <a:rPr lang="fr-FR" sz="1400" dirty="0" err="1" smtClean="0"/>
              <a:t>paikallisessa</a:t>
            </a:r>
            <a:r>
              <a:rPr lang="fr-FR" sz="1400" dirty="0" smtClean="0"/>
              <a:t> </a:t>
            </a:r>
            <a:r>
              <a:rPr lang="fr-FR" sz="1400" dirty="0" err="1" smtClean="0"/>
              <a:t>kiistassa</a:t>
            </a:r>
            <a:r>
              <a:rPr lang="fr-FR" sz="1400" dirty="0" smtClean="0"/>
              <a:t> </a:t>
            </a:r>
            <a:r>
              <a:rPr lang="fr-FR" sz="1400" dirty="0" err="1" smtClean="0"/>
              <a:t>tilasta</a:t>
            </a:r>
            <a:r>
              <a:rPr lang="fr-FR" sz="1400" dirty="0" smtClean="0"/>
              <a:t>. </a:t>
            </a:r>
            <a:r>
              <a:rPr lang="fr-FR" sz="1400" dirty="0" err="1" smtClean="0"/>
              <a:t>Sosiologia</a:t>
            </a:r>
            <a:r>
              <a:rPr lang="fr-FR" sz="1400" dirty="0"/>
              <a:t> </a:t>
            </a:r>
            <a:r>
              <a:rPr lang="fr-FR" sz="1400" dirty="0" smtClean="0"/>
              <a:t>51:1, 21-38.</a:t>
            </a:r>
            <a:endParaRPr lang="fi-FI" sz="1400" dirty="0" smtClean="0"/>
          </a:p>
          <a:p>
            <a:r>
              <a:rPr lang="fi-FI" sz="1400" dirty="0" smtClean="0"/>
              <a:t>Helkama, Klaus 2009. Moraalipsykologia. Hyvän ja pahan tällä puolen. Edita, Helsinki.</a:t>
            </a:r>
          </a:p>
          <a:p>
            <a:r>
              <a:rPr lang="fi-FI" sz="1400" dirty="0" err="1" smtClean="0"/>
              <a:t>Levomäki</a:t>
            </a:r>
            <a:r>
              <a:rPr lang="fi-FI" sz="1400" dirty="0" smtClean="0"/>
              <a:t>, I. 2004. Metsäpoliittinen päätöksenteko haasteiden edessä: toimintaympäristön muutoksia, uusia arvoja ja prosesseja. Teoksessa Loukola, O. &amp; Tervo, M. (toim.) Metsien kestävä käyttö – periaatteita ja tavoitteita. Helsingin yliopiston Metsäekonomian laitoksen julkaisuja 14.</a:t>
            </a:r>
          </a:p>
          <a:p>
            <a:r>
              <a:rPr lang="fi-FI" sz="1400" dirty="0" smtClean="0"/>
              <a:t>Luhtakallio, E. 2010</a:t>
            </a:r>
            <a:r>
              <a:rPr lang="fi-FI" sz="1400" dirty="0"/>
              <a:t>. </a:t>
            </a:r>
            <a:r>
              <a:rPr lang="fi-FI" sz="1400" dirty="0" err="1"/>
              <a:t>Local</a:t>
            </a:r>
            <a:r>
              <a:rPr lang="fi-FI" sz="1400" dirty="0"/>
              <a:t> </a:t>
            </a:r>
            <a:r>
              <a:rPr lang="fi-FI" sz="1400" dirty="0" err="1"/>
              <a:t>Politizations</a:t>
            </a:r>
            <a:r>
              <a:rPr lang="fi-FI" sz="1400" dirty="0"/>
              <a:t>: A </a:t>
            </a:r>
            <a:r>
              <a:rPr lang="fi-FI" sz="1400" dirty="0" err="1"/>
              <a:t>Comparison</a:t>
            </a:r>
            <a:r>
              <a:rPr lang="fi-FI" sz="1400" dirty="0"/>
              <a:t> of </a:t>
            </a:r>
            <a:r>
              <a:rPr lang="fi-FI" sz="1400" dirty="0" err="1"/>
              <a:t>Finns</a:t>
            </a:r>
            <a:r>
              <a:rPr lang="fi-FI" sz="1400" dirty="0"/>
              <a:t> and </a:t>
            </a:r>
            <a:r>
              <a:rPr lang="fi-FI" sz="1400" dirty="0" err="1"/>
              <a:t>French</a:t>
            </a:r>
            <a:r>
              <a:rPr lang="fi-FI" sz="1400" dirty="0"/>
              <a:t> </a:t>
            </a:r>
            <a:r>
              <a:rPr lang="fi-FI" sz="1400" dirty="0" err="1"/>
              <a:t>Practicing</a:t>
            </a:r>
            <a:r>
              <a:rPr lang="fi-FI" sz="1400" dirty="0"/>
              <a:t> </a:t>
            </a:r>
            <a:r>
              <a:rPr lang="fi-FI" sz="1400" dirty="0" err="1"/>
              <a:t>Democracy</a:t>
            </a:r>
            <a:r>
              <a:rPr lang="fi-FI" sz="1400" dirty="0"/>
              <a:t>. </a:t>
            </a:r>
            <a:r>
              <a:rPr lang="fi-FI" sz="1400" dirty="0" err="1"/>
              <a:t>Sociology</a:t>
            </a:r>
            <a:r>
              <a:rPr lang="fi-FI" sz="1400" dirty="0"/>
              <a:t> </a:t>
            </a:r>
            <a:r>
              <a:rPr lang="fi-FI" sz="1400" dirty="0" err="1"/>
              <a:t>Research</a:t>
            </a:r>
            <a:r>
              <a:rPr lang="fi-FI" sz="1400" dirty="0"/>
              <a:t> </a:t>
            </a:r>
            <a:r>
              <a:rPr lang="fi-FI" sz="1400" dirty="0" err="1"/>
              <a:t>Reports</a:t>
            </a:r>
            <a:r>
              <a:rPr lang="fi-FI" sz="1400" dirty="0"/>
              <a:t> No. </a:t>
            </a:r>
            <a:r>
              <a:rPr lang="fi-FI" sz="1400" dirty="0" smtClean="0"/>
              <a:t>265</a:t>
            </a:r>
            <a:r>
              <a:rPr lang="fi-FI" sz="1400" dirty="0" smtClean="0"/>
              <a:t>.</a:t>
            </a:r>
          </a:p>
          <a:p>
            <a:r>
              <a:rPr lang="fi-FI" sz="1400" dirty="0" smtClean="0"/>
              <a:t>Luhtakallio, E. &amp; </a:t>
            </a:r>
            <a:r>
              <a:rPr lang="fi-FI" sz="1400" dirty="0" err="1" smtClean="0"/>
              <a:t>Ylä-Anttila</a:t>
            </a:r>
            <a:r>
              <a:rPr lang="fi-FI" sz="1400" dirty="0" smtClean="0"/>
              <a:t>, T. 2011. Julkisen oikeuttamisen analyysi sosiologisena tutkimusmenetelmä. Sosiologia 48:1, 34-51.</a:t>
            </a:r>
            <a:endParaRPr lang="fi-FI" sz="1400" dirty="0" smtClean="0"/>
          </a:p>
          <a:p>
            <a:r>
              <a:rPr lang="fi-FI" sz="1400" dirty="0" err="1" smtClean="0"/>
              <a:t>Lybäck</a:t>
            </a:r>
            <a:r>
              <a:rPr lang="fi-FI" sz="1400" dirty="0" smtClean="0"/>
              <a:t>, K. 2004. Kansalaisten arvot metsäpoliittisessa päätöksenteossa – empiirinen arvotutkimus politiikan apuna. </a:t>
            </a:r>
            <a:r>
              <a:rPr lang="fi-FI" sz="1400" dirty="0"/>
              <a:t>Teoksessa </a:t>
            </a:r>
            <a:r>
              <a:rPr lang="fi-FI" sz="1400" dirty="0" smtClean="0"/>
              <a:t>Loukola, O. </a:t>
            </a:r>
            <a:r>
              <a:rPr lang="fi-FI" sz="1400" dirty="0"/>
              <a:t>&amp; </a:t>
            </a:r>
            <a:r>
              <a:rPr lang="fi-FI" sz="1400" dirty="0" smtClean="0"/>
              <a:t>Tervo, M. </a:t>
            </a:r>
            <a:r>
              <a:rPr lang="fi-FI" sz="1400" dirty="0"/>
              <a:t>(toim.) Metsien kestävä käyttö – periaatteita ja tavoitteita. Helsingin yliopiston Metsäekonomian laitoksen julkaisuja 14</a:t>
            </a:r>
            <a:r>
              <a:rPr lang="fi-FI" sz="1400" dirty="0" smtClean="0"/>
              <a:t>.</a:t>
            </a:r>
          </a:p>
          <a:p>
            <a:r>
              <a:rPr lang="fi-FI" sz="1400" dirty="0" smtClean="0"/>
              <a:t>Pirttilä-Backman, A-M. et al. 2005. Arvot, moraali ja yhteiskunta. Gaudeamus, Helsinki.</a:t>
            </a:r>
          </a:p>
          <a:p>
            <a:r>
              <a:rPr lang="fi-FI" sz="1400" dirty="0" err="1" smtClean="0"/>
              <a:t>Thévenot</a:t>
            </a:r>
            <a:r>
              <a:rPr lang="fi-FI" sz="1400" dirty="0" smtClean="0"/>
              <a:t>, L. et al. </a:t>
            </a:r>
            <a:r>
              <a:rPr lang="fi-FI" sz="1400" dirty="0"/>
              <a:t>2000 </a:t>
            </a:r>
            <a:r>
              <a:rPr lang="fi-FI" sz="1400" dirty="0" err="1"/>
              <a:t>Forms</a:t>
            </a:r>
            <a:r>
              <a:rPr lang="fi-FI" sz="1400" dirty="0"/>
              <a:t> of </a:t>
            </a:r>
            <a:r>
              <a:rPr lang="fi-FI" sz="1400" dirty="0" err="1"/>
              <a:t>Valuing</a:t>
            </a:r>
            <a:r>
              <a:rPr lang="fi-FI" sz="1400" dirty="0"/>
              <a:t> </a:t>
            </a:r>
            <a:r>
              <a:rPr lang="fi-FI" sz="1400" dirty="0" err="1"/>
              <a:t>Nature</a:t>
            </a:r>
            <a:r>
              <a:rPr lang="fi-FI" sz="1400" dirty="0"/>
              <a:t>: </a:t>
            </a:r>
            <a:r>
              <a:rPr lang="fi-FI" sz="1400" dirty="0" err="1"/>
              <a:t>Arguments</a:t>
            </a:r>
            <a:r>
              <a:rPr lang="fi-FI" sz="1400" dirty="0"/>
              <a:t> and </a:t>
            </a:r>
            <a:r>
              <a:rPr lang="fi-FI" sz="1400" dirty="0" err="1"/>
              <a:t>Modes</a:t>
            </a:r>
            <a:r>
              <a:rPr lang="fi-FI" sz="1400" dirty="0"/>
              <a:t> of </a:t>
            </a:r>
            <a:r>
              <a:rPr lang="fi-FI" sz="1400" dirty="0" err="1"/>
              <a:t>Justification</a:t>
            </a:r>
            <a:r>
              <a:rPr lang="fi-FI" sz="1400" dirty="0"/>
              <a:t> in </a:t>
            </a:r>
            <a:r>
              <a:rPr lang="fi-FI" sz="1400" dirty="0" err="1"/>
              <a:t>Environmental</a:t>
            </a:r>
            <a:r>
              <a:rPr lang="fi-FI" sz="1400" dirty="0"/>
              <a:t> </a:t>
            </a:r>
            <a:r>
              <a:rPr lang="fi-FI" sz="1400" dirty="0" err="1"/>
              <a:t>Disputes</a:t>
            </a:r>
            <a:r>
              <a:rPr lang="fi-FI" sz="1400" dirty="0"/>
              <a:t>. </a:t>
            </a:r>
            <a:r>
              <a:rPr lang="fi-FI" sz="1400" dirty="0" smtClean="0"/>
              <a:t>Teoksessa </a:t>
            </a:r>
            <a:r>
              <a:rPr lang="fi-FI" sz="1400" dirty="0" err="1" smtClean="0"/>
              <a:t>Lamont</a:t>
            </a:r>
            <a:r>
              <a:rPr lang="fi-FI" sz="1400" dirty="0" smtClean="0"/>
              <a:t>. M. &amp; </a:t>
            </a:r>
            <a:r>
              <a:rPr lang="fi-FI" sz="1400" dirty="0" err="1" smtClean="0"/>
              <a:t>Thévenot</a:t>
            </a:r>
            <a:r>
              <a:rPr lang="fi-FI" sz="1400" dirty="0" smtClean="0"/>
              <a:t>, L. </a:t>
            </a:r>
            <a:r>
              <a:rPr lang="fi-FI" sz="1400" dirty="0"/>
              <a:t>(toim.), </a:t>
            </a:r>
            <a:r>
              <a:rPr lang="fi-FI" sz="1400" dirty="0" err="1"/>
              <a:t>Rethinking</a:t>
            </a:r>
            <a:r>
              <a:rPr lang="fi-FI" sz="1400" dirty="0"/>
              <a:t> </a:t>
            </a:r>
            <a:r>
              <a:rPr lang="fi-FI" sz="1400" dirty="0" err="1"/>
              <a:t>comparative</a:t>
            </a:r>
            <a:r>
              <a:rPr lang="fi-FI" sz="1400" dirty="0"/>
              <a:t> </a:t>
            </a:r>
            <a:r>
              <a:rPr lang="fi-FI" sz="1400" dirty="0" err="1"/>
              <a:t>cultural</a:t>
            </a:r>
            <a:r>
              <a:rPr lang="fi-FI" sz="1400" dirty="0"/>
              <a:t> </a:t>
            </a:r>
            <a:r>
              <a:rPr lang="fi-FI" sz="1400" dirty="0" err="1"/>
              <a:t>sociology</a:t>
            </a:r>
            <a:r>
              <a:rPr lang="fi-FI" sz="1400" dirty="0"/>
              <a:t>: </a:t>
            </a:r>
            <a:r>
              <a:rPr lang="fi-FI" sz="1400" dirty="0" err="1"/>
              <a:t>Repertoires</a:t>
            </a:r>
            <a:r>
              <a:rPr lang="fi-FI" sz="1400" dirty="0"/>
              <a:t> of Evaluation in France and the United </a:t>
            </a:r>
            <a:r>
              <a:rPr lang="fi-FI" sz="1400" dirty="0" err="1"/>
              <a:t>States</a:t>
            </a:r>
            <a:r>
              <a:rPr lang="fi-FI" sz="1400" dirty="0"/>
              <a:t>. Cambridge </a:t>
            </a:r>
            <a:r>
              <a:rPr lang="fi-FI" sz="1400" dirty="0" err="1"/>
              <a:t>University</a:t>
            </a:r>
            <a:r>
              <a:rPr lang="fi-FI" sz="1400" dirty="0"/>
              <a:t> Press, Cambridge</a:t>
            </a:r>
            <a:r>
              <a:rPr lang="fi-FI" sz="1400" dirty="0" smtClean="0"/>
              <a:t>, </a:t>
            </a:r>
            <a:r>
              <a:rPr lang="fi-FI" sz="1400" dirty="0"/>
              <a:t>229–272</a:t>
            </a:r>
            <a:r>
              <a:rPr lang="fi-FI" sz="1400" dirty="0" smtClean="0"/>
              <a:t>.</a:t>
            </a:r>
          </a:p>
          <a:p>
            <a:r>
              <a:rPr lang="fi-FI" sz="1400" dirty="0" err="1" smtClean="0"/>
              <a:t>Thévenot</a:t>
            </a:r>
            <a:r>
              <a:rPr lang="fi-FI" sz="1400" dirty="0" smtClean="0"/>
              <a:t> L. 2011</a:t>
            </a:r>
            <a:r>
              <a:rPr lang="fi-FI" sz="1400" dirty="0"/>
              <a:t>. </a:t>
            </a:r>
            <a:r>
              <a:rPr lang="fi-FI" sz="1400" dirty="0" smtClean="0"/>
              <a:t>Oikeutettavuuden </a:t>
            </a:r>
            <a:r>
              <a:rPr lang="fi-FI" sz="1400" dirty="0" smtClean="0"/>
              <a:t>rajat. Yhteiselämää </a:t>
            </a:r>
            <a:r>
              <a:rPr lang="fi-FI" sz="1400" dirty="0"/>
              <a:t>koossapitävät sidokset ja niiden väärinkäyttö</a:t>
            </a:r>
            <a:r>
              <a:rPr lang="fi-FI" sz="1400" dirty="0" smtClean="0"/>
              <a:t>. </a:t>
            </a:r>
            <a:r>
              <a:rPr lang="fi-FI" sz="1400" dirty="0" err="1" smtClean="0"/>
              <a:t>Käänt</a:t>
            </a:r>
            <a:r>
              <a:rPr lang="fi-FI" sz="1400" dirty="0" smtClean="0"/>
              <a:t>. </a:t>
            </a:r>
            <a:r>
              <a:rPr lang="fi-FI" sz="1400" dirty="0"/>
              <a:t>Veikko </a:t>
            </a:r>
            <a:r>
              <a:rPr lang="fi-FI" sz="1400" dirty="0" err="1"/>
              <a:t>Eranti</a:t>
            </a:r>
            <a:r>
              <a:rPr lang="fi-FI" sz="1400" dirty="0"/>
              <a:t>. Sosiologia 48:1, 7–21</a:t>
            </a:r>
            <a:r>
              <a:rPr lang="fi-FI" sz="1400" dirty="0" smtClean="0"/>
              <a:t>.</a:t>
            </a:r>
          </a:p>
        </p:txBody>
      </p:sp>
    </p:spTree>
    <p:extLst>
      <p:ext uri="{BB962C8B-B14F-4D97-AF65-F5344CB8AC3E}">
        <p14:creationId xmlns:p14="http://schemas.microsoft.com/office/powerpoint/2010/main" val="47093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537388" cy="1143000"/>
          </a:xfrm>
        </p:spPr>
        <p:txBody>
          <a:bodyPr>
            <a:noAutofit/>
          </a:bodyPr>
          <a:lstStyle/>
          <a:p>
            <a:r>
              <a:rPr lang="fi-FI" sz="3200" dirty="0" smtClean="0"/>
              <a:t>Miksi arvot ovat relevantteja luonnonvarojen hallinnassa? (</a:t>
            </a:r>
            <a:r>
              <a:rPr lang="fi-FI" sz="3200" dirty="0" err="1" smtClean="0"/>
              <a:t>Levomäki</a:t>
            </a:r>
            <a:r>
              <a:rPr lang="fi-FI" sz="3200" dirty="0" smtClean="0"/>
              <a:t> 2004)</a:t>
            </a:r>
            <a:endParaRPr lang="fi-FI" sz="3200" dirty="0"/>
          </a:p>
        </p:txBody>
      </p:sp>
      <p:sp>
        <p:nvSpPr>
          <p:cNvPr id="3" name="Sisällön paikkamerkki 2"/>
          <p:cNvSpPr>
            <a:spLocks noGrp="1"/>
          </p:cNvSpPr>
          <p:nvPr>
            <p:ph idx="1"/>
          </p:nvPr>
        </p:nvSpPr>
        <p:spPr>
          <a:xfrm>
            <a:off x="457200" y="1600200"/>
            <a:ext cx="8537388" cy="5123329"/>
          </a:xfrm>
        </p:spPr>
        <p:txBody>
          <a:bodyPr>
            <a:normAutofit lnSpcReduction="10000"/>
          </a:bodyPr>
          <a:lstStyle/>
          <a:p>
            <a:r>
              <a:rPr lang="fi-FI" sz="2800" dirty="0" smtClean="0"/>
              <a:t>1. Vaatimus yhteiskunnallisen päätöksenteon perustumisesta kansalaisten arvoihin</a:t>
            </a:r>
          </a:p>
          <a:p>
            <a:r>
              <a:rPr lang="fi-FI" sz="2000" dirty="0"/>
              <a:t>K</a:t>
            </a:r>
            <a:r>
              <a:rPr lang="fi-FI" sz="2000" dirty="0" smtClean="0"/>
              <a:t>estävän kehityksen periaatteet päätöksenteon rationaalisuudesta ja demokraattisuudesta.</a:t>
            </a:r>
          </a:p>
          <a:p>
            <a:r>
              <a:rPr lang="fi-FI" sz="2000" dirty="0"/>
              <a:t>H</a:t>
            </a:r>
            <a:r>
              <a:rPr lang="fi-FI" sz="2000" dirty="0" smtClean="0"/>
              <a:t>aasteita intressien yhteensovittaminen ja kysymys legitimiteetistä.</a:t>
            </a:r>
          </a:p>
          <a:p>
            <a:r>
              <a:rPr lang="fi-FI" sz="2000" dirty="0" smtClean="0"/>
              <a:t>Empiiriset arvotutkimukset ovat eräs kanava kansalaisten arvojen välittymiselle poliittiseen suunnitteluun ja päätöksentekoon.</a:t>
            </a:r>
          </a:p>
          <a:p>
            <a:r>
              <a:rPr lang="fi-FI" sz="2800" dirty="0" smtClean="0"/>
              <a:t>2. Vaatimus arvokeskustelusta</a:t>
            </a:r>
          </a:p>
          <a:p>
            <a:r>
              <a:rPr lang="fi-FI" sz="2000" dirty="0" smtClean="0"/>
              <a:t>Moniarvoisuuden lisääntyminen: toiminnan tavoitteita ei enää voi ottaa annettuina vaan päämäärien asettaminen edellyttää arvokeskustelua.</a:t>
            </a:r>
          </a:p>
          <a:p>
            <a:r>
              <a:rPr lang="fi-FI" sz="2000" dirty="0" smtClean="0"/>
              <a:t>Yhteiskunnan lisääntyvä monimutkaisuus, siihen kytkeytyvät hallittavuusongelmat ja riskien lisääntyminen.</a:t>
            </a:r>
          </a:p>
          <a:p>
            <a:r>
              <a:rPr lang="fi-FI" sz="2000" dirty="0" smtClean="0"/>
              <a:t>Erilaisten arvojen tuominen esille selkeässä ja perustellussa muodossa, jolloin niitä voidaan tietoisesti pohtia ja punnita.</a:t>
            </a:r>
          </a:p>
          <a:p>
            <a:endParaRPr lang="fi-FI" sz="2000" dirty="0" smtClean="0"/>
          </a:p>
          <a:p>
            <a:endParaRPr lang="fi-FI" sz="2000" dirty="0" smtClean="0"/>
          </a:p>
          <a:p>
            <a:endParaRPr lang="fi-FI" sz="2000" dirty="0" smtClean="0"/>
          </a:p>
          <a:p>
            <a:endParaRPr lang="fi-FI" sz="2000" dirty="0" smtClean="0"/>
          </a:p>
          <a:p>
            <a:endParaRPr lang="fi-FI" sz="2000" dirty="0" smtClean="0"/>
          </a:p>
          <a:p>
            <a:endParaRPr lang="fi-FI" dirty="0" smtClean="0"/>
          </a:p>
          <a:p>
            <a:endParaRPr lang="fi-FI" dirty="0"/>
          </a:p>
        </p:txBody>
      </p:sp>
    </p:spTree>
    <p:extLst>
      <p:ext uri="{BB962C8B-B14F-4D97-AF65-F5344CB8AC3E}">
        <p14:creationId xmlns:p14="http://schemas.microsoft.com/office/powerpoint/2010/main" val="402983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fi-FI" sz="3600" dirty="0" smtClean="0"/>
              <a:t>Mitä ovat arvot?</a:t>
            </a:r>
            <a:endParaRPr lang="fi-FI" sz="3600" dirty="0"/>
          </a:p>
        </p:txBody>
      </p:sp>
      <p:sp>
        <p:nvSpPr>
          <p:cNvPr id="3" name="Sisällön paikkamerkki 2"/>
          <p:cNvSpPr>
            <a:spLocks noGrp="1"/>
          </p:cNvSpPr>
          <p:nvPr>
            <p:ph idx="1"/>
          </p:nvPr>
        </p:nvSpPr>
        <p:spPr>
          <a:xfrm>
            <a:off x="313765" y="1268226"/>
            <a:ext cx="8710705" cy="5440362"/>
          </a:xfrm>
        </p:spPr>
        <p:txBody>
          <a:bodyPr>
            <a:normAutofit fontScale="92500" lnSpcReduction="20000"/>
          </a:bodyPr>
          <a:lstStyle/>
          <a:p>
            <a:r>
              <a:rPr lang="fi-FI" dirty="0" smtClean="0"/>
              <a:t>”Arvot ilmaisevat, mikä on hyvää ja tavoiteltavaa.” (Pirttilä-Backman et al. 2005)</a:t>
            </a:r>
          </a:p>
          <a:p>
            <a:r>
              <a:rPr lang="fi-FI" dirty="0" smtClean="0"/>
              <a:t>”Arvo on uskomus, joka koskee tiettyä yleistä käyttäytymistapaa tai päämäärää.” (</a:t>
            </a:r>
            <a:r>
              <a:rPr lang="fi-FI" dirty="0" err="1" smtClean="0"/>
              <a:t>Lybäck</a:t>
            </a:r>
            <a:r>
              <a:rPr lang="fi-FI" dirty="0" smtClean="0"/>
              <a:t> 2004)</a:t>
            </a:r>
          </a:p>
          <a:p>
            <a:r>
              <a:rPr lang="fi-FI" dirty="0" smtClean="0"/>
              <a:t>Arvot ovat toiminnalle asetettavia päämääriä ja toiminnan arviointikriteerejä.</a:t>
            </a:r>
          </a:p>
          <a:p>
            <a:r>
              <a:rPr lang="fi-FI" dirty="0" smtClean="0"/>
              <a:t>Yhteiskuntatieteissä oletetaan, että arvot ohjaavat valintoja ja toimintaa ainakin välillisesti.</a:t>
            </a:r>
          </a:p>
          <a:p>
            <a:r>
              <a:rPr lang="fi-FI" dirty="0" smtClean="0"/>
              <a:t>Termi on monimerkityksinen, ja sillä tarkoitetaan eri yhteyksissä eri asioita.</a:t>
            </a:r>
          </a:p>
          <a:p>
            <a:r>
              <a:rPr lang="fi-FI" dirty="0" smtClean="0"/>
              <a:t>Itseisarvot ovat itsessään arvokkaita päämääriä, välinearvot toimivat välineinä korkeampien päämäärien saavuttamiseksi.</a:t>
            </a:r>
            <a:endParaRPr lang="fi-FI" dirty="0"/>
          </a:p>
        </p:txBody>
      </p:sp>
    </p:spTree>
    <p:extLst>
      <p:ext uri="{BB962C8B-B14F-4D97-AF65-F5344CB8AC3E}">
        <p14:creationId xmlns:p14="http://schemas.microsoft.com/office/powerpoint/2010/main" val="2227191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Mitä ovat arvot? </a:t>
            </a:r>
            <a:br>
              <a:rPr lang="fi-FI" dirty="0" smtClean="0"/>
            </a:br>
            <a:r>
              <a:rPr lang="fi-FI" dirty="0" smtClean="0"/>
              <a:t>(</a:t>
            </a:r>
            <a:r>
              <a:rPr lang="fi-FI" dirty="0" err="1" smtClean="0"/>
              <a:t>Levomäki</a:t>
            </a:r>
            <a:r>
              <a:rPr lang="fi-FI" dirty="0" smtClean="0"/>
              <a:t> 2004, </a:t>
            </a:r>
            <a:r>
              <a:rPr lang="fi-FI" dirty="0" err="1" smtClean="0"/>
              <a:t>Lybäck</a:t>
            </a:r>
            <a:r>
              <a:rPr lang="fi-FI" dirty="0" smtClean="0"/>
              <a:t> 2004)</a:t>
            </a:r>
            <a:endParaRPr lang="fi-FI" dirty="0"/>
          </a:p>
        </p:txBody>
      </p:sp>
      <p:sp>
        <p:nvSpPr>
          <p:cNvPr id="3" name="Sisällön paikkamerkki 2"/>
          <p:cNvSpPr>
            <a:spLocks noGrp="1"/>
          </p:cNvSpPr>
          <p:nvPr>
            <p:ph idx="1"/>
          </p:nvPr>
        </p:nvSpPr>
        <p:spPr>
          <a:xfrm>
            <a:off x="457200" y="1600200"/>
            <a:ext cx="8229600" cy="5257800"/>
          </a:xfrm>
        </p:spPr>
        <p:txBody>
          <a:bodyPr>
            <a:normAutofit/>
          </a:bodyPr>
          <a:lstStyle/>
          <a:p>
            <a:r>
              <a:rPr lang="fi-FI" sz="2800" b="1" dirty="0" smtClean="0"/>
              <a:t>Subjektiiviset arvostukset</a:t>
            </a:r>
            <a:r>
              <a:rPr lang="fi-FI" sz="2800" dirty="0" smtClean="0"/>
              <a:t> ovat henkilökohtaisia mielipiteitä ja makuasioita, jotka ohjaavat ja motivoivat yksilön yksityistä elämää ja valintoja.</a:t>
            </a:r>
          </a:p>
          <a:p>
            <a:r>
              <a:rPr lang="fi-FI" sz="2800" b="1" dirty="0" smtClean="0"/>
              <a:t>Sosiaaliset arvot </a:t>
            </a:r>
            <a:r>
              <a:rPr lang="fi-FI" sz="2800" dirty="0" smtClean="0"/>
              <a:t>viittaavat jaettuihin päämääriin ja yhteisön yhteisiin arvoihin, jotka edellyttävät ja motivoivat yhteiskunnallista toimintaa. Ne on erikseen perusteltava ja oikeutettava.</a:t>
            </a:r>
          </a:p>
          <a:p>
            <a:r>
              <a:rPr lang="fi-FI" sz="2800" dirty="0" smtClean="0"/>
              <a:t>(</a:t>
            </a:r>
            <a:r>
              <a:rPr lang="fi-FI" sz="2800" b="1" dirty="0" smtClean="0"/>
              <a:t>Ideaaliarvot</a:t>
            </a:r>
            <a:r>
              <a:rPr lang="fi-FI" sz="2800" dirty="0" smtClean="0"/>
              <a:t> ovat normatiivisia mittakeppejä, universaaleja toiminnan ideaaleja.)</a:t>
            </a:r>
          </a:p>
          <a:p>
            <a:r>
              <a:rPr lang="fi-FI" sz="2800" b="1" dirty="0" smtClean="0"/>
              <a:t>Arvo</a:t>
            </a:r>
            <a:r>
              <a:rPr lang="fi-FI" sz="2800" dirty="0" smtClean="0"/>
              <a:t> voidaan nähdään myös tietyn </a:t>
            </a:r>
            <a:r>
              <a:rPr lang="fi-FI" sz="2800" b="1" dirty="0" smtClean="0"/>
              <a:t>asian tai objektin ominaisuutena</a:t>
            </a:r>
            <a:r>
              <a:rPr lang="fi-FI" sz="2800" dirty="0" smtClean="0"/>
              <a:t>.</a:t>
            </a:r>
          </a:p>
        </p:txBody>
      </p:sp>
    </p:spTree>
    <p:extLst>
      <p:ext uri="{BB962C8B-B14F-4D97-AF65-F5344CB8AC3E}">
        <p14:creationId xmlns:p14="http://schemas.microsoft.com/office/powerpoint/2010/main" val="254181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Eri tieteenalojen lähestymistapoja ympäristöarvoihin (</a:t>
            </a:r>
            <a:r>
              <a:rPr lang="fi-FI" dirty="0" err="1" smtClean="0"/>
              <a:t>Dietz</a:t>
            </a:r>
            <a:r>
              <a:rPr lang="fi-FI" dirty="0" smtClean="0"/>
              <a:t> et al. 2005)</a:t>
            </a:r>
            <a:endParaRPr lang="fi-FI" dirty="0"/>
          </a:p>
        </p:txBody>
      </p:sp>
      <p:sp>
        <p:nvSpPr>
          <p:cNvPr id="3" name="Sisällön paikkamerkki 2"/>
          <p:cNvSpPr>
            <a:spLocks noGrp="1"/>
          </p:cNvSpPr>
          <p:nvPr>
            <p:ph idx="1"/>
          </p:nvPr>
        </p:nvSpPr>
        <p:spPr>
          <a:xfrm>
            <a:off x="457200" y="1600200"/>
            <a:ext cx="8229600" cy="4812475"/>
          </a:xfrm>
        </p:spPr>
        <p:txBody>
          <a:bodyPr>
            <a:normAutofit fontScale="85000" lnSpcReduction="20000"/>
          </a:bodyPr>
          <a:lstStyle/>
          <a:p>
            <a:r>
              <a:rPr lang="fi-FI" dirty="0" smtClean="0"/>
              <a:t>Ympäristöetiikassa on keskitytty teoretisoimaan ympäristön ja muiden lajien itseisarvoista ja välinearvoista.</a:t>
            </a:r>
          </a:p>
          <a:p>
            <a:r>
              <a:rPr lang="fi-FI" dirty="0" smtClean="0"/>
              <a:t>Taloustieteessä ympäristöarvoja on pyritty mittaamaan rahallisesti kustannus-hyötyanalyyseilla ja ehdollisen arvottamisen menetelmillä. </a:t>
            </a:r>
          </a:p>
          <a:p>
            <a:r>
              <a:rPr lang="fi-FI" dirty="0" smtClean="0"/>
              <a:t>Sosiaalipsykologiassa on selvitetty yksilöiden arvojen suhdetta ympäristökäyttäytymiseen survey-tutkimuksilla ja koeasetelmilla.</a:t>
            </a:r>
          </a:p>
          <a:p>
            <a:r>
              <a:rPr lang="fi-FI" dirty="0" smtClean="0"/>
              <a:t>Sosiologiassa arvojen ja luonnonvarojen suhdetta on tutkittu analysoimalla moraalisia periaatteita. Lisäksi on korostettu sosiaaliryhmien merkitystä arvojen kantajina.</a:t>
            </a:r>
            <a:endParaRPr lang="fi-FI" dirty="0"/>
          </a:p>
        </p:txBody>
      </p:sp>
    </p:spTree>
    <p:extLst>
      <p:ext uri="{BB962C8B-B14F-4D97-AF65-F5344CB8AC3E}">
        <p14:creationId xmlns:p14="http://schemas.microsoft.com/office/powerpoint/2010/main" val="4254754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Oikeuttamisteoria ympäristökiistojen tutkimuksessa</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err="1" smtClean="0"/>
              <a:t>Boltanski</a:t>
            </a:r>
            <a:r>
              <a:rPr lang="fi-FI" dirty="0" smtClean="0"/>
              <a:t> &amp; </a:t>
            </a:r>
            <a:r>
              <a:rPr lang="fi-FI" dirty="0" err="1" smtClean="0"/>
              <a:t>Thévenot</a:t>
            </a:r>
            <a:r>
              <a:rPr lang="fi-FI" dirty="0"/>
              <a:t> </a:t>
            </a:r>
            <a:r>
              <a:rPr lang="fi-FI" dirty="0" smtClean="0"/>
              <a:t>(1991/2006) On </a:t>
            </a:r>
            <a:r>
              <a:rPr lang="fi-FI" dirty="0" err="1"/>
              <a:t>J</a:t>
            </a:r>
            <a:r>
              <a:rPr lang="fi-FI" dirty="0" err="1" smtClean="0"/>
              <a:t>ustification</a:t>
            </a:r>
            <a:r>
              <a:rPr lang="fi-FI" dirty="0" smtClean="0"/>
              <a:t>. </a:t>
            </a:r>
            <a:r>
              <a:rPr lang="fi-FI" dirty="0" err="1" smtClean="0"/>
              <a:t>Economies</a:t>
            </a:r>
            <a:r>
              <a:rPr lang="fi-FI" dirty="0" smtClean="0"/>
              <a:t> of Worth.</a:t>
            </a:r>
          </a:p>
          <a:p>
            <a:r>
              <a:rPr lang="fi-FI" dirty="0" err="1" smtClean="0"/>
              <a:t>Thévenot</a:t>
            </a:r>
            <a:r>
              <a:rPr lang="fi-FI" dirty="0" smtClean="0"/>
              <a:t> &amp; </a:t>
            </a:r>
            <a:r>
              <a:rPr lang="fi-FI" dirty="0" err="1" smtClean="0"/>
              <a:t>Moody</a:t>
            </a:r>
            <a:r>
              <a:rPr lang="fi-FI" dirty="0" smtClean="0"/>
              <a:t> &amp; </a:t>
            </a:r>
            <a:r>
              <a:rPr lang="fi-FI" dirty="0" err="1" smtClean="0"/>
              <a:t>Lafaye</a:t>
            </a:r>
            <a:r>
              <a:rPr lang="fi-FI" dirty="0" smtClean="0"/>
              <a:t> (2000) </a:t>
            </a:r>
            <a:r>
              <a:rPr lang="fi-FI" dirty="0" err="1" smtClean="0"/>
              <a:t>Forms</a:t>
            </a:r>
            <a:r>
              <a:rPr lang="fi-FI" dirty="0" smtClean="0"/>
              <a:t> on </a:t>
            </a:r>
            <a:r>
              <a:rPr lang="fi-FI" dirty="0" err="1" smtClean="0"/>
              <a:t>valuing</a:t>
            </a:r>
            <a:r>
              <a:rPr lang="fi-FI" dirty="0" smtClean="0"/>
              <a:t> </a:t>
            </a:r>
            <a:r>
              <a:rPr lang="fi-FI" dirty="0" err="1" smtClean="0"/>
              <a:t>nature</a:t>
            </a:r>
            <a:r>
              <a:rPr lang="fi-FI" dirty="0" smtClean="0"/>
              <a:t>: </a:t>
            </a:r>
            <a:r>
              <a:rPr lang="fi-FI" dirty="0" err="1" smtClean="0"/>
              <a:t>arguments</a:t>
            </a:r>
            <a:r>
              <a:rPr lang="fi-FI" dirty="0" smtClean="0"/>
              <a:t> and </a:t>
            </a:r>
            <a:r>
              <a:rPr lang="fi-FI" dirty="0" err="1" smtClean="0"/>
              <a:t>modes</a:t>
            </a:r>
            <a:r>
              <a:rPr lang="fi-FI" dirty="0" smtClean="0"/>
              <a:t> of </a:t>
            </a:r>
            <a:r>
              <a:rPr lang="fi-FI" dirty="0" err="1" smtClean="0"/>
              <a:t>justification</a:t>
            </a:r>
            <a:r>
              <a:rPr lang="fi-FI" dirty="0" smtClean="0"/>
              <a:t> in </a:t>
            </a:r>
            <a:r>
              <a:rPr lang="fi-FI" dirty="0" err="1" smtClean="0"/>
              <a:t>French</a:t>
            </a:r>
            <a:r>
              <a:rPr lang="fi-FI" dirty="0" smtClean="0"/>
              <a:t> and American </a:t>
            </a:r>
            <a:r>
              <a:rPr lang="fi-FI" dirty="0" err="1" smtClean="0"/>
              <a:t>environmental</a:t>
            </a:r>
            <a:r>
              <a:rPr lang="fi-FI" dirty="0" smtClean="0"/>
              <a:t> </a:t>
            </a:r>
            <a:r>
              <a:rPr lang="fi-FI" dirty="0" err="1" smtClean="0"/>
              <a:t>disputes</a:t>
            </a:r>
            <a:r>
              <a:rPr lang="fi-FI" dirty="0" smtClean="0"/>
              <a:t>.</a:t>
            </a:r>
          </a:p>
          <a:p>
            <a:r>
              <a:rPr lang="fi-FI" dirty="0" smtClean="0"/>
              <a:t>Pragmaattista </a:t>
            </a:r>
            <a:r>
              <a:rPr lang="fi-FI" dirty="0" smtClean="0"/>
              <a:t>kulttuurisosiologiaa; politiikan </a:t>
            </a:r>
            <a:r>
              <a:rPr lang="fi-FI" dirty="0" smtClean="0"/>
              <a:t>sosiologiaa</a:t>
            </a:r>
          </a:p>
          <a:p>
            <a:r>
              <a:rPr lang="fi-FI" dirty="0"/>
              <a:t>T</a:t>
            </a:r>
            <a:r>
              <a:rPr lang="fi-FI" dirty="0" smtClean="0"/>
              <a:t>utkii yhteisen hyvän periaatteiden soveltamista arjen kiistatilanteissa.</a:t>
            </a:r>
          </a:p>
          <a:p>
            <a:r>
              <a:rPr lang="fi-FI" dirty="0" smtClean="0"/>
              <a:t>Lähtökohta: kiistan </a:t>
            </a:r>
            <a:r>
              <a:rPr lang="fi-FI" dirty="0"/>
              <a:t>osapuolilla on kriittistä kapasiteettia argumenttiensa perustelemiseksi. Kriittinen kapasiteetti tarkoittaa kykyä arvioida sosiaalisten tilanteiden, suhteiden ja asioiden oikeudenmukaisuutta suhteessa vakiintuneisiin käsityksiin yhteisestä </a:t>
            </a:r>
            <a:r>
              <a:rPr lang="fi-FI" dirty="0" smtClean="0"/>
              <a:t>hyvästä.</a:t>
            </a:r>
          </a:p>
        </p:txBody>
      </p:sp>
    </p:spTree>
    <p:extLst>
      <p:ext uri="{BB962C8B-B14F-4D97-AF65-F5344CB8AC3E}">
        <p14:creationId xmlns:p14="http://schemas.microsoft.com/office/powerpoint/2010/main" val="68391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Oikeuttamisteoria ympäristökiistojen tutkimuksessa</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smtClean="0"/>
              <a:t>Seitsemän arvomaailmaa, </a:t>
            </a:r>
            <a:r>
              <a:rPr lang="fi-FI" dirty="0"/>
              <a:t>joista kukin tarjoaa erilaisen perustan yhteisen hyvän arvioinnille. </a:t>
            </a:r>
            <a:r>
              <a:rPr lang="fi-FI" dirty="0" smtClean="0"/>
              <a:t>Ne </a:t>
            </a:r>
            <a:r>
              <a:rPr lang="fi-FI" dirty="0"/>
              <a:t>heijastavat toisiinsa redusoitumattomia, arvokkaimpina ja ensisijaisina pidettyjä ideaaleja ja periaatteita. </a:t>
            </a:r>
            <a:r>
              <a:rPr lang="fi-FI" dirty="0" smtClean="0"/>
              <a:t>Toistuvat </a:t>
            </a:r>
            <a:r>
              <a:rPr lang="fi-FI" dirty="0"/>
              <a:t>niin nykypäivän arkiväittelyissä kuin länsimaisen poliittisen filosofian klassikkoteksteissä</a:t>
            </a:r>
            <a:r>
              <a:rPr lang="fi-FI" dirty="0" smtClean="0"/>
              <a:t>.</a:t>
            </a:r>
          </a:p>
          <a:p>
            <a:r>
              <a:rPr lang="fi-FI" dirty="0" smtClean="0"/>
              <a:t>Kodin </a:t>
            </a:r>
            <a:r>
              <a:rPr lang="fi-FI" dirty="0"/>
              <a:t>maailmassa arviointi perustuu juurtuneeseen traditioon, maineen maailmassa julkisuudessa näkymiseen, markkinoiden maailmassa taloudelliseen kilpailuun, teollisuuden maailmassa tekniseen tehokkuuteen, kansalaisuuden maailmassa jaettuun etuun ja </a:t>
            </a:r>
            <a:r>
              <a:rPr lang="fi-FI" dirty="0" smtClean="0"/>
              <a:t>solidaarisuuteen, </a:t>
            </a:r>
            <a:r>
              <a:rPr lang="fi-FI" dirty="0"/>
              <a:t>inspiraation maailmassa </a:t>
            </a:r>
            <a:r>
              <a:rPr lang="fi-FI" dirty="0" smtClean="0"/>
              <a:t>luovuuteen ja autenttisuuteen sekä </a:t>
            </a:r>
            <a:r>
              <a:rPr lang="fi-FI" dirty="0"/>
              <a:t>ekologian </a:t>
            </a:r>
            <a:r>
              <a:rPr lang="fi-FI" dirty="0" smtClean="0"/>
              <a:t>maailmassa </a:t>
            </a:r>
            <a:r>
              <a:rPr lang="fi-FI" dirty="0"/>
              <a:t>luonnon </a:t>
            </a:r>
            <a:r>
              <a:rPr lang="fi-FI" dirty="0" smtClean="0"/>
              <a:t>monimuotoisuuteen.</a:t>
            </a:r>
            <a:endParaRPr lang="fi-FI" dirty="0"/>
          </a:p>
        </p:txBody>
      </p:sp>
    </p:spTree>
    <p:extLst>
      <p:ext uri="{BB962C8B-B14F-4D97-AF65-F5344CB8AC3E}">
        <p14:creationId xmlns:p14="http://schemas.microsoft.com/office/powerpoint/2010/main" val="2697558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Oikeuttamisteoria ympäristökiistojen tutkimuksessa</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Eri arvomaailmat </a:t>
            </a:r>
            <a:r>
              <a:rPr lang="fi-FI" dirty="0"/>
              <a:t>ovat kiistan kaikkien osapuolten tunnistettavissa ja käytettävissä, joten ne tarjoavat keskustelulle viitepisteitä. </a:t>
            </a:r>
            <a:endParaRPr lang="fi-FI" dirty="0" smtClean="0"/>
          </a:p>
          <a:p>
            <a:r>
              <a:rPr lang="fi-FI" dirty="0" smtClean="0"/>
              <a:t>Kiistoja voidaan käydä arvomaailman </a:t>
            </a:r>
            <a:r>
              <a:rPr lang="fi-FI" dirty="0"/>
              <a:t>sisällä tai niiden välillä. Edellisessä tapauksessa osapuolet ovat yksimielisiä oikeuttamisen kriteereistä mutta erimielisiä niiden täyttymisestä käsillä olevassa tilanteessa. Jälkimmäisessä tapauksessa yhden maailman käsitys yhteisestä hyvästä tuomitaan toisen maailman kriteerillä. Toisaalta maailmojen välille voidaan rakentaa myös kompromissi, jolloin samassa argumentissa yhdistetään kahden maailman </a:t>
            </a:r>
            <a:r>
              <a:rPr lang="fi-FI" dirty="0" smtClean="0"/>
              <a:t>kriteerejä.</a:t>
            </a:r>
            <a:r>
              <a:rPr lang="fi-FI" dirty="0" smtClean="0">
                <a:effectLst/>
              </a:rPr>
              <a:t> </a:t>
            </a:r>
            <a:endParaRPr lang="fi-FI" dirty="0"/>
          </a:p>
        </p:txBody>
      </p:sp>
    </p:spTree>
    <p:extLst>
      <p:ext uri="{BB962C8B-B14F-4D97-AF65-F5344CB8AC3E}">
        <p14:creationId xmlns:p14="http://schemas.microsoft.com/office/powerpoint/2010/main" val="77648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Oikeuttamisteoria ympäristökiistojen tutkimuksessa</a:t>
            </a:r>
            <a:endParaRPr lang="fi-FI" dirty="0"/>
          </a:p>
        </p:txBody>
      </p:sp>
      <p:sp>
        <p:nvSpPr>
          <p:cNvPr id="3" name="Sisällön paikkamerkki 2"/>
          <p:cNvSpPr>
            <a:spLocks noGrp="1"/>
          </p:cNvSpPr>
          <p:nvPr>
            <p:ph idx="1"/>
          </p:nvPr>
        </p:nvSpPr>
        <p:spPr/>
        <p:txBody>
          <a:bodyPr>
            <a:normAutofit fontScale="85000" lnSpcReduction="10000"/>
          </a:bodyPr>
          <a:lstStyle/>
          <a:p>
            <a:r>
              <a:rPr lang="fi-FI" dirty="0"/>
              <a:t>Vaikka oikeuttamisteoria kehitettiin Ranskassa, sen selitysvoima on demonstroitu useissa </a:t>
            </a:r>
            <a:r>
              <a:rPr lang="fi-FI" dirty="0" smtClean="0"/>
              <a:t>konteksteissa.</a:t>
            </a:r>
          </a:p>
          <a:p>
            <a:r>
              <a:rPr lang="fi-FI" dirty="0" smtClean="0"/>
              <a:t>Sovellettu myös kulttuurien väliseen vertailevaan tutkimukseen (</a:t>
            </a:r>
            <a:r>
              <a:rPr lang="fi-FI" dirty="0" err="1" smtClean="0"/>
              <a:t>Thevenot</a:t>
            </a:r>
            <a:r>
              <a:rPr lang="fi-FI" dirty="0" smtClean="0"/>
              <a:t> et al. 2000; Luhtakallio 2010).</a:t>
            </a:r>
          </a:p>
          <a:p>
            <a:r>
              <a:rPr lang="fi-FI" dirty="0" smtClean="0"/>
              <a:t>Ilmastonmuutospolitiikan vertaileva tutkimus (Suomi, Ranska, Intia, Venäjä, </a:t>
            </a:r>
            <a:r>
              <a:rPr lang="fi-FI" dirty="0" smtClean="0"/>
              <a:t>Kalifornia</a:t>
            </a:r>
            <a:r>
              <a:rPr lang="fi-FI" dirty="0"/>
              <a:t>; HEPO 2010-2013: </a:t>
            </a:r>
            <a:r>
              <a:rPr lang="fi-FI" dirty="0">
                <a:hlinkClick r:id="rId3"/>
              </a:rPr>
              <a:t>http://blogs.helsinki.fi/politicalsociology/local-participation-and-transnational-debates-democratic-effects-of-associations-in-five-countries</a:t>
            </a:r>
            <a:r>
              <a:rPr lang="fi-FI" dirty="0" smtClean="0">
                <a:hlinkClick r:id="rId3"/>
              </a:rPr>
              <a:t>/</a:t>
            </a:r>
            <a:r>
              <a:rPr lang="fi-FI" dirty="0"/>
              <a:t>)</a:t>
            </a:r>
            <a:r>
              <a:rPr lang="fi-FI" dirty="0" smtClean="0"/>
              <a:t>. </a:t>
            </a:r>
            <a:endParaRPr lang="fi-FI" dirty="0" smtClean="0"/>
          </a:p>
          <a:p>
            <a:endParaRPr lang="fi-FI" dirty="0"/>
          </a:p>
        </p:txBody>
      </p:sp>
    </p:spTree>
    <p:extLst>
      <p:ext uri="{BB962C8B-B14F-4D97-AF65-F5344CB8AC3E}">
        <p14:creationId xmlns:p14="http://schemas.microsoft.com/office/powerpoint/2010/main" val="415524987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487</TotalTime>
  <Words>1106</Words>
  <Application>Microsoft Macintosh PowerPoint</Application>
  <PresentationFormat>Näytössä katseltava diaesitys (4:3)</PresentationFormat>
  <Paragraphs>82</Paragraphs>
  <Slides>11</Slides>
  <Notes>9</Notes>
  <HiddenSlides>0</HiddenSlides>
  <MMClips>0</MMClips>
  <ScaleCrop>false</ScaleCrop>
  <HeadingPairs>
    <vt:vector size="4" baseType="variant">
      <vt:variant>
        <vt:lpstr>Teema</vt:lpstr>
      </vt:variant>
      <vt:variant>
        <vt:i4>1</vt:i4>
      </vt:variant>
      <vt:variant>
        <vt:lpstr>Dian otsikot</vt:lpstr>
      </vt:variant>
      <vt:variant>
        <vt:i4>11</vt:i4>
      </vt:variant>
    </vt:vector>
  </HeadingPairs>
  <TitlesOfParts>
    <vt:vector size="12" baseType="lpstr">
      <vt:lpstr>Office-teema</vt:lpstr>
      <vt:lpstr>Sosiokulttuuriset arvot</vt:lpstr>
      <vt:lpstr>Miksi arvot ovat relevantteja luonnonvarojen hallinnassa? (Levomäki 2004)</vt:lpstr>
      <vt:lpstr>Mitä ovat arvot?</vt:lpstr>
      <vt:lpstr>Mitä ovat arvot?  (Levomäki 2004, Lybäck 2004)</vt:lpstr>
      <vt:lpstr>Eri tieteenalojen lähestymistapoja ympäristöarvoihin (Dietz et al. 2005)</vt:lpstr>
      <vt:lpstr>Oikeuttamisteoria ympäristökiistojen tutkimuksessa</vt:lpstr>
      <vt:lpstr>Oikeuttamisteoria ympäristökiistojen tutkimuksessa</vt:lpstr>
      <vt:lpstr>Oikeuttamisteoria ympäristökiistojen tutkimuksessa</vt:lpstr>
      <vt:lpstr>Oikeuttamisteoria ympäristökiistojen tutkimuksessa</vt:lpstr>
      <vt:lpstr>Oikeuttamisteorian laajennus: yhteiselämän kieliopit (Thévenot 2011)</vt:lpstr>
      <vt:lpstr>Lähteet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Sosiokulttuuriset arvot kalavarojen hallinnassa </dc:title>
  <dc:creator>Suvi Ignatius</dc:creator>
  <cp:lastModifiedBy>Suvi Ignatius</cp:lastModifiedBy>
  <cp:revision>56</cp:revision>
  <dcterms:created xsi:type="dcterms:W3CDTF">2015-06-01T08:22:43Z</dcterms:created>
  <dcterms:modified xsi:type="dcterms:W3CDTF">2015-06-05T06:01:36Z</dcterms:modified>
</cp:coreProperties>
</file>