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8" r:id="rId4"/>
    <p:sldId id="260" r:id="rId5"/>
    <p:sldId id="259" r:id="rId6"/>
    <p:sldId id="265" r:id="rId7"/>
    <p:sldId id="273" r:id="rId8"/>
    <p:sldId id="267" r:id="rId9"/>
    <p:sldId id="262" r:id="rId10"/>
    <p:sldId id="269" r:id="rId11"/>
    <p:sldId id="270" r:id="rId12"/>
    <p:sldId id="271" r:id="rId13"/>
    <p:sldId id="272" r:id="rId14"/>
  </p:sldIdLst>
  <p:sldSz cx="9144000" cy="6858000" type="screen4x3"/>
  <p:notesSz cx="7099300" cy="10234613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8E6"/>
    <a:srgbClr val="85B2DC"/>
    <a:srgbClr val="C0BFC1"/>
    <a:srgbClr val="A6A6A8"/>
    <a:srgbClr val="CAE7B4"/>
    <a:srgbClr val="A3D47B"/>
    <a:srgbClr val="B19ACA"/>
    <a:srgbClr val="E20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 showGuides="1">
      <p:cViewPr>
        <p:scale>
          <a:sx n="114" d="100"/>
          <a:sy n="114" d="100"/>
        </p:scale>
        <p:origin x="-918" y="-24"/>
      </p:cViewPr>
      <p:guideLst>
        <p:guide orient="horz" pos="4042"/>
        <p:guide orient="horz" pos="2614"/>
        <p:guide pos="34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defTabSz="990600">
              <a:defRPr sz="900"/>
            </a:lvl1pPr>
          </a:lstStyle>
          <a:p>
            <a:endParaRPr lang="fi-FI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algn="r" defTabSz="990600">
              <a:defRPr sz="900"/>
            </a:lvl1pPr>
          </a:lstStyle>
          <a:p>
            <a:endParaRPr lang="fi-FI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defTabSz="990600">
              <a:defRPr sz="900"/>
            </a:lvl1pPr>
          </a:lstStyle>
          <a:p>
            <a:endParaRPr lang="fi-FI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algn="r" defTabSz="990600">
              <a:defRPr sz="900"/>
            </a:lvl1pPr>
          </a:lstStyle>
          <a:p>
            <a:fld id="{951D0073-4171-4740-BF3A-D7E7C2B1D69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9106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defTabSz="990600">
              <a:defRPr sz="900"/>
            </a:lvl1pPr>
          </a:lstStyle>
          <a:p>
            <a:endParaRPr lang="fi-F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algn="r" defTabSz="990600">
              <a:defRPr sz="900"/>
            </a:lvl1pPr>
          </a:lstStyle>
          <a:p>
            <a:endParaRPr lang="fi-FI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defTabSz="990600">
              <a:defRPr sz="900"/>
            </a:lvl1pPr>
          </a:lstStyle>
          <a:p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algn="r" defTabSz="990600">
              <a:defRPr sz="900"/>
            </a:lvl1pPr>
          </a:lstStyle>
          <a:p>
            <a:fld id="{FA5FCF88-723A-4626-AEF2-9A2369E914CF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85141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>
              <a:latin typeface="Arial" charset="0"/>
              <a:ea typeface="+mn-ea"/>
              <a:cs typeface="+mn-cs"/>
            </a:endParaRP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EABBFBB-DF1A-4B2B-8BEE-F79AD5DC725E}" type="datetime1">
              <a:rPr lang="fi-FI"/>
              <a:pPr/>
              <a:t>27.2.2014</a:t>
            </a:fld>
            <a:endParaRPr lang="fi-FI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AE90ED-C1C6-472D-BC2D-035E1DA73F27}" type="slidenum">
              <a:rPr lang="fi-FI"/>
              <a:pPr/>
              <a:t>‹#›</a:t>
            </a:fld>
            <a:endParaRPr lang="fi-FI"/>
          </a:p>
        </p:txBody>
      </p:sp>
      <p:grpSp>
        <p:nvGrpSpPr>
          <p:cNvPr id="3108" name="Group 36"/>
          <p:cNvGrpSpPr>
            <a:grpSpLocks/>
          </p:cNvGrpSpPr>
          <p:nvPr userDrawn="1"/>
        </p:nvGrpSpPr>
        <p:grpSpPr bwMode="auto">
          <a:xfrm>
            <a:off x="2897189" y="5270714"/>
            <a:ext cx="3275011" cy="122886"/>
            <a:chOff x="1201" y="2205"/>
            <a:chExt cx="3358" cy="126"/>
          </a:xfrm>
        </p:grpSpPr>
        <p:sp>
          <p:nvSpPr>
            <p:cNvPr id="3106" name="Freeform 34"/>
            <p:cNvSpPr>
              <a:spLocks noEditPoints="1"/>
            </p:cNvSpPr>
            <p:nvPr userDrawn="1"/>
          </p:nvSpPr>
          <p:spPr bwMode="auto">
            <a:xfrm>
              <a:off x="2547" y="2205"/>
              <a:ext cx="2012" cy="126"/>
            </a:xfrm>
            <a:custGeom>
              <a:avLst/>
              <a:gdLst/>
              <a:ahLst/>
              <a:cxnLst>
                <a:cxn ang="0">
                  <a:pos x="0" y="745"/>
                </a:cxn>
                <a:cxn ang="0">
                  <a:pos x="1036" y="342"/>
                </a:cxn>
                <a:cxn ang="0">
                  <a:pos x="2133" y="16"/>
                </a:cxn>
                <a:cxn ang="0">
                  <a:pos x="2416" y="745"/>
                </a:cxn>
                <a:cxn ang="0">
                  <a:pos x="3143" y="598"/>
                </a:cxn>
                <a:cxn ang="0">
                  <a:pos x="3111" y="745"/>
                </a:cxn>
                <a:cxn ang="0">
                  <a:pos x="3806" y="745"/>
                </a:cxn>
                <a:cxn ang="0">
                  <a:pos x="4817" y="167"/>
                </a:cxn>
                <a:cxn ang="0">
                  <a:pos x="4595" y="9"/>
                </a:cxn>
                <a:cxn ang="0">
                  <a:pos x="4305" y="64"/>
                </a:cxn>
                <a:cxn ang="0">
                  <a:pos x="4170" y="301"/>
                </a:cxn>
                <a:cxn ang="0">
                  <a:pos x="4214" y="592"/>
                </a:cxn>
                <a:cxn ang="0">
                  <a:pos x="4437" y="751"/>
                </a:cxn>
                <a:cxn ang="0">
                  <a:pos x="4726" y="696"/>
                </a:cxn>
                <a:cxn ang="0">
                  <a:pos x="4863" y="459"/>
                </a:cxn>
                <a:cxn ang="0">
                  <a:pos x="4734" y="517"/>
                </a:cxn>
                <a:cxn ang="0">
                  <a:pos x="4594" y="653"/>
                </a:cxn>
                <a:cxn ang="0">
                  <a:pos x="4393" y="633"/>
                </a:cxn>
                <a:cxn ang="0">
                  <a:pos x="4282" y="467"/>
                </a:cxn>
                <a:cxn ang="0">
                  <a:pos x="4298" y="243"/>
                </a:cxn>
                <a:cxn ang="0">
                  <a:pos x="4439" y="107"/>
                </a:cxn>
                <a:cxn ang="0">
                  <a:pos x="4637" y="127"/>
                </a:cxn>
                <a:cxn ang="0">
                  <a:pos x="4748" y="293"/>
                </a:cxn>
                <a:cxn ang="0">
                  <a:pos x="5179" y="745"/>
                </a:cxn>
                <a:cxn ang="0">
                  <a:pos x="5441" y="745"/>
                </a:cxn>
                <a:cxn ang="0">
                  <a:pos x="6704" y="16"/>
                </a:cxn>
                <a:cxn ang="0">
                  <a:pos x="6351" y="160"/>
                </a:cxn>
                <a:cxn ang="0">
                  <a:pos x="7959" y="745"/>
                </a:cxn>
                <a:cxn ang="0">
                  <a:pos x="7495" y="745"/>
                </a:cxn>
                <a:cxn ang="0">
                  <a:pos x="8629" y="16"/>
                </a:cxn>
                <a:cxn ang="0">
                  <a:pos x="9151" y="745"/>
                </a:cxn>
                <a:cxn ang="0">
                  <a:pos x="9554" y="475"/>
                </a:cxn>
                <a:cxn ang="0">
                  <a:pos x="10170" y="16"/>
                </a:cxn>
                <a:cxn ang="0">
                  <a:pos x="11503" y="340"/>
                </a:cxn>
                <a:cxn ang="0">
                  <a:pos x="11390" y="86"/>
                </a:cxn>
                <a:cxn ang="0">
                  <a:pos x="11111" y="3"/>
                </a:cxn>
                <a:cxn ang="0">
                  <a:pos x="10869" y="138"/>
                </a:cxn>
                <a:cxn ang="0">
                  <a:pos x="10802" y="421"/>
                </a:cxn>
                <a:cxn ang="0">
                  <a:pos x="10914" y="674"/>
                </a:cxn>
                <a:cxn ang="0">
                  <a:pos x="11193" y="756"/>
                </a:cxn>
                <a:cxn ang="0">
                  <a:pos x="11437" y="620"/>
                </a:cxn>
                <a:cxn ang="0">
                  <a:pos x="11395" y="380"/>
                </a:cxn>
                <a:cxn ang="0">
                  <a:pos x="11331" y="584"/>
                </a:cxn>
                <a:cxn ang="0">
                  <a:pos x="11152" y="665"/>
                </a:cxn>
                <a:cxn ang="0">
                  <a:pos x="10974" y="584"/>
                </a:cxn>
                <a:cxn ang="0">
                  <a:pos x="10909" y="380"/>
                </a:cxn>
                <a:cxn ang="0">
                  <a:pos x="10974" y="178"/>
                </a:cxn>
                <a:cxn ang="0">
                  <a:pos x="11152" y="95"/>
                </a:cxn>
                <a:cxn ang="0">
                  <a:pos x="11331" y="178"/>
                </a:cxn>
                <a:cxn ang="0">
                  <a:pos x="11395" y="380"/>
                </a:cxn>
                <a:cxn ang="0">
                  <a:pos x="12012" y="392"/>
                </a:cxn>
                <a:cxn ang="0">
                  <a:pos x="11778" y="241"/>
                </a:cxn>
                <a:cxn ang="0">
                  <a:pos x="11777" y="142"/>
                </a:cxn>
                <a:cxn ang="0">
                  <a:pos x="11908" y="95"/>
                </a:cxn>
                <a:cxn ang="0">
                  <a:pos x="11862" y="1"/>
                </a:cxn>
                <a:cxn ang="0">
                  <a:pos x="11691" y="77"/>
                </a:cxn>
                <a:cxn ang="0">
                  <a:pos x="11652" y="236"/>
                </a:cxn>
                <a:cxn ang="0">
                  <a:pos x="11824" y="399"/>
                </a:cxn>
                <a:cxn ang="0">
                  <a:pos x="11964" y="526"/>
                </a:cxn>
                <a:cxn ang="0">
                  <a:pos x="11871" y="657"/>
                </a:cxn>
                <a:cxn ang="0">
                  <a:pos x="11670" y="629"/>
                </a:cxn>
                <a:cxn ang="0">
                  <a:pos x="11858" y="755"/>
                </a:cxn>
                <a:cxn ang="0">
                  <a:pos x="12025" y="680"/>
                </a:cxn>
              </a:cxnLst>
              <a:rect l="0" t="0" r="r" b="b"/>
              <a:pathLst>
                <a:path w="12075" h="758">
                  <a:moveTo>
                    <a:pt x="571" y="745"/>
                  </a:moveTo>
                  <a:lnTo>
                    <a:pt x="571" y="16"/>
                  </a:lnTo>
                  <a:lnTo>
                    <a:pt x="462" y="16"/>
                  </a:lnTo>
                  <a:lnTo>
                    <a:pt x="462" y="314"/>
                  </a:lnTo>
                  <a:lnTo>
                    <a:pt x="106" y="314"/>
                  </a:lnTo>
                  <a:lnTo>
                    <a:pt x="106" y="16"/>
                  </a:lnTo>
                  <a:lnTo>
                    <a:pt x="0" y="16"/>
                  </a:lnTo>
                  <a:lnTo>
                    <a:pt x="0" y="745"/>
                  </a:lnTo>
                  <a:lnTo>
                    <a:pt x="106" y="745"/>
                  </a:lnTo>
                  <a:lnTo>
                    <a:pt x="106" y="407"/>
                  </a:lnTo>
                  <a:lnTo>
                    <a:pt x="462" y="407"/>
                  </a:lnTo>
                  <a:lnTo>
                    <a:pt x="462" y="745"/>
                  </a:lnTo>
                  <a:lnTo>
                    <a:pt x="571" y="745"/>
                  </a:lnTo>
                  <a:close/>
                  <a:moveTo>
                    <a:pt x="1379" y="16"/>
                  </a:moveTo>
                  <a:lnTo>
                    <a:pt x="1257" y="16"/>
                  </a:lnTo>
                  <a:lnTo>
                    <a:pt x="1036" y="342"/>
                  </a:lnTo>
                  <a:lnTo>
                    <a:pt x="816" y="16"/>
                  </a:lnTo>
                  <a:lnTo>
                    <a:pt x="692" y="16"/>
                  </a:lnTo>
                  <a:lnTo>
                    <a:pt x="981" y="444"/>
                  </a:lnTo>
                  <a:lnTo>
                    <a:pt x="981" y="745"/>
                  </a:lnTo>
                  <a:lnTo>
                    <a:pt x="1089" y="745"/>
                  </a:lnTo>
                  <a:lnTo>
                    <a:pt x="1089" y="444"/>
                  </a:lnTo>
                  <a:lnTo>
                    <a:pt x="1379" y="16"/>
                  </a:lnTo>
                  <a:close/>
                  <a:moveTo>
                    <a:pt x="2133" y="16"/>
                  </a:moveTo>
                  <a:lnTo>
                    <a:pt x="2019" y="16"/>
                  </a:lnTo>
                  <a:lnTo>
                    <a:pt x="1793" y="635"/>
                  </a:lnTo>
                  <a:lnTo>
                    <a:pt x="1568" y="16"/>
                  </a:lnTo>
                  <a:lnTo>
                    <a:pt x="1451" y="16"/>
                  </a:lnTo>
                  <a:lnTo>
                    <a:pt x="1722" y="745"/>
                  </a:lnTo>
                  <a:lnTo>
                    <a:pt x="1866" y="745"/>
                  </a:lnTo>
                  <a:lnTo>
                    <a:pt x="2133" y="16"/>
                  </a:lnTo>
                  <a:close/>
                  <a:moveTo>
                    <a:pt x="2416" y="745"/>
                  </a:moveTo>
                  <a:lnTo>
                    <a:pt x="2416" y="16"/>
                  </a:lnTo>
                  <a:lnTo>
                    <a:pt x="2310" y="16"/>
                  </a:lnTo>
                  <a:lnTo>
                    <a:pt x="2310" y="745"/>
                  </a:lnTo>
                  <a:lnTo>
                    <a:pt x="2416" y="745"/>
                  </a:lnTo>
                  <a:close/>
                  <a:moveTo>
                    <a:pt x="3251" y="745"/>
                  </a:moveTo>
                  <a:lnTo>
                    <a:pt x="3251" y="16"/>
                  </a:lnTo>
                  <a:lnTo>
                    <a:pt x="3143" y="16"/>
                  </a:lnTo>
                  <a:lnTo>
                    <a:pt x="3143" y="598"/>
                  </a:lnTo>
                  <a:lnTo>
                    <a:pt x="3139" y="598"/>
                  </a:lnTo>
                  <a:lnTo>
                    <a:pt x="2819" y="16"/>
                  </a:lnTo>
                  <a:lnTo>
                    <a:pt x="2679" y="16"/>
                  </a:lnTo>
                  <a:lnTo>
                    <a:pt x="2679" y="745"/>
                  </a:lnTo>
                  <a:lnTo>
                    <a:pt x="2787" y="745"/>
                  </a:lnTo>
                  <a:lnTo>
                    <a:pt x="2787" y="160"/>
                  </a:lnTo>
                  <a:lnTo>
                    <a:pt x="2791" y="160"/>
                  </a:lnTo>
                  <a:lnTo>
                    <a:pt x="3111" y="745"/>
                  </a:lnTo>
                  <a:lnTo>
                    <a:pt x="3251" y="745"/>
                  </a:lnTo>
                  <a:close/>
                  <a:moveTo>
                    <a:pt x="4075" y="16"/>
                  </a:moveTo>
                  <a:lnTo>
                    <a:pt x="3959" y="16"/>
                  </a:lnTo>
                  <a:lnTo>
                    <a:pt x="3735" y="635"/>
                  </a:lnTo>
                  <a:lnTo>
                    <a:pt x="3510" y="16"/>
                  </a:lnTo>
                  <a:lnTo>
                    <a:pt x="3391" y="16"/>
                  </a:lnTo>
                  <a:lnTo>
                    <a:pt x="3663" y="745"/>
                  </a:lnTo>
                  <a:lnTo>
                    <a:pt x="3806" y="745"/>
                  </a:lnTo>
                  <a:lnTo>
                    <a:pt x="4075" y="16"/>
                  </a:lnTo>
                  <a:close/>
                  <a:moveTo>
                    <a:pt x="4868" y="380"/>
                  </a:moveTo>
                  <a:lnTo>
                    <a:pt x="4867" y="340"/>
                  </a:lnTo>
                  <a:lnTo>
                    <a:pt x="4863" y="302"/>
                  </a:lnTo>
                  <a:lnTo>
                    <a:pt x="4856" y="265"/>
                  </a:lnTo>
                  <a:lnTo>
                    <a:pt x="4846" y="232"/>
                  </a:lnTo>
                  <a:lnTo>
                    <a:pt x="4833" y="199"/>
                  </a:lnTo>
                  <a:lnTo>
                    <a:pt x="4817" y="167"/>
                  </a:lnTo>
                  <a:lnTo>
                    <a:pt x="4799" y="139"/>
                  </a:lnTo>
                  <a:lnTo>
                    <a:pt x="4779" y="112"/>
                  </a:lnTo>
                  <a:lnTo>
                    <a:pt x="4754" y="86"/>
                  </a:lnTo>
                  <a:lnTo>
                    <a:pt x="4726" y="64"/>
                  </a:lnTo>
                  <a:lnTo>
                    <a:pt x="4696" y="45"/>
                  </a:lnTo>
                  <a:lnTo>
                    <a:pt x="4664" y="29"/>
                  </a:lnTo>
                  <a:lnTo>
                    <a:pt x="4630" y="18"/>
                  </a:lnTo>
                  <a:lnTo>
                    <a:pt x="4595" y="9"/>
                  </a:lnTo>
                  <a:lnTo>
                    <a:pt x="4557" y="3"/>
                  </a:lnTo>
                  <a:lnTo>
                    <a:pt x="4516" y="2"/>
                  </a:lnTo>
                  <a:lnTo>
                    <a:pt x="4475" y="3"/>
                  </a:lnTo>
                  <a:lnTo>
                    <a:pt x="4437" y="9"/>
                  </a:lnTo>
                  <a:lnTo>
                    <a:pt x="4400" y="18"/>
                  </a:lnTo>
                  <a:lnTo>
                    <a:pt x="4366" y="29"/>
                  </a:lnTo>
                  <a:lnTo>
                    <a:pt x="4335" y="45"/>
                  </a:lnTo>
                  <a:lnTo>
                    <a:pt x="4305" y="64"/>
                  </a:lnTo>
                  <a:lnTo>
                    <a:pt x="4278" y="86"/>
                  </a:lnTo>
                  <a:lnTo>
                    <a:pt x="4253" y="112"/>
                  </a:lnTo>
                  <a:lnTo>
                    <a:pt x="4232" y="138"/>
                  </a:lnTo>
                  <a:lnTo>
                    <a:pt x="4214" y="167"/>
                  </a:lnTo>
                  <a:lnTo>
                    <a:pt x="4198" y="198"/>
                  </a:lnTo>
                  <a:lnTo>
                    <a:pt x="4186" y="230"/>
                  </a:lnTo>
                  <a:lnTo>
                    <a:pt x="4177" y="265"/>
                  </a:lnTo>
                  <a:lnTo>
                    <a:pt x="4170" y="301"/>
                  </a:lnTo>
                  <a:lnTo>
                    <a:pt x="4166" y="340"/>
                  </a:lnTo>
                  <a:lnTo>
                    <a:pt x="4164" y="380"/>
                  </a:lnTo>
                  <a:lnTo>
                    <a:pt x="4166" y="421"/>
                  </a:lnTo>
                  <a:lnTo>
                    <a:pt x="4170" y="459"/>
                  </a:lnTo>
                  <a:lnTo>
                    <a:pt x="4177" y="495"/>
                  </a:lnTo>
                  <a:lnTo>
                    <a:pt x="4187" y="530"/>
                  </a:lnTo>
                  <a:lnTo>
                    <a:pt x="4200" y="561"/>
                  </a:lnTo>
                  <a:lnTo>
                    <a:pt x="4214" y="592"/>
                  </a:lnTo>
                  <a:lnTo>
                    <a:pt x="4232" y="621"/>
                  </a:lnTo>
                  <a:lnTo>
                    <a:pt x="4253" y="647"/>
                  </a:lnTo>
                  <a:lnTo>
                    <a:pt x="4278" y="674"/>
                  </a:lnTo>
                  <a:lnTo>
                    <a:pt x="4305" y="696"/>
                  </a:lnTo>
                  <a:lnTo>
                    <a:pt x="4335" y="715"/>
                  </a:lnTo>
                  <a:lnTo>
                    <a:pt x="4366" y="730"/>
                  </a:lnTo>
                  <a:lnTo>
                    <a:pt x="4400" y="742"/>
                  </a:lnTo>
                  <a:lnTo>
                    <a:pt x="4437" y="751"/>
                  </a:lnTo>
                  <a:lnTo>
                    <a:pt x="4475" y="756"/>
                  </a:lnTo>
                  <a:lnTo>
                    <a:pt x="4516" y="758"/>
                  </a:lnTo>
                  <a:lnTo>
                    <a:pt x="4557" y="756"/>
                  </a:lnTo>
                  <a:lnTo>
                    <a:pt x="4595" y="751"/>
                  </a:lnTo>
                  <a:lnTo>
                    <a:pt x="4630" y="742"/>
                  </a:lnTo>
                  <a:lnTo>
                    <a:pt x="4664" y="730"/>
                  </a:lnTo>
                  <a:lnTo>
                    <a:pt x="4696" y="715"/>
                  </a:lnTo>
                  <a:lnTo>
                    <a:pt x="4726" y="696"/>
                  </a:lnTo>
                  <a:lnTo>
                    <a:pt x="4754" y="674"/>
                  </a:lnTo>
                  <a:lnTo>
                    <a:pt x="4779" y="647"/>
                  </a:lnTo>
                  <a:lnTo>
                    <a:pt x="4799" y="620"/>
                  </a:lnTo>
                  <a:lnTo>
                    <a:pt x="4817" y="592"/>
                  </a:lnTo>
                  <a:lnTo>
                    <a:pt x="4833" y="561"/>
                  </a:lnTo>
                  <a:lnTo>
                    <a:pt x="4846" y="529"/>
                  </a:lnTo>
                  <a:lnTo>
                    <a:pt x="4856" y="495"/>
                  </a:lnTo>
                  <a:lnTo>
                    <a:pt x="4863" y="459"/>
                  </a:lnTo>
                  <a:lnTo>
                    <a:pt x="4867" y="421"/>
                  </a:lnTo>
                  <a:lnTo>
                    <a:pt x="4868" y="380"/>
                  </a:lnTo>
                  <a:close/>
                  <a:moveTo>
                    <a:pt x="4757" y="380"/>
                  </a:moveTo>
                  <a:lnTo>
                    <a:pt x="4756" y="410"/>
                  </a:lnTo>
                  <a:lnTo>
                    <a:pt x="4754" y="440"/>
                  </a:lnTo>
                  <a:lnTo>
                    <a:pt x="4748" y="467"/>
                  </a:lnTo>
                  <a:lnTo>
                    <a:pt x="4741" y="493"/>
                  </a:lnTo>
                  <a:lnTo>
                    <a:pt x="4734" y="517"/>
                  </a:lnTo>
                  <a:lnTo>
                    <a:pt x="4722" y="541"/>
                  </a:lnTo>
                  <a:lnTo>
                    <a:pt x="4710" y="562"/>
                  </a:lnTo>
                  <a:lnTo>
                    <a:pt x="4694" y="584"/>
                  </a:lnTo>
                  <a:lnTo>
                    <a:pt x="4677" y="603"/>
                  </a:lnTo>
                  <a:lnTo>
                    <a:pt x="4659" y="619"/>
                  </a:lnTo>
                  <a:lnTo>
                    <a:pt x="4638" y="633"/>
                  </a:lnTo>
                  <a:lnTo>
                    <a:pt x="4617" y="644"/>
                  </a:lnTo>
                  <a:lnTo>
                    <a:pt x="4594" y="653"/>
                  </a:lnTo>
                  <a:lnTo>
                    <a:pt x="4569" y="660"/>
                  </a:lnTo>
                  <a:lnTo>
                    <a:pt x="4543" y="664"/>
                  </a:lnTo>
                  <a:lnTo>
                    <a:pt x="4516" y="665"/>
                  </a:lnTo>
                  <a:lnTo>
                    <a:pt x="4489" y="664"/>
                  </a:lnTo>
                  <a:lnTo>
                    <a:pt x="4463" y="660"/>
                  </a:lnTo>
                  <a:lnTo>
                    <a:pt x="4438" y="653"/>
                  </a:lnTo>
                  <a:lnTo>
                    <a:pt x="4415" y="644"/>
                  </a:lnTo>
                  <a:lnTo>
                    <a:pt x="4393" y="633"/>
                  </a:lnTo>
                  <a:lnTo>
                    <a:pt x="4373" y="619"/>
                  </a:lnTo>
                  <a:lnTo>
                    <a:pt x="4355" y="603"/>
                  </a:lnTo>
                  <a:lnTo>
                    <a:pt x="4338" y="584"/>
                  </a:lnTo>
                  <a:lnTo>
                    <a:pt x="4322" y="562"/>
                  </a:lnTo>
                  <a:lnTo>
                    <a:pt x="4310" y="541"/>
                  </a:lnTo>
                  <a:lnTo>
                    <a:pt x="4298" y="517"/>
                  </a:lnTo>
                  <a:lnTo>
                    <a:pt x="4289" y="493"/>
                  </a:lnTo>
                  <a:lnTo>
                    <a:pt x="4282" y="467"/>
                  </a:lnTo>
                  <a:lnTo>
                    <a:pt x="4277" y="440"/>
                  </a:lnTo>
                  <a:lnTo>
                    <a:pt x="4274" y="410"/>
                  </a:lnTo>
                  <a:lnTo>
                    <a:pt x="4273" y="380"/>
                  </a:lnTo>
                  <a:lnTo>
                    <a:pt x="4274" y="350"/>
                  </a:lnTo>
                  <a:lnTo>
                    <a:pt x="4277" y="322"/>
                  </a:lnTo>
                  <a:lnTo>
                    <a:pt x="4282" y="293"/>
                  </a:lnTo>
                  <a:lnTo>
                    <a:pt x="4289" y="268"/>
                  </a:lnTo>
                  <a:lnTo>
                    <a:pt x="4298" y="243"/>
                  </a:lnTo>
                  <a:lnTo>
                    <a:pt x="4310" y="220"/>
                  </a:lnTo>
                  <a:lnTo>
                    <a:pt x="4322" y="198"/>
                  </a:lnTo>
                  <a:lnTo>
                    <a:pt x="4338" y="178"/>
                  </a:lnTo>
                  <a:lnTo>
                    <a:pt x="4355" y="158"/>
                  </a:lnTo>
                  <a:lnTo>
                    <a:pt x="4374" y="142"/>
                  </a:lnTo>
                  <a:lnTo>
                    <a:pt x="4393" y="127"/>
                  </a:lnTo>
                  <a:lnTo>
                    <a:pt x="4415" y="116"/>
                  </a:lnTo>
                  <a:lnTo>
                    <a:pt x="4439" y="107"/>
                  </a:lnTo>
                  <a:lnTo>
                    <a:pt x="4463" y="100"/>
                  </a:lnTo>
                  <a:lnTo>
                    <a:pt x="4489" y="97"/>
                  </a:lnTo>
                  <a:lnTo>
                    <a:pt x="4516" y="95"/>
                  </a:lnTo>
                  <a:lnTo>
                    <a:pt x="4543" y="97"/>
                  </a:lnTo>
                  <a:lnTo>
                    <a:pt x="4569" y="100"/>
                  </a:lnTo>
                  <a:lnTo>
                    <a:pt x="4593" y="107"/>
                  </a:lnTo>
                  <a:lnTo>
                    <a:pt x="4616" y="116"/>
                  </a:lnTo>
                  <a:lnTo>
                    <a:pt x="4637" y="127"/>
                  </a:lnTo>
                  <a:lnTo>
                    <a:pt x="4658" y="142"/>
                  </a:lnTo>
                  <a:lnTo>
                    <a:pt x="4677" y="158"/>
                  </a:lnTo>
                  <a:lnTo>
                    <a:pt x="4694" y="178"/>
                  </a:lnTo>
                  <a:lnTo>
                    <a:pt x="4710" y="198"/>
                  </a:lnTo>
                  <a:lnTo>
                    <a:pt x="4722" y="220"/>
                  </a:lnTo>
                  <a:lnTo>
                    <a:pt x="4734" y="243"/>
                  </a:lnTo>
                  <a:lnTo>
                    <a:pt x="4741" y="268"/>
                  </a:lnTo>
                  <a:lnTo>
                    <a:pt x="4748" y="293"/>
                  </a:lnTo>
                  <a:lnTo>
                    <a:pt x="4754" y="322"/>
                  </a:lnTo>
                  <a:lnTo>
                    <a:pt x="4756" y="350"/>
                  </a:lnTo>
                  <a:lnTo>
                    <a:pt x="4757" y="380"/>
                  </a:lnTo>
                  <a:close/>
                  <a:moveTo>
                    <a:pt x="5179" y="745"/>
                  </a:moveTo>
                  <a:lnTo>
                    <a:pt x="5179" y="16"/>
                  </a:lnTo>
                  <a:lnTo>
                    <a:pt x="5072" y="16"/>
                  </a:lnTo>
                  <a:lnTo>
                    <a:pt x="5072" y="745"/>
                  </a:lnTo>
                  <a:lnTo>
                    <a:pt x="5179" y="745"/>
                  </a:lnTo>
                  <a:close/>
                  <a:moveTo>
                    <a:pt x="6012" y="745"/>
                  </a:moveTo>
                  <a:lnTo>
                    <a:pt x="6012" y="16"/>
                  </a:lnTo>
                  <a:lnTo>
                    <a:pt x="5905" y="16"/>
                  </a:lnTo>
                  <a:lnTo>
                    <a:pt x="5905" y="598"/>
                  </a:lnTo>
                  <a:lnTo>
                    <a:pt x="5900" y="598"/>
                  </a:lnTo>
                  <a:lnTo>
                    <a:pt x="5580" y="16"/>
                  </a:lnTo>
                  <a:lnTo>
                    <a:pt x="5441" y="16"/>
                  </a:lnTo>
                  <a:lnTo>
                    <a:pt x="5441" y="745"/>
                  </a:lnTo>
                  <a:lnTo>
                    <a:pt x="5549" y="745"/>
                  </a:lnTo>
                  <a:lnTo>
                    <a:pt x="5549" y="160"/>
                  </a:lnTo>
                  <a:lnTo>
                    <a:pt x="5552" y="160"/>
                  </a:lnTo>
                  <a:lnTo>
                    <a:pt x="5873" y="745"/>
                  </a:lnTo>
                  <a:lnTo>
                    <a:pt x="6012" y="745"/>
                  </a:lnTo>
                  <a:close/>
                  <a:moveTo>
                    <a:pt x="6811" y="745"/>
                  </a:moveTo>
                  <a:lnTo>
                    <a:pt x="6811" y="16"/>
                  </a:lnTo>
                  <a:lnTo>
                    <a:pt x="6704" y="16"/>
                  </a:lnTo>
                  <a:lnTo>
                    <a:pt x="6704" y="598"/>
                  </a:lnTo>
                  <a:lnTo>
                    <a:pt x="6700" y="598"/>
                  </a:lnTo>
                  <a:lnTo>
                    <a:pt x="6381" y="16"/>
                  </a:lnTo>
                  <a:lnTo>
                    <a:pt x="6241" y="16"/>
                  </a:lnTo>
                  <a:lnTo>
                    <a:pt x="6241" y="745"/>
                  </a:lnTo>
                  <a:lnTo>
                    <a:pt x="6349" y="745"/>
                  </a:lnTo>
                  <a:lnTo>
                    <a:pt x="6349" y="160"/>
                  </a:lnTo>
                  <a:lnTo>
                    <a:pt x="6351" y="160"/>
                  </a:lnTo>
                  <a:lnTo>
                    <a:pt x="6672" y="745"/>
                  </a:lnTo>
                  <a:lnTo>
                    <a:pt x="6811" y="745"/>
                  </a:lnTo>
                  <a:close/>
                  <a:moveTo>
                    <a:pt x="7161" y="745"/>
                  </a:moveTo>
                  <a:lnTo>
                    <a:pt x="7161" y="16"/>
                  </a:lnTo>
                  <a:lnTo>
                    <a:pt x="7054" y="16"/>
                  </a:lnTo>
                  <a:lnTo>
                    <a:pt x="7054" y="745"/>
                  </a:lnTo>
                  <a:lnTo>
                    <a:pt x="7161" y="745"/>
                  </a:lnTo>
                  <a:close/>
                  <a:moveTo>
                    <a:pt x="7959" y="745"/>
                  </a:moveTo>
                  <a:lnTo>
                    <a:pt x="7959" y="16"/>
                  </a:lnTo>
                  <a:lnTo>
                    <a:pt x="7851" y="16"/>
                  </a:lnTo>
                  <a:lnTo>
                    <a:pt x="7851" y="598"/>
                  </a:lnTo>
                  <a:lnTo>
                    <a:pt x="7846" y="598"/>
                  </a:lnTo>
                  <a:lnTo>
                    <a:pt x="7527" y="16"/>
                  </a:lnTo>
                  <a:lnTo>
                    <a:pt x="7387" y="16"/>
                  </a:lnTo>
                  <a:lnTo>
                    <a:pt x="7387" y="745"/>
                  </a:lnTo>
                  <a:lnTo>
                    <a:pt x="7495" y="745"/>
                  </a:lnTo>
                  <a:lnTo>
                    <a:pt x="7495" y="160"/>
                  </a:lnTo>
                  <a:lnTo>
                    <a:pt x="7498" y="160"/>
                  </a:lnTo>
                  <a:lnTo>
                    <a:pt x="7819" y="745"/>
                  </a:lnTo>
                  <a:lnTo>
                    <a:pt x="7959" y="745"/>
                  </a:lnTo>
                  <a:close/>
                  <a:moveTo>
                    <a:pt x="8930" y="745"/>
                  </a:moveTo>
                  <a:lnTo>
                    <a:pt x="8930" y="651"/>
                  </a:lnTo>
                  <a:lnTo>
                    <a:pt x="8629" y="651"/>
                  </a:lnTo>
                  <a:lnTo>
                    <a:pt x="8629" y="16"/>
                  </a:lnTo>
                  <a:lnTo>
                    <a:pt x="8522" y="16"/>
                  </a:lnTo>
                  <a:lnTo>
                    <a:pt x="8522" y="745"/>
                  </a:lnTo>
                  <a:lnTo>
                    <a:pt x="8930" y="745"/>
                  </a:lnTo>
                  <a:close/>
                  <a:moveTo>
                    <a:pt x="9779" y="745"/>
                  </a:moveTo>
                  <a:lnTo>
                    <a:pt x="9458" y="16"/>
                  </a:lnTo>
                  <a:lnTo>
                    <a:pt x="9356" y="16"/>
                  </a:lnTo>
                  <a:lnTo>
                    <a:pt x="9036" y="745"/>
                  </a:lnTo>
                  <a:lnTo>
                    <a:pt x="9151" y="745"/>
                  </a:lnTo>
                  <a:lnTo>
                    <a:pt x="9227" y="558"/>
                  </a:lnTo>
                  <a:lnTo>
                    <a:pt x="9587" y="558"/>
                  </a:lnTo>
                  <a:lnTo>
                    <a:pt x="9665" y="745"/>
                  </a:lnTo>
                  <a:lnTo>
                    <a:pt x="9779" y="745"/>
                  </a:lnTo>
                  <a:close/>
                  <a:moveTo>
                    <a:pt x="9554" y="475"/>
                  </a:moveTo>
                  <a:lnTo>
                    <a:pt x="9262" y="475"/>
                  </a:lnTo>
                  <a:lnTo>
                    <a:pt x="9407" y="116"/>
                  </a:lnTo>
                  <a:lnTo>
                    <a:pt x="9554" y="475"/>
                  </a:lnTo>
                  <a:close/>
                  <a:moveTo>
                    <a:pt x="10024" y="745"/>
                  </a:moveTo>
                  <a:lnTo>
                    <a:pt x="10024" y="16"/>
                  </a:lnTo>
                  <a:lnTo>
                    <a:pt x="9918" y="16"/>
                  </a:lnTo>
                  <a:lnTo>
                    <a:pt x="9918" y="745"/>
                  </a:lnTo>
                  <a:lnTo>
                    <a:pt x="10024" y="745"/>
                  </a:lnTo>
                  <a:close/>
                  <a:moveTo>
                    <a:pt x="10726" y="107"/>
                  </a:moveTo>
                  <a:lnTo>
                    <a:pt x="10726" y="16"/>
                  </a:lnTo>
                  <a:lnTo>
                    <a:pt x="10170" y="16"/>
                  </a:lnTo>
                  <a:lnTo>
                    <a:pt x="10170" y="107"/>
                  </a:lnTo>
                  <a:lnTo>
                    <a:pt x="10395" y="107"/>
                  </a:lnTo>
                  <a:lnTo>
                    <a:pt x="10395" y="745"/>
                  </a:lnTo>
                  <a:lnTo>
                    <a:pt x="10502" y="745"/>
                  </a:lnTo>
                  <a:lnTo>
                    <a:pt x="10502" y="107"/>
                  </a:lnTo>
                  <a:lnTo>
                    <a:pt x="10726" y="107"/>
                  </a:lnTo>
                  <a:close/>
                  <a:moveTo>
                    <a:pt x="11505" y="380"/>
                  </a:moveTo>
                  <a:lnTo>
                    <a:pt x="11503" y="340"/>
                  </a:lnTo>
                  <a:lnTo>
                    <a:pt x="11499" y="302"/>
                  </a:lnTo>
                  <a:lnTo>
                    <a:pt x="11492" y="265"/>
                  </a:lnTo>
                  <a:lnTo>
                    <a:pt x="11482" y="232"/>
                  </a:lnTo>
                  <a:lnTo>
                    <a:pt x="11469" y="199"/>
                  </a:lnTo>
                  <a:lnTo>
                    <a:pt x="11454" y="167"/>
                  </a:lnTo>
                  <a:lnTo>
                    <a:pt x="11437" y="139"/>
                  </a:lnTo>
                  <a:lnTo>
                    <a:pt x="11415" y="112"/>
                  </a:lnTo>
                  <a:lnTo>
                    <a:pt x="11390" y="86"/>
                  </a:lnTo>
                  <a:lnTo>
                    <a:pt x="11363" y="64"/>
                  </a:lnTo>
                  <a:lnTo>
                    <a:pt x="11333" y="45"/>
                  </a:lnTo>
                  <a:lnTo>
                    <a:pt x="11302" y="29"/>
                  </a:lnTo>
                  <a:lnTo>
                    <a:pt x="11268" y="18"/>
                  </a:lnTo>
                  <a:lnTo>
                    <a:pt x="11231" y="9"/>
                  </a:lnTo>
                  <a:lnTo>
                    <a:pt x="11193" y="3"/>
                  </a:lnTo>
                  <a:lnTo>
                    <a:pt x="11152" y="2"/>
                  </a:lnTo>
                  <a:lnTo>
                    <a:pt x="11111" y="3"/>
                  </a:lnTo>
                  <a:lnTo>
                    <a:pt x="11073" y="9"/>
                  </a:lnTo>
                  <a:lnTo>
                    <a:pt x="11036" y="18"/>
                  </a:lnTo>
                  <a:lnTo>
                    <a:pt x="11002" y="29"/>
                  </a:lnTo>
                  <a:lnTo>
                    <a:pt x="10971" y="45"/>
                  </a:lnTo>
                  <a:lnTo>
                    <a:pt x="10941" y="64"/>
                  </a:lnTo>
                  <a:lnTo>
                    <a:pt x="10914" y="86"/>
                  </a:lnTo>
                  <a:lnTo>
                    <a:pt x="10889" y="112"/>
                  </a:lnTo>
                  <a:lnTo>
                    <a:pt x="10869" y="138"/>
                  </a:lnTo>
                  <a:lnTo>
                    <a:pt x="10851" y="167"/>
                  </a:lnTo>
                  <a:lnTo>
                    <a:pt x="10835" y="198"/>
                  </a:lnTo>
                  <a:lnTo>
                    <a:pt x="10822" y="230"/>
                  </a:lnTo>
                  <a:lnTo>
                    <a:pt x="10813" y="265"/>
                  </a:lnTo>
                  <a:lnTo>
                    <a:pt x="10806" y="301"/>
                  </a:lnTo>
                  <a:lnTo>
                    <a:pt x="10802" y="340"/>
                  </a:lnTo>
                  <a:lnTo>
                    <a:pt x="10801" y="380"/>
                  </a:lnTo>
                  <a:lnTo>
                    <a:pt x="10802" y="421"/>
                  </a:lnTo>
                  <a:lnTo>
                    <a:pt x="10806" y="459"/>
                  </a:lnTo>
                  <a:lnTo>
                    <a:pt x="10813" y="495"/>
                  </a:lnTo>
                  <a:lnTo>
                    <a:pt x="10823" y="530"/>
                  </a:lnTo>
                  <a:lnTo>
                    <a:pt x="10836" y="561"/>
                  </a:lnTo>
                  <a:lnTo>
                    <a:pt x="10851" y="592"/>
                  </a:lnTo>
                  <a:lnTo>
                    <a:pt x="10869" y="621"/>
                  </a:lnTo>
                  <a:lnTo>
                    <a:pt x="10889" y="647"/>
                  </a:lnTo>
                  <a:lnTo>
                    <a:pt x="10914" y="674"/>
                  </a:lnTo>
                  <a:lnTo>
                    <a:pt x="10941" y="696"/>
                  </a:lnTo>
                  <a:lnTo>
                    <a:pt x="10971" y="715"/>
                  </a:lnTo>
                  <a:lnTo>
                    <a:pt x="11002" y="730"/>
                  </a:lnTo>
                  <a:lnTo>
                    <a:pt x="11036" y="742"/>
                  </a:lnTo>
                  <a:lnTo>
                    <a:pt x="11073" y="751"/>
                  </a:lnTo>
                  <a:lnTo>
                    <a:pt x="11111" y="756"/>
                  </a:lnTo>
                  <a:lnTo>
                    <a:pt x="11152" y="758"/>
                  </a:lnTo>
                  <a:lnTo>
                    <a:pt x="11193" y="756"/>
                  </a:lnTo>
                  <a:lnTo>
                    <a:pt x="11231" y="751"/>
                  </a:lnTo>
                  <a:lnTo>
                    <a:pt x="11268" y="742"/>
                  </a:lnTo>
                  <a:lnTo>
                    <a:pt x="11302" y="730"/>
                  </a:lnTo>
                  <a:lnTo>
                    <a:pt x="11333" y="715"/>
                  </a:lnTo>
                  <a:lnTo>
                    <a:pt x="11363" y="696"/>
                  </a:lnTo>
                  <a:lnTo>
                    <a:pt x="11390" y="674"/>
                  </a:lnTo>
                  <a:lnTo>
                    <a:pt x="11415" y="647"/>
                  </a:lnTo>
                  <a:lnTo>
                    <a:pt x="11437" y="620"/>
                  </a:lnTo>
                  <a:lnTo>
                    <a:pt x="11454" y="592"/>
                  </a:lnTo>
                  <a:lnTo>
                    <a:pt x="11469" y="561"/>
                  </a:lnTo>
                  <a:lnTo>
                    <a:pt x="11482" y="529"/>
                  </a:lnTo>
                  <a:lnTo>
                    <a:pt x="11492" y="495"/>
                  </a:lnTo>
                  <a:lnTo>
                    <a:pt x="11499" y="459"/>
                  </a:lnTo>
                  <a:lnTo>
                    <a:pt x="11503" y="421"/>
                  </a:lnTo>
                  <a:lnTo>
                    <a:pt x="11505" y="380"/>
                  </a:lnTo>
                  <a:close/>
                  <a:moveTo>
                    <a:pt x="11395" y="380"/>
                  </a:moveTo>
                  <a:lnTo>
                    <a:pt x="11394" y="410"/>
                  </a:lnTo>
                  <a:lnTo>
                    <a:pt x="11390" y="440"/>
                  </a:lnTo>
                  <a:lnTo>
                    <a:pt x="11386" y="467"/>
                  </a:lnTo>
                  <a:lnTo>
                    <a:pt x="11379" y="493"/>
                  </a:lnTo>
                  <a:lnTo>
                    <a:pt x="11370" y="517"/>
                  </a:lnTo>
                  <a:lnTo>
                    <a:pt x="11358" y="541"/>
                  </a:lnTo>
                  <a:lnTo>
                    <a:pt x="11346" y="562"/>
                  </a:lnTo>
                  <a:lnTo>
                    <a:pt x="11331" y="584"/>
                  </a:lnTo>
                  <a:lnTo>
                    <a:pt x="11313" y="603"/>
                  </a:lnTo>
                  <a:lnTo>
                    <a:pt x="11295" y="619"/>
                  </a:lnTo>
                  <a:lnTo>
                    <a:pt x="11274" y="633"/>
                  </a:lnTo>
                  <a:lnTo>
                    <a:pt x="11253" y="644"/>
                  </a:lnTo>
                  <a:lnTo>
                    <a:pt x="11230" y="653"/>
                  </a:lnTo>
                  <a:lnTo>
                    <a:pt x="11205" y="660"/>
                  </a:lnTo>
                  <a:lnTo>
                    <a:pt x="11179" y="664"/>
                  </a:lnTo>
                  <a:lnTo>
                    <a:pt x="11152" y="665"/>
                  </a:lnTo>
                  <a:lnTo>
                    <a:pt x="11125" y="664"/>
                  </a:lnTo>
                  <a:lnTo>
                    <a:pt x="11099" y="660"/>
                  </a:lnTo>
                  <a:lnTo>
                    <a:pt x="11075" y="653"/>
                  </a:lnTo>
                  <a:lnTo>
                    <a:pt x="11051" y="644"/>
                  </a:lnTo>
                  <a:lnTo>
                    <a:pt x="11030" y="633"/>
                  </a:lnTo>
                  <a:lnTo>
                    <a:pt x="11009" y="619"/>
                  </a:lnTo>
                  <a:lnTo>
                    <a:pt x="10991" y="603"/>
                  </a:lnTo>
                  <a:lnTo>
                    <a:pt x="10974" y="584"/>
                  </a:lnTo>
                  <a:lnTo>
                    <a:pt x="10959" y="562"/>
                  </a:lnTo>
                  <a:lnTo>
                    <a:pt x="10946" y="541"/>
                  </a:lnTo>
                  <a:lnTo>
                    <a:pt x="10934" y="517"/>
                  </a:lnTo>
                  <a:lnTo>
                    <a:pt x="10925" y="493"/>
                  </a:lnTo>
                  <a:lnTo>
                    <a:pt x="10919" y="467"/>
                  </a:lnTo>
                  <a:lnTo>
                    <a:pt x="10914" y="440"/>
                  </a:lnTo>
                  <a:lnTo>
                    <a:pt x="10911" y="410"/>
                  </a:lnTo>
                  <a:lnTo>
                    <a:pt x="10909" y="380"/>
                  </a:lnTo>
                  <a:lnTo>
                    <a:pt x="10911" y="350"/>
                  </a:lnTo>
                  <a:lnTo>
                    <a:pt x="10914" y="322"/>
                  </a:lnTo>
                  <a:lnTo>
                    <a:pt x="10919" y="293"/>
                  </a:lnTo>
                  <a:lnTo>
                    <a:pt x="10925" y="268"/>
                  </a:lnTo>
                  <a:lnTo>
                    <a:pt x="10934" y="243"/>
                  </a:lnTo>
                  <a:lnTo>
                    <a:pt x="10946" y="220"/>
                  </a:lnTo>
                  <a:lnTo>
                    <a:pt x="10959" y="198"/>
                  </a:lnTo>
                  <a:lnTo>
                    <a:pt x="10974" y="178"/>
                  </a:lnTo>
                  <a:lnTo>
                    <a:pt x="10991" y="158"/>
                  </a:lnTo>
                  <a:lnTo>
                    <a:pt x="11010" y="142"/>
                  </a:lnTo>
                  <a:lnTo>
                    <a:pt x="11030" y="127"/>
                  </a:lnTo>
                  <a:lnTo>
                    <a:pt x="11051" y="116"/>
                  </a:lnTo>
                  <a:lnTo>
                    <a:pt x="11075" y="107"/>
                  </a:lnTo>
                  <a:lnTo>
                    <a:pt x="11099" y="100"/>
                  </a:lnTo>
                  <a:lnTo>
                    <a:pt x="11125" y="97"/>
                  </a:lnTo>
                  <a:lnTo>
                    <a:pt x="11152" y="95"/>
                  </a:lnTo>
                  <a:lnTo>
                    <a:pt x="11179" y="97"/>
                  </a:lnTo>
                  <a:lnTo>
                    <a:pt x="11205" y="100"/>
                  </a:lnTo>
                  <a:lnTo>
                    <a:pt x="11229" y="107"/>
                  </a:lnTo>
                  <a:lnTo>
                    <a:pt x="11252" y="116"/>
                  </a:lnTo>
                  <a:lnTo>
                    <a:pt x="11273" y="127"/>
                  </a:lnTo>
                  <a:lnTo>
                    <a:pt x="11294" y="142"/>
                  </a:lnTo>
                  <a:lnTo>
                    <a:pt x="11313" y="158"/>
                  </a:lnTo>
                  <a:lnTo>
                    <a:pt x="11331" y="178"/>
                  </a:lnTo>
                  <a:lnTo>
                    <a:pt x="11346" y="198"/>
                  </a:lnTo>
                  <a:lnTo>
                    <a:pt x="11358" y="220"/>
                  </a:lnTo>
                  <a:lnTo>
                    <a:pt x="11370" y="243"/>
                  </a:lnTo>
                  <a:lnTo>
                    <a:pt x="11379" y="268"/>
                  </a:lnTo>
                  <a:lnTo>
                    <a:pt x="11386" y="293"/>
                  </a:lnTo>
                  <a:lnTo>
                    <a:pt x="11390" y="322"/>
                  </a:lnTo>
                  <a:lnTo>
                    <a:pt x="11394" y="350"/>
                  </a:lnTo>
                  <a:lnTo>
                    <a:pt x="11395" y="380"/>
                  </a:lnTo>
                  <a:close/>
                  <a:moveTo>
                    <a:pt x="12075" y="548"/>
                  </a:moveTo>
                  <a:lnTo>
                    <a:pt x="12074" y="522"/>
                  </a:lnTo>
                  <a:lnTo>
                    <a:pt x="12070" y="498"/>
                  </a:lnTo>
                  <a:lnTo>
                    <a:pt x="12063" y="475"/>
                  </a:lnTo>
                  <a:lnTo>
                    <a:pt x="12054" y="452"/>
                  </a:lnTo>
                  <a:lnTo>
                    <a:pt x="12043" y="432"/>
                  </a:lnTo>
                  <a:lnTo>
                    <a:pt x="12029" y="412"/>
                  </a:lnTo>
                  <a:lnTo>
                    <a:pt x="12012" y="392"/>
                  </a:lnTo>
                  <a:lnTo>
                    <a:pt x="11993" y="374"/>
                  </a:lnTo>
                  <a:lnTo>
                    <a:pt x="11973" y="361"/>
                  </a:lnTo>
                  <a:lnTo>
                    <a:pt x="11941" y="342"/>
                  </a:lnTo>
                  <a:lnTo>
                    <a:pt x="11840" y="286"/>
                  </a:lnTo>
                  <a:lnTo>
                    <a:pt x="11821" y="274"/>
                  </a:lnTo>
                  <a:lnTo>
                    <a:pt x="11804" y="263"/>
                  </a:lnTo>
                  <a:lnTo>
                    <a:pt x="11789" y="252"/>
                  </a:lnTo>
                  <a:lnTo>
                    <a:pt x="11778" y="241"/>
                  </a:lnTo>
                  <a:lnTo>
                    <a:pt x="11769" y="230"/>
                  </a:lnTo>
                  <a:lnTo>
                    <a:pt x="11762" y="219"/>
                  </a:lnTo>
                  <a:lnTo>
                    <a:pt x="11760" y="214"/>
                  </a:lnTo>
                  <a:lnTo>
                    <a:pt x="11757" y="208"/>
                  </a:lnTo>
                  <a:lnTo>
                    <a:pt x="11756" y="198"/>
                  </a:lnTo>
                  <a:lnTo>
                    <a:pt x="11759" y="178"/>
                  </a:lnTo>
                  <a:lnTo>
                    <a:pt x="11765" y="160"/>
                  </a:lnTo>
                  <a:lnTo>
                    <a:pt x="11777" y="142"/>
                  </a:lnTo>
                  <a:lnTo>
                    <a:pt x="11785" y="134"/>
                  </a:lnTo>
                  <a:lnTo>
                    <a:pt x="11793" y="126"/>
                  </a:lnTo>
                  <a:lnTo>
                    <a:pt x="11812" y="111"/>
                  </a:lnTo>
                  <a:lnTo>
                    <a:pt x="11822" y="106"/>
                  </a:lnTo>
                  <a:lnTo>
                    <a:pt x="11833" y="101"/>
                  </a:lnTo>
                  <a:lnTo>
                    <a:pt x="11857" y="95"/>
                  </a:lnTo>
                  <a:lnTo>
                    <a:pt x="11884" y="93"/>
                  </a:lnTo>
                  <a:lnTo>
                    <a:pt x="11908" y="95"/>
                  </a:lnTo>
                  <a:lnTo>
                    <a:pt x="11940" y="101"/>
                  </a:lnTo>
                  <a:lnTo>
                    <a:pt x="12029" y="127"/>
                  </a:lnTo>
                  <a:lnTo>
                    <a:pt x="12048" y="26"/>
                  </a:lnTo>
                  <a:lnTo>
                    <a:pt x="12007" y="14"/>
                  </a:lnTo>
                  <a:lnTo>
                    <a:pt x="11966" y="7"/>
                  </a:lnTo>
                  <a:lnTo>
                    <a:pt x="11925" y="1"/>
                  </a:lnTo>
                  <a:lnTo>
                    <a:pt x="11884" y="0"/>
                  </a:lnTo>
                  <a:lnTo>
                    <a:pt x="11862" y="1"/>
                  </a:lnTo>
                  <a:lnTo>
                    <a:pt x="11840" y="3"/>
                  </a:lnTo>
                  <a:lnTo>
                    <a:pt x="11819" y="7"/>
                  </a:lnTo>
                  <a:lnTo>
                    <a:pt x="11798" y="11"/>
                  </a:lnTo>
                  <a:lnTo>
                    <a:pt x="11760" y="27"/>
                  </a:lnTo>
                  <a:lnTo>
                    <a:pt x="11742" y="37"/>
                  </a:lnTo>
                  <a:lnTo>
                    <a:pt x="11723" y="48"/>
                  </a:lnTo>
                  <a:lnTo>
                    <a:pt x="11705" y="63"/>
                  </a:lnTo>
                  <a:lnTo>
                    <a:pt x="11691" y="77"/>
                  </a:lnTo>
                  <a:lnTo>
                    <a:pt x="11677" y="94"/>
                  </a:lnTo>
                  <a:lnTo>
                    <a:pt x="11666" y="113"/>
                  </a:lnTo>
                  <a:lnTo>
                    <a:pt x="11658" y="133"/>
                  </a:lnTo>
                  <a:lnTo>
                    <a:pt x="11652" y="153"/>
                  </a:lnTo>
                  <a:lnTo>
                    <a:pt x="11647" y="174"/>
                  </a:lnTo>
                  <a:lnTo>
                    <a:pt x="11646" y="198"/>
                  </a:lnTo>
                  <a:lnTo>
                    <a:pt x="11649" y="224"/>
                  </a:lnTo>
                  <a:lnTo>
                    <a:pt x="11652" y="236"/>
                  </a:lnTo>
                  <a:lnTo>
                    <a:pt x="11655" y="248"/>
                  </a:lnTo>
                  <a:lnTo>
                    <a:pt x="11667" y="273"/>
                  </a:lnTo>
                  <a:lnTo>
                    <a:pt x="11681" y="296"/>
                  </a:lnTo>
                  <a:lnTo>
                    <a:pt x="11701" y="318"/>
                  </a:lnTo>
                  <a:lnTo>
                    <a:pt x="11726" y="340"/>
                  </a:lnTo>
                  <a:lnTo>
                    <a:pt x="11754" y="360"/>
                  </a:lnTo>
                  <a:lnTo>
                    <a:pt x="11786" y="379"/>
                  </a:lnTo>
                  <a:lnTo>
                    <a:pt x="11824" y="399"/>
                  </a:lnTo>
                  <a:lnTo>
                    <a:pt x="11863" y="418"/>
                  </a:lnTo>
                  <a:lnTo>
                    <a:pt x="11905" y="445"/>
                  </a:lnTo>
                  <a:lnTo>
                    <a:pt x="11922" y="458"/>
                  </a:lnTo>
                  <a:lnTo>
                    <a:pt x="11934" y="470"/>
                  </a:lnTo>
                  <a:lnTo>
                    <a:pt x="11941" y="479"/>
                  </a:lnTo>
                  <a:lnTo>
                    <a:pt x="11948" y="488"/>
                  </a:lnTo>
                  <a:lnTo>
                    <a:pt x="11958" y="506"/>
                  </a:lnTo>
                  <a:lnTo>
                    <a:pt x="11964" y="526"/>
                  </a:lnTo>
                  <a:lnTo>
                    <a:pt x="11966" y="548"/>
                  </a:lnTo>
                  <a:lnTo>
                    <a:pt x="11963" y="571"/>
                  </a:lnTo>
                  <a:lnTo>
                    <a:pt x="11955" y="594"/>
                  </a:lnTo>
                  <a:lnTo>
                    <a:pt x="11941" y="614"/>
                  </a:lnTo>
                  <a:lnTo>
                    <a:pt x="11922" y="631"/>
                  </a:lnTo>
                  <a:lnTo>
                    <a:pt x="11898" y="646"/>
                  </a:lnTo>
                  <a:lnTo>
                    <a:pt x="11884" y="651"/>
                  </a:lnTo>
                  <a:lnTo>
                    <a:pt x="11871" y="657"/>
                  </a:lnTo>
                  <a:lnTo>
                    <a:pt x="11856" y="660"/>
                  </a:lnTo>
                  <a:lnTo>
                    <a:pt x="11840" y="662"/>
                  </a:lnTo>
                  <a:lnTo>
                    <a:pt x="11807" y="665"/>
                  </a:lnTo>
                  <a:lnTo>
                    <a:pt x="11770" y="662"/>
                  </a:lnTo>
                  <a:lnTo>
                    <a:pt x="11753" y="659"/>
                  </a:lnTo>
                  <a:lnTo>
                    <a:pt x="11735" y="656"/>
                  </a:lnTo>
                  <a:lnTo>
                    <a:pt x="11702" y="644"/>
                  </a:lnTo>
                  <a:lnTo>
                    <a:pt x="11670" y="629"/>
                  </a:lnTo>
                  <a:lnTo>
                    <a:pt x="11655" y="729"/>
                  </a:lnTo>
                  <a:lnTo>
                    <a:pt x="11703" y="745"/>
                  </a:lnTo>
                  <a:lnTo>
                    <a:pt x="11734" y="752"/>
                  </a:lnTo>
                  <a:lnTo>
                    <a:pt x="11747" y="755"/>
                  </a:lnTo>
                  <a:lnTo>
                    <a:pt x="11765" y="757"/>
                  </a:lnTo>
                  <a:lnTo>
                    <a:pt x="11807" y="758"/>
                  </a:lnTo>
                  <a:lnTo>
                    <a:pt x="11833" y="757"/>
                  </a:lnTo>
                  <a:lnTo>
                    <a:pt x="11858" y="755"/>
                  </a:lnTo>
                  <a:lnTo>
                    <a:pt x="11882" y="751"/>
                  </a:lnTo>
                  <a:lnTo>
                    <a:pt x="11905" y="747"/>
                  </a:lnTo>
                  <a:lnTo>
                    <a:pt x="11926" y="740"/>
                  </a:lnTo>
                  <a:lnTo>
                    <a:pt x="11947" y="732"/>
                  </a:lnTo>
                  <a:lnTo>
                    <a:pt x="11967" y="723"/>
                  </a:lnTo>
                  <a:lnTo>
                    <a:pt x="11985" y="712"/>
                  </a:lnTo>
                  <a:lnTo>
                    <a:pt x="12007" y="696"/>
                  </a:lnTo>
                  <a:lnTo>
                    <a:pt x="12025" y="680"/>
                  </a:lnTo>
                  <a:lnTo>
                    <a:pt x="12041" y="661"/>
                  </a:lnTo>
                  <a:lnTo>
                    <a:pt x="12053" y="642"/>
                  </a:lnTo>
                  <a:lnTo>
                    <a:pt x="12062" y="621"/>
                  </a:lnTo>
                  <a:lnTo>
                    <a:pt x="12070" y="598"/>
                  </a:lnTo>
                  <a:lnTo>
                    <a:pt x="12074" y="574"/>
                  </a:lnTo>
                  <a:lnTo>
                    <a:pt x="12075" y="548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3107" name="Freeform 35"/>
            <p:cNvSpPr>
              <a:spLocks noEditPoints="1"/>
            </p:cNvSpPr>
            <p:nvPr userDrawn="1"/>
          </p:nvSpPr>
          <p:spPr bwMode="auto">
            <a:xfrm>
              <a:off x="1201" y="2206"/>
              <a:ext cx="1271" cy="124"/>
            </a:xfrm>
            <a:custGeom>
              <a:avLst/>
              <a:gdLst/>
              <a:ahLst/>
              <a:cxnLst>
                <a:cxn ang="0">
                  <a:pos x="331" y="91"/>
                </a:cxn>
                <a:cxn ang="0">
                  <a:pos x="814" y="635"/>
                </a:cxn>
                <a:cxn ang="0">
                  <a:pos x="1849" y="635"/>
                </a:cxn>
                <a:cxn ang="0">
                  <a:pos x="1793" y="617"/>
                </a:cxn>
                <a:cxn ang="0">
                  <a:pos x="1715" y="480"/>
                </a:cxn>
                <a:cxn ang="0">
                  <a:pos x="1678" y="354"/>
                </a:cxn>
                <a:cxn ang="0">
                  <a:pos x="1757" y="288"/>
                </a:cxn>
                <a:cxn ang="0">
                  <a:pos x="1789" y="203"/>
                </a:cxn>
                <a:cxn ang="0">
                  <a:pos x="1778" y="120"/>
                </a:cxn>
                <a:cxn ang="0">
                  <a:pos x="1732" y="57"/>
                </a:cxn>
                <a:cxn ang="0">
                  <a:pos x="1653" y="12"/>
                </a:cxn>
                <a:cxn ang="0">
                  <a:pos x="1318" y="0"/>
                </a:cxn>
                <a:cxn ang="0">
                  <a:pos x="1535" y="411"/>
                </a:cxn>
                <a:cxn ang="0">
                  <a:pos x="1581" y="450"/>
                </a:cxn>
                <a:cxn ang="0">
                  <a:pos x="1697" y="665"/>
                </a:cxn>
                <a:cxn ang="0">
                  <a:pos x="1765" y="717"/>
                </a:cxn>
                <a:cxn ang="0">
                  <a:pos x="1677" y="190"/>
                </a:cxn>
                <a:cxn ang="0">
                  <a:pos x="1646" y="266"/>
                </a:cxn>
                <a:cxn ang="0">
                  <a:pos x="1584" y="309"/>
                </a:cxn>
                <a:cxn ang="0">
                  <a:pos x="1559" y="91"/>
                </a:cxn>
                <a:cxn ang="0">
                  <a:pos x="1645" y="123"/>
                </a:cxn>
                <a:cxn ang="0">
                  <a:pos x="1673" y="167"/>
                </a:cxn>
                <a:cxn ang="0">
                  <a:pos x="1902" y="0"/>
                </a:cxn>
                <a:cxn ang="0">
                  <a:pos x="3146" y="729"/>
                </a:cxn>
                <a:cxn ang="0">
                  <a:pos x="3148" y="91"/>
                </a:cxn>
                <a:cxn ang="0">
                  <a:pos x="3646" y="729"/>
                </a:cxn>
                <a:cxn ang="0">
                  <a:pos x="4650" y="276"/>
                </a:cxn>
                <a:cxn ang="0">
                  <a:pos x="4596" y="150"/>
                </a:cxn>
                <a:cxn ang="0">
                  <a:pos x="4510" y="62"/>
                </a:cxn>
                <a:cxn ang="0">
                  <a:pos x="4381" y="6"/>
                </a:cxn>
                <a:cxn ang="0">
                  <a:pos x="4326" y="729"/>
                </a:cxn>
                <a:cxn ang="0">
                  <a:pos x="4465" y="695"/>
                </a:cxn>
                <a:cxn ang="0">
                  <a:pos x="4575" y="609"/>
                </a:cxn>
                <a:cxn ang="0">
                  <a:pos x="4635" y="507"/>
                </a:cxn>
                <a:cxn ang="0">
                  <a:pos x="4659" y="368"/>
                </a:cxn>
                <a:cxn ang="0">
                  <a:pos x="4539" y="459"/>
                </a:cxn>
                <a:cxn ang="0">
                  <a:pos x="4494" y="546"/>
                </a:cxn>
                <a:cxn ang="0">
                  <a:pos x="4417" y="611"/>
                </a:cxn>
                <a:cxn ang="0">
                  <a:pos x="4320" y="635"/>
                </a:cxn>
                <a:cxn ang="0">
                  <a:pos x="4359" y="98"/>
                </a:cxn>
                <a:cxn ang="0">
                  <a:pos x="4443" y="136"/>
                </a:cxn>
                <a:cxn ang="0">
                  <a:pos x="4507" y="208"/>
                </a:cxn>
                <a:cxn ang="0">
                  <a:pos x="4546" y="301"/>
                </a:cxn>
                <a:cxn ang="0">
                  <a:pos x="4825" y="0"/>
                </a:cxn>
                <a:cxn ang="0">
                  <a:pos x="4931" y="302"/>
                </a:cxn>
                <a:cxn ang="0">
                  <a:pos x="5583" y="0"/>
                </a:cxn>
                <a:cxn ang="0">
                  <a:pos x="6765" y="527"/>
                </a:cxn>
                <a:cxn ang="0">
                  <a:pos x="6652" y="571"/>
                </a:cxn>
                <a:cxn ang="0">
                  <a:pos x="6604" y="632"/>
                </a:cxn>
                <a:cxn ang="0">
                  <a:pos x="6507" y="649"/>
                </a:cxn>
                <a:cxn ang="0">
                  <a:pos x="6487" y="731"/>
                </a:cxn>
                <a:cxn ang="0">
                  <a:pos x="6590" y="741"/>
                </a:cxn>
                <a:cxn ang="0">
                  <a:pos x="6676" y="713"/>
                </a:cxn>
                <a:cxn ang="0">
                  <a:pos x="6731" y="658"/>
                </a:cxn>
                <a:cxn ang="0">
                  <a:pos x="6762" y="572"/>
                </a:cxn>
                <a:cxn ang="0">
                  <a:pos x="6884" y="729"/>
                </a:cxn>
                <a:cxn ang="0">
                  <a:pos x="7256" y="100"/>
                </a:cxn>
              </a:cxnLst>
              <a:rect l="0" t="0" r="r" b="b"/>
              <a:pathLst>
                <a:path w="7628" h="742">
                  <a:moveTo>
                    <a:pt x="555" y="91"/>
                  </a:moveTo>
                  <a:lnTo>
                    <a:pt x="555" y="0"/>
                  </a:lnTo>
                  <a:lnTo>
                    <a:pt x="0" y="0"/>
                  </a:lnTo>
                  <a:lnTo>
                    <a:pt x="0" y="91"/>
                  </a:lnTo>
                  <a:lnTo>
                    <a:pt x="224" y="91"/>
                  </a:lnTo>
                  <a:lnTo>
                    <a:pt x="224" y="729"/>
                  </a:lnTo>
                  <a:lnTo>
                    <a:pt x="331" y="729"/>
                  </a:lnTo>
                  <a:lnTo>
                    <a:pt x="331" y="91"/>
                  </a:lnTo>
                  <a:lnTo>
                    <a:pt x="555" y="91"/>
                  </a:lnTo>
                  <a:close/>
                  <a:moveTo>
                    <a:pt x="1121" y="91"/>
                  </a:moveTo>
                  <a:lnTo>
                    <a:pt x="1121" y="0"/>
                  </a:lnTo>
                  <a:lnTo>
                    <a:pt x="707" y="0"/>
                  </a:lnTo>
                  <a:lnTo>
                    <a:pt x="707" y="729"/>
                  </a:lnTo>
                  <a:lnTo>
                    <a:pt x="1120" y="729"/>
                  </a:lnTo>
                  <a:lnTo>
                    <a:pt x="1120" y="635"/>
                  </a:lnTo>
                  <a:lnTo>
                    <a:pt x="814" y="635"/>
                  </a:lnTo>
                  <a:lnTo>
                    <a:pt x="814" y="396"/>
                  </a:lnTo>
                  <a:lnTo>
                    <a:pt x="1094" y="396"/>
                  </a:lnTo>
                  <a:lnTo>
                    <a:pt x="1094" y="302"/>
                  </a:lnTo>
                  <a:lnTo>
                    <a:pt x="814" y="302"/>
                  </a:lnTo>
                  <a:lnTo>
                    <a:pt x="814" y="91"/>
                  </a:lnTo>
                  <a:lnTo>
                    <a:pt x="1121" y="91"/>
                  </a:lnTo>
                  <a:close/>
                  <a:moveTo>
                    <a:pt x="1849" y="729"/>
                  </a:moveTo>
                  <a:lnTo>
                    <a:pt x="1849" y="635"/>
                  </a:lnTo>
                  <a:lnTo>
                    <a:pt x="1827" y="635"/>
                  </a:lnTo>
                  <a:lnTo>
                    <a:pt x="1823" y="635"/>
                  </a:lnTo>
                  <a:lnTo>
                    <a:pt x="1818" y="634"/>
                  </a:lnTo>
                  <a:lnTo>
                    <a:pt x="1813" y="632"/>
                  </a:lnTo>
                  <a:lnTo>
                    <a:pt x="1808" y="630"/>
                  </a:lnTo>
                  <a:lnTo>
                    <a:pt x="1804" y="626"/>
                  </a:lnTo>
                  <a:lnTo>
                    <a:pt x="1798" y="622"/>
                  </a:lnTo>
                  <a:lnTo>
                    <a:pt x="1793" y="617"/>
                  </a:lnTo>
                  <a:lnTo>
                    <a:pt x="1788" y="611"/>
                  </a:lnTo>
                  <a:lnTo>
                    <a:pt x="1783" y="605"/>
                  </a:lnTo>
                  <a:lnTo>
                    <a:pt x="1778" y="597"/>
                  </a:lnTo>
                  <a:lnTo>
                    <a:pt x="1767" y="580"/>
                  </a:lnTo>
                  <a:lnTo>
                    <a:pt x="1756" y="560"/>
                  </a:lnTo>
                  <a:lnTo>
                    <a:pt x="1743" y="537"/>
                  </a:lnTo>
                  <a:lnTo>
                    <a:pt x="1730" y="507"/>
                  </a:lnTo>
                  <a:lnTo>
                    <a:pt x="1715" y="480"/>
                  </a:lnTo>
                  <a:lnTo>
                    <a:pt x="1703" y="454"/>
                  </a:lnTo>
                  <a:lnTo>
                    <a:pt x="1689" y="433"/>
                  </a:lnTo>
                  <a:lnTo>
                    <a:pt x="1677" y="413"/>
                  </a:lnTo>
                  <a:lnTo>
                    <a:pt x="1665" y="396"/>
                  </a:lnTo>
                  <a:lnTo>
                    <a:pt x="1654" y="382"/>
                  </a:lnTo>
                  <a:lnTo>
                    <a:pt x="1644" y="371"/>
                  </a:lnTo>
                  <a:lnTo>
                    <a:pt x="1661" y="362"/>
                  </a:lnTo>
                  <a:lnTo>
                    <a:pt x="1678" y="354"/>
                  </a:lnTo>
                  <a:lnTo>
                    <a:pt x="1692" y="344"/>
                  </a:lnTo>
                  <a:lnTo>
                    <a:pt x="1707" y="335"/>
                  </a:lnTo>
                  <a:lnTo>
                    <a:pt x="1721" y="325"/>
                  </a:lnTo>
                  <a:lnTo>
                    <a:pt x="1726" y="320"/>
                  </a:lnTo>
                  <a:lnTo>
                    <a:pt x="1732" y="315"/>
                  </a:lnTo>
                  <a:lnTo>
                    <a:pt x="1743" y="305"/>
                  </a:lnTo>
                  <a:lnTo>
                    <a:pt x="1753" y="293"/>
                  </a:lnTo>
                  <a:lnTo>
                    <a:pt x="1757" y="288"/>
                  </a:lnTo>
                  <a:lnTo>
                    <a:pt x="1762" y="281"/>
                  </a:lnTo>
                  <a:lnTo>
                    <a:pt x="1768" y="270"/>
                  </a:lnTo>
                  <a:lnTo>
                    <a:pt x="1775" y="257"/>
                  </a:lnTo>
                  <a:lnTo>
                    <a:pt x="1780" y="244"/>
                  </a:lnTo>
                  <a:lnTo>
                    <a:pt x="1784" y="231"/>
                  </a:lnTo>
                  <a:lnTo>
                    <a:pt x="1787" y="218"/>
                  </a:lnTo>
                  <a:lnTo>
                    <a:pt x="1788" y="211"/>
                  </a:lnTo>
                  <a:lnTo>
                    <a:pt x="1789" y="203"/>
                  </a:lnTo>
                  <a:lnTo>
                    <a:pt x="1789" y="190"/>
                  </a:lnTo>
                  <a:lnTo>
                    <a:pt x="1789" y="179"/>
                  </a:lnTo>
                  <a:lnTo>
                    <a:pt x="1788" y="168"/>
                  </a:lnTo>
                  <a:lnTo>
                    <a:pt x="1787" y="157"/>
                  </a:lnTo>
                  <a:lnTo>
                    <a:pt x="1785" y="148"/>
                  </a:lnTo>
                  <a:lnTo>
                    <a:pt x="1783" y="138"/>
                  </a:lnTo>
                  <a:lnTo>
                    <a:pt x="1780" y="129"/>
                  </a:lnTo>
                  <a:lnTo>
                    <a:pt x="1778" y="120"/>
                  </a:lnTo>
                  <a:lnTo>
                    <a:pt x="1773" y="111"/>
                  </a:lnTo>
                  <a:lnTo>
                    <a:pt x="1768" y="102"/>
                  </a:lnTo>
                  <a:lnTo>
                    <a:pt x="1764" y="94"/>
                  </a:lnTo>
                  <a:lnTo>
                    <a:pt x="1759" y="86"/>
                  </a:lnTo>
                  <a:lnTo>
                    <a:pt x="1753" y="78"/>
                  </a:lnTo>
                  <a:lnTo>
                    <a:pt x="1747" y="72"/>
                  </a:lnTo>
                  <a:lnTo>
                    <a:pt x="1740" y="64"/>
                  </a:lnTo>
                  <a:lnTo>
                    <a:pt x="1732" y="57"/>
                  </a:lnTo>
                  <a:lnTo>
                    <a:pt x="1724" y="51"/>
                  </a:lnTo>
                  <a:lnTo>
                    <a:pt x="1716" y="45"/>
                  </a:lnTo>
                  <a:lnTo>
                    <a:pt x="1708" y="39"/>
                  </a:lnTo>
                  <a:lnTo>
                    <a:pt x="1699" y="33"/>
                  </a:lnTo>
                  <a:lnTo>
                    <a:pt x="1691" y="29"/>
                  </a:lnTo>
                  <a:lnTo>
                    <a:pt x="1682" y="23"/>
                  </a:lnTo>
                  <a:lnTo>
                    <a:pt x="1672" y="20"/>
                  </a:lnTo>
                  <a:lnTo>
                    <a:pt x="1653" y="12"/>
                  </a:lnTo>
                  <a:lnTo>
                    <a:pt x="1643" y="10"/>
                  </a:lnTo>
                  <a:lnTo>
                    <a:pt x="1632" y="6"/>
                  </a:lnTo>
                  <a:lnTo>
                    <a:pt x="1621" y="4"/>
                  </a:lnTo>
                  <a:lnTo>
                    <a:pt x="1610" y="3"/>
                  </a:lnTo>
                  <a:lnTo>
                    <a:pt x="1598" y="2"/>
                  </a:lnTo>
                  <a:lnTo>
                    <a:pt x="1587" y="1"/>
                  </a:lnTo>
                  <a:lnTo>
                    <a:pt x="1563" y="0"/>
                  </a:lnTo>
                  <a:lnTo>
                    <a:pt x="1318" y="0"/>
                  </a:lnTo>
                  <a:lnTo>
                    <a:pt x="1318" y="729"/>
                  </a:lnTo>
                  <a:lnTo>
                    <a:pt x="1426" y="729"/>
                  </a:lnTo>
                  <a:lnTo>
                    <a:pt x="1426" y="406"/>
                  </a:lnTo>
                  <a:lnTo>
                    <a:pt x="1508" y="406"/>
                  </a:lnTo>
                  <a:lnTo>
                    <a:pt x="1515" y="407"/>
                  </a:lnTo>
                  <a:lnTo>
                    <a:pt x="1521" y="407"/>
                  </a:lnTo>
                  <a:lnTo>
                    <a:pt x="1528" y="409"/>
                  </a:lnTo>
                  <a:lnTo>
                    <a:pt x="1535" y="411"/>
                  </a:lnTo>
                  <a:lnTo>
                    <a:pt x="1542" y="415"/>
                  </a:lnTo>
                  <a:lnTo>
                    <a:pt x="1549" y="418"/>
                  </a:lnTo>
                  <a:lnTo>
                    <a:pt x="1554" y="423"/>
                  </a:lnTo>
                  <a:lnTo>
                    <a:pt x="1561" y="427"/>
                  </a:lnTo>
                  <a:lnTo>
                    <a:pt x="1567" y="433"/>
                  </a:lnTo>
                  <a:lnTo>
                    <a:pt x="1573" y="440"/>
                  </a:lnTo>
                  <a:lnTo>
                    <a:pt x="1579" y="446"/>
                  </a:lnTo>
                  <a:lnTo>
                    <a:pt x="1581" y="450"/>
                  </a:lnTo>
                  <a:lnTo>
                    <a:pt x="1585" y="453"/>
                  </a:lnTo>
                  <a:lnTo>
                    <a:pt x="1590" y="462"/>
                  </a:lnTo>
                  <a:lnTo>
                    <a:pt x="1596" y="470"/>
                  </a:lnTo>
                  <a:lnTo>
                    <a:pt x="1606" y="490"/>
                  </a:lnTo>
                  <a:lnTo>
                    <a:pt x="1645" y="568"/>
                  </a:lnTo>
                  <a:lnTo>
                    <a:pt x="1682" y="645"/>
                  </a:lnTo>
                  <a:lnTo>
                    <a:pt x="1689" y="656"/>
                  </a:lnTo>
                  <a:lnTo>
                    <a:pt x="1697" y="665"/>
                  </a:lnTo>
                  <a:lnTo>
                    <a:pt x="1705" y="674"/>
                  </a:lnTo>
                  <a:lnTo>
                    <a:pt x="1713" y="681"/>
                  </a:lnTo>
                  <a:lnTo>
                    <a:pt x="1721" y="689"/>
                  </a:lnTo>
                  <a:lnTo>
                    <a:pt x="1729" y="696"/>
                  </a:lnTo>
                  <a:lnTo>
                    <a:pt x="1738" y="702"/>
                  </a:lnTo>
                  <a:lnTo>
                    <a:pt x="1747" y="707"/>
                  </a:lnTo>
                  <a:lnTo>
                    <a:pt x="1756" y="713"/>
                  </a:lnTo>
                  <a:lnTo>
                    <a:pt x="1765" y="717"/>
                  </a:lnTo>
                  <a:lnTo>
                    <a:pt x="1775" y="721"/>
                  </a:lnTo>
                  <a:lnTo>
                    <a:pt x="1784" y="723"/>
                  </a:lnTo>
                  <a:lnTo>
                    <a:pt x="1795" y="725"/>
                  </a:lnTo>
                  <a:lnTo>
                    <a:pt x="1806" y="728"/>
                  </a:lnTo>
                  <a:lnTo>
                    <a:pt x="1816" y="729"/>
                  </a:lnTo>
                  <a:lnTo>
                    <a:pt x="1827" y="729"/>
                  </a:lnTo>
                  <a:lnTo>
                    <a:pt x="1849" y="729"/>
                  </a:lnTo>
                  <a:close/>
                  <a:moveTo>
                    <a:pt x="1677" y="190"/>
                  </a:moveTo>
                  <a:lnTo>
                    <a:pt x="1675" y="201"/>
                  </a:lnTo>
                  <a:lnTo>
                    <a:pt x="1674" y="213"/>
                  </a:lnTo>
                  <a:lnTo>
                    <a:pt x="1672" y="219"/>
                  </a:lnTo>
                  <a:lnTo>
                    <a:pt x="1671" y="225"/>
                  </a:lnTo>
                  <a:lnTo>
                    <a:pt x="1666" y="236"/>
                  </a:lnTo>
                  <a:lnTo>
                    <a:pt x="1661" y="246"/>
                  </a:lnTo>
                  <a:lnTo>
                    <a:pt x="1654" y="257"/>
                  </a:lnTo>
                  <a:lnTo>
                    <a:pt x="1646" y="266"/>
                  </a:lnTo>
                  <a:lnTo>
                    <a:pt x="1641" y="272"/>
                  </a:lnTo>
                  <a:lnTo>
                    <a:pt x="1637" y="276"/>
                  </a:lnTo>
                  <a:lnTo>
                    <a:pt x="1628" y="285"/>
                  </a:lnTo>
                  <a:lnTo>
                    <a:pt x="1618" y="292"/>
                  </a:lnTo>
                  <a:lnTo>
                    <a:pt x="1606" y="299"/>
                  </a:lnTo>
                  <a:lnTo>
                    <a:pt x="1595" y="305"/>
                  </a:lnTo>
                  <a:lnTo>
                    <a:pt x="1589" y="307"/>
                  </a:lnTo>
                  <a:lnTo>
                    <a:pt x="1584" y="309"/>
                  </a:lnTo>
                  <a:lnTo>
                    <a:pt x="1578" y="310"/>
                  </a:lnTo>
                  <a:lnTo>
                    <a:pt x="1571" y="311"/>
                  </a:lnTo>
                  <a:lnTo>
                    <a:pt x="1559" y="314"/>
                  </a:lnTo>
                  <a:lnTo>
                    <a:pt x="1545" y="314"/>
                  </a:lnTo>
                  <a:lnTo>
                    <a:pt x="1426" y="314"/>
                  </a:lnTo>
                  <a:lnTo>
                    <a:pt x="1426" y="91"/>
                  </a:lnTo>
                  <a:lnTo>
                    <a:pt x="1545" y="91"/>
                  </a:lnTo>
                  <a:lnTo>
                    <a:pt x="1559" y="91"/>
                  </a:lnTo>
                  <a:lnTo>
                    <a:pt x="1570" y="92"/>
                  </a:lnTo>
                  <a:lnTo>
                    <a:pt x="1583" y="94"/>
                  </a:lnTo>
                  <a:lnTo>
                    <a:pt x="1594" y="98"/>
                  </a:lnTo>
                  <a:lnTo>
                    <a:pt x="1605" y="101"/>
                  </a:lnTo>
                  <a:lnTo>
                    <a:pt x="1615" y="105"/>
                  </a:lnTo>
                  <a:lnTo>
                    <a:pt x="1626" y="110"/>
                  </a:lnTo>
                  <a:lnTo>
                    <a:pt x="1635" y="116"/>
                  </a:lnTo>
                  <a:lnTo>
                    <a:pt x="1645" y="123"/>
                  </a:lnTo>
                  <a:lnTo>
                    <a:pt x="1649" y="127"/>
                  </a:lnTo>
                  <a:lnTo>
                    <a:pt x="1653" y="131"/>
                  </a:lnTo>
                  <a:lnTo>
                    <a:pt x="1660" y="139"/>
                  </a:lnTo>
                  <a:lnTo>
                    <a:pt x="1663" y="144"/>
                  </a:lnTo>
                  <a:lnTo>
                    <a:pt x="1666" y="148"/>
                  </a:lnTo>
                  <a:lnTo>
                    <a:pt x="1671" y="157"/>
                  </a:lnTo>
                  <a:lnTo>
                    <a:pt x="1672" y="163"/>
                  </a:lnTo>
                  <a:lnTo>
                    <a:pt x="1673" y="167"/>
                  </a:lnTo>
                  <a:lnTo>
                    <a:pt x="1675" y="179"/>
                  </a:lnTo>
                  <a:lnTo>
                    <a:pt x="1677" y="184"/>
                  </a:lnTo>
                  <a:lnTo>
                    <a:pt x="1677" y="190"/>
                  </a:lnTo>
                  <a:close/>
                  <a:moveTo>
                    <a:pt x="2586" y="0"/>
                  </a:moveTo>
                  <a:lnTo>
                    <a:pt x="2470" y="0"/>
                  </a:lnTo>
                  <a:lnTo>
                    <a:pt x="2246" y="620"/>
                  </a:lnTo>
                  <a:lnTo>
                    <a:pt x="2020" y="0"/>
                  </a:lnTo>
                  <a:lnTo>
                    <a:pt x="1902" y="0"/>
                  </a:lnTo>
                  <a:lnTo>
                    <a:pt x="2173" y="729"/>
                  </a:lnTo>
                  <a:lnTo>
                    <a:pt x="2317" y="729"/>
                  </a:lnTo>
                  <a:lnTo>
                    <a:pt x="2586" y="0"/>
                  </a:lnTo>
                  <a:close/>
                  <a:moveTo>
                    <a:pt x="3148" y="91"/>
                  </a:moveTo>
                  <a:lnTo>
                    <a:pt x="3148" y="0"/>
                  </a:lnTo>
                  <a:lnTo>
                    <a:pt x="2734" y="0"/>
                  </a:lnTo>
                  <a:lnTo>
                    <a:pt x="2734" y="729"/>
                  </a:lnTo>
                  <a:lnTo>
                    <a:pt x="3146" y="729"/>
                  </a:lnTo>
                  <a:lnTo>
                    <a:pt x="3146" y="635"/>
                  </a:lnTo>
                  <a:lnTo>
                    <a:pt x="2841" y="635"/>
                  </a:lnTo>
                  <a:lnTo>
                    <a:pt x="2841" y="396"/>
                  </a:lnTo>
                  <a:lnTo>
                    <a:pt x="3121" y="396"/>
                  </a:lnTo>
                  <a:lnTo>
                    <a:pt x="3121" y="302"/>
                  </a:lnTo>
                  <a:lnTo>
                    <a:pt x="2841" y="302"/>
                  </a:lnTo>
                  <a:lnTo>
                    <a:pt x="2841" y="91"/>
                  </a:lnTo>
                  <a:lnTo>
                    <a:pt x="3148" y="91"/>
                  </a:lnTo>
                  <a:close/>
                  <a:moveTo>
                    <a:pt x="3935" y="0"/>
                  </a:moveTo>
                  <a:lnTo>
                    <a:pt x="3812" y="0"/>
                  </a:lnTo>
                  <a:lnTo>
                    <a:pt x="3592" y="327"/>
                  </a:lnTo>
                  <a:lnTo>
                    <a:pt x="3372" y="0"/>
                  </a:lnTo>
                  <a:lnTo>
                    <a:pt x="3249" y="0"/>
                  </a:lnTo>
                  <a:lnTo>
                    <a:pt x="3538" y="428"/>
                  </a:lnTo>
                  <a:lnTo>
                    <a:pt x="3538" y="729"/>
                  </a:lnTo>
                  <a:lnTo>
                    <a:pt x="3646" y="729"/>
                  </a:lnTo>
                  <a:lnTo>
                    <a:pt x="3646" y="428"/>
                  </a:lnTo>
                  <a:lnTo>
                    <a:pt x="3935" y="0"/>
                  </a:lnTo>
                  <a:close/>
                  <a:moveTo>
                    <a:pt x="4659" y="368"/>
                  </a:moveTo>
                  <a:lnTo>
                    <a:pt x="4659" y="348"/>
                  </a:lnTo>
                  <a:lnTo>
                    <a:pt x="4658" y="330"/>
                  </a:lnTo>
                  <a:lnTo>
                    <a:pt x="4656" y="311"/>
                  </a:lnTo>
                  <a:lnTo>
                    <a:pt x="4653" y="294"/>
                  </a:lnTo>
                  <a:lnTo>
                    <a:pt x="4650" y="276"/>
                  </a:lnTo>
                  <a:lnTo>
                    <a:pt x="4646" y="260"/>
                  </a:lnTo>
                  <a:lnTo>
                    <a:pt x="4641" y="243"/>
                  </a:lnTo>
                  <a:lnTo>
                    <a:pt x="4635" y="227"/>
                  </a:lnTo>
                  <a:lnTo>
                    <a:pt x="4629" y="211"/>
                  </a:lnTo>
                  <a:lnTo>
                    <a:pt x="4622" y="195"/>
                  </a:lnTo>
                  <a:lnTo>
                    <a:pt x="4614" y="180"/>
                  </a:lnTo>
                  <a:lnTo>
                    <a:pt x="4606" y="165"/>
                  </a:lnTo>
                  <a:lnTo>
                    <a:pt x="4596" y="150"/>
                  </a:lnTo>
                  <a:lnTo>
                    <a:pt x="4591" y="144"/>
                  </a:lnTo>
                  <a:lnTo>
                    <a:pt x="4585" y="137"/>
                  </a:lnTo>
                  <a:lnTo>
                    <a:pt x="4575" y="123"/>
                  </a:lnTo>
                  <a:lnTo>
                    <a:pt x="4563" y="110"/>
                  </a:lnTo>
                  <a:lnTo>
                    <a:pt x="4550" y="96"/>
                  </a:lnTo>
                  <a:lnTo>
                    <a:pt x="4538" y="84"/>
                  </a:lnTo>
                  <a:lnTo>
                    <a:pt x="4524" y="73"/>
                  </a:lnTo>
                  <a:lnTo>
                    <a:pt x="4510" y="62"/>
                  </a:lnTo>
                  <a:lnTo>
                    <a:pt x="4495" y="51"/>
                  </a:lnTo>
                  <a:lnTo>
                    <a:pt x="4480" y="42"/>
                  </a:lnTo>
                  <a:lnTo>
                    <a:pt x="4465" y="35"/>
                  </a:lnTo>
                  <a:lnTo>
                    <a:pt x="4449" y="27"/>
                  </a:lnTo>
                  <a:lnTo>
                    <a:pt x="4432" y="21"/>
                  </a:lnTo>
                  <a:lnTo>
                    <a:pt x="4417" y="15"/>
                  </a:lnTo>
                  <a:lnTo>
                    <a:pt x="4400" y="11"/>
                  </a:lnTo>
                  <a:lnTo>
                    <a:pt x="4381" y="6"/>
                  </a:lnTo>
                  <a:lnTo>
                    <a:pt x="4363" y="3"/>
                  </a:lnTo>
                  <a:lnTo>
                    <a:pt x="4345" y="2"/>
                  </a:lnTo>
                  <a:lnTo>
                    <a:pt x="4326" y="0"/>
                  </a:lnTo>
                  <a:lnTo>
                    <a:pt x="4307" y="0"/>
                  </a:lnTo>
                  <a:lnTo>
                    <a:pt x="4047" y="0"/>
                  </a:lnTo>
                  <a:lnTo>
                    <a:pt x="4047" y="729"/>
                  </a:lnTo>
                  <a:lnTo>
                    <a:pt x="4307" y="729"/>
                  </a:lnTo>
                  <a:lnTo>
                    <a:pt x="4326" y="729"/>
                  </a:lnTo>
                  <a:lnTo>
                    <a:pt x="4345" y="728"/>
                  </a:lnTo>
                  <a:lnTo>
                    <a:pt x="4363" y="725"/>
                  </a:lnTo>
                  <a:lnTo>
                    <a:pt x="4381" y="722"/>
                  </a:lnTo>
                  <a:lnTo>
                    <a:pt x="4400" y="719"/>
                  </a:lnTo>
                  <a:lnTo>
                    <a:pt x="4417" y="714"/>
                  </a:lnTo>
                  <a:lnTo>
                    <a:pt x="4432" y="708"/>
                  </a:lnTo>
                  <a:lnTo>
                    <a:pt x="4449" y="702"/>
                  </a:lnTo>
                  <a:lnTo>
                    <a:pt x="4465" y="695"/>
                  </a:lnTo>
                  <a:lnTo>
                    <a:pt x="4480" y="687"/>
                  </a:lnTo>
                  <a:lnTo>
                    <a:pt x="4495" y="678"/>
                  </a:lnTo>
                  <a:lnTo>
                    <a:pt x="4510" y="669"/>
                  </a:lnTo>
                  <a:lnTo>
                    <a:pt x="4524" y="658"/>
                  </a:lnTo>
                  <a:lnTo>
                    <a:pt x="4538" y="647"/>
                  </a:lnTo>
                  <a:lnTo>
                    <a:pt x="4550" y="635"/>
                  </a:lnTo>
                  <a:lnTo>
                    <a:pt x="4563" y="622"/>
                  </a:lnTo>
                  <a:lnTo>
                    <a:pt x="4575" y="609"/>
                  </a:lnTo>
                  <a:lnTo>
                    <a:pt x="4585" y="596"/>
                  </a:lnTo>
                  <a:lnTo>
                    <a:pt x="4596" y="581"/>
                  </a:lnTo>
                  <a:lnTo>
                    <a:pt x="4606" y="568"/>
                  </a:lnTo>
                  <a:lnTo>
                    <a:pt x="4609" y="560"/>
                  </a:lnTo>
                  <a:lnTo>
                    <a:pt x="4614" y="553"/>
                  </a:lnTo>
                  <a:lnTo>
                    <a:pt x="4622" y="539"/>
                  </a:lnTo>
                  <a:lnTo>
                    <a:pt x="4629" y="523"/>
                  </a:lnTo>
                  <a:lnTo>
                    <a:pt x="4635" y="507"/>
                  </a:lnTo>
                  <a:lnTo>
                    <a:pt x="4641" y="491"/>
                  </a:lnTo>
                  <a:lnTo>
                    <a:pt x="4646" y="474"/>
                  </a:lnTo>
                  <a:lnTo>
                    <a:pt x="4650" y="458"/>
                  </a:lnTo>
                  <a:lnTo>
                    <a:pt x="4653" y="441"/>
                  </a:lnTo>
                  <a:lnTo>
                    <a:pt x="4656" y="423"/>
                  </a:lnTo>
                  <a:lnTo>
                    <a:pt x="4658" y="405"/>
                  </a:lnTo>
                  <a:lnTo>
                    <a:pt x="4659" y="387"/>
                  </a:lnTo>
                  <a:lnTo>
                    <a:pt x="4659" y="368"/>
                  </a:lnTo>
                  <a:close/>
                  <a:moveTo>
                    <a:pt x="4553" y="368"/>
                  </a:moveTo>
                  <a:lnTo>
                    <a:pt x="4553" y="381"/>
                  </a:lnTo>
                  <a:lnTo>
                    <a:pt x="4551" y="395"/>
                  </a:lnTo>
                  <a:lnTo>
                    <a:pt x="4550" y="408"/>
                  </a:lnTo>
                  <a:lnTo>
                    <a:pt x="4548" y="420"/>
                  </a:lnTo>
                  <a:lnTo>
                    <a:pt x="4546" y="434"/>
                  </a:lnTo>
                  <a:lnTo>
                    <a:pt x="4544" y="446"/>
                  </a:lnTo>
                  <a:lnTo>
                    <a:pt x="4539" y="459"/>
                  </a:lnTo>
                  <a:lnTo>
                    <a:pt x="4536" y="470"/>
                  </a:lnTo>
                  <a:lnTo>
                    <a:pt x="4531" y="482"/>
                  </a:lnTo>
                  <a:lnTo>
                    <a:pt x="4527" y="494"/>
                  </a:lnTo>
                  <a:lnTo>
                    <a:pt x="4521" y="505"/>
                  </a:lnTo>
                  <a:lnTo>
                    <a:pt x="4514" y="515"/>
                  </a:lnTo>
                  <a:lnTo>
                    <a:pt x="4507" y="526"/>
                  </a:lnTo>
                  <a:lnTo>
                    <a:pt x="4500" y="536"/>
                  </a:lnTo>
                  <a:lnTo>
                    <a:pt x="4494" y="546"/>
                  </a:lnTo>
                  <a:lnTo>
                    <a:pt x="4485" y="555"/>
                  </a:lnTo>
                  <a:lnTo>
                    <a:pt x="4477" y="566"/>
                  </a:lnTo>
                  <a:lnTo>
                    <a:pt x="4468" y="575"/>
                  </a:lnTo>
                  <a:lnTo>
                    <a:pt x="4457" y="584"/>
                  </a:lnTo>
                  <a:lnTo>
                    <a:pt x="4448" y="591"/>
                  </a:lnTo>
                  <a:lnTo>
                    <a:pt x="4438" y="598"/>
                  </a:lnTo>
                  <a:lnTo>
                    <a:pt x="4428" y="605"/>
                  </a:lnTo>
                  <a:lnTo>
                    <a:pt x="4417" y="611"/>
                  </a:lnTo>
                  <a:lnTo>
                    <a:pt x="4406" y="616"/>
                  </a:lnTo>
                  <a:lnTo>
                    <a:pt x="4395" y="621"/>
                  </a:lnTo>
                  <a:lnTo>
                    <a:pt x="4383" y="624"/>
                  </a:lnTo>
                  <a:lnTo>
                    <a:pt x="4371" y="627"/>
                  </a:lnTo>
                  <a:lnTo>
                    <a:pt x="4359" y="631"/>
                  </a:lnTo>
                  <a:lnTo>
                    <a:pt x="4346" y="633"/>
                  </a:lnTo>
                  <a:lnTo>
                    <a:pt x="4334" y="634"/>
                  </a:lnTo>
                  <a:lnTo>
                    <a:pt x="4320" y="635"/>
                  </a:lnTo>
                  <a:lnTo>
                    <a:pt x="4307" y="635"/>
                  </a:lnTo>
                  <a:lnTo>
                    <a:pt x="4156" y="635"/>
                  </a:lnTo>
                  <a:lnTo>
                    <a:pt x="4156" y="93"/>
                  </a:lnTo>
                  <a:lnTo>
                    <a:pt x="4307" y="93"/>
                  </a:lnTo>
                  <a:lnTo>
                    <a:pt x="4320" y="93"/>
                  </a:lnTo>
                  <a:lnTo>
                    <a:pt x="4334" y="94"/>
                  </a:lnTo>
                  <a:lnTo>
                    <a:pt x="4346" y="95"/>
                  </a:lnTo>
                  <a:lnTo>
                    <a:pt x="4359" y="98"/>
                  </a:lnTo>
                  <a:lnTo>
                    <a:pt x="4371" y="101"/>
                  </a:lnTo>
                  <a:lnTo>
                    <a:pt x="4383" y="104"/>
                  </a:lnTo>
                  <a:lnTo>
                    <a:pt x="4395" y="109"/>
                  </a:lnTo>
                  <a:lnTo>
                    <a:pt x="4406" y="113"/>
                  </a:lnTo>
                  <a:lnTo>
                    <a:pt x="4417" y="119"/>
                  </a:lnTo>
                  <a:lnTo>
                    <a:pt x="4428" y="126"/>
                  </a:lnTo>
                  <a:lnTo>
                    <a:pt x="4438" y="132"/>
                  </a:lnTo>
                  <a:lnTo>
                    <a:pt x="4443" y="136"/>
                  </a:lnTo>
                  <a:lnTo>
                    <a:pt x="4448" y="140"/>
                  </a:lnTo>
                  <a:lnTo>
                    <a:pt x="4457" y="148"/>
                  </a:lnTo>
                  <a:lnTo>
                    <a:pt x="4468" y="157"/>
                  </a:lnTo>
                  <a:lnTo>
                    <a:pt x="4477" y="166"/>
                  </a:lnTo>
                  <a:lnTo>
                    <a:pt x="4485" y="176"/>
                  </a:lnTo>
                  <a:lnTo>
                    <a:pt x="4494" y="186"/>
                  </a:lnTo>
                  <a:lnTo>
                    <a:pt x="4500" y="197"/>
                  </a:lnTo>
                  <a:lnTo>
                    <a:pt x="4507" y="208"/>
                  </a:lnTo>
                  <a:lnTo>
                    <a:pt x="4514" y="218"/>
                  </a:lnTo>
                  <a:lnTo>
                    <a:pt x="4521" y="229"/>
                  </a:lnTo>
                  <a:lnTo>
                    <a:pt x="4527" y="240"/>
                  </a:lnTo>
                  <a:lnTo>
                    <a:pt x="4531" y="252"/>
                  </a:lnTo>
                  <a:lnTo>
                    <a:pt x="4536" y="264"/>
                  </a:lnTo>
                  <a:lnTo>
                    <a:pt x="4539" y="275"/>
                  </a:lnTo>
                  <a:lnTo>
                    <a:pt x="4544" y="288"/>
                  </a:lnTo>
                  <a:lnTo>
                    <a:pt x="4546" y="301"/>
                  </a:lnTo>
                  <a:lnTo>
                    <a:pt x="4548" y="314"/>
                  </a:lnTo>
                  <a:lnTo>
                    <a:pt x="4550" y="327"/>
                  </a:lnTo>
                  <a:lnTo>
                    <a:pt x="4551" y="339"/>
                  </a:lnTo>
                  <a:lnTo>
                    <a:pt x="4553" y="354"/>
                  </a:lnTo>
                  <a:lnTo>
                    <a:pt x="4553" y="368"/>
                  </a:lnTo>
                  <a:close/>
                  <a:moveTo>
                    <a:pt x="5238" y="91"/>
                  </a:moveTo>
                  <a:lnTo>
                    <a:pt x="5238" y="0"/>
                  </a:lnTo>
                  <a:lnTo>
                    <a:pt x="4825" y="0"/>
                  </a:lnTo>
                  <a:lnTo>
                    <a:pt x="4825" y="729"/>
                  </a:lnTo>
                  <a:lnTo>
                    <a:pt x="5236" y="729"/>
                  </a:lnTo>
                  <a:lnTo>
                    <a:pt x="5236" y="635"/>
                  </a:lnTo>
                  <a:lnTo>
                    <a:pt x="4931" y="635"/>
                  </a:lnTo>
                  <a:lnTo>
                    <a:pt x="4931" y="396"/>
                  </a:lnTo>
                  <a:lnTo>
                    <a:pt x="5211" y="396"/>
                  </a:lnTo>
                  <a:lnTo>
                    <a:pt x="5211" y="302"/>
                  </a:lnTo>
                  <a:lnTo>
                    <a:pt x="4931" y="302"/>
                  </a:lnTo>
                  <a:lnTo>
                    <a:pt x="4931" y="91"/>
                  </a:lnTo>
                  <a:lnTo>
                    <a:pt x="5238" y="91"/>
                  </a:lnTo>
                  <a:close/>
                  <a:moveTo>
                    <a:pt x="6015" y="729"/>
                  </a:moveTo>
                  <a:lnTo>
                    <a:pt x="6015" y="0"/>
                  </a:lnTo>
                  <a:lnTo>
                    <a:pt x="5907" y="0"/>
                  </a:lnTo>
                  <a:lnTo>
                    <a:pt x="5907" y="584"/>
                  </a:lnTo>
                  <a:lnTo>
                    <a:pt x="5903" y="584"/>
                  </a:lnTo>
                  <a:lnTo>
                    <a:pt x="5583" y="0"/>
                  </a:lnTo>
                  <a:lnTo>
                    <a:pt x="5444" y="0"/>
                  </a:lnTo>
                  <a:lnTo>
                    <a:pt x="5444" y="729"/>
                  </a:lnTo>
                  <a:lnTo>
                    <a:pt x="5551" y="729"/>
                  </a:lnTo>
                  <a:lnTo>
                    <a:pt x="5551" y="144"/>
                  </a:lnTo>
                  <a:lnTo>
                    <a:pt x="5555" y="144"/>
                  </a:lnTo>
                  <a:lnTo>
                    <a:pt x="5876" y="729"/>
                  </a:lnTo>
                  <a:lnTo>
                    <a:pt x="6015" y="729"/>
                  </a:lnTo>
                  <a:close/>
                  <a:moveTo>
                    <a:pt x="6765" y="527"/>
                  </a:moveTo>
                  <a:lnTo>
                    <a:pt x="6765" y="0"/>
                  </a:lnTo>
                  <a:lnTo>
                    <a:pt x="6658" y="0"/>
                  </a:lnTo>
                  <a:lnTo>
                    <a:pt x="6658" y="527"/>
                  </a:lnTo>
                  <a:lnTo>
                    <a:pt x="6658" y="541"/>
                  </a:lnTo>
                  <a:lnTo>
                    <a:pt x="6655" y="554"/>
                  </a:lnTo>
                  <a:lnTo>
                    <a:pt x="6654" y="560"/>
                  </a:lnTo>
                  <a:lnTo>
                    <a:pt x="6653" y="566"/>
                  </a:lnTo>
                  <a:lnTo>
                    <a:pt x="6652" y="571"/>
                  </a:lnTo>
                  <a:lnTo>
                    <a:pt x="6650" y="577"/>
                  </a:lnTo>
                  <a:lnTo>
                    <a:pt x="6645" y="588"/>
                  </a:lnTo>
                  <a:lnTo>
                    <a:pt x="6640" y="598"/>
                  </a:lnTo>
                  <a:lnTo>
                    <a:pt x="6634" y="607"/>
                  </a:lnTo>
                  <a:lnTo>
                    <a:pt x="6626" y="615"/>
                  </a:lnTo>
                  <a:lnTo>
                    <a:pt x="6618" y="623"/>
                  </a:lnTo>
                  <a:lnTo>
                    <a:pt x="6609" y="630"/>
                  </a:lnTo>
                  <a:lnTo>
                    <a:pt x="6604" y="632"/>
                  </a:lnTo>
                  <a:lnTo>
                    <a:pt x="6600" y="635"/>
                  </a:lnTo>
                  <a:lnTo>
                    <a:pt x="6590" y="640"/>
                  </a:lnTo>
                  <a:lnTo>
                    <a:pt x="6578" y="643"/>
                  </a:lnTo>
                  <a:lnTo>
                    <a:pt x="6566" y="645"/>
                  </a:lnTo>
                  <a:lnTo>
                    <a:pt x="6553" y="648"/>
                  </a:lnTo>
                  <a:lnTo>
                    <a:pt x="6540" y="649"/>
                  </a:lnTo>
                  <a:lnTo>
                    <a:pt x="6517" y="649"/>
                  </a:lnTo>
                  <a:lnTo>
                    <a:pt x="6507" y="649"/>
                  </a:lnTo>
                  <a:lnTo>
                    <a:pt x="6498" y="648"/>
                  </a:lnTo>
                  <a:lnTo>
                    <a:pt x="6489" y="645"/>
                  </a:lnTo>
                  <a:lnTo>
                    <a:pt x="6482" y="643"/>
                  </a:lnTo>
                  <a:lnTo>
                    <a:pt x="6475" y="641"/>
                  </a:lnTo>
                  <a:lnTo>
                    <a:pt x="6468" y="638"/>
                  </a:lnTo>
                  <a:lnTo>
                    <a:pt x="6468" y="722"/>
                  </a:lnTo>
                  <a:lnTo>
                    <a:pt x="6477" y="728"/>
                  </a:lnTo>
                  <a:lnTo>
                    <a:pt x="6487" y="731"/>
                  </a:lnTo>
                  <a:lnTo>
                    <a:pt x="6498" y="734"/>
                  </a:lnTo>
                  <a:lnTo>
                    <a:pt x="6509" y="738"/>
                  </a:lnTo>
                  <a:lnTo>
                    <a:pt x="6523" y="740"/>
                  </a:lnTo>
                  <a:lnTo>
                    <a:pt x="6536" y="741"/>
                  </a:lnTo>
                  <a:lnTo>
                    <a:pt x="6551" y="742"/>
                  </a:lnTo>
                  <a:lnTo>
                    <a:pt x="6567" y="742"/>
                  </a:lnTo>
                  <a:lnTo>
                    <a:pt x="6578" y="742"/>
                  </a:lnTo>
                  <a:lnTo>
                    <a:pt x="6590" y="741"/>
                  </a:lnTo>
                  <a:lnTo>
                    <a:pt x="6600" y="740"/>
                  </a:lnTo>
                  <a:lnTo>
                    <a:pt x="6610" y="738"/>
                  </a:lnTo>
                  <a:lnTo>
                    <a:pt x="6630" y="733"/>
                  </a:lnTo>
                  <a:lnTo>
                    <a:pt x="6641" y="730"/>
                  </a:lnTo>
                  <a:lnTo>
                    <a:pt x="6650" y="726"/>
                  </a:lnTo>
                  <a:lnTo>
                    <a:pt x="6659" y="722"/>
                  </a:lnTo>
                  <a:lnTo>
                    <a:pt x="6667" y="717"/>
                  </a:lnTo>
                  <a:lnTo>
                    <a:pt x="6676" y="713"/>
                  </a:lnTo>
                  <a:lnTo>
                    <a:pt x="6684" y="707"/>
                  </a:lnTo>
                  <a:lnTo>
                    <a:pt x="6692" y="702"/>
                  </a:lnTo>
                  <a:lnTo>
                    <a:pt x="6700" y="695"/>
                  </a:lnTo>
                  <a:lnTo>
                    <a:pt x="6706" y="688"/>
                  </a:lnTo>
                  <a:lnTo>
                    <a:pt x="6713" y="680"/>
                  </a:lnTo>
                  <a:lnTo>
                    <a:pt x="6720" y="674"/>
                  </a:lnTo>
                  <a:lnTo>
                    <a:pt x="6726" y="666"/>
                  </a:lnTo>
                  <a:lnTo>
                    <a:pt x="6731" y="658"/>
                  </a:lnTo>
                  <a:lnTo>
                    <a:pt x="6737" y="649"/>
                  </a:lnTo>
                  <a:lnTo>
                    <a:pt x="6742" y="641"/>
                  </a:lnTo>
                  <a:lnTo>
                    <a:pt x="6745" y="632"/>
                  </a:lnTo>
                  <a:lnTo>
                    <a:pt x="6753" y="613"/>
                  </a:lnTo>
                  <a:lnTo>
                    <a:pt x="6755" y="604"/>
                  </a:lnTo>
                  <a:lnTo>
                    <a:pt x="6759" y="594"/>
                  </a:lnTo>
                  <a:lnTo>
                    <a:pt x="6761" y="584"/>
                  </a:lnTo>
                  <a:lnTo>
                    <a:pt x="6762" y="572"/>
                  </a:lnTo>
                  <a:lnTo>
                    <a:pt x="6763" y="562"/>
                  </a:lnTo>
                  <a:lnTo>
                    <a:pt x="6764" y="551"/>
                  </a:lnTo>
                  <a:lnTo>
                    <a:pt x="6765" y="540"/>
                  </a:lnTo>
                  <a:lnTo>
                    <a:pt x="6765" y="527"/>
                  </a:lnTo>
                  <a:close/>
                  <a:moveTo>
                    <a:pt x="7628" y="729"/>
                  </a:moveTo>
                  <a:lnTo>
                    <a:pt x="7307" y="0"/>
                  </a:lnTo>
                  <a:lnTo>
                    <a:pt x="7205" y="0"/>
                  </a:lnTo>
                  <a:lnTo>
                    <a:pt x="6884" y="729"/>
                  </a:lnTo>
                  <a:lnTo>
                    <a:pt x="7000" y="729"/>
                  </a:lnTo>
                  <a:lnTo>
                    <a:pt x="7076" y="542"/>
                  </a:lnTo>
                  <a:lnTo>
                    <a:pt x="7436" y="542"/>
                  </a:lnTo>
                  <a:lnTo>
                    <a:pt x="7512" y="729"/>
                  </a:lnTo>
                  <a:lnTo>
                    <a:pt x="7628" y="729"/>
                  </a:lnTo>
                  <a:close/>
                  <a:moveTo>
                    <a:pt x="7402" y="459"/>
                  </a:moveTo>
                  <a:lnTo>
                    <a:pt x="7111" y="459"/>
                  </a:lnTo>
                  <a:lnTo>
                    <a:pt x="7256" y="100"/>
                  </a:lnTo>
                  <a:lnTo>
                    <a:pt x="7402" y="459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</p:grpSp>
      <p:pic>
        <p:nvPicPr>
          <p:cNvPr id="12" name="Picture 11" descr="SHORT_THL_LOGO_RGB_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24200" y="4038600"/>
            <a:ext cx="2603500" cy="1064086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810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>
              <a:latin typeface="Arial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43000"/>
            <a:ext cx="8207375" cy="1295400"/>
          </a:xfrm>
        </p:spPr>
        <p:txBody>
          <a:bodyPr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632075"/>
            <a:ext cx="8207375" cy="949325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135896-443F-4544-B6F1-7517F77824BF}" type="datetime1">
              <a:rPr lang="fi-FI"/>
              <a:pPr/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47369-19E2-4791-B101-DB9661BC3DFB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2250" cy="4392612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484313"/>
            <a:ext cx="4033838" cy="43926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0C5BB-0625-4D6C-B50B-E59D43538913}" type="datetime1">
              <a:rPr lang="fi-FI"/>
              <a:pPr/>
              <a:t>27.2.2014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7374-414B-4D0D-9853-A8432DB7984A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20F32F-4D5B-4D47-9A01-B27431B02251}" type="datetime1">
              <a:rPr lang="fi-FI"/>
              <a:pPr/>
              <a:t>27.2.2014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4174A-68A3-4748-9195-F5D2476522EF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1752E5-19AD-4F6D-B50A-9D98F21736A0}" type="datetime1">
              <a:rPr lang="fi-FI"/>
              <a:pPr/>
              <a:t>27.2.2014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E04AA-1142-47DD-90A6-607B23348ECC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48DE38-50E3-425B-ACDF-4AC9E2443813}" type="datetime1">
              <a:rPr lang="fi-FI"/>
              <a:pPr/>
              <a:t>27.2.2014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8B681-2CC6-44B1-93C6-7D39F9444A47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61138"/>
            <a:ext cx="9144000" cy="2968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073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i-FI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184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89713"/>
            <a:ext cx="10906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F8883D5A-7385-4269-9D87-04BF44B6FBC3}" type="datetime1">
              <a:rPr lang="fi-FI"/>
              <a:pPr/>
              <a:t>27.2.2014</a:t>
            </a:fld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597650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97650"/>
            <a:ext cx="1079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28B6E41-5D14-4BD8-B322-AC61B067EABD}" type="slidenum">
              <a:rPr lang="fi-FI"/>
              <a:pPr/>
              <a:t>‹#›</a:t>
            </a:fld>
            <a:endParaRPr lang="fi-FI"/>
          </a:p>
        </p:txBody>
      </p:sp>
      <p:grpSp>
        <p:nvGrpSpPr>
          <p:cNvPr id="1053" name="Group 29"/>
          <p:cNvGrpSpPr>
            <a:grpSpLocks/>
          </p:cNvGrpSpPr>
          <p:nvPr/>
        </p:nvGrpSpPr>
        <p:grpSpPr bwMode="auto">
          <a:xfrm>
            <a:off x="5867400" y="6324600"/>
            <a:ext cx="2773363" cy="104775"/>
            <a:chOff x="340" y="3906"/>
            <a:chExt cx="1747" cy="66"/>
          </a:xfrm>
        </p:grpSpPr>
        <p:sp>
          <p:nvSpPr>
            <p:cNvPr id="1051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/>
              <a:ahLst/>
              <a:cxnLst>
                <a:cxn ang="0">
                  <a:pos x="0" y="715"/>
                </a:cxn>
                <a:cxn ang="0">
                  <a:pos x="988" y="328"/>
                </a:cxn>
                <a:cxn ang="0">
                  <a:pos x="2035" y="15"/>
                </a:cxn>
                <a:cxn ang="0">
                  <a:pos x="2305" y="715"/>
                </a:cxn>
                <a:cxn ang="0">
                  <a:pos x="2998" y="575"/>
                </a:cxn>
                <a:cxn ang="0">
                  <a:pos x="2968" y="715"/>
                </a:cxn>
                <a:cxn ang="0">
                  <a:pos x="3630" y="715"/>
                </a:cxn>
                <a:cxn ang="0">
                  <a:pos x="4594" y="161"/>
                </a:cxn>
                <a:cxn ang="0">
                  <a:pos x="4382" y="8"/>
                </a:cxn>
                <a:cxn ang="0">
                  <a:pos x="4106" y="61"/>
                </a:cxn>
                <a:cxn ang="0">
                  <a:pos x="3977" y="289"/>
                </a:cxn>
                <a:cxn ang="0">
                  <a:pos x="4019" y="568"/>
                </a:cxn>
                <a:cxn ang="0">
                  <a:pos x="4231" y="722"/>
                </a:cxn>
                <a:cxn ang="0">
                  <a:pos x="4507" y="669"/>
                </a:cxn>
                <a:cxn ang="0">
                  <a:pos x="4638" y="441"/>
                </a:cxn>
                <a:cxn ang="0">
                  <a:pos x="4514" y="497"/>
                </a:cxn>
                <a:cxn ang="0">
                  <a:pos x="4381" y="628"/>
                </a:cxn>
                <a:cxn ang="0">
                  <a:pos x="4190" y="608"/>
                </a:cxn>
                <a:cxn ang="0">
                  <a:pos x="4084" y="448"/>
                </a:cxn>
                <a:cxn ang="0">
                  <a:pos x="4099" y="233"/>
                </a:cxn>
                <a:cxn ang="0">
                  <a:pos x="4233" y="102"/>
                </a:cxn>
                <a:cxn ang="0">
                  <a:pos x="4422" y="122"/>
                </a:cxn>
                <a:cxn ang="0">
                  <a:pos x="4528" y="282"/>
                </a:cxn>
                <a:cxn ang="0">
                  <a:pos x="4939" y="715"/>
                </a:cxn>
                <a:cxn ang="0">
                  <a:pos x="5189" y="715"/>
                </a:cxn>
                <a:cxn ang="0">
                  <a:pos x="6393" y="15"/>
                </a:cxn>
                <a:cxn ang="0">
                  <a:pos x="6057" y="153"/>
                </a:cxn>
                <a:cxn ang="0">
                  <a:pos x="7590" y="715"/>
                </a:cxn>
                <a:cxn ang="0">
                  <a:pos x="7148" y="715"/>
                </a:cxn>
                <a:cxn ang="0">
                  <a:pos x="8228" y="15"/>
                </a:cxn>
                <a:cxn ang="0">
                  <a:pos x="8727" y="715"/>
                </a:cxn>
                <a:cxn ang="0">
                  <a:pos x="9110" y="456"/>
                </a:cxn>
                <a:cxn ang="0">
                  <a:pos x="9699" y="15"/>
                </a:cxn>
                <a:cxn ang="0">
                  <a:pos x="10970" y="326"/>
                </a:cxn>
                <a:cxn ang="0">
                  <a:pos x="10862" y="83"/>
                </a:cxn>
                <a:cxn ang="0">
                  <a:pos x="10596" y="3"/>
                </a:cxn>
                <a:cxn ang="0">
                  <a:pos x="10364" y="133"/>
                </a:cxn>
                <a:cxn ang="0">
                  <a:pos x="10301" y="404"/>
                </a:cxn>
                <a:cxn ang="0">
                  <a:pos x="10408" y="647"/>
                </a:cxn>
                <a:cxn ang="0">
                  <a:pos x="10674" y="726"/>
                </a:cxn>
                <a:cxn ang="0">
                  <a:pos x="10906" y="595"/>
                </a:cxn>
                <a:cxn ang="0">
                  <a:pos x="10866" y="365"/>
                </a:cxn>
                <a:cxn ang="0">
                  <a:pos x="10805" y="561"/>
                </a:cxn>
                <a:cxn ang="0">
                  <a:pos x="10635" y="638"/>
                </a:cxn>
                <a:cxn ang="0">
                  <a:pos x="10465" y="561"/>
                </a:cxn>
                <a:cxn ang="0">
                  <a:pos x="10403" y="365"/>
                </a:cxn>
                <a:cxn ang="0">
                  <a:pos x="10465" y="171"/>
                </a:cxn>
                <a:cxn ang="0">
                  <a:pos x="10635" y="92"/>
                </a:cxn>
                <a:cxn ang="0">
                  <a:pos x="10805" y="171"/>
                </a:cxn>
                <a:cxn ang="0">
                  <a:pos x="10866" y="365"/>
                </a:cxn>
                <a:cxn ang="0">
                  <a:pos x="11455" y="377"/>
                </a:cxn>
                <a:cxn ang="0">
                  <a:pos x="11231" y="231"/>
                </a:cxn>
                <a:cxn ang="0">
                  <a:pos x="11230" y="136"/>
                </a:cxn>
                <a:cxn ang="0">
                  <a:pos x="11356" y="92"/>
                </a:cxn>
                <a:cxn ang="0">
                  <a:pos x="11311" y="1"/>
                </a:cxn>
                <a:cxn ang="0">
                  <a:pos x="11148" y="74"/>
                </a:cxn>
                <a:cxn ang="0">
                  <a:pos x="11111" y="227"/>
                </a:cxn>
                <a:cxn ang="0">
                  <a:pos x="11276" y="383"/>
                </a:cxn>
                <a:cxn ang="0">
                  <a:pos x="11409" y="505"/>
                </a:cxn>
                <a:cxn ang="0">
                  <a:pos x="11320" y="631"/>
                </a:cxn>
                <a:cxn ang="0">
                  <a:pos x="11129" y="604"/>
                </a:cxn>
                <a:cxn ang="0">
                  <a:pos x="11308" y="725"/>
                </a:cxn>
                <a:cxn ang="0">
                  <a:pos x="11467" y="653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052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/>
              <a:ahLst/>
              <a:cxnLst>
                <a:cxn ang="0">
                  <a:pos x="316" y="88"/>
                </a:cxn>
                <a:cxn ang="0">
                  <a:pos x="776" y="611"/>
                </a:cxn>
                <a:cxn ang="0">
                  <a:pos x="1763" y="611"/>
                </a:cxn>
                <a:cxn ang="0">
                  <a:pos x="1710" y="594"/>
                </a:cxn>
                <a:cxn ang="0">
                  <a:pos x="1635" y="462"/>
                </a:cxn>
                <a:cxn ang="0">
                  <a:pos x="1600" y="341"/>
                </a:cxn>
                <a:cxn ang="0">
                  <a:pos x="1675" y="277"/>
                </a:cxn>
                <a:cxn ang="0">
                  <a:pos x="1706" y="196"/>
                </a:cxn>
                <a:cxn ang="0">
                  <a:pos x="1695" y="116"/>
                </a:cxn>
                <a:cxn ang="0">
                  <a:pos x="1652" y="56"/>
                </a:cxn>
                <a:cxn ang="0">
                  <a:pos x="1576" y="12"/>
                </a:cxn>
                <a:cxn ang="0">
                  <a:pos x="1257" y="0"/>
                </a:cxn>
                <a:cxn ang="0">
                  <a:pos x="1464" y="396"/>
                </a:cxn>
                <a:cxn ang="0">
                  <a:pos x="1508" y="433"/>
                </a:cxn>
                <a:cxn ang="0">
                  <a:pos x="1618" y="639"/>
                </a:cxn>
                <a:cxn ang="0">
                  <a:pos x="1683" y="690"/>
                </a:cxn>
                <a:cxn ang="0">
                  <a:pos x="1599" y="183"/>
                </a:cxn>
                <a:cxn ang="0">
                  <a:pos x="1570" y="256"/>
                </a:cxn>
                <a:cxn ang="0">
                  <a:pos x="1510" y="298"/>
                </a:cxn>
                <a:cxn ang="0">
                  <a:pos x="1486" y="88"/>
                </a:cxn>
                <a:cxn ang="0">
                  <a:pos x="1568" y="119"/>
                </a:cxn>
                <a:cxn ang="0">
                  <a:pos x="1595" y="161"/>
                </a:cxn>
                <a:cxn ang="0">
                  <a:pos x="1814" y="0"/>
                </a:cxn>
                <a:cxn ang="0">
                  <a:pos x="3000" y="700"/>
                </a:cxn>
                <a:cxn ang="0">
                  <a:pos x="3002" y="88"/>
                </a:cxn>
                <a:cxn ang="0">
                  <a:pos x="3476" y="700"/>
                </a:cxn>
                <a:cxn ang="0">
                  <a:pos x="4434" y="266"/>
                </a:cxn>
                <a:cxn ang="0">
                  <a:pos x="4382" y="145"/>
                </a:cxn>
                <a:cxn ang="0">
                  <a:pos x="4300" y="60"/>
                </a:cxn>
                <a:cxn ang="0">
                  <a:pos x="4178" y="7"/>
                </a:cxn>
                <a:cxn ang="0">
                  <a:pos x="4125" y="700"/>
                </a:cxn>
                <a:cxn ang="0">
                  <a:pos x="4258" y="668"/>
                </a:cxn>
                <a:cxn ang="0">
                  <a:pos x="4363" y="586"/>
                </a:cxn>
                <a:cxn ang="0">
                  <a:pos x="4420" y="488"/>
                </a:cxn>
                <a:cxn ang="0">
                  <a:pos x="4443" y="354"/>
                </a:cxn>
                <a:cxn ang="0">
                  <a:pos x="4328" y="441"/>
                </a:cxn>
                <a:cxn ang="0">
                  <a:pos x="4285" y="525"/>
                </a:cxn>
                <a:cxn ang="0">
                  <a:pos x="4211" y="587"/>
                </a:cxn>
                <a:cxn ang="0">
                  <a:pos x="4119" y="611"/>
                </a:cxn>
                <a:cxn ang="0">
                  <a:pos x="4156" y="94"/>
                </a:cxn>
                <a:cxn ang="0">
                  <a:pos x="4236" y="131"/>
                </a:cxn>
                <a:cxn ang="0">
                  <a:pos x="4298" y="200"/>
                </a:cxn>
                <a:cxn ang="0">
                  <a:pos x="4335" y="290"/>
                </a:cxn>
                <a:cxn ang="0">
                  <a:pos x="4600" y="0"/>
                </a:cxn>
                <a:cxn ang="0">
                  <a:pos x="4702" y="291"/>
                </a:cxn>
                <a:cxn ang="0">
                  <a:pos x="5324" y="0"/>
                </a:cxn>
                <a:cxn ang="0">
                  <a:pos x="6451" y="507"/>
                </a:cxn>
                <a:cxn ang="0">
                  <a:pos x="6343" y="549"/>
                </a:cxn>
                <a:cxn ang="0">
                  <a:pos x="6298" y="608"/>
                </a:cxn>
                <a:cxn ang="0">
                  <a:pos x="6205" y="624"/>
                </a:cxn>
                <a:cxn ang="0">
                  <a:pos x="6185" y="703"/>
                </a:cxn>
                <a:cxn ang="0">
                  <a:pos x="6283" y="712"/>
                </a:cxn>
                <a:cxn ang="0">
                  <a:pos x="6366" y="685"/>
                </a:cxn>
                <a:cxn ang="0">
                  <a:pos x="6419" y="632"/>
                </a:cxn>
                <a:cxn ang="0">
                  <a:pos x="6448" y="550"/>
                </a:cxn>
                <a:cxn ang="0">
                  <a:pos x="6565" y="700"/>
                </a:cxn>
                <a:cxn ang="0">
                  <a:pos x="6919" y="97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</p:grpSp>
      <p:pic>
        <p:nvPicPr>
          <p:cNvPr id="12" name="Picture 11" descr="SHORT_THL_LOGO_WEB_186x80px.jpg"/>
          <p:cNvPicPr>
            <a:picLocks noChangeAspect="1"/>
          </p:cNvPicPr>
          <p:nvPr/>
        </p:nvPicPr>
        <p:blipFill>
          <a:blip r:embed="rId8" cstate="print"/>
          <a:srcRect t="9687" b="12813"/>
          <a:stretch>
            <a:fillRect/>
          </a:stretch>
        </p:blipFill>
        <p:spPr>
          <a:xfrm>
            <a:off x="152400" y="5994398"/>
            <a:ext cx="1524000" cy="50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eaLnBrk="1" fontAlgn="base" hangingPunct="1">
        <a:lnSpc>
          <a:spcPct val="95000"/>
        </a:lnSpc>
        <a:spcBef>
          <a:spcPts val="9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900113" indent="-274638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lr>
          <a:schemeClr val="accent1"/>
        </a:buClr>
        <a:buChar char="•"/>
        <a:defRPr sz="1800">
          <a:solidFill>
            <a:schemeClr val="tx1"/>
          </a:solidFill>
          <a:latin typeface="+mn-lt"/>
        </a:defRPr>
      </a:lvl3pPr>
      <a:lvl4pPr marL="1165225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430338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6082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0654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226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9798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7.xlsx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intra.eracnet.fi/main/index.php/Image:Luikonlahden_pienhiukkaspitoisuus.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1.xlsx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3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4.xls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5.bin"/><Relationship Id="rId7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5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Terveysriskinarviointi</a:t>
            </a:r>
            <a:r>
              <a:rPr lang="en-US" dirty="0" smtClean="0"/>
              <a:t> </a:t>
            </a:r>
            <a:r>
              <a:rPr lang="en-US" dirty="0" err="1" smtClean="0"/>
              <a:t>Luikonlahden</a:t>
            </a:r>
            <a:r>
              <a:rPr lang="en-US" dirty="0" smtClean="0"/>
              <a:t> </a:t>
            </a:r>
            <a:r>
              <a:rPr lang="en-US" dirty="0" err="1" smtClean="0"/>
              <a:t>kaivosalueella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600" dirty="0" smtClean="0"/>
              <a:t>Virpi Kollanus, Hannu Komulainen, Jouni Tuomisto</a:t>
            </a:r>
          </a:p>
          <a:p>
            <a:r>
              <a:rPr lang="en-US" sz="1600" dirty="0" err="1" smtClean="0"/>
              <a:t>Minera</a:t>
            </a:r>
            <a:r>
              <a:rPr lang="en-US" sz="1600" dirty="0" err="1"/>
              <a:t>-</a:t>
            </a:r>
            <a:r>
              <a:rPr lang="en-US" sz="1600" dirty="0" err="1" smtClean="0"/>
              <a:t>loppuseminaari</a:t>
            </a:r>
            <a:endParaRPr lang="en-US" sz="1600" dirty="0" smtClean="0"/>
          </a:p>
          <a:p>
            <a:r>
              <a:rPr lang="en-US" sz="1600" dirty="0" smtClean="0"/>
              <a:t>Kuopio 17.4.2013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EABBFBB-DF1A-4B2B-8BEE-F79AD5DC725E}" type="datetime1">
              <a:rPr lang="fi-FI"/>
              <a:pPr/>
              <a:t>27.2.2014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AE90ED-C1C6-472D-BC2D-035E1DA73F27}" type="slidenum">
              <a:rPr lang="fi-FI"/>
              <a:pPr/>
              <a:t>1</a:t>
            </a:fld>
            <a:endParaRPr lang="fi-FI"/>
          </a:p>
        </p:txBody>
      </p:sp>
      <p:pic>
        <p:nvPicPr>
          <p:cNvPr id="9" name="Picture 8" descr="banneri_7b_powerpoint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13132"/>
            <a:ext cx="9144000" cy="784220"/>
          </a:xfrm>
          <a:prstGeom prst="rect">
            <a:avLst/>
          </a:prstGeom>
        </p:spPr>
      </p:pic>
      <p:pic>
        <p:nvPicPr>
          <p:cNvPr id="7" name="Picture 6" descr="Minera logo plain lapinakyva (ID 3408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1" y="4005064"/>
            <a:ext cx="2375361" cy="1174988"/>
          </a:xfrm>
          <a:prstGeom prst="rect">
            <a:avLst/>
          </a:prstGeom>
        </p:spPr>
      </p:pic>
      <p:pic>
        <p:nvPicPr>
          <p:cNvPr id="8" name="Picture 7" descr="Tekes logo vaaka (ID 332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7" y="3870194"/>
            <a:ext cx="1316411" cy="388633"/>
          </a:xfrm>
          <a:prstGeom prst="rect">
            <a:avLst/>
          </a:prstGeom>
        </p:spPr>
      </p:pic>
      <p:pic>
        <p:nvPicPr>
          <p:cNvPr id="10" name="Picture 9" descr="EU-lippu EAKR läpinäkyvä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4298800"/>
            <a:ext cx="1460427" cy="711490"/>
          </a:xfrm>
          <a:prstGeom prst="rect">
            <a:avLst/>
          </a:prstGeom>
        </p:spPr>
      </p:pic>
      <p:pic>
        <p:nvPicPr>
          <p:cNvPr id="11" name="Picture 10" descr="vipuvoimaaEU_rgb (ID 3317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4288" y="5118323"/>
            <a:ext cx="1835975" cy="707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7375" cy="504353"/>
          </a:xfrm>
        </p:spPr>
        <p:txBody>
          <a:bodyPr/>
          <a:lstStyle/>
          <a:p>
            <a:r>
              <a:rPr lang="fi-FI" dirty="0"/>
              <a:t>Metallit – terveysriskin kuvaus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4968552"/>
          </a:xfrm>
        </p:spPr>
        <p:txBody>
          <a:bodyPr/>
          <a:lstStyle/>
          <a:p>
            <a:pPr marL="0" indent="0">
              <a:buNone/>
            </a:pPr>
            <a:r>
              <a:rPr lang="fi-FI" sz="2000" b="1" u="sng" dirty="0" smtClean="0"/>
              <a:t>Syöpäriski</a:t>
            </a:r>
          </a:p>
          <a:p>
            <a:pPr marL="0" indent="0">
              <a:buNone/>
            </a:pPr>
            <a:endParaRPr lang="fi-FI" sz="200" u="sng" dirty="0" smtClean="0"/>
          </a:p>
          <a:p>
            <a:r>
              <a:rPr lang="fi-FI" sz="2000" dirty="0" smtClean="0"/>
              <a:t>Arvioiduista metalleista arseeni on syöpävaarallinen suun kautta altistuttaessa</a:t>
            </a:r>
          </a:p>
          <a:p>
            <a:r>
              <a:rPr lang="fi-FI" sz="2000" dirty="0" smtClean="0"/>
              <a:t>Aikuisten altistumistasoon liittyvä elinikäinen yksilön syöpäriski:</a:t>
            </a:r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sz="400" dirty="0" smtClean="0"/>
          </a:p>
          <a:p>
            <a:r>
              <a:rPr lang="fi-FI" sz="2000" dirty="0" smtClean="0"/>
              <a:t>Arvioinnissa </a:t>
            </a:r>
            <a:r>
              <a:rPr lang="fi-FI" sz="2000" dirty="0"/>
              <a:t>sovellettiin juomaveden </a:t>
            </a:r>
            <a:r>
              <a:rPr lang="fi-FI" sz="2000" dirty="0" smtClean="0"/>
              <a:t>epäorgaaniselle arseenille </a:t>
            </a:r>
            <a:r>
              <a:rPr lang="fi-FI" sz="2000" dirty="0"/>
              <a:t>määritettyä syöpäriskin </a:t>
            </a:r>
            <a:r>
              <a:rPr lang="fi-FI" sz="2000" dirty="0" smtClean="0"/>
              <a:t>annosvastetta</a:t>
            </a:r>
          </a:p>
          <a:p>
            <a:pPr marL="360362" lvl="1" indent="0">
              <a:buNone/>
            </a:pPr>
            <a:r>
              <a:rPr lang="fi-FI" sz="1600" dirty="0" smtClean="0"/>
              <a:t>→ </a:t>
            </a:r>
            <a:r>
              <a:rPr lang="fi-FI" sz="1600" dirty="0"/>
              <a:t>Todennäköisesti yliarvioi ravinnon mukana saatavan arseenin </a:t>
            </a:r>
            <a:r>
              <a:rPr lang="fi-FI" sz="1600" dirty="0" smtClean="0"/>
              <a:t>syöpäriskiä</a:t>
            </a:r>
          </a:p>
          <a:p>
            <a:pPr marL="360362" lvl="1" indent="0">
              <a:buNone/>
            </a:pPr>
            <a:endParaRPr lang="fi-FI" sz="200" dirty="0" smtClean="0"/>
          </a:p>
          <a:p>
            <a:pPr marL="357188" lvl="1" indent="-357188">
              <a:spcBef>
                <a:spcPts val="900"/>
              </a:spcBef>
              <a:buClr>
                <a:schemeClr val="accent1"/>
              </a:buClr>
              <a:buFontTx/>
              <a:buChar char="•"/>
            </a:pPr>
            <a:r>
              <a:rPr lang="fi-FI" dirty="0" smtClean="0"/>
              <a:t>Taustasaantiarvio perustuu keskimääräiseen epäorgaanisen arseenin saantiin ravinnosta Euroopassa (EFSA 2009)</a:t>
            </a:r>
            <a:endParaRPr lang="fi-FI" dirty="0"/>
          </a:p>
          <a:p>
            <a:endParaRPr lang="fi-FI" sz="2000" dirty="0" smtClean="0"/>
          </a:p>
          <a:p>
            <a:pPr marL="360362" lvl="1" indent="0">
              <a:buNone/>
            </a:pPr>
            <a:endParaRPr lang="fi-FI" sz="1800" dirty="0"/>
          </a:p>
          <a:p>
            <a:pPr marL="360362" lvl="1" indent="0">
              <a:buNone/>
            </a:pPr>
            <a:endParaRPr lang="fi-FI" sz="1800" dirty="0" smtClean="0"/>
          </a:p>
          <a:p>
            <a:pPr marL="360362" lvl="1" indent="0">
              <a:buNone/>
            </a:pPr>
            <a:r>
              <a:rPr lang="fi-FI" sz="1800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10</a:t>
            </a:fld>
            <a:endParaRPr lang="fi-FI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796298"/>
              </p:ext>
            </p:extLst>
          </p:nvPr>
        </p:nvGraphicFramePr>
        <p:xfrm>
          <a:off x="1331640" y="2996952"/>
          <a:ext cx="5256584" cy="89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" name="Laskentataulukko" r:id="rId4" imgW="4029166" imgH="685800" progId="Excel.Sheet.12">
                  <p:embed/>
                </p:oleObj>
              </mc:Choice>
              <mc:Fallback>
                <p:oleObj name="Laskentataulukko" r:id="rId4" imgW="4029166" imgH="685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1640" y="2996952"/>
                        <a:ext cx="5256584" cy="894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741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7375" cy="648370"/>
          </a:xfrm>
        </p:spPr>
        <p:txBody>
          <a:bodyPr/>
          <a:lstStyle/>
          <a:p>
            <a:r>
              <a:rPr lang="fi-FI" dirty="0"/>
              <a:t>Metallit – päätelmät </a:t>
            </a:r>
            <a:r>
              <a:rPr lang="fi-FI" dirty="0" err="1"/>
              <a:t>Luikonlahdelta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18488" cy="5256584"/>
          </a:xfrm>
        </p:spPr>
        <p:txBody>
          <a:bodyPr/>
          <a:lstStyle/>
          <a:p>
            <a:r>
              <a:rPr lang="fi-FI" sz="2000" dirty="0" smtClean="0"/>
              <a:t>Lasten paikallinen altistuminen metalleille </a:t>
            </a:r>
            <a:r>
              <a:rPr lang="fi-FI" sz="2000" dirty="0"/>
              <a:t>suurempaa kuin </a:t>
            </a:r>
            <a:r>
              <a:rPr lang="fi-FI" sz="2000" dirty="0" smtClean="0"/>
              <a:t>aikuisten</a:t>
            </a:r>
            <a:r>
              <a:rPr lang="fi-FI" sz="2000" dirty="0"/>
              <a:t> </a:t>
            </a:r>
            <a:r>
              <a:rPr lang="fi-FI" sz="2000" dirty="0" smtClean="0"/>
              <a:t>(metallista </a:t>
            </a:r>
            <a:r>
              <a:rPr lang="fi-FI" sz="2000" dirty="0"/>
              <a:t>riippuen 2-9 </a:t>
            </a:r>
            <a:r>
              <a:rPr lang="fi-FI" sz="2000" dirty="0" smtClean="0"/>
              <a:t>-kertainen) </a:t>
            </a:r>
          </a:p>
          <a:p>
            <a:pPr marL="0" indent="0">
              <a:buNone/>
            </a:pPr>
            <a:endParaRPr lang="fi-FI" sz="200" dirty="0" smtClean="0"/>
          </a:p>
          <a:p>
            <a:r>
              <a:rPr lang="fi-FI" sz="2000" dirty="0" smtClean="0"/>
              <a:t>Paikallisista lähteistä saatava altistuminen pääasiallisesti vähäistä tavanomaiseen taustasaantiin suhteutettuna </a:t>
            </a:r>
          </a:p>
          <a:p>
            <a:pPr marL="0" indent="0">
              <a:buNone/>
            </a:pPr>
            <a:endParaRPr lang="fi-FI" sz="200" dirty="0" smtClean="0"/>
          </a:p>
          <a:p>
            <a:r>
              <a:rPr lang="fi-FI" sz="2000" dirty="0" smtClean="0"/>
              <a:t>As, </a:t>
            </a:r>
            <a:r>
              <a:rPr lang="fi-FI" sz="2000" dirty="0" err="1" smtClean="0"/>
              <a:t>Co</a:t>
            </a:r>
            <a:r>
              <a:rPr lang="fi-FI" sz="2000" dirty="0"/>
              <a:t>, </a:t>
            </a:r>
            <a:r>
              <a:rPr lang="fi-FI" sz="2000" dirty="0" err="1" smtClean="0"/>
              <a:t>Cr</a:t>
            </a:r>
            <a:r>
              <a:rPr lang="fi-FI" sz="2000" dirty="0" smtClean="0"/>
              <a:t>, </a:t>
            </a:r>
            <a:r>
              <a:rPr lang="fi-FI" sz="2000" dirty="0" err="1" smtClean="0"/>
              <a:t>Cu</a:t>
            </a:r>
            <a:r>
              <a:rPr lang="fi-FI" sz="2000" dirty="0" smtClean="0"/>
              <a:t>, </a:t>
            </a:r>
            <a:r>
              <a:rPr lang="fi-FI" sz="2000" dirty="0" err="1" smtClean="0"/>
              <a:t>Ni</a:t>
            </a:r>
            <a:r>
              <a:rPr lang="fi-FI" sz="2000" dirty="0"/>
              <a:t>, </a:t>
            </a:r>
            <a:r>
              <a:rPr lang="fi-FI" sz="2000" dirty="0" err="1" smtClean="0"/>
              <a:t>Zn</a:t>
            </a:r>
            <a:r>
              <a:rPr lang="fi-FI" sz="2000" dirty="0" smtClean="0"/>
              <a:t>, </a:t>
            </a:r>
            <a:r>
              <a:rPr lang="fi-FI" sz="2000" dirty="0" err="1"/>
              <a:t>Pb</a:t>
            </a:r>
            <a:r>
              <a:rPr lang="fi-FI" sz="2000" dirty="0"/>
              <a:t> ja V </a:t>
            </a:r>
            <a:r>
              <a:rPr lang="fi-FI" sz="2000" dirty="0" smtClean="0"/>
              <a:t>pitoisuudet kaivosalueen lähiympäristössä eivät </a:t>
            </a:r>
            <a:r>
              <a:rPr lang="fi-FI" sz="2000" dirty="0"/>
              <a:t>todennäköisesti aiheuta </a:t>
            </a:r>
            <a:r>
              <a:rPr lang="fi-FI" sz="2000" dirty="0" smtClean="0"/>
              <a:t>asukkaille terveysriskiä</a:t>
            </a:r>
          </a:p>
          <a:p>
            <a:pPr marL="0" indent="0">
              <a:buNone/>
            </a:pPr>
            <a:endParaRPr lang="fi-FI" sz="200" dirty="0" smtClean="0"/>
          </a:p>
          <a:p>
            <a:r>
              <a:rPr lang="fi-FI" sz="2000" dirty="0" smtClean="0"/>
              <a:t>Cd ei todennäköisesti aiheuta terveysriskiä, mutta ruokasieniä ei tulisi poimia kaivosalueen välittömästä läheisyydestä</a:t>
            </a:r>
          </a:p>
          <a:p>
            <a:pPr marL="0" indent="0">
              <a:buNone/>
            </a:pPr>
            <a:endParaRPr lang="fi-FI" sz="200" dirty="0" smtClean="0"/>
          </a:p>
          <a:p>
            <a:r>
              <a:rPr lang="fi-FI" sz="2000" dirty="0" smtClean="0"/>
              <a:t>As </a:t>
            </a:r>
            <a:r>
              <a:rPr lang="fi-FI" sz="2000" dirty="0"/>
              <a:t>kokonaissaantiin liittyy </a:t>
            </a:r>
            <a:r>
              <a:rPr lang="fi-FI" sz="2000" dirty="0" smtClean="0"/>
              <a:t>laskennallisesti hieman </a:t>
            </a:r>
            <a:r>
              <a:rPr lang="fi-FI" sz="2000" dirty="0"/>
              <a:t>kohonnut </a:t>
            </a:r>
            <a:r>
              <a:rPr lang="fi-FI" sz="2000" dirty="0" smtClean="0"/>
              <a:t>syöpäriski</a:t>
            </a:r>
            <a:endParaRPr lang="fi-FI" dirty="0" smtClean="0"/>
          </a:p>
          <a:p>
            <a:pPr marL="360362" lvl="1" indent="0">
              <a:buNone/>
            </a:pPr>
            <a:r>
              <a:rPr lang="fi-FI" dirty="0"/>
              <a:t>→ Paikallisten altistumislähteiden </a:t>
            </a:r>
            <a:r>
              <a:rPr lang="fi-FI" dirty="0" smtClean="0"/>
              <a:t>merkitys </a:t>
            </a:r>
            <a:r>
              <a:rPr lang="fi-FI" dirty="0"/>
              <a:t>pieni </a:t>
            </a:r>
          </a:p>
          <a:p>
            <a:pPr marL="360362" lvl="1" indent="0">
              <a:buNone/>
            </a:pPr>
            <a:endParaRPr lang="fi-FI" dirty="0"/>
          </a:p>
          <a:p>
            <a:pPr marL="360362" lvl="1" indent="0">
              <a:buNone/>
            </a:pPr>
            <a:endParaRPr lang="fi-FI" dirty="0" smtClean="0"/>
          </a:p>
          <a:p>
            <a:pPr marL="360362" lvl="1" indent="0">
              <a:buNone/>
            </a:pP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179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12</a:t>
            </a:fld>
            <a:endParaRPr lang="fi-FI"/>
          </a:p>
        </p:txBody>
      </p:sp>
      <p:pic>
        <p:nvPicPr>
          <p:cNvPr id="8194" name="Picture 7" descr="image:Luikonlahden pienhiukkaspitoisuus.png">
            <a:hlinkClick r:id="rId2" tooltip="image:Luikonlahden pienhiukkaspitoisuus.png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31" y="2852936"/>
            <a:ext cx="5432154" cy="347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3530543"/>
            <a:ext cx="26288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err="1"/>
              <a:t>Luikonlahden</a:t>
            </a:r>
            <a:r>
              <a:rPr lang="fi-FI" sz="1600" dirty="0"/>
              <a:t> kaivoksen ja rikastamon </a:t>
            </a:r>
            <a:r>
              <a:rPr lang="fi-FI" sz="1600" dirty="0" smtClean="0"/>
              <a:t>päästöjen </a:t>
            </a:r>
            <a:r>
              <a:rPr lang="fi-FI" sz="1600" dirty="0"/>
              <a:t>aiheuttama </a:t>
            </a:r>
            <a:endParaRPr lang="fi-FI" sz="1600" dirty="0" smtClean="0"/>
          </a:p>
          <a:p>
            <a:r>
              <a:rPr lang="fi-FI" sz="1600" dirty="0" smtClean="0"/>
              <a:t>PM</a:t>
            </a:r>
            <a:r>
              <a:rPr lang="fi-FI" sz="1600" baseline="-25000" dirty="0" smtClean="0"/>
              <a:t>2.5</a:t>
            </a:r>
            <a:r>
              <a:rPr lang="fi-FI" sz="1600" dirty="0" smtClean="0"/>
              <a:t> -pitoisuus </a:t>
            </a:r>
            <a:r>
              <a:rPr lang="fi-FI" sz="1600" dirty="0"/>
              <a:t>(µg/m</a:t>
            </a:r>
            <a:r>
              <a:rPr lang="fi-FI" sz="1600" baseline="30000" dirty="0"/>
              <a:t>3</a:t>
            </a:r>
            <a:r>
              <a:rPr lang="fi-FI" sz="1600" dirty="0"/>
              <a:t>) </a:t>
            </a:r>
            <a:r>
              <a:rPr lang="fi-FI" sz="1600" dirty="0" smtClean="0"/>
              <a:t>kaivoksen ympäristössä</a:t>
            </a:r>
            <a:endParaRPr lang="fi-FI" sz="1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6531" y="858596"/>
            <a:ext cx="82184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lnSpc>
                <a:spcPct val="95000"/>
              </a:lnSpc>
              <a:spcBef>
                <a:spcPts val="900"/>
              </a:spcBef>
              <a:spcAft>
                <a:spcPct val="0"/>
              </a:spcAft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65113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900113" indent="-274638" algn="l" rtl="0" eaLnBrk="1" fontAlgn="base" hangingPunct="1">
              <a:lnSpc>
                <a:spcPct val="9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165225" indent="-265113" algn="l" rtl="0" eaLnBrk="1" fontAlgn="base" hangingPunct="1">
              <a:lnSpc>
                <a:spcPct val="95000"/>
              </a:lnSpc>
              <a:spcBef>
                <a:spcPts val="54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346200" indent="-180975" algn="l" rtl="0" eaLnBrk="1" fontAlgn="base" hangingPunct="1">
              <a:lnSpc>
                <a:spcPct val="95000"/>
              </a:lnSpc>
              <a:spcBef>
                <a:spcPts val="54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608263" indent="-265113" algn="l" rtl="0" eaLnBrk="1" fontAlgn="base" hangingPunct="1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3065463" indent="-265113" algn="l" rtl="0" eaLnBrk="1" fontAlgn="base" hangingPunct="1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522663" indent="-265113" algn="l" rtl="0" eaLnBrk="1" fontAlgn="base" hangingPunct="1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979863" indent="-265113" algn="l" rtl="0" eaLnBrk="1" fontAlgn="base" hangingPunct="1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i-FI" sz="2000" dirty="0"/>
              <a:t>I</a:t>
            </a:r>
            <a:r>
              <a:rPr lang="fi-FI" sz="2000" dirty="0" smtClean="0"/>
              <a:t>lman pienhiukkaspitoisuus mallinnettiin </a:t>
            </a:r>
            <a:r>
              <a:rPr lang="fi-FI" sz="2000" dirty="0"/>
              <a:t>päästötietojen </a:t>
            </a:r>
            <a:r>
              <a:rPr lang="fi-FI" sz="2000" dirty="0" smtClean="0"/>
              <a:t>perusteella 0-15 </a:t>
            </a:r>
            <a:r>
              <a:rPr lang="fi-FI" sz="2000" dirty="0"/>
              <a:t>km:n </a:t>
            </a:r>
            <a:r>
              <a:rPr lang="fi-FI" sz="2000" dirty="0" smtClean="0"/>
              <a:t>etäisyydelle kaivosalueesta</a:t>
            </a:r>
            <a:r>
              <a:rPr lang="fi-FI" sz="1800" dirty="0" smtClean="0"/>
              <a:t> </a:t>
            </a:r>
          </a:p>
          <a:p>
            <a:pPr lvl="1"/>
            <a:r>
              <a:rPr lang="fi-FI" sz="1800" dirty="0" smtClean="0"/>
              <a:t>Leviämismalli soveltuu &lt;2.5 µm kokoisille hiukkasille </a:t>
            </a:r>
          </a:p>
          <a:p>
            <a:pPr lvl="1"/>
            <a:r>
              <a:rPr lang="fi-FI" sz="1800" dirty="0" smtClean="0"/>
              <a:t>Leviämismallin </a:t>
            </a:r>
            <a:r>
              <a:rPr lang="fi-FI" sz="1800" dirty="0"/>
              <a:t>resoluutio on yksi </a:t>
            </a:r>
            <a:r>
              <a:rPr lang="fi-FI" sz="1800" dirty="0" smtClean="0"/>
              <a:t>kilometri</a:t>
            </a:r>
            <a:endParaRPr lang="fi-FI" sz="1600" dirty="0" smtClean="0"/>
          </a:p>
          <a:p>
            <a:pPr lvl="2"/>
            <a:r>
              <a:rPr lang="fi-FI" sz="1600" dirty="0" smtClean="0"/>
              <a:t>Aliarvioi pitoisuuksia &lt;1 km etäisyydellä</a:t>
            </a:r>
          </a:p>
          <a:p>
            <a:pPr lvl="2"/>
            <a:r>
              <a:rPr lang="fi-FI" sz="1600" dirty="0" smtClean="0"/>
              <a:t>Asutus sijoittuu pääasiallisesti kauemmaksi 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7644" y="260648"/>
            <a:ext cx="8207375" cy="504354"/>
          </a:xfrm>
        </p:spPr>
        <p:txBody>
          <a:bodyPr/>
          <a:lstStyle/>
          <a:p>
            <a:r>
              <a:rPr lang="fi-FI" dirty="0" smtClean="0"/>
              <a:t>Pienhiukkaset – päästöjen leviäminen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3175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7375" cy="648369"/>
          </a:xfrm>
        </p:spPr>
        <p:txBody>
          <a:bodyPr/>
          <a:lstStyle/>
          <a:p>
            <a:r>
              <a:rPr lang="fi-FI" dirty="0" smtClean="0"/>
              <a:t>Pienhiukkaset - terveysvaikutukset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18488" cy="4608512"/>
          </a:xfrm>
        </p:spPr>
        <p:txBody>
          <a:bodyPr/>
          <a:lstStyle/>
          <a:p>
            <a:r>
              <a:rPr lang="fi-FI" dirty="0" smtClean="0"/>
              <a:t>Terveysvaikutukset lasketaan perustuen karttapohjaiseen </a:t>
            </a:r>
            <a:r>
              <a:rPr lang="fi-FI" dirty="0"/>
              <a:t>väestötietoon </a:t>
            </a:r>
            <a:endParaRPr lang="fi-FI" dirty="0" smtClean="0"/>
          </a:p>
          <a:p>
            <a:pPr marL="0" indent="0">
              <a:buNone/>
            </a:pPr>
            <a:endParaRPr lang="fi-FI" sz="200" dirty="0"/>
          </a:p>
          <a:p>
            <a:r>
              <a:rPr lang="fi-FI" dirty="0" smtClean="0"/>
              <a:t>Pienhiukkaspäästöt </a:t>
            </a:r>
            <a:r>
              <a:rPr lang="fi-FI" dirty="0"/>
              <a:t>aiheuttavat suuruusluokaltaan 0.01 ennenaikaista kuolemantapausta vuodessa </a:t>
            </a:r>
          </a:p>
          <a:p>
            <a:pPr lvl="1"/>
            <a:r>
              <a:rPr lang="fi-FI" dirty="0"/>
              <a:t>Pääasiassa sydän- ja verenkiertoelimistön sairauksiin liittyviä </a:t>
            </a:r>
            <a:r>
              <a:rPr lang="fi-FI" dirty="0" smtClean="0"/>
              <a:t>kuolemantapauksia</a:t>
            </a:r>
          </a:p>
          <a:p>
            <a:pPr lvl="1"/>
            <a:endParaRPr lang="fi-FI" dirty="0"/>
          </a:p>
          <a:p>
            <a:pPr lvl="1"/>
            <a:endParaRPr lang="fi-FI" dirty="0" smtClean="0"/>
          </a:p>
          <a:p>
            <a:pPr lvl="1"/>
            <a:endParaRPr lang="fi-FI" dirty="0"/>
          </a:p>
          <a:p>
            <a:r>
              <a:rPr lang="fi-FI" dirty="0" smtClean="0"/>
              <a:t>Laskentamallit käytettävissä Opasnetin </a:t>
            </a:r>
            <a:r>
              <a:rPr lang="fi-FI" dirty="0" err="1" smtClean="0"/>
              <a:t>Minera-sivuilla</a:t>
            </a:r>
            <a:endParaRPr lang="fi-FI" dirty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95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7375" cy="576362"/>
          </a:xfrm>
        </p:spPr>
        <p:txBody>
          <a:bodyPr/>
          <a:lstStyle/>
          <a:p>
            <a:r>
              <a:rPr lang="fi-FI" dirty="0" smtClean="0"/>
              <a:t>Arvioinnin tavoite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Demonstroida </a:t>
            </a:r>
            <a:r>
              <a:rPr lang="fi-FI" dirty="0" err="1" smtClean="0"/>
              <a:t>Minera-mallin</a:t>
            </a:r>
            <a:r>
              <a:rPr lang="fi-FI" dirty="0" smtClean="0"/>
              <a:t> soveltamista käytössä olevan kaivosalueen ympäristöterveydellisessä riskinarvioinnissa</a:t>
            </a:r>
          </a:p>
          <a:p>
            <a:pPr lvl="1"/>
            <a:r>
              <a:rPr lang="fi-FI" dirty="0" smtClean="0"/>
              <a:t>Kaivosalueen lähiympäristön metallipitoisuudet</a:t>
            </a:r>
          </a:p>
          <a:p>
            <a:pPr lvl="1"/>
            <a:r>
              <a:rPr lang="fi-FI" dirty="0" smtClean="0"/>
              <a:t>Kaivostoiminnasta kulkeutuvat hengitysilman pienhiukkaset</a:t>
            </a:r>
          </a:p>
          <a:p>
            <a:pPr marL="360362" lvl="1" indent="0">
              <a:buNone/>
            </a:pPr>
            <a:endParaRPr lang="fi-FI" dirty="0" smtClean="0"/>
          </a:p>
          <a:p>
            <a:r>
              <a:rPr lang="fi-FI" dirty="0" smtClean="0"/>
              <a:t>Arviointi ei ole kattava kuvaus </a:t>
            </a:r>
            <a:r>
              <a:rPr lang="fi-FI" dirty="0" err="1" smtClean="0"/>
              <a:t>Luikonlahden</a:t>
            </a:r>
            <a:r>
              <a:rPr lang="fi-FI" dirty="0" smtClean="0"/>
              <a:t> kaivosalueen mahdollisista terveysriskeistä / vaikutuksista</a:t>
            </a:r>
          </a:p>
          <a:p>
            <a:pPr lvl="1"/>
            <a:r>
              <a:rPr lang="fi-FI" dirty="0"/>
              <a:t>P</a:t>
            </a:r>
            <a:r>
              <a:rPr lang="fi-FI" dirty="0" smtClean="0"/>
              <a:t>erustuu saatavilla olleeseen aineistoon</a:t>
            </a:r>
          </a:p>
          <a:p>
            <a:pPr lvl="1"/>
            <a:r>
              <a:rPr lang="fi-FI" dirty="0" smtClean="0"/>
              <a:t>Ei tarkastele kaikkia terveyden kannalta olennaisia </a:t>
            </a:r>
            <a:r>
              <a:rPr lang="fi-FI" dirty="0" err="1" smtClean="0"/>
              <a:t>altisteita</a:t>
            </a:r>
            <a:r>
              <a:rPr lang="fi-FI" dirty="0" smtClean="0"/>
              <a:t> / altistumisreittejä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634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7375" cy="576361"/>
          </a:xfrm>
        </p:spPr>
        <p:txBody>
          <a:bodyPr/>
          <a:lstStyle/>
          <a:p>
            <a:r>
              <a:rPr lang="fi-FI" dirty="0" err="1"/>
              <a:t>Luikonlahden</a:t>
            </a:r>
            <a:r>
              <a:rPr lang="fi-FI" dirty="0"/>
              <a:t> kaivosalueen lähiympäristö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18488" cy="4248125"/>
          </a:xfrm>
        </p:spPr>
        <p:txBody>
          <a:bodyPr/>
          <a:lstStyle/>
          <a:p>
            <a:r>
              <a:rPr lang="fi-FI" dirty="0" smtClean="0"/>
              <a:t>Kaivosalueen ympäröivät alueet pääosin maa- ja metsätalouskäytössä</a:t>
            </a:r>
          </a:p>
          <a:p>
            <a:r>
              <a:rPr lang="fi-FI" dirty="0"/>
              <a:t>Etäisyys </a:t>
            </a:r>
            <a:r>
              <a:rPr lang="fi-FI" dirty="0" err="1"/>
              <a:t>Luikonlahden</a:t>
            </a:r>
            <a:r>
              <a:rPr lang="fi-FI" dirty="0"/>
              <a:t> kyläkeskukseen 2 km (n. 300 asukasta) </a:t>
            </a:r>
            <a:endParaRPr lang="fi-FI" dirty="0" smtClean="0"/>
          </a:p>
          <a:p>
            <a:r>
              <a:rPr lang="fi-FI" dirty="0" smtClean="0"/>
              <a:t>Lähin asuinkiinteistö 400 m rikastushiekka-alueesta</a:t>
            </a:r>
          </a:p>
          <a:p>
            <a:r>
              <a:rPr lang="fi-FI" dirty="0" smtClean="0"/>
              <a:t>Asuin- ja lomarakennukset kaivosalueen lähistössä:</a:t>
            </a:r>
          </a:p>
          <a:p>
            <a:pPr lvl="1"/>
            <a:r>
              <a:rPr lang="fi-FI" dirty="0"/>
              <a:t>&lt;5 </a:t>
            </a:r>
            <a:r>
              <a:rPr lang="fi-FI" dirty="0" smtClean="0"/>
              <a:t>km: 217</a:t>
            </a:r>
            <a:endParaRPr lang="fi-FI" dirty="0"/>
          </a:p>
          <a:p>
            <a:pPr lvl="1"/>
            <a:r>
              <a:rPr lang="fi-FI" dirty="0"/>
              <a:t>5-10 </a:t>
            </a:r>
            <a:r>
              <a:rPr lang="fi-FI" dirty="0" smtClean="0"/>
              <a:t>km: 541 </a:t>
            </a:r>
          </a:p>
          <a:p>
            <a:pPr lvl="1"/>
            <a:r>
              <a:rPr lang="fi-FI" dirty="0" smtClean="0"/>
              <a:t>10-15 km: 810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029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432345"/>
          </a:xfrm>
        </p:spPr>
        <p:txBody>
          <a:bodyPr/>
          <a:lstStyle/>
          <a:p>
            <a:r>
              <a:rPr lang="fi-FI" sz="2400" dirty="0" smtClean="0"/>
              <a:t>Metallit - pitoisuus kaivosalueen lähiympäristössä</a:t>
            </a:r>
            <a:endParaRPr lang="fi-FI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4</a:t>
            </a:fld>
            <a:endParaRPr lang="fi-FI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703341"/>
              </p:ext>
            </p:extLst>
          </p:nvPr>
        </p:nvGraphicFramePr>
        <p:xfrm>
          <a:off x="755575" y="903776"/>
          <a:ext cx="7427129" cy="25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" name="Laskentataulukko" r:id="rId4" imgW="7391349" imgH="2505060" progId="Excel.Sheet.12">
                  <p:embed/>
                </p:oleObj>
              </mc:Choice>
              <mc:Fallback>
                <p:oleObj name="Laskentataulukko" r:id="rId4" imgW="7391349" imgH="25050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575" y="903776"/>
                        <a:ext cx="7427129" cy="25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098678"/>
              </p:ext>
            </p:extLst>
          </p:nvPr>
        </p:nvGraphicFramePr>
        <p:xfrm>
          <a:off x="1691679" y="4027315"/>
          <a:ext cx="4509169" cy="2282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" name="Laskentataulukko" r:id="rId7" imgW="4619728" imgH="2428920" progId="Excel.Sheet.12">
                  <p:embed/>
                </p:oleObj>
              </mc:Choice>
              <mc:Fallback>
                <p:oleObj name="Laskentataulukko" r:id="rId7" imgW="4619728" imgH="24289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91679" y="4027315"/>
                        <a:ext cx="4509169" cy="2282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54096" y="548680"/>
            <a:ext cx="4903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P</a:t>
            </a:r>
            <a:r>
              <a:rPr lang="fi-FI" dirty="0" smtClean="0"/>
              <a:t>intamaa – viitearvovertailu (</a:t>
            </a:r>
            <a:r>
              <a:rPr lang="fi-FI" dirty="0" err="1" smtClean="0"/>
              <a:t>PIMA-ohjearvot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13" name="TextBox 12"/>
          <p:cNvSpPr txBox="1"/>
          <p:nvPr/>
        </p:nvSpPr>
        <p:spPr>
          <a:xfrm>
            <a:off x="554097" y="3632259"/>
            <a:ext cx="781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Kaivovedet – viitearvovertailu (STM 461/2000 laatuvaatimus talousvedelle)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60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7375" cy="504353"/>
          </a:xfrm>
        </p:spPr>
        <p:txBody>
          <a:bodyPr/>
          <a:lstStyle/>
          <a:p>
            <a:r>
              <a:rPr lang="fi-FI" dirty="0" smtClean="0"/>
              <a:t>Metallit – arvioinnin rajaus ja menetelmät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18488" cy="4968552"/>
          </a:xfrm>
        </p:spPr>
        <p:txBody>
          <a:bodyPr/>
          <a:lstStyle/>
          <a:p>
            <a:r>
              <a:rPr lang="fi-FI" sz="2000" dirty="0"/>
              <a:t>Metallit: As, Cd, </a:t>
            </a:r>
            <a:r>
              <a:rPr lang="fi-FI" sz="2000" dirty="0" err="1"/>
              <a:t>Co</a:t>
            </a:r>
            <a:r>
              <a:rPr lang="fi-FI" sz="2000" dirty="0"/>
              <a:t>, </a:t>
            </a:r>
            <a:r>
              <a:rPr lang="fi-FI" sz="2000" dirty="0" err="1"/>
              <a:t>Cr</a:t>
            </a:r>
            <a:r>
              <a:rPr lang="fi-FI" sz="2000" dirty="0"/>
              <a:t>, </a:t>
            </a:r>
            <a:r>
              <a:rPr lang="fi-FI" sz="2000" dirty="0" err="1"/>
              <a:t>Cu</a:t>
            </a:r>
            <a:r>
              <a:rPr lang="fi-FI" sz="2000" dirty="0"/>
              <a:t>, </a:t>
            </a:r>
            <a:r>
              <a:rPr lang="fi-FI" sz="2000" dirty="0" err="1"/>
              <a:t>Pb</a:t>
            </a:r>
            <a:r>
              <a:rPr lang="fi-FI" sz="2000" dirty="0"/>
              <a:t>, </a:t>
            </a:r>
            <a:r>
              <a:rPr lang="fi-FI" sz="2000" dirty="0" err="1"/>
              <a:t>Ni</a:t>
            </a:r>
            <a:r>
              <a:rPr lang="fi-FI" sz="2000" dirty="0"/>
              <a:t>, </a:t>
            </a:r>
            <a:r>
              <a:rPr lang="fi-FI" sz="2000" dirty="0" err="1"/>
              <a:t>Zn</a:t>
            </a:r>
            <a:r>
              <a:rPr lang="fi-FI" sz="2000" dirty="0"/>
              <a:t>, </a:t>
            </a:r>
            <a:r>
              <a:rPr lang="fi-FI" sz="2000" dirty="0" smtClean="0"/>
              <a:t>V</a:t>
            </a:r>
          </a:p>
          <a:p>
            <a:r>
              <a:rPr lang="fi-FI" sz="2000" dirty="0" smtClean="0"/>
              <a:t>Aikuisten ja lasten (n. 3 v) altistuminen</a:t>
            </a:r>
          </a:p>
          <a:p>
            <a:pPr lvl="1"/>
            <a:r>
              <a:rPr lang="fi-FI" sz="1800" dirty="0" smtClean="0"/>
              <a:t>Keskimääräinen ja korkea altistumistaso</a:t>
            </a:r>
          </a:p>
          <a:p>
            <a:r>
              <a:rPr lang="fi-FI" sz="2000" dirty="0"/>
              <a:t>Pitkäaikaisaltistumiseen liittyvä </a:t>
            </a:r>
            <a:r>
              <a:rPr lang="fi-FI" sz="2000" dirty="0" smtClean="0"/>
              <a:t>terveysriski</a:t>
            </a:r>
          </a:p>
          <a:p>
            <a:r>
              <a:rPr lang="fi-FI" sz="2000" dirty="0" smtClean="0"/>
              <a:t>Altistuminen paikallisista lähteistä sekä kokonaisaltistuminen</a:t>
            </a:r>
          </a:p>
          <a:p>
            <a:r>
              <a:rPr lang="fi-FI" sz="2000" dirty="0" smtClean="0"/>
              <a:t>Paikallisen altistumisen mallinnus perustuen kaivosalueen lähiympäristöstä mitattuihin pitoisuuksiin:</a:t>
            </a:r>
          </a:p>
          <a:p>
            <a:pPr lvl="1"/>
            <a:r>
              <a:rPr lang="fi-FI" sz="1400" dirty="0" smtClean="0"/>
              <a:t>Maaperän pintakerros</a:t>
            </a:r>
          </a:p>
          <a:p>
            <a:pPr lvl="1"/>
            <a:r>
              <a:rPr lang="fi-FI" sz="1400" dirty="0" smtClean="0"/>
              <a:t>Kaivovesi</a:t>
            </a:r>
          </a:p>
          <a:p>
            <a:pPr lvl="1"/>
            <a:r>
              <a:rPr lang="fi-FI" sz="1400" dirty="0" smtClean="0"/>
              <a:t>Pintavesi</a:t>
            </a:r>
          </a:p>
          <a:p>
            <a:pPr lvl="1"/>
            <a:r>
              <a:rPr lang="fi-FI" sz="1400" dirty="0" smtClean="0"/>
              <a:t>Ravintotuotteet: sienet, kalat</a:t>
            </a:r>
          </a:p>
          <a:p>
            <a:pPr lvl="1"/>
            <a:r>
              <a:rPr lang="fi-FI" sz="1400" dirty="0" err="1" smtClean="0"/>
              <a:t>Huom</a:t>
            </a:r>
            <a:r>
              <a:rPr lang="fi-FI" sz="1400" dirty="0" smtClean="0"/>
              <a:t>! Puuttuu hengitysilma, vihannekset ja juurekset, metsämarjat</a:t>
            </a:r>
          </a:p>
          <a:p>
            <a:pPr marL="360362" lvl="1" indent="0">
              <a:buNone/>
            </a:pPr>
            <a:endParaRPr lang="fi-FI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786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294" y="332656"/>
            <a:ext cx="7200800" cy="504354"/>
          </a:xfrm>
        </p:spPr>
        <p:txBody>
          <a:bodyPr/>
          <a:lstStyle/>
          <a:p>
            <a:r>
              <a:rPr lang="fi-FI" dirty="0" smtClean="0"/>
              <a:t>Metallit – altistumisen mallinnus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6</a:t>
            </a:fld>
            <a:endParaRPr lang="fi-FI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420667"/>
              </p:ext>
            </p:extLst>
          </p:nvPr>
        </p:nvGraphicFramePr>
        <p:xfrm>
          <a:off x="611560" y="1628800"/>
          <a:ext cx="4819650" cy="417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2" name="Laskentataulukko" r:id="rId4" imgW="5191119" imgH="4676670" progId="Excel.Sheet.12">
                  <p:embed/>
                </p:oleObj>
              </mc:Choice>
              <mc:Fallback>
                <p:oleObj name="Laskentataulukko" r:id="rId4" imgW="5191119" imgH="46766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1628800"/>
                        <a:ext cx="4819650" cy="417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26132" y="1124744"/>
            <a:ext cx="3477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 smtClean="0"/>
              <a:t>Päivittäinen saanti, µg/kg/d</a:t>
            </a:r>
            <a:endParaRPr lang="fi-FI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46041" y="2276872"/>
            <a:ext cx="3096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Kokonaissaanti huomioi paikalliset lähteet ja normaalin taustasaannin ravinnosta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190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07375" cy="576361"/>
          </a:xfrm>
        </p:spPr>
        <p:txBody>
          <a:bodyPr/>
          <a:lstStyle/>
          <a:p>
            <a:r>
              <a:rPr lang="fi-FI" dirty="0"/>
              <a:t>Metallit – altistumisen mallinnus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196752"/>
            <a:ext cx="6840760" cy="576535"/>
          </a:xfrm>
        </p:spPr>
        <p:txBody>
          <a:bodyPr/>
          <a:lstStyle/>
          <a:p>
            <a:pPr marL="0" indent="0">
              <a:buNone/>
            </a:pPr>
            <a:r>
              <a:rPr lang="fi-FI" sz="2000" b="1" dirty="0" smtClean="0"/>
              <a:t>Eri altistumisreittien </a:t>
            </a:r>
            <a:r>
              <a:rPr lang="fi-FI" sz="2000" b="1" dirty="0"/>
              <a:t>osuus </a:t>
            </a:r>
            <a:r>
              <a:rPr lang="fi-FI" sz="2000" b="1" dirty="0" smtClean="0"/>
              <a:t>keskimääräisestä paikallisesta </a:t>
            </a:r>
            <a:r>
              <a:rPr lang="fi-FI" sz="2000" b="1" dirty="0"/>
              <a:t>altistumisesta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7</a:t>
            </a:fld>
            <a:endParaRPr lang="fi-FI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523859"/>
              </p:ext>
            </p:extLst>
          </p:nvPr>
        </p:nvGraphicFramePr>
        <p:xfrm>
          <a:off x="899592" y="1916832"/>
          <a:ext cx="6624637" cy="383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Laskentataulukko" r:id="rId4" imgW="7020054" imgH="4695840" progId="Excel.Sheet.12">
                  <p:embed/>
                </p:oleObj>
              </mc:Choice>
              <mc:Fallback>
                <p:oleObj name="Laskentataulukko" r:id="rId4" imgW="7020054" imgH="4695840" progId="Excel.Shee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916832"/>
                        <a:ext cx="6624637" cy="3833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076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207375" cy="576362"/>
          </a:xfrm>
        </p:spPr>
        <p:txBody>
          <a:bodyPr/>
          <a:lstStyle/>
          <a:p>
            <a:r>
              <a:rPr lang="fi-FI" dirty="0" smtClean="0"/>
              <a:t>Metallit – terveysriskin kuvauksen menetelmät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764704"/>
            <a:ext cx="8424936" cy="5544616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fi-FI" sz="2000" b="1" u="sng" dirty="0" smtClean="0"/>
              <a:t>Ei-karsinogeeniset haittavaikutukset:</a:t>
            </a:r>
            <a:endParaRPr lang="fi-FI" sz="2000" u="sng" dirty="0" smtClean="0"/>
          </a:p>
          <a:p>
            <a:pPr>
              <a:lnSpc>
                <a:spcPct val="90000"/>
              </a:lnSpc>
            </a:pPr>
            <a:r>
              <a:rPr lang="fi-FI" sz="2000" dirty="0" smtClean="0"/>
              <a:t>Vaaraosamäärä (</a:t>
            </a:r>
            <a:r>
              <a:rPr lang="fi-FI" sz="2000" dirty="0" err="1"/>
              <a:t>H</a:t>
            </a:r>
            <a:r>
              <a:rPr lang="fi-FI" sz="2000" dirty="0" err="1" smtClean="0"/>
              <a:t>azard</a:t>
            </a:r>
            <a:r>
              <a:rPr lang="fi-FI" sz="2000" dirty="0" smtClean="0"/>
              <a:t> </a:t>
            </a:r>
            <a:r>
              <a:rPr lang="fi-FI" sz="2000" dirty="0" err="1" smtClean="0"/>
              <a:t>quotient</a:t>
            </a:r>
            <a:r>
              <a:rPr lang="fi-FI" sz="2000" dirty="0" smtClean="0"/>
              <a:t>, HQ)</a:t>
            </a:r>
          </a:p>
          <a:p>
            <a:pPr marL="0" indent="0">
              <a:lnSpc>
                <a:spcPct val="90000"/>
              </a:lnSpc>
              <a:buNone/>
            </a:pPr>
            <a:endParaRPr lang="fi-FI" sz="200" dirty="0" smtClean="0"/>
          </a:p>
          <a:p>
            <a:pPr marL="360362" lvl="1" indent="0">
              <a:lnSpc>
                <a:spcPct val="90000"/>
              </a:lnSpc>
              <a:buNone/>
            </a:pPr>
            <a:r>
              <a:rPr lang="fi-FI" sz="1400" dirty="0">
                <a:solidFill>
                  <a:srgbClr val="FF0000"/>
                </a:solidFill>
              </a:rPr>
              <a:t>	</a:t>
            </a:r>
            <a:r>
              <a:rPr lang="fi-FI" sz="1600" b="1" dirty="0" smtClean="0">
                <a:solidFill>
                  <a:srgbClr val="FF0000"/>
                </a:solidFill>
              </a:rPr>
              <a:t>Altistuminen </a:t>
            </a:r>
            <a:r>
              <a:rPr lang="fi-FI" sz="1600" b="1" dirty="0">
                <a:solidFill>
                  <a:srgbClr val="FF0000"/>
                </a:solidFill>
              </a:rPr>
              <a:t>/ </a:t>
            </a:r>
            <a:r>
              <a:rPr lang="fi-FI" sz="1600" b="1" dirty="0" smtClean="0">
                <a:solidFill>
                  <a:srgbClr val="FF0000"/>
                </a:solidFill>
              </a:rPr>
              <a:t>Turvallisen altistumisen viitearvo</a:t>
            </a:r>
            <a:r>
              <a:rPr lang="fi-FI" sz="1400" dirty="0" smtClean="0"/>
              <a:t> (sis. epävarmuuskertoimia)</a:t>
            </a:r>
          </a:p>
          <a:p>
            <a:pPr marL="360362" lvl="1" indent="0">
              <a:lnSpc>
                <a:spcPct val="90000"/>
              </a:lnSpc>
              <a:buNone/>
            </a:pPr>
            <a:endParaRPr lang="fi-FI" sz="200" dirty="0"/>
          </a:p>
          <a:p>
            <a:pPr lvl="4">
              <a:lnSpc>
                <a:spcPct val="90000"/>
              </a:lnSpc>
            </a:pPr>
            <a:r>
              <a:rPr lang="fi-FI" sz="1400" dirty="0"/>
              <a:t>HQ≤1 → </a:t>
            </a:r>
            <a:r>
              <a:rPr lang="fi-FI" sz="1400" dirty="0" smtClean="0"/>
              <a:t>Ei haittavaikutusten riskiä</a:t>
            </a:r>
            <a:endParaRPr lang="fi-FI" sz="1400" dirty="0"/>
          </a:p>
          <a:p>
            <a:pPr lvl="4">
              <a:lnSpc>
                <a:spcPct val="90000"/>
              </a:lnSpc>
            </a:pPr>
            <a:r>
              <a:rPr lang="fi-FI" sz="1400" dirty="0"/>
              <a:t>HQ&gt;1 → </a:t>
            </a:r>
            <a:r>
              <a:rPr lang="fi-FI" sz="1400" dirty="0" smtClean="0"/>
              <a:t>Haittavaikutuksia saattaa ilmetä</a:t>
            </a:r>
            <a:endParaRPr lang="fi-FI" sz="1400" dirty="0"/>
          </a:p>
          <a:p>
            <a:pPr lvl="2">
              <a:lnSpc>
                <a:spcPct val="90000"/>
              </a:lnSpc>
            </a:pPr>
            <a:endParaRPr lang="fi-FI" sz="1400" dirty="0"/>
          </a:p>
          <a:p>
            <a:pPr>
              <a:lnSpc>
                <a:spcPct val="90000"/>
              </a:lnSpc>
            </a:pPr>
            <a:r>
              <a:rPr lang="fi-FI" sz="2000" dirty="0" smtClean="0"/>
              <a:t>Turvamarginaali (</a:t>
            </a:r>
            <a:r>
              <a:rPr lang="fi-FI" sz="2000" dirty="0" err="1"/>
              <a:t>M</a:t>
            </a:r>
            <a:r>
              <a:rPr lang="fi-FI" sz="2000" dirty="0" err="1" smtClean="0"/>
              <a:t>argin</a:t>
            </a:r>
            <a:r>
              <a:rPr lang="fi-FI" sz="2000" dirty="0" smtClean="0"/>
              <a:t> </a:t>
            </a:r>
            <a:r>
              <a:rPr lang="fi-FI" sz="2000" dirty="0"/>
              <a:t>of </a:t>
            </a:r>
            <a:r>
              <a:rPr lang="fi-FI" sz="2000" dirty="0" err="1" smtClean="0"/>
              <a:t>safety</a:t>
            </a:r>
            <a:r>
              <a:rPr lang="fi-FI" sz="2000" dirty="0" smtClean="0"/>
              <a:t>, MOS): </a:t>
            </a:r>
          </a:p>
          <a:p>
            <a:pPr marL="0" indent="0">
              <a:lnSpc>
                <a:spcPct val="90000"/>
              </a:lnSpc>
              <a:buNone/>
            </a:pPr>
            <a:endParaRPr lang="fi-FI" sz="200" dirty="0" smtClean="0"/>
          </a:p>
          <a:p>
            <a:pPr marL="360362" lvl="1" indent="0">
              <a:lnSpc>
                <a:spcPct val="90000"/>
              </a:lnSpc>
              <a:buNone/>
            </a:pPr>
            <a:r>
              <a:rPr lang="fi-FI" sz="1400" dirty="0" smtClean="0">
                <a:solidFill>
                  <a:srgbClr val="FF0000"/>
                </a:solidFill>
              </a:rPr>
              <a:t>	</a:t>
            </a:r>
            <a:r>
              <a:rPr lang="fi-FI" sz="1600" b="1" dirty="0" smtClean="0">
                <a:solidFill>
                  <a:srgbClr val="FF0000"/>
                </a:solidFill>
              </a:rPr>
              <a:t>Haitattomaksi havaittu altistuminen (NOAEC, NOAEL) </a:t>
            </a:r>
            <a:r>
              <a:rPr lang="fi-FI" sz="1600" b="1" dirty="0">
                <a:solidFill>
                  <a:srgbClr val="FF0000"/>
                </a:solidFill>
              </a:rPr>
              <a:t>/ </a:t>
            </a:r>
            <a:r>
              <a:rPr lang="fi-FI" sz="1600" b="1" dirty="0" smtClean="0">
                <a:solidFill>
                  <a:srgbClr val="FF0000"/>
                </a:solidFill>
              </a:rPr>
              <a:t>Altistuminen</a:t>
            </a:r>
          </a:p>
          <a:p>
            <a:pPr marL="360362" lvl="1" indent="0">
              <a:lnSpc>
                <a:spcPct val="90000"/>
              </a:lnSpc>
              <a:buNone/>
            </a:pPr>
            <a:endParaRPr lang="fi-FI" sz="200" dirty="0">
              <a:solidFill>
                <a:srgbClr val="FF0000"/>
              </a:solidFill>
            </a:endParaRPr>
          </a:p>
          <a:p>
            <a:pPr lvl="4">
              <a:lnSpc>
                <a:spcPct val="90000"/>
              </a:lnSpc>
            </a:pPr>
            <a:r>
              <a:rPr lang="fi-FI" sz="1400" dirty="0" smtClean="0"/>
              <a:t>Hyväksyttävä turvamarginaali: </a:t>
            </a:r>
          </a:p>
          <a:p>
            <a:pPr lvl="4">
              <a:lnSpc>
                <a:spcPct val="90000"/>
              </a:lnSpc>
              <a:buFont typeface="Arial" pitchFamily="34" charset="0"/>
              <a:buChar char="•"/>
            </a:pPr>
            <a:r>
              <a:rPr lang="fi-FI" sz="1400" dirty="0" smtClean="0"/>
              <a:t>Eläintutkimuksiin perustuva NOAEL/NOAEC:  ≥ 100</a:t>
            </a:r>
          </a:p>
          <a:p>
            <a:pPr lvl="4">
              <a:lnSpc>
                <a:spcPct val="90000"/>
              </a:lnSpc>
              <a:buFont typeface="Arial" pitchFamily="34" charset="0"/>
              <a:buChar char="•"/>
            </a:pPr>
            <a:r>
              <a:rPr lang="fi-FI" sz="1400" dirty="0" smtClean="0"/>
              <a:t>Ihmistutkimuksiin perustuva NOAEL/NOAEC:  </a:t>
            </a:r>
            <a:r>
              <a:rPr lang="fi-FI" sz="1400" dirty="0"/>
              <a:t>≥ </a:t>
            </a:r>
            <a:r>
              <a:rPr lang="fi-FI" sz="1400" dirty="0" smtClean="0"/>
              <a:t>10</a:t>
            </a:r>
            <a:endParaRPr lang="fi-FI" sz="1400" dirty="0"/>
          </a:p>
          <a:p>
            <a:pPr>
              <a:lnSpc>
                <a:spcPct val="90000"/>
              </a:lnSpc>
              <a:buFontTx/>
              <a:buNone/>
            </a:pPr>
            <a:endParaRPr lang="fi-FI" sz="200" u="sng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fi-FI" sz="2000" b="1" u="sng" dirty="0" smtClean="0"/>
              <a:t>Syöpäriski:</a:t>
            </a:r>
            <a:endParaRPr lang="fi-FI" sz="2000" u="sng" dirty="0"/>
          </a:p>
          <a:p>
            <a:pPr>
              <a:lnSpc>
                <a:spcPct val="90000"/>
              </a:lnSpc>
            </a:pPr>
            <a:r>
              <a:rPr lang="fi-FI" sz="2000" dirty="0" smtClean="0"/>
              <a:t>Elinikäinen yksilötason syöpäriski</a:t>
            </a:r>
          </a:p>
          <a:p>
            <a:pPr marL="0" indent="0">
              <a:lnSpc>
                <a:spcPct val="90000"/>
              </a:lnSpc>
              <a:buNone/>
            </a:pPr>
            <a:endParaRPr lang="fi-FI" sz="200" dirty="0" smtClean="0"/>
          </a:p>
          <a:p>
            <a:pPr marL="360362" lvl="1" indent="0">
              <a:lnSpc>
                <a:spcPct val="90000"/>
              </a:lnSpc>
              <a:buNone/>
            </a:pPr>
            <a:r>
              <a:rPr lang="fi-FI" sz="1400" dirty="0" smtClean="0">
                <a:solidFill>
                  <a:srgbClr val="FF0000"/>
                </a:solidFill>
              </a:rPr>
              <a:t>	</a:t>
            </a:r>
            <a:r>
              <a:rPr lang="fi-FI" sz="1600" b="1" dirty="0" smtClean="0">
                <a:solidFill>
                  <a:srgbClr val="FF0000"/>
                </a:solidFill>
              </a:rPr>
              <a:t>Elinikäinen altistumistaso </a:t>
            </a:r>
            <a:r>
              <a:rPr lang="fi-FI" sz="1600" b="1" dirty="0">
                <a:solidFill>
                  <a:srgbClr val="FF0000"/>
                </a:solidFill>
              </a:rPr>
              <a:t>* </a:t>
            </a:r>
            <a:r>
              <a:rPr lang="fi-FI" sz="1600" b="1" dirty="0" smtClean="0">
                <a:solidFill>
                  <a:srgbClr val="FF0000"/>
                </a:solidFill>
              </a:rPr>
              <a:t>Syöpäriskin annosvaste</a:t>
            </a:r>
          </a:p>
          <a:p>
            <a:pPr marL="360362" lvl="1" indent="0">
              <a:lnSpc>
                <a:spcPct val="90000"/>
              </a:lnSpc>
              <a:buNone/>
            </a:pPr>
            <a:endParaRPr lang="fi-FI" sz="200" dirty="0" smtClean="0">
              <a:solidFill>
                <a:srgbClr val="FF0000"/>
              </a:solidFill>
            </a:endParaRPr>
          </a:p>
          <a:p>
            <a:pPr lvl="4">
              <a:lnSpc>
                <a:spcPct val="90000"/>
              </a:lnSpc>
            </a:pPr>
            <a:r>
              <a:rPr lang="fi-FI" sz="1400" dirty="0" smtClean="0"/>
              <a:t>Hyväksyttävä taso 10</a:t>
            </a:r>
            <a:r>
              <a:rPr lang="fi-FI" sz="1400" baseline="30000" dirty="0" smtClean="0"/>
              <a:t>-5</a:t>
            </a:r>
            <a:endParaRPr lang="fi-FI" sz="1400" baseline="30000" dirty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577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80152" cy="432345"/>
          </a:xfrm>
        </p:spPr>
        <p:txBody>
          <a:bodyPr/>
          <a:lstStyle/>
          <a:p>
            <a:r>
              <a:rPr lang="fi-FI" dirty="0" smtClean="0"/>
              <a:t>Metallit – terveysriskin kuvaus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9</a:t>
            </a:fld>
            <a:endParaRPr lang="fi-FI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594225"/>
              </p:ext>
            </p:extLst>
          </p:nvPr>
        </p:nvGraphicFramePr>
        <p:xfrm>
          <a:off x="107504" y="1566084"/>
          <a:ext cx="4824536" cy="4487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7" name="Laskentataulukko" r:id="rId4" imgW="4762576" imgH="4429080" progId="Excel.Sheet.12">
                  <p:embed/>
                </p:oleObj>
              </mc:Choice>
              <mc:Fallback>
                <p:oleObj name="Laskentataulukko" r:id="rId4" imgW="4762576" imgH="44290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4" y="1566084"/>
                        <a:ext cx="4824536" cy="4487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5" y="1148235"/>
            <a:ext cx="244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V</a:t>
            </a:r>
            <a:r>
              <a:rPr lang="fi-FI" dirty="0" smtClean="0"/>
              <a:t>aaraosamäärä (HQ)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5006" y="1124744"/>
            <a:ext cx="3317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Turvamarginaali (MOS), lapset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4531" y="692696"/>
            <a:ext cx="437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u="sng" dirty="0" smtClean="0"/>
              <a:t>Ei-karsinogeeniset terveysvaikutukset</a:t>
            </a:r>
            <a:endParaRPr lang="fi-FI" b="1" u="sng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201584"/>
              </p:ext>
            </p:extLst>
          </p:nvPr>
        </p:nvGraphicFramePr>
        <p:xfrm>
          <a:off x="5112023" y="1561701"/>
          <a:ext cx="3888432" cy="1236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8" name="Laskentataulukko" r:id="rId7" imgW="4295689" imgH="1019250" progId="Excel.Sheet.12">
                  <p:embed/>
                </p:oleObj>
              </mc:Choice>
              <mc:Fallback>
                <p:oleObj name="Laskentataulukko" r:id="rId7" imgW="4295689" imgH="10192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12023" y="1561701"/>
                        <a:ext cx="3888432" cy="12364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76056" y="3140968"/>
            <a:ext cx="38884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i-FI" sz="1400" dirty="0" smtClean="0"/>
              <a:t>Arseeni: NOAEL 0.8 µg/kg/d                 (ihon </a:t>
            </a:r>
            <a:r>
              <a:rPr lang="fi-FI" sz="1400" dirty="0" err="1" smtClean="0"/>
              <a:t>hyperpigmentaatio</a:t>
            </a:r>
            <a:r>
              <a:rPr lang="fi-FI" sz="1400" dirty="0" smtClean="0"/>
              <a:t>, </a:t>
            </a:r>
            <a:r>
              <a:rPr lang="fi-FI" sz="1400" dirty="0" err="1" smtClean="0"/>
              <a:t>keratoosi</a:t>
            </a:r>
            <a:r>
              <a:rPr lang="fi-FI" sz="1400" dirty="0" smtClean="0"/>
              <a:t>, verisuonivaikutukset) </a:t>
            </a:r>
          </a:p>
          <a:p>
            <a:pPr marL="285750" indent="-285750">
              <a:buFont typeface="Arial" pitchFamily="34" charset="0"/>
              <a:buChar char="•"/>
            </a:pPr>
            <a:endParaRPr lang="fi-FI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fi-FI" sz="1400" dirty="0" smtClean="0"/>
              <a:t>Kadmium: NOAEL 10 µg/kg/d (munuaistoksisuus, proteiinien lisääntynyt eritys virtsaan)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41298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llanus_Minera_17.4.2013">
  <a:themeElements>
    <a:clrScheme name="THL 1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T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6BC9C7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60B6B4"/>
        </a:accent6>
        <a:hlink>
          <a:srgbClr val="C1DF63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Kollanus_Minera_17.4.2013</Template>
  <TotalTime>1322</TotalTime>
  <Words>511</Words>
  <Application>Microsoft Office PowerPoint</Application>
  <PresentationFormat>On-screen Show (4:3)</PresentationFormat>
  <Paragraphs>146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Kollanus_Minera_17.4.2013</vt:lpstr>
      <vt:lpstr>Laskentataulukko</vt:lpstr>
      <vt:lpstr>Terveysriskinarviointi Luikonlahden kaivosalueella</vt:lpstr>
      <vt:lpstr>Arvioinnin tavoite</vt:lpstr>
      <vt:lpstr>Luikonlahden kaivosalueen lähiympäristö</vt:lpstr>
      <vt:lpstr>Metallit - pitoisuus kaivosalueen lähiympäristössä</vt:lpstr>
      <vt:lpstr>Metallit – arvioinnin rajaus ja menetelmät</vt:lpstr>
      <vt:lpstr>Metallit – altistumisen mallinnus</vt:lpstr>
      <vt:lpstr>Metallit – altistumisen mallinnus</vt:lpstr>
      <vt:lpstr>Metallit – terveysriskin kuvauksen menetelmät</vt:lpstr>
      <vt:lpstr>Metallit – terveysriskin kuvaus</vt:lpstr>
      <vt:lpstr>Metallit – terveysriskin kuvaus</vt:lpstr>
      <vt:lpstr>Metallit – päätelmät Luikonlahdelta</vt:lpstr>
      <vt:lpstr>Pienhiukkaset – päästöjen leviäminen</vt:lpstr>
      <vt:lpstr>Pienhiukkaset - terveysvaikutukset</vt:lpstr>
    </vt:vector>
  </TitlesOfParts>
  <Manager>Recommended Finland</Manager>
  <Company>THL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Terveysriskinarviointi Luikonlahden kaivosalueella</dc:title>
  <dc:subject>suomi</dc:subject>
  <dc:creator>Kollanus Virpi</dc:creator>
  <cp:lastModifiedBy>Hiltunen Laura</cp:lastModifiedBy>
  <cp:revision>171</cp:revision>
  <dcterms:created xsi:type="dcterms:W3CDTF">2013-04-11T07:09:01Z</dcterms:created>
  <dcterms:modified xsi:type="dcterms:W3CDTF">2014-02-27T10:47:59Z</dcterms:modified>
</cp:coreProperties>
</file>