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57" r:id="rId7"/>
    <p:sldId id="263" r:id="rId8"/>
    <p:sldId id="264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8" autoAdjust="0"/>
    <p:restoredTop sz="86388" autoAdjust="0"/>
  </p:normalViewPr>
  <p:slideViewPr>
    <p:cSldViewPr>
      <p:cViewPr varScale="1">
        <p:scale>
          <a:sx n="62" d="100"/>
          <a:sy n="62" d="100"/>
        </p:scale>
        <p:origin x="-3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95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8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12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0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16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8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90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6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7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65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7832-D38E-49F6-94A3-6133C66B2342}" type="datetimeFigureOut">
              <a:rPr lang="fi-FI" smtClean="0"/>
              <a:t>5.11.2013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1814E-6B08-4B9D-8E19-80DFF475ED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2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4finland.fi/kilpailutyo/kaupunkipyora/" TargetMode="External"/><Relationship Id="rId2" Type="http://schemas.openxmlformats.org/officeDocument/2006/relationships/hyperlink" Target="http://fi.opasnet.org/fi/Kaupunkipy&#246;r&#228;/etusiv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.opasnet.org/fi/Kaupunkipy%C3%B6r%C3%A4" TargetMode="External"/><Relationship Id="rId4" Type="http://schemas.openxmlformats.org/officeDocument/2006/relationships/hyperlink" Target="http://fi.opasnet.org/fi/Tiedosto:Kaupunkipy%C3%B6r%C3%A4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Kaupunkipyörä: Kilpailutyö Apps4Finland-kisaan 2013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Jouni </a:t>
            </a:r>
            <a:r>
              <a:rPr lang="fi-FI" dirty="0" err="1" smtClean="0"/>
              <a:t>Tuomisto</a:t>
            </a:r>
            <a:endParaRPr lang="fi-FI" dirty="0" smtClean="0"/>
          </a:p>
          <a:p>
            <a:r>
              <a:rPr lang="fi-FI" dirty="0" smtClean="0"/>
              <a:t>Einari Happonen, Juha </a:t>
            </a:r>
            <a:r>
              <a:rPr lang="fi-FI" dirty="0" err="1" smtClean="0"/>
              <a:t>Villman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21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 smtClean="0"/>
              <a:t>Huoltokartta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85543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 smtClean="0"/>
              <a:t>Yksityiskohdat (1): Infrastruktuuri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Pyörätelineet: numeroidut pyörätelineet, joissa pyörä voidaan omalla lukolla kytkeä kiinni telineeseen esim. vaijerin avulla. Telineissä on kännykällä luettava </a:t>
            </a:r>
            <a:r>
              <a:rPr lang="fi-FI" dirty="0" err="1" smtClean="0"/>
              <a:t>QR-koodi</a:t>
            </a:r>
            <a:r>
              <a:rPr lang="fi-FI" dirty="0" smtClean="0"/>
              <a:t>. </a:t>
            </a:r>
          </a:p>
          <a:p>
            <a:r>
              <a:rPr lang="fi-FI" dirty="0" smtClean="0"/>
              <a:t>Kaupunkipyörät: Ihmisten lahjoittamia tai kaupunkipyöräyhdistyksen ostamia polkupyöriä, joihin kiinnitetään myös yksilöllinen </a:t>
            </a:r>
            <a:r>
              <a:rPr lang="fi-FI" dirty="0" err="1" smtClean="0"/>
              <a:t>QR-koodi</a:t>
            </a:r>
            <a:r>
              <a:rPr lang="fi-FI" dirty="0" smtClean="0"/>
              <a:t>. </a:t>
            </a:r>
          </a:p>
          <a:p>
            <a:pPr lvl="1"/>
            <a:r>
              <a:rPr lang="fi-FI" dirty="0" smtClean="0"/>
              <a:t>Kaupunkipyörissä on vaihdettavalla numerokoodilla toimiva, kiinteä vaijerilukko. </a:t>
            </a:r>
          </a:p>
          <a:p>
            <a:r>
              <a:rPr lang="fi-FI" dirty="0" smtClean="0"/>
              <a:t>Tietokanta: Reaaliaikainen tietokanta, joka sisältää tiedot pyörätelineiden sijainnista, kaupunkipyöristä ja niiden ominaisuuksista ja kaupunkipyörien sijainnista kullakin hetkellä. </a:t>
            </a:r>
          </a:p>
          <a:p>
            <a:r>
              <a:rPr lang="fi-FI" dirty="0" smtClean="0"/>
              <a:t>Käyttäjärajapinta, joka mahdollistaa tietojen lisäämisen (mm. lainaus, palautus, huolto) suoraviivaisella kännykkäliittymällä. Tämänhetkinen rajapinta on rakennettu nettisivujen varaan, ja se toimii yksinkertaisesti selaimella: Kaupunkipyörä/etusivu. Nyt toiminnassa oleva demoversio ei sisällä henkilövarmennusta eikä maksutoiminnallisuuksia, vaan sen tarkoituksena on demonstroida pyörien käyttämiseen liittyvää toimintaa ja tiedonsiirtoa. </a:t>
            </a:r>
          </a:p>
        </p:txBody>
      </p:sp>
    </p:spTree>
    <p:extLst>
      <p:ext uri="{BB962C8B-B14F-4D97-AF65-F5344CB8AC3E}">
        <p14:creationId xmlns:p14="http://schemas.microsoft.com/office/powerpoint/2010/main" val="41014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Kaupunkipyörän käyttäjäksi pääsee rekisteröitymällä ja maksamalla pantin kaupunkipyöräyhdistykselle, joka pyörittää toimintaa. </a:t>
            </a:r>
          </a:p>
          <a:p>
            <a:r>
              <a:rPr lang="fi-FI" dirty="0" smtClean="0"/>
              <a:t>Käyttäjä voi lainata pyörän menemällä lähimmälle pyörätelineelle, avaamalla kännykästä kaupunkipyöräsovelluksen (demoversio: Kaupunkipyörä/etusivu) ja näyttämällä telineen ja pyörän </a:t>
            </a:r>
            <a:r>
              <a:rPr lang="fi-FI" dirty="0" err="1" smtClean="0"/>
              <a:t>QR-koodit</a:t>
            </a:r>
            <a:r>
              <a:rPr lang="fi-FI" dirty="0" smtClean="0"/>
              <a:t> sovellukselle. Sovellus kertoo lukon numeroyhdistelmän. (Demoversio ei hyödynnä </a:t>
            </a:r>
            <a:r>
              <a:rPr lang="fi-FI" dirty="0" err="1" smtClean="0"/>
              <a:t>QR-koodeja</a:t>
            </a:r>
            <a:r>
              <a:rPr lang="fi-FI" dirty="0" smtClean="0"/>
              <a:t>, vaan pyörien ja telineiden numerot on annettava käsin.) </a:t>
            </a:r>
          </a:p>
          <a:p>
            <a:r>
              <a:rPr lang="fi-FI" dirty="0" smtClean="0"/>
              <a:t>Pyörä palautetaan johonkin telineeseen, näytetään taas </a:t>
            </a:r>
            <a:r>
              <a:rPr lang="fi-FI" dirty="0" err="1" smtClean="0"/>
              <a:t>QR-koodit</a:t>
            </a:r>
            <a:r>
              <a:rPr lang="fi-FI" dirty="0" smtClean="0"/>
              <a:t>, ja sovellus kertoo uuden numeroyhdistelmän, jolla pyörä lukitaan. </a:t>
            </a:r>
          </a:p>
          <a:p>
            <a:r>
              <a:rPr lang="fi-FI" dirty="0" smtClean="0"/>
              <a:t>Ylläpitäjät kiertävät pyörätelineitä, listaavat sovelluksella niissä olevat pyörät ja raportoivat virheistä tai vioista. </a:t>
            </a:r>
          </a:p>
          <a:p>
            <a:r>
              <a:rPr lang="fi-FI" dirty="0" smtClean="0"/>
              <a:t>Korjaajat käyvät korjaamassa raportoituja vikoja pyörissä.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Yksityiskohdat (2): </a:t>
            </a:r>
            <a:r>
              <a:rPr lang="fi-FI" dirty="0" smtClean="0"/>
              <a:t>Toiminta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9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Käyttäjät maksavat pyörän lainasta tietyn taksan mukaan. Pyörän toimittaminen sellaiseen pisteeseen, jossa sillä hetkellä on kysyntää, on halvempaa tai siitä peräti maksetaan. Näillä tuloilla ylläpitäjä saa järjestelmän osittain ylläpidettyä. </a:t>
            </a:r>
          </a:p>
          <a:p>
            <a:r>
              <a:rPr lang="fi-FI" dirty="0" smtClean="0"/>
              <a:t>Kaupunki saa toimivan kaupunkipyöräsysteemin ja imagohyötyä, kun se osallistuu järjestelmän rahoitukseen. </a:t>
            </a:r>
          </a:p>
          <a:p>
            <a:r>
              <a:rPr lang="fi-FI" dirty="0" smtClean="0"/>
              <a:t>Ylimääräisen pyörän omistaja voi lahjoittaa tai myydä pyöränsä kaupunkipyöräyhdistykselle. </a:t>
            </a:r>
          </a:p>
          <a:p>
            <a:r>
              <a:rPr lang="fi-FI" dirty="0" smtClean="0"/>
              <a:t>Vapaaehtoiset ylläpitäjät ja korjaajat saavat työstään ilmaista pyöränvuokrausaikaa, joka toimii myös julkisena kiitoksena. Jos korjaustyötä on paljon, yhdistys ostaa sitä pyöräkorjaamoilta. 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Yksityiskohdat (3): </a:t>
            </a:r>
            <a:r>
              <a:rPr lang="fi-FI" dirty="0" smtClean="0"/>
              <a:t>Kannusteet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Motto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/>
              <a:t>"Kaupunkipyörä-hanke tarjoaa tietojärjestelmän ja teknisen toteutuksen halvalle, </a:t>
            </a:r>
            <a:r>
              <a:rPr lang="fi-FI" i="1" dirty="0" err="1" smtClean="0"/>
              <a:t>itseorganisoituvalle</a:t>
            </a:r>
            <a:r>
              <a:rPr lang="fi-FI" i="1" dirty="0" smtClean="0"/>
              <a:t> kaupunkipyörien vuokraukselle, joka perustuu vapaaehtoisten kaupunkilaisten seuranta- ja pyöränhuoltotyölle."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82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Kaupunkipyörä-hanke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Eräs lainattavien polkupyörien toteutusmalli. </a:t>
            </a:r>
          </a:p>
          <a:p>
            <a:r>
              <a:rPr lang="fi-FI" dirty="0" smtClean="0"/>
              <a:t>Ylläpito perustuu pääasiassa </a:t>
            </a:r>
            <a:r>
              <a:rPr lang="fi-FI" dirty="0" err="1" smtClean="0"/>
              <a:t>itseorganisoituvaan</a:t>
            </a:r>
            <a:r>
              <a:rPr lang="fi-FI" dirty="0" smtClean="0"/>
              <a:t> vapaaehtoisten joukkoon.</a:t>
            </a:r>
          </a:p>
          <a:p>
            <a:pPr lvl="1"/>
            <a:r>
              <a:rPr lang="fi-FI" dirty="0" smtClean="0"/>
              <a:t>Toiminta on skaalattavissa hyvin joustavasti tarpeen ja mahdollisuuksien mukaan.</a:t>
            </a:r>
          </a:p>
          <a:p>
            <a:r>
              <a:rPr lang="fi-FI" dirty="0" smtClean="0"/>
              <a:t>Toiminta</a:t>
            </a:r>
          </a:p>
          <a:p>
            <a:pPr lvl="1"/>
            <a:r>
              <a:rPr lang="fi-FI" dirty="0" smtClean="0"/>
              <a:t>Asiakas ilmoittaa kännykällä lainaavansa yhtä numeroiduista pyöristä merkitystä pyörätelineestä ja palauttaa sen sitten toiseen telineeseen. </a:t>
            </a:r>
          </a:p>
          <a:p>
            <a:pPr lvl="1"/>
            <a:r>
              <a:rPr lang="fi-FI" dirty="0" smtClean="0"/>
              <a:t>Ei tarvita muuta erityisvarustelua kuin säänkestävä tunnuslevy ja polkupyörään vaihdettavalla numeroavaimella toimiva vaijerilukko.</a:t>
            </a:r>
          </a:p>
          <a:p>
            <a:pPr lvl="1"/>
            <a:r>
              <a:rPr lang="fi-FI" dirty="0" smtClean="0"/>
              <a:t>Käyttäjän oma, nettiselaimella varustettu kännykkä on ainoa tarvittava sähkölaite. </a:t>
            </a:r>
          </a:p>
          <a:p>
            <a:pPr lvl="0"/>
            <a:r>
              <a:rPr lang="fi-FI" dirty="0" smtClean="0"/>
              <a:t>Pyörätiedot ovat netissä avoimena datana.</a:t>
            </a:r>
          </a:p>
          <a:p>
            <a:pPr lvl="1"/>
            <a:r>
              <a:rPr lang="fi-FI" dirty="0" smtClean="0"/>
              <a:t>Järjestelmä on mahdollista kytkeä osaksi reittiopasta.</a:t>
            </a:r>
          </a:p>
        </p:txBody>
      </p:sp>
    </p:spTree>
    <p:extLst>
      <p:ext uri="{BB962C8B-B14F-4D97-AF65-F5344CB8AC3E}">
        <p14:creationId xmlns:p14="http://schemas.microsoft.com/office/powerpoint/2010/main" val="10269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Kaupunkipyöräjärjestelmän etusivu</a:t>
            </a:r>
            <a:r>
              <a:rPr lang="fi-FI" dirty="0" smtClean="0"/>
              <a:t> </a:t>
            </a:r>
          </a:p>
          <a:p>
            <a:r>
              <a:rPr lang="fi-FI" dirty="0" smtClean="0">
                <a:hlinkClick r:id="rId3"/>
              </a:rPr>
              <a:t>Apps4Finland-kilpailutyö</a:t>
            </a:r>
            <a:endParaRPr lang="fi-FI" dirty="0" smtClean="0"/>
          </a:p>
          <a:p>
            <a:r>
              <a:rPr lang="fi-FI" dirty="0" smtClean="0">
                <a:hlinkClick r:id="rId4" tooltip="Tiedosto:Kaupunkipyörä.pptx"/>
              </a:rPr>
              <a:t>Tämä esitys kaupunkipyöräjärjestelmästä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Tarkempi esittely ja koodit</a:t>
            </a:r>
            <a:r>
              <a:rPr lang="fi-FI" dirty="0" smtClean="0"/>
              <a:t>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1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Vertailu muihin järjestelmiin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Helsingin kaupunki on yrittänyt usean vuoden ajan saada aikaan toimivaa kaupunkipyöräjärjestelmää. Viimeisin yritys epäonnistui </a:t>
            </a:r>
            <a:r>
              <a:rPr lang="fi-FI" dirty="0" err="1" smtClean="0"/>
              <a:t>JCDecaux-yrityksen</a:t>
            </a:r>
            <a:r>
              <a:rPr lang="fi-FI" dirty="0" smtClean="0"/>
              <a:t> vetäydyttyä neljän miljoonan euron hankkeesta mainostilasta johtuvien erimielisyyksien takia (HS 19.10.2013). </a:t>
            </a:r>
          </a:p>
          <a:p>
            <a:r>
              <a:rPr lang="fi-FI" dirty="0" smtClean="0"/>
              <a:t>Tämä kaupunkipyöräjärjestelmä on sellainen, että sen voi käynnistää hyvin pienellä satsauksella ja esimerkiksi ihmisten lahjoittamilla pyörillä ja suurentaa tarpeen ja </a:t>
            </a:r>
            <a:r>
              <a:rPr lang="fi-FI" smtClean="0"/>
              <a:t>voimavarojen mukaan. </a:t>
            </a:r>
            <a:endParaRPr lang="fi-FI" dirty="0" smtClean="0"/>
          </a:p>
          <a:p>
            <a:r>
              <a:rPr lang="fi-FI" dirty="0" smtClean="0"/>
              <a:t>Tietojärjestelmä rakentuu avoimen lähdekoodin ohjelmista ja verkkosivustosta, jota ylläpidetään </a:t>
            </a:r>
            <a:r>
              <a:rPr lang="fi-FI" dirty="0" err="1" smtClean="0"/>
              <a:t>THL:n</a:t>
            </a:r>
            <a:r>
              <a:rPr lang="fi-FI" dirty="0" smtClean="0"/>
              <a:t> toimesta ja jota voi ilmaiseksi käyttää eri tarkoituksiin. </a:t>
            </a:r>
          </a:p>
          <a:p>
            <a:r>
              <a:rPr lang="fi-FI" dirty="0" smtClean="0"/>
              <a:t>Käytännön ylläpito vaatii vapaaehtoisia toimijoita, joita voidaan palkita esimerkiksi ilmaisilla pyörävuokrilla.</a:t>
            </a:r>
          </a:p>
          <a:p>
            <a:r>
              <a:rPr lang="fi-FI" dirty="0" smtClean="0"/>
              <a:t>Järjestelmän demoversio on toiminnassa ja kaikki tarvittava koodi on vapaasti käytettävissä (CC-BY-SA).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upunkipyöräjärjestelmän käyttöliittymä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80"/>
            <a:ext cx="3644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970784" cy="1858218"/>
          </a:xfrm>
        </p:spPr>
        <p:txBody>
          <a:bodyPr/>
          <a:lstStyle/>
          <a:p>
            <a:r>
              <a:rPr lang="fi-FI" dirty="0" smtClean="0"/>
              <a:t>Pyörälainauksen</a:t>
            </a:r>
            <a:r>
              <a:rPr lang="fi-FI" baseline="0" dirty="0" smtClean="0"/>
              <a:t> käyttöliittymä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916832"/>
            <a:ext cx="4114800" cy="4209331"/>
          </a:xfrm>
        </p:spPr>
        <p:txBody>
          <a:bodyPr/>
          <a:lstStyle/>
          <a:p>
            <a:r>
              <a:rPr lang="fi-FI" dirty="0" smtClean="0"/>
              <a:t>Lainaajan sijainti voidaan tunnistaa automaattisesti.</a:t>
            </a:r>
          </a:p>
          <a:p>
            <a:r>
              <a:rPr lang="fi-FI" dirty="0" smtClean="0"/>
              <a:t>Pyörät voidaan tunnistaa </a:t>
            </a:r>
            <a:r>
              <a:rPr lang="fi-FI" dirty="0" err="1" smtClean="0"/>
              <a:t>QR-koodilla</a:t>
            </a:r>
            <a:r>
              <a:rPr lang="fi-FI" dirty="0" smtClean="0"/>
              <a:t> jos kännykässä on kamera ja </a:t>
            </a:r>
            <a:r>
              <a:rPr lang="fi-FI" dirty="0" err="1" smtClean="0"/>
              <a:t>QR-ohjelma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 descr="Qrcode Kaupunkipyörä pyörä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43912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i-FI" dirty="0" smtClean="0"/>
              <a:t>Pyöräkartta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56932" cy="675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2821317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Pyöräteline-kartta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600200"/>
            <a:ext cx="3024336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Järjestelmä laajentuu</a:t>
            </a:r>
            <a:r>
              <a:rPr lang="fi-FI" baseline="0" dirty="0" smtClean="0"/>
              <a:t> uusille alueille jos joku hankkii pyörät.</a:t>
            </a:r>
            <a:endParaRPr lang="fi-FI" dirty="0" smtClean="0"/>
          </a:p>
          <a:p>
            <a:r>
              <a:rPr lang="fi-FI" dirty="0" smtClean="0"/>
              <a:t>Kuopiolaiset ovat </a:t>
            </a:r>
            <a:r>
              <a:rPr lang="fi-FI" dirty="0" err="1" smtClean="0"/>
              <a:t>perus-taneet</a:t>
            </a:r>
            <a:r>
              <a:rPr lang="fi-FI" dirty="0" smtClean="0"/>
              <a:t> oman pyörätelineen.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37" y="0"/>
            <a:ext cx="6071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fi-FI" dirty="0" smtClean="0"/>
              <a:t>Huoltokirja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440"/>
            <a:ext cx="41052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583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Kaupunkipyörä: Kilpailutyö Apps4Finland-kisaan 2013</vt:lpstr>
      <vt:lpstr>Motto</vt:lpstr>
      <vt:lpstr>Kaupunkipyörä-hanke</vt:lpstr>
      <vt:lpstr>Linkit</vt:lpstr>
      <vt:lpstr>Vertailu muihin järjestelmiin</vt:lpstr>
      <vt:lpstr>Pyörälainauksen käyttöliittymä</vt:lpstr>
      <vt:lpstr>Pyöräkartta</vt:lpstr>
      <vt:lpstr>Pyöräteline-kartta</vt:lpstr>
      <vt:lpstr>Huoltokirja</vt:lpstr>
      <vt:lpstr>Huoltokartta</vt:lpstr>
      <vt:lpstr>Yksityiskohdat (1): Infrastruktuuri</vt:lpstr>
      <vt:lpstr>Yksityiskohdat (2): Toiminta</vt:lpstr>
      <vt:lpstr>Yksityiskohdat (3): Kannusteet</vt:lpstr>
    </vt:vector>
  </TitlesOfParts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Kaupunkipyörä</dc:title>
  <dc:creator>Tuomisto Jouni</dc:creator>
  <cp:lastModifiedBy>Tuomisto Jouni</cp:lastModifiedBy>
  <cp:revision>6</cp:revision>
  <dcterms:created xsi:type="dcterms:W3CDTF">2013-10-23T12:47:17Z</dcterms:created>
  <dcterms:modified xsi:type="dcterms:W3CDTF">2013-11-05T04:30:58Z</dcterms:modified>
</cp:coreProperties>
</file>