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6" r:id="rId23"/>
    <p:sldId id="277" r:id="rId24"/>
    <p:sldId id="281" r:id="rId25"/>
    <p:sldId id="278" r:id="rId26"/>
    <p:sldId id="279" r:id="rId27"/>
  </p:sldIdLst>
  <p:sldSz cx="9906000" cy="6858000" type="A4"/>
  <p:notesSz cx="6769100" cy="9906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33D"/>
    <a:srgbClr val="B4D6D5"/>
    <a:srgbClr val="68ADAB"/>
    <a:srgbClr val="FFD266"/>
    <a:srgbClr val="C5E4F0"/>
    <a:srgbClr val="8AC8E1"/>
    <a:srgbClr val="3CA3CD"/>
    <a:srgbClr val="C2D5E0"/>
    <a:srgbClr val="85ABC1"/>
    <a:srgbClr val="337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7" autoAdjust="0"/>
  </p:normalViewPr>
  <p:slideViewPr>
    <p:cSldViewPr showGuides="1">
      <p:cViewPr>
        <p:scale>
          <a:sx n="125" d="100"/>
          <a:sy n="125" d="100"/>
        </p:scale>
        <p:origin x="-288" y="192"/>
      </p:cViewPr>
      <p:guideLst>
        <p:guide orient="horz" pos="3838"/>
        <p:guide orient="horz" pos="935"/>
        <p:guide orient="horz" pos="2160"/>
        <p:guide pos="6023"/>
        <p:guide pos="3347"/>
        <p:guide pos="6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966" y="-8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5</a:t>
                    </a:r>
                    <a:r>
                      <a:rPr lang="en-US" smtClean="0"/>
                      <a:t>,5 kg/d; </a:t>
                    </a:r>
                    <a:r>
                      <a:rPr lang="en-US" dirty="0"/>
                      <a:t>19%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2</a:t>
                    </a:r>
                    <a:r>
                      <a:rPr lang="en-US" smtClean="0"/>
                      <a:t>1,8 kg/d; </a:t>
                    </a:r>
                    <a:r>
                      <a:rPr lang="en-US" dirty="0"/>
                      <a:t>74%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2</a:t>
                    </a:r>
                    <a:r>
                      <a:rPr lang="en-US" smtClean="0"/>
                      <a:t>,2 kg/d; </a:t>
                    </a:r>
                    <a:r>
                      <a:rPr lang="en-US"/>
                      <a:t>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; </c:separator>
            </c:dLbl>
            <c:txPr>
              <a:bodyPr/>
              <a:lstStyle/>
              <a:p>
                <a:pPr>
                  <a:defRPr sz="2000"/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Sheet1!$A$3:$A$5</c:f>
              <c:strCache>
                <c:ptCount val="3"/>
                <c:pt idx="0">
                  <c:v>Pintamaan poisto</c:v>
                </c:pt>
                <c:pt idx="1">
                  <c:v>Ajoneuvokuljetus</c:v>
                </c:pt>
                <c:pt idx="2">
                  <c:v>Materiaalin purkaminen lavalta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5.5</c:v>
                </c:pt>
                <c:pt idx="1">
                  <c:v>21.8</c:v>
                </c:pt>
                <c:pt idx="2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en-US" smtClean="0"/>
                      <a:t>157 kg/d, </a:t>
                    </a:r>
                    <a:r>
                      <a:rPr lang="en-US" dirty="0"/>
                      <a:t>91%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250535523601142"/>
                  <c:y val="8.8184646150427856E-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sz="2000" dirty="0" smtClean="0"/>
                      <a:t> </a:t>
                    </a:r>
                    <a:r>
                      <a:rPr lang="en-US" dirty="0" smtClean="0"/>
                      <a:t>100 kg/d, </a:t>
                    </a:r>
                    <a:r>
                      <a:rPr lang="en-US" dirty="0"/>
                      <a:t>8%</a:t>
                    </a:r>
                  </a:p>
                </c:rich>
              </c:tx>
              <c:spPr>
                <a:ln w="9525" cmpd="sng">
                  <a:solidFill>
                    <a:schemeClr val="accent1"/>
                  </a:solidFill>
                  <a:prstDash val="solid"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128515564386325"/>
                  <c:y val="2.3620887361721714E-3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5</a:t>
                    </a:r>
                    <a:r>
                      <a:rPr lang="en-US" smtClean="0"/>
                      <a:t>,7 kg/d, </a:t>
                    </a:r>
                    <a:r>
                      <a:rPr lang="en-US"/>
                      <a:t>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2</a:t>
                    </a:r>
                    <a:r>
                      <a:rPr lang="en-US" dirty="0" smtClean="0"/>
                      <a:t>,8 kg/d, </a:t>
                    </a:r>
                    <a:r>
                      <a:rPr lang="en-US" dirty="0"/>
                      <a:t>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000"/>
                </a:pPr>
                <a:endParaRPr lang="fi-FI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Sheet1!$A$9:$A$12</c:f>
              <c:strCache>
                <c:ptCount val="4"/>
                <c:pt idx="0">
                  <c:v>Kuljetus (ajoneuvo)</c:v>
                </c:pt>
                <c:pt idx="1">
                  <c:v>Purkaminen ja lastaus </c:v>
                </c:pt>
                <c:pt idx="2">
                  <c:v>Sivukivikasan tasoittaminen </c:v>
                </c:pt>
                <c:pt idx="3">
                  <c:v>Kasojen pölyäminen</c:v>
                </c:pt>
              </c:strCache>
            </c:strRef>
          </c:cat>
          <c:val>
            <c:numRef>
              <c:f>Sheet1!$B$9:$B$12</c:f>
              <c:numCache>
                <c:formatCode>General</c:formatCode>
                <c:ptCount val="4"/>
                <c:pt idx="0">
                  <c:v>1157</c:v>
                </c:pt>
                <c:pt idx="1">
                  <c:v>100</c:v>
                </c:pt>
                <c:pt idx="2">
                  <c:v>5.7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3</a:t>
                    </a:r>
                    <a:r>
                      <a:rPr lang="en-US" smtClean="0"/>
                      <a:t>96 kg/d, </a:t>
                    </a:r>
                    <a:r>
                      <a:rPr lang="en-US" dirty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5</a:t>
                    </a:r>
                    <a:r>
                      <a:rPr lang="en-US" smtClean="0"/>
                      <a:t>0 kg/d, </a:t>
                    </a:r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8</a:t>
                    </a:r>
                    <a:r>
                      <a:rPr lang="en-US" smtClean="0"/>
                      <a:t>,3 kg/d, 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en-US" smtClean="0"/>
                      <a:t>793,6</a:t>
                    </a:r>
                    <a:r>
                      <a:rPr lang="en-US" baseline="0" smtClean="0"/>
                      <a:t> kg/d</a:t>
                    </a:r>
                    <a:r>
                      <a:rPr lang="en-US" smtClean="0"/>
                      <a:t>, </a:t>
                    </a:r>
                    <a:r>
                      <a:rPr lang="en-US"/>
                      <a:t>77%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en-US" smtClean="0"/>
                      <a:t>,6 kg/d, </a:t>
                    </a:r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8</a:t>
                    </a:r>
                    <a:r>
                      <a:rPr lang="en-US" dirty="0" smtClean="0"/>
                      <a:t>6,6 kg/d, </a:t>
                    </a:r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0431173156686296"/>
                  <c:y val="2.989310038997555E-3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0</a:t>
                    </a:r>
                    <a:r>
                      <a:rPr lang="en-US" smtClean="0"/>
                      <a:t>,004 kg/d, </a:t>
                    </a:r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Sheet1!$A$17:$A$23</c:f>
              <c:strCache>
                <c:ptCount val="7"/>
                <c:pt idx="0">
                  <c:v>Malmi- ja rikastekuljetukset Kylylahdelta</c:v>
                </c:pt>
                <c:pt idx="1">
                  <c:v>Malmin purkaminen</c:v>
                </c:pt>
                <c:pt idx="2">
                  <c:v>Rikkirikasteen lastaus</c:v>
                </c:pt>
                <c:pt idx="3">
                  <c:v>Murskaus ja jauhatus</c:v>
                </c:pt>
                <c:pt idx="4">
                  <c:v>Hihnakuljetus</c:v>
                </c:pt>
                <c:pt idx="5">
                  <c:v>Rikastushiekka-alueen pölypäästöt</c:v>
                </c:pt>
                <c:pt idx="6">
                  <c:v>Energiantuotanto</c:v>
                </c:pt>
              </c:strCache>
            </c:strRef>
          </c:cat>
          <c:val>
            <c:numRef>
              <c:f>Sheet1!$B$17:$B$23</c:f>
              <c:numCache>
                <c:formatCode>General</c:formatCode>
                <c:ptCount val="7"/>
                <c:pt idx="0">
                  <c:v>396</c:v>
                </c:pt>
                <c:pt idx="1">
                  <c:v>50</c:v>
                </c:pt>
                <c:pt idx="2">
                  <c:v>8.3000000000000007</c:v>
                </c:pt>
                <c:pt idx="3">
                  <c:v>1793.6</c:v>
                </c:pt>
                <c:pt idx="4">
                  <c:v>1.6</c:v>
                </c:pt>
                <c:pt idx="5">
                  <c:v>86.6</c:v>
                </c:pt>
                <c:pt idx="6">
                  <c:v>4.0000000000000044E-3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2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1554,6 </a:t>
                    </a:r>
                    <a:r>
                      <a:rPr lang="en-US" sz="2000" b="0" i="0" u="none" strike="noStrike" baseline="0" smtClean="0"/>
                      <a:t>kg/d</a:t>
                    </a:r>
                    <a:r>
                      <a:rPr lang="en-US" smtClean="0"/>
                      <a:t>, </a:t>
                    </a:r>
                    <a:r>
                      <a:rPr lang="en-US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158,3 </a:t>
                    </a:r>
                    <a:r>
                      <a:rPr lang="en-US" sz="2000" b="0" i="0" u="none" strike="noStrike" baseline="0" smtClean="0"/>
                      <a:t>kg/d</a:t>
                    </a:r>
                    <a:r>
                      <a:rPr lang="en-US" smtClean="0"/>
                      <a:t>, </a:t>
                    </a:r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95,1 </a:t>
                    </a:r>
                    <a:r>
                      <a:rPr lang="en-US" sz="2000" b="0" i="0" u="none" strike="noStrike" baseline="0" smtClean="0"/>
                      <a:t>kg/d</a:t>
                    </a:r>
                    <a:r>
                      <a:rPr lang="en-US" smtClean="0"/>
                      <a:t>, 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1793,6 kg/d, </a:t>
                    </a:r>
                    <a:r>
                      <a:rPr lang="en-US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Sheet1!$A$26:$A$29</c:f>
              <c:strCache>
                <c:ptCount val="4"/>
                <c:pt idx="0">
                  <c:v>Kuljetus </c:v>
                </c:pt>
                <c:pt idx="1">
                  <c:v>Purkaminen ja lastaus</c:v>
                </c:pt>
                <c:pt idx="2">
                  <c:v>Kasojen pölyäminen</c:v>
                </c:pt>
                <c:pt idx="3">
                  <c:v>Murskaus</c:v>
                </c:pt>
              </c:strCache>
            </c:strRef>
          </c:cat>
          <c:val>
            <c:numRef>
              <c:f>Sheet1!$B$26:$B$29</c:f>
              <c:numCache>
                <c:formatCode>General</c:formatCode>
                <c:ptCount val="4"/>
                <c:pt idx="0">
                  <c:v>1554.6</c:v>
                </c:pt>
                <c:pt idx="1">
                  <c:v>158.30000000000001</c:v>
                </c:pt>
                <c:pt idx="2">
                  <c:v>95.1</c:v>
                </c:pt>
                <c:pt idx="3">
                  <c:v>1793.6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0.75207</cdr:x>
      <cdr:y>0.19643</cdr:y>
    </cdr:from>
    <cdr:to>
      <cdr:x>0.85701</cdr:x>
      <cdr:y>0.42319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2728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0.69421</cdr:x>
      <cdr:y>0.125</cdr:y>
    </cdr:from>
    <cdr:to>
      <cdr:x>1</cdr:x>
      <cdr:y>0.33929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504056"/>
          <a:ext cx="2664296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2400" dirty="0" smtClean="0"/>
            <a:t>Ajoneuvokuljetus </a:t>
          </a:r>
        </a:p>
        <a:p xmlns:a="http://schemas.openxmlformats.org/drawingml/2006/main">
          <a:r>
            <a:rPr lang="fi-FI" sz="2000" dirty="0" smtClean="0"/>
            <a:t>(tienpinnan pölyäminen)</a:t>
          </a:r>
          <a:endParaRPr lang="fi-FI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46805C62-E44D-40E8-8955-B6491964AF6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7085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167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fi-FI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8185183-FFBF-4C66-9CDB-F413C240345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6849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9314EFE-B857-4AD3-8784-06D5B9834CC9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pic>
        <p:nvPicPr>
          <p:cNvPr id="20482" name="Picture 2" descr="http://getti.gtk.fi/export/sites/default/viestinta/kalvopohjat/kuvapankki/isot_kuvat/kuva_aloituskalvoon_16_is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896475" cy="33718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484313"/>
            <a:ext cx="5832057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7E527-58AC-46DC-B9E2-C73439982F7D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3"/>
            <a:ext cx="2665412" cy="46085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5832057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6309AA-E370-431E-AAFF-C0E793B56E8A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040563" y="1484312"/>
            <a:ext cx="2665412" cy="460851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1065212" y="1484314"/>
            <a:ext cx="5832058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95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ED31D1-26B5-4C92-A803-A35AA593C2D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920750" y="1484312"/>
            <a:ext cx="8785225" cy="410527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86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10E995-CC7E-446F-9053-C6DA960ED335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E75409-7E47-47F2-9695-78EC340BE6E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4289D9-B37D-41DA-9676-BA9794F10199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887019-3A68-4719-BD82-BDA8AA313EB4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47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8496300" cy="1223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5213" y="1484313"/>
            <a:ext cx="8496300" cy="460851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193088" y="6518275"/>
            <a:ext cx="1152525" cy="144463"/>
          </a:xfrm>
        </p:spPr>
        <p:txBody>
          <a:bodyPr/>
          <a:lstStyle>
            <a:lvl1pPr>
              <a:defRPr/>
            </a:lvl1pPr>
          </a:lstStyle>
          <a:p>
            <a:fld id="{BC36AB9F-F6EC-4E86-AD2B-95772E2EF6F2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345613" y="6518275"/>
            <a:ext cx="442912" cy="144463"/>
          </a:xfrm>
        </p:spPr>
        <p:txBody>
          <a:bodyPr/>
          <a:lstStyle>
            <a:lvl1pPr>
              <a:defRPr/>
            </a:lvl1pPr>
          </a:lstStyle>
          <a:p>
            <a:fld id="{1F9D9CA4-88EB-4B85-B463-26E467BCEDBF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28675" y="6518275"/>
            <a:ext cx="6140450" cy="14446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744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Antti Pasanen</a:t>
            </a:r>
          </a:p>
        </p:txBody>
      </p:sp>
    </p:spTree>
    <p:extLst>
      <p:ext uri="{BB962C8B-B14F-4D97-AF65-F5344CB8AC3E}">
        <p14:creationId xmlns:p14="http://schemas.microsoft.com/office/powerpoint/2010/main" val="239422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D454EB-5F9F-4FB7-8CBA-F4450F8469B9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264259-3FFB-445D-9408-18442E5DC861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2420937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3429000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</p:spTree>
    <p:extLst>
      <p:ext uri="{BB962C8B-B14F-4D97-AF65-F5344CB8AC3E}">
        <p14:creationId xmlns:p14="http://schemas.microsoft.com/office/powerpoint/2010/main" val="253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A28982F-E191-45D9-B0BF-173712B336D9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76288" y="3429000"/>
            <a:ext cx="8353425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76288" y="4437063"/>
            <a:ext cx="8353425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E34C55E-6DBC-4842-A501-7CD14529CF4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69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-operation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u_lippu_12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3" y="5876925"/>
            <a:ext cx="576262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4522788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5229225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4449763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ET_logo_t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75" y="5159375"/>
            <a:ext cx="4349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metsah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25" y="3860800"/>
            <a:ext cx="7175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ym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3860800"/>
            <a:ext cx="571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200340" y="188913"/>
            <a:ext cx="9505320" cy="324008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84561" y="3429000"/>
            <a:ext cx="6336880" cy="1008063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i-FI" noProof="0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84561" y="4437063"/>
            <a:ext cx="6336880" cy="1584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i-FI" noProof="0" dirty="0" smtClean="0"/>
          </a:p>
        </p:txBody>
      </p:sp>
      <p:pic>
        <p:nvPicPr>
          <p:cNvPr id="47143" name="Picture 39" descr="GTK_bar_agai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38" name="Picture 34" descr="GTK_log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47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36326E-D084-4B06-855B-7C63451FA3F4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47148" name="Rectangle 4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D9E21D-6135-40B1-A797-A1A19777F928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5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916113"/>
            <a:ext cx="8496300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32583-6B2E-4B25-8108-215CBC2873F0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14F82-EAF2-4275-B809-9DA53700D33D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1065211" y="1484314"/>
            <a:ext cx="8496301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6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563" y="1484313"/>
            <a:ext cx="4171950" cy="460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FDFA6-057D-4974-BA3D-957B97AD9282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53A2A7-E01B-4764-AA73-E5218A2F1CA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29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188914"/>
            <a:ext cx="8496301" cy="1223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484314"/>
            <a:ext cx="4175125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2" y="1916113"/>
            <a:ext cx="4175126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4799" y="1484314"/>
            <a:ext cx="4176713" cy="431800"/>
          </a:xfrm>
        </p:spPr>
        <p:txBody>
          <a:bodyPr anchor="b"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4799" y="1916113"/>
            <a:ext cx="4176713" cy="4176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0A6210-C7BE-49DC-A8D5-66B8C9EA9196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64FE1-8A70-4E8F-9119-5390115ED50E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Esityksen nimi / Tekijä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94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 descr="GTK_bar_agai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292850"/>
            <a:ext cx="888841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188913"/>
            <a:ext cx="84963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484313"/>
            <a:ext cx="8496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 smtClean="0"/>
          </a:p>
        </p:txBody>
      </p:sp>
      <p:pic>
        <p:nvPicPr>
          <p:cNvPr id="1081" name="Picture 57" descr="GTK_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805488"/>
            <a:ext cx="587375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6" name="Rectangle 6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193088" y="6518275"/>
            <a:ext cx="11525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fld id="{F04A1974-194A-47F1-B45B-352181E2CFF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108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5613" y="6518275"/>
            <a:ext cx="4429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3D3938"/>
                </a:solidFill>
              </a:defRPr>
            </a:lvl1pPr>
          </a:lstStyle>
          <a:p>
            <a:fld id="{41C5A349-581D-480A-BF37-D3719EB25B57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8675" y="6518275"/>
            <a:ext cx="61404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3D3938"/>
                </a:solidFill>
              </a:defRPr>
            </a:lvl1pPr>
          </a:lstStyle>
          <a:p>
            <a:r>
              <a:rPr lang="fi-FI" dirty="0" smtClean="0"/>
              <a:t>Antti Pasanen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65" r:id="rId7"/>
    <p:sldLayoutId id="2147483652" r:id="rId8"/>
    <p:sldLayoutId id="2147483653" r:id="rId9"/>
    <p:sldLayoutId id="2147483663" r:id="rId10"/>
    <p:sldLayoutId id="2147483664" r:id="rId11"/>
    <p:sldLayoutId id="2147483662" r:id="rId12"/>
    <p:sldLayoutId id="2147483654" r:id="rId13"/>
    <p:sldLayoutId id="2147483655" r:id="rId14"/>
    <p:sldLayoutId id="2147483660" r:id="rId1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1" fontAlgn="base" hangingPunct="1">
        <a:spcBef>
          <a:spcPct val="0"/>
        </a:spcBef>
        <a:spcAft>
          <a:spcPts val="500"/>
        </a:spcAft>
        <a:buChar char="–"/>
        <a:defRPr sz="2200">
          <a:solidFill>
            <a:schemeClr val="tx1"/>
          </a:solidFill>
          <a:latin typeface="+mn-lt"/>
        </a:defRPr>
      </a:lvl2pPr>
      <a:lvl3pPr marL="984250" indent="-179388" algn="l" rtl="0" eaLnBrk="1" fontAlgn="base" hangingPunct="1">
        <a:spcBef>
          <a:spcPct val="0"/>
        </a:spcBef>
        <a:spcAft>
          <a:spcPts val="500"/>
        </a:spcAft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431925" indent="-268288" algn="l" rtl="0" eaLnBrk="1" fontAlgn="base" hangingPunct="1">
        <a:spcBef>
          <a:spcPct val="0"/>
        </a:spcBef>
        <a:spcAft>
          <a:spcPts val="500"/>
        </a:spcAft>
        <a:buChar char="–"/>
        <a:defRPr>
          <a:solidFill>
            <a:schemeClr val="tx1"/>
          </a:solidFill>
          <a:latin typeface="+mn-lt"/>
        </a:defRPr>
      </a:lvl4pPr>
      <a:lvl5pPr marL="1792288" indent="-180975" algn="l" rtl="0" eaLnBrk="1" fontAlgn="base" hangingPunct="1">
        <a:spcBef>
          <a:spcPct val="0"/>
        </a:spcBef>
        <a:spcAft>
          <a:spcPts val="500"/>
        </a:spcAft>
        <a:buChar char="»"/>
        <a:defRPr>
          <a:solidFill>
            <a:schemeClr val="tx1"/>
          </a:solidFill>
          <a:latin typeface="+mn-lt"/>
        </a:defRPr>
      </a:lvl5pPr>
      <a:lvl6pPr marL="22494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6pPr>
      <a:lvl7pPr marL="27066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7pPr>
      <a:lvl8pPr marL="31638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8pPr>
      <a:lvl9pPr marL="3621088" indent="-180975" algn="l" rtl="0" eaLnBrk="1" fontAlgn="base" hangingPunct="1">
        <a:spcBef>
          <a:spcPct val="0"/>
        </a:spcBef>
        <a:spcAft>
          <a:spcPct val="1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ntra.eracnet.fi/main/index.php/Image:Malli_kallio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ntra.eracnet.fi/main/index.php/Image:Malli_Hk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ntra.eracnet.fi/main/index.php/Image:Kuva_1b_slicet_ja_k-arvot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ntra.eracnet.fi/main/index.php/Image:Kulkeutumisreitit_kaikki_2d_3d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ntra.eracnet.fi/main/index.php/Image:Kulkeutumisreitit_kaikki_2d_3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ntra.eracnet.fi/main/index.php/Image:Kulkeutuminen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ntra.eracnet.fi/main/index.php/Image:Kylylahti_ja_suom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ntra.eracnet.fi/main/index.php/Image:Luikonlahden_pienhiukkaspitoisuus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Päästöt ja kulkeutuminen </a:t>
            </a:r>
            <a:r>
              <a:rPr lang="fi-FI" dirty="0" err="1" smtClean="0"/>
              <a:t>Kylylahden</a:t>
            </a:r>
            <a:r>
              <a:rPr lang="fi-FI" dirty="0" smtClean="0"/>
              <a:t> ja Luikonlahden kaivosalueilla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672" y="4437063"/>
            <a:ext cx="5976663" cy="1584325"/>
          </a:xfrm>
        </p:spPr>
        <p:txBody>
          <a:bodyPr/>
          <a:lstStyle/>
          <a:p>
            <a:r>
              <a:rPr lang="en-US" dirty="0" smtClean="0"/>
              <a:t>Backnäs, S., Forsman, P., Karlsson, T., Kauppila, P., Kauppila, T., Kousa, A., Lerssi, J., Mäkinen, J., Nikkarinen, M., Pasanen, A., Solismaa, L., Tornivaara, A.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fld id="{E9314EFE-B857-4AD3-8784-06D5B9834CC9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D9E21D-6135-40B1-A797-A1A19777F928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Antti Pasanen</a:t>
            </a:r>
            <a:endParaRPr lang="fi-FI" dirty="0"/>
          </a:p>
        </p:txBody>
      </p:sp>
      <p:pic>
        <p:nvPicPr>
          <p:cNvPr id="7" name="Picture 6" descr="vipuvoimaaEU_rgb (ID 33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9608" y="5301208"/>
            <a:ext cx="2136392" cy="822742"/>
          </a:xfrm>
          <a:prstGeom prst="rect">
            <a:avLst/>
          </a:prstGeom>
        </p:spPr>
      </p:pic>
      <p:pic>
        <p:nvPicPr>
          <p:cNvPr id="8" name="Picture 7" descr="EU-lippu EAKR läpinäkyv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384" y="3645024"/>
            <a:ext cx="1176521" cy="573177"/>
          </a:xfrm>
          <a:prstGeom prst="rect">
            <a:avLst/>
          </a:prstGeom>
        </p:spPr>
      </p:pic>
      <p:pic>
        <p:nvPicPr>
          <p:cNvPr id="9" name="Picture 8" descr="Tekes logo vaaka (ID 332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4437112"/>
            <a:ext cx="1676400" cy="494910"/>
          </a:xfrm>
          <a:prstGeom prst="rect">
            <a:avLst/>
          </a:prstGeom>
        </p:spPr>
      </p:pic>
      <p:pic>
        <p:nvPicPr>
          <p:cNvPr id="10" name="Picture 9" descr="Minera logo plain lapinakyva (ID 340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1996444" cy="98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Pölypäästöt maaperään ja humukseen </a:t>
            </a:r>
            <a:r>
              <a:rPr lang="fi-FI" dirty="0" err="1" smtClean="0"/>
              <a:t>Luikonlahdella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As-, </a:t>
            </a:r>
            <a:r>
              <a:rPr lang="fi-FI" dirty="0" err="1" smtClean="0"/>
              <a:t>Co-</a:t>
            </a:r>
            <a:r>
              <a:rPr lang="fi-FI" dirty="0" smtClean="0"/>
              <a:t>, </a:t>
            </a:r>
            <a:r>
              <a:rPr lang="fi-FI" dirty="0" err="1" smtClean="0"/>
              <a:t>Cr-</a:t>
            </a:r>
            <a:r>
              <a:rPr lang="fi-FI" dirty="0" smtClean="0"/>
              <a:t>, </a:t>
            </a:r>
            <a:r>
              <a:rPr lang="fi-FI" dirty="0" err="1" smtClean="0"/>
              <a:t>Cu-</a:t>
            </a:r>
            <a:r>
              <a:rPr lang="fi-FI" dirty="0" smtClean="0"/>
              <a:t>, </a:t>
            </a:r>
            <a:r>
              <a:rPr lang="fi-FI" dirty="0" err="1" smtClean="0"/>
              <a:t>Ni-</a:t>
            </a:r>
            <a:r>
              <a:rPr lang="fi-FI" dirty="0" smtClean="0"/>
              <a:t>, V-, </a:t>
            </a:r>
            <a:r>
              <a:rPr lang="fi-FI" dirty="0" err="1" smtClean="0"/>
              <a:t>Fe-</a:t>
            </a:r>
            <a:r>
              <a:rPr lang="fi-FI" dirty="0" smtClean="0"/>
              <a:t>, Mg- ja </a:t>
            </a:r>
            <a:r>
              <a:rPr lang="fi-FI" dirty="0" err="1" smtClean="0"/>
              <a:t>Zn-pitoisuudet</a:t>
            </a:r>
            <a:r>
              <a:rPr lang="fi-FI" dirty="0" smtClean="0"/>
              <a:t> ovat moninkertaiset Suomen humusten keskimääräisiin pitoisuuksiin verrattuna </a:t>
            </a:r>
          </a:p>
          <a:p>
            <a:r>
              <a:rPr lang="fi-FI" dirty="0" smtClean="0"/>
              <a:t>Pitoisuusanalyyseistä havaitaan, että kohonneita pitoisuuksia löytyy pääsääntöisesti alle 500 m etäisyydellä kaivoksen keskeisistä toiminta-alueista</a:t>
            </a:r>
          </a:p>
          <a:p>
            <a:r>
              <a:rPr lang="fi-FI" dirty="0" smtClean="0"/>
              <a:t>Korrelaatio mineraalimaan ja humuksen pitoisuuksien välillä on heikko</a:t>
            </a:r>
          </a:p>
          <a:p>
            <a:r>
              <a:rPr lang="fi-FI" dirty="0" smtClean="0"/>
              <a:t>Metallit Luikonlahdella vähemmän liukenevassa muodossa kuin Suomessa keskimäärin lukuun ottamatta </a:t>
            </a:r>
            <a:r>
              <a:rPr lang="fi-FI" dirty="0" err="1" smtClean="0"/>
              <a:t>Zn</a:t>
            </a:r>
            <a:endParaRPr lang="fi-FI" dirty="0" smtClean="0"/>
          </a:p>
          <a:p>
            <a:r>
              <a:rPr lang="fi-FI" dirty="0" smtClean="0"/>
              <a:t>Maaperässä pääsääntöisesti pelkistävät olosuhteet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Vesien laadun tutkimukset Luikonlahdella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Näytteenotto 2010-2011</a:t>
            </a:r>
          </a:p>
          <a:p>
            <a:pPr lvl="1"/>
            <a:r>
              <a:rPr lang="fi-FI" dirty="0" smtClean="0"/>
              <a:t>Viisi näytteenottokertaa</a:t>
            </a:r>
          </a:p>
          <a:p>
            <a:r>
              <a:rPr lang="fi-FI" dirty="0" smtClean="0"/>
              <a:t>Rakennetulla kosteikolla vedestä poistuu </a:t>
            </a:r>
            <a:r>
              <a:rPr lang="fi-FI" dirty="0" err="1" smtClean="0"/>
              <a:t>Fe</a:t>
            </a:r>
            <a:endParaRPr lang="fi-FI" dirty="0" smtClean="0"/>
          </a:p>
          <a:p>
            <a:pPr lvl="1"/>
            <a:r>
              <a:rPr lang="fi-FI" dirty="0" smtClean="0"/>
              <a:t>Lisäksi poistuu vähän </a:t>
            </a:r>
            <a:r>
              <a:rPr lang="fi-FI" dirty="0" err="1" smtClean="0"/>
              <a:t>Ni</a:t>
            </a:r>
            <a:r>
              <a:rPr lang="fi-FI" dirty="0" smtClean="0"/>
              <a:t>, </a:t>
            </a:r>
            <a:r>
              <a:rPr lang="fi-FI" dirty="0" err="1" smtClean="0"/>
              <a:t>Zn</a:t>
            </a:r>
            <a:r>
              <a:rPr lang="fi-FI" dirty="0" smtClean="0"/>
              <a:t>, As, Cd ja </a:t>
            </a:r>
            <a:r>
              <a:rPr lang="fi-FI" dirty="0" err="1" smtClean="0"/>
              <a:t>Cu</a:t>
            </a:r>
            <a:endParaRPr lang="fi-FI" dirty="0" smtClean="0"/>
          </a:p>
          <a:p>
            <a:r>
              <a:rPr lang="fi-FI" dirty="0" smtClean="0"/>
              <a:t>Rikastushiekka-altaan peittäminen </a:t>
            </a:r>
            <a:r>
              <a:rPr lang="fi-FI" dirty="0" err="1" smtClean="0"/>
              <a:t>magnesiittihiekalla</a:t>
            </a:r>
            <a:r>
              <a:rPr lang="fi-FI" dirty="0" smtClean="0"/>
              <a:t> on lisännyt vesien puskurikapasiteettiä</a:t>
            </a:r>
          </a:p>
          <a:p>
            <a:pPr lvl="1"/>
            <a:r>
              <a:rPr lang="fi-FI" dirty="0" smtClean="0"/>
              <a:t>Vedet vähemmän happamia kuin ennen (nykyään pH 5-7,5), mutta metallipitoisia</a:t>
            </a:r>
          </a:p>
          <a:p>
            <a:pPr lvl="1"/>
            <a:r>
              <a:rPr lang="fi-FI" dirty="0" err="1" smtClean="0"/>
              <a:t>Magnesiittihiekkaa</a:t>
            </a:r>
            <a:r>
              <a:rPr lang="fi-FI" dirty="0" smtClean="0"/>
              <a:t> on käytetty patojen korotuksiin -&gt; </a:t>
            </a:r>
            <a:r>
              <a:rPr lang="fi-FI" dirty="0" err="1" smtClean="0"/>
              <a:t>suotovesien</a:t>
            </a:r>
            <a:r>
              <a:rPr lang="fi-FI" dirty="0" smtClean="0"/>
              <a:t> laatu tulee muuttumaan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Pintavesien virtausreitit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7" name="Kuva 2" descr="C:\Users\lsolisma\Documents\1. HANKKEET\LUIKONLAHTI\5. Paikkatieto\pforsman\Luikonlahden_va_virtausreiti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36" y="1340768"/>
            <a:ext cx="3816424" cy="539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88913"/>
            <a:ext cx="4607867" cy="1223962"/>
          </a:xfrm>
        </p:spPr>
        <p:txBody>
          <a:bodyPr/>
          <a:lstStyle/>
          <a:p>
            <a:r>
              <a:rPr lang="fi-FI" dirty="0" smtClean="0"/>
              <a:t>Pintavesien pitoisuudet Luikonlahdella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10" name="Kuva 17" descr="C:\Users\lsolisma\Documents\1. HANKKEET\LUIKONLAHTI\4. RAPORTOINTI\Pekan kartat\png_t\1.1 pintamarras10_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056" y="116633"/>
            <a:ext cx="4448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72480" y="2132856"/>
          <a:ext cx="5400600" cy="2739390"/>
        </p:xfrm>
        <a:graphic>
          <a:graphicData uri="http://schemas.openxmlformats.org/drawingml/2006/table">
            <a:tbl>
              <a:tblPr/>
              <a:tblGrid>
                <a:gridCol w="864096"/>
                <a:gridCol w="486054"/>
                <a:gridCol w="675075"/>
                <a:gridCol w="675075"/>
                <a:gridCol w="675075"/>
                <a:gridCol w="675075"/>
                <a:gridCol w="675075"/>
                <a:gridCol w="67507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Pitoisuus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Väri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 (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g/l)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Taso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 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10 - 50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10 - 20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2 - 10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60 - 200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20 - 100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5 - 10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51 - 200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21 - 200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11 - 100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201 - 2000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101 - 2000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11 - 100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Taso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201 - 1000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201 - 1000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101 - 500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2001 - 10000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2001 - 10000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101 - 500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Taso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10000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&gt;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Veden liike ja kulkeutuminen Luikonlahdella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</a:p>
          <a:p>
            <a:pPr lvl="1"/>
            <a:r>
              <a:rPr lang="fi-FI" dirty="0" smtClean="0"/>
              <a:t>GSI3D</a:t>
            </a:r>
          </a:p>
          <a:p>
            <a:pPr lvl="1"/>
            <a:r>
              <a:rPr lang="fi-FI" dirty="0" smtClean="0"/>
              <a:t>Mallinnettiin hydrogeologisesti merkittävät maaperä- ja kallioperäyksiköt tilavuusmallina</a:t>
            </a:r>
          </a:p>
          <a:p>
            <a:pPr lvl="1"/>
            <a:r>
              <a:rPr lang="fi-FI" dirty="0" smtClean="0"/>
              <a:t>Perustuu geofysiikkaan, kairauksiin ja geomorfologiseen tulkintaan</a:t>
            </a:r>
          </a:p>
          <a:p>
            <a:r>
              <a:rPr lang="fi-FI" dirty="0" smtClean="0"/>
              <a:t>Pohjaveden virtausmalli</a:t>
            </a:r>
          </a:p>
          <a:p>
            <a:pPr lvl="1"/>
            <a:r>
              <a:rPr lang="fi-FI" dirty="0" smtClean="0"/>
              <a:t>FeFlow</a:t>
            </a:r>
            <a:r>
              <a:rPr lang="fi-FI" baseline="30000" dirty="0" smtClean="0"/>
              <a:t>®</a:t>
            </a:r>
            <a:r>
              <a:rPr lang="fi-FI" dirty="0" smtClean="0"/>
              <a:t> 6.1</a:t>
            </a:r>
          </a:p>
          <a:p>
            <a:pPr lvl="1"/>
            <a:r>
              <a:rPr lang="fi-FI" dirty="0" smtClean="0"/>
              <a:t>Yksinkertaistettiin hydrogeologinen malli kolmekerroksiseksi pohjaveden virtausmalliksi</a:t>
            </a:r>
          </a:p>
          <a:p>
            <a:pPr lvl="2"/>
            <a:r>
              <a:rPr lang="fi-FI" dirty="0" smtClean="0"/>
              <a:t>Ehyempi kallioperä, kallioperän ruhjevyöhykkeet ja maaperä</a:t>
            </a:r>
          </a:p>
          <a:p>
            <a:pPr lvl="1"/>
            <a:r>
              <a:rPr lang="fi-FI" dirty="0" smtClean="0"/>
              <a:t>Virtausmalli ja alustavan kulkeutumismallin testaaminen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Antti Pasanen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48545" y="1484313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80000"/>
              <a:buFontTx/>
              <a:buChar char="•"/>
              <a:tabLst/>
              <a:defRPr/>
            </a:pPr>
            <a:r>
              <a:rPr lang="fi-FI" sz="2200" kern="0" dirty="0" smtClean="0">
                <a:latin typeface="+mn-lt"/>
              </a:rPr>
              <a:t>Kairaukset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kumimoji="0" lang="fi-FI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12</a:t>
            </a:r>
            <a:r>
              <a:rPr kumimoji="0" lang="fi-FI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uutta </a:t>
            </a:r>
            <a:r>
              <a:rPr kumimoji="0" lang="fi-FI" sz="2200" b="0" i="0" u="none" strike="noStrike" kern="0" cap="none" spc="0" normalizeH="0" noProof="0" dirty="0" smtClean="0">
                <a:ln>
                  <a:noFill/>
                </a:ln>
                <a:solidFill>
                  <a:srgbClr val="55E33D"/>
                </a:solidFill>
                <a:effectLst/>
                <a:uLnTx/>
                <a:uFillTx/>
                <a:latin typeface="+mn-lt"/>
              </a:rPr>
              <a:t>pohjavesiputkea</a:t>
            </a:r>
            <a:r>
              <a:rPr kumimoji="0" lang="fi-FI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yhteensä 111,1 m.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baseline="0" dirty="0" smtClean="0">
                <a:solidFill>
                  <a:srgbClr val="FF0000"/>
                </a:solidFill>
                <a:latin typeface="+mn-lt"/>
              </a:rPr>
              <a:t>Referenssikairauksia</a:t>
            </a:r>
            <a:r>
              <a:rPr lang="fi-FI" sz="2200" kern="0" dirty="0" smtClean="0">
                <a:latin typeface="+mn-lt"/>
              </a:rPr>
              <a:t> 23 kpl, </a:t>
            </a:r>
            <a:r>
              <a:rPr lang="fi-FI" sz="2200" kern="0" dirty="0" err="1" smtClean="0">
                <a:latin typeface="+mn-lt"/>
              </a:rPr>
              <a:t>yht</a:t>
            </a:r>
            <a:r>
              <a:rPr lang="fi-FI" sz="2200" kern="0" dirty="0" smtClean="0">
                <a:latin typeface="+mn-lt"/>
              </a:rPr>
              <a:t> 125,9 m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rgbClr val="0070C0"/>
                </a:solidFill>
                <a:latin typeface="+mn-lt"/>
              </a:rPr>
              <a:t>Ruhjekairauksia</a:t>
            </a:r>
            <a:r>
              <a:rPr lang="fi-FI" sz="2200" kern="0" dirty="0" smtClean="0">
                <a:latin typeface="+mn-lt"/>
              </a:rPr>
              <a:t> 4 kpl, yht. 350 m</a:t>
            </a:r>
            <a:endParaRPr kumimoji="0" lang="fi-FI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9" name="Picture 2" descr="C:\Soile\Tutkimus\Yhteisrahoitteiset projektit\MINERA\Esityksiä ja materiaalia esityksiin\Kuvat\Luikonlahti_kairauks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879" y="0"/>
            <a:ext cx="4461121" cy="630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48545" y="1484313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80000"/>
              <a:buFontTx/>
              <a:buChar char="•"/>
              <a:tabLst/>
              <a:defRPr/>
            </a:pPr>
            <a:r>
              <a:rPr lang="fi-FI" sz="2200" kern="0" dirty="0" smtClean="0">
                <a:latin typeface="+mn-lt"/>
              </a:rPr>
              <a:t>Geofysiikka 1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Ruhjekartoitus</a:t>
            </a:r>
            <a:r>
              <a:rPr lang="fi-FI" sz="2200" kern="0" dirty="0" smtClean="0">
                <a:latin typeface="+mn-lt"/>
              </a:rPr>
              <a:t> lentomagneettisen ja lentosähköisen sekä korkeusmallin perusteella</a:t>
            </a:r>
          </a:p>
        </p:txBody>
      </p:sp>
      <p:pic>
        <p:nvPicPr>
          <p:cNvPr id="11" name="Picture 2" descr="C:\Soile\Tutkimus\Yhteisrahoitteiset projektit\MINERA\Esityksiä ja materiaalia esityksiin\Kuvat\Luikonlahti_ruhj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057" y="-1"/>
            <a:ext cx="4448944" cy="62920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48545" y="1484313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80000"/>
              <a:buFontTx/>
              <a:buChar char="•"/>
              <a:tabLst/>
              <a:defRPr/>
            </a:pPr>
            <a:r>
              <a:rPr lang="fi-FI" sz="2200" kern="0" dirty="0" smtClean="0">
                <a:latin typeface="+mn-lt"/>
              </a:rPr>
              <a:t>Geofysiikka 1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Ruhjekartoitus lentomagneettisen ja lentosähköisen sekä korkeusmallin perusteella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chemeClr val="accent6">
                    <a:lumMod val="75000"/>
                  </a:schemeClr>
                </a:solidFill>
              </a:rPr>
              <a:t>Omapotentiaalimittaus</a:t>
            </a:r>
            <a:r>
              <a:rPr lang="fi-FI" sz="2200" kern="0" dirty="0" smtClean="0"/>
              <a:t> 700 x 400 m alue, 20 m pisteväli, 552 pistettä. 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rgbClr val="0070C0"/>
                </a:solidFill>
                <a:latin typeface="+mn-lt"/>
              </a:rPr>
              <a:t>Seisminen taittumisluotaus </a:t>
            </a:r>
            <a:r>
              <a:rPr lang="fi-FI" sz="2200" kern="0" dirty="0" smtClean="0">
                <a:latin typeface="+mn-lt"/>
              </a:rPr>
              <a:t>4 profiilia, yht. n. 5 km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rgbClr val="FF0000"/>
                </a:solidFill>
                <a:latin typeface="+mn-lt"/>
              </a:rPr>
              <a:t>Painovoimamittaus</a:t>
            </a:r>
            <a:r>
              <a:rPr lang="fi-FI" sz="2200" kern="0" dirty="0" smtClean="0">
                <a:latin typeface="+mn-lt"/>
              </a:rPr>
              <a:t> 12 profiilia, yht. n. 15 km</a:t>
            </a:r>
          </a:p>
        </p:txBody>
      </p:sp>
      <p:pic>
        <p:nvPicPr>
          <p:cNvPr id="9" name="Picture 2" descr="C:\Soile\Tutkimus\Yhteisrahoitteiset projektit\MINERA\Esityksiä ja materiaalia esityksiin\Kuvat\Luikonlahti_SP_GRAV_SE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878" y="1"/>
            <a:ext cx="4461122" cy="630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48545" y="1484313"/>
            <a:ext cx="46805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Pct val="80000"/>
              <a:buFontTx/>
              <a:buChar char="•"/>
              <a:tabLst/>
              <a:defRPr/>
            </a:pPr>
            <a:r>
              <a:rPr lang="fi-FI" sz="2200" kern="0" dirty="0" smtClean="0">
                <a:latin typeface="+mn-lt"/>
              </a:rPr>
              <a:t>Geofysiikka 2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rgbClr val="FF0000"/>
                </a:solidFill>
                <a:latin typeface="+mn-lt"/>
              </a:rPr>
              <a:t>Tasavirtamittaus</a:t>
            </a:r>
            <a:r>
              <a:rPr lang="fi-FI" sz="2200" kern="0" dirty="0" smtClean="0">
                <a:latin typeface="+mn-lt"/>
              </a:rPr>
              <a:t> 8 profiilia, yht. n. 8 km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err="1" smtClean="0">
                <a:solidFill>
                  <a:srgbClr val="0070C0"/>
                </a:solidFill>
                <a:latin typeface="+mn-lt"/>
              </a:rPr>
              <a:t>TerraTEM</a:t>
            </a:r>
            <a:r>
              <a:rPr lang="fi-FI" sz="2200" kern="0" dirty="0" smtClean="0">
                <a:latin typeface="+mn-lt"/>
              </a:rPr>
              <a:t> 10 pistettä rikastushiekka-altaalla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r>
              <a:rPr lang="fi-FI" sz="2200" kern="0" dirty="0" smtClean="0">
                <a:solidFill>
                  <a:srgbClr val="7030A0"/>
                </a:solidFill>
              </a:rPr>
              <a:t>Maatutkaluotaus</a:t>
            </a:r>
            <a:r>
              <a:rPr lang="fi-FI" sz="2200" kern="0" dirty="0" smtClean="0"/>
              <a:t> 21 profiilia yht. n. 9 km</a:t>
            </a:r>
          </a:p>
          <a:p>
            <a:pPr marL="638175" lvl="1" indent="-180975">
              <a:spcAft>
                <a:spcPts val="500"/>
              </a:spcAft>
              <a:buSzPct val="80000"/>
              <a:buFontTx/>
              <a:buChar char="•"/>
            </a:pPr>
            <a:endParaRPr lang="fi-FI" sz="2200" kern="0" dirty="0" smtClean="0">
              <a:latin typeface="+mn-lt"/>
            </a:endParaRPr>
          </a:p>
        </p:txBody>
      </p:sp>
      <p:pic>
        <p:nvPicPr>
          <p:cNvPr id="11" name="Picture 2" descr="C:\Soile\Tutkimus\Yhteisrahoitteiset projektit\MINERA\Esityksiä ja materiaalia esityksiin\Kuvat\Luikonlahti_tem_dc_g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878" y="1"/>
            <a:ext cx="4461122" cy="6309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Tasavirtaluotaus (</a:t>
            </a:r>
            <a:r>
              <a:rPr lang="fi-FI" dirty="0" err="1" smtClean="0"/>
              <a:t>Huotari-Halkosaari</a:t>
            </a:r>
            <a:r>
              <a:rPr lang="fi-FI" dirty="0" smtClean="0"/>
              <a:t> &amp; Lerssi, 2012)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pPr>
              <a:buNone/>
            </a:pPr>
            <a:endParaRPr lang="fi-FI" dirty="0" smtClean="0"/>
          </a:p>
          <a:p>
            <a:r>
              <a:rPr lang="fi-FI" dirty="0" smtClean="0"/>
              <a:t>Seisminen taittumisluotaus 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592" y="1772816"/>
            <a:ext cx="6336704" cy="196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88" t="8594" r="5814" b="14061"/>
          <a:stretch>
            <a:fillRect/>
          </a:stretch>
        </p:blipFill>
        <p:spPr bwMode="auto">
          <a:xfrm>
            <a:off x="992560" y="3789040"/>
            <a:ext cx="790487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Johdanto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MINERA-mallia</a:t>
            </a:r>
            <a:r>
              <a:rPr lang="fi-FI" dirty="0" smtClean="0"/>
              <a:t> testattiin Luikonlahden ja </a:t>
            </a:r>
            <a:r>
              <a:rPr lang="fi-FI" dirty="0" err="1" smtClean="0"/>
              <a:t>Kylylahden</a:t>
            </a:r>
            <a:r>
              <a:rPr lang="fi-FI" dirty="0" smtClean="0"/>
              <a:t> kaivosalueilla.</a:t>
            </a:r>
          </a:p>
          <a:p>
            <a:r>
              <a:rPr lang="fi-FI" dirty="0" smtClean="0"/>
              <a:t>Pölypäästöt on laskettu </a:t>
            </a:r>
            <a:r>
              <a:rPr lang="fi-FI" dirty="0" err="1" smtClean="0"/>
              <a:t>MINERA-mallilla</a:t>
            </a:r>
            <a:endParaRPr lang="fi-FI" dirty="0" smtClean="0"/>
          </a:p>
          <a:p>
            <a:pPr lvl="1"/>
            <a:r>
              <a:rPr lang="fi-FI" dirty="0" smtClean="0"/>
              <a:t>Testaamista ei ole tehty mitattua aineistoa vastaan</a:t>
            </a:r>
          </a:p>
          <a:p>
            <a:r>
              <a:rPr lang="fi-FI" dirty="0" smtClean="0"/>
              <a:t>Maaperän, humuksen ja vesien pitoisuudet ovat mitattuja pitoisuuksia </a:t>
            </a:r>
          </a:p>
          <a:p>
            <a:r>
              <a:rPr lang="fi-FI" dirty="0" smtClean="0"/>
              <a:t>Pohjaveden liike mallinnettiin hydrogeologisella mallinnuksella ja virtausmallinnuksella</a:t>
            </a:r>
          </a:p>
          <a:p>
            <a:pPr lvl="1"/>
            <a:r>
              <a:rPr lang="fi-FI" dirty="0" smtClean="0"/>
              <a:t>Pintavesien liikettä havainnoitiin virtaamamittauksilla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Antti Pasanen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7" name="Content Placeholder 6" descr="Malli_kallio">
            <a:hlinkClick r:id="rId2" tooltip="Malli kallio.jpg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64568" y="1412776"/>
            <a:ext cx="8280920" cy="48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Hydrogeologinen malli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9" name="Content Placeholder 8" descr="Malli_Hk">
            <a:hlinkClick r:id="rId2" tooltip="Malli Hk.jpg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92560" y="1484784"/>
            <a:ext cx="8280920" cy="482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Pohjaveden virtausmallinnus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7" name="Content Placeholder 6" descr="Kuva_1b_slicet_ja_k-arvot">
            <a:hlinkClick r:id="rId2" tooltip="Kuva 1b slicet ja k-arvot.jpg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72011" y="1412776"/>
            <a:ext cx="8013437" cy="487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Pohjaveden mallinnetut virtausreitit päästölähteistä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8" descr="Kulkeutumisreitit_kaikki_2d_3d">
            <a:hlinkClick r:id="rId2" tooltip="Kulkeutumisreitit kaikki 2d 3d.jpg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560" y="1412775"/>
            <a:ext cx="8064896" cy="50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Pohjaveden virtausmallinnus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Picture 8" descr="Kulkeutumisreitit_kaikki_2d_3d">
            <a:hlinkClick r:id="rId2" tooltip="Kulkeutumisreitit kaikki 2d 3d.jpg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2560" y="1412775"/>
            <a:ext cx="8064896" cy="50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Soile\Tutkimus\Yhteisrahoitteiset projektit\MINERA\Esityksiä ja materiaalia esityksiin\Kuvat\Luikonlahti_Ni_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0952" y="0"/>
            <a:ext cx="484979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Haitta-aineiden kulkeutumismallinnus	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Alustava mallinnus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8" name="Picture 7" descr="Kulkeutuminen">
            <a:hlinkClick r:id="rId2" tooltip="Kulkeutuminen.jpg"/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2560" y="1916831"/>
            <a:ext cx="6552728" cy="44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32770" name="Picture 2" descr="C:\Users\apasanen\Downloads\01-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0"/>
            <a:ext cx="8121352" cy="613669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76" y="5040560"/>
            <a:ext cx="3456384" cy="936575"/>
          </a:xfrm>
        </p:spPr>
        <p:txBody>
          <a:bodyPr/>
          <a:lstStyle/>
          <a:p>
            <a:pPr>
              <a:buNone/>
            </a:pPr>
            <a:r>
              <a:rPr lang="fi-FI" sz="4000" dirty="0" smtClean="0">
                <a:solidFill>
                  <a:schemeClr val="bg1"/>
                </a:solidFill>
              </a:rPr>
              <a:t>Kiitos!</a:t>
            </a:r>
          </a:p>
          <a:p>
            <a:pPr>
              <a:buNone/>
            </a:pPr>
            <a:r>
              <a:rPr lang="fi-FI" sz="1200" dirty="0" err="1" smtClean="0">
                <a:solidFill>
                  <a:schemeClr val="bg1"/>
                </a:solidFill>
              </a:rPr>
              <a:t>antti.pasanen@gtk.fi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576" y="6165304"/>
            <a:ext cx="5776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Tukipilari Outokummun kaivoksessa. Outokumpu Oy:n kuva-arkisto. © GTK</a:t>
            </a:r>
            <a:endParaRPr lang="fi-F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Kylylahden</a:t>
            </a:r>
            <a:r>
              <a:rPr lang="fi-FI" dirty="0" smtClean="0"/>
              <a:t> kaivosalue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484313"/>
            <a:ext cx="4751883" cy="4608512"/>
          </a:xfrm>
        </p:spPr>
        <p:txBody>
          <a:bodyPr>
            <a:normAutofit/>
          </a:bodyPr>
          <a:lstStyle/>
          <a:p>
            <a:r>
              <a:rPr lang="fi-FI" dirty="0" err="1" smtClean="0"/>
              <a:t>Cu-Co-Ni-Zn-Au</a:t>
            </a:r>
            <a:r>
              <a:rPr lang="fi-FI" dirty="0" smtClean="0"/>
              <a:t> esiintymä löytyi 1984 (Outokumpu Oy)</a:t>
            </a:r>
          </a:p>
          <a:p>
            <a:r>
              <a:rPr lang="fi-FI" dirty="0" smtClean="0"/>
              <a:t>Maanalaisen kaivoksen rakentaminen aloitettiin 2010</a:t>
            </a:r>
          </a:p>
          <a:p>
            <a:pPr lvl="1"/>
            <a:r>
              <a:rPr lang="fi-FI" dirty="0" smtClean="0"/>
              <a:t>Tuotanto aloitettiin 2012</a:t>
            </a:r>
          </a:p>
          <a:p>
            <a:r>
              <a:rPr lang="fi-FI" dirty="0" smtClean="0"/>
              <a:t>Malmi kuljetetaan rekoilla Luikonlahden rikastamolle</a:t>
            </a:r>
          </a:p>
          <a:p>
            <a:r>
              <a:rPr lang="fi-FI" dirty="0" err="1" smtClean="0"/>
              <a:t>Sivukivea</a:t>
            </a:r>
            <a:r>
              <a:rPr lang="fi-FI" dirty="0" smtClean="0"/>
              <a:t> käytetään kaivosalueen rakennustöissä ja kaivoksen täyttämisessä</a:t>
            </a:r>
          </a:p>
          <a:p>
            <a:pPr lvl="1"/>
            <a:r>
              <a:rPr lang="fi-FI" dirty="0" smtClean="0"/>
              <a:t>Ylimääräinen sivukivi läjitetään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7" name="Picture 6" descr="Kuva 1.Kylylahden kaivoksen sijainti.">
            <a:hlinkClick r:id="rId2" tooltip="Kuva 1.Kylylahden kaivoksen sijainti.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386" y="0"/>
            <a:ext cx="4233614" cy="632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Luikonlahden kaivosalue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484313"/>
            <a:ext cx="4535859" cy="460851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Metallimalmikaivos toiminnassa 1958-1983, talkkikaivos 1979-2007</a:t>
            </a:r>
          </a:p>
          <a:p>
            <a:r>
              <a:rPr lang="fi-FI" dirty="0" smtClean="0"/>
              <a:t>Rikastamo toiminnassa 1958-1983 (</a:t>
            </a:r>
            <a:r>
              <a:rPr lang="fi-FI" dirty="0" err="1" smtClean="0"/>
              <a:t>Cu</a:t>
            </a:r>
            <a:r>
              <a:rPr lang="fi-FI" dirty="0" smtClean="0"/>
              <a:t>, </a:t>
            </a:r>
            <a:r>
              <a:rPr lang="fi-FI" dirty="0" err="1" smtClean="0"/>
              <a:t>Ni</a:t>
            </a:r>
            <a:r>
              <a:rPr lang="fi-FI" dirty="0" smtClean="0"/>
              <a:t>, </a:t>
            </a:r>
            <a:r>
              <a:rPr lang="fi-FI" dirty="0" err="1" smtClean="0"/>
              <a:t>Co</a:t>
            </a:r>
            <a:r>
              <a:rPr lang="fi-FI" dirty="0" smtClean="0"/>
              <a:t>, </a:t>
            </a:r>
            <a:r>
              <a:rPr lang="fi-FI" dirty="0" err="1" smtClean="0"/>
              <a:t>Zn</a:t>
            </a:r>
            <a:r>
              <a:rPr lang="fi-FI" dirty="0" smtClean="0"/>
              <a:t>, S), 1979-2007 (talkki, </a:t>
            </a:r>
            <a:r>
              <a:rPr lang="fi-FI" dirty="0" err="1" smtClean="0"/>
              <a:t>Ni</a:t>
            </a:r>
            <a:r>
              <a:rPr lang="fi-FI" dirty="0" smtClean="0"/>
              <a:t>), 2012- (</a:t>
            </a:r>
            <a:r>
              <a:rPr lang="fi-FI" dirty="0" err="1" smtClean="0"/>
              <a:t>Kylylahden</a:t>
            </a:r>
            <a:r>
              <a:rPr lang="fi-FI" dirty="0" smtClean="0"/>
              <a:t> malmi)</a:t>
            </a:r>
          </a:p>
          <a:p>
            <a:r>
              <a:rPr lang="fi-FI" dirty="0" smtClean="0"/>
              <a:t>Sivukiviläjitykset Asuntotalon louhoksen läheisyydessä ja maanalaisena täyttönä</a:t>
            </a:r>
          </a:p>
          <a:p>
            <a:r>
              <a:rPr lang="fi-FI" dirty="0" smtClean="0"/>
              <a:t>Rikastushiekka läjitetty entisen Petkellammen alueelle</a:t>
            </a:r>
          </a:p>
          <a:p>
            <a:pPr lvl="1"/>
            <a:r>
              <a:rPr lang="fi-FI" dirty="0" smtClean="0"/>
              <a:t>27 ha yht. 9 </a:t>
            </a:r>
            <a:r>
              <a:rPr lang="fi-FI" dirty="0" err="1" smtClean="0"/>
              <a:t>Mt</a:t>
            </a:r>
            <a:endParaRPr lang="fi-FI" dirty="0" smtClean="0"/>
          </a:p>
          <a:p>
            <a:r>
              <a:rPr lang="fi-FI" dirty="0" smtClean="0"/>
              <a:t>Rikastushiekka-altaan </a:t>
            </a:r>
            <a:r>
              <a:rPr lang="fi-FI" dirty="0" err="1" smtClean="0"/>
              <a:t>suotovedet</a:t>
            </a:r>
            <a:r>
              <a:rPr lang="fi-FI" dirty="0" smtClean="0"/>
              <a:t> käsitellään Suurisuon kosteikolla (</a:t>
            </a:r>
            <a:r>
              <a:rPr lang="fi-FI" dirty="0" err="1" smtClean="0"/>
              <a:t>rak</a:t>
            </a:r>
            <a:r>
              <a:rPr lang="fi-FI" dirty="0" smtClean="0"/>
              <a:t>. 2006-2007)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030" y="0"/>
            <a:ext cx="4470969" cy="630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Pölypäästöt </a:t>
            </a:r>
            <a:r>
              <a:rPr lang="fi-FI" dirty="0" err="1" smtClean="0"/>
              <a:t>Kylylahti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Rakennusaikaiset maansiirtotyöt, TSP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4568" y="1412776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92560" y="5517232"/>
            <a:ext cx="860221" cy="842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Päivässä: m = 110t /d. Kokonaispäästö: 29,5 kg/d</a:t>
            </a:r>
          </a:p>
          <a:p>
            <a:r>
              <a:rPr lang="fi-FI" sz="2400" dirty="0" smtClean="0"/>
              <a:t>Puolessa vuodessa: m =  19 000 t. Kokonaispäästö: 5400 kg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Pölypäästöt </a:t>
            </a:r>
            <a:r>
              <a:rPr lang="fi-FI" dirty="0" err="1" smtClean="0"/>
              <a:t>Kylylahti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Toiminta, TSP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4568" y="1412776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92560" y="5517232"/>
            <a:ext cx="860221" cy="842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Malmikivi: m = 3000 t/d. Sivukivi: m = 1000 t/d</a:t>
            </a:r>
          </a:p>
          <a:p>
            <a:r>
              <a:rPr lang="fi-FI" sz="2400" dirty="0" smtClean="0"/>
              <a:t>Kokonaispäästö: </a:t>
            </a:r>
            <a:r>
              <a:rPr lang="en-US" sz="2400" dirty="0" smtClean="0"/>
              <a:t>1266 </a:t>
            </a:r>
            <a:r>
              <a:rPr lang="fi-FI" sz="2400" dirty="0" smtClean="0"/>
              <a:t>kg/d, 462 t/a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48544" y="1412776"/>
          <a:ext cx="8712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Pölypäästöt Luikonlahti</a:t>
            </a:r>
            <a:br>
              <a:rPr lang="fi-FI" dirty="0" smtClean="0"/>
            </a:br>
            <a:r>
              <a:rPr lang="fi-FI" dirty="0" smtClean="0"/>
              <a:t>Nykyinen toiminta, 550 000 t/a, TSP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4568" y="1412776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92560" y="5229200"/>
            <a:ext cx="8208911" cy="120032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Kokonaispäästö: </a:t>
            </a:r>
            <a:r>
              <a:rPr lang="en-US" sz="2400" dirty="0" smtClean="0"/>
              <a:t>2336 </a:t>
            </a:r>
            <a:r>
              <a:rPr lang="fi-FI" sz="2400" dirty="0" smtClean="0"/>
              <a:t>kg/d, 853 t/a</a:t>
            </a:r>
          </a:p>
          <a:p>
            <a:r>
              <a:rPr lang="fi-FI" sz="2400" dirty="0" err="1" smtClean="0"/>
              <a:t>Huom</a:t>
            </a:r>
            <a:r>
              <a:rPr lang="fi-FI" sz="2400" dirty="0" smtClean="0"/>
              <a:t>! Laskennassa ei ole otettu huomioon </a:t>
            </a:r>
            <a:r>
              <a:rPr lang="fi-FI" sz="2400" dirty="0" err="1" smtClean="0"/>
              <a:t>sekundääri-</a:t>
            </a:r>
            <a:r>
              <a:rPr lang="fi-FI" sz="2400" dirty="0" smtClean="0"/>
              <a:t> ja tertiäärimurskauksen tapahtumista sisätiloissa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920552" y="1340768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Pölypäästöt Luikonlahti ja </a:t>
            </a:r>
            <a:r>
              <a:rPr lang="fi-FI" dirty="0" err="1" smtClean="0"/>
              <a:t>Kylylahti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Nykyinen toiminta, TSP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Antti Pasanen</a:t>
            </a:r>
            <a:endParaRPr lang="fi-FI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064568" y="1412776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992560" y="5517232"/>
            <a:ext cx="860221" cy="84296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 smtClean="0"/>
              <a:t>Kokonaispäästö: </a:t>
            </a:r>
            <a:r>
              <a:rPr lang="en-US" sz="2400" dirty="0" smtClean="0"/>
              <a:t>3602 </a:t>
            </a:r>
            <a:r>
              <a:rPr lang="fi-FI" sz="2400" dirty="0" smtClean="0"/>
              <a:t>kg/d, 1315 t/a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064568" y="1412776"/>
          <a:ext cx="84249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Pölyn leviäminen Luikonlahden kaivosalueella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4C32B53-6D0D-4927-9C33-566CB3DBBF9E}" type="datetime1">
              <a:rPr lang="fi-FI" smtClean="0"/>
              <a:pPr/>
              <a:t>27.2.2014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14F82-EAF2-4275-B809-9DA53700D33D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/>
              <a:t>Antti Pasanen</a:t>
            </a:r>
          </a:p>
        </p:txBody>
      </p:sp>
      <p:pic>
        <p:nvPicPr>
          <p:cNvPr id="7" name="Content Placeholder 6" descr="image:Luikonlahden pienhiukkaspitoisuus.png">
            <a:hlinkClick r:id="rId2" tooltip="image:Luikonlahden pienhiukkaspitoisuus.png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984" y="1484313"/>
            <a:ext cx="609475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64768" y="6021288"/>
            <a:ext cx="4466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 smtClean="0"/>
              <a:t>Pienhiukkaspäästöjen aiheuttama pitoisuus (µg/m</a:t>
            </a:r>
            <a:r>
              <a:rPr lang="fi-FI" sz="1600" baseline="30000" dirty="0" smtClean="0"/>
              <a:t>3</a:t>
            </a:r>
            <a:r>
              <a:rPr lang="fi-FI" sz="1600" dirty="0" smtClean="0"/>
              <a:t>) </a:t>
            </a:r>
            <a:endParaRPr lang="fi-FI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K_kalvopohja-Office2007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TK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037672"/>
        </a:accent1>
        <a:accent2>
          <a:srgbClr val="FFB400"/>
        </a:accent2>
        <a:accent3>
          <a:srgbClr val="FFFFFF"/>
        </a:accent3>
        <a:accent4>
          <a:srgbClr val="000000"/>
        </a:accent4>
        <a:accent5>
          <a:srgbClr val="AABDBC"/>
        </a:accent5>
        <a:accent6>
          <a:srgbClr val="E7A300"/>
        </a:accent6>
        <a:hlink>
          <a:srgbClr val="363636"/>
        </a:hlink>
        <a:folHlink>
          <a:srgbClr val="A9A5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TK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037672"/>
      </a:accent1>
      <a:accent2>
        <a:srgbClr val="FFB400"/>
      </a:accent2>
      <a:accent3>
        <a:srgbClr val="363636"/>
      </a:accent3>
      <a:accent4>
        <a:srgbClr val="337298"/>
      </a:accent4>
      <a:accent5>
        <a:srgbClr val="3CA3CD"/>
      </a:accent5>
      <a:accent6>
        <a:srgbClr val="A9A57C"/>
      </a:accent6>
      <a:hlink>
        <a:srgbClr val="037672"/>
      </a:hlink>
      <a:folHlink>
        <a:srgbClr val="363636"/>
      </a:folHlink>
    </a:clrScheme>
    <a:fontScheme name="GT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GTK_kalvopohja-Office2007</Template>
  <TotalTime>1241</TotalTime>
  <Words>920</Words>
  <Application>Microsoft Office PowerPoint</Application>
  <PresentationFormat>A4 Paper (210x297 mm)</PresentationFormat>
  <Paragraphs>245</Paragraphs>
  <Slides>26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GTK_kalvopohja-Office2007</vt:lpstr>
      <vt:lpstr>Päästöt ja kulkeutuminen Kylylahden ja Luikonlahden kaivosalueilla</vt:lpstr>
      <vt:lpstr>Johdanto</vt:lpstr>
      <vt:lpstr>Kylylahden kaivosalue</vt:lpstr>
      <vt:lpstr>Luikonlahden kaivosalue</vt:lpstr>
      <vt:lpstr>Pölypäästöt Kylylahti Rakennusaikaiset maansiirtotyöt, TSP</vt:lpstr>
      <vt:lpstr>Pölypäästöt Kylylahti Toiminta, TSP</vt:lpstr>
      <vt:lpstr>Pölypäästöt Luikonlahti Nykyinen toiminta, 550 000 t/a, TSP</vt:lpstr>
      <vt:lpstr>Pölypäästöt Luikonlahti ja Kylylahti Nykyinen toiminta, TSP</vt:lpstr>
      <vt:lpstr>Pölyn leviäminen Luikonlahden kaivosalueella</vt:lpstr>
      <vt:lpstr>Pölypäästöt maaperään ja humukseen Luikonlahdella</vt:lpstr>
      <vt:lpstr>Vesien laadun tutkimukset Luikonlahdella</vt:lpstr>
      <vt:lpstr>Pintavesien virtausreitit</vt:lpstr>
      <vt:lpstr>Pintavesien pitoisuudet Luikonlahdella</vt:lpstr>
      <vt:lpstr>Veden liike ja kulkeutuminen Luikonlahdella</vt:lpstr>
      <vt:lpstr>Hydrogeologinen malli</vt:lpstr>
      <vt:lpstr>Hydrogeologinen malli</vt:lpstr>
      <vt:lpstr>Hydrogeologinen malli</vt:lpstr>
      <vt:lpstr>Hydrogeologinen malli</vt:lpstr>
      <vt:lpstr>Hydrogeologinen malli</vt:lpstr>
      <vt:lpstr>Hydrogeologinen malli</vt:lpstr>
      <vt:lpstr>Hydrogeologinen malli</vt:lpstr>
      <vt:lpstr>Pohjaveden virtausmallinnus</vt:lpstr>
      <vt:lpstr>Pohjaveden mallinnetut virtausreitit päästölähteistä</vt:lpstr>
      <vt:lpstr>Pohjaveden virtausmallinnus</vt:lpstr>
      <vt:lpstr>Haitta-aineiden kulkeutumismallinnus </vt:lpstr>
      <vt:lpstr>PowerPoint Presentation</vt:lpstr>
    </vt:vector>
  </TitlesOfParts>
  <Company>Geological Survey of Finland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Päästöt ja kulkeutuminen Kylylahden ja Luikonlahden kaivosalueella</dc:title>
  <dc:creator>Antti Pasanen</dc:creator>
  <dc:description>office 2007/2010</dc:description>
  <cp:lastModifiedBy>Hiltunen Laura</cp:lastModifiedBy>
  <cp:revision>14</cp:revision>
  <cp:lastPrinted>2011-11-10T10:08:24Z</cp:lastPrinted>
  <dcterms:created xsi:type="dcterms:W3CDTF">2013-04-08T10:41:59Z</dcterms:created>
  <dcterms:modified xsi:type="dcterms:W3CDTF">2014-02-27T10:57:45Z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umberOfSlides">
    <vt:i4>9</vt:i4>
  </property>
  <property fmtid="{D5CDD505-2E9C-101B-9397-08002B2CF9AE}" pid="3" name="RevisionCount">
    <vt:i4>1</vt:i4>
  </property>
</Properties>
</file>