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61" r:id="rId5"/>
    <p:sldId id="272" r:id="rId6"/>
    <p:sldId id="262" r:id="rId7"/>
    <p:sldId id="263" r:id="rId8"/>
    <p:sldId id="264" r:id="rId9"/>
    <p:sldId id="265" r:id="rId10"/>
    <p:sldId id="266" r:id="rId11"/>
    <p:sldId id="273" r:id="rId12"/>
    <p:sldId id="267" r:id="rId13"/>
    <p:sldId id="268" r:id="rId14"/>
    <p:sldId id="270" r:id="rId15"/>
    <p:sldId id="274" r:id="rId16"/>
    <p:sldId id="275" r:id="rId17"/>
    <p:sldId id="271" r:id="rId18"/>
  </p:sldIdLst>
  <p:sldSz cx="9906000" cy="6858000" type="A4"/>
  <p:notesSz cx="6769100" cy="9906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D6D5"/>
    <a:srgbClr val="68ADAB"/>
    <a:srgbClr val="FFD266"/>
    <a:srgbClr val="C5E4F0"/>
    <a:srgbClr val="8AC8E1"/>
    <a:srgbClr val="3CA3CD"/>
    <a:srgbClr val="C2D5E0"/>
    <a:srgbClr val="85ABC1"/>
    <a:srgbClr val="337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 showGuides="1">
      <p:cViewPr>
        <p:scale>
          <a:sx n="114" d="100"/>
          <a:sy n="114" d="100"/>
        </p:scale>
        <p:origin x="-648" y="-48"/>
      </p:cViewPr>
      <p:guideLst>
        <p:guide orient="horz" pos="3838"/>
        <p:guide orient="horz" pos="935"/>
        <p:guide orient="horz" pos="2160"/>
        <p:guide pos="6023"/>
        <p:guide pos="3347"/>
        <p:guide pos="6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-3966" y="-84"/>
      </p:cViewPr>
      <p:guideLst>
        <p:guide orient="horz" pos="3120"/>
        <p:guide pos="21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27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fi-FI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4257" y="0"/>
            <a:ext cx="293327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endParaRPr lang="fi-FI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8981"/>
            <a:ext cx="293327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fi-FI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4257" y="9408981"/>
            <a:ext cx="293327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46805C62-E44D-40E8-8955-B6491964AF66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7085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27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fi-F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4257" y="0"/>
            <a:ext cx="293327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endParaRPr lang="fi-F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1675" y="742950"/>
            <a:ext cx="536575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910" y="4705350"/>
            <a:ext cx="541528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981"/>
            <a:ext cx="293327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fi-FI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4257" y="9408981"/>
            <a:ext cx="293327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88185183-FFBF-4C66-9CDB-F413C240345C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6849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85183-FFBF-4C66-9CDB-F413C240345C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76288" y="3429000"/>
            <a:ext cx="8353425" cy="100806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fi-FI" noProof="0" dirty="0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76288" y="4437063"/>
            <a:ext cx="8353425" cy="1584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smtClean="0"/>
          </a:p>
        </p:txBody>
      </p:sp>
      <p:pic>
        <p:nvPicPr>
          <p:cNvPr id="47143" name="Picture 39" descr="GTK_bar_agai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6292850"/>
            <a:ext cx="8888413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38" name="Picture 34" descr="GTK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805488"/>
            <a:ext cx="58737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47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47148" name="Rectangle 4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D9E21D-6135-40B1-A797-A1A19777F92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4714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MINERA-loppuseminaari / T. Kauppila, GTK</a:t>
            </a:r>
            <a:endParaRPr lang="fi-FI"/>
          </a:p>
        </p:txBody>
      </p:sp>
      <p:pic>
        <p:nvPicPr>
          <p:cNvPr id="11" name="Picture 10" descr="Luikonlahti rhk ja vesi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906000" cy="34750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188913"/>
            <a:ext cx="8496300" cy="1223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484313"/>
            <a:ext cx="5832057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B14F82-EAF2-4275-B809-9DA53700D33D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MINERA-loppuseminaari / T. Kauppila, GTK</a:t>
            </a:r>
            <a:endParaRPr lang="fi-FI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7040563" y="1484313"/>
            <a:ext cx="2665412" cy="4608512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465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188913"/>
            <a:ext cx="8496300" cy="1223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916113"/>
            <a:ext cx="5832057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B14F82-EAF2-4275-B809-9DA53700D33D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MINERA-loppuseminaari / T. Kauppila, GTK</a:t>
            </a:r>
            <a:endParaRPr lang="fi-FI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7040563" y="1484312"/>
            <a:ext cx="2665412" cy="460851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8" name="Text Placeholder 2"/>
          <p:cNvSpPr>
            <a:spLocks noGrp="1"/>
          </p:cNvSpPr>
          <p:nvPr>
            <p:ph type="body" idx="14"/>
          </p:nvPr>
        </p:nvSpPr>
        <p:spPr>
          <a:xfrm>
            <a:off x="1065212" y="1484314"/>
            <a:ext cx="5832058" cy="431800"/>
          </a:xfr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954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E75409-7E47-47F2-9695-78EC340BE6E9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MINERA-loppuseminaari / T. Kauppila, GTK</a:t>
            </a:r>
            <a:endParaRPr lang="fi-FI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920750" y="1484312"/>
            <a:ext cx="8785225" cy="410527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8868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E75409-7E47-47F2-9695-78EC340BE6E9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MINERA-loppuseminaari / T. Kauppila, GTK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415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887019-3A68-4719-BD82-BDA8AA313EB4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MINERA-loppuseminaari / T. Kauppila, GTK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8474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188913"/>
            <a:ext cx="8496300" cy="1223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5213" y="1484313"/>
            <a:ext cx="8496300" cy="460851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193088" y="6518275"/>
            <a:ext cx="1152525" cy="1444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345613" y="6518275"/>
            <a:ext cx="442912" cy="144463"/>
          </a:xfrm>
        </p:spPr>
        <p:txBody>
          <a:bodyPr/>
          <a:lstStyle>
            <a:lvl1pPr>
              <a:defRPr/>
            </a:lvl1pPr>
          </a:lstStyle>
          <a:p>
            <a:fld id="{1F9D9CA4-88EB-4B85-B463-26E467BCEDBF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828675" y="6518275"/>
            <a:ext cx="6140450" cy="144463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MINERA-loppuseminaari / T. Kauppila, GTK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744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B14F82-EAF2-4275-B809-9DA53700D33D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MINERA-loppuseminaari / T. Kauppila, GTK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422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264259-3FFB-445D-9408-18442E5DC861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MINERA-loppuseminaari / T. Kauppila, GTK</a:t>
            </a:r>
            <a:endParaRPr lang="fi-FI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76288" y="2420937"/>
            <a:ext cx="8353425" cy="100806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smtClean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76288" y="3429000"/>
            <a:ext cx="8353425" cy="1584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smtClean="0"/>
          </a:p>
        </p:txBody>
      </p:sp>
    </p:spTree>
    <p:extLst>
      <p:ext uri="{BB962C8B-B14F-4D97-AF65-F5344CB8AC3E}">
        <p14:creationId xmlns:p14="http://schemas.microsoft.com/office/powerpoint/2010/main" val="2533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Ow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200340" y="188913"/>
            <a:ext cx="9505320" cy="324008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76288" y="3429000"/>
            <a:ext cx="8353425" cy="100806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76288" y="4437063"/>
            <a:ext cx="8353425" cy="1584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smtClean="0"/>
          </a:p>
        </p:txBody>
      </p:sp>
      <p:pic>
        <p:nvPicPr>
          <p:cNvPr id="47143" name="Picture 39" descr="GTK_bar_agai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6292850"/>
            <a:ext cx="8888413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38" name="Picture 34" descr="GTK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805488"/>
            <a:ext cx="58737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47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47148" name="Rectangle 4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D9E21D-6135-40B1-A797-A1A19777F92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4714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MINERA-loppuseminaari / T. Kauppila, GTK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624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-operation 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u_lippu_12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5876925"/>
            <a:ext cx="576262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200340" y="188913"/>
            <a:ext cx="9505320" cy="324008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76288" y="3429000"/>
            <a:ext cx="8353425" cy="100806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76288" y="4437063"/>
            <a:ext cx="8353425" cy="1584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smtClean="0"/>
          </a:p>
        </p:txBody>
      </p:sp>
      <p:pic>
        <p:nvPicPr>
          <p:cNvPr id="47143" name="Picture 39" descr="GTK_bar_agai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6292850"/>
            <a:ext cx="8888413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38" name="Picture 34" descr="GTK_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805488"/>
            <a:ext cx="58737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47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47148" name="Rectangle 4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D9E21D-6135-40B1-A797-A1A19777F92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4714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MINERA-loppuseminaari / T. Kauppila, GTK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969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-operation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u_lippu_12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5876925"/>
            <a:ext cx="576262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ym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150" y="4522788"/>
            <a:ext cx="5715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metsah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5229225"/>
            <a:ext cx="717550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ET_logo_tn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4449763"/>
            <a:ext cx="43497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ET_logo_tn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75" y="5159375"/>
            <a:ext cx="43497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metsah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425" y="3860800"/>
            <a:ext cx="717550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ym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3860800"/>
            <a:ext cx="5715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200340" y="188913"/>
            <a:ext cx="9505320" cy="324008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561" y="3429000"/>
            <a:ext cx="6336880" cy="100806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dirty="0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84561" y="4437063"/>
            <a:ext cx="6336880" cy="1584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dirty="0" smtClean="0"/>
          </a:p>
        </p:txBody>
      </p:sp>
      <p:pic>
        <p:nvPicPr>
          <p:cNvPr id="47143" name="Picture 39" descr="GTK_bar_again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6292850"/>
            <a:ext cx="8888413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38" name="Picture 34" descr="GTK_log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805488"/>
            <a:ext cx="58737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47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47148" name="Rectangle 4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D9E21D-6135-40B1-A797-A1A19777F92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4714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MINERA-loppuseminaari / T. Kauppila, GTK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353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916113"/>
            <a:ext cx="849630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B14F82-EAF2-4275-B809-9DA53700D33D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MINERA-loppuseminaari / T. Kauppila, GTK</a:t>
            </a:r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1065211" y="1484314"/>
            <a:ext cx="8496301" cy="431800"/>
          </a:xfr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62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3" y="1484313"/>
            <a:ext cx="4171950" cy="460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563" y="1484313"/>
            <a:ext cx="4171950" cy="460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53A2A7-E01B-4764-AA73-E5218A2F1CA7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MINERA-loppuseminaari / T. Kauppila, GTK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299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188914"/>
            <a:ext cx="8496301" cy="1223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484314"/>
            <a:ext cx="4175125" cy="431800"/>
          </a:xfr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2" y="1916113"/>
            <a:ext cx="4175126" cy="41767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84799" y="1484314"/>
            <a:ext cx="4176713" cy="431800"/>
          </a:xfr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84799" y="1916113"/>
            <a:ext cx="4176713" cy="41767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D64FE1-8A70-4E8F-9119-5390115ED50E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MINERA-loppuseminaari / T. Kauppila, GTK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094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" name="Picture 58" descr="GTK_bar_again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6292850"/>
            <a:ext cx="8888413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188913"/>
            <a:ext cx="84963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i-FI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5213" y="1484313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 smtClean="0"/>
          </a:p>
        </p:txBody>
      </p:sp>
      <p:pic>
        <p:nvPicPr>
          <p:cNvPr id="1081" name="Picture 57" descr="GTK_log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805488"/>
            <a:ext cx="58737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6" name="Rectangle 6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193088" y="6518275"/>
            <a:ext cx="11525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D3938"/>
                </a:solidFill>
              </a:defRPr>
            </a:lvl1pPr>
          </a:lstStyle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1087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5613" y="6518275"/>
            <a:ext cx="4429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D3938"/>
                </a:solidFill>
              </a:defRPr>
            </a:lvl1pPr>
          </a:lstStyle>
          <a:p>
            <a:fld id="{41C5A349-581D-480A-BF37-D3719EB25B57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1089" name="Rectangle 6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8675" y="6518275"/>
            <a:ext cx="61404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D3938"/>
                </a:solidFill>
              </a:defRPr>
            </a:lvl1pPr>
          </a:lstStyle>
          <a:p>
            <a:r>
              <a:rPr lang="fi-FI" smtClean="0"/>
              <a:t>MINERA-loppuseminaari / T. Kauppila, GTK</a:t>
            </a: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65" r:id="rId7"/>
    <p:sldLayoutId id="2147483652" r:id="rId8"/>
    <p:sldLayoutId id="2147483653" r:id="rId9"/>
    <p:sldLayoutId id="2147483663" r:id="rId10"/>
    <p:sldLayoutId id="2147483664" r:id="rId11"/>
    <p:sldLayoutId id="2147483662" r:id="rId12"/>
    <p:sldLayoutId id="2147483654" r:id="rId13"/>
    <p:sldLayoutId id="2147483655" r:id="rId14"/>
    <p:sldLayoutId id="2147483660" r:id="rId1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0"/>
        </a:spcBef>
        <a:spcAft>
          <a:spcPts val="500"/>
        </a:spcAft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spcBef>
          <a:spcPct val="0"/>
        </a:spcBef>
        <a:spcAft>
          <a:spcPts val="500"/>
        </a:spcAft>
        <a:buChar char="–"/>
        <a:defRPr sz="2200">
          <a:solidFill>
            <a:schemeClr val="tx1"/>
          </a:solidFill>
          <a:latin typeface="+mn-lt"/>
        </a:defRPr>
      </a:lvl2pPr>
      <a:lvl3pPr marL="984250" indent="-179388" algn="l" rtl="0" eaLnBrk="1" fontAlgn="base" hangingPunct="1">
        <a:spcBef>
          <a:spcPct val="0"/>
        </a:spcBef>
        <a:spcAft>
          <a:spcPts val="500"/>
        </a:spcAft>
        <a:buSzPct val="80000"/>
        <a:buChar char="•"/>
        <a:defRPr sz="2000">
          <a:solidFill>
            <a:schemeClr val="tx1"/>
          </a:solidFill>
          <a:latin typeface="+mn-lt"/>
        </a:defRPr>
      </a:lvl3pPr>
      <a:lvl4pPr marL="1431925" indent="-268288" algn="l" rtl="0" eaLnBrk="1" fontAlgn="base" hangingPunct="1">
        <a:spcBef>
          <a:spcPct val="0"/>
        </a:spcBef>
        <a:spcAft>
          <a:spcPts val="500"/>
        </a:spcAft>
        <a:buChar char="–"/>
        <a:defRPr>
          <a:solidFill>
            <a:schemeClr val="tx1"/>
          </a:solidFill>
          <a:latin typeface="+mn-lt"/>
        </a:defRPr>
      </a:lvl4pPr>
      <a:lvl5pPr marL="1792288" indent="-180975" algn="l" rtl="0" eaLnBrk="1" fontAlgn="base" hangingPunct="1">
        <a:spcBef>
          <a:spcPct val="0"/>
        </a:spcBef>
        <a:spcAft>
          <a:spcPts val="500"/>
        </a:spcAft>
        <a:buChar char="»"/>
        <a:defRPr>
          <a:solidFill>
            <a:schemeClr val="tx1"/>
          </a:solidFill>
          <a:latin typeface="+mn-lt"/>
        </a:defRPr>
      </a:lvl5pPr>
      <a:lvl6pPr marL="2249488" indent="-180975" algn="l" rtl="0" eaLnBrk="1" fontAlgn="base" hangingPunct="1">
        <a:spcBef>
          <a:spcPct val="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6pPr>
      <a:lvl7pPr marL="2706688" indent="-180975" algn="l" rtl="0" eaLnBrk="1" fontAlgn="base" hangingPunct="1">
        <a:spcBef>
          <a:spcPct val="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7pPr>
      <a:lvl8pPr marL="3163888" indent="-180975" algn="l" rtl="0" eaLnBrk="1" fontAlgn="base" hangingPunct="1">
        <a:spcBef>
          <a:spcPct val="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8pPr>
      <a:lvl9pPr marL="3621088" indent="-180975" algn="l" rtl="0" eaLnBrk="1" fontAlgn="base" hangingPunct="1">
        <a:spcBef>
          <a:spcPct val="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eracnet.fi/" TargetMode="Externa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wmf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505200"/>
            <a:ext cx="8353425" cy="1008063"/>
          </a:xfrm>
        </p:spPr>
        <p:txBody>
          <a:bodyPr/>
          <a:lstStyle/>
          <a:p>
            <a:r>
              <a:rPr lang="en-US" dirty="0" smtClean="0"/>
              <a:t>MINERA-</a:t>
            </a:r>
            <a:r>
              <a:rPr lang="en-US" dirty="0" err="1" smtClean="0"/>
              <a:t>hanke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metallimalmikaivosten</a:t>
            </a:r>
            <a:r>
              <a:rPr lang="en-US" dirty="0" smtClean="0"/>
              <a:t> </a:t>
            </a:r>
            <a:r>
              <a:rPr lang="en-US" dirty="0" err="1" smtClean="0"/>
              <a:t>ympäristövaikutukset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8353425" cy="1431925"/>
          </a:xfrm>
        </p:spPr>
        <p:txBody>
          <a:bodyPr/>
          <a:lstStyle/>
          <a:p>
            <a:r>
              <a:rPr lang="en-US" dirty="0" smtClean="0"/>
              <a:t>Tommi Kauppila, GTK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D9E21D-6135-40B1-A797-A1A19777F928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MINERA-loppuseminaari / T. Kauppila, GTK</a:t>
            </a:r>
            <a:endParaRPr lang="fi-FI" dirty="0"/>
          </a:p>
        </p:txBody>
      </p:sp>
      <p:pic>
        <p:nvPicPr>
          <p:cNvPr id="7" name="Picture 6" descr="Minera logo years (ID 340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5334000"/>
            <a:ext cx="1866904" cy="861062"/>
          </a:xfrm>
          <a:prstGeom prst="rect">
            <a:avLst/>
          </a:prstGeom>
        </p:spPr>
      </p:pic>
      <p:pic>
        <p:nvPicPr>
          <p:cNvPr id="8" name="Picture 7" descr="vipuvoimaaEU_rgb (ID 331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5501858"/>
            <a:ext cx="2136392" cy="822742"/>
          </a:xfrm>
          <a:prstGeom prst="rect">
            <a:avLst/>
          </a:prstGeom>
        </p:spPr>
      </p:pic>
      <p:pic>
        <p:nvPicPr>
          <p:cNvPr id="9" name="Picture 8" descr="EU-lippu EAKR läpinäkyvä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05800" y="4800600"/>
            <a:ext cx="1176521" cy="573177"/>
          </a:xfrm>
          <a:prstGeom prst="rect">
            <a:avLst/>
          </a:prstGeom>
        </p:spPr>
      </p:pic>
      <p:pic>
        <p:nvPicPr>
          <p:cNvPr id="10" name="Picture 9" descr="Tekes logo vaaka (ID 3329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4800" y="4114800"/>
            <a:ext cx="1676400" cy="4949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MINERA-loppuseminaari / T. Kauppila, GTK</a:t>
            </a:r>
            <a:endParaRPr lang="fi-FI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Johtoryhmä</a:t>
            </a:r>
            <a:endParaRPr lang="en-US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FQM </a:t>
            </a:r>
            <a:r>
              <a:rPr lang="en-US" sz="1800" dirty="0" err="1"/>
              <a:t>Kevitsa</a:t>
            </a:r>
            <a:r>
              <a:rPr lang="en-US" sz="1800" dirty="0"/>
              <a:t> Mining </a:t>
            </a:r>
            <a:r>
              <a:rPr lang="en-US" sz="1800" dirty="0" err="1"/>
              <a:t>Oy</a:t>
            </a:r>
            <a:r>
              <a:rPr lang="en-US" sz="1800" dirty="0"/>
              <a:t> 		Ulla Syrjälä (</a:t>
            </a:r>
            <a:r>
              <a:rPr lang="en-US" sz="1800" dirty="0" err="1"/>
              <a:t>Pj</a:t>
            </a:r>
            <a:r>
              <a:rPr lang="en-US" sz="1800" dirty="0"/>
              <a:t>.) </a:t>
            </a:r>
          </a:p>
          <a:p>
            <a:pPr>
              <a:lnSpc>
                <a:spcPct val="80000"/>
              </a:lnSpc>
            </a:pPr>
            <a:r>
              <a:rPr lang="en-US" sz="1800" dirty="0" err="1"/>
              <a:t>Kainuun</a:t>
            </a:r>
            <a:r>
              <a:rPr lang="en-US" sz="1800" dirty="0"/>
              <a:t> </a:t>
            </a:r>
            <a:r>
              <a:rPr lang="en-US" sz="1800" dirty="0" err="1"/>
              <a:t>ely-keskus</a:t>
            </a:r>
            <a:r>
              <a:rPr lang="en-US" sz="1800" dirty="0"/>
              <a:t> 		Ilkka Haataja (</a:t>
            </a:r>
            <a:r>
              <a:rPr lang="en-US" sz="1800" dirty="0" err="1"/>
              <a:t>Vpj</a:t>
            </a:r>
            <a:r>
              <a:rPr lang="en-US" sz="1800" dirty="0"/>
              <a:t>.)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MINERA-</a:t>
            </a:r>
            <a:r>
              <a:rPr lang="en-US" sz="1800" dirty="0" err="1"/>
              <a:t>hanke</a:t>
            </a:r>
            <a:r>
              <a:rPr lang="en-US" sz="1800" dirty="0"/>
              <a:t>/GTK 		Tommi Kauppila (</a:t>
            </a:r>
            <a:r>
              <a:rPr lang="en-US" sz="1800" dirty="0" err="1"/>
              <a:t>siht</a:t>
            </a:r>
            <a:r>
              <a:rPr lang="en-US" sz="1800" dirty="0"/>
              <a:t>.)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Agnico-Eagle Finland </a:t>
            </a:r>
            <a:r>
              <a:rPr lang="en-US" sz="1800" dirty="0" err="1"/>
              <a:t>Oy</a:t>
            </a:r>
            <a:r>
              <a:rPr lang="en-US" sz="1800" dirty="0"/>
              <a:t> 		Anita Alajoutsijärvi </a:t>
            </a:r>
          </a:p>
          <a:p>
            <a:pPr>
              <a:lnSpc>
                <a:spcPct val="80000"/>
              </a:lnSpc>
            </a:pPr>
            <a:r>
              <a:rPr lang="en-US" sz="1800" dirty="0" err="1"/>
              <a:t>Pohjois-Savon</a:t>
            </a:r>
            <a:r>
              <a:rPr lang="en-US" sz="1800" dirty="0"/>
              <a:t> </a:t>
            </a:r>
            <a:r>
              <a:rPr lang="en-US" sz="1800" dirty="0" err="1"/>
              <a:t>ely-keskus</a:t>
            </a:r>
            <a:r>
              <a:rPr lang="en-US" sz="1800" dirty="0"/>
              <a:t> 		Hanna-Kaisa Huhta </a:t>
            </a:r>
          </a:p>
          <a:p>
            <a:pPr>
              <a:lnSpc>
                <a:spcPct val="80000"/>
              </a:lnSpc>
            </a:pPr>
            <a:r>
              <a:rPr lang="en-US" sz="1800" dirty="0" err="1"/>
              <a:t>Itä-Suomen</a:t>
            </a:r>
            <a:r>
              <a:rPr lang="en-US" sz="1800" dirty="0"/>
              <a:t> </a:t>
            </a:r>
            <a:r>
              <a:rPr lang="en-US" sz="1800" dirty="0" err="1"/>
              <a:t>aluehallintovirasto</a:t>
            </a:r>
            <a:r>
              <a:rPr lang="en-US" sz="1800" dirty="0"/>
              <a:t> 	Ahti Itkonen </a:t>
            </a:r>
          </a:p>
          <a:p>
            <a:pPr>
              <a:lnSpc>
                <a:spcPct val="80000"/>
              </a:lnSpc>
            </a:pPr>
            <a:r>
              <a:rPr lang="en-US" sz="1800" dirty="0" err="1"/>
              <a:t>Kylylahti</a:t>
            </a:r>
            <a:r>
              <a:rPr lang="en-US" sz="1800" dirty="0"/>
              <a:t> Copper </a:t>
            </a:r>
            <a:r>
              <a:rPr lang="en-US" sz="1800" dirty="0" err="1"/>
              <a:t>Oy</a:t>
            </a:r>
            <a:r>
              <a:rPr lang="en-US" sz="1800" dirty="0"/>
              <a:t> 		Kari Janhunen </a:t>
            </a:r>
          </a:p>
          <a:p>
            <a:pPr>
              <a:lnSpc>
                <a:spcPct val="80000"/>
              </a:lnSpc>
            </a:pPr>
            <a:r>
              <a:rPr lang="en-US" sz="1800" dirty="0" err="1"/>
              <a:t>Ramboll</a:t>
            </a:r>
            <a:r>
              <a:rPr lang="en-US" sz="1800" dirty="0"/>
              <a:t> Finland </a:t>
            </a:r>
            <a:r>
              <a:rPr lang="en-US" sz="1800" dirty="0" err="1"/>
              <a:t>Oy</a:t>
            </a:r>
            <a:r>
              <a:rPr lang="en-US" sz="1800" dirty="0"/>
              <a:t> 		Niko Karjalainen </a:t>
            </a:r>
          </a:p>
          <a:p>
            <a:pPr>
              <a:lnSpc>
                <a:spcPct val="80000"/>
              </a:lnSpc>
            </a:pPr>
            <a:r>
              <a:rPr lang="en-US" sz="1800" dirty="0" err="1"/>
              <a:t>Itä-Suomen</a:t>
            </a:r>
            <a:r>
              <a:rPr lang="en-US" sz="1800" dirty="0"/>
              <a:t> </a:t>
            </a:r>
            <a:r>
              <a:rPr lang="en-US" sz="1800" dirty="0" err="1"/>
              <a:t>yliopisto</a:t>
            </a:r>
            <a:r>
              <a:rPr lang="en-US" sz="1800" dirty="0"/>
              <a:t> 		Mikko Kolehmainen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Nordic Mines </a:t>
            </a:r>
            <a:r>
              <a:rPr lang="en-US" sz="1800" dirty="0" err="1"/>
              <a:t>Oy</a:t>
            </a:r>
            <a:r>
              <a:rPr lang="en-US" sz="1800" dirty="0"/>
              <a:t> 		Juha </a:t>
            </a:r>
            <a:r>
              <a:rPr lang="en-US" sz="1800" dirty="0" smtClean="0"/>
              <a:t>Koskela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Northland Mining </a:t>
            </a:r>
            <a:r>
              <a:rPr lang="en-US" sz="1800" dirty="0" err="1"/>
              <a:t>Oy</a:t>
            </a:r>
            <a:r>
              <a:rPr lang="en-US" sz="1800" dirty="0"/>
              <a:t> 		Joanna Kuntonen-Van't Riet </a:t>
            </a:r>
          </a:p>
          <a:p>
            <a:pPr>
              <a:lnSpc>
                <a:spcPct val="80000"/>
              </a:lnSpc>
            </a:pPr>
            <a:r>
              <a:rPr lang="en-US" sz="1800" dirty="0" err="1"/>
              <a:t>Geologian</a:t>
            </a:r>
            <a:r>
              <a:rPr lang="en-US" sz="1800" dirty="0"/>
              <a:t> </a:t>
            </a:r>
            <a:r>
              <a:rPr lang="en-US" sz="1800" dirty="0" err="1"/>
              <a:t>tutkimuskeskus</a:t>
            </a:r>
            <a:r>
              <a:rPr lang="en-US" sz="1800" dirty="0"/>
              <a:t> 		Risto Pietilä </a:t>
            </a:r>
          </a:p>
          <a:p>
            <a:pPr>
              <a:lnSpc>
                <a:spcPct val="80000"/>
              </a:lnSpc>
            </a:pPr>
            <a:r>
              <a:rPr lang="en-US" sz="1800" dirty="0" err="1"/>
              <a:t>Talvivaaran</a:t>
            </a:r>
            <a:r>
              <a:rPr lang="en-US" sz="1800" dirty="0"/>
              <a:t> </a:t>
            </a:r>
            <a:r>
              <a:rPr lang="en-US" sz="1800" dirty="0" err="1"/>
              <a:t>kaivososakeyhtiö</a:t>
            </a:r>
            <a:r>
              <a:rPr lang="en-US" sz="1800" dirty="0"/>
              <a:t> </a:t>
            </a:r>
            <a:r>
              <a:rPr lang="en-US" sz="1800" dirty="0" err="1"/>
              <a:t>Oyj</a:t>
            </a:r>
            <a:r>
              <a:rPr lang="en-US" sz="1800" dirty="0"/>
              <a:t> 	Eeva Ruokonen </a:t>
            </a:r>
          </a:p>
          <a:p>
            <a:pPr>
              <a:lnSpc>
                <a:spcPct val="80000"/>
              </a:lnSpc>
            </a:pPr>
            <a:r>
              <a:rPr lang="en-US" sz="1800" dirty="0" err="1"/>
              <a:t>Linnunmaa</a:t>
            </a:r>
            <a:r>
              <a:rPr lang="en-US" sz="1800" dirty="0"/>
              <a:t> </a:t>
            </a:r>
            <a:r>
              <a:rPr lang="en-US" sz="1800" dirty="0" err="1"/>
              <a:t>Oy</a:t>
            </a:r>
            <a:r>
              <a:rPr lang="en-US" sz="1800" dirty="0"/>
              <a:t> 			Mari Tarvainen </a:t>
            </a:r>
          </a:p>
          <a:p>
            <a:pPr>
              <a:lnSpc>
                <a:spcPct val="80000"/>
              </a:lnSpc>
            </a:pPr>
            <a:r>
              <a:rPr lang="en-US" sz="1800" dirty="0" err="1"/>
              <a:t>Yara</a:t>
            </a:r>
            <a:r>
              <a:rPr lang="en-US" sz="1800" dirty="0"/>
              <a:t> </a:t>
            </a:r>
            <a:r>
              <a:rPr lang="en-US" sz="1800" dirty="0" err="1"/>
              <a:t>Suomi</a:t>
            </a:r>
            <a:r>
              <a:rPr lang="en-US" sz="1800" dirty="0"/>
              <a:t> </a:t>
            </a:r>
            <a:r>
              <a:rPr lang="en-US" sz="1800" dirty="0" err="1"/>
              <a:t>Oy</a:t>
            </a:r>
            <a:r>
              <a:rPr lang="en-US" sz="1800" dirty="0"/>
              <a:t> 			Jouni Torssonen </a:t>
            </a:r>
          </a:p>
          <a:p>
            <a:pPr>
              <a:lnSpc>
                <a:spcPct val="80000"/>
              </a:lnSpc>
            </a:pPr>
            <a:r>
              <a:rPr lang="en-US" sz="1800" dirty="0" err="1"/>
              <a:t>Tekes</a:t>
            </a:r>
            <a:r>
              <a:rPr lang="en-US" sz="1800" dirty="0"/>
              <a:t> 				Mikko Utriainen </a:t>
            </a:r>
          </a:p>
        </p:txBody>
      </p:sp>
      <p:pic>
        <p:nvPicPr>
          <p:cNvPr id="142340" name="Picture 4" descr="Minera logo pl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5589588"/>
            <a:ext cx="1482064" cy="674434"/>
          </a:xfrm>
          <a:prstGeom prst="rect">
            <a:avLst/>
          </a:prstGeom>
          <a:noFill/>
        </p:spPr>
      </p:pic>
      <p:pic>
        <p:nvPicPr>
          <p:cNvPr id="142341" name="Picture 5" descr="EU-lippu EAKR (ID 331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1813" y="404814"/>
            <a:ext cx="1417108" cy="636587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Hankkeen</a:t>
            </a:r>
            <a:r>
              <a:rPr lang="en-US" dirty="0" smtClean="0"/>
              <a:t> </a:t>
            </a:r>
            <a:r>
              <a:rPr lang="en-US" dirty="0" err="1" smtClean="0"/>
              <a:t>rajauksia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676399"/>
            <a:ext cx="8496300" cy="4416425"/>
          </a:xfrm>
        </p:spPr>
        <p:txBody>
          <a:bodyPr/>
          <a:lstStyle/>
          <a:p>
            <a:r>
              <a:rPr lang="en-US" dirty="0" err="1" smtClean="0"/>
              <a:t>Työterveys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sitä</a:t>
            </a:r>
            <a:r>
              <a:rPr lang="en-US" dirty="0" smtClean="0"/>
              <a:t> </a:t>
            </a:r>
            <a:r>
              <a:rPr lang="en-US" dirty="0" err="1" smtClean="0"/>
              <a:t>myötä</a:t>
            </a:r>
            <a:r>
              <a:rPr lang="en-US" dirty="0" smtClean="0"/>
              <a:t> </a:t>
            </a:r>
            <a:r>
              <a:rPr lang="en-US" dirty="0" err="1" smtClean="0"/>
              <a:t>itse</a:t>
            </a:r>
            <a:r>
              <a:rPr lang="en-US" dirty="0" smtClean="0"/>
              <a:t> </a:t>
            </a:r>
            <a:r>
              <a:rPr lang="en-US" dirty="0" err="1" smtClean="0"/>
              <a:t>teollisuusalue</a:t>
            </a:r>
            <a:r>
              <a:rPr lang="en-US" dirty="0" smtClean="0"/>
              <a:t> </a:t>
            </a:r>
            <a:r>
              <a:rPr lang="en-US" dirty="0" err="1" smtClean="0"/>
              <a:t>rajattiin</a:t>
            </a:r>
            <a:r>
              <a:rPr lang="en-US" dirty="0" smtClean="0"/>
              <a:t> </a:t>
            </a:r>
            <a:r>
              <a:rPr lang="en-US" dirty="0" err="1" smtClean="0"/>
              <a:t>pois</a:t>
            </a:r>
            <a:r>
              <a:rPr lang="en-US" dirty="0" smtClean="0"/>
              <a:t>: </a:t>
            </a:r>
            <a:r>
              <a:rPr lang="en-US" dirty="0" err="1" smtClean="0"/>
              <a:t>kaivoksen</a:t>
            </a:r>
            <a:r>
              <a:rPr lang="en-US" dirty="0" smtClean="0"/>
              <a:t> </a:t>
            </a:r>
            <a:r>
              <a:rPr lang="en-US" dirty="0" err="1" smtClean="0"/>
              <a:t>vaikutukset</a:t>
            </a:r>
            <a:r>
              <a:rPr lang="en-US" dirty="0" smtClean="0"/>
              <a:t> </a:t>
            </a:r>
            <a:r>
              <a:rPr lang="en-US" dirty="0" err="1" smtClean="0"/>
              <a:t>ympäristöönsä</a:t>
            </a:r>
            <a:endParaRPr lang="en-US" dirty="0" smtClean="0"/>
          </a:p>
          <a:p>
            <a:r>
              <a:rPr lang="en-US" dirty="0" err="1" smtClean="0"/>
              <a:t>Metallimalmikaivokset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niille</a:t>
            </a:r>
            <a:r>
              <a:rPr lang="en-US" dirty="0" smtClean="0"/>
              <a:t> </a:t>
            </a:r>
            <a:r>
              <a:rPr lang="en-US" dirty="0" err="1" smtClean="0"/>
              <a:t>tyypilliset</a:t>
            </a:r>
            <a:r>
              <a:rPr lang="en-US" dirty="0" smtClean="0"/>
              <a:t> </a:t>
            </a:r>
            <a:r>
              <a:rPr lang="en-US" dirty="0" err="1" smtClean="0"/>
              <a:t>altisteet</a:t>
            </a:r>
            <a:r>
              <a:rPr lang="en-US" dirty="0" smtClean="0"/>
              <a:t>: </a:t>
            </a:r>
          </a:p>
          <a:p>
            <a:pPr lvl="1"/>
            <a:r>
              <a:rPr lang="fi-FI" dirty="0" smtClean="0"/>
              <a:t>metallit (</a:t>
            </a:r>
            <a:r>
              <a:rPr lang="fi-FI" dirty="0" err="1" smtClean="0"/>
              <a:t>Cu</a:t>
            </a:r>
            <a:r>
              <a:rPr lang="fi-FI" dirty="0" smtClean="0"/>
              <a:t>, </a:t>
            </a:r>
            <a:r>
              <a:rPr lang="fi-FI" dirty="0" err="1" smtClean="0"/>
              <a:t>Ni</a:t>
            </a:r>
            <a:r>
              <a:rPr lang="fi-FI" dirty="0" smtClean="0"/>
              <a:t>, </a:t>
            </a:r>
            <a:r>
              <a:rPr lang="fi-FI" dirty="0" err="1" smtClean="0"/>
              <a:t>Zn</a:t>
            </a:r>
            <a:r>
              <a:rPr lang="fi-FI" dirty="0" smtClean="0"/>
              <a:t>, </a:t>
            </a:r>
            <a:r>
              <a:rPr lang="fi-FI" dirty="0" err="1" smtClean="0"/>
              <a:t>Co</a:t>
            </a:r>
            <a:r>
              <a:rPr lang="fi-FI" dirty="0" smtClean="0"/>
              <a:t>, Al, </a:t>
            </a:r>
            <a:r>
              <a:rPr lang="fi-FI" dirty="0" err="1" smtClean="0"/>
              <a:t>Cr</a:t>
            </a:r>
            <a:r>
              <a:rPr lang="fi-FI" dirty="0" smtClean="0"/>
              <a:t>, </a:t>
            </a:r>
            <a:r>
              <a:rPr lang="fi-FI" dirty="0" err="1" smtClean="0"/>
              <a:t>Ag</a:t>
            </a:r>
            <a:r>
              <a:rPr lang="fi-FI" dirty="0" smtClean="0"/>
              <a:t>, Au + As, U) </a:t>
            </a:r>
          </a:p>
          <a:p>
            <a:pPr lvl="1"/>
            <a:r>
              <a:rPr lang="fi-FI" dirty="0" smtClean="0"/>
              <a:t>Rikastuskemikaalit, pienhiukkaset, melu, haju, säteily </a:t>
            </a:r>
          </a:p>
          <a:p>
            <a:r>
              <a:rPr lang="fi-FI" dirty="0" smtClean="0"/>
              <a:t>Ei käsitelty:</a:t>
            </a:r>
          </a:p>
          <a:p>
            <a:pPr lvl="1"/>
            <a:r>
              <a:rPr lang="fi-FI" dirty="0" smtClean="0"/>
              <a:t>Ravinteiden vaikutukset, </a:t>
            </a:r>
            <a:r>
              <a:rPr lang="fi-FI" dirty="0" err="1" smtClean="0"/>
              <a:t>biodiversiteetin</a:t>
            </a:r>
            <a:r>
              <a:rPr lang="fi-FI" dirty="0" smtClean="0"/>
              <a:t> muutokset, pohjavedenpinnan muutokset, maisemalliset muutokset, yhteiskunnalliset vaikutukset, häiriöiden todennäköisyys/esiintymistiheys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err="1" smtClean="0"/>
              <a:t>MINERA-loppuseminaari</a:t>
            </a:r>
            <a:r>
              <a:rPr lang="fi-FI" dirty="0" smtClean="0"/>
              <a:t> / T. Kauppila, GTK</a:t>
            </a:r>
            <a:endParaRPr lang="fi-FI" dirty="0"/>
          </a:p>
        </p:txBody>
      </p:sp>
      <p:pic>
        <p:nvPicPr>
          <p:cNvPr id="7" name="Picture 7" descr="Minera logo pl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204" y="5661025"/>
            <a:ext cx="1325959" cy="603250"/>
          </a:xfrm>
          <a:prstGeom prst="rect">
            <a:avLst/>
          </a:prstGeom>
          <a:noFill/>
        </p:spPr>
      </p:pic>
      <p:pic>
        <p:nvPicPr>
          <p:cNvPr id="8" name="Picture 8" descr="EU-lippu EAKR (ID 331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1813" y="404814"/>
            <a:ext cx="1417108" cy="636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MINERA-loppuseminaari / T. Kauppila, GTK</a:t>
            </a:r>
            <a:endParaRPr lang="fi-FI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60350"/>
            <a:ext cx="8276828" cy="1143000"/>
          </a:xfrm>
        </p:spPr>
        <p:txBody>
          <a:bodyPr/>
          <a:lstStyle/>
          <a:p>
            <a:r>
              <a:rPr lang="fi-FI" dirty="0"/>
              <a:t>Hankkeen rakenne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0541" y="1752601"/>
            <a:ext cx="8411501" cy="4086224"/>
          </a:xfrm>
        </p:spPr>
        <p:txBody>
          <a:bodyPr/>
          <a:lstStyle/>
          <a:p>
            <a:pPr marL="176213" indent="-176213">
              <a:buFont typeface="Times New Roman" pitchFamily="18" charset="0"/>
              <a:buChar char="•"/>
            </a:pPr>
            <a:r>
              <a:rPr lang="en-US" sz="2800" dirty="0" err="1"/>
              <a:t>Kaivosympäristöjen</a:t>
            </a:r>
            <a:r>
              <a:rPr lang="en-US" sz="2800" dirty="0"/>
              <a:t> </a:t>
            </a:r>
            <a:r>
              <a:rPr lang="en-US" sz="2800" dirty="0" err="1"/>
              <a:t>riskinarvioinnin</a:t>
            </a:r>
            <a:r>
              <a:rPr lang="en-US" sz="2800" dirty="0"/>
              <a:t> </a:t>
            </a:r>
            <a:r>
              <a:rPr lang="en-US" sz="2800" dirty="0" err="1"/>
              <a:t>kokonaismallin</a:t>
            </a:r>
            <a:r>
              <a:rPr lang="en-US" sz="2800" dirty="0"/>
              <a:t> </a:t>
            </a:r>
            <a:r>
              <a:rPr lang="en-US" sz="2800" dirty="0" err="1" smtClean="0"/>
              <a:t>laatiminen</a:t>
            </a:r>
            <a:endParaRPr lang="en-US" sz="2800" dirty="0"/>
          </a:p>
          <a:p>
            <a:pPr marL="176213" indent="-176213">
              <a:buFont typeface="Times New Roman" pitchFamily="18" charset="0"/>
              <a:buChar char="•"/>
            </a:pPr>
            <a:r>
              <a:rPr lang="en-US" sz="2800" dirty="0" err="1"/>
              <a:t>Kehitys</a:t>
            </a:r>
            <a:r>
              <a:rPr lang="en-US" sz="2800" dirty="0"/>
              <a:t>- </a:t>
            </a:r>
            <a:r>
              <a:rPr lang="en-US" sz="2800" dirty="0" err="1"/>
              <a:t>ja</a:t>
            </a:r>
            <a:r>
              <a:rPr lang="en-US" sz="2800" dirty="0"/>
              <a:t> </a:t>
            </a:r>
            <a:r>
              <a:rPr lang="en-US" sz="2800" dirty="0" err="1"/>
              <a:t>tutkimustyö</a:t>
            </a:r>
            <a:r>
              <a:rPr lang="en-US" sz="2800" dirty="0"/>
              <a:t> </a:t>
            </a:r>
            <a:r>
              <a:rPr lang="en-US" sz="2800" dirty="0" err="1"/>
              <a:t>kokonaismallin</a:t>
            </a:r>
            <a:r>
              <a:rPr lang="en-US" sz="2800" dirty="0"/>
              <a:t> </a:t>
            </a:r>
            <a:r>
              <a:rPr lang="en-US" sz="2800" dirty="0" err="1"/>
              <a:t>valituilla</a:t>
            </a:r>
            <a:r>
              <a:rPr lang="en-US" sz="2800" dirty="0"/>
              <a:t> </a:t>
            </a:r>
            <a:r>
              <a:rPr lang="en-US" sz="2800" dirty="0" err="1"/>
              <a:t>lohkoilla</a:t>
            </a:r>
            <a:endParaRPr lang="en-US" sz="2800" dirty="0"/>
          </a:p>
          <a:p>
            <a:pPr marL="176213" indent="-176213">
              <a:buFont typeface="Times New Roman" pitchFamily="18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Tapaustutkimukset</a:t>
            </a:r>
            <a:r>
              <a:rPr lang="en-US" sz="2800" dirty="0" smtClean="0"/>
              <a:t>: </a:t>
            </a:r>
            <a:r>
              <a:rPr lang="en-US" sz="2800" dirty="0" err="1" smtClean="0"/>
              <a:t>Kaivosympäristöjen</a:t>
            </a:r>
            <a:r>
              <a:rPr lang="en-US" sz="2800" dirty="0" smtClean="0"/>
              <a:t> </a:t>
            </a:r>
            <a:r>
              <a:rPr lang="en-US" sz="2800" dirty="0" err="1"/>
              <a:t>riskinarvioinnin</a:t>
            </a:r>
            <a:r>
              <a:rPr lang="en-US" sz="2800" dirty="0"/>
              <a:t> </a:t>
            </a:r>
            <a:r>
              <a:rPr lang="en-US" sz="2800" dirty="0" err="1" smtClean="0"/>
              <a:t>mallin</a:t>
            </a:r>
            <a:r>
              <a:rPr lang="en-US" sz="2800" dirty="0" smtClean="0"/>
              <a:t> </a:t>
            </a:r>
            <a:r>
              <a:rPr lang="en-US" sz="2800" dirty="0" err="1" smtClean="0"/>
              <a:t>ja</a:t>
            </a:r>
            <a:r>
              <a:rPr lang="en-US" sz="2800" dirty="0" smtClean="0"/>
              <a:t> </a:t>
            </a:r>
            <a:r>
              <a:rPr lang="en-US" sz="2800" dirty="0" err="1" smtClean="0"/>
              <a:t>sen</a:t>
            </a:r>
            <a:r>
              <a:rPr lang="en-US" sz="2800" dirty="0" smtClean="0"/>
              <a:t> </a:t>
            </a:r>
            <a:r>
              <a:rPr lang="en-US" sz="2800" dirty="0" err="1" smtClean="0"/>
              <a:t>osien</a:t>
            </a:r>
            <a:r>
              <a:rPr lang="en-US" sz="2800" dirty="0" smtClean="0"/>
              <a:t> </a:t>
            </a:r>
            <a:r>
              <a:rPr lang="en-US" sz="2800" dirty="0" err="1" smtClean="0"/>
              <a:t>testaus</a:t>
            </a:r>
            <a:endParaRPr lang="en-US" sz="2800" dirty="0"/>
          </a:p>
          <a:p>
            <a:pPr marL="176213" indent="-176213">
              <a:buFont typeface="Times New Roman" pitchFamily="18" charset="0"/>
              <a:buChar char="•"/>
            </a:pPr>
            <a:r>
              <a:rPr lang="en-US" sz="2800" dirty="0" err="1"/>
              <a:t>Tiedonvälitys</a:t>
            </a:r>
            <a:r>
              <a:rPr lang="en-US" sz="2800" dirty="0"/>
              <a:t>, </a:t>
            </a:r>
            <a:r>
              <a:rPr lang="en-US" sz="2800" dirty="0" err="1"/>
              <a:t>verkostoituminen</a:t>
            </a:r>
            <a:r>
              <a:rPr lang="en-US" sz="2800" dirty="0"/>
              <a:t> </a:t>
            </a:r>
            <a:r>
              <a:rPr lang="en-US" sz="2800" dirty="0" err="1"/>
              <a:t>ja</a:t>
            </a:r>
            <a:r>
              <a:rPr lang="en-US" sz="2800" dirty="0"/>
              <a:t> </a:t>
            </a:r>
            <a:r>
              <a:rPr lang="en-US" sz="2800" dirty="0" err="1"/>
              <a:t>vuoropuhelu</a:t>
            </a:r>
            <a:endParaRPr lang="en-US" sz="2800" dirty="0"/>
          </a:p>
        </p:txBody>
      </p:sp>
      <p:pic>
        <p:nvPicPr>
          <p:cNvPr id="10247" name="Picture 7" descr="Minera logo pl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204" y="5661025"/>
            <a:ext cx="1325959" cy="603250"/>
          </a:xfrm>
          <a:prstGeom prst="rect">
            <a:avLst/>
          </a:prstGeom>
          <a:noFill/>
        </p:spPr>
      </p:pic>
      <p:pic>
        <p:nvPicPr>
          <p:cNvPr id="10248" name="Picture 8" descr="EU-lippu EAKR (ID 331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1813" y="404814"/>
            <a:ext cx="1417108" cy="636587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12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MINERA-loppuseminaari / T. Kauppila, GTK</a:t>
            </a:r>
            <a:endParaRPr lang="fi-FI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4552" y="188913"/>
            <a:ext cx="6930760" cy="1223962"/>
          </a:xfrm>
        </p:spPr>
        <p:txBody>
          <a:bodyPr/>
          <a:lstStyle/>
          <a:p>
            <a:r>
              <a:rPr lang="fi-FI" dirty="0"/>
              <a:t>Kaivosympäristöjen riskinarvioinnin </a:t>
            </a:r>
            <a:r>
              <a:rPr lang="fi-FI" dirty="0" smtClean="0"/>
              <a:t>kehittäminen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Käsitteellinen kokonaismalli kaivoskohteiden ympäristöriskinarvioinnille (mitä tulee arvioida, mitä aineistoja tarvitaan, miten arvioidaan</a:t>
            </a:r>
            <a:r>
              <a:rPr lang="fi-FI" dirty="0" smtClean="0"/>
              <a:t>) </a:t>
            </a:r>
          </a:p>
          <a:p>
            <a:r>
              <a:rPr lang="fi-FI" dirty="0" smtClean="0"/>
              <a:t>Myös laajempien arviointikokonaisuuksien kuvauksia (’ensyklopedia-artikkelit’)</a:t>
            </a:r>
            <a:endParaRPr lang="fi-FI" dirty="0"/>
          </a:p>
          <a:p>
            <a:r>
              <a:rPr lang="fi-FI" dirty="0" smtClean="0"/>
              <a:t>Laskennallisia </a:t>
            </a:r>
            <a:r>
              <a:rPr lang="fi-FI" dirty="0"/>
              <a:t>osamalleja useille kokonaismallin lohkoille</a:t>
            </a:r>
          </a:p>
          <a:p>
            <a:r>
              <a:rPr lang="fi-FI" dirty="0"/>
              <a:t>Mallin ja sen yksittäisten osasten kuvaus ja dokumentointi </a:t>
            </a:r>
            <a:r>
              <a:rPr lang="fi-FI" dirty="0" err="1"/>
              <a:t>wikisivustolla</a:t>
            </a:r>
            <a:r>
              <a:rPr lang="fi-FI" dirty="0"/>
              <a:t> (’perustelut’, osallistumismahdollisuus)</a:t>
            </a:r>
          </a:p>
          <a:p>
            <a:r>
              <a:rPr lang="fi-FI" dirty="0" smtClean="0"/>
              <a:t>Laskennalliset </a:t>
            </a:r>
            <a:r>
              <a:rPr lang="fi-FI" dirty="0"/>
              <a:t>mallin osat myös </a:t>
            </a:r>
            <a:r>
              <a:rPr lang="fi-FI" dirty="0" err="1"/>
              <a:t>wikiympäristössä</a:t>
            </a:r>
            <a:r>
              <a:rPr lang="fi-FI" dirty="0"/>
              <a:t>, </a:t>
            </a:r>
            <a:r>
              <a:rPr lang="fi-FI" dirty="0" smtClean="0"/>
              <a:t>R-koodilla</a:t>
            </a:r>
          </a:p>
        </p:txBody>
      </p:sp>
      <p:pic>
        <p:nvPicPr>
          <p:cNvPr id="43012" name="Picture 4" descr="Minera logo pl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204" y="5661025"/>
            <a:ext cx="1325959" cy="603250"/>
          </a:xfrm>
          <a:prstGeom prst="rect">
            <a:avLst/>
          </a:prstGeom>
          <a:noFill/>
        </p:spPr>
      </p:pic>
      <p:pic>
        <p:nvPicPr>
          <p:cNvPr id="43013" name="Picture 5" descr="EU-lippu EAKR (ID 331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1813" y="404814"/>
            <a:ext cx="1417108" cy="636587"/>
          </a:xfrm>
          <a:prstGeom prst="rect">
            <a:avLst/>
          </a:prstGeom>
          <a:noFill/>
        </p:spPr>
      </p:pic>
      <p:pic>
        <p:nvPicPr>
          <p:cNvPr id="43014" name="Picture 6" descr="laskel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5410200"/>
            <a:ext cx="1332838" cy="820737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13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MINERA-loppuseminaari / T. Kauppila, GTK</a:t>
            </a:r>
            <a:endParaRPr lang="fi-FI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Tapaustutkimukset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4552" y="1716089"/>
            <a:ext cx="8497490" cy="4376737"/>
          </a:xfrm>
        </p:spPr>
        <p:txBody>
          <a:bodyPr/>
          <a:lstStyle/>
          <a:p>
            <a:r>
              <a:rPr lang="fi-FI" dirty="0" smtClean="0"/>
              <a:t>Mallin osien testialueet + lisätutkimukset</a:t>
            </a:r>
          </a:p>
          <a:p>
            <a:endParaRPr lang="fi-FI" dirty="0" smtClean="0"/>
          </a:p>
          <a:p>
            <a:r>
              <a:rPr lang="fi-FI" dirty="0" smtClean="0"/>
              <a:t>Altona </a:t>
            </a:r>
            <a:r>
              <a:rPr lang="fi-FI" dirty="0"/>
              <a:t>Mining </a:t>
            </a:r>
            <a:r>
              <a:rPr lang="fi-FI" dirty="0" err="1"/>
              <a:t>Ltd/Kylylahti</a:t>
            </a:r>
            <a:r>
              <a:rPr lang="fi-FI" dirty="0"/>
              <a:t> </a:t>
            </a:r>
            <a:r>
              <a:rPr lang="fi-FI" dirty="0" err="1"/>
              <a:t>Copper</a:t>
            </a:r>
            <a:r>
              <a:rPr lang="fi-FI" dirty="0"/>
              <a:t> Oy</a:t>
            </a:r>
          </a:p>
          <a:p>
            <a:r>
              <a:rPr lang="fi-FI" b="1" dirty="0" err="1"/>
              <a:t>Luikonlahden</a:t>
            </a:r>
            <a:r>
              <a:rPr lang="fi-FI" b="1" dirty="0"/>
              <a:t> rikastamoalue</a:t>
            </a:r>
            <a:r>
              <a:rPr lang="fi-FI" dirty="0"/>
              <a:t> Kaavilla</a:t>
            </a:r>
          </a:p>
          <a:p>
            <a:r>
              <a:rPr lang="fi-FI" dirty="0"/>
              <a:t>Alueella pitkä historia, otetaan uudelleen käyttöön ja laajennetaan</a:t>
            </a:r>
          </a:p>
          <a:p>
            <a:r>
              <a:rPr lang="fi-FI" dirty="0"/>
              <a:t>Varsinainen kaivos on </a:t>
            </a:r>
            <a:r>
              <a:rPr lang="fi-FI" b="1" dirty="0" err="1"/>
              <a:t>Kylylahdella</a:t>
            </a:r>
            <a:endParaRPr lang="fi-FI" b="1" dirty="0"/>
          </a:p>
          <a:p>
            <a:endParaRPr lang="fi-FI" dirty="0"/>
          </a:p>
          <a:p>
            <a:r>
              <a:rPr lang="fi-FI" dirty="0" err="1"/>
              <a:t>Yara</a:t>
            </a:r>
            <a:r>
              <a:rPr lang="fi-FI" dirty="0"/>
              <a:t> Suomi Oy:n </a:t>
            </a:r>
            <a:r>
              <a:rPr lang="fi-FI" b="1" dirty="0"/>
              <a:t>Siilinjärven kaivos</a:t>
            </a:r>
          </a:p>
          <a:p>
            <a:r>
              <a:rPr lang="fi-FI" dirty="0"/>
              <a:t>Rikastuskemikaalin kulkeutumistutkimus</a:t>
            </a:r>
            <a:endParaRPr lang="en-US" dirty="0"/>
          </a:p>
        </p:txBody>
      </p:sp>
      <p:pic>
        <p:nvPicPr>
          <p:cNvPr id="41988" name="Picture 4" descr="Minera logo pl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0093" y="5589588"/>
            <a:ext cx="1561571" cy="711200"/>
          </a:xfrm>
          <a:prstGeom prst="rect">
            <a:avLst/>
          </a:prstGeom>
          <a:noFill/>
        </p:spPr>
      </p:pic>
      <p:pic>
        <p:nvPicPr>
          <p:cNvPr id="41989" name="Picture 5" descr="EU-lippu EAKR (ID 331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078" y="404814"/>
            <a:ext cx="1289844" cy="579437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14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Tulosten</a:t>
            </a:r>
            <a:r>
              <a:rPr lang="en-US" dirty="0" smtClean="0"/>
              <a:t> </a:t>
            </a:r>
            <a:r>
              <a:rPr lang="en-US" dirty="0" err="1" smtClean="0"/>
              <a:t>soveltaminen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MINERA-</a:t>
            </a:r>
            <a:r>
              <a:rPr lang="en-US" dirty="0" err="1" smtClean="0"/>
              <a:t>aineisto</a:t>
            </a:r>
            <a:r>
              <a:rPr lang="en-US" dirty="0" smtClean="0"/>
              <a:t> </a:t>
            </a:r>
            <a:r>
              <a:rPr lang="en-US" dirty="0" err="1" smtClean="0"/>
              <a:t>tarjoaa</a:t>
            </a:r>
            <a:r>
              <a:rPr lang="en-US" dirty="0" smtClean="0"/>
              <a:t> </a:t>
            </a:r>
            <a:r>
              <a:rPr lang="en-US" dirty="0" err="1" smtClean="0"/>
              <a:t>laajan</a:t>
            </a:r>
            <a:r>
              <a:rPr lang="en-US" dirty="0" smtClean="0"/>
              <a:t> </a:t>
            </a:r>
            <a:r>
              <a:rPr lang="en-US" dirty="0" err="1" smtClean="0"/>
              <a:t>katsauksen</a:t>
            </a:r>
            <a:r>
              <a:rPr lang="en-US" dirty="0" smtClean="0"/>
              <a:t> </a:t>
            </a:r>
            <a:r>
              <a:rPr lang="en-US" dirty="0" err="1" smtClean="0"/>
              <a:t>metallimalmikaivosten</a:t>
            </a:r>
            <a:r>
              <a:rPr lang="en-US" dirty="0" smtClean="0"/>
              <a:t> </a:t>
            </a:r>
            <a:r>
              <a:rPr lang="en-US" dirty="0" err="1" smtClean="0"/>
              <a:t>ympäristövaaroihin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ympäristöriskien</a:t>
            </a:r>
            <a:r>
              <a:rPr lang="en-US" dirty="0" smtClean="0"/>
              <a:t> </a:t>
            </a:r>
            <a:r>
              <a:rPr lang="en-US" dirty="0" err="1" smtClean="0"/>
              <a:t>muodostumiseen</a:t>
            </a:r>
            <a:endParaRPr lang="en-US" dirty="0" smtClean="0"/>
          </a:p>
          <a:p>
            <a:r>
              <a:rPr lang="en-US" dirty="0" smtClean="0"/>
              <a:t>MINERA-</a:t>
            </a:r>
            <a:r>
              <a:rPr lang="en-US" dirty="0" err="1" smtClean="0"/>
              <a:t>malli</a:t>
            </a:r>
            <a:r>
              <a:rPr lang="en-US" dirty="0" smtClean="0"/>
              <a:t> </a:t>
            </a:r>
            <a:r>
              <a:rPr lang="en-US" dirty="0" err="1" smtClean="0"/>
              <a:t>toimii</a:t>
            </a:r>
            <a:r>
              <a:rPr lang="en-US" dirty="0" smtClean="0"/>
              <a:t> </a:t>
            </a:r>
            <a:r>
              <a:rPr lang="en-US" dirty="0" err="1" smtClean="0"/>
              <a:t>laajana</a:t>
            </a:r>
            <a:r>
              <a:rPr lang="en-US" dirty="0" smtClean="0"/>
              <a:t> </a:t>
            </a:r>
            <a:r>
              <a:rPr lang="en-US" dirty="0" err="1" smtClean="0"/>
              <a:t>muistilistana</a:t>
            </a:r>
            <a:r>
              <a:rPr lang="en-US" dirty="0" smtClean="0"/>
              <a:t>, jota </a:t>
            </a:r>
            <a:r>
              <a:rPr lang="en-US" dirty="0" err="1" smtClean="0"/>
              <a:t>voidaan</a:t>
            </a:r>
            <a:r>
              <a:rPr lang="en-US" dirty="0" smtClean="0"/>
              <a:t> </a:t>
            </a:r>
            <a:r>
              <a:rPr lang="en-US" dirty="0" err="1" smtClean="0"/>
              <a:t>soveltaa</a:t>
            </a:r>
            <a:r>
              <a:rPr lang="en-US" dirty="0" smtClean="0"/>
              <a:t> </a:t>
            </a:r>
            <a:r>
              <a:rPr lang="en-US" dirty="0" err="1" smtClean="0"/>
              <a:t>kulloiseenkin</a:t>
            </a:r>
            <a:r>
              <a:rPr lang="en-US" dirty="0" smtClean="0"/>
              <a:t> </a:t>
            </a:r>
            <a:r>
              <a:rPr lang="en-US" dirty="0" err="1" smtClean="0"/>
              <a:t>kohteeseen</a:t>
            </a:r>
            <a:endParaRPr lang="en-US" dirty="0" smtClean="0"/>
          </a:p>
          <a:p>
            <a:r>
              <a:rPr lang="en-US" dirty="0" smtClean="0"/>
              <a:t>MINERA-</a:t>
            </a:r>
            <a:r>
              <a:rPr lang="en-US" dirty="0" err="1" smtClean="0"/>
              <a:t>malli</a:t>
            </a:r>
            <a:r>
              <a:rPr lang="en-US" dirty="0" smtClean="0"/>
              <a:t> on </a:t>
            </a:r>
            <a:r>
              <a:rPr lang="en-US" dirty="0" err="1" smtClean="0"/>
              <a:t>useimmiten</a:t>
            </a:r>
            <a:r>
              <a:rPr lang="en-US" dirty="0" smtClean="0"/>
              <a:t> </a:t>
            </a:r>
            <a:r>
              <a:rPr lang="en-US" dirty="0" err="1" smtClean="0"/>
              <a:t>todennäköisesti</a:t>
            </a:r>
            <a:r>
              <a:rPr lang="en-US" dirty="0" smtClean="0"/>
              <a:t> </a:t>
            </a:r>
            <a:r>
              <a:rPr lang="en-US" dirty="0" err="1" smtClean="0"/>
              <a:t>liian</a:t>
            </a:r>
            <a:r>
              <a:rPr lang="en-US" dirty="0" smtClean="0"/>
              <a:t> </a:t>
            </a:r>
            <a:r>
              <a:rPr lang="en-US" dirty="0" err="1" smtClean="0"/>
              <a:t>laaja</a:t>
            </a:r>
            <a:r>
              <a:rPr lang="en-US" dirty="0" smtClean="0"/>
              <a:t> </a:t>
            </a:r>
            <a:r>
              <a:rPr lang="en-US" dirty="0" err="1" smtClean="0"/>
              <a:t>kokonaisuutena</a:t>
            </a:r>
            <a:r>
              <a:rPr lang="en-US" dirty="0" smtClean="0"/>
              <a:t> </a:t>
            </a:r>
            <a:r>
              <a:rPr lang="en-US" dirty="0" err="1" smtClean="0"/>
              <a:t>sovellettavaksi</a:t>
            </a:r>
            <a:r>
              <a:rPr lang="en-US" dirty="0" smtClean="0"/>
              <a:t>, </a:t>
            </a:r>
            <a:r>
              <a:rPr lang="en-US" dirty="0" err="1" smtClean="0"/>
              <a:t>toisaalta</a:t>
            </a:r>
            <a:r>
              <a:rPr lang="en-US" dirty="0" smtClean="0"/>
              <a:t> </a:t>
            </a:r>
            <a:r>
              <a:rPr lang="en-US" dirty="0" err="1" smtClean="0"/>
              <a:t>joihinkin</a:t>
            </a:r>
            <a:r>
              <a:rPr lang="en-US" dirty="0" smtClean="0"/>
              <a:t> </a:t>
            </a:r>
            <a:r>
              <a:rPr lang="en-US" dirty="0" err="1" smtClean="0"/>
              <a:t>yksittäisiin</a:t>
            </a:r>
            <a:r>
              <a:rPr lang="en-US" dirty="0" smtClean="0"/>
              <a:t> </a:t>
            </a:r>
            <a:r>
              <a:rPr lang="en-US" dirty="0" err="1" smtClean="0"/>
              <a:t>arvioinnin</a:t>
            </a:r>
            <a:r>
              <a:rPr lang="en-US" dirty="0" smtClean="0"/>
              <a:t> </a:t>
            </a:r>
            <a:r>
              <a:rPr lang="en-US" dirty="0" err="1" smtClean="0"/>
              <a:t>osa-alueisiin</a:t>
            </a:r>
            <a:r>
              <a:rPr lang="en-US" dirty="0" smtClean="0"/>
              <a:t> </a:t>
            </a:r>
            <a:r>
              <a:rPr lang="en-US" dirty="0" err="1" smtClean="0"/>
              <a:t>löytyy</a:t>
            </a:r>
            <a:r>
              <a:rPr lang="en-US" dirty="0" smtClean="0"/>
              <a:t> </a:t>
            </a:r>
            <a:r>
              <a:rPr lang="en-US" dirty="0" err="1" smtClean="0"/>
              <a:t>perusteellisempia</a:t>
            </a:r>
            <a:r>
              <a:rPr lang="en-US" dirty="0" smtClean="0"/>
              <a:t> </a:t>
            </a:r>
            <a:r>
              <a:rPr lang="en-US" dirty="0" err="1" smtClean="0"/>
              <a:t>menetelmiä</a:t>
            </a:r>
            <a:endParaRPr lang="en-US" dirty="0" smtClean="0"/>
          </a:p>
          <a:p>
            <a:r>
              <a:rPr lang="en-US" dirty="0" err="1" smtClean="0"/>
              <a:t>Yksittäiset</a:t>
            </a:r>
            <a:r>
              <a:rPr lang="en-US" dirty="0" smtClean="0"/>
              <a:t> </a:t>
            </a:r>
            <a:r>
              <a:rPr lang="en-US" dirty="0" err="1" smtClean="0"/>
              <a:t>mallin</a:t>
            </a:r>
            <a:r>
              <a:rPr lang="en-US" dirty="0" smtClean="0"/>
              <a:t> </a:t>
            </a:r>
            <a:r>
              <a:rPr lang="en-US" dirty="0" err="1" smtClean="0"/>
              <a:t>osat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numeeriset</a:t>
            </a:r>
            <a:r>
              <a:rPr lang="en-US" dirty="0" smtClean="0"/>
              <a:t> </a:t>
            </a:r>
            <a:r>
              <a:rPr lang="en-US" dirty="0" err="1" smtClean="0"/>
              <a:t>moduulit</a:t>
            </a:r>
            <a:r>
              <a:rPr lang="en-US" dirty="0" smtClean="0"/>
              <a:t> </a:t>
            </a:r>
            <a:r>
              <a:rPr lang="en-US" dirty="0" err="1" smtClean="0"/>
              <a:t>ovat</a:t>
            </a:r>
            <a:r>
              <a:rPr lang="en-US" dirty="0" smtClean="0"/>
              <a:t> </a:t>
            </a:r>
            <a:r>
              <a:rPr lang="en-US" dirty="0" err="1" smtClean="0"/>
              <a:t>käteviä</a:t>
            </a:r>
            <a:r>
              <a:rPr lang="en-US" dirty="0" smtClean="0"/>
              <a:t> </a:t>
            </a:r>
            <a:r>
              <a:rPr lang="en-US" dirty="0" err="1" smtClean="0"/>
              <a:t>hyödyntää</a:t>
            </a:r>
            <a:endParaRPr lang="en-US" dirty="0" smtClean="0"/>
          </a:p>
          <a:p>
            <a:r>
              <a:rPr lang="en-US" dirty="0" smtClean="0"/>
              <a:t>MINERA-</a:t>
            </a:r>
            <a:r>
              <a:rPr lang="en-US" dirty="0" err="1" smtClean="0"/>
              <a:t>raportit</a:t>
            </a:r>
            <a:r>
              <a:rPr lang="en-US" dirty="0" smtClean="0"/>
              <a:t> </a:t>
            </a:r>
            <a:r>
              <a:rPr lang="en-US" dirty="0" err="1" smtClean="0"/>
              <a:t>antavat</a:t>
            </a:r>
            <a:r>
              <a:rPr lang="en-US" dirty="0" smtClean="0"/>
              <a:t> </a:t>
            </a:r>
            <a:r>
              <a:rPr lang="en-US" dirty="0" err="1" smtClean="0"/>
              <a:t>monipuolista</a:t>
            </a:r>
            <a:r>
              <a:rPr lang="en-US" dirty="0" smtClean="0"/>
              <a:t> </a:t>
            </a:r>
            <a:r>
              <a:rPr lang="en-US" dirty="0" err="1" smtClean="0"/>
              <a:t>tutkimustietoa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vertailuaineistoja</a:t>
            </a:r>
            <a:r>
              <a:rPr lang="en-US" dirty="0" smtClean="0"/>
              <a:t> </a:t>
            </a:r>
            <a:r>
              <a:rPr lang="en-US" dirty="0" err="1" smtClean="0"/>
              <a:t>kaivosten</a:t>
            </a:r>
            <a:r>
              <a:rPr lang="en-US" dirty="0" smtClean="0"/>
              <a:t> </a:t>
            </a:r>
            <a:r>
              <a:rPr lang="en-US" dirty="0" err="1" smtClean="0"/>
              <a:t>ympäristöriskinarviointiin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MINERA-loppuseminaari / T. Kauppila, GTK</a:t>
            </a:r>
            <a:endParaRPr lang="fi-FI"/>
          </a:p>
        </p:txBody>
      </p:sp>
      <p:pic>
        <p:nvPicPr>
          <p:cNvPr id="7" name="Picture 4" descr="Minera logo pl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204" y="5661025"/>
            <a:ext cx="1325959" cy="603250"/>
          </a:xfrm>
          <a:prstGeom prst="rect">
            <a:avLst/>
          </a:prstGeom>
          <a:noFill/>
        </p:spPr>
      </p:pic>
      <p:pic>
        <p:nvPicPr>
          <p:cNvPr id="8" name="Picture 5" descr="EU-lippu EAKR (ID 331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1813" y="404814"/>
            <a:ext cx="1417108" cy="636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Raportit</a:t>
            </a:r>
            <a:r>
              <a:rPr lang="en-US" dirty="0" smtClean="0"/>
              <a:t> </a:t>
            </a:r>
            <a:r>
              <a:rPr lang="en-US" dirty="0" err="1" smtClean="0"/>
              <a:t>yms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8496300" cy="4608512"/>
          </a:xfrm>
        </p:spPr>
        <p:txBody>
          <a:bodyPr/>
          <a:lstStyle/>
          <a:p>
            <a:r>
              <a:rPr lang="en-US" sz="1200" dirty="0" smtClean="0"/>
              <a:t>http://fi.opasnet.org/fi/Teemasivu:Kaivostoiminnan_vaikutusarviointi</a:t>
            </a:r>
          </a:p>
          <a:p>
            <a:r>
              <a:rPr lang="en-US" sz="1200" dirty="0" smtClean="0"/>
              <a:t>Kauppila, T., Komulainen, H., Makkonen, S. &amp;Tuomisto, J. (</a:t>
            </a:r>
            <a:r>
              <a:rPr lang="en-US" sz="1200" dirty="0" err="1" smtClean="0"/>
              <a:t>toim</a:t>
            </a:r>
            <a:r>
              <a:rPr lang="en-US" sz="1200" dirty="0" smtClean="0"/>
              <a:t>.) 2013: </a:t>
            </a:r>
            <a:r>
              <a:rPr lang="en-US" sz="1200" dirty="0" err="1" smtClean="0"/>
              <a:t>Metallikaivosalueiden</a:t>
            </a:r>
            <a:r>
              <a:rPr lang="en-US" sz="1200" dirty="0" smtClean="0"/>
              <a:t> </a:t>
            </a:r>
            <a:r>
              <a:rPr lang="en-US" sz="1200" dirty="0" err="1" smtClean="0"/>
              <a:t>ympäristöriskinarviointiosaamisen</a:t>
            </a:r>
            <a:r>
              <a:rPr lang="en-US" sz="1200" dirty="0" smtClean="0"/>
              <a:t> </a:t>
            </a:r>
            <a:r>
              <a:rPr lang="en-US" sz="1200" dirty="0" err="1" smtClean="0"/>
              <a:t>kehittäminen</a:t>
            </a:r>
            <a:r>
              <a:rPr lang="en-US" sz="1200" dirty="0" smtClean="0"/>
              <a:t>: MINERA-</a:t>
            </a:r>
            <a:r>
              <a:rPr lang="en-US" sz="1200" dirty="0" err="1" smtClean="0"/>
              <a:t>hankkeen</a:t>
            </a:r>
            <a:r>
              <a:rPr lang="en-US" sz="1200" dirty="0" smtClean="0"/>
              <a:t> </a:t>
            </a:r>
            <a:r>
              <a:rPr lang="en-US" sz="1200" dirty="0" err="1" smtClean="0"/>
              <a:t>loppuraportti</a:t>
            </a:r>
            <a:r>
              <a:rPr lang="en-US" sz="1200" dirty="0" smtClean="0"/>
              <a:t>. </a:t>
            </a:r>
            <a:r>
              <a:rPr lang="en-US" sz="1200" dirty="0" err="1" smtClean="0"/>
              <a:t>Geologian</a:t>
            </a:r>
            <a:r>
              <a:rPr lang="en-US" sz="1200" dirty="0" smtClean="0"/>
              <a:t> </a:t>
            </a:r>
            <a:r>
              <a:rPr lang="en-US" sz="1200" dirty="0" err="1" smtClean="0"/>
              <a:t>tutkimuskeskus</a:t>
            </a:r>
            <a:r>
              <a:rPr lang="en-US" sz="1200" dirty="0" smtClean="0"/>
              <a:t>, </a:t>
            </a:r>
            <a:r>
              <a:rPr lang="en-US" sz="1200" dirty="0" err="1" smtClean="0"/>
              <a:t>Tutkimusraportti</a:t>
            </a:r>
            <a:r>
              <a:rPr lang="en-US" sz="1200" dirty="0" smtClean="0"/>
              <a:t> 199, 222 s.</a:t>
            </a:r>
          </a:p>
          <a:p>
            <a:r>
              <a:rPr lang="fi-FI" sz="1200" dirty="0" smtClean="0"/>
              <a:t>Backnäs, S., Forsman, P., Karlsson, T., Kauppila, P., Kauppila, T., Koikkalainen, K., Koivuhuhta, A., Kollanus, V., Komulainen, H., Kousa, A., Makkonen, S., Mäkinen, J., </a:t>
            </a:r>
            <a:r>
              <a:rPr lang="fi-FI" sz="1200" dirty="0" err="1" smtClean="0"/>
              <a:t>Nerg</a:t>
            </a:r>
            <a:r>
              <a:rPr lang="fi-FI" sz="1200" dirty="0" smtClean="0"/>
              <a:t>, A.-M., Nikkarinen, M., Pasanen, A., Solismaa, L., Tornivaara, A., Tuomisto, J., Waissi-Leinonen, G. 2013. </a:t>
            </a:r>
            <a:r>
              <a:rPr lang="en-US" sz="1200" dirty="0" smtClean="0"/>
              <a:t>MINERA-</a:t>
            </a:r>
            <a:r>
              <a:rPr lang="en-US" sz="1200" dirty="0" err="1" smtClean="0"/>
              <a:t>riskinarviointimallin</a:t>
            </a:r>
            <a:r>
              <a:rPr lang="en-US" sz="1200" dirty="0" smtClean="0"/>
              <a:t> </a:t>
            </a:r>
            <a:r>
              <a:rPr lang="en-US" sz="1200" dirty="0" err="1" smtClean="0"/>
              <a:t>testaaminen</a:t>
            </a:r>
            <a:r>
              <a:rPr lang="en-US" sz="1200" dirty="0" smtClean="0"/>
              <a:t> </a:t>
            </a:r>
            <a:r>
              <a:rPr lang="en-US" sz="1200" dirty="0" err="1" smtClean="0"/>
              <a:t>Luikonlahden</a:t>
            </a:r>
            <a:r>
              <a:rPr lang="en-US" sz="1200" dirty="0" smtClean="0"/>
              <a:t> </a:t>
            </a:r>
            <a:r>
              <a:rPr lang="en-US" sz="1200" dirty="0" err="1" smtClean="0"/>
              <a:t>ja</a:t>
            </a:r>
            <a:r>
              <a:rPr lang="en-US" sz="1200" dirty="0" smtClean="0"/>
              <a:t> </a:t>
            </a:r>
            <a:r>
              <a:rPr lang="en-US" sz="1200" dirty="0" err="1" smtClean="0"/>
              <a:t>Kylylahden</a:t>
            </a:r>
            <a:r>
              <a:rPr lang="en-US" sz="1200" dirty="0" smtClean="0"/>
              <a:t> </a:t>
            </a:r>
            <a:r>
              <a:rPr lang="en-US" sz="1200" dirty="0" err="1" smtClean="0"/>
              <a:t>kaivoskohteessa</a:t>
            </a:r>
            <a:r>
              <a:rPr lang="en-US" sz="1200" dirty="0" smtClean="0"/>
              <a:t>.</a:t>
            </a:r>
            <a:r>
              <a:rPr lang="fi-FI" sz="1200" dirty="0" smtClean="0"/>
              <a:t> Geologian tutkimuskeskus, arkistoraportti 125/2013.</a:t>
            </a:r>
            <a:endParaRPr lang="en-US" sz="1200" dirty="0" smtClean="0"/>
          </a:p>
          <a:p>
            <a:r>
              <a:rPr lang="fi-FI" sz="1200" dirty="0" smtClean="0"/>
              <a:t>Pasanen, A., Lyytikäinen, M., Solismaa L.,&amp; Keronen J. 2013. </a:t>
            </a:r>
            <a:r>
              <a:rPr lang="fi-FI" sz="1200" dirty="0" err="1" smtClean="0"/>
              <a:t>Nonyylifenolietoksylaatin</a:t>
            </a:r>
            <a:r>
              <a:rPr lang="fi-FI" sz="1200" dirty="0" smtClean="0"/>
              <a:t> kulkeutuminen ja haitallisuuden arviointi </a:t>
            </a:r>
            <a:r>
              <a:rPr lang="fi-FI" sz="1200" dirty="0" err="1" smtClean="0"/>
              <a:t>Yara</a:t>
            </a:r>
            <a:r>
              <a:rPr lang="fi-FI" sz="1200" dirty="0" smtClean="0"/>
              <a:t> Suomi Oy:n Siilinjärven tehdas- ja kaivosalueella. 36 s. Geologian tutkimuskeskus, arkistoraportti 97/2013. </a:t>
            </a:r>
          </a:p>
          <a:p>
            <a:r>
              <a:rPr lang="fi-FI" sz="1200" dirty="0" smtClean="0"/>
              <a:t> Makkonen S., Roivainen P. &amp; </a:t>
            </a:r>
            <a:r>
              <a:rPr lang="fi-FI" sz="1200" dirty="0" err="1" smtClean="0"/>
              <a:t>Nerg</a:t>
            </a:r>
            <a:r>
              <a:rPr lang="fi-FI" sz="1200" dirty="0" smtClean="0"/>
              <a:t> A.-M. 2013. Yhteenvetoraportti </a:t>
            </a:r>
            <a:r>
              <a:rPr lang="fi-FI" sz="1200" dirty="0" err="1" smtClean="0"/>
              <a:t>Minera</a:t>
            </a:r>
            <a:r>
              <a:rPr lang="fi-FI" sz="1200" dirty="0" smtClean="0"/>
              <a:t> –projektissa tehdyistä ruokasienten metallipitoisuustutkimuksista </a:t>
            </a:r>
            <a:r>
              <a:rPr lang="fi-FI" sz="1200" dirty="0" err="1" smtClean="0"/>
              <a:t>Luikonlahdella</a:t>
            </a:r>
            <a:r>
              <a:rPr lang="fi-FI" sz="1200" dirty="0" smtClean="0"/>
              <a:t> 2010. Geologian tutkimuskeskuksen arkistoraportti 98/2013 </a:t>
            </a:r>
          </a:p>
          <a:p>
            <a:r>
              <a:rPr lang="fi-FI" sz="1200" dirty="0" smtClean="0"/>
              <a:t>Nikkarinen, M. &amp; Karlsson, T. 2013. Yhteenvetoraportti </a:t>
            </a:r>
            <a:r>
              <a:rPr lang="fi-FI" sz="1200" dirty="0" err="1" smtClean="0"/>
              <a:t>MINERA-projektissa</a:t>
            </a:r>
            <a:r>
              <a:rPr lang="fi-FI" sz="1200" dirty="0" smtClean="0"/>
              <a:t> tehdyistä humustutkimuksista </a:t>
            </a:r>
            <a:r>
              <a:rPr lang="fi-FI" sz="1200" dirty="0" err="1" smtClean="0"/>
              <a:t>Luikonlahdella</a:t>
            </a:r>
            <a:r>
              <a:rPr lang="fi-FI" sz="1200" dirty="0" smtClean="0"/>
              <a:t> vv. 2010-2011. Geologian tutkimuskeskuksen arkistoraportti 55/2013. </a:t>
            </a:r>
          </a:p>
          <a:p>
            <a:r>
              <a:rPr lang="fi-FI" sz="1200" dirty="0" smtClean="0"/>
              <a:t>Lerssi , J., Pasanen, A., </a:t>
            </a:r>
            <a:r>
              <a:rPr lang="fi-FI" sz="1200" dirty="0" err="1" smtClean="0"/>
              <a:t>Huotari-Halkosaari</a:t>
            </a:r>
            <a:r>
              <a:rPr lang="fi-FI" sz="1200" dirty="0" smtClean="0"/>
              <a:t>, T, Forss, H., Niemi, S. 2013. </a:t>
            </a:r>
            <a:r>
              <a:rPr lang="fi-FI" sz="1200" dirty="0" err="1" smtClean="0"/>
              <a:t>Luikonlahden</a:t>
            </a:r>
            <a:r>
              <a:rPr lang="fi-FI" sz="1200" dirty="0" smtClean="0"/>
              <a:t> alueen geofysikaaliset tutkimukset. Geologian tutkimuskeskuksen arkistoraportti xx/2013. </a:t>
            </a:r>
          </a:p>
          <a:p>
            <a:r>
              <a:rPr lang="en-US" sz="1200" dirty="0" err="1" smtClean="0"/>
              <a:t>Huotari-Halkosaari</a:t>
            </a:r>
            <a:r>
              <a:rPr lang="en-US" sz="1200" dirty="0" smtClean="0"/>
              <a:t>, T.K.T. &amp; Lerssi, J.M. 2012. Electrical Resistivity Tomography and Transient Electromagnetic Survey in </a:t>
            </a:r>
            <a:r>
              <a:rPr lang="en-US" sz="1200" dirty="0" err="1" smtClean="0"/>
              <a:t>Luikonlahti</a:t>
            </a:r>
            <a:r>
              <a:rPr lang="en-US" sz="1200" dirty="0" smtClean="0"/>
              <a:t> Tailings Impoundment Area, Near Surface </a:t>
            </a:r>
            <a:r>
              <a:rPr lang="en-US" sz="1200" dirty="0" err="1" smtClean="0"/>
              <a:t>Geoscience</a:t>
            </a:r>
            <a:r>
              <a:rPr lang="en-US" sz="1200" dirty="0" smtClean="0"/>
              <a:t> 2012, Extended Abstracts</a:t>
            </a:r>
            <a:endParaRPr lang="fi-FI" sz="1200" dirty="0" smtClean="0"/>
          </a:p>
          <a:p>
            <a:r>
              <a:rPr lang="fi-FI" sz="1200" dirty="0" smtClean="0"/>
              <a:t>Kauppila, P.M., Karlsson, T., Putkinen, S., Forsman, P. &amp; Solismaa, L. 2013. Yhteenvetoraportti </a:t>
            </a:r>
            <a:r>
              <a:rPr lang="fi-FI" sz="1200" dirty="0" err="1" smtClean="0"/>
              <a:t>MINERA-projektissa</a:t>
            </a:r>
            <a:r>
              <a:rPr lang="fi-FI" sz="1200" dirty="0" smtClean="0"/>
              <a:t> tehdyistä ympäristönäytteenotoista ja maaperätutkimuksista </a:t>
            </a:r>
            <a:r>
              <a:rPr lang="fi-FI" sz="1200" dirty="0" err="1" smtClean="0"/>
              <a:t>Luikonlahdella</a:t>
            </a:r>
            <a:r>
              <a:rPr lang="fi-FI" sz="1200" dirty="0" smtClean="0"/>
              <a:t> vv. 2010-2011. Geologian tutkimuskeskuksen arkistoraportti 54/2013. </a:t>
            </a:r>
          </a:p>
          <a:p>
            <a:r>
              <a:rPr lang="fi-FI" sz="1200" dirty="0" smtClean="0"/>
              <a:t>Solismaa, L., Kauppila, P.M., Backnäs, S., Pasanen, A. &amp; Forsman, P. 2013. Yhteenvetoraportti </a:t>
            </a:r>
            <a:r>
              <a:rPr lang="fi-FI" sz="1200" dirty="0" err="1" smtClean="0"/>
              <a:t>MINERA-projektissa</a:t>
            </a:r>
            <a:r>
              <a:rPr lang="fi-FI" sz="1200" dirty="0" smtClean="0"/>
              <a:t> tehdyistä vesien laadun tutkimuksista </a:t>
            </a:r>
            <a:r>
              <a:rPr lang="fi-FI" sz="1200" dirty="0" err="1" smtClean="0"/>
              <a:t>Luikonlahdella</a:t>
            </a:r>
            <a:r>
              <a:rPr lang="fi-FI" sz="1200" dirty="0" smtClean="0"/>
              <a:t> 2010-2011 Geologian tutkimuskeskuksen arkistoraportti 91/2013.</a:t>
            </a:r>
          </a:p>
          <a:p>
            <a:r>
              <a:rPr lang="fi-FI" sz="1200" dirty="0" smtClean="0"/>
              <a:t>Kousa, A., Mattila, S. &amp; Nikkarinen M. 2013. </a:t>
            </a:r>
            <a:r>
              <a:rPr lang="fi-FI" sz="1200" dirty="0" err="1" smtClean="0"/>
              <a:t>High</a:t>
            </a:r>
            <a:r>
              <a:rPr lang="fi-FI" sz="1200" dirty="0" smtClean="0"/>
              <a:t> </a:t>
            </a:r>
            <a:r>
              <a:rPr lang="fi-FI" sz="1200" dirty="0" err="1" smtClean="0"/>
              <a:t>tech-metals</a:t>
            </a:r>
            <a:r>
              <a:rPr lang="fi-FI" sz="1200" dirty="0" smtClean="0"/>
              <a:t> in the </a:t>
            </a:r>
            <a:r>
              <a:rPr lang="fi-FI" sz="1200" dirty="0" err="1" smtClean="0"/>
              <a:t>environment</a:t>
            </a:r>
            <a:r>
              <a:rPr lang="fi-FI" sz="1200" dirty="0" smtClean="0"/>
              <a:t> and </a:t>
            </a:r>
            <a:r>
              <a:rPr lang="fi-FI" sz="1200" dirty="0" err="1" smtClean="0"/>
              <a:t>health</a:t>
            </a:r>
            <a:r>
              <a:rPr lang="fi-FI" sz="1200" dirty="0" smtClean="0"/>
              <a:t>. </a:t>
            </a:r>
            <a:r>
              <a:rPr lang="fi-FI" sz="1200" dirty="0" err="1" smtClean="0"/>
              <a:t>Cobalt</a:t>
            </a:r>
            <a:r>
              <a:rPr lang="fi-FI" sz="1200" dirty="0" smtClean="0"/>
              <a:t> and </a:t>
            </a:r>
            <a:r>
              <a:rPr lang="fi-FI" sz="1200" dirty="0" err="1" smtClean="0"/>
              <a:t>lithium</a:t>
            </a:r>
            <a:r>
              <a:rPr lang="fi-FI" sz="1200" dirty="0" smtClean="0"/>
              <a:t>. Geologian tutkimuskeskuksen arkistoraportti 53/2013. </a:t>
            </a: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err="1" smtClean="0"/>
              <a:t>MINERA-loppuseminaari</a:t>
            </a:r>
            <a:r>
              <a:rPr lang="fi-FI" dirty="0" smtClean="0"/>
              <a:t> / T. Kauppila, GTK</a:t>
            </a:r>
            <a:endParaRPr lang="fi-FI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Hyvää</a:t>
            </a:r>
            <a:r>
              <a:rPr lang="en-US" dirty="0" smtClean="0"/>
              <a:t>, </a:t>
            </a:r>
            <a:r>
              <a:rPr lang="en-US" dirty="0" err="1" smtClean="0"/>
              <a:t>keskustelevaa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verkottuvaa</a:t>
            </a:r>
            <a:r>
              <a:rPr lang="en-US" dirty="0" smtClean="0"/>
              <a:t> </a:t>
            </a:r>
            <a:r>
              <a:rPr lang="en-US" dirty="0" err="1" smtClean="0"/>
              <a:t>seminaaripäivää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MINERA-loppuseminaari / T. Kauppila, GTK</a:t>
            </a:r>
            <a:endParaRPr lang="fi-FI"/>
          </a:p>
        </p:txBody>
      </p:sp>
      <p:pic>
        <p:nvPicPr>
          <p:cNvPr id="7" name="Picture 6" descr="Haz mines will kill y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676400"/>
            <a:ext cx="5943600" cy="4457700"/>
          </a:xfrm>
          <a:prstGeom prst="rect">
            <a:avLst/>
          </a:prstGeom>
        </p:spPr>
      </p:pic>
      <p:pic>
        <p:nvPicPr>
          <p:cNvPr id="8" name="Picture 4" descr="Minera logo pl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0093" y="5589588"/>
            <a:ext cx="1561571" cy="711200"/>
          </a:xfrm>
          <a:prstGeom prst="rect">
            <a:avLst/>
          </a:prstGeom>
          <a:noFill/>
        </p:spPr>
      </p:pic>
      <p:pic>
        <p:nvPicPr>
          <p:cNvPr id="9" name="Picture 5" descr="EU-lippu EAKR (ID 3315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9078" y="404814"/>
            <a:ext cx="1289844" cy="57943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33600" y="1828800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tommi.kauppila@gtk.fi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MINERA-loppuseminaari / T. Kauppila, GTK</a:t>
            </a:r>
            <a:endParaRPr lang="fi-FI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39" y="188913"/>
            <a:ext cx="8915400" cy="1143000"/>
          </a:xfrm>
        </p:spPr>
        <p:txBody>
          <a:bodyPr/>
          <a:lstStyle/>
          <a:p>
            <a:r>
              <a:rPr lang="en-US" dirty="0" err="1" smtClean="0"/>
              <a:t>Metallimalmikaivokset</a:t>
            </a:r>
            <a:r>
              <a:rPr lang="en-US" dirty="0" smtClean="0"/>
              <a:t> </a:t>
            </a:r>
            <a:r>
              <a:rPr lang="en-US" dirty="0" err="1" smtClean="0"/>
              <a:t>vaikuttavat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ympäristöönsä</a:t>
            </a:r>
            <a:endParaRPr lang="en-US" sz="16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000" dirty="0"/>
              <a:t>Metallimalmikaivosalueet ovat ympäristöriskinarvioinnin kannalta ainutlaatuisia:</a:t>
            </a:r>
          </a:p>
          <a:p>
            <a:pPr lvl="1"/>
            <a:r>
              <a:rPr lang="fi-FI" sz="2000" dirty="0"/>
              <a:t>riskien </a:t>
            </a:r>
            <a:r>
              <a:rPr lang="fi-FI" sz="2000" dirty="0" smtClean="0"/>
              <a:t>luonteen </a:t>
            </a:r>
            <a:r>
              <a:rPr lang="fi-FI" sz="2000" dirty="0"/>
              <a:t>ja </a:t>
            </a:r>
            <a:r>
              <a:rPr lang="fi-FI" sz="2000" dirty="0" smtClean="0"/>
              <a:t>laajuuden vaihtelu </a:t>
            </a:r>
            <a:r>
              <a:rPr lang="fi-FI" sz="2000" dirty="0"/>
              <a:t>elinkaaren eri vaiheissa</a:t>
            </a:r>
          </a:p>
          <a:p>
            <a:pPr lvl="1"/>
            <a:r>
              <a:rPr lang="fi-FI" sz="2000" dirty="0"/>
              <a:t>alueellisen sijoittumisen </a:t>
            </a:r>
            <a:r>
              <a:rPr lang="fi-FI" sz="2000" dirty="0" smtClean="0"/>
              <a:t>vaihtoehdottomuus</a:t>
            </a:r>
          </a:p>
          <a:p>
            <a:pPr lvl="1"/>
            <a:r>
              <a:rPr lang="fi-FI" sz="2000" dirty="0" smtClean="0"/>
              <a:t>ilmapäästöjen paikallisuus ja karkea hiukkaskoko</a:t>
            </a:r>
          </a:p>
          <a:p>
            <a:pPr lvl="1"/>
            <a:r>
              <a:rPr lang="fi-FI" sz="2000" dirty="0" smtClean="0"/>
              <a:t>rikastuskemikaalit, hajut, melu, säteily</a:t>
            </a:r>
            <a:endParaRPr lang="fi-FI" sz="2000" dirty="0"/>
          </a:p>
          <a:p>
            <a:pPr lvl="1"/>
            <a:r>
              <a:rPr lang="fi-FI" sz="2000" dirty="0"/>
              <a:t>syntyvät jätemateriaalit</a:t>
            </a:r>
          </a:p>
          <a:p>
            <a:pPr lvl="1"/>
            <a:r>
              <a:rPr lang="fi-FI" sz="2000" dirty="0" smtClean="0"/>
              <a:t>mahdollinen </a:t>
            </a:r>
            <a:r>
              <a:rPr lang="fi-FI" sz="2000" dirty="0"/>
              <a:t>happaman </a:t>
            </a:r>
            <a:r>
              <a:rPr lang="fi-FI" sz="2000" dirty="0" err="1"/>
              <a:t>kaivosvalunnan</a:t>
            </a:r>
            <a:r>
              <a:rPr lang="fi-FI" sz="2000" dirty="0"/>
              <a:t> (AMD) synty</a:t>
            </a:r>
          </a:p>
          <a:p>
            <a:pPr lvl="1"/>
            <a:r>
              <a:rPr lang="fi-FI" sz="2000" dirty="0"/>
              <a:t>pitkäaikaiset riskit jätealueista</a:t>
            </a:r>
          </a:p>
          <a:p>
            <a:pPr lvl="1"/>
            <a:r>
              <a:rPr lang="fi-FI" sz="2000" dirty="0"/>
              <a:t>metallien ominaispiirteet vaaran aiheuttajina: luontaiset taustapitoisuudet, hivenainemetallit, biosaatavuus, geokemialliset ominaisuudet</a:t>
            </a:r>
            <a:endParaRPr lang="en-US" sz="2000" dirty="0"/>
          </a:p>
        </p:txBody>
      </p:sp>
      <p:pic>
        <p:nvPicPr>
          <p:cNvPr id="17415" name="Picture 7" descr="Minera logo pl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204" y="5661025"/>
            <a:ext cx="1325959" cy="603250"/>
          </a:xfrm>
          <a:prstGeom prst="rect">
            <a:avLst/>
          </a:prstGeom>
          <a:noFill/>
        </p:spPr>
      </p:pic>
      <p:pic>
        <p:nvPicPr>
          <p:cNvPr id="17416" name="Picture 8" descr="EU-lippu EAKR (ID 331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1813" y="404814"/>
            <a:ext cx="1417108" cy="636587"/>
          </a:xfrm>
          <a:prstGeom prst="rect">
            <a:avLst/>
          </a:prstGeom>
          <a:noFill/>
        </p:spPr>
      </p:pic>
      <p:pic>
        <p:nvPicPr>
          <p:cNvPr id="17424" name="Picture 16" descr="KeMangaa_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5517770"/>
            <a:ext cx="990600" cy="914400"/>
          </a:xfrm>
          <a:prstGeom prst="rect">
            <a:avLst/>
          </a:prstGeom>
          <a:noFill/>
        </p:spPr>
      </p:pic>
      <p:pic>
        <p:nvPicPr>
          <p:cNvPr id="17421" name="Picture 13" descr="kelasin_kupari_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5486399"/>
            <a:ext cx="990600" cy="914401"/>
          </a:xfrm>
          <a:prstGeom prst="rect">
            <a:avLst/>
          </a:prstGeom>
          <a:noFill/>
        </p:spPr>
      </p:pic>
      <p:pic>
        <p:nvPicPr>
          <p:cNvPr id="17425" name="Picture 17" descr="Kelasin_Sinkki_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5448085"/>
            <a:ext cx="1066800" cy="984738"/>
          </a:xfrm>
          <a:prstGeom prst="rect">
            <a:avLst/>
          </a:prstGeom>
          <a:noFill/>
        </p:spPr>
      </p:pic>
      <p:pic>
        <p:nvPicPr>
          <p:cNvPr id="17428" name="Picture 20" descr="Kelasin_Kromi_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5486400"/>
            <a:ext cx="1073149" cy="990600"/>
          </a:xfrm>
          <a:prstGeom prst="rect">
            <a:avLst/>
          </a:prstGeom>
          <a:noFill/>
        </p:spPr>
      </p:pic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MINERA-loppuseminaari / T. Kauppila, GTK</a:t>
            </a:r>
            <a:endParaRPr lang="fi-FI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2121" y="188914"/>
            <a:ext cx="8899921" cy="1063625"/>
          </a:xfrm>
        </p:spPr>
        <p:txBody>
          <a:bodyPr/>
          <a:lstStyle/>
          <a:p>
            <a:r>
              <a:rPr lang="fi-FI" dirty="0" smtClean="0"/>
              <a:t>Ympäristöriskinarvioinnin hyödyt</a:t>
            </a:r>
            <a:endParaRPr lang="en-US" sz="16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Riskiperustainen ympäristöarviointi on erityisen hyödyllistä kaivoskohteissa</a:t>
            </a:r>
          </a:p>
          <a:p>
            <a:pPr lvl="1"/>
            <a:r>
              <a:rPr lang="fi-FI" dirty="0"/>
              <a:t>Jokainen kaivoskohde on hieman erilainen</a:t>
            </a:r>
          </a:p>
          <a:p>
            <a:pPr lvl="1"/>
            <a:r>
              <a:rPr lang="fi-FI" dirty="0"/>
              <a:t>Kaivosten </a:t>
            </a:r>
            <a:r>
              <a:rPr lang="fi-FI" dirty="0" err="1" smtClean="0"/>
              <a:t>ympäristöluvittaminen</a:t>
            </a:r>
            <a:r>
              <a:rPr lang="fi-FI" dirty="0" smtClean="0"/>
              <a:t> edellyttää tietopohjaa</a:t>
            </a:r>
            <a:endParaRPr lang="fi-FI" dirty="0"/>
          </a:p>
          <a:p>
            <a:pPr lvl="1"/>
            <a:r>
              <a:rPr lang="fi-FI" dirty="0"/>
              <a:t>Riskinhallintatoimien suunnittelu, vertailu ja investointien </a:t>
            </a:r>
            <a:r>
              <a:rPr lang="fi-FI" dirty="0" smtClean="0"/>
              <a:t>kohdentaminen; rahoituksen hankinta</a:t>
            </a:r>
            <a:endParaRPr lang="fi-FI" dirty="0"/>
          </a:p>
          <a:p>
            <a:pPr lvl="1"/>
            <a:r>
              <a:rPr lang="fi-FI" dirty="0"/>
              <a:t>Jälkihoidon ja tarkkailun suunnittelu</a:t>
            </a:r>
          </a:p>
        </p:txBody>
      </p:sp>
      <p:pic>
        <p:nvPicPr>
          <p:cNvPr id="18439" name="Picture 7" descr="Minera logo pl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204" y="5661025"/>
            <a:ext cx="1325959" cy="603250"/>
          </a:xfrm>
          <a:prstGeom prst="rect">
            <a:avLst/>
          </a:prstGeom>
          <a:noFill/>
        </p:spPr>
      </p:pic>
      <p:pic>
        <p:nvPicPr>
          <p:cNvPr id="18440" name="Picture 8" descr="EU-lippu EAKR (ID 331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1813" y="404814"/>
            <a:ext cx="1417108" cy="636587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10" name="Picture 9" descr="RA tutkimusten manipulointi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4343400"/>
            <a:ext cx="5867400" cy="1868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MINERA-loppuseminaari / T. Kauppila, GTK</a:t>
            </a:r>
            <a:endParaRPr lang="fi-FI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Ympäristöriskinarviointi</a:t>
            </a:r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8497490" cy="4392612"/>
          </a:xfrm>
        </p:spPr>
        <p:txBody>
          <a:bodyPr/>
          <a:lstStyle/>
          <a:p>
            <a:r>
              <a:rPr lang="fi-FI" dirty="0"/>
              <a:t>Ympäristöriskinarviointi on prosessi, joka käsittää sekä ekologisen- että terveysriskinarvioinnin </a:t>
            </a:r>
          </a:p>
          <a:p>
            <a:r>
              <a:rPr lang="fi-FI" dirty="0"/>
              <a:t>Vaaran ja ympäristöpitoisuuksien muodostuminen</a:t>
            </a:r>
          </a:p>
          <a:p>
            <a:pPr lvl="1"/>
            <a:r>
              <a:rPr lang="fi-FI" dirty="0"/>
              <a:t>Prosessit ja niistä aiheutuvat päästöt</a:t>
            </a:r>
          </a:p>
          <a:p>
            <a:pPr lvl="1"/>
            <a:r>
              <a:rPr lang="fi-FI" dirty="0"/>
              <a:t>Leviäminen ja kulkeutuminen</a:t>
            </a:r>
          </a:p>
          <a:p>
            <a:pPr lvl="1"/>
            <a:r>
              <a:rPr lang="fi-FI" dirty="0"/>
              <a:t>Ympäristön pitoisuudet, esiintymismuoto</a:t>
            </a:r>
          </a:p>
          <a:p>
            <a:r>
              <a:rPr lang="fi-FI" dirty="0"/>
              <a:t>Eliöiden ja ihmisten altistuminen</a:t>
            </a:r>
          </a:p>
          <a:p>
            <a:r>
              <a:rPr lang="fi-FI" dirty="0" err="1"/>
              <a:t>Ekologiset-</a:t>
            </a:r>
            <a:r>
              <a:rPr lang="fi-FI" dirty="0"/>
              <a:t> ja </a:t>
            </a:r>
            <a:r>
              <a:rPr lang="fi-FI" dirty="0" smtClean="0"/>
              <a:t>terveysvaikutukset</a:t>
            </a:r>
          </a:p>
          <a:p>
            <a:r>
              <a:rPr lang="fi-FI" dirty="0" smtClean="0"/>
              <a:t>Vaatii monen alan erityisosaamista, jota ei välttämättä löydy yhdestä paikasta</a:t>
            </a:r>
          </a:p>
          <a:p>
            <a:r>
              <a:rPr lang="fi-FI" dirty="0" smtClean="0"/>
              <a:t>Geologis-mineralogis-geokemiallinen, toksikologinen, </a:t>
            </a:r>
            <a:r>
              <a:rPr lang="fi-FI" dirty="0" err="1" smtClean="0"/>
              <a:t>ekologinen-</a:t>
            </a:r>
            <a:r>
              <a:rPr lang="fi-FI" dirty="0" smtClean="0"/>
              <a:t> ja terveysriskiosaaminen</a:t>
            </a:r>
            <a:endParaRPr lang="en-US" dirty="0" smtClean="0"/>
          </a:p>
          <a:p>
            <a:endParaRPr lang="fi-FI" dirty="0" smtClean="0"/>
          </a:p>
        </p:txBody>
      </p:sp>
      <p:pic>
        <p:nvPicPr>
          <p:cNvPr id="137221" name="Picture 5" descr="EU-lippu EAKR (ID 331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1813" y="404814"/>
            <a:ext cx="1417108" cy="636587"/>
          </a:xfrm>
          <a:prstGeom prst="rect">
            <a:avLst/>
          </a:prstGeom>
          <a:noFill/>
        </p:spPr>
      </p:pic>
      <p:pic>
        <p:nvPicPr>
          <p:cNvPr id="137222" name="Picture 6" descr="Minera logo pl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204" y="5661025"/>
            <a:ext cx="1325959" cy="603250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MINERA-loppuseminaari / T. Kauppila, GTK</a:t>
            </a:r>
            <a:endParaRPr lang="fi-FI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Riskinarvioinnin kokonaismalli</a:t>
            </a:r>
            <a:endParaRPr lang="en-US"/>
          </a:p>
        </p:txBody>
      </p:sp>
      <p:pic>
        <p:nvPicPr>
          <p:cNvPr id="155655" name="Picture 7" descr="600px-Minera_kokonaismalli_paast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8036" y="1349375"/>
            <a:ext cx="5360590" cy="4922838"/>
          </a:xfrm>
          <a:prstGeom prst="rect">
            <a:avLst/>
          </a:prstGeom>
          <a:noFill/>
        </p:spPr>
      </p:pic>
      <p:pic>
        <p:nvPicPr>
          <p:cNvPr id="155657" name="Picture 9" descr="EU-lippu EAKR (ID 331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1813" y="404814"/>
            <a:ext cx="1417108" cy="636587"/>
          </a:xfrm>
          <a:prstGeom prst="rect">
            <a:avLst/>
          </a:prstGeom>
          <a:noFill/>
        </p:spPr>
      </p:pic>
      <p:pic>
        <p:nvPicPr>
          <p:cNvPr id="155658" name="Picture 10" descr="Minera logo pl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204" y="5661025"/>
            <a:ext cx="1325959" cy="603250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E75409-7E47-47F2-9695-78EC340BE6E9}" type="slidenum">
              <a:rPr lang="fi-FI" smtClean="0"/>
              <a:pPr/>
              <a:t>5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MINERA-loppuseminaari / T. Kauppila, GTK</a:t>
            </a:r>
            <a:endParaRPr lang="fi-FI"/>
          </a:p>
        </p:txBody>
      </p:sp>
      <p:pic>
        <p:nvPicPr>
          <p:cNvPr id="35846" name="Picture 6" descr="EU-lippu EAKR (ID 331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1813" y="404814"/>
            <a:ext cx="1417108" cy="636587"/>
          </a:xfrm>
          <a:prstGeom prst="rect">
            <a:avLst/>
          </a:prstGeom>
          <a:noFill/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Metallikaivosalueiden ympäristöriskinarvioinnin kehittäminen (MINERA), </a:t>
            </a:r>
            <a:r>
              <a:rPr lang="fi-FI" sz="2400" dirty="0" smtClean="0"/>
              <a:t>2010-2013</a:t>
            </a:r>
            <a:endParaRPr lang="en-US" sz="24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4552" y="1752599"/>
            <a:ext cx="8497490" cy="43402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i-FI" dirty="0"/>
              <a:t>Rahoituskanava Tekes </a:t>
            </a:r>
            <a:r>
              <a:rPr lang="fi-FI" dirty="0" err="1"/>
              <a:t>EAKR-rahoitus</a:t>
            </a:r>
            <a:r>
              <a:rPr lang="fi-FI" dirty="0"/>
              <a:t>, Pohjois-Savo</a:t>
            </a:r>
          </a:p>
          <a:p>
            <a:pPr>
              <a:lnSpc>
                <a:spcPct val="80000"/>
              </a:lnSpc>
            </a:pPr>
            <a:r>
              <a:rPr lang="fi-FI" dirty="0"/>
              <a:t>Hakemuksen jättö lokakuussa 2009, päätös 11.5.2010, aloitus 2010</a:t>
            </a:r>
          </a:p>
          <a:p>
            <a:pPr>
              <a:lnSpc>
                <a:spcPct val="80000"/>
              </a:lnSpc>
            </a:pPr>
            <a:r>
              <a:rPr lang="fi-FI" dirty="0"/>
              <a:t>Hankkeen kesto 2,5 </a:t>
            </a:r>
            <a:r>
              <a:rPr lang="fi-FI" dirty="0" smtClean="0"/>
              <a:t>vuotta (+ 4kk jatkoaika)</a:t>
            </a:r>
            <a:endParaRPr lang="fi-FI" dirty="0"/>
          </a:p>
          <a:p>
            <a:pPr>
              <a:lnSpc>
                <a:spcPct val="80000"/>
              </a:lnSpc>
            </a:pPr>
            <a:r>
              <a:rPr lang="fi-FI" dirty="0"/>
              <a:t>Kaksi testikohdetta: </a:t>
            </a:r>
            <a:r>
              <a:rPr lang="fi-FI" dirty="0" err="1"/>
              <a:t>Kylylahti</a:t>
            </a:r>
            <a:r>
              <a:rPr lang="fi-FI" dirty="0"/>
              <a:t> </a:t>
            </a:r>
            <a:r>
              <a:rPr lang="fi-FI" dirty="0" err="1"/>
              <a:t>Copper</a:t>
            </a:r>
            <a:r>
              <a:rPr lang="fi-FI" dirty="0"/>
              <a:t> </a:t>
            </a:r>
            <a:r>
              <a:rPr lang="fi-FI" dirty="0" err="1"/>
              <a:t>Oy/Luikonlahti</a:t>
            </a:r>
            <a:r>
              <a:rPr lang="fi-FI" dirty="0"/>
              <a:t>, </a:t>
            </a:r>
            <a:r>
              <a:rPr lang="fi-FI" dirty="0" err="1"/>
              <a:t>Yara</a:t>
            </a:r>
            <a:r>
              <a:rPr lang="fi-FI" dirty="0"/>
              <a:t> Suomi/Siilinjärvi</a:t>
            </a:r>
          </a:p>
          <a:p>
            <a:pPr>
              <a:lnSpc>
                <a:spcPct val="80000"/>
              </a:lnSpc>
            </a:pPr>
            <a:r>
              <a:rPr lang="fi-FI" dirty="0"/>
              <a:t>Kokonaislaajuus n. 1,2 M€, 97,7 </a:t>
            </a:r>
            <a:r>
              <a:rPr lang="fi-FI" dirty="0" err="1"/>
              <a:t>htkk</a:t>
            </a:r>
            <a:endParaRPr lang="fi-FI" dirty="0"/>
          </a:p>
          <a:p>
            <a:pPr>
              <a:lnSpc>
                <a:spcPct val="80000"/>
              </a:lnSpc>
            </a:pPr>
            <a:r>
              <a:rPr lang="fi-FI" dirty="0"/>
              <a:t>Yritysrahoitus n. 11% (kaivannaisala, ympäristöala)</a:t>
            </a:r>
          </a:p>
          <a:p>
            <a:pPr>
              <a:lnSpc>
                <a:spcPct val="80000"/>
              </a:lnSpc>
            </a:pPr>
            <a:r>
              <a:rPr lang="fi-FI" dirty="0"/>
              <a:t>Valmistelurahoitusta </a:t>
            </a:r>
            <a:r>
              <a:rPr lang="fi-FI" dirty="0" err="1"/>
              <a:t>OSKE:sta</a:t>
            </a:r>
            <a:r>
              <a:rPr lang="fi-FI" dirty="0"/>
              <a:t> v. 2009, Kuopio </a:t>
            </a:r>
            <a:r>
              <a:rPr lang="fi-FI" dirty="0" err="1"/>
              <a:t>Innovation</a:t>
            </a:r>
            <a:r>
              <a:rPr lang="fi-FI" dirty="0"/>
              <a:t> Oy</a:t>
            </a:r>
          </a:p>
          <a:p>
            <a:pPr>
              <a:lnSpc>
                <a:spcPct val="80000"/>
              </a:lnSpc>
            </a:pPr>
            <a:r>
              <a:rPr lang="fi-FI" dirty="0"/>
              <a:t>Kolme erillishanketta: GTK, UEF, THL</a:t>
            </a:r>
            <a:endParaRPr lang="en-US" dirty="0"/>
          </a:p>
        </p:txBody>
      </p:sp>
      <p:pic>
        <p:nvPicPr>
          <p:cNvPr id="35847" name="Picture 7" descr="Minera logo pl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204" y="5661025"/>
            <a:ext cx="1325959" cy="603250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6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MINERA-loppuseminaari / T. Kauppila, GTK</a:t>
            </a:r>
            <a:endParaRPr lang="fi-FI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39" y="188913"/>
            <a:ext cx="8915400" cy="1066800"/>
          </a:xfrm>
        </p:spPr>
        <p:txBody>
          <a:bodyPr/>
          <a:lstStyle/>
          <a:p>
            <a:r>
              <a:rPr lang="fi-FI" sz="2400" dirty="0" err="1" smtClean="0"/>
              <a:t>MINERA-työryhmä</a:t>
            </a:r>
            <a:endParaRPr lang="en-US" sz="16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Ainutlaatuinen tutkimusorganisaatioiden kokoonpano</a:t>
            </a:r>
          </a:p>
          <a:p>
            <a:pPr lvl="1"/>
            <a:r>
              <a:rPr lang="fi-FI" sz="2400"/>
              <a:t>GTK: vaaran ja pitoisuuksien muodostuminen kaivosalueilla</a:t>
            </a:r>
          </a:p>
          <a:p>
            <a:pPr lvl="1"/>
            <a:r>
              <a:rPr lang="fi-FI" sz="2400"/>
              <a:t>UEF: ekologinen riskinarviointi</a:t>
            </a:r>
          </a:p>
          <a:p>
            <a:pPr lvl="1"/>
            <a:r>
              <a:rPr lang="fi-FI" sz="2400"/>
              <a:t>THL: terveysriskinarviointi, avoin arviointi</a:t>
            </a:r>
          </a:p>
          <a:p>
            <a:pPr lvl="1"/>
            <a:endParaRPr lang="fi-FI" sz="2400"/>
          </a:p>
          <a:p>
            <a:pPr lvl="1"/>
            <a:endParaRPr lang="fi-FI" sz="2400"/>
          </a:p>
          <a:p>
            <a:pPr lvl="1"/>
            <a:endParaRPr lang="fi-FI" sz="2400"/>
          </a:p>
          <a:p>
            <a:pPr lvl="1"/>
            <a:endParaRPr lang="fi-FI" sz="2400"/>
          </a:p>
          <a:p>
            <a:pPr lvl="1"/>
            <a:r>
              <a:rPr lang="fi-FI" sz="2400"/>
              <a:t>ERAC-verkoston hanke</a:t>
            </a:r>
          </a:p>
        </p:txBody>
      </p:sp>
      <p:graphicFrame>
        <p:nvGraphicFramePr>
          <p:cNvPr id="27652" name="Object 4">
            <a:hlinkClick r:id="rId3"/>
          </p:cNvPr>
          <p:cNvGraphicFramePr>
            <a:graphicFrameLocks noChangeAspect="1"/>
          </p:cNvGraphicFramePr>
          <p:nvPr/>
        </p:nvGraphicFramePr>
        <p:xfrm>
          <a:off x="6201569" y="5229226"/>
          <a:ext cx="13913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4" imgW="2781688" imgH="1009791" progId="">
                  <p:embed/>
                </p:oleObj>
              </mc:Choice>
              <mc:Fallback>
                <p:oleObj name="Photo Editor Photo" r:id="rId4" imgW="2781688" imgH="1009791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1569" y="5229226"/>
                        <a:ext cx="1391312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5" name="Picture 7" descr="GTK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798" y="3860800"/>
            <a:ext cx="634603" cy="827088"/>
          </a:xfrm>
          <a:prstGeom prst="rect">
            <a:avLst/>
          </a:prstGeom>
          <a:noFill/>
        </p:spPr>
      </p:pic>
      <p:pic>
        <p:nvPicPr>
          <p:cNvPr id="27656" name="Picture 8" descr="itasuomen_yo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70540" y="3933826"/>
            <a:ext cx="2920206" cy="542925"/>
          </a:xfrm>
          <a:prstGeom prst="rect">
            <a:avLst/>
          </a:prstGeom>
          <a:noFill/>
        </p:spPr>
      </p:pic>
      <p:pic>
        <p:nvPicPr>
          <p:cNvPr id="27657" name="Picture 9" descr="logo_F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0784" y="3716338"/>
            <a:ext cx="392628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 descr="EU-lippu EAKR (ID 3315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51813" y="404814"/>
            <a:ext cx="1417108" cy="636587"/>
          </a:xfrm>
          <a:prstGeom prst="rect">
            <a:avLst/>
          </a:prstGeom>
          <a:noFill/>
        </p:spPr>
      </p:pic>
      <p:pic>
        <p:nvPicPr>
          <p:cNvPr id="27660" name="Picture 12" descr="Minera logo plai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29204" y="5661025"/>
            <a:ext cx="1325959" cy="603250"/>
          </a:xfrm>
          <a:prstGeom prst="rect">
            <a:avLst/>
          </a:prstGeom>
          <a:noFill/>
        </p:spPr>
      </p:pic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7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MINERA-loppuseminaari / T. Kauppila, GTK</a:t>
            </a:r>
            <a:endParaRPr lang="fi-FI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Tutkijoita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i-FI" sz="2000"/>
              <a:t>Kauppila, Tommi		</a:t>
            </a:r>
          </a:p>
          <a:p>
            <a:pPr>
              <a:lnSpc>
                <a:spcPct val="90000"/>
              </a:lnSpc>
            </a:pPr>
            <a:r>
              <a:rPr lang="fi-FI" sz="2000"/>
              <a:t>Nikkarinen, Maria		</a:t>
            </a:r>
          </a:p>
          <a:p>
            <a:pPr>
              <a:lnSpc>
                <a:spcPct val="90000"/>
              </a:lnSpc>
            </a:pPr>
            <a:r>
              <a:rPr lang="fi-FI" sz="2000"/>
              <a:t>Kauppila, Päivi		</a:t>
            </a:r>
          </a:p>
          <a:p>
            <a:pPr>
              <a:lnSpc>
                <a:spcPct val="90000"/>
              </a:lnSpc>
            </a:pPr>
            <a:r>
              <a:rPr lang="fi-FI" sz="2000"/>
              <a:t>Räisänen, Marja Liisa		</a:t>
            </a:r>
          </a:p>
          <a:p>
            <a:pPr>
              <a:lnSpc>
                <a:spcPct val="90000"/>
              </a:lnSpc>
            </a:pPr>
            <a:r>
              <a:rPr lang="fi-FI" sz="2000"/>
              <a:t>Aatos, Soile		</a:t>
            </a:r>
          </a:p>
          <a:p>
            <a:pPr>
              <a:lnSpc>
                <a:spcPct val="90000"/>
              </a:lnSpc>
            </a:pPr>
            <a:r>
              <a:rPr lang="fi-FI" sz="2000"/>
              <a:t>Mäkinen, Jari	</a:t>
            </a:r>
          </a:p>
          <a:p>
            <a:pPr>
              <a:lnSpc>
                <a:spcPct val="90000"/>
              </a:lnSpc>
            </a:pPr>
            <a:r>
              <a:rPr lang="fi-FI" sz="2000"/>
              <a:t>Kousa, Anne	</a:t>
            </a:r>
          </a:p>
          <a:p>
            <a:pPr>
              <a:lnSpc>
                <a:spcPct val="90000"/>
              </a:lnSpc>
            </a:pPr>
            <a:r>
              <a:rPr lang="fi-FI" sz="2000"/>
              <a:t>Pasanen, Antti	</a:t>
            </a:r>
          </a:p>
          <a:p>
            <a:pPr>
              <a:lnSpc>
                <a:spcPct val="90000"/>
              </a:lnSpc>
            </a:pPr>
            <a:r>
              <a:rPr lang="fi-FI" sz="2000"/>
              <a:t>Backnäs, Soile	</a:t>
            </a:r>
          </a:p>
          <a:p>
            <a:pPr>
              <a:lnSpc>
                <a:spcPct val="90000"/>
              </a:lnSpc>
            </a:pPr>
            <a:r>
              <a:rPr lang="fi-FI" sz="2000"/>
              <a:t>Karlsson, Teemu	</a:t>
            </a:r>
          </a:p>
          <a:p>
            <a:pPr>
              <a:lnSpc>
                <a:spcPct val="90000"/>
              </a:lnSpc>
            </a:pPr>
            <a:r>
              <a:rPr lang="fi-FI" sz="2000"/>
              <a:t>Solismaa, Lauri	</a:t>
            </a:r>
          </a:p>
          <a:p>
            <a:pPr>
              <a:lnSpc>
                <a:spcPct val="90000"/>
              </a:lnSpc>
            </a:pPr>
            <a:r>
              <a:rPr lang="fi-FI" sz="2000"/>
              <a:t>Tornivaara, Anna	</a:t>
            </a:r>
          </a:p>
          <a:p>
            <a:pPr>
              <a:lnSpc>
                <a:spcPct val="90000"/>
              </a:lnSpc>
            </a:pPr>
            <a:r>
              <a:rPr lang="fi-FI" sz="2000"/>
              <a:t>Lerssi, Jouni</a:t>
            </a:r>
          </a:p>
          <a:p>
            <a:pPr>
              <a:lnSpc>
                <a:spcPct val="90000"/>
              </a:lnSpc>
            </a:pPr>
            <a:r>
              <a:rPr lang="fi-FI" sz="2000"/>
              <a:t>Huotari-Halkosaari, Taija</a:t>
            </a:r>
            <a:endParaRPr lang="en-US" sz="2000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295400"/>
            <a:ext cx="4171950" cy="4608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sz="2000" dirty="0"/>
              <a:t>Makkonen, Sari</a:t>
            </a:r>
          </a:p>
          <a:p>
            <a:pPr>
              <a:lnSpc>
                <a:spcPct val="90000"/>
              </a:lnSpc>
            </a:pPr>
            <a:r>
              <a:rPr lang="fi-FI" sz="2000" dirty="0" err="1"/>
              <a:t>Nerg</a:t>
            </a:r>
            <a:r>
              <a:rPr lang="fi-FI" sz="2000" dirty="0"/>
              <a:t>, Anne-Marja</a:t>
            </a:r>
          </a:p>
          <a:p>
            <a:pPr>
              <a:lnSpc>
                <a:spcPct val="90000"/>
              </a:lnSpc>
            </a:pPr>
            <a:r>
              <a:rPr lang="fi-FI" sz="2000" dirty="0"/>
              <a:t>Roivainen, Päivi</a:t>
            </a:r>
          </a:p>
          <a:p>
            <a:pPr>
              <a:lnSpc>
                <a:spcPct val="90000"/>
              </a:lnSpc>
            </a:pPr>
            <a:r>
              <a:rPr lang="fi-FI" sz="2000" dirty="0"/>
              <a:t>Koivuhuhta, Auri</a:t>
            </a:r>
          </a:p>
          <a:p>
            <a:pPr>
              <a:lnSpc>
                <a:spcPct val="90000"/>
              </a:lnSpc>
            </a:pPr>
            <a:r>
              <a:rPr lang="fi-FI" sz="2000" dirty="0" err="1"/>
              <a:t>Tibatan</a:t>
            </a:r>
            <a:r>
              <a:rPr lang="fi-FI" sz="2000" dirty="0"/>
              <a:t>, </a:t>
            </a:r>
            <a:r>
              <a:rPr lang="fi-FI" sz="2000" dirty="0" err="1"/>
              <a:t>Mehmet</a:t>
            </a:r>
            <a:r>
              <a:rPr lang="fi-FI" sz="2000" dirty="0"/>
              <a:t> Ali</a:t>
            </a:r>
          </a:p>
          <a:p>
            <a:pPr>
              <a:lnSpc>
                <a:spcPct val="90000"/>
              </a:lnSpc>
            </a:pPr>
            <a:r>
              <a:rPr lang="fi-FI" sz="2000" dirty="0"/>
              <a:t>Lyytikäinen, Merja</a:t>
            </a:r>
          </a:p>
          <a:p>
            <a:pPr>
              <a:lnSpc>
                <a:spcPct val="90000"/>
              </a:lnSpc>
            </a:pPr>
            <a:r>
              <a:rPr lang="fi-FI" sz="2000" dirty="0"/>
              <a:t>Kukkonen, </a:t>
            </a:r>
            <a:r>
              <a:rPr lang="fi-FI" sz="2000" dirty="0" smtClean="0"/>
              <a:t>Jussi</a:t>
            </a:r>
          </a:p>
          <a:p>
            <a:pPr>
              <a:lnSpc>
                <a:spcPct val="90000"/>
              </a:lnSpc>
            </a:pPr>
            <a:r>
              <a:rPr lang="fi-FI" sz="2000" dirty="0" smtClean="0"/>
              <a:t>Waissi-Leinonen, Greta</a:t>
            </a:r>
            <a:endParaRPr lang="fi-FI" sz="2000" dirty="0"/>
          </a:p>
          <a:p>
            <a:pPr>
              <a:lnSpc>
                <a:spcPct val="90000"/>
              </a:lnSpc>
            </a:pPr>
            <a:r>
              <a:rPr lang="fi-FI" sz="2000" dirty="0"/>
              <a:t>Komulainen, Hannu</a:t>
            </a:r>
          </a:p>
          <a:p>
            <a:pPr>
              <a:lnSpc>
                <a:spcPct val="90000"/>
              </a:lnSpc>
            </a:pPr>
            <a:r>
              <a:rPr lang="fi-FI" sz="2000" dirty="0"/>
              <a:t>Tuomisto, Jouni</a:t>
            </a:r>
          </a:p>
          <a:p>
            <a:pPr>
              <a:lnSpc>
                <a:spcPct val="90000"/>
              </a:lnSpc>
            </a:pPr>
            <a:r>
              <a:rPr lang="fi-FI" sz="2000" dirty="0" err="1"/>
              <a:t>Ahtoniemi</a:t>
            </a:r>
            <a:r>
              <a:rPr lang="fi-FI" sz="2000" dirty="0"/>
              <a:t>, Pauliina</a:t>
            </a:r>
          </a:p>
          <a:p>
            <a:pPr>
              <a:lnSpc>
                <a:spcPct val="90000"/>
              </a:lnSpc>
            </a:pPr>
            <a:r>
              <a:rPr lang="fi-FI" sz="2000" dirty="0"/>
              <a:t>Kuusisto, Erkki</a:t>
            </a:r>
          </a:p>
          <a:p>
            <a:pPr>
              <a:lnSpc>
                <a:spcPct val="90000"/>
              </a:lnSpc>
            </a:pPr>
            <a:r>
              <a:rPr lang="fi-FI" sz="2000" dirty="0"/>
              <a:t>Kollanus, Virpi</a:t>
            </a:r>
          </a:p>
          <a:p>
            <a:pPr>
              <a:lnSpc>
                <a:spcPct val="90000"/>
              </a:lnSpc>
            </a:pPr>
            <a:r>
              <a:rPr lang="fi-FI" sz="2000" dirty="0"/>
              <a:t>Niittynen, Marjo</a:t>
            </a:r>
          </a:p>
          <a:p>
            <a:pPr>
              <a:lnSpc>
                <a:spcPct val="90000"/>
              </a:lnSpc>
            </a:pPr>
            <a:r>
              <a:rPr lang="fi-FI" sz="2000" dirty="0"/>
              <a:t>Hänninen, Otto</a:t>
            </a:r>
            <a:endParaRPr lang="en-US" sz="2000" dirty="0"/>
          </a:p>
        </p:txBody>
      </p:sp>
      <p:pic>
        <p:nvPicPr>
          <p:cNvPr id="37892" name="Picture 4" descr="Minera logo pl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204" y="5661025"/>
            <a:ext cx="1325959" cy="603250"/>
          </a:xfrm>
          <a:prstGeom prst="rect">
            <a:avLst/>
          </a:prstGeom>
          <a:noFill/>
        </p:spPr>
      </p:pic>
      <p:pic>
        <p:nvPicPr>
          <p:cNvPr id="37893" name="Picture 5" descr="EU-lippu EAKR (ID 331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1813" y="404814"/>
            <a:ext cx="1417108" cy="636587"/>
          </a:xfrm>
          <a:prstGeom prst="rect">
            <a:avLst/>
          </a:prstGeom>
          <a:noFill/>
        </p:spPr>
      </p:pic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53A2A7-E01B-4764-AA73-E5218A2F1CA7}" type="slidenum">
              <a:rPr lang="fi-FI" smtClean="0"/>
              <a:pPr/>
              <a:t>8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MINERA-loppuseminaari / T. Kauppila, GTK</a:t>
            </a:r>
            <a:endParaRPr lang="fi-FI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Mukana</a:t>
            </a:r>
            <a:endParaRPr lang="en-US"/>
          </a:p>
        </p:txBody>
      </p:sp>
      <p:pic>
        <p:nvPicPr>
          <p:cNvPr id="33797" name="Picture 5" descr="Y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012" y="1989139"/>
            <a:ext cx="1355196" cy="1031875"/>
          </a:xfrm>
          <a:prstGeom prst="rect">
            <a:avLst/>
          </a:prstGeom>
          <a:noFill/>
        </p:spPr>
      </p:pic>
      <p:pic>
        <p:nvPicPr>
          <p:cNvPr id="33799" name="Picture 7" descr="Kevitsa mi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1474" y="1773239"/>
            <a:ext cx="2027634" cy="873125"/>
          </a:xfrm>
          <a:prstGeom prst="rect">
            <a:avLst/>
          </a:prstGeom>
          <a:noFill/>
        </p:spPr>
      </p:pic>
      <p:pic>
        <p:nvPicPr>
          <p:cNvPr id="33800" name="Picture 8" descr="talvivaa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0690" y="3213100"/>
            <a:ext cx="2885810" cy="357188"/>
          </a:xfrm>
          <a:prstGeom prst="rect">
            <a:avLst/>
          </a:prstGeom>
          <a:noFill/>
        </p:spPr>
      </p:pic>
      <p:pic>
        <p:nvPicPr>
          <p:cNvPr id="33801" name="Picture 9" descr="linnunmaa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2608" y="3933825"/>
            <a:ext cx="1991519" cy="769938"/>
          </a:xfrm>
          <a:prstGeom prst="rect">
            <a:avLst/>
          </a:prstGeom>
          <a:noFill/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120" y="4005263"/>
            <a:ext cx="3142059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7" name="Picture 15" descr="NorthlandResourc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9502" y="2565401"/>
            <a:ext cx="3126581" cy="962025"/>
          </a:xfrm>
          <a:prstGeom prst="rect">
            <a:avLst/>
          </a:prstGeom>
          <a:noFill/>
        </p:spPr>
      </p:pic>
      <p:pic>
        <p:nvPicPr>
          <p:cNvPr id="33808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93638" y="3644901"/>
            <a:ext cx="1680236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10" name="Picture 18" descr="logo_ur_altona (ID 3330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43393" y="1916113"/>
            <a:ext cx="4333875" cy="476250"/>
          </a:xfrm>
          <a:prstGeom prst="rect">
            <a:avLst/>
          </a:prstGeom>
          <a:noFill/>
        </p:spPr>
      </p:pic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94824" y="5229225"/>
            <a:ext cx="2027634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Date Placeholder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E75409-7E47-47F2-9695-78EC340BE6E9}" type="slidenum">
              <a:rPr lang="fi-FI" smtClean="0"/>
              <a:pPr/>
              <a:t>9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TK_kalvopohja-Office2007">
  <a:themeElements>
    <a:clrScheme name="GTK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037672"/>
      </a:accent1>
      <a:accent2>
        <a:srgbClr val="FFB400"/>
      </a:accent2>
      <a:accent3>
        <a:srgbClr val="363636"/>
      </a:accent3>
      <a:accent4>
        <a:srgbClr val="337298"/>
      </a:accent4>
      <a:accent5>
        <a:srgbClr val="3CA3CD"/>
      </a:accent5>
      <a:accent6>
        <a:srgbClr val="A9A57C"/>
      </a:accent6>
      <a:hlink>
        <a:srgbClr val="037672"/>
      </a:hlink>
      <a:folHlink>
        <a:srgbClr val="363636"/>
      </a:folHlink>
    </a:clrScheme>
    <a:fontScheme name="GTK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TK 1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037672"/>
        </a:accent1>
        <a:accent2>
          <a:srgbClr val="FFB400"/>
        </a:accent2>
        <a:accent3>
          <a:srgbClr val="FFFFFF"/>
        </a:accent3>
        <a:accent4>
          <a:srgbClr val="000000"/>
        </a:accent4>
        <a:accent5>
          <a:srgbClr val="AABDBC"/>
        </a:accent5>
        <a:accent6>
          <a:srgbClr val="E7A300"/>
        </a:accent6>
        <a:hlink>
          <a:srgbClr val="363636"/>
        </a:hlink>
        <a:folHlink>
          <a:srgbClr val="A9A5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GTK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037672"/>
      </a:accent1>
      <a:accent2>
        <a:srgbClr val="FFB400"/>
      </a:accent2>
      <a:accent3>
        <a:srgbClr val="363636"/>
      </a:accent3>
      <a:accent4>
        <a:srgbClr val="337298"/>
      </a:accent4>
      <a:accent5>
        <a:srgbClr val="3CA3CD"/>
      </a:accent5>
      <a:accent6>
        <a:srgbClr val="A9A57C"/>
      </a:accent6>
      <a:hlink>
        <a:srgbClr val="037672"/>
      </a:hlink>
      <a:folHlink>
        <a:srgbClr val="363636"/>
      </a:folHlink>
    </a:clrScheme>
    <a:fontScheme name="GTK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TK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037672"/>
      </a:accent1>
      <a:accent2>
        <a:srgbClr val="FFB400"/>
      </a:accent2>
      <a:accent3>
        <a:srgbClr val="363636"/>
      </a:accent3>
      <a:accent4>
        <a:srgbClr val="337298"/>
      </a:accent4>
      <a:accent5>
        <a:srgbClr val="3CA3CD"/>
      </a:accent5>
      <a:accent6>
        <a:srgbClr val="A9A57C"/>
      </a:accent6>
      <a:hlink>
        <a:srgbClr val="037672"/>
      </a:hlink>
      <a:folHlink>
        <a:srgbClr val="363636"/>
      </a:folHlink>
    </a:clrScheme>
    <a:fontScheme name="GTK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GTK_kalvopohja-Office2007</Template>
  <TotalTime>868</TotalTime>
  <Words>1103</Words>
  <Application>Microsoft Office PowerPoint</Application>
  <PresentationFormat>A4 Paper (210x297 mm)</PresentationFormat>
  <Paragraphs>196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GTK_kalvopohja-Office2007</vt:lpstr>
      <vt:lpstr>Photo Editor Photo</vt:lpstr>
      <vt:lpstr>MINERA-hanke ja metallimalmikaivosten ympäristövaikutukset</vt:lpstr>
      <vt:lpstr>Metallimalmikaivokset vaikuttavat  ympäristöönsä</vt:lpstr>
      <vt:lpstr>Ympäristöriskinarvioinnin hyödyt</vt:lpstr>
      <vt:lpstr>Ympäristöriskinarviointi</vt:lpstr>
      <vt:lpstr>Riskinarvioinnin kokonaismalli</vt:lpstr>
      <vt:lpstr>Metallikaivosalueiden ympäristöriskinarvioinnin kehittäminen (MINERA), 2010-2013</vt:lpstr>
      <vt:lpstr>MINERA-työryhmä</vt:lpstr>
      <vt:lpstr>Tutkijoita</vt:lpstr>
      <vt:lpstr>Mukana</vt:lpstr>
      <vt:lpstr>Johtoryhmä</vt:lpstr>
      <vt:lpstr>Hankkeen rajauksia</vt:lpstr>
      <vt:lpstr>Hankkeen rakenne</vt:lpstr>
      <vt:lpstr>Kaivosympäristöjen riskinarvioinnin kehittäminen</vt:lpstr>
      <vt:lpstr>Tapaustutkimukset</vt:lpstr>
      <vt:lpstr>Tulosten soveltaminen</vt:lpstr>
      <vt:lpstr>Raportit yms.</vt:lpstr>
      <vt:lpstr>Hyvää, keskustelevaa ja verkottuvaa seminaaripäivää.</vt:lpstr>
    </vt:vector>
  </TitlesOfParts>
  <Company>Geological Survey of Finland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tkauppil</dc:creator>
  <dc:description>office 2007/2010</dc:description>
  <cp:lastModifiedBy>Hiltunen Laura</cp:lastModifiedBy>
  <cp:revision>35</cp:revision>
  <cp:lastPrinted>2011-11-10T10:08:24Z</cp:lastPrinted>
  <dcterms:created xsi:type="dcterms:W3CDTF">2013-04-09T06:56:34Z</dcterms:created>
  <dcterms:modified xsi:type="dcterms:W3CDTF">2014-02-27T10:50:05Z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umberOfSlides">
    <vt:i4>9</vt:i4>
  </property>
  <property fmtid="{D5CDD505-2E9C-101B-9397-08002B2CF9AE}" pid="3" name="RevisionCount">
    <vt:i4>1</vt:i4>
  </property>
</Properties>
</file>