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58" r:id="rId14"/>
    <p:sldId id="261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6574" y="3429001"/>
            <a:ext cx="7710854" cy="100806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6574" y="4437064"/>
            <a:ext cx="7710854" cy="15843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smtClean="0"/>
          </a:p>
        </p:txBody>
      </p:sp>
      <p:pic>
        <p:nvPicPr>
          <p:cNvPr id="47143" name="Picture 39" descr="GTK_bar_aga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3031" y="6292851"/>
            <a:ext cx="8204689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7138" name="Picture 34" descr="GTK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382" y="5805488"/>
            <a:ext cx="542192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7147" name="Rectangle 4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7148" name="Rectangle 4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10" name="Picture 9" descr="IMWA08 karlovy vary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31400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274" y="188913"/>
            <a:ext cx="7842738" cy="1223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274" y="1484313"/>
            <a:ext cx="5383437" cy="4608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6498981" y="1484313"/>
            <a:ext cx="2460380" cy="4608512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27465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Pictur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274" y="188913"/>
            <a:ext cx="7842738" cy="1223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274" y="1916113"/>
            <a:ext cx="5383437" cy="4176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6498981" y="1484313"/>
            <a:ext cx="2460380" cy="4608513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4"/>
          </p:nvPr>
        </p:nvSpPr>
        <p:spPr>
          <a:xfrm>
            <a:off x="983273" y="1484314"/>
            <a:ext cx="5383438" cy="431800"/>
          </a:xfrm>
        </p:spPr>
        <p:txBody>
          <a:bodyPr anchor="b"/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97954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849924" y="1484313"/>
            <a:ext cx="8109438" cy="4105275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578868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415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8474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274" y="188913"/>
            <a:ext cx="7842738" cy="1223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83274" y="1484313"/>
            <a:ext cx="7842738" cy="460851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562851" y="6518276"/>
            <a:ext cx="1063869" cy="144463"/>
          </a:xfrm>
        </p:spPr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26720" y="6518276"/>
            <a:ext cx="408842" cy="144463"/>
          </a:xfrm>
        </p:spPr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764931" y="6518276"/>
            <a:ext cx="5668108" cy="1444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744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422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6574" y="2420938"/>
            <a:ext cx="7710854" cy="100806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smtClean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6574" y="3429001"/>
            <a:ext cx="7710854" cy="15843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smtClean="0"/>
          </a:p>
        </p:txBody>
      </p:sp>
    </p:spTree>
    <p:extLst>
      <p:ext uri="{BB962C8B-B14F-4D97-AF65-F5344CB8AC3E}">
        <p14:creationId xmlns:p14="http://schemas.microsoft.com/office/powerpoint/2010/main" xmlns="" val="2533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Own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idx="10"/>
          </p:nvPr>
        </p:nvSpPr>
        <p:spPr>
          <a:xfrm>
            <a:off x="184929" y="188914"/>
            <a:ext cx="8774142" cy="3240087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6574" y="3429001"/>
            <a:ext cx="7710854" cy="100806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6574" y="4437064"/>
            <a:ext cx="7710854" cy="15843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smtClean="0"/>
          </a:p>
        </p:txBody>
      </p:sp>
      <p:pic>
        <p:nvPicPr>
          <p:cNvPr id="47143" name="Picture 39" descr="GTK_bar_aga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3031" y="6292851"/>
            <a:ext cx="8204689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7138" name="Picture 34" descr="GTK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382" y="5805488"/>
            <a:ext cx="542192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7147" name="Rectangle 4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7148" name="Rectangle 4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624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-operation 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eu_lippu_1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27427" y="5876925"/>
            <a:ext cx="531934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icture Placeholder 2"/>
          <p:cNvSpPr>
            <a:spLocks noGrp="1"/>
          </p:cNvSpPr>
          <p:nvPr>
            <p:ph type="pic" idx="10"/>
          </p:nvPr>
        </p:nvSpPr>
        <p:spPr>
          <a:xfrm>
            <a:off x="184929" y="188914"/>
            <a:ext cx="8774142" cy="3240087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6574" y="3429001"/>
            <a:ext cx="7710854" cy="100806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6574" y="4437064"/>
            <a:ext cx="7710854" cy="15843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smtClean="0"/>
          </a:p>
        </p:txBody>
      </p:sp>
      <p:pic>
        <p:nvPicPr>
          <p:cNvPr id="47143" name="Picture 39" descr="GTK_bar_agai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3031" y="6292851"/>
            <a:ext cx="8204689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7138" name="Picture 34" descr="GTK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382" y="5805488"/>
            <a:ext cx="542192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7147" name="Rectangle 4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7148" name="Rectangle 4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969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-operation Oth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eu_lippu_1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27427" y="5876925"/>
            <a:ext cx="531934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ym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76139" y="4522788"/>
            <a:ext cx="527538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metsa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0258" y="5229226"/>
            <a:ext cx="662354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ET_logo_t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7490" y="4449764"/>
            <a:ext cx="401515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9" descr="ET_logo_t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90439" y="5159376"/>
            <a:ext cx="401515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metsa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7008" y="3860800"/>
            <a:ext cx="662354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1" descr="ym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4477" y="3860800"/>
            <a:ext cx="527538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icture Placeholder 2"/>
          <p:cNvSpPr>
            <a:spLocks noGrp="1"/>
          </p:cNvSpPr>
          <p:nvPr>
            <p:ph type="pic" idx="10"/>
          </p:nvPr>
        </p:nvSpPr>
        <p:spPr>
          <a:xfrm>
            <a:off x="184929" y="188914"/>
            <a:ext cx="8774142" cy="3240087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47287" y="3429001"/>
            <a:ext cx="5849428" cy="100806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dirty="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47287" y="4437064"/>
            <a:ext cx="5849428" cy="15843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dirty="0" smtClean="0"/>
          </a:p>
        </p:txBody>
      </p:sp>
      <p:pic>
        <p:nvPicPr>
          <p:cNvPr id="47143" name="Picture 39" descr="GTK_bar_agai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3031" y="6292851"/>
            <a:ext cx="8204689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7138" name="Picture 34" descr="GTK_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382" y="5805488"/>
            <a:ext cx="542192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7147" name="Rectangle 4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7148" name="Rectangle 4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353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274" y="1916113"/>
            <a:ext cx="7842738" cy="4176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4"/>
          </p:nvPr>
        </p:nvSpPr>
        <p:spPr>
          <a:xfrm>
            <a:off x="983272" y="1484314"/>
            <a:ext cx="7842739" cy="431800"/>
          </a:xfrm>
        </p:spPr>
        <p:txBody>
          <a:bodyPr anchor="b"/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9362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3273" y="1484313"/>
            <a:ext cx="3851031" cy="460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4981" y="1484313"/>
            <a:ext cx="3851031" cy="460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299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273" y="188914"/>
            <a:ext cx="7842739" cy="12239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3273" y="1484314"/>
            <a:ext cx="3853962" cy="431800"/>
          </a:xfrm>
        </p:spPr>
        <p:txBody>
          <a:bodyPr anchor="b"/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3273" y="1916113"/>
            <a:ext cx="3853962" cy="41767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0584" y="1484314"/>
            <a:ext cx="3855427" cy="431800"/>
          </a:xfrm>
        </p:spPr>
        <p:txBody>
          <a:bodyPr anchor="b"/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0584" y="1916113"/>
            <a:ext cx="3855427" cy="41767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094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2" name="Picture 58" descr="GTK_bar_again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3031" y="6292851"/>
            <a:ext cx="8204689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83274" y="188913"/>
            <a:ext cx="7842738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i-FI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3274" y="1484313"/>
            <a:ext cx="784273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 smtClean="0"/>
          </a:p>
        </p:txBody>
      </p:sp>
      <p:pic>
        <p:nvPicPr>
          <p:cNvPr id="1081" name="Picture 57" descr="GTK_logo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382" y="5805488"/>
            <a:ext cx="542192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86" name="Rectangle 6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562851" y="6518276"/>
            <a:ext cx="1063869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D3938"/>
                </a:solidFill>
              </a:defRPr>
            </a:lvl1pPr>
          </a:lstStyle>
          <a:p>
            <a:fld id="{523DF83B-F629-48BE-B87F-1127AF8AF69A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1087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6720" y="6518276"/>
            <a:ext cx="40884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D3938"/>
                </a:solidFill>
              </a:defRPr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89" name="Rectangle 6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4931" y="6518276"/>
            <a:ext cx="5668108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3D3938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180975" indent="-180975" algn="l" rtl="0" eaLnBrk="1" fontAlgn="base" hangingPunct="1">
        <a:spcBef>
          <a:spcPct val="0"/>
        </a:spcBef>
        <a:spcAft>
          <a:spcPts val="500"/>
        </a:spcAft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5113" algn="l" rtl="0" eaLnBrk="1" fontAlgn="base" hangingPunct="1">
        <a:spcBef>
          <a:spcPct val="0"/>
        </a:spcBef>
        <a:spcAft>
          <a:spcPts val="500"/>
        </a:spcAft>
        <a:buChar char="–"/>
        <a:defRPr sz="2200">
          <a:solidFill>
            <a:schemeClr val="tx1"/>
          </a:solidFill>
          <a:latin typeface="+mn-lt"/>
        </a:defRPr>
      </a:lvl2pPr>
      <a:lvl3pPr marL="984250" indent="-179388" algn="l" rtl="0" eaLnBrk="1" fontAlgn="base" hangingPunct="1">
        <a:spcBef>
          <a:spcPct val="0"/>
        </a:spcBef>
        <a:spcAft>
          <a:spcPts val="500"/>
        </a:spcAft>
        <a:buSzPct val="80000"/>
        <a:buChar char="•"/>
        <a:defRPr sz="2000">
          <a:solidFill>
            <a:schemeClr val="tx1"/>
          </a:solidFill>
          <a:latin typeface="+mn-lt"/>
        </a:defRPr>
      </a:lvl3pPr>
      <a:lvl4pPr marL="1431925" indent="-268288" algn="l" rtl="0" eaLnBrk="1" fontAlgn="base" hangingPunct="1">
        <a:spcBef>
          <a:spcPct val="0"/>
        </a:spcBef>
        <a:spcAft>
          <a:spcPts val="500"/>
        </a:spcAft>
        <a:buChar char="–"/>
        <a:defRPr>
          <a:solidFill>
            <a:schemeClr val="tx1"/>
          </a:solidFill>
          <a:latin typeface="+mn-lt"/>
        </a:defRPr>
      </a:lvl4pPr>
      <a:lvl5pPr marL="1792288" indent="-180975" algn="l" rtl="0" eaLnBrk="1" fontAlgn="base" hangingPunct="1">
        <a:spcBef>
          <a:spcPct val="0"/>
        </a:spcBef>
        <a:spcAft>
          <a:spcPts val="500"/>
        </a:spcAft>
        <a:buChar char="»"/>
        <a:defRPr>
          <a:solidFill>
            <a:schemeClr val="tx1"/>
          </a:solidFill>
          <a:latin typeface="+mn-lt"/>
        </a:defRPr>
      </a:lvl5pPr>
      <a:lvl6pPr marL="2249488" indent="-180975" algn="l" rtl="0" eaLnBrk="1" fontAlgn="base" hangingPunct="1">
        <a:spcBef>
          <a:spcPct val="0"/>
        </a:spcBef>
        <a:spcAft>
          <a:spcPct val="15000"/>
        </a:spcAft>
        <a:buChar char="»"/>
        <a:defRPr>
          <a:solidFill>
            <a:schemeClr val="tx1"/>
          </a:solidFill>
          <a:latin typeface="+mn-lt"/>
        </a:defRPr>
      </a:lvl6pPr>
      <a:lvl7pPr marL="2706688" indent="-180975" algn="l" rtl="0" eaLnBrk="1" fontAlgn="base" hangingPunct="1">
        <a:spcBef>
          <a:spcPct val="0"/>
        </a:spcBef>
        <a:spcAft>
          <a:spcPct val="15000"/>
        </a:spcAft>
        <a:buChar char="»"/>
        <a:defRPr>
          <a:solidFill>
            <a:schemeClr val="tx1"/>
          </a:solidFill>
          <a:latin typeface="+mn-lt"/>
        </a:defRPr>
      </a:lvl7pPr>
      <a:lvl8pPr marL="3163888" indent="-180975" algn="l" rtl="0" eaLnBrk="1" fontAlgn="base" hangingPunct="1">
        <a:spcBef>
          <a:spcPct val="0"/>
        </a:spcBef>
        <a:spcAft>
          <a:spcPct val="15000"/>
        </a:spcAft>
        <a:buChar char="»"/>
        <a:defRPr>
          <a:solidFill>
            <a:schemeClr val="tx1"/>
          </a:solidFill>
          <a:latin typeface="+mn-lt"/>
        </a:defRPr>
      </a:lvl8pPr>
      <a:lvl9pPr marL="3621088" indent="-180975" algn="l" rtl="0" eaLnBrk="1" fontAlgn="base" hangingPunct="1">
        <a:spcBef>
          <a:spcPct val="0"/>
        </a:spcBef>
        <a:spcAft>
          <a:spcPct val="1500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Kaivoshankkeiden</a:t>
            </a:r>
            <a:r>
              <a:rPr lang="en-US" dirty="0" smtClean="0"/>
              <a:t> YVA-</a:t>
            </a:r>
            <a:r>
              <a:rPr lang="en-US" dirty="0" err="1" smtClean="0"/>
              <a:t>opas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Työryhmätapaaminen</a:t>
            </a:r>
            <a:r>
              <a:rPr lang="en-US" dirty="0" smtClean="0"/>
              <a:t> 11.9.2013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Oppaan</a:t>
            </a:r>
            <a:r>
              <a:rPr lang="en-US" dirty="0" smtClean="0"/>
              <a:t> </a:t>
            </a:r>
            <a:r>
              <a:rPr lang="en-US" dirty="0" err="1" smtClean="0"/>
              <a:t>sisältö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kirjoitusvastuut</a:t>
            </a:r>
            <a:r>
              <a:rPr lang="en-US" dirty="0" smtClean="0"/>
              <a:t> (8)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Vaikutukset alueeseen </a:t>
            </a:r>
            <a:r>
              <a:rPr lang="fi-FI" dirty="0" smtClean="0">
                <a:solidFill>
                  <a:schemeClr val="bg1">
                    <a:lumMod val="65000"/>
                  </a:schemeClr>
                </a:solidFill>
              </a:rPr>
              <a:t>”</a:t>
            </a:r>
            <a:r>
              <a:rPr lang="fi-FI" dirty="0" err="1" smtClean="0">
                <a:solidFill>
                  <a:schemeClr val="bg1">
                    <a:lumMod val="65000"/>
                  </a:schemeClr>
                </a:solidFill>
              </a:rPr>
              <a:t>YVAL:…rakennuksiin</a:t>
            </a:r>
            <a:r>
              <a:rPr lang="fi-FI" dirty="0" smtClean="0">
                <a:solidFill>
                  <a:schemeClr val="bg1">
                    <a:lumMod val="65000"/>
                  </a:schemeClr>
                </a:solidFill>
              </a:rPr>
              <a:t>, maisemaan, kaupunkikuvaan ja kulttuuriperintöön”</a:t>
            </a:r>
            <a:r>
              <a:rPr lang="fi-FI" dirty="0" smtClean="0"/>
              <a:t> (</a:t>
            </a:r>
            <a:r>
              <a:rPr lang="fi-FI" dirty="0" smtClean="0"/>
              <a:t>SYKE, Jorma aloittaa, Rakennetun ympäristön yksikkö tarkastaa)</a:t>
            </a:r>
            <a:endParaRPr lang="en-US" dirty="0" smtClean="0"/>
          </a:p>
          <a:p>
            <a:pPr lvl="1"/>
            <a:r>
              <a:rPr lang="fi-FI" sz="2400" dirty="0" smtClean="0"/>
              <a:t>Alueiden käyttöön</a:t>
            </a:r>
            <a:endParaRPr lang="en-US" sz="2400" dirty="0" smtClean="0"/>
          </a:p>
          <a:p>
            <a:pPr lvl="1"/>
            <a:r>
              <a:rPr lang="fi-FI" sz="2400" dirty="0" smtClean="0"/>
              <a:t>Maisemaan ja kaupunkikuvaan</a:t>
            </a:r>
            <a:endParaRPr lang="en-US" sz="2400" dirty="0" smtClean="0"/>
          </a:p>
          <a:p>
            <a:pPr lvl="1"/>
            <a:r>
              <a:rPr lang="fi-FI" sz="2400" dirty="0" smtClean="0"/>
              <a:t>Kulttuuriympäristöön ja rakennuksiin</a:t>
            </a:r>
            <a:endParaRPr lang="en-US" sz="2400" dirty="0" smtClean="0"/>
          </a:p>
          <a:p>
            <a:pPr lvl="1"/>
            <a:r>
              <a:rPr lang="fi-FI" sz="2400" dirty="0" smtClean="0"/>
              <a:t>Muinaisjäänteisiin </a:t>
            </a:r>
            <a:endParaRPr lang="en-US" sz="2400" dirty="0" smtClean="0"/>
          </a:p>
          <a:p>
            <a:pPr>
              <a:buNone/>
            </a:pPr>
            <a:endParaRPr lang="en-US" sz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Oppaan</a:t>
            </a:r>
            <a:r>
              <a:rPr lang="en-US" dirty="0" smtClean="0"/>
              <a:t> </a:t>
            </a:r>
            <a:r>
              <a:rPr lang="en-US" dirty="0" err="1" smtClean="0"/>
              <a:t>sisältö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kirjoitusvastuut</a:t>
            </a:r>
            <a:r>
              <a:rPr lang="en-US" dirty="0" smtClean="0"/>
              <a:t> (9)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z="2000" dirty="0" smtClean="0"/>
              <a:t>Sosiaaliset ja taloudelliset vaikutukset </a:t>
            </a:r>
            <a:r>
              <a:rPr lang="fi-FI" sz="2000" dirty="0" smtClean="0">
                <a:solidFill>
                  <a:schemeClr val="bg1">
                    <a:lumMod val="65000"/>
                  </a:schemeClr>
                </a:solidFill>
              </a:rPr>
              <a:t>”YVAL: Yhdyskuntarakenteeseen…, </a:t>
            </a:r>
            <a:r>
              <a:rPr lang="fi-FI" sz="2000" dirty="0" err="1" smtClean="0">
                <a:solidFill>
                  <a:schemeClr val="bg1">
                    <a:lumMod val="65000"/>
                  </a:schemeClr>
                </a:solidFill>
              </a:rPr>
              <a:t>elinoloihin…Luonnonvarojen</a:t>
            </a:r>
            <a:r>
              <a:rPr lang="fi-FI" sz="2000" dirty="0" smtClean="0">
                <a:solidFill>
                  <a:schemeClr val="bg1">
                    <a:lumMod val="65000"/>
                  </a:schemeClr>
                </a:solidFill>
              </a:rPr>
              <a:t> hyödyntämiseen ”</a:t>
            </a:r>
            <a:endParaRPr lang="en-US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fi-FI" sz="2000" dirty="0" smtClean="0"/>
              <a:t>Vaikutukset luonnonvarojen hyödyntämiseen (GTK, Makkonen, Tommi)</a:t>
            </a:r>
            <a:endParaRPr lang="en-US" sz="2000" dirty="0" smtClean="0"/>
          </a:p>
          <a:p>
            <a:pPr lvl="1"/>
            <a:r>
              <a:rPr lang="fi-FI" sz="2000" dirty="0" smtClean="0"/>
              <a:t>Vaikutukset väestörakenteeseen (</a:t>
            </a:r>
            <a:r>
              <a:rPr lang="fi-FI" sz="2000" dirty="0" err="1" smtClean="0"/>
              <a:t>Ruralia</a:t>
            </a:r>
            <a:r>
              <a:rPr lang="fi-FI" sz="2000" dirty="0" smtClean="0"/>
              <a:t>…)</a:t>
            </a:r>
            <a:endParaRPr lang="en-US" sz="2000" dirty="0" smtClean="0"/>
          </a:p>
          <a:p>
            <a:pPr lvl="1"/>
            <a:r>
              <a:rPr lang="fi-FI" sz="2000" dirty="0" smtClean="0"/>
              <a:t>Vaikutukset asumiseen ja liikkumiseen (</a:t>
            </a:r>
            <a:r>
              <a:rPr lang="fi-FI" sz="2000" dirty="0" err="1" smtClean="0"/>
              <a:t>Ruralia</a:t>
            </a:r>
            <a:r>
              <a:rPr lang="fi-FI" sz="2000" dirty="0" smtClean="0"/>
              <a:t>…)</a:t>
            </a:r>
            <a:endParaRPr lang="en-US" sz="2000" dirty="0" smtClean="0"/>
          </a:p>
          <a:p>
            <a:pPr lvl="1"/>
            <a:r>
              <a:rPr lang="fi-FI" sz="2000" dirty="0" smtClean="0"/>
              <a:t>Vaikutukset alue- ja kunnallistalouteen</a:t>
            </a:r>
            <a:r>
              <a:rPr lang="fi-FI" sz="2000" dirty="0" smtClean="0"/>
              <a:t>, elinkeinoihin, työllisyyteen ja palveluihin (</a:t>
            </a:r>
            <a:r>
              <a:rPr lang="fi-FI" sz="2000" dirty="0" err="1" smtClean="0"/>
              <a:t>Ruralia</a:t>
            </a:r>
            <a:r>
              <a:rPr lang="fi-FI" sz="2000" dirty="0" smtClean="0"/>
              <a:t>)</a:t>
            </a:r>
            <a:endParaRPr lang="en-US" sz="2000" dirty="0" smtClean="0"/>
          </a:p>
          <a:p>
            <a:pPr lvl="1"/>
            <a:r>
              <a:rPr lang="fi-FI" sz="2000" dirty="0" smtClean="0"/>
              <a:t>Vaikutukset elämäntapaan, yhteisöön, sosiaalisiin suhteisiin ja osallisuuteen (THL/HYVE)</a:t>
            </a:r>
            <a:endParaRPr lang="en-US" sz="2000" dirty="0" smtClean="0"/>
          </a:p>
          <a:p>
            <a:pPr lvl="1"/>
            <a:r>
              <a:rPr lang="fi-FI" sz="2000" dirty="0" smtClean="0"/>
              <a:t>Vaikutukset arvoihin, asenteisiin, mielikuviin ja ristiriitoihin (THL/HYVE)</a:t>
            </a:r>
            <a:endParaRPr lang="en-US" sz="2000" dirty="0" smtClean="0"/>
          </a:p>
          <a:p>
            <a:pPr>
              <a:buNone/>
            </a:pPr>
            <a:endParaRPr lang="en-US" sz="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Oppaan</a:t>
            </a:r>
            <a:r>
              <a:rPr lang="en-US" dirty="0" smtClean="0"/>
              <a:t> </a:t>
            </a:r>
            <a:r>
              <a:rPr lang="en-US" dirty="0" err="1" smtClean="0"/>
              <a:t>sisältö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kirjoitusvastuut</a:t>
            </a:r>
            <a:r>
              <a:rPr lang="en-US" dirty="0" smtClean="0"/>
              <a:t> (10)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Vaikutusten vertailu ja merkittävyyden arviointi (</a:t>
            </a:r>
            <a:r>
              <a:rPr lang="fi-FI" u="sng" dirty="0" smtClean="0"/>
              <a:t>kaikki</a:t>
            </a:r>
            <a:r>
              <a:rPr lang="fi-FI" dirty="0" smtClean="0"/>
              <a:t>; Hannu Komulainen)</a:t>
            </a:r>
            <a:endParaRPr lang="en-US" dirty="0" smtClean="0"/>
          </a:p>
          <a:p>
            <a:pPr lvl="1"/>
            <a:r>
              <a:rPr lang="fi-FI" sz="2400" dirty="0" smtClean="0"/>
              <a:t> Menetelmiä vaikutusten merkittävyyden arviointiin</a:t>
            </a:r>
            <a:endParaRPr lang="en-US" sz="2400" dirty="0" smtClean="0"/>
          </a:p>
          <a:p>
            <a:pPr lvl="1"/>
            <a:r>
              <a:rPr lang="fi-FI" sz="2400" dirty="0" smtClean="0"/>
              <a:t>Terveysvaikutusten ja ekologisten vaikutusten vertailu (integroitu arvio) (THL, ..)</a:t>
            </a:r>
            <a:endParaRPr lang="en-US" sz="2400" dirty="0" smtClean="0"/>
          </a:p>
          <a:p>
            <a:pPr lvl="1"/>
            <a:r>
              <a:rPr lang="fi-FI" sz="2400" dirty="0" smtClean="0"/>
              <a:t>Yhteisvaikutukset</a:t>
            </a:r>
            <a:endParaRPr lang="en-US" sz="2400" dirty="0" smtClean="0"/>
          </a:p>
          <a:p>
            <a:pPr lvl="1"/>
            <a:r>
              <a:rPr lang="fi-FI" sz="2400" dirty="0" smtClean="0"/>
              <a:t>terveydellisten, ekologisten ja taloudellisten vaikutusten yhteys </a:t>
            </a:r>
            <a:r>
              <a:rPr lang="fi-FI" sz="2400" dirty="0" smtClean="0"/>
              <a:t>hyvinvointivaikutuksiin</a:t>
            </a:r>
          </a:p>
          <a:p>
            <a:pPr lvl="1"/>
            <a:r>
              <a:rPr lang="en-US" sz="2400" dirty="0" err="1" smtClean="0"/>
              <a:t>Kannustetaan</a:t>
            </a:r>
            <a:r>
              <a:rPr lang="en-US" sz="2400" dirty="0" smtClean="0"/>
              <a:t> </a:t>
            </a:r>
            <a:r>
              <a:rPr lang="en-US" sz="2400" dirty="0" err="1" smtClean="0"/>
              <a:t>vertailuun</a:t>
            </a:r>
            <a:r>
              <a:rPr lang="en-US" sz="2400" dirty="0" smtClean="0"/>
              <a:t> </a:t>
            </a:r>
            <a:r>
              <a:rPr lang="en-US" sz="2400" dirty="0" err="1" smtClean="0"/>
              <a:t>ja</a:t>
            </a:r>
            <a:r>
              <a:rPr lang="en-US" sz="2400" dirty="0" smtClean="0"/>
              <a:t> </a:t>
            </a:r>
            <a:r>
              <a:rPr lang="en-US" sz="2400" dirty="0" err="1" smtClean="0"/>
              <a:t>yhteisvaikutusten</a:t>
            </a:r>
            <a:r>
              <a:rPr lang="en-US" sz="2400" dirty="0" smtClean="0"/>
              <a:t> </a:t>
            </a:r>
            <a:r>
              <a:rPr lang="en-US" sz="2400" dirty="0" err="1" smtClean="0"/>
              <a:t>arviointiin</a:t>
            </a:r>
            <a:endParaRPr lang="en-US" sz="2400" dirty="0" smtClean="0"/>
          </a:p>
          <a:p>
            <a:pPr lvl="1"/>
            <a:r>
              <a:rPr lang="en-US" sz="2400" dirty="0" err="1" smtClean="0"/>
              <a:t>Tunnistetaan</a:t>
            </a:r>
            <a:r>
              <a:rPr lang="en-US" sz="2400" dirty="0" smtClean="0"/>
              <a:t> </a:t>
            </a:r>
            <a:r>
              <a:rPr lang="en-US" sz="2400" dirty="0" err="1" smtClean="0"/>
              <a:t>merkittävimmät</a:t>
            </a:r>
            <a:r>
              <a:rPr lang="en-US" sz="2400" dirty="0" smtClean="0"/>
              <a:t> </a:t>
            </a:r>
            <a:r>
              <a:rPr lang="en-US" sz="2400" dirty="0" err="1" smtClean="0"/>
              <a:t>vaikutukset</a:t>
            </a:r>
            <a:endParaRPr lang="en-US" sz="2400" dirty="0" smtClean="0"/>
          </a:p>
          <a:p>
            <a:pPr lvl="1"/>
            <a:r>
              <a:rPr lang="en-US" sz="2400" dirty="0" smtClean="0"/>
              <a:t>Imperia-</a:t>
            </a:r>
            <a:r>
              <a:rPr lang="en-US" sz="2400" dirty="0" err="1" smtClean="0"/>
              <a:t>hankkeen</a:t>
            </a:r>
            <a:r>
              <a:rPr lang="en-US" sz="2400" dirty="0" smtClean="0"/>
              <a:t> </a:t>
            </a:r>
            <a:r>
              <a:rPr lang="en-US" sz="2400" dirty="0" err="1" smtClean="0"/>
              <a:t>opetuksia</a:t>
            </a:r>
            <a:r>
              <a:rPr lang="en-US" sz="2400" dirty="0" smtClean="0"/>
              <a:t> </a:t>
            </a:r>
            <a:r>
              <a:rPr lang="en-US" sz="2400" dirty="0" err="1" smtClean="0"/>
              <a:t>monitavoitteisuudesta</a:t>
            </a:r>
            <a:endParaRPr lang="en-US" sz="2400" dirty="0" smtClean="0"/>
          </a:p>
          <a:p>
            <a:pPr>
              <a:buNone/>
            </a:pPr>
            <a:r>
              <a:rPr lang="en-US" sz="200" dirty="0" smtClean="0"/>
              <a:t>-</a:t>
            </a:r>
            <a:endParaRPr lang="en-US" sz="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Oppaan</a:t>
            </a:r>
            <a:r>
              <a:rPr lang="en-US" dirty="0" smtClean="0"/>
              <a:t> </a:t>
            </a:r>
            <a:r>
              <a:rPr lang="en-US" dirty="0" err="1" smtClean="0"/>
              <a:t>tavoitteiden</a:t>
            </a:r>
            <a:r>
              <a:rPr lang="en-US" dirty="0" smtClean="0"/>
              <a:t> </a:t>
            </a:r>
            <a:r>
              <a:rPr lang="en-US" dirty="0" err="1" smtClean="0"/>
              <a:t>määrittely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842738" cy="4608512"/>
          </a:xfrm>
        </p:spPr>
        <p:txBody>
          <a:bodyPr/>
          <a:lstStyle/>
          <a:p>
            <a:r>
              <a:rPr lang="en-US" sz="1800" dirty="0" err="1" smtClean="0"/>
              <a:t>Yleistavoitteet</a:t>
            </a:r>
            <a:r>
              <a:rPr lang="en-US" sz="1800" dirty="0" smtClean="0"/>
              <a:t>: </a:t>
            </a:r>
            <a:r>
              <a:rPr lang="en-US" sz="1800" dirty="0" err="1" smtClean="0"/>
              <a:t>Kaivoskohteiden</a:t>
            </a:r>
            <a:r>
              <a:rPr lang="en-US" sz="1800" dirty="0" smtClean="0"/>
              <a:t> YVA-</a:t>
            </a:r>
            <a:r>
              <a:rPr lang="en-US" sz="1800" dirty="0" err="1" smtClean="0"/>
              <a:t>prosessin</a:t>
            </a:r>
            <a:r>
              <a:rPr lang="en-US" sz="1800" dirty="0" smtClean="0"/>
              <a:t> </a:t>
            </a:r>
            <a:r>
              <a:rPr lang="en-US" sz="1800" dirty="0" err="1" smtClean="0"/>
              <a:t>tukeminen</a:t>
            </a:r>
            <a:endParaRPr lang="en-US" sz="1800" dirty="0" smtClean="0"/>
          </a:p>
          <a:p>
            <a:pPr lvl="1"/>
            <a:r>
              <a:rPr lang="en-US" sz="1600" dirty="0" err="1" smtClean="0"/>
              <a:t>Paremmat</a:t>
            </a:r>
            <a:r>
              <a:rPr lang="en-US" sz="1600" dirty="0" smtClean="0"/>
              <a:t>  (</a:t>
            </a:r>
            <a:r>
              <a:rPr lang="en-US" sz="1600" dirty="0" err="1" smtClean="0"/>
              <a:t>laadukkaammat</a:t>
            </a:r>
            <a:r>
              <a:rPr lang="en-US" sz="1600" dirty="0" smtClean="0"/>
              <a:t>) </a:t>
            </a:r>
            <a:r>
              <a:rPr lang="en-US" sz="1600" dirty="0" err="1" smtClean="0"/>
              <a:t>YVA:t</a:t>
            </a:r>
            <a:endParaRPr lang="en-US" sz="1600" dirty="0" smtClean="0"/>
          </a:p>
          <a:p>
            <a:pPr lvl="1"/>
            <a:r>
              <a:rPr lang="en-US" sz="1600" dirty="0" err="1" smtClean="0"/>
              <a:t>Helpompi</a:t>
            </a:r>
            <a:r>
              <a:rPr lang="en-US" sz="1600" dirty="0" smtClean="0"/>
              <a:t> YVA-</a:t>
            </a:r>
            <a:r>
              <a:rPr lang="en-US" sz="1600" dirty="0" err="1" smtClean="0"/>
              <a:t>prosessi</a:t>
            </a:r>
            <a:endParaRPr lang="en-US" sz="1600" dirty="0" smtClean="0"/>
          </a:p>
          <a:p>
            <a:pPr lvl="1"/>
            <a:r>
              <a:rPr lang="en-US" sz="1600" dirty="0" err="1" smtClean="0"/>
              <a:t>Yhtenäisemmät</a:t>
            </a:r>
            <a:r>
              <a:rPr lang="en-US" sz="1600" dirty="0" smtClean="0"/>
              <a:t> </a:t>
            </a:r>
            <a:r>
              <a:rPr lang="en-US" sz="1600" dirty="0" err="1" smtClean="0"/>
              <a:t>käytännöt</a:t>
            </a:r>
            <a:endParaRPr lang="en-US" sz="1600" dirty="0" smtClean="0"/>
          </a:p>
          <a:p>
            <a:pPr lvl="0"/>
            <a:r>
              <a:rPr lang="fi-FI" sz="1800" dirty="0" smtClean="0"/>
              <a:t>Selventää tarvittavia selvityksiä </a:t>
            </a:r>
          </a:p>
          <a:p>
            <a:pPr lvl="1"/>
            <a:r>
              <a:rPr lang="fi-FI" sz="1600" dirty="0" smtClean="0"/>
              <a:t>Mitä pitää saada selville ja millä tarkkuudella</a:t>
            </a:r>
          </a:p>
          <a:p>
            <a:pPr lvl="1"/>
            <a:r>
              <a:rPr lang="fi-FI" sz="1600" dirty="0" smtClean="0"/>
              <a:t>Millä menetelmillä se voidaan saada selville (hyvin lyhyesti mutta konkreettisesti!)</a:t>
            </a:r>
            <a:endParaRPr lang="en-US" sz="1600" dirty="0" smtClean="0"/>
          </a:p>
          <a:p>
            <a:pPr lvl="0"/>
            <a:r>
              <a:rPr lang="fi-FI" sz="1800" dirty="0" smtClean="0"/>
              <a:t>Epävarmuus</a:t>
            </a:r>
            <a:r>
              <a:rPr lang="fi-FI" sz="1800" dirty="0" smtClean="0"/>
              <a:t>tarkastelun </a:t>
            </a:r>
            <a:r>
              <a:rPr lang="fi-FI" sz="1800" dirty="0" smtClean="0"/>
              <a:t>ohjeistaminen</a:t>
            </a:r>
            <a:endParaRPr lang="en-US" sz="1800" dirty="0" smtClean="0"/>
          </a:p>
          <a:p>
            <a:pPr lvl="0"/>
            <a:r>
              <a:rPr lang="fi-FI" sz="1800" dirty="0" smtClean="0"/>
              <a:t>Tuoda esiin hyviä käytäntöjä </a:t>
            </a:r>
            <a:r>
              <a:rPr lang="fi-FI" sz="1800" dirty="0" err="1" smtClean="0"/>
              <a:t>kaivos-YVA-hankkeissa</a:t>
            </a:r>
            <a:endParaRPr lang="en-US" sz="1800" dirty="0" smtClean="0"/>
          </a:p>
          <a:p>
            <a:pPr lvl="0"/>
            <a:r>
              <a:rPr lang="fi-FI" sz="1800" dirty="0" smtClean="0"/>
              <a:t>Opastaa läpinäkyvän ja (riittävän) kattavan arvioinnin tekemiseen ja dokumentointiin</a:t>
            </a:r>
            <a:endParaRPr lang="en-US" sz="1800" dirty="0" smtClean="0"/>
          </a:p>
          <a:p>
            <a:pPr lvl="0"/>
            <a:r>
              <a:rPr lang="fi-FI" sz="1800" dirty="0" smtClean="0"/>
              <a:t>Opastaa </a:t>
            </a:r>
            <a:r>
              <a:rPr lang="fi-FI" sz="1800" dirty="0" err="1" smtClean="0"/>
              <a:t>YVA-menettelyn</a:t>
            </a:r>
            <a:r>
              <a:rPr lang="fi-FI" sz="1800" dirty="0" smtClean="0"/>
              <a:t> soveltamista kaivoshankkeissa ja sovittamista hankkeiden elinkaareen</a:t>
            </a:r>
            <a:endParaRPr lang="en-US" sz="1800" dirty="0" smtClean="0"/>
          </a:p>
          <a:p>
            <a:pPr lvl="0"/>
            <a:r>
              <a:rPr lang="fi-FI" sz="1800" dirty="0" smtClean="0"/>
              <a:t>Otetaan huomioon onko kyseessä aloittava vai muutettava toiminta</a:t>
            </a:r>
            <a:endParaRPr lang="en-US" sz="1800" dirty="0" smtClean="0"/>
          </a:p>
          <a:p>
            <a:pPr lvl="0"/>
            <a:r>
              <a:rPr lang="fi-FI" sz="1800" dirty="0" smtClean="0"/>
              <a:t>Ohjausryhmän kokouksessa tuli vielä esiin vaikutusten seuranta(ohjelma), josta tulisi myös ohjeistaa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Projektiryhmän</a:t>
            </a:r>
            <a:r>
              <a:rPr lang="en-US" dirty="0" smtClean="0"/>
              <a:t> </a:t>
            </a:r>
            <a:r>
              <a:rPr lang="en-US" dirty="0" err="1" smtClean="0"/>
              <a:t>kokoonpanosta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Geologian</a:t>
            </a:r>
            <a:r>
              <a:rPr lang="en-US" dirty="0" smtClean="0"/>
              <a:t> </a:t>
            </a:r>
            <a:r>
              <a:rPr lang="en-US" dirty="0" err="1" smtClean="0"/>
              <a:t>tutkimuskeskus</a:t>
            </a:r>
            <a:endParaRPr lang="en-US" dirty="0" smtClean="0"/>
          </a:p>
          <a:p>
            <a:pPr lvl="1"/>
            <a:r>
              <a:rPr lang="en-US" dirty="0" smtClean="0"/>
              <a:t>Tommi Kauppila (</a:t>
            </a:r>
            <a:r>
              <a:rPr lang="en-US" dirty="0" err="1" smtClean="0"/>
              <a:t>toim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Marja Liisa Räisänen</a:t>
            </a:r>
          </a:p>
          <a:p>
            <a:pPr lvl="1"/>
            <a:r>
              <a:rPr lang="en-US" dirty="0" smtClean="0"/>
              <a:t>Päivi Kauppila</a:t>
            </a:r>
          </a:p>
          <a:p>
            <a:r>
              <a:rPr lang="en-US" dirty="0" err="1" smtClean="0"/>
              <a:t>Suomen</a:t>
            </a:r>
            <a:r>
              <a:rPr lang="en-US" dirty="0" smtClean="0"/>
              <a:t> </a:t>
            </a:r>
            <a:r>
              <a:rPr lang="en-US" dirty="0" err="1" smtClean="0"/>
              <a:t>ympäristökeskus</a:t>
            </a:r>
            <a:endParaRPr lang="en-US" dirty="0" smtClean="0"/>
          </a:p>
          <a:p>
            <a:pPr lvl="1"/>
            <a:r>
              <a:rPr lang="en-US" dirty="0" smtClean="0"/>
              <a:t>Jorma Jantunen (YVA-</a:t>
            </a:r>
            <a:r>
              <a:rPr lang="en-US" dirty="0" err="1" smtClean="0"/>
              <a:t>menettely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N.N. (</a:t>
            </a:r>
            <a:r>
              <a:rPr lang="en-US" dirty="0" err="1" smtClean="0"/>
              <a:t>ekologinen</a:t>
            </a:r>
            <a:r>
              <a:rPr lang="en-US" dirty="0" smtClean="0"/>
              <a:t> </a:t>
            </a:r>
            <a:r>
              <a:rPr lang="en-US" dirty="0" err="1" smtClean="0"/>
              <a:t>riskinarviointi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Luontotyypit</a:t>
            </a:r>
            <a:r>
              <a:rPr lang="en-US" dirty="0" smtClean="0"/>
              <a:t>, </a:t>
            </a:r>
            <a:r>
              <a:rPr lang="en-US" dirty="0" err="1" smtClean="0"/>
              <a:t>Natura</a:t>
            </a:r>
            <a:r>
              <a:rPr lang="en-US" dirty="0" smtClean="0"/>
              <a:t>, </a:t>
            </a:r>
            <a:r>
              <a:rPr lang="en-US" dirty="0" err="1" smtClean="0"/>
              <a:t>biodiversiteetti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uhanalaiset</a:t>
            </a:r>
            <a:r>
              <a:rPr lang="en-US" dirty="0" smtClean="0"/>
              <a:t> </a:t>
            </a:r>
            <a:r>
              <a:rPr lang="en-US" dirty="0" err="1" smtClean="0"/>
              <a:t>lajit</a:t>
            </a:r>
            <a:endParaRPr lang="en-US" dirty="0" smtClean="0"/>
          </a:p>
          <a:p>
            <a:pPr lvl="1"/>
            <a:r>
              <a:rPr lang="en-US" dirty="0" err="1" smtClean="0"/>
              <a:t>Kaavoitus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kulttuuriympäristö</a:t>
            </a:r>
            <a:endParaRPr lang="en-US" dirty="0" smtClean="0"/>
          </a:p>
          <a:p>
            <a:r>
              <a:rPr lang="en-US" dirty="0" err="1" smtClean="0"/>
              <a:t>Terveyden</a:t>
            </a:r>
            <a:r>
              <a:rPr lang="en-US" dirty="0" smtClean="0"/>
              <a:t>-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hyvinvoinnin</a:t>
            </a:r>
            <a:r>
              <a:rPr lang="en-US" dirty="0" smtClean="0"/>
              <a:t> </a:t>
            </a:r>
            <a:r>
              <a:rPr lang="en-US" dirty="0" err="1" smtClean="0"/>
              <a:t>laitos</a:t>
            </a:r>
            <a:endParaRPr lang="en-US" dirty="0" smtClean="0"/>
          </a:p>
          <a:p>
            <a:pPr lvl="1"/>
            <a:r>
              <a:rPr lang="en-US" dirty="0" smtClean="0"/>
              <a:t>Hannu Komulainen (</a:t>
            </a:r>
            <a:r>
              <a:rPr lang="en-US" dirty="0" err="1" smtClean="0"/>
              <a:t>ympäristöterveysriskit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viihtyvyys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Tapani Kauppinen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Vaiheistus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aikataulu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Seuraavaksi</a:t>
            </a:r>
            <a:r>
              <a:rPr lang="en-US" sz="2000" dirty="0" smtClean="0"/>
              <a:t>: </a:t>
            </a:r>
            <a:r>
              <a:rPr lang="en-US" sz="2000" dirty="0" err="1" smtClean="0"/>
              <a:t>testikappaleiden</a:t>
            </a:r>
            <a:r>
              <a:rPr lang="en-US" sz="2000" dirty="0" smtClean="0"/>
              <a:t> </a:t>
            </a:r>
            <a:r>
              <a:rPr lang="en-US" sz="2000" dirty="0" err="1" smtClean="0"/>
              <a:t>kirjoittaminen</a:t>
            </a:r>
            <a:r>
              <a:rPr lang="en-US" sz="2000" dirty="0" smtClean="0"/>
              <a:t> </a:t>
            </a:r>
            <a:r>
              <a:rPr lang="en-US" sz="2000" dirty="0" err="1" smtClean="0"/>
              <a:t>vko</a:t>
            </a:r>
            <a:r>
              <a:rPr lang="en-US" sz="2000" dirty="0" smtClean="0"/>
              <a:t> 46 </a:t>
            </a:r>
            <a:r>
              <a:rPr lang="en-US" sz="2000" dirty="0" err="1" smtClean="0"/>
              <a:t>mennessä</a:t>
            </a:r>
            <a:r>
              <a:rPr lang="en-US" sz="2000" dirty="0" smtClean="0"/>
              <a:t> (</a:t>
            </a:r>
            <a:r>
              <a:rPr lang="en-US" sz="2000" dirty="0" err="1" smtClean="0"/>
              <a:t>marraskuun</a:t>
            </a:r>
            <a:r>
              <a:rPr lang="en-US" sz="2000" dirty="0" smtClean="0"/>
              <a:t> 2. </a:t>
            </a:r>
            <a:r>
              <a:rPr lang="en-US" sz="2000" dirty="0" err="1" smtClean="0"/>
              <a:t>viikko</a:t>
            </a:r>
            <a:r>
              <a:rPr lang="en-US" sz="2000" dirty="0" smtClean="0"/>
              <a:t>, 6.11.2013)</a:t>
            </a:r>
            <a:endParaRPr lang="en-US" sz="2000" dirty="0" smtClean="0"/>
          </a:p>
          <a:p>
            <a:pPr lvl="1"/>
            <a:r>
              <a:rPr lang="en-US" sz="2000" dirty="0" smtClean="0"/>
              <a:t>Min. </a:t>
            </a:r>
            <a:r>
              <a:rPr lang="en-US" sz="2000" dirty="0" err="1" smtClean="0"/>
              <a:t>yksi</a:t>
            </a:r>
            <a:r>
              <a:rPr lang="en-US" sz="2000" dirty="0" smtClean="0"/>
              <a:t> </a:t>
            </a:r>
            <a:r>
              <a:rPr lang="en-US" sz="2000" dirty="0" err="1" smtClean="0"/>
              <a:t>kappale</a:t>
            </a:r>
            <a:r>
              <a:rPr lang="en-US" sz="2000" dirty="0" smtClean="0"/>
              <a:t> / </a:t>
            </a:r>
            <a:r>
              <a:rPr lang="en-US" sz="2000" dirty="0" err="1" smtClean="0"/>
              <a:t>kirjoittaja</a:t>
            </a:r>
            <a:endParaRPr lang="en-US" sz="2000" dirty="0" smtClean="0"/>
          </a:p>
          <a:p>
            <a:pPr lvl="1"/>
            <a:r>
              <a:rPr lang="en-US" sz="2000" dirty="0" err="1" smtClean="0"/>
              <a:t>Mielellään</a:t>
            </a:r>
            <a:r>
              <a:rPr lang="en-US" sz="2000" dirty="0" smtClean="0"/>
              <a:t> </a:t>
            </a:r>
            <a:r>
              <a:rPr lang="en-US" sz="2000" dirty="0" err="1" smtClean="0"/>
              <a:t>Osasta</a:t>
            </a:r>
            <a:r>
              <a:rPr lang="en-US" sz="2000" dirty="0" smtClean="0"/>
              <a:t> 4 (</a:t>
            </a:r>
            <a:r>
              <a:rPr lang="en-US" sz="2000" dirty="0" err="1" smtClean="0"/>
              <a:t>arviointi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err="1" smtClean="0"/>
              <a:t>Lähetetään</a:t>
            </a:r>
            <a:r>
              <a:rPr lang="en-US" sz="2000" dirty="0" smtClean="0"/>
              <a:t> </a:t>
            </a:r>
            <a:r>
              <a:rPr lang="en-US" sz="2000" dirty="0" err="1" smtClean="0"/>
              <a:t>Tommille</a:t>
            </a:r>
            <a:r>
              <a:rPr lang="en-US" sz="2000" dirty="0" smtClean="0"/>
              <a:t> s-</a:t>
            </a:r>
            <a:r>
              <a:rPr lang="en-US" sz="2000" dirty="0" err="1" smtClean="0"/>
              <a:t>postilla</a:t>
            </a:r>
            <a:endParaRPr lang="en-US" sz="2000" dirty="0" smtClean="0"/>
          </a:p>
          <a:p>
            <a:r>
              <a:rPr lang="en-US" sz="2000" dirty="0" err="1" smtClean="0"/>
              <a:t>Kootaan</a:t>
            </a:r>
            <a:r>
              <a:rPr lang="en-US" sz="2000" dirty="0" smtClean="0"/>
              <a:t> </a:t>
            </a:r>
            <a:r>
              <a:rPr lang="en-US" sz="2000" dirty="0" err="1" smtClean="0"/>
              <a:t>suorahkot</a:t>
            </a:r>
            <a:r>
              <a:rPr lang="en-US" sz="2000" dirty="0" smtClean="0"/>
              <a:t> </a:t>
            </a:r>
            <a:r>
              <a:rPr lang="en-US" sz="2000" dirty="0" err="1" smtClean="0"/>
              <a:t>nettilinkit</a:t>
            </a:r>
            <a:r>
              <a:rPr lang="en-US" sz="2000" dirty="0" smtClean="0"/>
              <a:t> </a:t>
            </a:r>
            <a:r>
              <a:rPr lang="en-US" sz="2000" dirty="0" err="1" smtClean="0"/>
              <a:t>relevantteihin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dokumentteihin</a:t>
            </a:r>
            <a:endParaRPr lang="en-US" sz="2000" dirty="0" smtClean="0"/>
          </a:p>
          <a:p>
            <a:r>
              <a:rPr lang="en-US" sz="2000" dirty="0" err="1" smtClean="0"/>
              <a:t>Ohryn</a:t>
            </a:r>
            <a:r>
              <a:rPr lang="en-US" sz="2000" dirty="0" smtClean="0"/>
              <a:t> </a:t>
            </a:r>
            <a:r>
              <a:rPr lang="en-US" sz="2000" dirty="0" err="1" smtClean="0"/>
              <a:t>kokous</a:t>
            </a:r>
            <a:r>
              <a:rPr lang="en-US" sz="2000" dirty="0" smtClean="0"/>
              <a:t> </a:t>
            </a:r>
            <a:r>
              <a:rPr lang="en-US" sz="2000" dirty="0" err="1" smtClean="0"/>
              <a:t>vko</a:t>
            </a:r>
            <a:r>
              <a:rPr lang="en-US" sz="2000" dirty="0" smtClean="0"/>
              <a:t> 47 </a:t>
            </a:r>
            <a:r>
              <a:rPr lang="en-US" sz="2000" dirty="0" err="1" smtClean="0"/>
              <a:t>Sodankylässä</a:t>
            </a:r>
            <a:r>
              <a:rPr lang="en-US" sz="2000" dirty="0" smtClean="0"/>
              <a:t>, 21.-22.11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Ml. </a:t>
            </a:r>
            <a:r>
              <a:rPr lang="en-US" sz="1800" dirty="0" err="1" smtClean="0"/>
              <a:t>eksursio</a:t>
            </a:r>
            <a:r>
              <a:rPr lang="en-US" sz="1800" dirty="0" smtClean="0"/>
              <a:t> </a:t>
            </a:r>
            <a:r>
              <a:rPr lang="en-US" sz="1800" dirty="0" err="1" smtClean="0"/>
              <a:t>Sakattiin</a:t>
            </a:r>
            <a:r>
              <a:rPr lang="en-US" sz="1800" dirty="0" smtClean="0"/>
              <a:t> </a:t>
            </a:r>
            <a:r>
              <a:rPr lang="en-US" sz="1800" dirty="0" err="1" smtClean="0"/>
              <a:t>ja</a:t>
            </a:r>
            <a:r>
              <a:rPr lang="en-US" sz="1800" dirty="0" smtClean="0"/>
              <a:t> </a:t>
            </a:r>
            <a:r>
              <a:rPr lang="en-US" sz="1800" dirty="0" err="1" smtClean="0"/>
              <a:t>Kevitsaan</a:t>
            </a:r>
            <a:endParaRPr lang="en-US" sz="1800" dirty="0" smtClean="0"/>
          </a:p>
          <a:p>
            <a:pPr lvl="1"/>
            <a:r>
              <a:rPr lang="en-US" sz="1800" dirty="0" err="1" smtClean="0"/>
              <a:t>Laaditaan</a:t>
            </a:r>
            <a:r>
              <a:rPr lang="en-US" sz="1800" dirty="0" smtClean="0"/>
              <a:t> </a:t>
            </a:r>
            <a:r>
              <a:rPr lang="en-US" sz="1800" dirty="0" err="1" smtClean="0"/>
              <a:t>drafti</a:t>
            </a:r>
            <a:r>
              <a:rPr lang="en-US" sz="1800" dirty="0" smtClean="0"/>
              <a:t> </a:t>
            </a:r>
            <a:r>
              <a:rPr lang="en-US" sz="1800" dirty="0" err="1" smtClean="0"/>
              <a:t>vierailuohjelmasta</a:t>
            </a:r>
            <a:r>
              <a:rPr lang="en-US" sz="1800" dirty="0" smtClean="0"/>
              <a:t> (</a:t>
            </a:r>
            <a:r>
              <a:rPr lang="en-US" sz="1800" dirty="0" err="1" smtClean="0"/>
              <a:t>Kirsti</a:t>
            </a:r>
            <a:r>
              <a:rPr lang="en-US" sz="1800" dirty="0" smtClean="0"/>
              <a:t>, Jorma </a:t>
            </a:r>
            <a:r>
              <a:rPr lang="en-US" sz="1800" dirty="0" err="1" smtClean="0"/>
              <a:t>yms</a:t>
            </a:r>
            <a:r>
              <a:rPr lang="en-US" sz="1800" dirty="0" smtClean="0"/>
              <a:t>.)</a:t>
            </a:r>
            <a:endParaRPr lang="en-US" sz="1800" dirty="0" smtClean="0"/>
          </a:p>
          <a:p>
            <a:r>
              <a:rPr lang="en-US" sz="2000" dirty="0" err="1" smtClean="0"/>
              <a:t>Projektiryhmän</a:t>
            </a:r>
            <a:r>
              <a:rPr lang="en-US" sz="2000" dirty="0" smtClean="0"/>
              <a:t> (</a:t>
            </a:r>
            <a:r>
              <a:rPr lang="en-US" sz="2000" dirty="0" err="1" smtClean="0"/>
              <a:t>sähköposti</a:t>
            </a:r>
            <a:r>
              <a:rPr lang="en-US" sz="2000" dirty="0" smtClean="0"/>
              <a:t>)</a:t>
            </a:r>
            <a:r>
              <a:rPr lang="en-US" sz="2000" dirty="0" err="1" smtClean="0"/>
              <a:t>kokous</a:t>
            </a:r>
            <a:r>
              <a:rPr lang="en-US" sz="2000" dirty="0" smtClean="0"/>
              <a:t> </a:t>
            </a:r>
            <a:r>
              <a:rPr lang="en-US" sz="2000" dirty="0" err="1" smtClean="0"/>
              <a:t>ohryn</a:t>
            </a:r>
            <a:r>
              <a:rPr lang="en-US" sz="2000" dirty="0" smtClean="0"/>
              <a:t> </a:t>
            </a:r>
            <a:r>
              <a:rPr lang="en-US" sz="2000" dirty="0" err="1" smtClean="0"/>
              <a:t>kokouksen</a:t>
            </a:r>
            <a:r>
              <a:rPr lang="en-US" sz="2000" dirty="0" smtClean="0"/>
              <a:t> </a:t>
            </a:r>
            <a:r>
              <a:rPr lang="en-US" sz="2000" dirty="0" err="1" smtClean="0"/>
              <a:t>jälkeen</a:t>
            </a:r>
            <a:r>
              <a:rPr lang="en-US" sz="2000" dirty="0" smtClean="0"/>
              <a:t>?</a:t>
            </a:r>
          </a:p>
          <a:p>
            <a:r>
              <a:rPr lang="en-US" sz="2000" dirty="0" err="1" smtClean="0"/>
              <a:t>Kaikista</a:t>
            </a:r>
            <a:r>
              <a:rPr lang="en-US" sz="2000" dirty="0" smtClean="0"/>
              <a:t> </a:t>
            </a:r>
            <a:r>
              <a:rPr lang="en-US" sz="2000" dirty="0" err="1" smtClean="0"/>
              <a:t>kappaleista</a:t>
            </a:r>
            <a:r>
              <a:rPr lang="en-US" sz="2000" dirty="0" smtClean="0"/>
              <a:t> </a:t>
            </a:r>
            <a:r>
              <a:rPr lang="en-US" sz="2000" dirty="0" err="1" smtClean="0"/>
              <a:t>luonnos</a:t>
            </a:r>
            <a:r>
              <a:rPr lang="en-US" sz="2000" dirty="0" smtClean="0"/>
              <a:t> </a:t>
            </a:r>
            <a:r>
              <a:rPr lang="en-US" sz="2000" dirty="0" err="1" smtClean="0"/>
              <a:t>vko</a:t>
            </a:r>
            <a:r>
              <a:rPr lang="en-US" sz="2000" dirty="0" smtClean="0"/>
              <a:t> 11 v. 2014 (</a:t>
            </a:r>
            <a:r>
              <a:rPr lang="en-US" sz="2000" dirty="0" err="1" smtClean="0"/>
              <a:t>maaliskuun</a:t>
            </a:r>
            <a:r>
              <a:rPr lang="en-US" sz="2000" dirty="0" smtClean="0"/>
              <a:t> </a:t>
            </a:r>
            <a:r>
              <a:rPr lang="en-US" sz="2000" dirty="0" err="1" smtClean="0"/>
              <a:t>puoliväli</a:t>
            </a:r>
            <a:r>
              <a:rPr lang="en-US" sz="2000" dirty="0" smtClean="0"/>
              <a:t>, 17 </a:t>
            </a:r>
            <a:r>
              <a:rPr lang="en-US" sz="2000" dirty="0" err="1" smtClean="0"/>
              <a:t>vkoa</a:t>
            </a:r>
            <a:r>
              <a:rPr lang="en-US" sz="2000" dirty="0" smtClean="0"/>
              <a:t> </a:t>
            </a:r>
            <a:r>
              <a:rPr lang="en-US" sz="2000" dirty="0" err="1" smtClean="0"/>
              <a:t>edellisestä</a:t>
            </a:r>
            <a:r>
              <a:rPr lang="en-US" sz="2000" dirty="0" smtClean="0"/>
              <a:t> dead </a:t>
            </a:r>
            <a:r>
              <a:rPr lang="en-US" sz="2000" dirty="0" err="1" smtClean="0"/>
              <a:t>linesta</a:t>
            </a:r>
            <a:r>
              <a:rPr lang="en-US" sz="2000" dirty="0" smtClean="0"/>
              <a:t>)</a:t>
            </a:r>
          </a:p>
          <a:p>
            <a:r>
              <a:rPr lang="en-US" sz="2000" dirty="0" err="1" smtClean="0"/>
              <a:t>Projektiryhmän</a:t>
            </a:r>
            <a:r>
              <a:rPr lang="en-US" sz="2000" dirty="0" smtClean="0"/>
              <a:t> </a:t>
            </a:r>
            <a:r>
              <a:rPr lang="en-US" sz="2000" dirty="0" err="1" smtClean="0"/>
              <a:t>kokous</a:t>
            </a:r>
            <a:r>
              <a:rPr lang="en-US" sz="2000" dirty="0" smtClean="0"/>
              <a:t> </a:t>
            </a:r>
            <a:r>
              <a:rPr lang="en-US" sz="2000" dirty="0" err="1" smtClean="0"/>
              <a:t>vko</a:t>
            </a:r>
            <a:r>
              <a:rPr lang="en-US" sz="2000" dirty="0" smtClean="0"/>
              <a:t> 12 (</a:t>
            </a:r>
            <a:r>
              <a:rPr lang="en-US" sz="2000" dirty="0" err="1" smtClean="0"/>
              <a:t>päivä</a:t>
            </a:r>
            <a:r>
              <a:rPr lang="en-US" sz="2000" dirty="0" smtClean="0"/>
              <a:t>: 17.-21.3.2014 )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Keskusteltavia</a:t>
            </a:r>
            <a:r>
              <a:rPr lang="en-US" dirty="0" smtClean="0"/>
              <a:t> </a:t>
            </a:r>
            <a:r>
              <a:rPr lang="en-US" dirty="0" err="1" smtClean="0"/>
              <a:t>asioita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 smtClean="0"/>
              <a:t>Esittelykierros</a:t>
            </a:r>
            <a:endParaRPr lang="en-US" sz="1800" dirty="0" smtClean="0"/>
          </a:p>
          <a:p>
            <a:pPr lvl="1"/>
            <a:r>
              <a:rPr lang="en-US" sz="1800" dirty="0" err="1" smtClean="0"/>
              <a:t>Erityisesti</a:t>
            </a:r>
            <a:r>
              <a:rPr lang="en-US" sz="1800" dirty="0" smtClean="0"/>
              <a:t> ‘</a:t>
            </a:r>
            <a:r>
              <a:rPr lang="en-US" sz="1800" dirty="0" err="1" smtClean="0"/>
              <a:t>uudet</a:t>
            </a:r>
            <a:r>
              <a:rPr lang="en-US" sz="1800" dirty="0" smtClean="0"/>
              <a:t> </a:t>
            </a:r>
            <a:r>
              <a:rPr lang="en-US" sz="1800" dirty="0" err="1" smtClean="0"/>
              <a:t>jäsenet</a:t>
            </a:r>
            <a:r>
              <a:rPr lang="en-US" sz="1800" dirty="0" smtClean="0"/>
              <a:t>’</a:t>
            </a:r>
          </a:p>
          <a:p>
            <a:r>
              <a:rPr lang="en-US" sz="1800" dirty="0" err="1" smtClean="0"/>
              <a:t>Oppaan</a:t>
            </a:r>
            <a:r>
              <a:rPr lang="en-US" sz="1800" dirty="0" smtClean="0"/>
              <a:t> </a:t>
            </a:r>
            <a:r>
              <a:rPr lang="en-US" sz="1800" dirty="0" err="1" smtClean="0"/>
              <a:t>sisällön</a:t>
            </a:r>
            <a:r>
              <a:rPr lang="en-US" sz="1800" dirty="0" smtClean="0"/>
              <a:t> (TOC) </a:t>
            </a:r>
            <a:r>
              <a:rPr lang="en-US" sz="1800" dirty="0" err="1" smtClean="0"/>
              <a:t>ja</a:t>
            </a:r>
            <a:r>
              <a:rPr lang="en-US" sz="1800" dirty="0" smtClean="0"/>
              <a:t> </a:t>
            </a:r>
            <a:r>
              <a:rPr lang="en-US" sz="1800" dirty="0" err="1" smtClean="0"/>
              <a:t>kirjoitusvastuiden</a:t>
            </a:r>
            <a:r>
              <a:rPr lang="en-US" sz="1800" dirty="0" smtClean="0"/>
              <a:t> </a:t>
            </a:r>
            <a:r>
              <a:rPr lang="en-US" sz="1800" dirty="0" err="1" smtClean="0"/>
              <a:t>tilanne</a:t>
            </a:r>
            <a:endParaRPr lang="en-US" sz="1800" dirty="0" smtClean="0"/>
          </a:p>
          <a:p>
            <a:pPr lvl="1"/>
            <a:r>
              <a:rPr lang="en-US" sz="1600" dirty="0" smtClean="0"/>
              <a:t>10 </a:t>
            </a:r>
            <a:r>
              <a:rPr lang="en-US" sz="1600" dirty="0" err="1" smtClean="0"/>
              <a:t>slidea</a:t>
            </a:r>
            <a:endParaRPr lang="en-US" sz="1600" dirty="0" smtClean="0"/>
          </a:p>
          <a:p>
            <a:r>
              <a:rPr lang="en-US" sz="1800" dirty="0" err="1" smtClean="0"/>
              <a:t>Oppaan</a:t>
            </a:r>
            <a:r>
              <a:rPr lang="en-US" sz="1800" dirty="0" smtClean="0"/>
              <a:t> </a:t>
            </a:r>
            <a:r>
              <a:rPr lang="en-US" sz="1800" dirty="0" err="1" smtClean="0"/>
              <a:t>eri</a:t>
            </a:r>
            <a:r>
              <a:rPr lang="en-US" sz="1800" dirty="0" smtClean="0"/>
              <a:t> </a:t>
            </a:r>
            <a:r>
              <a:rPr lang="en-US" sz="1800" dirty="0" err="1" smtClean="0"/>
              <a:t>osien</a:t>
            </a:r>
            <a:r>
              <a:rPr lang="en-US" sz="1800" dirty="0" smtClean="0"/>
              <a:t> </a:t>
            </a:r>
            <a:r>
              <a:rPr lang="en-US" sz="1800" dirty="0" err="1" smtClean="0"/>
              <a:t>lähestymistavoista</a:t>
            </a:r>
            <a:r>
              <a:rPr lang="en-US" sz="1800" dirty="0" smtClean="0"/>
              <a:t> </a:t>
            </a:r>
            <a:r>
              <a:rPr lang="en-US" sz="1800" dirty="0" err="1" smtClean="0"/>
              <a:t>keskustelu</a:t>
            </a:r>
            <a:endParaRPr lang="en-US" sz="1800" dirty="0" smtClean="0"/>
          </a:p>
          <a:p>
            <a:pPr lvl="1"/>
            <a:r>
              <a:rPr lang="en-US" sz="1800" dirty="0" err="1" smtClean="0"/>
              <a:t>Mitä</a:t>
            </a:r>
            <a:r>
              <a:rPr lang="en-US" sz="1800" dirty="0" smtClean="0"/>
              <a:t> </a:t>
            </a:r>
            <a:r>
              <a:rPr lang="en-US" sz="1800" dirty="0" err="1" smtClean="0"/>
              <a:t>asioita</a:t>
            </a:r>
            <a:r>
              <a:rPr lang="en-US" sz="1800" dirty="0" smtClean="0"/>
              <a:t> </a:t>
            </a:r>
            <a:r>
              <a:rPr lang="en-US" sz="1800" dirty="0" err="1" smtClean="0"/>
              <a:t>sisällytetään</a:t>
            </a:r>
            <a:r>
              <a:rPr lang="en-US" sz="1800" dirty="0" smtClean="0"/>
              <a:t>?</a:t>
            </a:r>
          </a:p>
          <a:p>
            <a:pPr lvl="1"/>
            <a:r>
              <a:rPr lang="en-US" sz="1800" dirty="0" err="1" smtClean="0"/>
              <a:t>Millä</a:t>
            </a:r>
            <a:r>
              <a:rPr lang="en-US" sz="1800" dirty="0" smtClean="0"/>
              <a:t> </a:t>
            </a:r>
            <a:r>
              <a:rPr lang="en-US" sz="1800" dirty="0" err="1" smtClean="0"/>
              <a:t>tarkkuudella</a:t>
            </a:r>
            <a:r>
              <a:rPr lang="en-US" sz="1800" dirty="0" smtClean="0"/>
              <a:t> </a:t>
            </a:r>
            <a:r>
              <a:rPr lang="en-US" sz="1800" dirty="0" err="1" smtClean="0"/>
              <a:t>asiat</a:t>
            </a:r>
            <a:r>
              <a:rPr lang="en-US" sz="1800" dirty="0" smtClean="0"/>
              <a:t> </a:t>
            </a:r>
            <a:r>
              <a:rPr lang="en-US" sz="1800" dirty="0" err="1" smtClean="0"/>
              <a:t>esitetään</a:t>
            </a:r>
            <a:r>
              <a:rPr lang="en-US" sz="1800" dirty="0" smtClean="0"/>
              <a:t>?</a:t>
            </a:r>
          </a:p>
          <a:p>
            <a:pPr lvl="1"/>
            <a:r>
              <a:rPr lang="en-US" sz="1800" dirty="0" err="1" smtClean="0"/>
              <a:t>Ohjeistus</a:t>
            </a:r>
            <a:r>
              <a:rPr lang="en-US" sz="1800" dirty="0" smtClean="0"/>
              <a:t> </a:t>
            </a:r>
            <a:r>
              <a:rPr lang="en-US" sz="1800" dirty="0" err="1" smtClean="0"/>
              <a:t>kirjoittajille</a:t>
            </a:r>
            <a:endParaRPr lang="en-US" sz="1800" dirty="0" smtClean="0"/>
          </a:p>
          <a:p>
            <a:r>
              <a:rPr lang="en-US" sz="1800" dirty="0" err="1" smtClean="0"/>
              <a:t>Aineiston</a:t>
            </a:r>
            <a:r>
              <a:rPr lang="en-US" sz="1800" dirty="0" smtClean="0"/>
              <a:t> </a:t>
            </a:r>
            <a:r>
              <a:rPr lang="en-US" sz="1800" dirty="0" err="1" smtClean="0"/>
              <a:t>keräämisen</a:t>
            </a:r>
            <a:r>
              <a:rPr lang="en-US" sz="1800" dirty="0" smtClean="0"/>
              <a:t> </a:t>
            </a:r>
            <a:r>
              <a:rPr lang="en-US" sz="1800" dirty="0" err="1" smtClean="0"/>
              <a:t>tilanne</a:t>
            </a:r>
            <a:endParaRPr lang="en-US" sz="1800" dirty="0" smtClean="0"/>
          </a:p>
          <a:p>
            <a:r>
              <a:rPr lang="en-US" sz="1800" dirty="0" err="1" smtClean="0"/>
              <a:t>Seuraavan</a:t>
            </a:r>
            <a:r>
              <a:rPr lang="en-US" sz="1800" dirty="0" smtClean="0"/>
              <a:t> </a:t>
            </a:r>
            <a:r>
              <a:rPr lang="en-US" sz="1800" dirty="0" err="1" smtClean="0"/>
              <a:t>kauden</a:t>
            </a:r>
            <a:r>
              <a:rPr lang="en-US" sz="1800" dirty="0" smtClean="0"/>
              <a:t> </a:t>
            </a:r>
            <a:r>
              <a:rPr lang="en-US" sz="1800" dirty="0" err="1" smtClean="0"/>
              <a:t>aikataulu</a:t>
            </a:r>
            <a:endParaRPr lang="en-US" sz="1800" dirty="0" smtClean="0"/>
          </a:p>
          <a:p>
            <a:pPr lvl="1"/>
            <a:r>
              <a:rPr lang="en-US" sz="1800" dirty="0" err="1" smtClean="0"/>
              <a:t>Seuraavat</a:t>
            </a:r>
            <a:r>
              <a:rPr lang="en-US" sz="1800" dirty="0" smtClean="0"/>
              <a:t> </a:t>
            </a:r>
            <a:r>
              <a:rPr lang="en-US" sz="1800" dirty="0" err="1" smtClean="0"/>
              <a:t>deadlinet</a:t>
            </a:r>
            <a:endParaRPr lang="en-US" sz="1800" dirty="0" smtClean="0"/>
          </a:p>
          <a:p>
            <a:pPr lvl="1"/>
            <a:r>
              <a:rPr lang="en-US" sz="1800" dirty="0" err="1" smtClean="0"/>
              <a:t>Seuraava</a:t>
            </a:r>
            <a:r>
              <a:rPr lang="en-US" sz="1800" dirty="0" smtClean="0"/>
              <a:t> </a:t>
            </a:r>
            <a:r>
              <a:rPr lang="en-US" sz="1800" dirty="0" err="1" smtClean="0"/>
              <a:t>kokous</a:t>
            </a:r>
            <a:r>
              <a:rPr lang="en-US" sz="1800" dirty="0" smtClean="0"/>
              <a:t> (workshop </a:t>
            </a:r>
            <a:r>
              <a:rPr lang="en-US" sz="1800" dirty="0" err="1" smtClean="0"/>
              <a:t>marraskuussa</a:t>
            </a:r>
            <a:r>
              <a:rPr lang="en-US" sz="1800" dirty="0" smtClean="0"/>
              <a:t>)</a:t>
            </a:r>
          </a:p>
          <a:p>
            <a:r>
              <a:rPr lang="en-US" sz="1800" dirty="0" err="1" smtClean="0"/>
              <a:t>Muut</a:t>
            </a:r>
            <a:r>
              <a:rPr lang="en-US" sz="1800" dirty="0" smtClean="0"/>
              <a:t> </a:t>
            </a:r>
            <a:r>
              <a:rPr lang="en-US" sz="1800" dirty="0" err="1" smtClean="0"/>
              <a:t>asiat</a:t>
            </a:r>
            <a:endParaRPr lang="en-US" sz="1800" dirty="0" smtClean="0"/>
          </a:p>
          <a:p>
            <a:pPr lvl="1"/>
            <a:r>
              <a:rPr lang="en-US" sz="1800" dirty="0" err="1" smtClean="0"/>
              <a:t>Taitto</a:t>
            </a:r>
            <a:r>
              <a:rPr lang="en-US" sz="1800" dirty="0" smtClean="0"/>
              <a:t> </a:t>
            </a:r>
            <a:r>
              <a:rPr lang="en-US" sz="1800" dirty="0" err="1" smtClean="0"/>
              <a:t>TEM:stä</a:t>
            </a:r>
            <a:r>
              <a:rPr lang="en-US" sz="1800" dirty="0" smtClean="0"/>
              <a:t>?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Oppaan</a:t>
            </a:r>
            <a:r>
              <a:rPr lang="en-US" dirty="0" smtClean="0"/>
              <a:t> </a:t>
            </a:r>
            <a:r>
              <a:rPr lang="en-US" dirty="0" err="1" smtClean="0"/>
              <a:t>sisältö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kirjoitusvastuut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400" dirty="0" smtClean="0"/>
              <a:t> </a:t>
            </a:r>
            <a:r>
              <a:rPr lang="fi-FI" sz="1400" dirty="0" smtClean="0"/>
              <a:t>Ympäristövaikutusten arviointimenettelyn opas kaivoshankkeisiin </a:t>
            </a:r>
            <a:endParaRPr lang="en-US" sz="1400" dirty="0" smtClean="0"/>
          </a:p>
          <a:p>
            <a:pPr lvl="0"/>
            <a:r>
              <a:rPr lang="fi-FI" sz="1400" dirty="0" smtClean="0"/>
              <a:t>Sisällysluettelo </a:t>
            </a:r>
            <a:endParaRPr lang="en-US" sz="1400" dirty="0" smtClean="0"/>
          </a:p>
          <a:p>
            <a:pPr lvl="0"/>
            <a:r>
              <a:rPr lang="fi-FI" sz="1400" dirty="0" smtClean="0"/>
              <a:t>Määritelmät ja lyhenteet (kaikki omalta osaltaan)</a:t>
            </a:r>
            <a:endParaRPr lang="en-US" sz="1400" dirty="0" smtClean="0"/>
          </a:p>
          <a:p>
            <a:pPr>
              <a:buNone/>
            </a:pPr>
            <a:r>
              <a:rPr lang="fi-FI" sz="1400" dirty="0" smtClean="0"/>
              <a:t> </a:t>
            </a:r>
            <a:endParaRPr lang="en-US" sz="1400" dirty="0" smtClean="0"/>
          </a:p>
          <a:p>
            <a:pPr>
              <a:buNone/>
            </a:pPr>
            <a:r>
              <a:rPr lang="fi-FI" sz="1400" dirty="0" smtClean="0"/>
              <a:t>OSA 1 ”Kaivoshankkeet ja </a:t>
            </a:r>
            <a:r>
              <a:rPr lang="fi-FI" sz="1400" dirty="0" err="1" smtClean="0"/>
              <a:t>YVA-menettelyn</a:t>
            </a:r>
            <a:r>
              <a:rPr lang="fi-FI" sz="1400" dirty="0" smtClean="0"/>
              <a:t> soveltaminen siihen”</a:t>
            </a:r>
            <a:endParaRPr lang="en-US" sz="1100" dirty="0" smtClean="0"/>
          </a:p>
          <a:p>
            <a:pPr lvl="0"/>
            <a:r>
              <a:rPr lang="fi-FI" sz="1400" dirty="0" smtClean="0"/>
              <a:t>Johdanto (GTK, Tommi)</a:t>
            </a:r>
            <a:endParaRPr lang="en-US" sz="1400" dirty="0" smtClean="0"/>
          </a:p>
          <a:p>
            <a:pPr lvl="0"/>
            <a:r>
              <a:rPr lang="fi-FI" sz="1400" dirty="0" smtClean="0"/>
              <a:t>Kaivoshankkeen elinkaari (GTK, Päivi)</a:t>
            </a:r>
            <a:endParaRPr lang="en-US" sz="1400" dirty="0" smtClean="0"/>
          </a:p>
          <a:p>
            <a:pPr lvl="0"/>
            <a:r>
              <a:rPr lang="fi-FI" sz="1400" dirty="0" smtClean="0"/>
              <a:t>Kaivostoiminnan ympäristövaikutukset elinkaaren aikana (GTK, Päivi)</a:t>
            </a:r>
            <a:endParaRPr lang="en-US" sz="1400" dirty="0" smtClean="0"/>
          </a:p>
          <a:p>
            <a:pPr lvl="0"/>
            <a:r>
              <a:rPr lang="fi-FI" sz="1400" dirty="0" err="1" smtClean="0"/>
              <a:t>YVA-menettelyn</a:t>
            </a:r>
            <a:r>
              <a:rPr lang="fi-FI" sz="1400" dirty="0" smtClean="0"/>
              <a:t> soveltaminen ja vaiheistaminen (</a:t>
            </a:r>
            <a:r>
              <a:rPr lang="fi-FI" sz="1400" dirty="0" smtClean="0"/>
              <a:t>SYKE/Jorma, </a:t>
            </a:r>
            <a:r>
              <a:rPr lang="fi-FI" sz="1400" dirty="0" smtClean="0"/>
              <a:t>(GTK kommentoi))</a:t>
            </a:r>
            <a:endParaRPr lang="en-US" sz="1400" dirty="0" smtClean="0"/>
          </a:p>
          <a:p>
            <a:pPr lvl="1"/>
            <a:r>
              <a:rPr lang="fi-FI" sz="1400" dirty="0" err="1" smtClean="0"/>
              <a:t>Osallistaminen</a:t>
            </a:r>
            <a:r>
              <a:rPr lang="fi-FI" sz="1400" dirty="0" smtClean="0"/>
              <a:t> ja tiedotus</a:t>
            </a:r>
            <a:endParaRPr lang="en-US" sz="1400" dirty="0" smtClean="0"/>
          </a:p>
          <a:p>
            <a:pPr lvl="1"/>
            <a:r>
              <a:rPr lang="fi-FI" sz="1400" dirty="0" err="1" smtClean="0"/>
              <a:t>YVA-ohjelma</a:t>
            </a:r>
            <a:endParaRPr lang="en-US" sz="1400" dirty="0" smtClean="0"/>
          </a:p>
          <a:p>
            <a:pPr lvl="1"/>
            <a:r>
              <a:rPr lang="fi-FI" sz="1400" dirty="0" err="1" smtClean="0"/>
              <a:t>YVA-selostus</a:t>
            </a:r>
            <a:endParaRPr lang="en-US" sz="1400" dirty="0" smtClean="0"/>
          </a:p>
          <a:p>
            <a:pPr lvl="1"/>
            <a:r>
              <a:rPr lang="fi-FI" sz="1400" dirty="0" smtClean="0"/>
              <a:t>Aloittava vs. muutettava toiminta</a:t>
            </a:r>
            <a:endParaRPr lang="en-US" sz="1400" dirty="0" smtClean="0"/>
          </a:p>
          <a:p>
            <a:pPr lvl="0"/>
            <a:r>
              <a:rPr lang="fi-FI" sz="1400" dirty="0" smtClean="0"/>
              <a:t>Muu lainsäädäntö (SYKE)</a:t>
            </a:r>
            <a:endParaRPr lang="en-US" sz="1400" dirty="0" smtClean="0"/>
          </a:p>
          <a:p>
            <a:pPr lvl="0"/>
            <a:r>
              <a:rPr lang="fi-FI" sz="1400" dirty="0" smtClean="0"/>
              <a:t>Tarvittavat luvat ja suunnitelmat (SYKE)</a:t>
            </a:r>
            <a:endParaRPr lang="en-US" sz="1400" dirty="0" smtClean="0"/>
          </a:p>
          <a:p>
            <a:pPr lvl="0"/>
            <a:r>
              <a:rPr lang="fi-FI" sz="1400" dirty="0" smtClean="0"/>
              <a:t>Kaavoitustilanne (SYKE)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Oppaan</a:t>
            </a:r>
            <a:r>
              <a:rPr lang="en-US" dirty="0" smtClean="0"/>
              <a:t> </a:t>
            </a:r>
            <a:r>
              <a:rPr lang="en-US" dirty="0" err="1" smtClean="0"/>
              <a:t>sisältö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kirjoitusvastuut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i-FI" sz="1200" dirty="0" smtClean="0"/>
              <a:t>OSA 2 ”Hankkeen kuvaus, toteuttamisvaihtoehdot ja päästöjen arviointi”</a:t>
            </a:r>
            <a:endParaRPr lang="en-US" sz="1050" dirty="0" smtClean="0"/>
          </a:p>
          <a:p>
            <a:pPr lvl="0"/>
            <a:r>
              <a:rPr lang="fi-FI" sz="1200" dirty="0" smtClean="0"/>
              <a:t>Hankkeen kuvaaminen (GTK… MLR)</a:t>
            </a:r>
            <a:endParaRPr lang="en-US" sz="1200" dirty="0" smtClean="0"/>
          </a:p>
          <a:p>
            <a:pPr lvl="0"/>
            <a:r>
              <a:rPr lang="fi-FI" sz="1200" dirty="0" smtClean="0"/>
              <a:t>Toteuttamisvaihtoehtojen muodostaminen ja kuvaaminen (GTK, </a:t>
            </a:r>
            <a:r>
              <a:rPr lang="fi-FI" sz="1200" dirty="0" smtClean="0"/>
              <a:t>MLR, Jorma kommentoi)</a:t>
            </a:r>
            <a:endParaRPr lang="en-US" sz="1200" dirty="0" smtClean="0"/>
          </a:p>
          <a:p>
            <a:pPr lvl="1"/>
            <a:r>
              <a:rPr lang="fi-FI" sz="1200" dirty="0" smtClean="0"/>
              <a:t>Esiintymät ja niiden taloudellisesti kestävä hyödyntäminen (Makkonen)</a:t>
            </a:r>
            <a:endParaRPr lang="en-US" sz="1200" dirty="0" smtClean="0"/>
          </a:p>
          <a:p>
            <a:pPr lvl="1"/>
            <a:r>
              <a:rPr lang="fi-FI" sz="1200" dirty="0" smtClean="0"/>
              <a:t>Maankäytön ja maanomistuksen muuttuminen; ml. sulkemisen jälkeinen maankäyttö ja kaavoitusvaikutukset</a:t>
            </a:r>
            <a:endParaRPr lang="en-US" sz="1200" dirty="0" smtClean="0"/>
          </a:p>
          <a:p>
            <a:pPr lvl="1"/>
            <a:r>
              <a:rPr lang="fi-FI" sz="1200" dirty="0" smtClean="0"/>
              <a:t>Sijoittumisvaihtoehdot; päästöjen vähennysvaihtoehdot</a:t>
            </a:r>
            <a:endParaRPr lang="en-US" sz="1200" dirty="0" smtClean="0"/>
          </a:p>
          <a:p>
            <a:r>
              <a:rPr lang="fi-FI" sz="1200" dirty="0" smtClean="0"/>
              <a:t>Prosessien ja niihin liittyvien päästöjen ja muiden vaarojen sekä niiden vähentämismahdollisuuksien kuvaaminen eri toteuttamisvaihtoehdoissa </a:t>
            </a:r>
            <a:r>
              <a:rPr lang="fi-FI" sz="1200" dirty="0" smtClean="0"/>
              <a:t>; ml. päästönvähennystoimien kustannusvaikutukset (GTK</a:t>
            </a:r>
            <a:r>
              <a:rPr lang="fi-FI" sz="1200" dirty="0" smtClean="0"/>
              <a:t>, MLR, Pekka Mörsky kommentoi)</a:t>
            </a:r>
            <a:endParaRPr lang="en-US" sz="1200" dirty="0" smtClean="0"/>
          </a:p>
          <a:p>
            <a:pPr lvl="1"/>
            <a:r>
              <a:rPr lang="fi-FI" sz="1200" dirty="0" smtClean="0"/>
              <a:t>Rakennusvaihe</a:t>
            </a:r>
            <a:endParaRPr lang="en-US" sz="1200" dirty="0" smtClean="0"/>
          </a:p>
          <a:p>
            <a:pPr lvl="1"/>
            <a:r>
              <a:rPr lang="fi-FI" sz="1200" dirty="0" smtClean="0"/>
              <a:t>Louhinta</a:t>
            </a:r>
            <a:endParaRPr lang="en-US" sz="1200" dirty="0" smtClean="0"/>
          </a:p>
          <a:p>
            <a:pPr lvl="1"/>
            <a:r>
              <a:rPr lang="fi-FI" sz="1200" dirty="0" smtClean="0"/>
              <a:t>Malmin ja sivukiven siirto, välivarastointi ja käsittely</a:t>
            </a:r>
            <a:endParaRPr lang="en-US" sz="1200" dirty="0" smtClean="0"/>
          </a:p>
          <a:p>
            <a:pPr lvl="1"/>
            <a:r>
              <a:rPr lang="fi-FI" sz="1200" dirty="0" smtClean="0"/>
              <a:t>Malmin murskaus ja jauhatus</a:t>
            </a:r>
            <a:endParaRPr lang="en-US" sz="1200" dirty="0" smtClean="0"/>
          </a:p>
          <a:p>
            <a:pPr lvl="1"/>
            <a:r>
              <a:rPr lang="fi-FI" sz="1200" dirty="0" smtClean="0"/>
              <a:t>Rikastusprosessi</a:t>
            </a:r>
            <a:endParaRPr lang="en-US" sz="1200" dirty="0" smtClean="0"/>
          </a:p>
          <a:p>
            <a:pPr lvl="1"/>
            <a:r>
              <a:rPr lang="fi-FI" sz="1200" dirty="0" smtClean="0"/>
              <a:t>Rikasteet ja niiden käsittely (ml. kuljetus)</a:t>
            </a:r>
            <a:endParaRPr lang="en-US" sz="1200" dirty="0" smtClean="0"/>
          </a:p>
          <a:p>
            <a:pPr lvl="1"/>
            <a:r>
              <a:rPr lang="fi-FI" sz="1200" dirty="0" smtClean="0"/>
              <a:t>Rikastusjätteet ja niiden käsittely</a:t>
            </a:r>
            <a:endParaRPr lang="en-US" sz="1200" dirty="0" smtClean="0"/>
          </a:p>
          <a:p>
            <a:pPr lvl="1"/>
            <a:r>
              <a:rPr lang="fi-FI" sz="1200" dirty="0" smtClean="0"/>
              <a:t>Erilaiset sivukivet ja niiden käsittely</a:t>
            </a:r>
            <a:endParaRPr lang="en-US" sz="1200" dirty="0" smtClean="0"/>
          </a:p>
          <a:p>
            <a:pPr lvl="1"/>
            <a:r>
              <a:rPr lang="fi-FI" sz="1200" dirty="0" smtClean="0"/>
              <a:t>Muut syntyvät jätteet</a:t>
            </a:r>
            <a:endParaRPr lang="en-US" sz="1200" dirty="0" smtClean="0"/>
          </a:p>
          <a:p>
            <a:pPr lvl="1"/>
            <a:r>
              <a:rPr lang="fi-FI" sz="1200" dirty="0" smtClean="0"/>
              <a:t>Kaivoskohteen vesien hallinta, vedenhankinta ja vesitase</a:t>
            </a:r>
            <a:endParaRPr lang="en-US" sz="1200" dirty="0" smtClean="0"/>
          </a:p>
          <a:p>
            <a:pPr lvl="1"/>
            <a:r>
              <a:rPr lang="fi-FI" sz="1200" dirty="0" smtClean="0"/>
              <a:t>Energian käyttö ja tuotanto</a:t>
            </a:r>
            <a:endParaRPr lang="en-US" sz="1200" dirty="0" smtClean="0"/>
          </a:p>
          <a:p>
            <a:pPr lvl="1"/>
            <a:r>
              <a:rPr lang="fi-FI" sz="1200" dirty="0" smtClean="0"/>
              <a:t>Liikenne</a:t>
            </a:r>
            <a:endParaRPr lang="en-US" sz="1200" dirty="0" smtClean="0"/>
          </a:p>
          <a:p>
            <a:pPr lvl="1"/>
            <a:r>
              <a:rPr lang="fi-FI" sz="1200" dirty="0" smtClean="0"/>
              <a:t>Toimintojen lopettaminen ja jälkihoito</a:t>
            </a:r>
            <a:endParaRPr lang="en-US" sz="1200" dirty="0" smtClean="0"/>
          </a:p>
          <a:p>
            <a:pPr>
              <a:buNone/>
            </a:pPr>
            <a:endParaRPr lang="en-US" sz="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Oppaan</a:t>
            </a:r>
            <a:r>
              <a:rPr lang="en-US" dirty="0" smtClean="0"/>
              <a:t> </a:t>
            </a:r>
            <a:r>
              <a:rPr lang="en-US" dirty="0" err="1" smtClean="0"/>
              <a:t>sisältö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kirjoitusvastuut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Liittyminen muihin hankkeisiin</a:t>
            </a:r>
            <a:endParaRPr lang="en-US" dirty="0" smtClean="0"/>
          </a:p>
          <a:p>
            <a:pPr lvl="1"/>
            <a:r>
              <a:rPr lang="fi-FI" sz="2400" dirty="0" smtClean="0"/>
              <a:t>Liikenneväylät (LIIVI)</a:t>
            </a:r>
            <a:endParaRPr lang="en-US" sz="2400" dirty="0" smtClean="0"/>
          </a:p>
          <a:p>
            <a:pPr lvl="1"/>
            <a:r>
              <a:rPr lang="fi-FI" sz="2400" dirty="0" smtClean="0"/>
              <a:t>Energia ja polttoainehuolto (SYKE, Jorma J.)</a:t>
            </a:r>
            <a:endParaRPr lang="en-US" sz="2400" dirty="0" smtClean="0"/>
          </a:p>
          <a:p>
            <a:pPr lvl="1"/>
            <a:r>
              <a:rPr lang="fi-FI" sz="2400" dirty="0" smtClean="0"/>
              <a:t>Muut hyödynnettävät esiintymät ja etsintä (GTK, Hannu Makkonen</a:t>
            </a:r>
            <a:r>
              <a:rPr lang="fi-FI" sz="2400" dirty="0" smtClean="0"/>
              <a:t>)</a:t>
            </a:r>
          </a:p>
          <a:p>
            <a:pPr lvl="1"/>
            <a:r>
              <a:rPr lang="fi-FI" sz="2400" dirty="0" smtClean="0"/>
              <a:t>Yhteisvaikutukset muiden alueella olevien/tulevien </a:t>
            </a:r>
            <a:r>
              <a:rPr lang="fi-FI" sz="2400" dirty="0" err="1" smtClean="0"/>
              <a:t>toim</a:t>
            </a:r>
            <a:r>
              <a:rPr lang="fi-FI" sz="2400" dirty="0" smtClean="0"/>
              <a:t> intojen kanssa</a:t>
            </a:r>
          </a:p>
          <a:p>
            <a:pPr lvl="1"/>
            <a:r>
              <a:rPr lang="fi-FI" sz="2400" dirty="0" smtClean="0"/>
              <a:t>Kaavoitushankkeet</a:t>
            </a:r>
            <a:endParaRPr lang="en-US" dirty="0" smtClean="0"/>
          </a:p>
          <a:p>
            <a:pPr lvl="0"/>
            <a:r>
              <a:rPr lang="fi-FI" dirty="0" smtClean="0"/>
              <a:t>Poikkeustilanteiden vaikutus (Tommi, Päivi, MLR)</a:t>
            </a:r>
            <a:endParaRPr lang="en-US" dirty="0" smtClean="0"/>
          </a:p>
          <a:p>
            <a:pPr lvl="1"/>
            <a:r>
              <a:rPr lang="fi-FI" sz="2400" dirty="0" smtClean="0"/>
              <a:t>Häiriötilanteet ja niiden aiheuttamat päästöt ja vaarat</a:t>
            </a:r>
            <a:endParaRPr lang="en-US" sz="2400" dirty="0" smtClean="0"/>
          </a:p>
          <a:p>
            <a:pPr lvl="1"/>
            <a:r>
              <a:rPr lang="fi-FI" sz="2400" dirty="0" smtClean="0"/>
              <a:t>Toiminnan ennenaikainen keskeytyminen</a:t>
            </a:r>
            <a:endParaRPr lang="en-US" sz="2400" dirty="0" smtClean="0"/>
          </a:p>
          <a:p>
            <a:pPr>
              <a:buNone/>
            </a:pPr>
            <a:endParaRPr lang="en-US" sz="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Oppaan</a:t>
            </a:r>
            <a:r>
              <a:rPr lang="en-US" dirty="0" smtClean="0"/>
              <a:t> </a:t>
            </a:r>
            <a:r>
              <a:rPr lang="en-US" dirty="0" err="1" smtClean="0"/>
              <a:t>sisältö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kirjoitusvastuut</a:t>
            </a:r>
            <a:r>
              <a:rPr lang="en-US" dirty="0" smtClean="0"/>
              <a:t>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OSA 3 ”Kohteen ympäristön </a:t>
            </a:r>
            <a:r>
              <a:rPr lang="fi-FI" sz="2000" dirty="0" smtClean="0"/>
              <a:t>nykytilan </a:t>
            </a:r>
            <a:r>
              <a:rPr lang="fi-FI" sz="2000" dirty="0" smtClean="0"/>
              <a:t>kuvaaminen”</a:t>
            </a:r>
            <a:endParaRPr lang="en-US" sz="1600" dirty="0" smtClean="0"/>
          </a:p>
          <a:p>
            <a:pPr lvl="0"/>
            <a:r>
              <a:rPr lang="fi-FI" sz="2000" dirty="0" smtClean="0"/>
              <a:t>Ympäristötiedon kerääminen hankkeen eri vaiheissa </a:t>
            </a:r>
            <a:endParaRPr lang="en-US" sz="2000" dirty="0" smtClean="0"/>
          </a:p>
          <a:p>
            <a:pPr lvl="0"/>
            <a:r>
              <a:rPr lang="fi-FI" sz="2000" dirty="0" smtClean="0"/>
              <a:t>Perustilaselvitysten laatiminen (GTK, Päivi)</a:t>
            </a:r>
            <a:endParaRPr lang="en-US" sz="2000" dirty="0" smtClean="0"/>
          </a:p>
          <a:p>
            <a:pPr lvl="1"/>
            <a:r>
              <a:rPr lang="fi-FI" sz="2000" dirty="0" smtClean="0"/>
              <a:t>Maa- ja kallioperä</a:t>
            </a:r>
            <a:endParaRPr lang="en-US" sz="2000" dirty="0" smtClean="0"/>
          </a:p>
          <a:p>
            <a:pPr lvl="1"/>
            <a:r>
              <a:rPr lang="fi-FI" sz="2000" dirty="0" smtClean="0"/>
              <a:t>Maa- ja kallioperän sekä humuskerroksen geokemialliset ominaisuudet</a:t>
            </a:r>
            <a:endParaRPr lang="en-US" sz="2000" dirty="0" smtClean="0"/>
          </a:p>
          <a:p>
            <a:pPr lvl="1"/>
            <a:r>
              <a:rPr lang="fi-FI" sz="2000" dirty="0" smtClean="0"/>
              <a:t>Pohja- ja pintavesiolot ja vesien laatu vuodenaikaisvaihteluineen (ml. kerrostuneisuus ja happiolot, sietokyky)</a:t>
            </a:r>
            <a:endParaRPr lang="en-US" sz="2000" dirty="0" smtClean="0"/>
          </a:p>
          <a:p>
            <a:pPr lvl="1"/>
            <a:r>
              <a:rPr lang="fi-FI" sz="2000" dirty="0" smtClean="0"/>
              <a:t>Vesistösedimenttien ominaisuudet (Tommi)</a:t>
            </a:r>
            <a:endParaRPr lang="en-US" sz="2000" dirty="0" smtClean="0"/>
          </a:p>
          <a:p>
            <a:pPr lvl="1"/>
            <a:r>
              <a:rPr lang="fi-FI" sz="2000" dirty="0" smtClean="0"/>
              <a:t>Kasvillisuus ja luontotyypit (SYKE)</a:t>
            </a:r>
            <a:endParaRPr lang="en-US" sz="2000" dirty="0" smtClean="0"/>
          </a:p>
          <a:p>
            <a:pPr lvl="1"/>
            <a:r>
              <a:rPr lang="fi-FI" sz="2000" dirty="0" smtClean="0"/>
              <a:t>Uhanalaiset ja vaarantuneet lajit (SYKE)</a:t>
            </a:r>
            <a:endParaRPr lang="en-US" sz="2000" dirty="0" smtClean="0"/>
          </a:p>
          <a:p>
            <a:pPr lvl="1"/>
            <a:r>
              <a:rPr lang="fi-FI" sz="2000" dirty="0" smtClean="0"/>
              <a:t>Ilmasto ja ilmanlaatu (SYKE)</a:t>
            </a:r>
            <a:endParaRPr lang="en-US" sz="2000" dirty="0" smtClean="0"/>
          </a:p>
          <a:p>
            <a:pPr lvl="1"/>
            <a:r>
              <a:rPr lang="fi-FI" sz="2000" dirty="0" smtClean="0">
                <a:solidFill>
                  <a:srgbClr val="FF0000"/>
                </a:solidFill>
              </a:rPr>
              <a:t>Tommi laajentaa ja lähettää kommentoitavaksi</a:t>
            </a:r>
          </a:p>
          <a:p>
            <a:pPr lvl="1"/>
            <a:r>
              <a:rPr lang="fi-FI" sz="2000" dirty="0" smtClean="0">
                <a:solidFill>
                  <a:srgbClr val="FF0000"/>
                </a:solidFill>
              </a:rPr>
              <a:t>Tämä varsin lyhyesti, </a:t>
            </a:r>
            <a:r>
              <a:rPr lang="fi-FI" sz="2000" dirty="0" err="1" smtClean="0">
                <a:solidFill>
                  <a:srgbClr val="FF0000"/>
                </a:solidFill>
              </a:rPr>
              <a:t>listanomaisesti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Oppaan</a:t>
            </a:r>
            <a:r>
              <a:rPr lang="en-US" dirty="0" smtClean="0"/>
              <a:t> </a:t>
            </a:r>
            <a:r>
              <a:rPr lang="en-US" dirty="0" err="1" smtClean="0"/>
              <a:t>sisältö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kirjoitusvastuut</a:t>
            </a:r>
            <a:r>
              <a:rPr lang="en-US" dirty="0" smtClean="0"/>
              <a:t>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i-FI" sz="1800" dirty="0" smtClean="0"/>
              <a:t>OSA 4 ”Vaikutusten arvioiminen ja seuranta”</a:t>
            </a:r>
            <a:endParaRPr lang="en-US" sz="1400" dirty="0" smtClean="0"/>
          </a:p>
          <a:p>
            <a:pPr lvl="0">
              <a:buNone/>
            </a:pPr>
            <a:r>
              <a:rPr lang="fi-FI" sz="1800" i="1" dirty="0" smtClean="0"/>
              <a:t>HUOM! Sisältää päästöjen </a:t>
            </a:r>
            <a:r>
              <a:rPr lang="fi-FI" sz="1800" i="1" dirty="0" smtClean="0"/>
              <a:t>vähentämismahdollisuudet, arvioinnin epävarmuudet, vaikutusalueen rajaamisen ja vaikutusten seurannan</a:t>
            </a:r>
            <a:endParaRPr lang="en-US" sz="1800" dirty="0" smtClean="0"/>
          </a:p>
          <a:p>
            <a:pPr lvl="0"/>
            <a:r>
              <a:rPr lang="fi-FI" sz="1800" dirty="0" smtClean="0"/>
              <a:t>Vaikutukset luonnonympäristön ominaisuuksiin </a:t>
            </a:r>
            <a:r>
              <a:rPr lang="fi-FI" sz="1800" dirty="0" smtClean="0">
                <a:solidFill>
                  <a:schemeClr val="bg1">
                    <a:lumMod val="65000"/>
                  </a:schemeClr>
                </a:solidFill>
              </a:rPr>
              <a:t>”YVAL: Maaperään, vesiin, ilmaan, ilmastoon”</a:t>
            </a:r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fi-FI" sz="1800" dirty="0" smtClean="0"/>
              <a:t>Vaikutukset maa- ja kallioperään (GTK, Päivi)</a:t>
            </a:r>
            <a:endParaRPr lang="en-US" sz="1800" dirty="0" smtClean="0"/>
          </a:p>
          <a:p>
            <a:pPr lvl="1"/>
            <a:r>
              <a:rPr lang="fi-FI" sz="1800" dirty="0" smtClean="0"/>
              <a:t>Vaikutukset pintamaahan (GTK, Päivi, Anna)</a:t>
            </a:r>
            <a:endParaRPr lang="en-US" sz="1800" dirty="0" smtClean="0"/>
          </a:p>
          <a:p>
            <a:pPr lvl="1"/>
            <a:r>
              <a:rPr lang="fi-FI" sz="1800" dirty="0" smtClean="0"/>
              <a:t>Vaikutukset pohjaveteen (GTK, Päivi)</a:t>
            </a:r>
            <a:endParaRPr lang="en-US" sz="1800" dirty="0" smtClean="0"/>
          </a:p>
          <a:p>
            <a:pPr lvl="1"/>
            <a:r>
              <a:rPr lang="fi-FI" sz="1800" dirty="0" smtClean="0"/>
              <a:t>Vaikutukset pintavesiin (</a:t>
            </a:r>
            <a:r>
              <a:rPr lang="fi-FI" sz="1800" dirty="0" smtClean="0"/>
              <a:t>SYKE; Hellsten, Mannio, Kauppi, </a:t>
            </a:r>
            <a:r>
              <a:rPr lang="fi-FI" sz="1800" dirty="0" smtClean="0"/>
              <a:t>GTK; MLR, Päivi)</a:t>
            </a:r>
            <a:endParaRPr lang="en-US" sz="1800" dirty="0" smtClean="0"/>
          </a:p>
          <a:p>
            <a:pPr lvl="2"/>
            <a:r>
              <a:rPr lang="fi-FI" sz="1600" dirty="0" smtClean="0"/>
              <a:t>SYKE: ravinteet, kerrostuneisuus, happitilanne, virtaamat, päästöjen laimeneminen</a:t>
            </a:r>
            <a:endParaRPr lang="en-US" sz="1600" dirty="0" smtClean="0"/>
          </a:p>
          <a:p>
            <a:pPr lvl="2"/>
            <a:r>
              <a:rPr lang="fi-FI" sz="1600" dirty="0" smtClean="0"/>
              <a:t>GTK: metallit, happamuus, suolaantuminen, reaktiot</a:t>
            </a:r>
            <a:endParaRPr lang="en-US" sz="1600" dirty="0" smtClean="0"/>
          </a:p>
          <a:p>
            <a:pPr lvl="1"/>
            <a:r>
              <a:rPr lang="fi-FI" sz="1800" dirty="0" smtClean="0"/>
              <a:t>Vaikutukset vesistösedimentteihin (GTK, </a:t>
            </a:r>
            <a:r>
              <a:rPr lang="fi-FI" sz="1800" dirty="0" smtClean="0"/>
              <a:t>Tommi, SYKE Mannio)</a:t>
            </a:r>
            <a:endParaRPr lang="en-US" sz="1800" dirty="0" smtClean="0"/>
          </a:p>
          <a:p>
            <a:pPr lvl="1"/>
            <a:r>
              <a:rPr lang="fi-FI" sz="1800" dirty="0" smtClean="0"/>
              <a:t>Vaikutukset ilmanlaatuun (</a:t>
            </a:r>
            <a:r>
              <a:rPr lang="fi-FI" sz="1800" dirty="0" smtClean="0"/>
              <a:t>THL)</a:t>
            </a:r>
            <a:endParaRPr lang="en-US" sz="1800" dirty="0" smtClean="0"/>
          </a:p>
          <a:p>
            <a:pPr lvl="1"/>
            <a:r>
              <a:rPr lang="fi-FI" sz="1800" dirty="0" smtClean="0"/>
              <a:t>Vaikutukset ilmastoon (</a:t>
            </a:r>
            <a:r>
              <a:rPr lang="fi-FI" sz="1800" dirty="0" smtClean="0"/>
              <a:t>SYKE)</a:t>
            </a:r>
            <a:endParaRPr lang="en-US" sz="1800" dirty="0" smtClean="0"/>
          </a:p>
          <a:p>
            <a:pPr>
              <a:buNone/>
            </a:pPr>
            <a:endParaRPr lang="en-US" sz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Oppaan</a:t>
            </a:r>
            <a:r>
              <a:rPr lang="en-US" dirty="0" smtClean="0"/>
              <a:t> </a:t>
            </a:r>
            <a:r>
              <a:rPr lang="en-US" dirty="0" err="1" smtClean="0"/>
              <a:t>sisältö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kirjoitusvastuut</a:t>
            </a:r>
            <a:r>
              <a:rPr lang="en-US" dirty="0" smtClean="0"/>
              <a:t>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Vaikutukset eliöstöön </a:t>
            </a:r>
            <a:r>
              <a:rPr lang="fi-FI" dirty="0" smtClean="0">
                <a:solidFill>
                  <a:schemeClr val="bg1">
                    <a:lumMod val="65000"/>
                  </a:schemeClr>
                </a:solidFill>
              </a:rPr>
              <a:t>”YVAL: Kasvillisuuteen, eliöihin ja luonnon monimuotoisuuteen”</a:t>
            </a:r>
            <a:r>
              <a:rPr lang="fi-FI" dirty="0" smtClean="0"/>
              <a:t> (</a:t>
            </a:r>
            <a:r>
              <a:rPr lang="fi-FI" dirty="0" smtClean="0"/>
              <a:t>SYKE; Jorma aloittaa, SYKE Luontokeskus tarkastaa)</a:t>
            </a:r>
            <a:endParaRPr lang="en-US" dirty="0" smtClean="0"/>
          </a:p>
          <a:p>
            <a:pPr lvl="1"/>
            <a:r>
              <a:rPr lang="fi-FI" sz="2400" dirty="0" smtClean="0"/>
              <a:t>Ekologisten vaikutusten arviointi</a:t>
            </a:r>
            <a:endParaRPr lang="en-US" sz="2400" dirty="0" smtClean="0"/>
          </a:p>
          <a:p>
            <a:pPr lvl="2"/>
            <a:r>
              <a:rPr lang="fi-FI" dirty="0" err="1" smtClean="0"/>
              <a:t>Terrestriset</a:t>
            </a:r>
            <a:endParaRPr lang="en-US" dirty="0" smtClean="0"/>
          </a:p>
          <a:p>
            <a:pPr lvl="2"/>
            <a:r>
              <a:rPr lang="fi-FI" dirty="0" err="1" smtClean="0"/>
              <a:t>Akvaattiset</a:t>
            </a:r>
            <a:endParaRPr lang="en-US" dirty="0" smtClean="0"/>
          </a:p>
          <a:p>
            <a:pPr lvl="2"/>
            <a:r>
              <a:rPr lang="fi-FI" dirty="0" smtClean="0"/>
              <a:t>Pohjaeläimet</a:t>
            </a:r>
            <a:endParaRPr lang="en-US" dirty="0" smtClean="0"/>
          </a:p>
          <a:p>
            <a:pPr lvl="2"/>
            <a:r>
              <a:rPr lang="fi-FI" dirty="0" smtClean="0"/>
              <a:t>Sekundääriset vaikutukset</a:t>
            </a:r>
            <a:endParaRPr lang="en-US" dirty="0" smtClean="0"/>
          </a:p>
          <a:p>
            <a:pPr lvl="1"/>
            <a:r>
              <a:rPr lang="fi-FI" sz="2400" dirty="0" smtClean="0"/>
              <a:t>Vaikutukset tärkeisiin eliöryhmiin</a:t>
            </a:r>
            <a:endParaRPr lang="en-US" sz="2400" dirty="0" smtClean="0"/>
          </a:p>
          <a:p>
            <a:pPr lvl="1"/>
            <a:r>
              <a:rPr lang="fi-FI" sz="2400" dirty="0" smtClean="0"/>
              <a:t>Vaikutukset luontotyyppeihin, </a:t>
            </a:r>
            <a:r>
              <a:rPr lang="fi-FI" sz="2400" dirty="0" err="1" smtClean="0"/>
              <a:t>biodiversiteettiin</a:t>
            </a:r>
            <a:r>
              <a:rPr lang="fi-FI" sz="2400" dirty="0" smtClean="0"/>
              <a:t> ja Natura-alueisiin</a:t>
            </a:r>
            <a:endParaRPr lang="en-US" sz="2400" dirty="0" smtClean="0"/>
          </a:p>
          <a:p>
            <a:pPr>
              <a:buNone/>
            </a:pPr>
            <a:endParaRPr lang="en-US" sz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Oppaan</a:t>
            </a:r>
            <a:r>
              <a:rPr lang="en-US" dirty="0" smtClean="0"/>
              <a:t> </a:t>
            </a:r>
            <a:r>
              <a:rPr lang="en-US" dirty="0" err="1" smtClean="0"/>
              <a:t>sisältö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kirjoitusvastuut</a:t>
            </a:r>
            <a:r>
              <a:rPr lang="en-US" dirty="0" smtClean="0"/>
              <a:t> 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Vaikutukset ihmisten terveyteen ja viihtyvyyteen </a:t>
            </a:r>
            <a:r>
              <a:rPr lang="fi-FI" dirty="0" smtClean="0">
                <a:solidFill>
                  <a:schemeClr val="bg1">
                    <a:lumMod val="65000"/>
                  </a:schemeClr>
                </a:solidFill>
              </a:rPr>
              <a:t>”YVAL: Ihmisten terveyteen ja viihtyvyyteen”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fi-FI" sz="2400" dirty="0" smtClean="0"/>
              <a:t>Ilman epäpuhtaudet (THL)</a:t>
            </a:r>
            <a:endParaRPr lang="en-US" sz="2400" dirty="0" smtClean="0"/>
          </a:p>
          <a:p>
            <a:pPr lvl="1"/>
            <a:r>
              <a:rPr lang="fi-FI" sz="2400" dirty="0" smtClean="0"/>
              <a:t>Pintavesien epäpuhtaudet (THL)</a:t>
            </a:r>
            <a:endParaRPr lang="en-US" sz="2400" dirty="0" smtClean="0"/>
          </a:p>
          <a:p>
            <a:pPr lvl="1"/>
            <a:r>
              <a:rPr lang="fi-FI" sz="2400" dirty="0" smtClean="0"/>
              <a:t>Maaperän epäpuhtaudet (THL)</a:t>
            </a:r>
            <a:endParaRPr lang="en-US" sz="2400" dirty="0" smtClean="0"/>
          </a:p>
          <a:p>
            <a:pPr lvl="1"/>
            <a:r>
              <a:rPr lang="fi-FI" sz="2400" dirty="0" smtClean="0"/>
              <a:t>Pohjaveden epäpuhtaudet (THL)</a:t>
            </a:r>
            <a:endParaRPr lang="en-US" sz="2400" dirty="0" smtClean="0"/>
          </a:p>
          <a:p>
            <a:pPr lvl="1"/>
            <a:r>
              <a:rPr lang="fi-FI" sz="2400" dirty="0" smtClean="0"/>
              <a:t>Meluhaitat (THL)</a:t>
            </a:r>
            <a:endParaRPr lang="en-US" sz="2400" dirty="0" smtClean="0"/>
          </a:p>
          <a:p>
            <a:pPr lvl="1"/>
            <a:r>
              <a:rPr lang="fi-FI" sz="2400" dirty="0" smtClean="0"/>
              <a:t>Hajuhaitat (THL)</a:t>
            </a:r>
            <a:endParaRPr lang="en-US" sz="2400" dirty="0" smtClean="0"/>
          </a:p>
          <a:p>
            <a:pPr lvl="1"/>
            <a:r>
              <a:rPr lang="fi-FI" sz="2400" dirty="0" smtClean="0"/>
              <a:t>Säteily (THL)</a:t>
            </a:r>
            <a:endParaRPr lang="en-US" sz="2400" dirty="0" smtClean="0"/>
          </a:p>
          <a:p>
            <a:pPr lvl="1"/>
            <a:r>
              <a:rPr lang="fi-FI" sz="2400" dirty="0" smtClean="0"/>
              <a:t>Tärinä (THL)</a:t>
            </a:r>
            <a:endParaRPr lang="en-US" sz="2400" dirty="0" smtClean="0"/>
          </a:p>
          <a:p>
            <a:pPr>
              <a:buNone/>
            </a:pPr>
            <a:endParaRPr lang="en-US" sz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TK">
  <a:themeElements>
    <a:clrScheme name="GTK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037672"/>
      </a:accent1>
      <a:accent2>
        <a:srgbClr val="FFB400"/>
      </a:accent2>
      <a:accent3>
        <a:srgbClr val="363636"/>
      </a:accent3>
      <a:accent4>
        <a:srgbClr val="337298"/>
      </a:accent4>
      <a:accent5>
        <a:srgbClr val="3CA3CD"/>
      </a:accent5>
      <a:accent6>
        <a:srgbClr val="A9A57C"/>
      </a:accent6>
      <a:hlink>
        <a:srgbClr val="037672"/>
      </a:hlink>
      <a:folHlink>
        <a:srgbClr val="363636"/>
      </a:folHlink>
    </a:clrScheme>
    <a:fontScheme name="GT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GTK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037672"/>
        </a:accent1>
        <a:accent2>
          <a:srgbClr val="FFB400"/>
        </a:accent2>
        <a:accent3>
          <a:srgbClr val="FFFFFF"/>
        </a:accent3>
        <a:accent4>
          <a:srgbClr val="000000"/>
        </a:accent4>
        <a:accent5>
          <a:srgbClr val="AABDBC"/>
        </a:accent5>
        <a:accent6>
          <a:srgbClr val="E7A300"/>
        </a:accent6>
        <a:hlink>
          <a:srgbClr val="363636"/>
        </a:hlink>
        <a:folHlink>
          <a:srgbClr val="A9A57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GTK_kalvopohja-Office2007</Template>
  <TotalTime>456</TotalTime>
  <Words>1005</Words>
  <Application>Microsoft Office PowerPoint</Application>
  <PresentationFormat>On-screen Show (4:3)</PresentationFormat>
  <Paragraphs>174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GTK</vt:lpstr>
      <vt:lpstr>Kaivoshankkeiden YVA-opas</vt:lpstr>
      <vt:lpstr>Keskusteltavia asioita</vt:lpstr>
      <vt:lpstr>Oppaan sisältö ja kirjoitusvastuut (1)</vt:lpstr>
      <vt:lpstr>Oppaan sisältö ja kirjoitusvastuut (2)</vt:lpstr>
      <vt:lpstr>Oppaan sisältö ja kirjoitusvastuut (3)</vt:lpstr>
      <vt:lpstr>Oppaan sisältö ja kirjoitusvastuut (4)</vt:lpstr>
      <vt:lpstr>Oppaan sisältö ja kirjoitusvastuut (5)</vt:lpstr>
      <vt:lpstr>Oppaan sisältö ja kirjoitusvastuut (6)</vt:lpstr>
      <vt:lpstr>Oppaan sisältö ja kirjoitusvastuut (7)</vt:lpstr>
      <vt:lpstr>Oppaan sisältö ja kirjoitusvastuut (8)</vt:lpstr>
      <vt:lpstr>Oppaan sisältö ja kirjoitusvastuut (9)</vt:lpstr>
      <vt:lpstr>Oppaan sisältö ja kirjoitusvastuut (10)</vt:lpstr>
      <vt:lpstr>Oppaan tavoitteiden määrittely</vt:lpstr>
      <vt:lpstr>Projektiryhmän kokoonpanosta</vt:lpstr>
      <vt:lpstr>Vaiheistus ja aikataulu</vt:lpstr>
    </vt:vector>
  </TitlesOfParts>
  <Company>Geological Survey of Finland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Kaivoshankkeiden YVA-opas</dc:title>
  <dc:creator>tkauppil</dc:creator>
  <cp:lastModifiedBy>tkauppil</cp:lastModifiedBy>
  <cp:revision>93</cp:revision>
  <dcterms:created xsi:type="dcterms:W3CDTF">2013-05-22T11:58:54Z</dcterms:created>
  <dcterms:modified xsi:type="dcterms:W3CDTF">2013-09-11T08:03:28Z</dcterms:modified>
</cp:coreProperties>
</file>