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61"/>
  </p:notesMasterIdLst>
  <p:handoutMasterIdLst>
    <p:handoutMasterId r:id="rId62"/>
  </p:handoutMasterIdLst>
  <p:sldIdLst>
    <p:sldId id="298" r:id="rId4"/>
    <p:sldId id="396" r:id="rId5"/>
    <p:sldId id="407" r:id="rId6"/>
    <p:sldId id="411" r:id="rId7"/>
    <p:sldId id="412" r:id="rId8"/>
    <p:sldId id="416" r:id="rId9"/>
    <p:sldId id="437" r:id="rId10"/>
    <p:sldId id="413" r:id="rId11"/>
    <p:sldId id="387" r:id="rId12"/>
    <p:sldId id="398" r:id="rId13"/>
    <p:sldId id="410" r:id="rId14"/>
    <p:sldId id="405" r:id="rId15"/>
    <p:sldId id="409" r:id="rId16"/>
    <p:sldId id="406" r:id="rId17"/>
    <p:sldId id="441" r:id="rId18"/>
    <p:sldId id="418" r:id="rId19"/>
    <p:sldId id="419" r:id="rId20"/>
    <p:sldId id="420" r:id="rId21"/>
    <p:sldId id="421" r:id="rId22"/>
    <p:sldId id="390" r:id="rId23"/>
    <p:sldId id="388" r:id="rId24"/>
    <p:sldId id="429" r:id="rId25"/>
    <p:sldId id="430" r:id="rId26"/>
    <p:sldId id="392" r:id="rId27"/>
    <p:sldId id="393" r:id="rId28"/>
    <p:sldId id="394" r:id="rId29"/>
    <p:sldId id="415" r:id="rId30"/>
    <p:sldId id="399" r:id="rId31"/>
    <p:sldId id="391" r:id="rId32"/>
    <p:sldId id="404" r:id="rId33"/>
    <p:sldId id="414" r:id="rId34"/>
    <p:sldId id="395" r:id="rId35"/>
    <p:sldId id="432" r:id="rId36"/>
    <p:sldId id="435" r:id="rId37"/>
    <p:sldId id="436" r:id="rId38"/>
    <p:sldId id="439" r:id="rId39"/>
    <p:sldId id="438" r:id="rId40"/>
    <p:sldId id="434" r:id="rId41"/>
    <p:sldId id="382" r:id="rId42"/>
    <p:sldId id="383" r:id="rId43"/>
    <p:sldId id="384" r:id="rId44"/>
    <p:sldId id="324" r:id="rId45"/>
    <p:sldId id="417" r:id="rId46"/>
    <p:sldId id="381" r:id="rId47"/>
    <p:sldId id="380" r:id="rId48"/>
    <p:sldId id="400" r:id="rId49"/>
    <p:sldId id="351" r:id="rId50"/>
    <p:sldId id="424" r:id="rId51"/>
    <p:sldId id="422" r:id="rId52"/>
    <p:sldId id="428" r:id="rId53"/>
    <p:sldId id="425" r:id="rId54"/>
    <p:sldId id="427" r:id="rId55"/>
    <p:sldId id="426" r:id="rId56"/>
    <p:sldId id="389" r:id="rId57"/>
    <p:sldId id="402" r:id="rId58"/>
    <p:sldId id="433" r:id="rId59"/>
    <p:sldId id="397" r:id="rId60"/>
  </p:sldIdLst>
  <p:sldSz cx="9144000" cy="6858000" type="screen4x3"/>
  <p:notesSz cx="6731000" cy="98631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99"/>
    <a:srgbClr val="FF99CC"/>
    <a:srgbClr val="006600"/>
    <a:srgbClr val="807F83"/>
    <a:srgbClr val="FF0000"/>
    <a:srgbClr val="7B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>
        <p:scale>
          <a:sx n="110" d="100"/>
          <a:sy n="110" d="100"/>
        </p:scale>
        <p:origin x="-153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6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Terveyshyödyt</c:v>
          </c:tx>
          <c:spPr>
            <a:solidFill>
              <a:schemeClr val="accent3"/>
            </a:solidFill>
          </c:spPr>
          <c:invertIfNegative val="0"/>
          <c:cat>
            <c:strRef>
              <c:f>tulokset!$D$94:$D$100</c:f>
              <c:strCache>
                <c:ptCount val="7"/>
                <c:pt idx="0">
                  <c:v>Tupakointikielto</c:v>
                </c:pt>
                <c:pt idx="1">
                  <c:v>Tupakoinnin puolittaminen</c:v>
                </c:pt>
                <c:pt idx="2">
                  <c:v>Tupakointikielto</c:v>
                </c:pt>
                <c:pt idx="3">
                  <c:v>Tupakoinnin puolittaminen</c:v>
                </c:pt>
                <c:pt idx="4">
                  <c:v>Polttopuun polttokielto</c:v>
                </c:pt>
                <c:pt idx="5">
                  <c:v>Polttopuun polton puolittaminen</c:v>
                </c:pt>
                <c:pt idx="6">
                  <c:v>35 km/h nopeusrajoitukset</c:v>
                </c:pt>
              </c:strCache>
            </c:strRef>
          </c:cat>
          <c:val>
            <c:numRef>
              <c:f>tulokset!$E$94:$E$100</c:f>
              <c:numCache>
                <c:formatCode>#,##0.00</c:formatCode>
                <c:ptCount val="7"/>
                <c:pt idx="0">
                  <c:v>0.55657105863950829</c:v>
                </c:pt>
                <c:pt idx="1">
                  <c:v>0.27828552931975414</c:v>
                </c:pt>
                <c:pt idx="2" formatCode="0.00">
                  <c:v>111.90922068225881</c:v>
                </c:pt>
                <c:pt idx="3" formatCode="0.00">
                  <c:v>55.954610341129403</c:v>
                </c:pt>
                <c:pt idx="4" formatCode="0.00">
                  <c:v>2.1078760648425447</c:v>
                </c:pt>
                <c:pt idx="5" formatCode="0.00">
                  <c:v>1.0539380324212724</c:v>
                </c:pt>
                <c:pt idx="6" formatCode="0.00">
                  <c:v>1.1315718219167819</c:v>
                </c:pt>
              </c:numCache>
            </c:numRef>
          </c:val>
        </c:ser>
        <c:ser>
          <c:idx val="1"/>
          <c:order val="1"/>
          <c:tx>
            <c:v>Kustannukset</c:v>
          </c:tx>
          <c:spPr>
            <a:solidFill>
              <a:schemeClr val="accent1"/>
            </a:solidFill>
          </c:spPr>
          <c:invertIfNegative val="0"/>
          <c:cat>
            <c:strRef>
              <c:f>tulokset!$D$94:$D$100</c:f>
              <c:strCache>
                <c:ptCount val="7"/>
                <c:pt idx="0">
                  <c:v>Tupakointikielto</c:v>
                </c:pt>
                <c:pt idx="1">
                  <c:v>Tupakoinnin puolittaminen</c:v>
                </c:pt>
                <c:pt idx="2">
                  <c:v>Tupakointikielto</c:v>
                </c:pt>
                <c:pt idx="3">
                  <c:v>Tupakoinnin puolittaminen</c:v>
                </c:pt>
                <c:pt idx="4">
                  <c:v>Polttopuun polttokielto</c:v>
                </c:pt>
                <c:pt idx="5">
                  <c:v>Polttopuun polton puolittaminen</c:v>
                </c:pt>
                <c:pt idx="6">
                  <c:v>35 km/h nopeusrajoitukset</c:v>
                </c:pt>
              </c:strCache>
            </c:strRef>
          </c:cat>
          <c:val>
            <c:numRef>
              <c:f>tulokset!$F$94:$F$100</c:f>
              <c:numCache>
                <c:formatCode>0.00</c:formatCode>
                <c:ptCount val="7"/>
                <c:pt idx="0">
                  <c:v>4.9301499887101343</c:v>
                </c:pt>
                <c:pt idx="1">
                  <c:v>2.5561861637168235</c:v>
                </c:pt>
                <c:pt idx="2">
                  <c:v>4.9301499887101343</c:v>
                </c:pt>
                <c:pt idx="3">
                  <c:v>2.5561861637168235</c:v>
                </c:pt>
                <c:pt idx="4">
                  <c:v>-1.161438107617508</c:v>
                </c:pt>
                <c:pt idx="5">
                  <c:v>-0.58168051797840392</c:v>
                </c:pt>
                <c:pt idx="6">
                  <c:v>-4.7922012139860137E-2</c:v>
                </c:pt>
              </c:numCache>
            </c:numRef>
          </c:val>
        </c:ser>
        <c:ser>
          <c:idx val="2"/>
          <c:order val="2"/>
          <c:tx>
            <c:v>Arvot</c:v>
          </c:tx>
          <c:spPr>
            <a:solidFill>
              <a:schemeClr val="accent2"/>
            </a:solidFill>
          </c:spPr>
          <c:invertIfNegative val="0"/>
          <c:cat>
            <c:strRef>
              <c:f>tulokset!$D$94:$D$100</c:f>
              <c:strCache>
                <c:ptCount val="7"/>
                <c:pt idx="0">
                  <c:v>Tupakointikielto</c:v>
                </c:pt>
                <c:pt idx="1">
                  <c:v>Tupakoinnin puolittaminen</c:v>
                </c:pt>
                <c:pt idx="2">
                  <c:v>Tupakointikielto</c:v>
                </c:pt>
                <c:pt idx="3">
                  <c:v>Tupakoinnin puolittaminen</c:v>
                </c:pt>
                <c:pt idx="4">
                  <c:v>Polttopuun polttokielto</c:v>
                </c:pt>
                <c:pt idx="5">
                  <c:v>Polttopuun polton puolittaminen</c:v>
                </c:pt>
                <c:pt idx="6">
                  <c:v>35 km/h nopeusrajoitukset</c:v>
                </c:pt>
              </c:strCache>
            </c:strRef>
          </c:cat>
          <c:val>
            <c:numRef>
              <c:f>tulokset!$G$94:$G$100</c:f>
              <c:numCache>
                <c:formatCode>0.00</c:formatCode>
                <c:ptCount val="7"/>
                <c:pt idx="0">
                  <c:v>-21.037588819122863</c:v>
                </c:pt>
                <c:pt idx="1">
                  <c:v>-10.518794409561432</c:v>
                </c:pt>
                <c:pt idx="2">
                  <c:v>-21.037588819122863</c:v>
                </c:pt>
                <c:pt idx="3">
                  <c:v>-10.518794409561432</c:v>
                </c:pt>
                <c:pt idx="4">
                  <c:v>7.0960465849054299E-2</c:v>
                </c:pt>
                <c:pt idx="5">
                  <c:v>3.548023292452715E-2</c:v>
                </c:pt>
                <c:pt idx="6">
                  <c:v>-6.6443095247214909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506624"/>
        <c:axId val="56520704"/>
      </c:barChart>
      <c:catAx>
        <c:axId val="5650662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fi-FI"/>
          </a:p>
        </c:txPr>
        <c:crossAx val="56520704"/>
        <c:crosses val="autoZero"/>
        <c:auto val="1"/>
        <c:lblAlgn val="ctr"/>
        <c:lblOffset val="100"/>
        <c:noMultiLvlLbl val="0"/>
      </c:catAx>
      <c:valAx>
        <c:axId val="56520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Osuus (%)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56506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519411D-667B-4A1E-A09B-159D7E48FFF7}" type="datetime1">
              <a:rPr lang="en-US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783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6783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31A2D7-6783-4950-AEAA-AB4AC4FB1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B1CB6A2-8872-49F4-9CA4-2ECD72763255}" type="datetime1">
              <a:rPr lang="en-US"/>
              <a:pPr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2362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4713"/>
            <a:ext cx="5384800" cy="4438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783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3175" y="936783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5F6A7A0-F551-491A-B416-990DC3644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40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Human Genome project achieved a significant</a:t>
            </a:r>
            <a:r>
              <a:rPr lang="en-GB" baseline="0" dirty="0" smtClean="0"/>
              <a:t> step in 2003. The project was run with a great enthusiasm about understanding determinants of health, however producing a slight disappointment: as a result many interesting genes were identified, explaining individual diseases. But as whole, understanding of the whole of health did not take such a major step forward that could have been perhaps expected.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6A7A0-F551-491A-B416-990DC36449E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CEFIC LRI Innovative Science Award Hänninen, Otto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2012-06-06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A7A0-F551-491A-B416-990DC36449E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Health</a:t>
            </a:r>
            <a:r>
              <a:rPr lang="en-GB" baseline="0" dirty="0" smtClean="0"/>
              <a:t> effects of particulate matter has been estimated in several major projects including World Health Report, WHO Environmental Burden of Disease, Clean Air For Europe (CAFE) –programme. As a recent example I will summarize the findings of a study coordinated by the applicant.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CEFIC LRI Innovative Science Award Hänninen, Otto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2012-06-06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A7A0-F551-491A-B416-990DC36449E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6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ヒラギノ角ゴ Pro W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2012-06-06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CEFIC LRI Innovative Science Award Hänninen, Otto</a:t>
            </a:r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489EC-D0CB-4F62-BDAD-F8C04CC83B69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05BE-1ADE-48C7-99EF-119B438ED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C5040-4527-4369-A62C-4C1122FA59E1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A289-0BE1-4324-9B67-8FB85AFA6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6309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2320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5640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403350"/>
            <a:ext cx="4179887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03350"/>
            <a:ext cx="4181475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4062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117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4669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98612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1306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704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489EC-D0CB-4F62-BDAD-F8C04CC83B69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05BE-1ADE-48C7-99EF-119B438ED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1715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492125"/>
            <a:ext cx="2127250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492125"/>
            <a:ext cx="6234112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9029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3EA2B-E1FA-48C4-A00F-963D26C3D2E7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657E1-BD27-4151-AA5A-F3047EA2B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2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489EC-D0CB-4F62-BDAD-F8C04CC83B69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05BE-1ADE-48C7-99EF-119B438ED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3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1D88-9D81-41FA-99A1-001DB879CBCB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052C7-AA72-441F-B758-BB0B65227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62B6C-CE26-4128-83F5-8202494FB653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802C5-73AF-4C8E-B767-25EA3785A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3D859-79F7-4814-8C1E-79D1EE09F8EB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224B0-90D9-48DA-83E9-567B146E3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75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831D4-C6A6-440D-8ABA-F9AB11F01D1C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769D5-3ADF-4DB2-8020-4ABF75D43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1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93BF2-16A3-459C-968D-5C7D5E438E9D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C94E1-7890-4116-B164-ED6ED3AA9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884BC-05C5-41BE-A2B2-95F97D63E370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36B92-A03F-4825-91EA-54EC173AB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3EA2B-E1FA-48C4-A00F-963D26C3D2E7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657E1-BD27-4151-AA5A-F3047EA2B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21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51AC0-259E-4BA2-8386-080746B78691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C5BF-E91C-4ED0-ACA6-BCDED20B2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98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96063"/>
            <a:ext cx="1598613" cy="261937"/>
          </a:xfrm>
        </p:spPr>
        <p:txBody>
          <a:bodyPr/>
          <a:lstStyle>
            <a:lvl1pPr>
              <a:defRPr/>
            </a:lvl1pPr>
          </a:lstStyle>
          <a:p>
            <a:fld id="{03DF13D2-ECE9-4F33-9D7B-82106742E0E5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596063"/>
            <a:ext cx="6400800" cy="227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5675" y="6586538"/>
            <a:ext cx="533400" cy="227012"/>
          </a:xfrm>
        </p:spPr>
        <p:txBody>
          <a:bodyPr/>
          <a:lstStyle>
            <a:lvl1pPr>
              <a:defRPr/>
            </a:lvl1pPr>
          </a:lstStyle>
          <a:p>
            <a:fld id="{36DB1553-D079-40EC-B536-8A4DE7172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2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C5040-4527-4369-A62C-4C1122FA59E1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A289-0BE1-4324-9B67-8FB85AFA6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1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3D859-79F7-4814-8C1E-79D1EE09F8EB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224B0-90D9-48DA-83E9-567B146E3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0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1D88-9D81-41FA-99A1-001DB879CBCB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052C7-AA72-441F-B758-BB0B65227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7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62B6C-CE26-4128-83F5-8202494FB653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802C5-73AF-4C8E-B767-25EA3785A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831D4-C6A6-440D-8ABA-F9AB11F01D1C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769D5-3ADF-4DB2-8020-4ABF75D43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93BF2-16A3-459C-968D-5C7D5E438E9D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C94E1-7890-4116-B164-ED6ED3AA9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5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96063"/>
            <a:ext cx="1598613" cy="261937"/>
          </a:xfrm>
        </p:spPr>
        <p:txBody>
          <a:bodyPr/>
          <a:lstStyle>
            <a:lvl1pPr>
              <a:defRPr/>
            </a:lvl1pPr>
          </a:lstStyle>
          <a:p>
            <a:fld id="{03DF13D2-ECE9-4F33-9D7B-82106742E0E5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596063"/>
            <a:ext cx="6400800" cy="227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5675" y="6586538"/>
            <a:ext cx="533400" cy="227012"/>
          </a:xfrm>
        </p:spPr>
        <p:txBody>
          <a:bodyPr/>
          <a:lstStyle>
            <a:lvl1pPr>
              <a:defRPr/>
            </a:lvl1pPr>
          </a:lstStyle>
          <a:p>
            <a:fld id="{36DB1553-D079-40EC-B536-8A4DE7172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6570663"/>
            <a:ext cx="9144000" cy="287337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i-FI">
              <a:solidFill>
                <a:srgbClr val="FFFFFF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96063"/>
            <a:ext cx="1598613" cy="2619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48271ACE-35C2-4592-A79E-99C30E4937C9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350" y="6596063"/>
            <a:ext cx="64008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pic>
        <p:nvPicPr>
          <p:cNvPr id="1032" name="Picture 6" descr="THL_PEARL_RGB_larg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35613"/>
            <a:ext cx="10668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teksti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215063"/>
            <a:ext cx="287496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675" y="6586538"/>
            <a:ext cx="5334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6E98EC31-8093-45F8-8720-CD7DEF5A20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95288" y="6237288"/>
            <a:ext cx="33956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000" b="1">
                <a:solidFill>
                  <a:schemeClr val="tx2"/>
                </a:solidFill>
              </a:rPr>
              <a:t>NATIONAL INSTITUTE FOR HEALTH AND WELFARE</a:t>
            </a:r>
            <a:r>
              <a:rPr lang="en-US" altLang="ja-JP" sz="1000">
                <a:solidFill>
                  <a:schemeClr val="tx2"/>
                </a:solidFill>
              </a:rPr>
              <a:t> </a:t>
            </a:r>
            <a:endParaRPr lang="en-US" sz="10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54" r:id="rId3"/>
    <p:sldLayoutId id="2147483653" r:id="rId4"/>
    <p:sldLayoutId id="2147483656" r:id="rId5"/>
    <p:sldLayoutId id="2147483655" r:id="rId6"/>
    <p:sldLayoutId id="2147483652" r:id="rId7"/>
    <p:sldLayoutId id="2147483651" r:id="rId8"/>
    <p:sldLayoutId id="2147483659" r:id="rId9"/>
    <p:sldLayoutId id="2147483657" r:id="rId10"/>
  </p:sldLayoutIdLst>
  <p:hf hdr="0" ftr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 kern="1200">
          <a:solidFill>
            <a:srgbClr val="7BC143"/>
          </a:solidFill>
          <a:latin typeface="Arial"/>
          <a:ea typeface="ヒラギノ角ゴ Pro W3" pitchFamily="-112" charset="-128"/>
          <a:cs typeface="Arial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26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22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Font typeface="Arial" pitchFamily="34" charset="0"/>
        <a:buChar char="»"/>
        <a:defRPr sz="22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603250"/>
            <a:ext cx="227013" cy="6270625"/>
          </a:xfrm>
          <a:prstGeom prst="rect">
            <a:avLst/>
          </a:prstGeom>
          <a:solidFill>
            <a:srgbClr val="006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fi-FI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492125"/>
            <a:ext cx="8475662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698" rIns="91395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3350"/>
            <a:ext cx="8513762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08875" y="6565900"/>
            <a:ext cx="15065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6EFF"/>
                </a:solidFill>
              </a:defRPr>
            </a:lvl1pPr>
          </a:lstStyle>
          <a:p>
            <a:pPr defTabSz="914400"/>
            <a:endParaRPr lang="en-US" altLang="fi-FI" smtClean="0">
              <a:latin typeface="Arial Narrow" pitchFamily="34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47688" y="4763"/>
            <a:ext cx="7188200" cy="260350"/>
          </a:xfrm>
          <a:prstGeom prst="rect">
            <a:avLst/>
          </a:prstGeom>
          <a:solidFill>
            <a:srgbClr val="006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fi-FI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6327" name="Freeform 7"/>
          <p:cNvSpPr>
            <a:spLocks/>
          </p:cNvSpPr>
          <p:nvPr/>
        </p:nvSpPr>
        <p:spPr bwMode="auto">
          <a:xfrm>
            <a:off x="-1588" y="6350"/>
            <a:ext cx="549276" cy="601663"/>
          </a:xfrm>
          <a:custGeom>
            <a:avLst/>
            <a:gdLst>
              <a:gd name="T0" fmla="*/ 5 w 1766"/>
              <a:gd name="T1" fmla="*/ 1820 h 1820"/>
              <a:gd name="T2" fmla="*/ 0 w 1766"/>
              <a:gd name="T3" fmla="*/ 0 h 1820"/>
              <a:gd name="T4" fmla="*/ 1766 w 1766"/>
              <a:gd name="T5" fmla="*/ 0 h 1820"/>
              <a:gd name="T6" fmla="*/ 1766 w 1766"/>
              <a:gd name="T7" fmla="*/ 782 h 1820"/>
              <a:gd name="T8" fmla="*/ 985 w 1766"/>
              <a:gd name="T9" fmla="*/ 1154 h 1820"/>
              <a:gd name="T10" fmla="*/ 735 w 1766"/>
              <a:gd name="T11" fmla="*/ 1820 h 1820"/>
              <a:gd name="T12" fmla="*/ 5 w 1766"/>
              <a:gd name="T13" fmla="*/ 1820 h 1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6" h="1820">
                <a:moveTo>
                  <a:pt x="5" y="1820"/>
                </a:moveTo>
                <a:cubicBezTo>
                  <a:pt x="4" y="1412"/>
                  <a:pt x="0" y="1167"/>
                  <a:pt x="0" y="0"/>
                </a:cubicBezTo>
                <a:cubicBezTo>
                  <a:pt x="724" y="0"/>
                  <a:pt x="749" y="0"/>
                  <a:pt x="1766" y="0"/>
                </a:cubicBezTo>
                <a:cubicBezTo>
                  <a:pt x="1766" y="596"/>
                  <a:pt x="1766" y="476"/>
                  <a:pt x="1766" y="782"/>
                </a:cubicBezTo>
                <a:cubicBezTo>
                  <a:pt x="1421" y="773"/>
                  <a:pt x="1139" y="966"/>
                  <a:pt x="985" y="1154"/>
                </a:cubicBezTo>
                <a:cubicBezTo>
                  <a:pt x="838" y="1337"/>
                  <a:pt x="733" y="1562"/>
                  <a:pt x="735" y="1820"/>
                </a:cubicBezTo>
                <a:cubicBezTo>
                  <a:pt x="364" y="1817"/>
                  <a:pt x="157" y="1820"/>
                  <a:pt x="5" y="1820"/>
                </a:cubicBezTo>
                <a:close/>
              </a:path>
            </a:pathLst>
          </a:custGeom>
          <a:solidFill>
            <a:srgbClr val="006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fi-FI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962275" y="25400"/>
            <a:ext cx="47450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389" tIns="9194" rIns="18389" bIns="919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2075">
              <a:defRPr>
                <a:solidFill>
                  <a:schemeClr val="tx1"/>
                </a:solidFill>
                <a:latin typeface="Arial" charset="0"/>
              </a:defRPr>
            </a:lvl2pPr>
            <a:lvl3pPr marL="184150">
              <a:defRPr>
                <a:solidFill>
                  <a:schemeClr val="tx1"/>
                </a:solidFill>
                <a:latin typeface="Arial" charset="0"/>
              </a:defRPr>
            </a:lvl3pPr>
            <a:lvl4pPr marL="276225">
              <a:defRPr>
                <a:solidFill>
                  <a:schemeClr val="tx1"/>
                </a:solidFill>
                <a:latin typeface="Arial" charset="0"/>
              </a:defRPr>
            </a:lvl4pPr>
            <a:lvl5pPr marL="368300">
              <a:defRPr>
                <a:solidFill>
                  <a:schemeClr val="tx1"/>
                </a:solidFill>
                <a:latin typeface="Arial" charset="0"/>
              </a:defRPr>
            </a:lvl5pPr>
            <a:lvl6pPr marL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282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739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9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>
              <a:spcBef>
                <a:spcPct val="50000"/>
              </a:spcBef>
            </a:pPr>
            <a:r>
              <a:rPr lang="fi-FI" altLang="fi-FI" sz="1500" smtClean="0">
                <a:solidFill>
                  <a:srgbClr val="FFFFFF"/>
                </a:solidFill>
                <a:latin typeface="Arial Narrow" pitchFamily="34" charset="0"/>
              </a:rPr>
              <a:t>Kansanterveyslaitos </a:t>
            </a:r>
            <a:r>
              <a:rPr lang="fi-FI" altLang="fi-FI" sz="150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• </a:t>
            </a:r>
            <a:r>
              <a:rPr lang="sv-FI" altLang="fi-FI" sz="150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Folkhälsoinstitutet</a:t>
            </a:r>
          </a:p>
        </p:txBody>
      </p:sp>
      <p:grpSp>
        <p:nvGrpSpPr>
          <p:cNvPr id="56329" name="Group 9"/>
          <p:cNvGrpSpPr>
            <a:grpSpLocks/>
          </p:cNvGrpSpPr>
          <p:nvPr/>
        </p:nvGrpSpPr>
        <p:grpSpPr bwMode="auto">
          <a:xfrm>
            <a:off x="7862888" y="14288"/>
            <a:ext cx="701675" cy="239712"/>
            <a:chOff x="16320" y="547"/>
            <a:chExt cx="2255" cy="725"/>
          </a:xfrm>
        </p:grpSpPr>
        <p:sp>
          <p:nvSpPr>
            <p:cNvPr id="5633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6320" y="547"/>
              <a:ext cx="225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31" name="Freeform 11"/>
            <p:cNvSpPr>
              <a:spLocks/>
            </p:cNvSpPr>
            <p:nvPr userDrawn="1"/>
          </p:nvSpPr>
          <p:spPr bwMode="auto">
            <a:xfrm>
              <a:off x="16320" y="547"/>
              <a:ext cx="555" cy="724"/>
            </a:xfrm>
            <a:custGeom>
              <a:avLst/>
              <a:gdLst>
                <a:gd name="T0" fmla="*/ 1109 w 1109"/>
                <a:gd name="T1" fmla="*/ 162 h 1447"/>
                <a:gd name="T2" fmla="*/ 1108 w 1109"/>
                <a:gd name="T3" fmla="*/ 134 h 1447"/>
                <a:gd name="T4" fmla="*/ 1102 w 1109"/>
                <a:gd name="T5" fmla="*/ 107 h 1447"/>
                <a:gd name="T6" fmla="*/ 1092 w 1109"/>
                <a:gd name="T7" fmla="*/ 81 h 1447"/>
                <a:gd name="T8" fmla="*/ 1077 w 1109"/>
                <a:gd name="T9" fmla="*/ 58 h 1447"/>
                <a:gd name="T10" fmla="*/ 1057 w 1109"/>
                <a:gd name="T11" fmla="*/ 38 h 1447"/>
                <a:gd name="T12" fmla="*/ 1036 w 1109"/>
                <a:gd name="T13" fmla="*/ 22 h 1447"/>
                <a:gd name="T14" fmla="*/ 1010 w 1109"/>
                <a:gd name="T15" fmla="*/ 10 h 1447"/>
                <a:gd name="T16" fmla="*/ 984 w 1109"/>
                <a:gd name="T17" fmla="*/ 3 h 1447"/>
                <a:gd name="T18" fmla="*/ 956 w 1109"/>
                <a:gd name="T19" fmla="*/ 0 h 1447"/>
                <a:gd name="T20" fmla="*/ 151 w 1109"/>
                <a:gd name="T21" fmla="*/ 0 h 1447"/>
                <a:gd name="T22" fmla="*/ 121 w 1109"/>
                <a:gd name="T23" fmla="*/ 4 h 1447"/>
                <a:gd name="T24" fmla="*/ 94 w 1109"/>
                <a:gd name="T25" fmla="*/ 16 h 1447"/>
                <a:gd name="T26" fmla="*/ 66 w 1109"/>
                <a:gd name="T27" fmla="*/ 30 h 1447"/>
                <a:gd name="T28" fmla="*/ 45 w 1109"/>
                <a:gd name="T29" fmla="*/ 50 h 1447"/>
                <a:gd name="T30" fmla="*/ 26 w 1109"/>
                <a:gd name="T31" fmla="*/ 75 h 1447"/>
                <a:gd name="T32" fmla="*/ 12 w 1109"/>
                <a:gd name="T33" fmla="*/ 102 h 1447"/>
                <a:gd name="T34" fmla="*/ 3 w 1109"/>
                <a:gd name="T35" fmla="*/ 131 h 1447"/>
                <a:gd name="T36" fmla="*/ 0 w 1109"/>
                <a:gd name="T37" fmla="*/ 162 h 1447"/>
                <a:gd name="T38" fmla="*/ 3 w 1109"/>
                <a:gd name="T39" fmla="*/ 192 h 1447"/>
                <a:gd name="T40" fmla="*/ 12 w 1109"/>
                <a:gd name="T41" fmla="*/ 221 h 1447"/>
                <a:gd name="T42" fmla="*/ 26 w 1109"/>
                <a:gd name="T43" fmla="*/ 248 h 1447"/>
                <a:gd name="T44" fmla="*/ 45 w 1109"/>
                <a:gd name="T45" fmla="*/ 273 h 1447"/>
                <a:gd name="T46" fmla="*/ 66 w 1109"/>
                <a:gd name="T47" fmla="*/ 293 h 1447"/>
                <a:gd name="T48" fmla="*/ 94 w 1109"/>
                <a:gd name="T49" fmla="*/ 307 h 1447"/>
                <a:gd name="T50" fmla="*/ 121 w 1109"/>
                <a:gd name="T51" fmla="*/ 317 h 1447"/>
                <a:gd name="T52" fmla="*/ 151 w 1109"/>
                <a:gd name="T53" fmla="*/ 323 h 1447"/>
                <a:gd name="T54" fmla="*/ 795 w 1109"/>
                <a:gd name="T55" fmla="*/ 323 h 1447"/>
                <a:gd name="T56" fmla="*/ 795 w 1109"/>
                <a:gd name="T57" fmla="*/ 1290 h 1447"/>
                <a:gd name="T58" fmla="*/ 798 w 1109"/>
                <a:gd name="T59" fmla="*/ 1319 h 1447"/>
                <a:gd name="T60" fmla="*/ 805 w 1109"/>
                <a:gd name="T61" fmla="*/ 1346 h 1447"/>
                <a:gd name="T62" fmla="*/ 818 w 1109"/>
                <a:gd name="T63" fmla="*/ 1374 h 1447"/>
                <a:gd name="T64" fmla="*/ 835 w 1109"/>
                <a:gd name="T65" fmla="*/ 1397 h 1447"/>
                <a:gd name="T66" fmla="*/ 857 w 1109"/>
                <a:gd name="T67" fmla="*/ 1415 h 1447"/>
                <a:gd name="T68" fmla="*/ 881 w 1109"/>
                <a:gd name="T69" fmla="*/ 1431 h 1447"/>
                <a:gd name="T70" fmla="*/ 909 w 1109"/>
                <a:gd name="T71" fmla="*/ 1441 h 1447"/>
                <a:gd name="T72" fmla="*/ 937 w 1109"/>
                <a:gd name="T73" fmla="*/ 1447 h 1447"/>
                <a:gd name="T74" fmla="*/ 966 w 1109"/>
                <a:gd name="T75" fmla="*/ 1447 h 1447"/>
                <a:gd name="T76" fmla="*/ 995 w 1109"/>
                <a:gd name="T77" fmla="*/ 1441 h 1447"/>
                <a:gd name="T78" fmla="*/ 1023 w 1109"/>
                <a:gd name="T79" fmla="*/ 1431 h 1447"/>
                <a:gd name="T80" fmla="*/ 1047 w 1109"/>
                <a:gd name="T81" fmla="*/ 1415 h 1447"/>
                <a:gd name="T82" fmla="*/ 1069 w 1109"/>
                <a:gd name="T83" fmla="*/ 1397 h 1447"/>
                <a:gd name="T84" fmla="*/ 1086 w 1109"/>
                <a:gd name="T85" fmla="*/ 1374 h 1447"/>
                <a:gd name="T86" fmla="*/ 1099 w 1109"/>
                <a:gd name="T87" fmla="*/ 1346 h 1447"/>
                <a:gd name="T88" fmla="*/ 1106 w 1109"/>
                <a:gd name="T89" fmla="*/ 1319 h 1447"/>
                <a:gd name="T90" fmla="*/ 1109 w 1109"/>
                <a:gd name="T91" fmla="*/ 1290 h 1447"/>
                <a:gd name="T92" fmla="*/ 1109 w 1109"/>
                <a:gd name="T93" fmla="*/ 162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9" h="1447">
                  <a:moveTo>
                    <a:pt x="1109" y="162"/>
                  </a:moveTo>
                  <a:lnTo>
                    <a:pt x="1108" y="134"/>
                  </a:lnTo>
                  <a:lnTo>
                    <a:pt x="1102" y="107"/>
                  </a:lnTo>
                  <a:lnTo>
                    <a:pt x="1092" y="81"/>
                  </a:lnTo>
                  <a:lnTo>
                    <a:pt x="1077" y="58"/>
                  </a:lnTo>
                  <a:lnTo>
                    <a:pt x="1057" y="38"/>
                  </a:lnTo>
                  <a:lnTo>
                    <a:pt x="1036" y="22"/>
                  </a:lnTo>
                  <a:lnTo>
                    <a:pt x="1010" y="10"/>
                  </a:lnTo>
                  <a:lnTo>
                    <a:pt x="984" y="3"/>
                  </a:lnTo>
                  <a:lnTo>
                    <a:pt x="956" y="0"/>
                  </a:lnTo>
                  <a:lnTo>
                    <a:pt x="151" y="0"/>
                  </a:lnTo>
                  <a:lnTo>
                    <a:pt x="121" y="4"/>
                  </a:lnTo>
                  <a:lnTo>
                    <a:pt x="94" y="16"/>
                  </a:lnTo>
                  <a:lnTo>
                    <a:pt x="66" y="30"/>
                  </a:lnTo>
                  <a:lnTo>
                    <a:pt x="45" y="50"/>
                  </a:lnTo>
                  <a:lnTo>
                    <a:pt x="26" y="75"/>
                  </a:lnTo>
                  <a:lnTo>
                    <a:pt x="12" y="102"/>
                  </a:lnTo>
                  <a:lnTo>
                    <a:pt x="3" y="131"/>
                  </a:lnTo>
                  <a:lnTo>
                    <a:pt x="0" y="162"/>
                  </a:lnTo>
                  <a:lnTo>
                    <a:pt x="3" y="192"/>
                  </a:lnTo>
                  <a:lnTo>
                    <a:pt x="12" y="221"/>
                  </a:lnTo>
                  <a:lnTo>
                    <a:pt x="26" y="248"/>
                  </a:lnTo>
                  <a:lnTo>
                    <a:pt x="45" y="273"/>
                  </a:lnTo>
                  <a:lnTo>
                    <a:pt x="66" y="293"/>
                  </a:lnTo>
                  <a:lnTo>
                    <a:pt x="94" y="307"/>
                  </a:lnTo>
                  <a:lnTo>
                    <a:pt x="121" y="317"/>
                  </a:lnTo>
                  <a:lnTo>
                    <a:pt x="151" y="323"/>
                  </a:lnTo>
                  <a:lnTo>
                    <a:pt x="795" y="323"/>
                  </a:lnTo>
                  <a:lnTo>
                    <a:pt x="795" y="1290"/>
                  </a:lnTo>
                  <a:lnTo>
                    <a:pt x="798" y="1319"/>
                  </a:lnTo>
                  <a:lnTo>
                    <a:pt x="805" y="1346"/>
                  </a:lnTo>
                  <a:lnTo>
                    <a:pt x="818" y="1374"/>
                  </a:lnTo>
                  <a:lnTo>
                    <a:pt x="835" y="1397"/>
                  </a:lnTo>
                  <a:lnTo>
                    <a:pt x="857" y="1415"/>
                  </a:lnTo>
                  <a:lnTo>
                    <a:pt x="881" y="1431"/>
                  </a:lnTo>
                  <a:lnTo>
                    <a:pt x="909" y="1441"/>
                  </a:lnTo>
                  <a:lnTo>
                    <a:pt x="937" y="1447"/>
                  </a:lnTo>
                  <a:lnTo>
                    <a:pt x="966" y="1447"/>
                  </a:lnTo>
                  <a:lnTo>
                    <a:pt x="995" y="1441"/>
                  </a:lnTo>
                  <a:lnTo>
                    <a:pt x="1023" y="1431"/>
                  </a:lnTo>
                  <a:lnTo>
                    <a:pt x="1047" y="1415"/>
                  </a:lnTo>
                  <a:lnTo>
                    <a:pt x="1069" y="1397"/>
                  </a:lnTo>
                  <a:lnTo>
                    <a:pt x="1086" y="1374"/>
                  </a:lnTo>
                  <a:lnTo>
                    <a:pt x="1099" y="1346"/>
                  </a:lnTo>
                  <a:lnTo>
                    <a:pt x="1106" y="1319"/>
                  </a:lnTo>
                  <a:lnTo>
                    <a:pt x="1109" y="1290"/>
                  </a:lnTo>
                  <a:lnTo>
                    <a:pt x="1109" y="162"/>
                  </a:lnTo>
                  <a:close/>
                </a:path>
              </a:pathLst>
            </a:custGeom>
            <a:solidFill>
              <a:srgbClr val="006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32" name="Freeform 12"/>
            <p:cNvSpPr>
              <a:spLocks/>
            </p:cNvSpPr>
            <p:nvPr userDrawn="1"/>
          </p:nvSpPr>
          <p:spPr bwMode="auto">
            <a:xfrm>
              <a:off x="16878" y="547"/>
              <a:ext cx="1696" cy="725"/>
            </a:xfrm>
            <a:custGeom>
              <a:avLst/>
              <a:gdLst>
                <a:gd name="T0" fmla="*/ 2472 w 3393"/>
                <a:gd name="T1" fmla="*/ 1 h 1450"/>
                <a:gd name="T2" fmla="*/ 2526 w 3393"/>
                <a:gd name="T3" fmla="*/ 19 h 1450"/>
                <a:gd name="T4" fmla="*/ 2569 w 3393"/>
                <a:gd name="T5" fmla="*/ 56 h 1450"/>
                <a:gd name="T6" fmla="*/ 2596 w 3393"/>
                <a:gd name="T7" fmla="*/ 105 h 1450"/>
                <a:gd name="T8" fmla="*/ 2604 w 3393"/>
                <a:gd name="T9" fmla="*/ 162 h 1450"/>
                <a:gd name="T10" fmla="*/ 3247 w 3393"/>
                <a:gd name="T11" fmla="*/ 1128 h 1450"/>
                <a:gd name="T12" fmla="*/ 3303 w 3393"/>
                <a:gd name="T13" fmla="*/ 1144 h 1450"/>
                <a:gd name="T14" fmla="*/ 3351 w 3393"/>
                <a:gd name="T15" fmla="*/ 1179 h 1450"/>
                <a:gd name="T16" fmla="*/ 3382 w 3393"/>
                <a:gd name="T17" fmla="*/ 1228 h 1450"/>
                <a:gd name="T18" fmla="*/ 3393 w 3393"/>
                <a:gd name="T19" fmla="*/ 1286 h 1450"/>
                <a:gd name="T20" fmla="*/ 3382 w 3393"/>
                <a:gd name="T21" fmla="*/ 1343 h 1450"/>
                <a:gd name="T22" fmla="*/ 3351 w 3393"/>
                <a:gd name="T23" fmla="*/ 1392 h 1450"/>
                <a:gd name="T24" fmla="*/ 3303 w 3393"/>
                <a:gd name="T25" fmla="*/ 1428 h 1450"/>
                <a:gd name="T26" fmla="*/ 3247 w 3393"/>
                <a:gd name="T27" fmla="*/ 1443 h 1450"/>
                <a:gd name="T28" fmla="*/ 2402 w 3393"/>
                <a:gd name="T29" fmla="*/ 1441 h 1450"/>
                <a:gd name="T30" fmla="*/ 2353 w 3393"/>
                <a:gd name="T31" fmla="*/ 1423 h 1450"/>
                <a:gd name="T32" fmla="*/ 2314 w 3393"/>
                <a:gd name="T33" fmla="*/ 1388 h 1450"/>
                <a:gd name="T34" fmla="*/ 2289 w 3393"/>
                <a:gd name="T35" fmla="*/ 1342 h 1450"/>
                <a:gd name="T36" fmla="*/ 2282 w 3393"/>
                <a:gd name="T37" fmla="*/ 1290 h 1450"/>
                <a:gd name="T38" fmla="*/ 1678 w 3393"/>
                <a:gd name="T39" fmla="*/ 323 h 1450"/>
                <a:gd name="T40" fmla="*/ 1675 w 3393"/>
                <a:gd name="T41" fmla="*/ 1317 h 1450"/>
                <a:gd name="T42" fmla="*/ 1653 w 3393"/>
                <a:gd name="T43" fmla="*/ 1372 h 1450"/>
                <a:gd name="T44" fmla="*/ 1614 w 3393"/>
                <a:gd name="T45" fmla="*/ 1415 h 1450"/>
                <a:gd name="T46" fmla="*/ 1561 w 3393"/>
                <a:gd name="T47" fmla="*/ 1441 h 1450"/>
                <a:gd name="T48" fmla="*/ 1503 w 3393"/>
                <a:gd name="T49" fmla="*/ 1447 h 1450"/>
                <a:gd name="T50" fmla="*/ 1447 w 3393"/>
                <a:gd name="T51" fmla="*/ 1431 h 1450"/>
                <a:gd name="T52" fmla="*/ 1399 w 3393"/>
                <a:gd name="T53" fmla="*/ 1397 h 1450"/>
                <a:gd name="T54" fmla="*/ 1368 w 3393"/>
                <a:gd name="T55" fmla="*/ 1348 h 1450"/>
                <a:gd name="T56" fmla="*/ 1356 w 3393"/>
                <a:gd name="T57" fmla="*/ 1290 h 1450"/>
                <a:gd name="T58" fmla="*/ 835 w 3393"/>
                <a:gd name="T59" fmla="*/ 323 h 1450"/>
                <a:gd name="T60" fmla="*/ 919 w 3393"/>
                <a:gd name="T61" fmla="*/ 1174 h 1450"/>
                <a:gd name="T62" fmla="*/ 954 w 3393"/>
                <a:gd name="T63" fmla="*/ 1222 h 1450"/>
                <a:gd name="T64" fmla="*/ 968 w 3393"/>
                <a:gd name="T65" fmla="*/ 1277 h 1450"/>
                <a:gd name="T66" fmla="*/ 962 w 3393"/>
                <a:gd name="T67" fmla="*/ 1335 h 1450"/>
                <a:gd name="T68" fmla="*/ 936 w 3393"/>
                <a:gd name="T69" fmla="*/ 1387 h 1450"/>
                <a:gd name="T70" fmla="*/ 895 w 3393"/>
                <a:gd name="T71" fmla="*/ 1425 h 1450"/>
                <a:gd name="T72" fmla="*/ 841 w 3393"/>
                <a:gd name="T73" fmla="*/ 1447 h 1450"/>
                <a:gd name="T74" fmla="*/ 783 w 3393"/>
                <a:gd name="T75" fmla="*/ 1449 h 1450"/>
                <a:gd name="T76" fmla="*/ 729 w 3393"/>
                <a:gd name="T77" fmla="*/ 1428 h 1450"/>
                <a:gd name="T78" fmla="*/ 0 w 3393"/>
                <a:gd name="T79" fmla="*/ 707 h 1450"/>
                <a:gd name="T80" fmla="*/ 693 w 3393"/>
                <a:gd name="T81" fmla="*/ 17 h 1450"/>
                <a:gd name="T82" fmla="*/ 736 w 3393"/>
                <a:gd name="T83" fmla="*/ 1 h 1450"/>
                <a:gd name="T84" fmla="*/ 2444 w 3393"/>
                <a:gd name="T85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93" h="1450">
                  <a:moveTo>
                    <a:pt x="2444" y="0"/>
                  </a:moveTo>
                  <a:lnTo>
                    <a:pt x="2472" y="1"/>
                  </a:lnTo>
                  <a:lnTo>
                    <a:pt x="2500" y="7"/>
                  </a:lnTo>
                  <a:lnTo>
                    <a:pt x="2526" y="19"/>
                  </a:lnTo>
                  <a:lnTo>
                    <a:pt x="2549" y="36"/>
                  </a:lnTo>
                  <a:lnTo>
                    <a:pt x="2569" y="56"/>
                  </a:lnTo>
                  <a:lnTo>
                    <a:pt x="2585" y="79"/>
                  </a:lnTo>
                  <a:lnTo>
                    <a:pt x="2596" y="105"/>
                  </a:lnTo>
                  <a:lnTo>
                    <a:pt x="2604" y="133"/>
                  </a:lnTo>
                  <a:lnTo>
                    <a:pt x="2604" y="162"/>
                  </a:lnTo>
                  <a:lnTo>
                    <a:pt x="2604" y="1128"/>
                  </a:lnTo>
                  <a:lnTo>
                    <a:pt x="3247" y="1128"/>
                  </a:lnTo>
                  <a:lnTo>
                    <a:pt x="3276" y="1134"/>
                  </a:lnTo>
                  <a:lnTo>
                    <a:pt x="3303" y="1144"/>
                  </a:lnTo>
                  <a:lnTo>
                    <a:pt x="3329" y="1159"/>
                  </a:lnTo>
                  <a:lnTo>
                    <a:pt x="3351" y="1179"/>
                  </a:lnTo>
                  <a:lnTo>
                    <a:pt x="3368" y="1202"/>
                  </a:lnTo>
                  <a:lnTo>
                    <a:pt x="3382" y="1228"/>
                  </a:lnTo>
                  <a:lnTo>
                    <a:pt x="3390" y="1257"/>
                  </a:lnTo>
                  <a:lnTo>
                    <a:pt x="3393" y="1286"/>
                  </a:lnTo>
                  <a:lnTo>
                    <a:pt x="3390" y="1314"/>
                  </a:lnTo>
                  <a:lnTo>
                    <a:pt x="3382" y="1343"/>
                  </a:lnTo>
                  <a:lnTo>
                    <a:pt x="3368" y="1369"/>
                  </a:lnTo>
                  <a:lnTo>
                    <a:pt x="3351" y="1392"/>
                  </a:lnTo>
                  <a:lnTo>
                    <a:pt x="3329" y="1412"/>
                  </a:lnTo>
                  <a:lnTo>
                    <a:pt x="3303" y="1428"/>
                  </a:lnTo>
                  <a:lnTo>
                    <a:pt x="3276" y="1438"/>
                  </a:lnTo>
                  <a:lnTo>
                    <a:pt x="3247" y="1443"/>
                  </a:lnTo>
                  <a:lnTo>
                    <a:pt x="2428" y="1443"/>
                  </a:lnTo>
                  <a:lnTo>
                    <a:pt x="2402" y="1441"/>
                  </a:lnTo>
                  <a:lnTo>
                    <a:pt x="2376" y="1434"/>
                  </a:lnTo>
                  <a:lnTo>
                    <a:pt x="2353" y="1423"/>
                  </a:lnTo>
                  <a:lnTo>
                    <a:pt x="2331" y="1407"/>
                  </a:lnTo>
                  <a:lnTo>
                    <a:pt x="2314" y="1388"/>
                  </a:lnTo>
                  <a:lnTo>
                    <a:pt x="2299" y="1366"/>
                  </a:lnTo>
                  <a:lnTo>
                    <a:pt x="2289" y="1342"/>
                  </a:lnTo>
                  <a:lnTo>
                    <a:pt x="2283" y="1316"/>
                  </a:lnTo>
                  <a:lnTo>
                    <a:pt x="2282" y="1290"/>
                  </a:lnTo>
                  <a:lnTo>
                    <a:pt x="2282" y="323"/>
                  </a:lnTo>
                  <a:lnTo>
                    <a:pt x="1678" y="323"/>
                  </a:lnTo>
                  <a:lnTo>
                    <a:pt x="1678" y="1288"/>
                  </a:lnTo>
                  <a:lnTo>
                    <a:pt x="1675" y="1317"/>
                  </a:lnTo>
                  <a:lnTo>
                    <a:pt x="1666" y="1346"/>
                  </a:lnTo>
                  <a:lnTo>
                    <a:pt x="1653" y="1372"/>
                  </a:lnTo>
                  <a:lnTo>
                    <a:pt x="1636" y="1395"/>
                  </a:lnTo>
                  <a:lnTo>
                    <a:pt x="1614" y="1415"/>
                  </a:lnTo>
                  <a:lnTo>
                    <a:pt x="1588" y="1430"/>
                  </a:lnTo>
                  <a:lnTo>
                    <a:pt x="1561" y="1441"/>
                  </a:lnTo>
                  <a:lnTo>
                    <a:pt x="1532" y="1447"/>
                  </a:lnTo>
                  <a:lnTo>
                    <a:pt x="1503" y="1447"/>
                  </a:lnTo>
                  <a:lnTo>
                    <a:pt x="1474" y="1441"/>
                  </a:lnTo>
                  <a:lnTo>
                    <a:pt x="1447" y="1431"/>
                  </a:lnTo>
                  <a:lnTo>
                    <a:pt x="1421" y="1415"/>
                  </a:lnTo>
                  <a:lnTo>
                    <a:pt x="1399" y="1397"/>
                  </a:lnTo>
                  <a:lnTo>
                    <a:pt x="1381" y="1374"/>
                  </a:lnTo>
                  <a:lnTo>
                    <a:pt x="1368" y="1348"/>
                  </a:lnTo>
                  <a:lnTo>
                    <a:pt x="1359" y="1319"/>
                  </a:lnTo>
                  <a:lnTo>
                    <a:pt x="1356" y="1290"/>
                  </a:lnTo>
                  <a:lnTo>
                    <a:pt x="1356" y="323"/>
                  </a:lnTo>
                  <a:lnTo>
                    <a:pt x="835" y="323"/>
                  </a:lnTo>
                  <a:lnTo>
                    <a:pt x="445" y="707"/>
                  </a:lnTo>
                  <a:lnTo>
                    <a:pt x="919" y="1174"/>
                  </a:lnTo>
                  <a:lnTo>
                    <a:pt x="938" y="1196"/>
                  </a:lnTo>
                  <a:lnTo>
                    <a:pt x="954" y="1222"/>
                  </a:lnTo>
                  <a:lnTo>
                    <a:pt x="964" y="1248"/>
                  </a:lnTo>
                  <a:lnTo>
                    <a:pt x="968" y="1277"/>
                  </a:lnTo>
                  <a:lnTo>
                    <a:pt x="968" y="1306"/>
                  </a:lnTo>
                  <a:lnTo>
                    <a:pt x="962" y="1335"/>
                  </a:lnTo>
                  <a:lnTo>
                    <a:pt x="952" y="1362"/>
                  </a:lnTo>
                  <a:lnTo>
                    <a:pt x="936" y="1387"/>
                  </a:lnTo>
                  <a:lnTo>
                    <a:pt x="918" y="1408"/>
                  </a:lnTo>
                  <a:lnTo>
                    <a:pt x="895" y="1425"/>
                  </a:lnTo>
                  <a:lnTo>
                    <a:pt x="869" y="1438"/>
                  </a:lnTo>
                  <a:lnTo>
                    <a:pt x="841" y="1447"/>
                  </a:lnTo>
                  <a:lnTo>
                    <a:pt x="812" y="1450"/>
                  </a:lnTo>
                  <a:lnTo>
                    <a:pt x="783" y="1449"/>
                  </a:lnTo>
                  <a:lnTo>
                    <a:pt x="755" y="1441"/>
                  </a:lnTo>
                  <a:lnTo>
                    <a:pt x="729" y="1428"/>
                  </a:lnTo>
                  <a:lnTo>
                    <a:pt x="706" y="1412"/>
                  </a:lnTo>
                  <a:lnTo>
                    <a:pt x="0" y="707"/>
                  </a:lnTo>
                  <a:lnTo>
                    <a:pt x="674" y="32"/>
                  </a:lnTo>
                  <a:lnTo>
                    <a:pt x="693" y="17"/>
                  </a:lnTo>
                  <a:lnTo>
                    <a:pt x="714" y="7"/>
                  </a:lnTo>
                  <a:lnTo>
                    <a:pt x="736" y="1"/>
                  </a:lnTo>
                  <a:lnTo>
                    <a:pt x="759" y="0"/>
                  </a:lnTo>
                  <a:lnTo>
                    <a:pt x="2444" y="0"/>
                  </a:lnTo>
                  <a:close/>
                </a:path>
              </a:pathLst>
            </a:custGeom>
            <a:solidFill>
              <a:srgbClr val="006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33" name="Freeform 13"/>
            <p:cNvSpPr>
              <a:spLocks/>
            </p:cNvSpPr>
            <p:nvPr userDrawn="1"/>
          </p:nvSpPr>
          <p:spPr bwMode="auto">
            <a:xfrm>
              <a:off x="16420" y="793"/>
              <a:ext cx="190" cy="190"/>
            </a:xfrm>
            <a:custGeom>
              <a:avLst/>
              <a:gdLst>
                <a:gd name="T0" fmla="*/ 0 w 381"/>
                <a:gd name="T1" fmla="*/ 190 h 381"/>
                <a:gd name="T2" fmla="*/ 1 w 381"/>
                <a:gd name="T3" fmla="*/ 159 h 381"/>
                <a:gd name="T4" fmla="*/ 10 w 381"/>
                <a:gd name="T5" fmla="*/ 128 h 381"/>
                <a:gd name="T6" fmla="*/ 22 w 381"/>
                <a:gd name="T7" fmla="*/ 100 h 381"/>
                <a:gd name="T8" fmla="*/ 39 w 381"/>
                <a:gd name="T9" fmla="*/ 74 h 381"/>
                <a:gd name="T10" fmla="*/ 61 w 381"/>
                <a:gd name="T11" fmla="*/ 50 h 381"/>
                <a:gd name="T12" fmla="*/ 85 w 381"/>
                <a:gd name="T13" fmla="*/ 30 h 381"/>
                <a:gd name="T14" fmla="*/ 114 w 381"/>
                <a:gd name="T15" fmla="*/ 16 h 381"/>
                <a:gd name="T16" fmla="*/ 143 w 381"/>
                <a:gd name="T17" fmla="*/ 6 h 381"/>
                <a:gd name="T18" fmla="*/ 175 w 381"/>
                <a:gd name="T19" fmla="*/ 0 h 381"/>
                <a:gd name="T20" fmla="*/ 206 w 381"/>
                <a:gd name="T21" fmla="*/ 0 h 381"/>
                <a:gd name="T22" fmla="*/ 237 w 381"/>
                <a:gd name="T23" fmla="*/ 6 h 381"/>
                <a:gd name="T24" fmla="*/ 267 w 381"/>
                <a:gd name="T25" fmla="*/ 16 h 381"/>
                <a:gd name="T26" fmla="*/ 294 w 381"/>
                <a:gd name="T27" fmla="*/ 30 h 381"/>
                <a:gd name="T28" fmla="*/ 319 w 381"/>
                <a:gd name="T29" fmla="*/ 50 h 381"/>
                <a:gd name="T30" fmla="*/ 340 w 381"/>
                <a:gd name="T31" fmla="*/ 74 h 381"/>
                <a:gd name="T32" fmla="*/ 358 w 381"/>
                <a:gd name="T33" fmla="*/ 100 h 381"/>
                <a:gd name="T34" fmla="*/ 371 w 381"/>
                <a:gd name="T35" fmla="*/ 128 h 381"/>
                <a:gd name="T36" fmla="*/ 378 w 381"/>
                <a:gd name="T37" fmla="*/ 159 h 381"/>
                <a:gd name="T38" fmla="*/ 381 w 381"/>
                <a:gd name="T39" fmla="*/ 190 h 381"/>
                <a:gd name="T40" fmla="*/ 378 w 381"/>
                <a:gd name="T41" fmla="*/ 222 h 381"/>
                <a:gd name="T42" fmla="*/ 371 w 381"/>
                <a:gd name="T43" fmla="*/ 252 h 381"/>
                <a:gd name="T44" fmla="*/ 358 w 381"/>
                <a:gd name="T45" fmla="*/ 281 h 381"/>
                <a:gd name="T46" fmla="*/ 340 w 381"/>
                <a:gd name="T47" fmla="*/ 307 h 381"/>
                <a:gd name="T48" fmla="*/ 319 w 381"/>
                <a:gd name="T49" fmla="*/ 330 h 381"/>
                <a:gd name="T50" fmla="*/ 294 w 381"/>
                <a:gd name="T51" fmla="*/ 351 h 381"/>
                <a:gd name="T52" fmla="*/ 267 w 381"/>
                <a:gd name="T53" fmla="*/ 365 h 381"/>
                <a:gd name="T54" fmla="*/ 237 w 381"/>
                <a:gd name="T55" fmla="*/ 375 h 381"/>
                <a:gd name="T56" fmla="*/ 206 w 381"/>
                <a:gd name="T57" fmla="*/ 381 h 381"/>
                <a:gd name="T58" fmla="*/ 175 w 381"/>
                <a:gd name="T59" fmla="*/ 381 h 381"/>
                <a:gd name="T60" fmla="*/ 143 w 381"/>
                <a:gd name="T61" fmla="*/ 375 h 381"/>
                <a:gd name="T62" fmla="*/ 114 w 381"/>
                <a:gd name="T63" fmla="*/ 365 h 381"/>
                <a:gd name="T64" fmla="*/ 85 w 381"/>
                <a:gd name="T65" fmla="*/ 351 h 381"/>
                <a:gd name="T66" fmla="*/ 61 w 381"/>
                <a:gd name="T67" fmla="*/ 330 h 381"/>
                <a:gd name="T68" fmla="*/ 39 w 381"/>
                <a:gd name="T69" fmla="*/ 307 h 381"/>
                <a:gd name="T70" fmla="*/ 22 w 381"/>
                <a:gd name="T71" fmla="*/ 281 h 381"/>
                <a:gd name="T72" fmla="*/ 10 w 381"/>
                <a:gd name="T73" fmla="*/ 252 h 381"/>
                <a:gd name="T74" fmla="*/ 1 w 381"/>
                <a:gd name="T75" fmla="*/ 222 h 381"/>
                <a:gd name="T76" fmla="*/ 0 w 381"/>
                <a:gd name="T77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1" h="381">
                  <a:moveTo>
                    <a:pt x="0" y="190"/>
                  </a:moveTo>
                  <a:lnTo>
                    <a:pt x="1" y="159"/>
                  </a:lnTo>
                  <a:lnTo>
                    <a:pt x="10" y="128"/>
                  </a:lnTo>
                  <a:lnTo>
                    <a:pt x="22" y="100"/>
                  </a:lnTo>
                  <a:lnTo>
                    <a:pt x="39" y="74"/>
                  </a:lnTo>
                  <a:lnTo>
                    <a:pt x="61" y="50"/>
                  </a:lnTo>
                  <a:lnTo>
                    <a:pt x="85" y="30"/>
                  </a:lnTo>
                  <a:lnTo>
                    <a:pt x="114" y="16"/>
                  </a:lnTo>
                  <a:lnTo>
                    <a:pt x="143" y="6"/>
                  </a:lnTo>
                  <a:lnTo>
                    <a:pt x="175" y="0"/>
                  </a:lnTo>
                  <a:lnTo>
                    <a:pt x="206" y="0"/>
                  </a:lnTo>
                  <a:lnTo>
                    <a:pt x="237" y="6"/>
                  </a:lnTo>
                  <a:lnTo>
                    <a:pt x="267" y="16"/>
                  </a:lnTo>
                  <a:lnTo>
                    <a:pt x="294" y="30"/>
                  </a:lnTo>
                  <a:lnTo>
                    <a:pt x="319" y="50"/>
                  </a:lnTo>
                  <a:lnTo>
                    <a:pt x="340" y="74"/>
                  </a:lnTo>
                  <a:lnTo>
                    <a:pt x="358" y="100"/>
                  </a:lnTo>
                  <a:lnTo>
                    <a:pt x="371" y="128"/>
                  </a:lnTo>
                  <a:lnTo>
                    <a:pt x="378" y="159"/>
                  </a:lnTo>
                  <a:lnTo>
                    <a:pt x="381" y="190"/>
                  </a:lnTo>
                  <a:lnTo>
                    <a:pt x="378" y="222"/>
                  </a:lnTo>
                  <a:lnTo>
                    <a:pt x="371" y="252"/>
                  </a:lnTo>
                  <a:lnTo>
                    <a:pt x="358" y="281"/>
                  </a:lnTo>
                  <a:lnTo>
                    <a:pt x="340" y="307"/>
                  </a:lnTo>
                  <a:lnTo>
                    <a:pt x="319" y="330"/>
                  </a:lnTo>
                  <a:lnTo>
                    <a:pt x="294" y="351"/>
                  </a:lnTo>
                  <a:lnTo>
                    <a:pt x="267" y="365"/>
                  </a:lnTo>
                  <a:lnTo>
                    <a:pt x="237" y="375"/>
                  </a:lnTo>
                  <a:lnTo>
                    <a:pt x="206" y="381"/>
                  </a:lnTo>
                  <a:lnTo>
                    <a:pt x="175" y="381"/>
                  </a:lnTo>
                  <a:lnTo>
                    <a:pt x="143" y="375"/>
                  </a:lnTo>
                  <a:lnTo>
                    <a:pt x="114" y="365"/>
                  </a:lnTo>
                  <a:lnTo>
                    <a:pt x="85" y="351"/>
                  </a:lnTo>
                  <a:lnTo>
                    <a:pt x="61" y="330"/>
                  </a:lnTo>
                  <a:lnTo>
                    <a:pt x="39" y="307"/>
                  </a:lnTo>
                  <a:lnTo>
                    <a:pt x="22" y="281"/>
                  </a:lnTo>
                  <a:lnTo>
                    <a:pt x="10" y="252"/>
                  </a:lnTo>
                  <a:lnTo>
                    <a:pt x="1" y="222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1EF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34" name="Freeform 14"/>
            <p:cNvSpPr>
              <a:spLocks/>
            </p:cNvSpPr>
            <p:nvPr userDrawn="1"/>
          </p:nvSpPr>
          <p:spPr bwMode="auto">
            <a:xfrm>
              <a:off x="16420" y="1077"/>
              <a:ext cx="190" cy="191"/>
            </a:xfrm>
            <a:custGeom>
              <a:avLst/>
              <a:gdLst>
                <a:gd name="T0" fmla="*/ 0 w 381"/>
                <a:gd name="T1" fmla="*/ 191 h 381"/>
                <a:gd name="T2" fmla="*/ 1 w 381"/>
                <a:gd name="T3" fmla="*/ 159 h 381"/>
                <a:gd name="T4" fmla="*/ 10 w 381"/>
                <a:gd name="T5" fmla="*/ 129 h 381"/>
                <a:gd name="T6" fmla="*/ 22 w 381"/>
                <a:gd name="T7" fmla="*/ 100 h 381"/>
                <a:gd name="T8" fmla="*/ 39 w 381"/>
                <a:gd name="T9" fmla="*/ 74 h 381"/>
                <a:gd name="T10" fmla="*/ 61 w 381"/>
                <a:gd name="T11" fmla="*/ 51 h 381"/>
                <a:gd name="T12" fmla="*/ 85 w 381"/>
                <a:gd name="T13" fmla="*/ 32 h 381"/>
                <a:gd name="T14" fmla="*/ 114 w 381"/>
                <a:gd name="T15" fmla="*/ 16 h 381"/>
                <a:gd name="T16" fmla="*/ 143 w 381"/>
                <a:gd name="T17" fmla="*/ 6 h 381"/>
                <a:gd name="T18" fmla="*/ 175 w 381"/>
                <a:gd name="T19" fmla="*/ 0 h 381"/>
                <a:gd name="T20" fmla="*/ 206 w 381"/>
                <a:gd name="T21" fmla="*/ 0 h 381"/>
                <a:gd name="T22" fmla="*/ 237 w 381"/>
                <a:gd name="T23" fmla="*/ 6 h 381"/>
                <a:gd name="T24" fmla="*/ 267 w 381"/>
                <a:gd name="T25" fmla="*/ 16 h 381"/>
                <a:gd name="T26" fmla="*/ 294 w 381"/>
                <a:gd name="T27" fmla="*/ 32 h 381"/>
                <a:gd name="T28" fmla="*/ 319 w 381"/>
                <a:gd name="T29" fmla="*/ 51 h 381"/>
                <a:gd name="T30" fmla="*/ 340 w 381"/>
                <a:gd name="T31" fmla="*/ 74 h 381"/>
                <a:gd name="T32" fmla="*/ 358 w 381"/>
                <a:gd name="T33" fmla="*/ 100 h 381"/>
                <a:gd name="T34" fmla="*/ 371 w 381"/>
                <a:gd name="T35" fmla="*/ 129 h 381"/>
                <a:gd name="T36" fmla="*/ 378 w 381"/>
                <a:gd name="T37" fmla="*/ 159 h 381"/>
                <a:gd name="T38" fmla="*/ 381 w 381"/>
                <a:gd name="T39" fmla="*/ 191 h 381"/>
                <a:gd name="T40" fmla="*/ 378 w 381"/>
                <a:gd name="T41" fmla="*/ 223 h 381"/>
                <a:gd name="T42" fmla="*/ 371 w 381"/>
                <a:gd name="T43" fmla="*/ 253 h 381"/>
                <a:gd name="T44" fmla="*/ 358 w 381"/>
                <a:gd name="T45" fmla="*/ 282 h 381"/>
                <a:gd name="T46" fmla="*/ 340 w 381"/>
                <a:gd name="T47" fmla="*/ 308 h 381"/>
                <a:gd name="T48" fmla="*/ 319 w 381"/>
                <a:gd name="T49" fmla="*/ 332 h 381"/>
                <a:gd name="T50" fmla="*/ 294 w 381"/>
                <a:gd name="T51" fmla="*/ 351 h 381"/>
                <a:gd name="T52" fmla="*/ 267 w 381"/>
                <a:gd name="T53" fmla="*/ 365 h 381"/>
                <a:gd name="T54" fmla="*/ 237 w 381"/>
                <a:gd name="T55" fmla="*/ 376 h 381"/>
                <a:gd name="T56" fmla="*/ 206 w 381"/>
                <a:gd name="T57" fmla="*/ 381 h 381"/>
                <a:gd name="T58" fmla="*/ 175 w 381"/>
                <a:gd name="T59" fmla="*/ 381 h 381"/>
                <a:gd name="T60" fmla="*/ 143 w 381"/>
                <a:gd name="T61" fmla="*/ 376 h 381"/>
                <a:gd name="T62" fmla="*/ 114 w 381"/>
                <a:gd name="T63" fmla="*/ 365 h 381"/>
                <a:gd name="T64" fmla="*/ 85 w 381"/>
                <a:gd name="T65" fmla="*/ 351 h 381"/>
                <a:gd name="T66" fmla="*/ 61 w 381"/>
                <a:gd name="T67" fmla="*/ 332 h 381"/>
                <a:gd name="T68" fmla="*/ 39 w 381"/>
                <a:gd name="T69" fmla="*/ 308 h 381"/>
                <a:gd name="T70" fmla="*/ 22 w 381"/>
                <a:gd name="T71" fmla="*/ 282 h 381"/>
                <a:gd name="T72" fmla="*/ 10 w 381"/>
                <a:gd name="T73" fmla="*/ 253 h 381"/>
                <a:gd name="T74" fmla="*/ 1 w 381"/>
                <a:gd name="T75" fmla="*/ 223 h 381"/>
                <a:gd name="T76" fmla="*/ 0 w 381"/>
                <a:gd name="T77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1" h="381">
                  <a:moveTo>
                    <a:pt x="0" y="191"/>
                  </a:moveTo>
                  <a:lnTo>
                    <a:pt x="1" y="159"/>
                  </a:lnTo>
                  <a:lnTo>
                    <a:pt x="10" y="129"/>
                  </a:lnTo>
                  <a:lnTo>
                    <a:pt x="22" y="100"/>
                  </a:lnTo>
                  <a:lnTo>
                    <a:pt x="39" y="74"/>
                  </a:lnTo>
                  <a:lnTo>
                    <a:pt x="61" y="51"/>
                  </a:lnTo>
                  <a:lnTo>
                    <a:pt x="85" y="32"/>
                  </a:lnTo>
                  <a:lnTo>
                    <a:pt x="114" y="16"/>
                  </a:lnTo>
                  <a:lnTo>
                    <a:pt x="143" y="6"/>
                  </a:lnTo>
                  <a:lnTo>
                    <a:pt x="175" y="0"/>
                  </a:lnTo>
                  <a:lnTo>
                    <a:pt x="206" y="0"/>
                  </a:lnTo>
                  <a:lnTo>
                    <a:pt x="237" y="6"/>
                  </a:lnTo>
                  <a:lnTo>
                    <a:pt x="267" y="16"/>
                  </a:lnTo>
                  <a:lnTo>
                    <a:pt x="294" y="32"/>
                  </a:lnTo>
                  <a:lnTo>
                    <a:pt x="319" y="51"/>
                  </a:lnTo>
                  <a:lnTo>
                    <a:pt x="340" y="74"/>
                  </a:lnTo>
                  <a:lnTo>
                    <a:pt x="358" y="100"/>
                  </a:lnTo>
                  <a:lnTo>
                    <a:pt x="371" y="129"/>
                  </a:lnTo>
                  <a:lnTo>
                    <a:pt x="378" y="159"/>
                  </a:lnTo>
                  <a:lnTo>
                    <a:pt x="381" y="191"/>
                  </a:lnTo>
                  <a:lnTo>
                    <a:pt x="378" y="223"/>
                  </a:lnTo>
                  <a:lnTo>
                    <a:pt x="371" y="253"/>
                  </a:lnTo>
                  <a:lnTo>
                    <a:pt x="358" y="282"/>
                  </a:lnTo>
                  <a:lnTo>
                    <a:pt x="340" y="308"/>
                  </a:lnTo>
                  <a:lnTo>
                    <a:pt x="319" y="332"/>
                  </a:lnTo>
                  <a:lnTo>
                    <a:pt x="294" y="351"/>
                  </a:lnTo>
                  <a:lnTo>
                    <a:pt x="267" y="365"/>
                  </a:lnTo>
                  <a:lnTo>
                    <a:pt x="237" y="376"/>
                  </a:lnTo>
                  <a:lnTo>
                    <a:pt x="206" y="381"/>
                  </a:lnTo>
                  <a:lnTo>
                    <a:pt x="175" y="381"/>
                  </a:lnTo>
                  <a:lnTo>
                    <a:pt x="143" y="376"/>
                  </a:lnTo>
                  <a:lnTo>
                    <a:pt x="114" y="365"/>
                  </a:lnTo>
                  <a:lnTo>
                    <a:pt x="85" y="351"/>
                  </a:lnTo>
                  <a:lnTo>
                    <a:pt x="61" y="332"/>
                  </a:lnTo>
                  <a:lnTo>
                    <a:pt x="39" y="308"/>
                  </a:lnTo>
                  <a:lnTo>
                    <a:pt x="22" y="282"/>
                  </a:lnTo>
                  <a:lnTo>
                    <a:pt x="10" y="253"/>
                  </a:lnTo>
                  <a:lnTo>
                    <a:pt x="1" y="223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1EF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35" name="Freeform 15"/>
            <p:cNvSpPr>
              <a:spLocks/>
            </p:cNvSpPr>
            <p:nvPr userDrawn="1"/>
          </p:nvSpPr>
          <p:spPr bwMode="auto">
            <a:xfrm>
              <a:off x="18284" y="552"/>
              <a:ext cx="191" cy="190"/>
            </a:xfrm>
            <a:custGeom>
              <a:avLst/>
              <a:gdLst>
                <a:gd name="T0" fmla="*/ 0 w 383"/>
                <a:gd name="T1" fmla="*/ 191 h 380"/>
                <a:gd name="T2" fmla="*/ 3 w 383"/>
                <a:gd name="T3" fmla="*/ 159 h 380"/>
                <a:gd name="T4" fmla="*/ 10 w 383"/>
                <a:gd name="T5" fmla="*/ 129 h 380"/>
                <a:gd name="T6" fmla="*/ 23 w 383"/>
                <a:gd name="T7" fmla="*/ 100 h 380"/>
                <a:gd name="T8" fmla="*/ 41 w 383"/>
                <a:gd name="T9" fmla="*/ 72 h 380"/>
                <a:gd name="T10" fmla="*/ 62 w 383"/>
                <a:gd name="T11" fmla="*/ 49 h 380"/>
                <a:gd name="T12" fmla="*/ 87 w 383"/>
                <a:gd name="T13" fmla="*/ 30 h 380"/>
                <a:gd name="T14" fmla="*/ 114 w 383"/>
                <a:gd name="T15" fmla="*/ 15 h 380"/>
                <a:gd name="T16" fmla="*/ 145 w 383"/>
                <a:gd name="T17" fmla="*/ 4 h 380"/>
                <a:gd name="T18" fmla="*/ 175 w 383"/>
                <a:gd name="T19" fmla="*/ 0 h 380"/>
                <a:gd name="T20" fmla="*/ 207 w 383"/>
                <a:gd name="T21" fmla="*/ 0 h 380"/>
                <a:gd name="T22" fmla="*/ 238 w 383"/>
                <a:gd name="T23" fmla="*/ 4 h 380"/>
                <a:gd name="T24" fmla="*/ 269 w 383"/>
                <a:gd name="T25" fmla="*/ 15 h 380"/>
                <a:gd name="T26" fmla="*/ 296 w 383"/>
                <a:gd name="T27" fmla="*/ 30 h 380"/>
                <a:gd name="T28" fmla="*/ 321 w 383"/>
                <a:gd name="T29" fmla="*/ 49 h 380"/>
                <a:gd name="T30" fmla="*/ 342 w 383"/>
                <a:gd name="T31" fmla="*/ 72 h 380"/>
                <a:gd name="T32" fmla="*/ 359 w 383"/>
                <a:gd name="T33" fmla="*/ 100 h 380"/>
                <a:gd name="T34" fmla="*/ 372 w 383"/>
                <a:gd name="T35" fmla="*/ 129 h 380"/>
                <a:gd name="T36" fmla="*/ 380 w 383"/>
                <a:gd name="T37" fmla="*/ 159 h 380"/>
                <a:gd name="T38" fmla="*/ 383 w 383"/>
                <a:gd name="T39" fmla="*/ 191 h 380"/>
                <a:gd name="T40" fmla="*/ 380 w 383"/>
                <a:gd name="T41" fmla="*/ 221 h 380"/>
                <a:gd name="T42" fmla="*/ 372 w 383"/>
                <a:gd name="T43" fmla="*/ 251 h 380"/>
                <a:gd name="T44" fmla="*/ 359 w 383"/>
                <a:gd name="T45" fmla="*/ 280 h 380"/>
                <a:gd name="T46" fmla="*/ 342 w 383"/>
                <a:gd name="T47" fmla="*/ 307 h 380"/>
                <a:gd name="T48" fmla="*/ 321 w 383"/>
                <a:gd name="T49" fmla="*/ 330 h 380"/>
                <a:gd name="T50" fmla="*/ 296 w 383"/>
                <a:gd name="T51" fmla="*/ 349 h 380"/>
                <a:gd name="T52" fmla="*/ 269 w 383"/>
                <a:gd name="T53" fmla="*/ 365 h 380"/>
                <a:gd name="T54" fmla="*/ 238 w 383"/>
                <a:gd name="T55" fmla="*/ 375 h 380"/>
                <a:gd name="T56" fmla="*/ 207 w 383"/>
                <a:gd name="T57" fmla="*/ 380 h 380"/>
                <a:gd name="T58" fmla="*/ 175 w 383"/>
                <a:gd name="T59" fmla="*/ 380 h 380"/>
                <a:gd name="T60" fmla="*/ 145 w 383"/>
                <a:gd name="T61" fmla="*/ 375 h 380"/>
                <a:gd name="T62" fmla="*/ 114 w 383"/>
                <a:gd name="T63" fmla="*/ 365 h 380"/>
                <a:gd name="T64" fmla="*/ 87 w 383"/>
                <a:gd name="T65" fmla="*/ 349 h 380"/>
                <a:gd name="T66" fmla="*/ 62 w 383"/>
                <a:gd name="T67" fmla="*/ 330 h 380"/>
                <a:gd name="T68" fmla="*/ 41 w 383"/>
                <a:gd name="T69" fmla="*/ 307 h 380"/>
                <a:gd name="T70" fmla="*/ 23 w 383"/>
                <a:gd name="T71" fmla="*/ 280 h 380"/>
                <a:gd name="T72" fmla="*/ 10 w 383"/>
                <a:gd name="T73" fmla="*/ 251 h 380"/>
                <a:gd name="T74" fmla="*/ 3 w 383"/>
                <a:gd name="T75" fmla="*/ 221 h 380"/>
                <a:gd name="T76" fmla="*/ 0 w 383"/>
                <a:gd name="T77" fmla="*/ 19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3" h="380">
                  <a:moveTo>
                    <a:pt x="0" y="191"/>
                  </a:moveTo>
                  <a:lnTo>
                    <a:pt x="3" y="159"/>
                  </a:lnTo>
                  <a:lnTo>
                    <a:pt x="10" y="129"/>
                  </a:lnTo>
                  <a:lnTo>
                    <a:pt x="23" y="100"/>
                  </a:lnTo>
                  <a:lnTo>
                    <a:pt x="41" y="72"/>
                  </a:lnTo>
                  <a:lnTo>
                    <a:pt x="62" y="49"/>
                  </a:lnTo>
                  <a:lnTo>
                    <a:pt x="87" y="30"/>
                  </a:lnTo>
                  <a:lnTo>
                    <a:pt x="114" y="15"/>
                  </a:lnTo>
                  <a:lnTo>
                    <a:pt x="145" y="4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38" y="4"/>
                  </a:lnTo>
                  <a:lnTo>
                    <a:pt x="269" y="15"/>
                  </a:lnTo>
                  <a:lnTo>
                    <a:pt x="296" y="30"/>
                  </a:lnTo>
                  <a:lnTo>
                    <a:pt x="321" y="49"/>
                  </a:lnTo>
                  <a:lnTo>
                    <a:pt x="342" y="72"/>
                  </a:lnTo>
                  <a:lnTo>
                    <a:pt x="359" y="100"/>
                  </a:lnTo>
                  <a:lnTo>
                    <a:pt x="372" y="129"/>
                  </a:lnTo>
                  <a:lnTo>
                    <a:pt x="380" y="159"/>
                  </a:lnTo>
                  <a:lnTo>
                    <a:pt x="383" y="191"/>
                  </a:lnTo>
                  <a:lnTo>
                    <a:pt x="380" y="221"/>
                  </a:lnTo>
                  <a:lnTo>
                    <a:pt x="372" y="251"/>
                  </a:lnTo>
                  <a:lnTo>
                    <a:pt x="359" y="280"/>
                  </a:lnTo>
                  <a:lnTo>
                    <a:pt x="342" y="307"/>
                  </a:lnTo>
                  <a:lnTo>
                    <a:pt x="321" y="330"/>
                  </a:lnTo>
                  <a:lnTo>
                    <a:pt x="296" y="349"/>
                  </a:lnTo>
                  <a:lnTo>
                    <a:pt x="269" y="365"/>
                  </a:lnTo>
                  <a:lnTo>
                    <a:pt x="238" y="375"/>
                  </a:lnTo>
                  <a:lnTo>
                    <a:pt x="207" y="380"/>
                  </a:lnTo>
                  <a:lnTo>
                    <a:pt x="175" y="380"/>
                  </a:lnTo>
                  <a:lnTo>
                    <a:pt x="145" y="375"/>
                  </a:lnTo>
                  <a:lnTo>
                    <a:pt x="114" y="365"/>
                  </a:lnTo>
                  <a:lnTo>
                    <a:pt x="87" y="349"/>
                  </a:lnTo>
                  <a:lnTo>
                    <a:pt x="62" y="330"/>
                  </a:lnTo>
                  <a:lnTo>
                    <a:pt x="41" y="307"/>
                  </a:lnTo>
                  <a:lnTo>
                    <a:pt x="23" y="280"/>
                  </a:lnTo>
                  <a:lnTo>
                    <a:pt x="10" y="251"/>
                  </a:lnTo>
                  <a:lnTo>
                    <a:pt x="3" y="22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1EF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36" name="Freeform 16"/>
            <p:cNvSpPr>
              <a:spLocks/>
            </p:cNvSpPr>
            <p:nvPr userDrawn="1"/>
          </p:nvSpPr>
          <p:spPr bwMode="auto">
            <a:xfrm>
              <a:off x="18284" y="834"/>
              <a:ext cx="191" cy="190"/>
            </a:xfrm>
            <a:custGeom>
              <a:avLst/>
              <a:gdLst>
                <a:gd name="T0" fmla="*/ 0 w 383"/>
                <a:gd name="T1" fmla="*/ 189 h 380"/>
                <a:gd name="T2" fmla="*/ 3 w 383"/>
                <a:gd name="T3" fmla="*/ 159 h 380"/>
                <a:gd name="T4" fmla="*/ 10 w 383"/>
                <a:gd name="T5" fmla="*/ 129 h 380"/>
                <a:gd name="T6" fmla="*/ 23 w 383"/>
                <a:gd name="T7" fmla="*/ 100 h 380"/>
                <a:gd name="T8" fmla="*/ 41 w 383"/>
                <a:gd name="T9" fmla="*/ 72 h 380"/>
                <a:gd name="T10" fmla="*/ 62 w 383"/>
                <a:gd name="T11" fmla="*/ 49 h 380"/>
                <a:gd name="T12" fmla="*/ 87 w 383"/>
                <a:gd name="T13" fmla="*/ 31 h 380"/>
                <a:gd name="T14" fmla="*/ 114 w 383"/>
                <a:gd name="T15" fmla="*/ 15 h 380"/>
                <a:gd name="T16" fmla="*/ 145 w 383"/>
                <a:gd name="T17" fmla="*/ 5 h 380"/>
                <a:gd name="T18" fmla="*/ 175 w 383"/>
                <a:gd name="T19" fmla="*/ 0 h 380"/>
                <a:gd name="T20" fmla="*/ 207 w 383"/>
                <a:gd name="T21" fmla="*/ 0 h 380"/>
                <a:gd name="T22" fmla="*/ 238 w 383"/>
                <a:gd name="T23" fmla="*/ 5 h 380"/>
                <a:gd name="T24" fmla="*/ 269 w 383"/>
                <a:gd name="T25" fmla="*/ 15 h 380"/>
                <a:gd name="T26" fmla="*/ 296 w 383"/>
                <a:gd name="T27" fmla="*/ 31 h 380"/>
                <a:gd name="T28" fmla="*/ 321 w 383"/>
                <a:gd name="T29" fmla="*/ 49 h 380"/>
                <a:gd name="T30" fmla="*/ 342 w 383"/>
                <a:gd name="T31" fmla="*/ 72 h 380"/>
                <a:gd name="T32" fmla="*/ 359 w 383"/>
                <a:gd name="T33" fmla="*/ 100 h 380"/>
                <a:gd name="T34" fmla="*/ 372 w 383"/>
                <a:gd name="T35" fmla="*/ 129 h 380"/>
                <a:gd name="T36" fmla="*/ 380 w 383"/>
                <a:gd name="T37" fmla="*/ 159 h 380"/>
                <a:gd name="T38" fmla="*/ 383 w 383"/>
                <a:gd name="T39" fmla="*/ 189 h 380"/>
                <a:gd name="T40" fmla="*/ 380 w 383"/>
                <a:gd name="T41" fmla="*/ 221 h 380"/>
                <a:gd name="T42" fmla="*/ 372 w 383"/>
                <a:gd name="T43" fmla="*/ 251 h 380"/>
                <a:gd name="T44" fmla="*/ 359 w 383"/>
                <a:gd name="T45" fmla="*/ 280 h 380"/>
                <a:gd name="T46" fmla="*/ 342 w 383"/>
                <a:gd name="T47" fmla="*/ 308 h 380"/>
                <a:gd name="T48" fmla="*/ 321 w 383"/>
                <a:gd name="T49" fmla="*/ 331 h 380"/>
                <a:gd name="T50" fmla="*/ 296 w 383"/>
                <a:gd name="T51" fmla="*/ 349 h 380"/>
                <a:gd name="T52" fmla="*/ 269 w 383"/>
                <a:gd name="T53" fmla="*/ 365 h 380"/>
                <a:gd name="T54" fmla="*/ 238 w 383"/>
                <a:gd name="T55" fmla="*/ 375 h 380"/>
                <a:gd name="T56" fmla="*/ 207 w 383"/>
                <a:gd name="T57" fmla="*/ 380 h 380"/>
                <a:gd name="T58" fmla="*/ 175 w 383"/>
                <a:gd name="T59" fmla="*/ 380 h 380"/>
                <a:gd name="T60" fmla="*/ 145 w 383"/>
                <a:gd name="T61" fmla="*/ 375 h 380"/>
                <a:gd name="T62" fmla="*/ 114 w 383"/>
                <a:gd name="T63" fmla="*/ 365 h 380"/>
                <a:gd name="T64" fmla="*/ 87 w 383"/>
                <a:gd name="T65" fmla="*/ 349 h 380"/>
                <a:gd name="T66" fmla="*/ 62 w 383"/>
                <a:gd name="T67" fmla="*/ 331 h 380"/>
                <a:gd name="T68" fmla="*/ 41 w 383"/>
                <a:gd name="T69" fmla="*/ 308 h 380"/>
                <a:gd name="T70" fmla="*/ 23 w 383"/>
                <a:gd name="T71" fmla="*/ 280 h 380"/>
                <a:gd name="T72" fmla="*/ 10 w 383"/>
                <a:gd name="T73" fmla="*/ 251 h 380"/>
                <a:gd name="T74" fmla="*/ 3 w 383"/>
                <a:gd name="T75" fmla="*/ 221 h 380"/>
                <a:gd name="T76" fmla="*/ 0 w 383"/>
                <a:gd name="T77" fmla="*/ 18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3" h="380">
                  <a:moveTo>
                    <a:pt x="0" y="189"/>
                  </a:moveTo>
                  <a:lnTo>
                    <a:pt x="3" y="159"/>
                  </a:lnTo>
                  <a:lnTo>
                    <a:pt x="10" y="129"/>
                  </a:lnTo>
                  <a:lnTo>
                    <a:pt x="23" y="100"/>
                  </a:lnTo>
                  <a:lnTo>
                    <a:pt x="41" y="72"/>
                  </a:lnTo>
                  <a:lnTo>
                    <a:pt x="62" y="49"/>
                  </a:lnTo>
                  <a:lnTo>
                    <a:pt x="87" y="31"/>
                  </a:lnTo>
                  <a:lnTo>
                    <a:pt x="114" y="15"/>
                  </a:lnTo>
                  <a:lnTo>
                    <a:pt x="145" y="5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38" y="5"/>
                  </a:lnTo>
                  <a:lnTo>
                    <a:pt x="269" y="15"/>
                  </a:lnTo>
                  <a:lnTo>
                    <a:pt x="296" y="31"/>
                  </a:lnTo>
                  <a:lnTo>
                    <a:pt x="321" y="49"/>
                  </a:lnTo>
                  <a:lnTo>
                    <a:pt x="342" y="72"/>
                  </a:lnTo>
                  <a:lnTo>
                    <a:pt x="359" y="100"/>
                  </a:lnTo>
                  <a:lnTo>
                    <a:pt x="372" y="129"/>
                  </a:lnTo>
                  <a:lnTo>
                    <a:pt x="380" y="159"/>
                  </a:lnTo>
                  <a:lnTo>
                    <a:pt x="383" y="189"/>
                  </a:lnTo>
                  <a:lnTo>
                    <a:pt x="380" y="221"/>
                  </a:lnTo>
                  <a:lnTo>
                    <a:pt x="372" y="251"/>
                  </a:lnTo>
                  <a:lnTo>
                    <a:pt x="359" y="280"/>
                  </a:lnTo>
                  <a:lnTo>
                    <a:pt x="342" y="308"/>
                  </a:lnTo>
                  <a:lnTo>
                    <a:pt x="321" y="331"/>
                  </a:lnTo>
                  <a:lnTo>
                    <a:pt x="296" y="349"/>
                  </a:lnTo>
                  <a:lnTo>
                    <a:pt x="269" y="365"/>
                  </a:lnTo>
                  <a:lnTo>
                    <a:pt x="238" y="375"/>
                  </a:lnTo>
                  <a:lnTo>
                    <a:pt x="207" y="380"/>
                  </a:lnTo>
                  <a:lnTo>
                    <a:pt x="175" y="380"/>
                  </a:lnTo>
                  <a:lnTo>
                    <a:pt x="145" y="375"/>
                  </a:lnTo>
                  <a:lnTo>
                    <a:pt x="114" y="365"/>
                  </a:lnTo>
                  <a:lnTo>
                    <a:pt x="87" y="349"/>
                  </a:lnTo>
                  <a:lnTo>
                    <a:pt x="62" y="331"/>
                  </a:lnTo>
                  <a:lnTo>
                    <a:pt x="41" y="308"/>
                  </a:lnTo>
                  <a:lnTo>
                    <a:pt x="23" y="280"/>
                  </a:lnTo>
                  <a:lnTo>
                    <a:pt x="10" y="251"/>
                  </a:lnTo>
                  <a:lnTo>
                    <a:pt x="3" y="221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1EF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56337" name="AutoShape 17"/>
          <p:cNvSpPr>
            <a:spLocks noChangeAspect="1" noChangeArrowheads="1" noTextEdit="1"/>
          </p:cNvSpPr>
          <p:nvPr/>
        </p:nvSpPr>
        <p:spPr bwMode="auto">
          <a:xfrm>
            <a:off x="1828800" y="6299200"/>
            <a:ext cx="2265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fi-FI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 rot="-5400000">
            <a:off x="-294481" y="6299994"/>
            <a:ext cx="8540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389" tIns="9194" rIns="18389" bIns="919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2075">
              <a:defRPr>
                <a:solidFill>
                  <a:schemeClr val="tx1"/>
                </a:solidFill>
                <a:latin typeface="Arial" charset="0"/>
              </a:defRPr>
            </a:lvl2pPr>
            <a:lvl3pPr marL="184150">
              <a:defRPr>
                <a:solidFill>
                  <a:schemeClr val="tx1"/>
                </a:solidFill>
                <a:latin typeface="Arial" charset="0"/>
              </a:defRPr>
            </a:lvl3pPr>
            <a:lvl4pPr marL="276225">
              <a:defRPr>
                <a:solidFill>
                  <a:schemeClr val="tx1"/>
                </a:solidFill>
                <a:latin typeface="Arial" charset="0"/>
              </a:defRPr>
            </a:lvl4pPr>
            <a:lvl5pPr marL="368300">
              <a:defRPr>
                <a:solidFill>
                  <a:schemeClr val="tx1"/>
                </a:solidFill>
                <a:latin typeface="Arial" charset="0"/>
              </a:defRPr>
            </a:lvl5pPr>
            <a:lvl6pPr marL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282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739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97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i-FI" altLang="fi-FI" smtClean="0">
                <a:solidFill>
                  <a:srgbClr val="2784FF"/>
                </a:solidFill>
                <a:latin typeface="Arial Narrow" pitchFamily="34" charset="0"/>
              </a:rPr>
              <a:t>www.ktl.fi</a:t>
            </a:r>
            <a:endParaRPr lang="en-US" altLang="fi-FI" smtClean="0">
              <a:solidFill>
                <a:srgbClr val="2784FF"/>
              </a:solidFill>
              <a:latin typeface="Arial Narrow" pitchFamily="34" charset="0"/>
            </a:endParaRPr>
          </a:p>
        </p:txBody>
      </p:sp>
      <p:grpSp>
        <p:nvGrpSpPr>
          <p:cNvPr id="56339" name="Group 19"/>
          <p:cNvGrpSpPr>
            <a:grpSpLocks/>
          </p:cNvGrpSpPr>
          <p:nvPr/>
        </p:nvGrpSpPr>
        <p:grpSpPr bwMode="auto">
          <a:xfrm>
            <a:off x="4763" y="3471863"/>
            <a:ext cx="211137" cy="2343150"/>
            <a:chOff x="769" y="10208"/>
            <a:chExt cx="710" cy="7397"/>
          </a:xfrm>
        </p:grpSpPr>
        <p:sp>
          <p:nvSpPr>
            <p:cNvPr id="56340" name="Oval 20"/>
            <p:cNvSpPr>
              <a:spLocks noChangeArrowheads="1"/>
            </p:cNvSpPr>
            <p:nvPr userDrawn="1"/>
          </p:nvSpPr>
          <p:spPr bwMode="auto">
            <a:xfrm>
              <a:off x="814" y="15854"/>
              <a:ext cx="624" cy="622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41" name="Oval 21"/>
            <p:cNvSpPr>
              <a:spLocks noChangeArrowheads="1"/>
            </p:cNvSpPr>
            <p:nvPr userDrawn="1"/>
          </p:nvSpPr>
          <p:spPr bwMode="auto">
            <a:xfrm>
              <a:off x="879" y="14896"/>
              <a:ext cx="490" cy="490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42" name="Oval 22"/>
            <p:cNvSpPr>
              <a:spLocks noChangeArrowheads="1"/>
            </p:cNvSpPr>
            <p:nvPr userDrawn="1"/>
          </p:nvSpPr>
          <p:spPr bwMode="auto">
            <a:xfrm>
              <a:off x="920" y="14073"/>
              <a:ext cx="412" cy="412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43" name="Oval 23"/>
            <p:cNvSpPr>
              <a:spLocks noChangeArrowheads="1"/>
            </p:cNvSpPr>
            <p:nvPr userDrawn="1"/>
          </p:nvSpPr>
          <p:spPr bwMode="auto">
            <a:xfrm>
              <a:off x="950" y="13293"/>
              <a:ext cx="356" cy="357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44" name="Oval 24"/>
            <p:cNvSpPr>
              <a:spLocks noChangeArrowheads="1"/>
            </p:cNvSpPr>
            <p:nvPr userDrawn="1"/>
          </p:nvSpPr>
          <p:spPr bwMode="auto">
            <a:xfrm>
              <a:off x="985" y="12594"/>
              <a:ext cx="285" cy="285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45" name="Oval 25"/>
            <p:cNvSpPr>
              <a:spLocks noChangeArrowheads="1"/>
            </p:cNvSpPr>
            <p:nvPr userDrawn="1"/>
          </p:nvSpPr>
          <p:spPr bwMode="auto">
            <a:xfrm>
              <a:off x="1017" y="11994"/>
              <a:ext cx="216" cy="216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46" name="Oval 26"/>
            <p:cNvSpPr>
              <a:spLocks noChangeArrowheads="1"/>
            </p:cNvSpPr>
            <p:nvPr userDrawn="1"/>
          </p:nvSpPr>
          <p:spPr bwMode="auto">
            <a:xfrm>
              <a:off x="1045" y="11450"/>
              <a:ext cx="158" cy="159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47" name="Oval 27"/>
            <p:cNvSpPr>
              <a:spLocks noChangeArrowheads="1"/>
            </p:cNvSpPr>
            <p:nvPr userDrawn="1"/>
          </p:nvSpPr>
          <p:spPr bwMode="auto">
            <a:xfrm>
              <a:off x="1058" y="10981"/>
              <a:ext cx="130" cy="130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48" name="Oval 28"/>
            <p:cNvSpPr>
              <a:spLocks noChangeArrowheads="1"/>
            </p:cNvSpPr>
            <p:nvPr userDrawn="1"/>
          </p:nvSpPr>
          <p:spPr bwMode="auto">
            <a:xfrm>
              <a:off x="1080" y="10564"/>
              <a:ext cx="88" cy="89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49" name="Oval 29"/>
            <p:cNvSpPr>
              <a:spLocks noChangeArrowheads="1"/>
            </p:cNvSpPr>
            <p:nvPr userDrawn="1"/>
          </p:nvSpPr>
          <p:spPr bwMode="auto">
            <a:xfrm>
              <a:off x="1090" y="10208"/>
              <a:ext cx="67" cy="67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6350" name="Oval 30"/>
            <p:cNvSpPr>
              <a:spLocks noChangeArrowheads="1"/>
            </p:cNvSpPr>
            <p:nvPr userDrawn="1"/>
          </p:nvSpPr>
          <p:spPr bwMode="auto">
            <a:xfrm>
              <a:off x="769" y="16895"/>
              <a:ext cx="710" cy="710"/>
            </a:xfrm>
            <a:prstGeom prst="ellipse">
              <a:avLst/>
            </a:prstGeom>
            <a:solidFill>
              <a:srgbClr val="278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fi-FI" sz="20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99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6570663"/>
            <a:ext cx="9144000" cy="287337"/>
          </a:xfrm>
          <a:prstGeom prst="rect">
            <a:avLst/>
          </a:prstGeom>
          <a:solidFill>
            <a:srgbClr val="7B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i-FI">
              <a:solidFill>
                <a:srgbClr val="FFFFFF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96063"/>
            <a:ext cx="1598613" cy="2619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48271ACE-35C2-4592-A79E-99C30E4937C9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350" y="6596063"/>
            <a:ext cx="64008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pic>
        <p:nvPicPr>
          <p:cNvPr id="1032" name="Picture 6" descr="THL_PEARL_RGB_larg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5535613"/>
            <a:ext cx="10668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teksti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6215063"/>
            <a:ext cx="287496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675" y="6586538"/>
            <a:ext cx="5334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6E98EC31-8093-45F8-8720-CD7DEF5A20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95288" y="6237288"/>
            <a:ext cx="339566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000" b="1">
                <a:solidFill>
                  <a:srgbClr val="807F83"/>
                </a:solidFill>
              </a:rPr>
              <a:t>NATIONAL INSTITUTE FOR HEALTH AND WELFARE</a:t>
            </a:r>
            <a:r>
              <a:rPr lang="en-US" altLang="ja-JP" sz="1000">
                <a:solidFill>
                  <a:srgbClr val="807F83"/>
                </a:solidFill>
              </a:rPr>
              <a:t> </a:t>
            </a:r>
            <a:endParaRPr lang="en-US" sz="100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 kern="1200">
          <a:solidFill>
            <a:srgbClr val="7BC143"/>
          </a:solidFill>
          <a:latin typeface="Arial"/>
          <a:ea typeface="ヒラギノ角ゴ Pro W3" pitchFamily="-112" charset="-128"/>
          <a:cs typeface="Arial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Arial" pitchFamily="34" charset="0"/>
          <a:ea typeface="ヒラギノ角ゴ Pro W3" pitchFamily="-112" charset="-128"/>
          <a:cs typeface="Arial" pitchFamily="-112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7BC143"/>
          </a:solidFill>
          <a:latin typeface="Calibri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26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7BC143"/>
        </a:buClr>
        <a:buFont typeface="Arial" pitchFamily="34" charset="0"/>
        <a:buChar char="•"/>
        <a:defRPr sz="22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Font typeface="Arial" pitchFamily="34" charset="0"/>
        <a:buChar char="»"/>
        <a:defRPr sz="2200" kern="1200">
          <a:solidFill>
            <a:srgbClr val="000000"/>
          </a:solidFill>
          <a:latin typeface="Arial"/>
          <a:ea typeface="ヒラギノ角ゴ Pro W3" pitchFamily="-112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_\KTL\_publications\__slides\THL%202008-12-11%20EN%2001.ppt" TargetMode="External"/><Relationship Id="rId2" Type="http://schemas.openxmlformats.org/officeDocument/2006/relationships/hyperlink" Target="http://fi.opasnet.org/fi/Tautitaakka-seminaarisarja_201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wmf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ancet.com/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www.thl.fi/en_US/web/en" TargetMode="Externa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://www.ymparistojaterveys.fi/www/ytlehti/sisallot/vuosi-201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hyperlink" Target="http://www.thl.fi/thl-client/pdfs/b75f6999-e7c4-4550-a939-3bccb19e41c1" TargetMode="External"/><Relationship Id="rId10" Type="http://schemas.openxmlformats.org/officeDocument/2006/relationships/image" Target="../media/image57.png"/><Relationship Id="rId4" Type="http://schemas.openxmlformats.org/officeDocument/2006/relationships/hyperlink" Target="http://en.opasnet.org/w/Ebode" TargetMode="External"/><Relationship Id="rId9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ISBN:978-952-245-822-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lkari.fi/handle/10024/110211" TargetMode="External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tl.fi/hif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/>
          </p:cNvSpPr>
          <p:nvPr>
            <p:ph type="ctrTitle"/>
          </p:nvPr>
        </p:nvSpPr>
        <p:spPr>
          <a:xfrm>
            <a:off x="1454310" y="2174999"/>
            <a:ext cx="7003890" cy="1470025"/>
          </a:xfrm>
        </p:spPr>
        <p:txBody>
          <a:bodyPr/>
          <a:lstStyle/>
          <a:p>
            <a:r>
              <a:rPr lang="fi-FI" sz="2400" dirty="0" smtClean="0">
                <a:solidFill>
                  <a:srgbClr val="006600"/>
                </a:solidFill>
              </a:rPr>
              <a:t>How to </a:t>
            </a:r>
            <a:r>
              <a:rPr lang="fi-FI" sz="2400" dirty="0" err="1" smtClean="0">
                <a:solidFill>
                  <a:srgbClr val="006600"/>
                </a:solidFill>
              </a:rPr>
              <a:t>prevent</a:t>
            </a:r>
            <a:r>
              <a:rPr lang="en-US" sz="3600" dirty="0" smtClean="0">
                <a:latin typeface="Arial" pitchFamily="34" charset="0"/>
                <a:ea typeface="ヒラギノ角ゴ Pro W3" charset="-128"/>
              </a:rPr>
              <a:t/>
            </a:r>
            <a:br>
              <a:rPr lang="en-US" sz="3600" dirty="0" smtClean="0">
                <a:latin typeface="Arial" pitchFamily="34" charset="0"/>
                <a:ea typeface="ヒラギノ角ゴ Pro W3" charset="-128"/>
              </a:rPr>
            </a:br>
            <a:r>
              <a:rPr lang="en-US" sz="3600" dirty="0">
                <a:latin typeface="Arial" pitchFamily="34" charset="0"/>
                <a:ea typeface="ヒラギノ角ゴ Pro W3" charset="-128"/>
              </a:rPr>
              <a:t>E</a:t>
            </a:r>
            <a:r>
              <a:rPr lang="en-US" sz="3600" dirty="0" smtClean="0">
                <a:latin typeface="Arial" pitchFamily="34" charset="0"/>
                <a:ea typeface="ヒラギノ角ゴ Pro W3" charset="-128"/>
              </a:rPr>
              <a:t>nvironmental Burden </a:t>
            </a:r>
            <a:r>
              <a:rPr lang="en-US" sz="3600" dirty="0">
                <a:latin typeface="Arial" pitchFamily="34" charset="0"/>
                <a:ea typeface="ヒラギノ角ゴ Pro W3" charset="-128"/>
              </a:rPr>
              <a:t>of </a:t>
            </a:r>
            <a:r>
              <a:rPr lang="en-US" sz="3600" dirty="0" smtClean="0">
                <a:latin typeface="Arial" pitchFamily="34" charset="0"/>
                <a:ea typeface="ヒラギノ角ゴ Pro W3" charset="-128"/>
              </a:rPr>
              <a:t>Disease in Finland?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19088" y="314325"/>
            <a:ext cx="57650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/>
            <a:r>
              <a:rPr lang="en-US" sz="1200" dirty="0" smtClean="0"/>
              <a:t>Tuesday seminar </a:t>
            </a:r>
          </a:p>
          <a:p>
            <a:pPr defTabSz="914400" eaLnBrk="1" hangingPunct="1"/>
            <a:r>
              <a:rPr lang="en-US" sz="1200" dirty="0" smtClean="0"/>
              <a:t>in the Environmental Burden of Disease –series</a:t>
            </a:r>
          </a:p>
          <a:p>
            <a:pPr defTabSz="914400" eaLnBrk="1" hangingPunct="1"/>
            <a:endParaRPr lang="en-US" sz="1200" dirty="0" smtClean="0"/>
          </a:p>
          <a:p>
            <a:pPr defTabSz="914400" eaLnBrk="1" hangingPunct="1"/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fi.opasnet.org/fi/Tautitaakka-seminaarisarja_2014</a:t>
            </a:r>
            <a:endParaRPr lang="en-US" sz="1200" dirty="0" smtClean="0"/>
          </a:p>
          <a:p>
            <a:pPr defTabSz="914400" eaLnBrk="1" hangingPunct="1"/>
            <a:endParaRPr lang="en-US" sz="1200" dirty="0"/>
          </a:p>
          <a:p>
            <a:pPr defTabSz="914400" eaLnBrk="1" hangingPunct="1"/>
            <a:r>
              <a:rPr lang="en-US" sz="1200" dirty="0" smtClean="0"/>
              <a:t>2014-01-28 at 14:30-15:30</a:t>
            </a:r>
            <a:endParaRPr lang="en-US" sz="1200" dirty="0"/>
          </a:p>
        </p:txBody>
      </p:sp>
      <p:sp>
        <p:nvSpPr>
          <p:cNvPr id="7" name="Rectangle 6"/>
          <p:cNvSpPr>
            <a:spLocks noGrp="1"/>
          </p:cNvSpPr>
          <p:nvPr/>
        </p:nvSpPr>
        <p:spPr bwMode="auto">
          <a:xfrm>
            <a:off x="1475656" y="370482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None/>
              <a:defRPr sz="26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1pPr>
            <a:lvl2pPr marL="457200" indent="0" algn="ctr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2pPr>
            <a:lvl3pPr marL="914400" indent="0" algn="ctr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None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3pPr>
            <a:lvl4pPr marL="1371600" indent="0" algn="ctr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None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4pPr>
            <a:lvl5pPr marL="1828800" indent="0" algn="ctr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None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ea typeface="ヒラギノ角ゴ Pro W3" charset="-128"/>
              </a:rPr>
              <a:t>Otto </a:t>
            </a:r>
            <a:r>
              <a:rPr lang="en-US" sz="1600" dirty="0" err="1" smtClean="0">
                <a:latin typeface="Arial" pitchFamily="34" charset="0"/>
                <a:ea typeface="ヒラギノ角ゴ Pro W3" charset="-128"/>
              </a:rPr>
              <a:t>Hänninen</a:t>
            </a:r>
            <a:endParaRPr lang="en-US" sz="1600" dirty="0" smtClean="0">
              <a:latin typeface="Arial" pitchFamily="34" charset="0"/>
              <a:ea typeface="ヒラギノ角ゴ Pro W3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ea typeface="ヒラギノ角ゴ Pro W3" charset="-128"/>
              </a:rPr>
              <a:t>National Institute for Health and Welfare (THL) </a:t>
            </a:r>
            <a:r>
              <a:rPr lang="en-US" sz="1600" dirty="0" smtClean="0">
                <a:latin typeface="Arial" pitchFamily="34" charset="0"/>
                <a:ea typeface="ヒラギノ角ゴ Pro W3" charset="-128"/>
                <a:hlinkClick r:id="rId3" action="ppaction://hlinkpres?slideindex=1&amp;slidetitle="/>
              </a:rPr>
              <a:t>»</a:t>
            </a:r>
            <a:endParaRPr lang="en-US" sz="1600" dirty="0" smtClean="0">
              <a:latin typeface="Arial" pitchFamily="34" charset="0"/>
              <a:ea typeface="ヒラギノ角ゴ Pro W3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ea typeface="ヒラギノ角ゴ Pro W3" charset="-128"/>
              </a:rPr>
              <a:t>Kuopio, Finland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6464" y="1610797"/>
            <a:ext cx="4788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0070C0"/>
                </a:solidFill>
              </a:rPr>
              <a:t>Miten torjumaan (</a:t>
            </a:r>
            <a:r>
              <a:rPr lang="fi-FI" sz="2800" b="1" dirty="0" err="1">
                <a:solidFill>
                  <a:srgbClr val="0070C0"/>
                </a:solidFill>
              </a:rPr>
              <a:t>ympäristö)terveysriskejä</a:t>
            </a:r>
            <a:r>
              <a:rPr lang="fi-FI" sz="28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8" name="Picture 1038" descr="fi-flag1-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3464"/>
            <a:ext cx="77046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Tuesday</a:t>
            </a:r>
            <a:r>
              <a:rPr lang="fi-FI" dirty="0"/>
              <a:t> </a:t>
            </a:r>
            <a:r>
              <a:rPr lang="fi-FI" dirty="0" err="1" smtClean="0"/>
              <a:t>Seminars</a:t>
            </a:r>
            <a:r>
              <a:rPr lang="fi-FI" dirty="0" smtClean="0"/>
              <a:t> </a:t>
            </a:r>
            <a:r>
              <a:rPr lang="fi-FI" dirty="0"/>
              <a:t>on</a:t>
            </a:r>
            <a:br>
              <a:rPr lang="fi-FI" dirty="0"/>
            </a:br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Burden</a:t>
            </a:r>
            <a:r>
              <a:rPr lang="fi-FI" dirty="0"/>
              <a:t> of </a:t>
            </a:r>
            <a:r>
              <a:rPr lang="fi-FI" dirty="0" err="1"/>
              <a:t>Disease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3554"/>
              </p:ext>
            </p:extLst>
          </p:nvPr>
        </p:nvGraphicFramePr>
        <p:xfrm>
          <a:off x="457200" y="1484784"/>
          <a:ext cx="8118475" cy="4688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346"/>
                <a:gridCol w="4673702"/>
                <a:gridCol w="2046427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2014-01-14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Priorisointi on pakko ympäristöterveydessä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Jouko </a:t>
                      </a:r>
                      <a:r>
                        <a:rPr lang="fi-FI" sz="1800" dirty="0" err="1">
                          <a:effectLst/>
                        </a:rPr>
                        <a:t>Tuomisto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184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2014-01-28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Miten torjumaan (</a:t>
                      </a:r>
                      <a:r>
                        <a:rPr lang="fi-FI" sz="1800" dirty="0" err="1">
                          <a:effectLst/>
                        </a:rPr>
                        <a:t>ympäristö)terveysriskejä</a:t>
                      </a:r>
                      <a:r>
                        <a:rPr lang="fi-FI" sz="1800" dirty="0">
                          <a:effectLst/>
                        </a:rPr>
                        <a:t>?</a:t>
                      </a:r>
                      <a:br>
                        <a:rPr lang="fi-FI" sz="1800" dirty="0">
                          <a:effectLst/>
                        </a:rPr>
                      </a:br>
                      <a:r>
                        <a:rPr lang="en-GB" sz="1800" b="1" dirty="0">
                          <a:effectLst/>
                        </a:rPr>
                        <a:t>How to prevent (environmental) health risks?</a:t>
                      </a:r>
                      <a:endParaRPr lang="fi-FI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Otto Hänninen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2014-02-11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Ympäristötautitaakan alentamisen arvotehokkuus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Juho Kutvonen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6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2014-04-29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Tautitaakan synergia: radon vai tupakka?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Jouni Tuomisto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9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2014-05-20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Reduction potential of asthma burden of disease (lifetable estimates for prevalence and incidence)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 err="1">
                          <a:effectLst/>
                        </a:rPr>
                        <a:t>Isabell</a:t>
                      </a:r>
                      <a:r>
                        <a:rPr lang="fi-FI" sz="1800" dirty="0">
                          <a:effectLst/>
                        </a:rPr>
                        <a:t> </a:t>
                      </a:r>
                      <a:r>
                        <a:rPr lang="fi-FI" sz="1800" dirty="0" err="1">
                          <a:effectLst/>
                        </a:rPr>
                        <a:t>Rumrich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Jouko </a:t>
            </a:r>
            <a:r>
              <a:rPr lang="fi-FI" dirty="0" err="1" smtClean="0"/>
              <a:t>Tuomisto</a:t>
            </a:r>
            <a:r>
              <a:rPr lang="fi-FI" dirty="0" smtClean="0"/>
              <a:t> 2014-01-11</a:t>
            </a:r>
            <a:br>
              <a:rPr lang="fi-FI" dirty="0" smtClean="0"/>
            </a:br>
            <a:r>
              <a:rPr lang="fi-FI" dirty="0" err="1" smtClean="0"/>
              <a:t>Prioritization</a:t>
            </a:r>
            <a:r>
              <a:rPr lang="fi-FI" dirty="0" smtClean="0"/>
              <a:t> is a </a:t>
            </a:r>
            <a:r>
              <a:rPr lang="fi-FI" dirty="0" err="1" smtClean="0"/>
              <a:t>must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484313"/>
            <a:ext cx="3251200" cy="4681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Char char="•"/>
              <a:defRPr sz="26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1pPr>
            <a:lvl2pPr marL="742950" indent="-28575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2pPr>
            <a:lvl3pPr marL="11430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Char char="•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3pPr>
            <a:lvl4pPr marL="16002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4pPr>
            <a:lvl5pPr marL="20574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fi-FI" altLang="fi-FI" sz="2400" smtClean="0"/>
              <a:t>Levels of risk vary greatly</a:t>
            </a:r>
          </a:p>
          <a:p>
            <a:pPr eaLnBrk="1" hangingPunct="1">
              <a:lnSpc>
                <a:spcPct val="75000"/>
              </a:lnSpc>
            </a:pPr>
            <a:r>
              <a:rPr lang="fi-FI" altLang="fi-FI" sz="2400" smtClean="0"/>
              <a:t>Prioritization is a must, but very hard to sell to the public</a:t>
            </a:r>
          </a:p>
          <a:p>
            <a:pPr eaLnBrk="1" hangingPunct="1">
              <a:lnSpc>
                <a:spcPct val="75000"/>
              </a:lnSpc>
            </a:pPr>
            <a:r>
              <a:rPr lang="fi-FI" altLang="fi-FI" sz="2400" smtClean="0"/>
              <a:t>We easily accept measures causing a burden to somebody else</a:t>
            </a:r>
          </a:p>
          <a:p>
            <a:pPr eaLnBrk="1" hangingPunct="1">
              <a:lnSpc>
                <a:spcPct val="75000"/>
              </a:lnSpc>
            </a:pPr>
            <a:r>
              <a:rPr lang="fi-FI" altLang="fi-FI" sz="2400" smtClean="0"/>
              <a:t>Resistance to change our own behaviour to reduce risks is great</a:t>
            </a:r>
            <a:endParaRPr lang="fi-FI" altLang="fi-FI" sz="2400" dirty="0" smtClean="0"/>
          </a:p>
        </p:txBody>
      </p:sp>
      <p:pic>
        <p:nvPicPr>
          <p:cNvPr id="6" name="Picture 4" descr="cost_effectiveness_ColinB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79525"/>
            <a:ext cx="5329237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6325" y="5300663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200">
                <a:solidFill>
                  <a:srgbClr val="000000"/>
                </a:solidFill>
              </a:rPr>
              <a:t>Colin Berry: Risks, costs, choice and rationality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3005" y="260648"/>
            <a:ext cx="1901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b="1" dirty="0" smtClean="0">
                <a:solidFill>
                  <a:srgbClr val="FF0000"/>
                </a:solidFill>
              </a:rPr>
              <a:t>6×10</a:t>
            </a:r>
            <a:r>
              <a:rPr lang="fi-FI" sz="4400" b="1" baseline="30000" dirty="0" smtClean="0">
                <a:solidFill>
                  <a:srgbClr val="FF0000"/>
                </a:solidFill>
              </a:rPr>
              <a:t>7</a:t>
            </a:r>
            <a:endParaRPr lang="fi-FI" sz="44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24328" y="2454796"/>
            <a:ext cx="106495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/>
        </p:nvSpPr>
        <p:spPr>
          <a:xfrm>
            <a:off x="7524328" y="4637896"/>
            <a:ext cx="106495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66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4040" y="3212976"/>
            <a:ext cx="1328068" cy="30243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/>
          <p:cNvSpPr/>
          <p:nvPr/>
        </p:nvSpPr>
        <p:spPr>
          <a:xfrm>
            <a:off x="4612084" y="2996952"/>
            <a:ext cx="1328068" cy="3024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Juho Kutvonen 2014-02-11</a:t>
            </a:r>
            <a:br>
              <a:rPr lang="fi-FI" dirty="0" smtClean="0"/>
            </a:br>
            <a:r>
              <a:rPr lang="fi-FI" dirty="0" smtClean="0"/>
              <a:t>Value </a:t>
            </a:r>
            <a:r>
              <a:rPr lang="fi-FI" dirty="0" err="1" smtClean="0"/>
              <a:t>effectiveness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Reduction</a:t>
            </a:r>
            <a:r>
              <a:rPr lang="fi-FI" dirty="0" smtClean="0"/>
              <a:t> </a:t>
            </a:r>
            <a:r>
              <a:rPr lang="fi-FI" dirty="0" err="1" smtClean="0"/>
              <a:t>scenarios</a:t>
            </a:r>
            <a:r>
              <a:rPr lang="fi-FI" dirty="0" smtClean="0"/>
              <a:t> for the top EBD </a:t>
            </a:r>
            <a:r>
              <a:rPr lang="fi-FI" dirty="0" err="1" smtClean="0"/>
              <a:t>exposures</a:t>
            </a:r>
            <a:endParaRPr lang="fi-FI" dirty="0" smtClean="0"/>
          </a:p>
          <a:p>
            <a:pPr lvl="1"/>
            <a:r>
              <a:rPr lang="fi-FI" dirty="0" smtClean="0"/>
              <a:t>PM2.5, radon, </a:t>
            </a:r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hand</a:t>
            </a:r>
            <a:r>
              <a:rPr lang="fi-FI" dirty="0" smtClean="0"/>
              <a:t> </a:t>
            </a:r>
            <a:r>
              <a:rPr lang="fi-FI" dirty="0" err="1" smtClean="0"/>
              <a:t>smoke</a:t>
            </a:r>
            <a:r>
              <a:rPr lang="fi-FI" dirty="0" smtClean="0"/>
              <a:t> (&amp;smoking)</a:t>
            </a:r>
          </a:p>
          <a:p>
            <a:r>
              <a:rPr lang="fi-FI" dirty="0" err="1" smtClean="0"/>
              <a:t>Cost</a:t>
            </a:r>
            <a:r>
              <a:rPr lang="fi-FI" dirty="0" smtClean="0"/>
              <a:t> </a:t>
            </a:r>
            <a:r>
              <a:rPr lang="fi-FI" dirty="0" err="1" smtClean="0"/>
              <a:t>effectiveness</a:t>
            </a:r>
            <a:r>
              <a:rPr lang="fi-FI" dirty="0" smtClean="0"/>
              <a:t> =&gt; </a:t>
            </a:r>
            <a:r>
              <a:rPr lang="fi-FI" dirty="0" err="1" smtClean="0"/>
              <a:t>Value-effectiveness</a:t>
            </a:r>
            <a:endParaRPr lang="fi-FI" dirty="0" smtClean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7710" y="704309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 err="1" smtClean="0">
                <a:solidFill>
                  <a:srgbClr val="0070C0"/>
                </a:solidFill>
              </a:rPr>
              <a:t>Master’s</a:t>
            </a:r>
            <a:r>
              <a:rPr lang="fi-FI" sz="1200" dirty="0" smtClean="0">
                <a:solidFill>
                  <a:srgbClr val="0070C0"/>
                </a:solidFill>
              </a:rPr>
              <a:t> </a:t>
            </a:r>
            <a:r>
              <a:rPr lang="fi-FI" sz="1200" dirty="0" err="1" smtClean="0">
                <a:solidFill>
                  <a:srgbClr val="0070C0"/>
                </a:solidFill>
              </a:rPr>
              <a:t>Programme</a:t>
            </a:r>
            <a:r>
              <a:rPr lang="fi-FI" sz="1200" dirty="0" smtClean="0">
                <a:solidFill>
                  <a:srgbClr val="0070C0"/>
                </a:solidFill>
              </a:rPr>
              <a:t> on</a:t>
            </a:r>
          </a:p>
          <a:p>
            <a:pPr algn="r"/>
            <a:r>
              <a:rPr lang="fi-FI" sz="1200" dirty="0" err="1" smtClean="0">
                <a:solidFill>
                  <a:srgbClr val="0070C0"/>
                </a:solidFill>
              </a:rPr>
              <a:t>Environmental</a:t>
            </a:r>
            <a:r>
              <a:rPr lang="fi-FI" sz="1200" dirty="0" smtClean="0">
                <a:solidFill>
                  <a:srgbClr val="0070C0"/>
                </a:solidFill>
              </a:rPr>
              <a:t> Sciences</a:t>
            </a:r>
            <a:endParaRPr lang="fi-FI" sz="1200" dirty="0">
              <a:solidFill>
                <a:srgbClr val="0070C0"/>
              </a:solidFill>
            </a:endParaRPr>
          </a:p>
        </p:txBody>
      </p:sp>
      <p:pic>
        <p:nvPicPr>
          <p:cNvPr id="9" name="Picture 18" descr="\\cesium\ohaf$\_Desktop\SITE_LOGO_en_U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9"/>
          <a:stretch/>
        </p:blipFill>
        <p:spPr bwMode="auto">
          <a:xfrm>
            <a:off x="6802437" y="241805"/>
            <a:ext cx="230663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234136"/>
              </p:ext>
            </p:extLst>
          </p:nvPr>
        </p:nvGraphicFramePr>
        <p:xfrm>
          <a:off x="2451844" y="2852936"/>
          <a:ext cx="5482952" cy="356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20371" y="5939988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Tobacco </a:t>
            </a:r>
            <a:r>
              <a:rPr lang="fi-FI" dirty="0" err="1" smtClean="0"/>
              <a:t>smoke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36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sium\ohaf$\_Desktop\radonkart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59" y="620688"/>
            <a:ext cx="2963638" cy="50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Jouni </a:t>
            </a:r>
            <a:r>
              <a:rPr lang="fi-FI" dirty="0" err="1" smtClean="0"/>
              <a:t>Tuomisto</a:t>
            </a:r>
            <a:r>
              <a:rPr lang="fi-FI" dirty="0" smtClean="0"/>
              <a:t> 2014-04-29</a:t>
            </a:r>
            <a:br>
              <a:rPr lang="fi-FI" dirty="0" smtClean="0"/>
            </a:br>
            <a:r>
              <a:rPr lang="fi-FI" dirty="0" smtClean="0"/>
              <a:t>Radon and smoking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598128" cy="4343400"/>
          </a:xfrm>
        </p:spPr>
        <p:txBody>
          <a:bodyPr/>
          <a:lstStyle/>
          <a:p>
            <a:r>
              <a:rPr lang="fi-FI" dirty="0" smtClean="0"/>
              <a:t>74.7% of </a:t>
            </a:r>
            <a:r>
              <a:rPr lang="fi-FI" dirty="0" err="1" smtClean="0"/>
              <a:t>lung</a:t>
            </a:r>
            <a:r>
              <a:rPr lang="fi-FI" dirty="0" smtClean="0"/>
              <a:t> </a:t>
            </a:r>
            <a:r>
              <a:rPr lang="fi-FI" dirty="0" err="1" smtClean="0"/>
              <a:t>cancer</a:t>
            </a:r>
            <a:r>
              <a:rPr lang="fi-FI" dirty="0" smtClean="0"/>
              <a:t> </a:t>
            </a:r>
            <a:r>
              <a:rPr lang="fi-FI" dirty="0" err="1" smtClean="0"/>
              <a:t>caused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smoking </a:t>
            </a:r>
            <a:r>
              <a:rPr lang="fi-FI" dirty="0" err="1" smtClean="0"/>
              <a:t>without</a:t>
            </a:r>
            <a:r>
              <a:rPr lang="fi-FI" dirty="0" smtClean="0"/>
              <a:t> radon</a:t>
            </a:r>
          </a:p>
          <a:p>
            <a:r>
              <a:rPr lang="fi-FI" dirty="0" smtClean="0"/>
              <a:t>11.9% </a:t>
            </a:r>
            <a:r>
              <a:rPr lang="fi-FI" dirty="0" err="1" smtClean="0"/>
              <a:t>by</a:t>
            </a:r>
            <a:r>
              <a:rPr lang="fi-FI" dirty="0" smtClean="0"/>
              <a:t> smoking and radon</a:t>
            </a:r>
          </a:p>
          <a:p>
            <a:r>
              <a:rPr lang="fi-FI" dirty="0" smtClean="0"/>
              <a:t>1.9% </a:t>
            </a:r>
            <a:r>
              <a:rPr lang="fi-FI" dirty="0" err="1" smtClean="0"/>
              <a:t>by</a:t>
            </a:r>
            <a:r>
              <a:rPr lang="fi-FI" dirty="0" smtClean="0"/>
              <a:t> radon </a:t>
            </a:r>
            <a:r>
              <a:rPr lang="fi-FI" dirty="0" err="1" smtClean="0"/>
              <a:t>without</a:t>
            </a:r>
            <a:r>
              <a:rPr lang="fi-FI" dirty="0" smtClean="0"/>
              <a:t> smoking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 descr="\\cesium\ohaf$\_Desktop\radontaulukk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" y="3501008"/>
            <a:ext cx="6080547" cy="26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4280" y="5824547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Mäkeläinen, 2010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7289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Isabell</a:t>
            </a:r>
            <a:r>
              <a:rPr lang="fi-FI" dirty="0" smtClean="0"/>
              <a:t> </a:t>
            </a:r>
            <a:r>
              <a:rPr lang="fi-FI" dirty="0" err="1" smtClean="0"/>
              <a:t>Rumrich</a:t>
            </a:r>
            <a:r>
              <a:rPr lang="fi-FI" dirty="0" smtClean="0"/>
              <a:t> (2014-05-20)</a:t>
            </a:r>
            <a:br>
              <a:rPr lang="fi-FI" dirty="0" smtClean="0"/>
            </a:br>
            <a:r>
              <a:rPr lang="fi-FI" dirty="0" err="1" smtClean="0"/>
              <a:t>Reducing</a:t>
            </a:r>
            <a:r>
              <a:rPr lang="fi-FI" dirty="0" smtClean="0"/>
              <a:t> </a:t>
            </a:r>
            <a:r>
              <a:rPr lang="fi-FI" dirty="0" err="1" smtClean="0"/>
              <a:t>asthma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906888" cy="4343400"/>
          </a:xfrm>
        </p:spPr>
        <p:txBody>
          <a:bodyPr/>
          <a:lstStyle/>
          <a:p>
            <a:r>
              <a:rPr lang="fi-FI" sz="2000" dirty="0" err="1" smtClean="0"/>
              <a:t>life-table</a:t>
            </a:r>
            <a:r>
              <a:rPr lang="fi-FI" sz="2000" dirty="0" smtClean="0"/>
              <a:t> </a:t>
            </a:r>
            <a:r>
              <a:rPr lang="fi-FI" sz="2000" dirty="0" err="1" smtClean="0"/>
              <a:t>model</a:t>
            </a:r>
            <a:endParaRPr lang="fi-FI" sz="2000" dirty="0" smtClean="0"/>
          </a:p>
          <a:p>
            <a:r>
              <a:rPr lang="fi-FI" sz="2000" dirty="0" err="1" smtClean="0"/>
              <a:t>comparison</a:t>
            </a:r>
            <a:r>
              <a:rPr lang="fi-FI" sz="2000" dirty="0" smtClean="0"/>
              <a:t> of </a:t>
            </a:r>
            <a:r>
              <a:rPr lang="fi-FI" sz="2000" dirty="0" err="1" smtClean="0"/>
              <a:t>incidence</a:t>
            </a:r>
            <a:r>
              <a:rPr lang="fi-FI" sz="2000" dirty="0" smtClean="0"/>
              <a:t> </a:t>
            </a:r>
            <a:r>
              <a:rPr lang="fi-FI" sz="2000" dirty="0" err="1" smtClean="0"/>
              <a:t>vs</a:t>
            </a:r>
            <a:r>
              <a:rPr lang="fi-FI" sz="2000" dirty="0" smtClean="0"/>
              <a:t> </a:t>
            </a:r>
            <a:r>
              <a:rPr lang="fi-FI" sz="2000" dirty="0" err="1" smtClean="0"/>
              <a:t>prevalence</a:t>
            </a:r>
            <a:r>
              <a:rPr lang="fi-FI" sz="2000" dirty="0" smtClean="0"/>
              <a:t> </a:t>
            </a:r>
            <a:r>
              <a:rPr lang="fi-FI" sz="2000" dirty="0" err="1" smtClean="0"/>
              <a:t>based</a:t>
            </a:r>
            <a:r>
              <a:rPr lang="fi-FI" sz="2000" dirty="0" smtClean="0"/>
              <a:t> </a:t>
            </a:r>
            <a:r>
              <a:rPr lang="fi-FI" sz="2000" dirty="0" err="1" smtClean="0"/>
              <a:t>approaches</a:t>
            </a:r>
            <a:endParaRPr lang="fi-FI" sz="2000" dirty="0" smtClean="0"/>
          </a:p>
          <a:p>
            <a:r>
              <a:rPr lang="fi-FI" sz="2000" dirty="0"/>
              <a:t>7 </a:t>
            </a:r>
            <a:r>
              <a:rPr lang="fi-FI" sz="2000" dirty="0" err="1"/>
              <a:t>risk/protective</a:t>
            </a:r>
            <a:r>
              <a:rPr lang="fi-FI" sz="2000" dirty="0"/>
              <a:t> </a:t>
            </a:r>
            <a:r>
              <a:rPr lang="fi-FI" sz="2000" dirty="0" err="1"/>
              <a:t>factors</a:t>
            </a:r>
            <a:r>
              <a:rPr lang="fi-FI" sz="2000" dirty="0"/>
              <a:t>, 15 </a:t>
            </a:r>
            <a:r>
              <a:rPr lang="fi-FI" sz="2000" dirty="0" err="1"/>
              <a:t>scenarios</a:t>
            </a:r>
            <a:endParaRPr lang="fi-FI" sz="2000" dirty="0"/>
          </a:p>
          <a:p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2240" y="711746"/>
            <a:ext cx="2252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dirty="0" smtClean="0">
                <a:solidFill>
                  <a:srgbClr val="0070C0"/>
                </a:solidFill>
              </a:rPr>
              <a:t>International </a:t>
            </a:r>
            <a:r>
              <a:rPr lang="fi-FI" sz="1100" dirty="0" err="1" smtClean="0">
                <a:solidFill>
                  <a:srgbClr val="0070C0"/>
                </a:solidFill>
              </a:rPr>
              <a:t>EnvTox</a:t>
            </a:r>
            <a:r>
              <a:rPr lang="fi-FI" sz="1100" dirty="0" smtClean="0">
                <a:solidFill>
                  <a:srgbClr val="0070C0"/>
                </a:solidFill>
              </a:rPr>
              <a:t> </a:t>
            </a:r>
            <a:r>
              <a:rPr lang="fi-FI" sz="1100" dirty="0" err="1" smtClean="0">
                <a:solidFill>
                  <a:srgbClr val="0070C0"/>
                </a:solidFill>
              </a:rPr>
              <a:t>Programme</a:t>
            </a:r>
            <a:endParaRPr lang="fi-FI" sz="1100" dirty="0">
              <a:solidFill>
                <a:srgbClr val="0070C0"/>
              </a:solidFill>
            </a:endParaRPr>
          </a:p>
        </p:txBody>
      </p:sp>
      <p:pic>
        <p:nvPicPr>
          <p:cNvPr id="8" name="Picture 18" descr="\\cesium\ohaf$\_Desktop\SITE_LOGO_en_U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9"/>
          <a:stretch/>
        </p:blipFill>
        <p:spPr bwMode="auto">
          <a:xfrm>
            <a:off x="6802437" y="241805"/>
            <a:ext cx="230663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9147"/>
            <a:ext cx="5112568" cy="338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18" y="1607600"/>
            <a:ext cx="3344534" cy="24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80" y="4072537"/>
            <a:ext cx="3338500" cy="24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8" name="Group 1047"/>
          <p:cNvGrpSpPr>
            <a:grpSpLocks noChangeAspect="1"/>
          </p:cNvGrpSpPr>
          <p:nvPr/>
        </p:nvGrpSpPr>
        <p:grpSpPr>
          <a:xfrm>
            <a:off x="1763688" y="4068505"/>
            <a:ext cx="3375463" cy="1848569"/>
            <a:chOff x="9314453" y="1125538"/>
            <a:chExt cx="9255750" cy="5068900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9396413" y="1125538"/>
              <a:ext cx="8408987" cy="493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1730038" y="2073275"/>
              <a:ext cx="3359150" cy="615950"/>
            </a:xfrm>
            <a:custGeom>
              <a:avLst/>
              <a:gdLst>
                <a:gd name="T0" fmla="*/ 0 w 4234"/>
                <a:gd name="T1" fmla="*/ 765 h 776"/>
                <a:gd name="T2" fmla="*/ 4232 w 4234"/>
                <a:gd name="T3" fmla="*/ 0 h 776"/>
                <a:gd name="T4" fmla="*/ 4234 w 4234"/>
                <a:gd name="T5" fmla="*/ 12 h 776"/>
                <a:gd name="T6" fmla="*/ 2 w 4234"/>
                <a:gd name="T7" fmla="*/ 776 h 776"/>
                <a:gd name="T8" fmla="*/ 0 w 4234"/>
                <a:gd name="T9" fmla="*/ 765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4" h="776">
                  <a:moveTo>
                    <a:pt x="0" y="765"/>
                  </a:moveTo>
                  <a:lnTo>
                    <a:pt x="4232" y="0"/>
                  </a:lnTo>
                  <a:lnTo>
                    <a:pt x="4234" y="12"/>
                  </a:lnTo>
                  <a:lnTo>
                    <a:pt x="2" y="776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730038" y="4889500"/>
              <a:ext cx="3359150" cy="614362"/>
            </a:xfrm>
            <a:custGeom>
              <a:avLst/>
              <a:gdLst>
                <a:gd name="T0" fmla="*/ 2 w 4234"/>
                <a:gd name="T1" fmla="*/ 0 h 776"/>
                <a:gd name="T2" fmla="*/ 4234 w 4234"/>
                <a:gd name="T3" fmla="*/ 764 h 776"/>
                <a:gd name="T4" fmla="*/ 4232 w 4234"/>
                <a:gd name="T5" fmla="*/ 776 h 776"/>
                <a:gd name="T6" fmla="*/ 0 w 4234"/>
                <a:gd name="T7" fmla="*/ 12 h 776"/>
                <a:gd name="T8" fmla="*/ 2 w 4234"/>
                <a:gd name="T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4" h="776">
                  <a:moveTo>
                    <a:pt x="2" y="0"/>
                  </a:moveTo>
                  <a:lnTo>
                    <a:pt x="4234" y="764"/>
                  </a:lnTo>
                  <a:lnTo>
                    <a:pt x="4232" y="776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0064750" y="2590800"/>
              <a:ext cx="1665287" cy="2397125"/>
            </a:xfrm>
            <a:custGeom>
              <a:avLst/>
              <a:gdLst>
                <a:gd name="T0" fmla="*/ 2096 w 2096"/>
                <a:gd name="T1" fmla="*/ 119 h 3021"/>
                <a:gd name="T2" fmla="*/ 1952 w 2096"/>
                <a:gd name="T3" fmla="*/ 66 h 3021"/>
                <a:gd name="T4" fmla="*/ 1805 w 2096"/>
                <a:gd name="T5" fmla="*/ 29 h 3021"/>
                <a:gd name="T6" fmla="*/ 1657 w 2096"/>
                <a:gd name="T7" fmla="*/ 6 h 3021"/>
                <a:gd name="T8" fmla="*/ 1509 w 2096"/>
                <a:gd name="T9" fmla="*/ 0 h 3021"/>
                <a:gd name="T10" fmla="*/ 1363 w 2096"/>
                <a:gd name="T11" fmla="*/ 6 h 3021"/>
                <a:gd name="T12" fmla="*/ 1219 w 2096"/>
                <a:gd name="T13" fmla="*/ 27 h 3021"/>
                <a:gd name="T14" fmla="*/ 1079 w 2096"/>
                <a:gd name="T15" fmla="*/ 64 h 3021"/>
                <a:gd name="T16" fmla="*/ 941 w 2096"/>
                <a:gd name="T17" fmla="*/ 112 h 3021"/>
                <a:gd name="T18" fmla="*/ 810 w 2096"/>
                <a:gd name="T19" fmla="*/ 171 h 3021"/>
                <a:gd name="T20" fmla="*/ 685 w 2096"/>
                <a:gd name="T21" fmla="*/ 246 h 3021"/>
                <a:gd name="T22" fmla="*/ 566 w 2096"/>
                <a:gd name="T23" fmla="*/ 331 h 3021"/>
                <a:gd name="T24" fmla="*/ 457 w 2096"/>
                <a:gd name="T25" fmla="*/ 427 h 3021"/>
                <a:gd name="T26" fmla="*/ 355 w 2096"/>
                <a:gd name="T27" fmla="*/ 536 h 3021"/>
                <a:gd name="T28" fmla="*/ 265 w 2096"/>
                <a:gd name="T29" fmla="*/ 655 h 3021"/>
                <a:gd name="T30" fmla="*/ 186 w 2096"/>
                <a:gd name="T31" fmla="*/ 784 h 3021"/>
                <a:gd name="T32" fmla="*/ 119 w 2096"/>
                <a:gd name="T33" fmla="*/ 922 h 3021"/>
                <a:gd name="T34" fmla="*/ 65 w 2096"/>
                <a:gd name="T35" fmla="*/ 1068 h 3021"/>
                <a:gd name="T36" fmla="*/ 29 w 2096"/>
                <a:gd name="T37" fmla="*/ 1216 h 3021"/>
                <a:gd name="T38" fmla="*/ 6 w 2096"/>
                <a:gd name="T39" fmla="*/ 1362 h 3021"/>
                <a:gd name="T40" fmla="*/ 0 w 2096"/>
                <a:gd name="T41" fmla="*/ 1510 h 3021"/>
                <a:gd name="T42" fmla="*/ 6 w 2096"/>
                <a:gd name="T43" fmla="*/ 1658 h 3021"/>
                <a:gd name="T44" fmla="*/ 27 w 2096"/>
                <a:gd name="T45" fmla="*/ 1802 h 3021"/>
                <a:gd name="T46" fmla="*/ 63 w 2096"/>
                <a:gd name="T47" fmla="*/ 1942 h 3021"/>
                <a:gd name="T48" fmla="*/ 111 w 2096"/>
                <a:gd name="T49" fmla="*/ 2078 h 3021"/>
                <a:gd name="T50" fmla="*/ 171 w 2096"/>
                <a:gd name="T51" fmla="*/ 2211 h 3021"/>
                <a:gd name="T52" fmla="*/ 244 w 2096"/>
                <a:gd name="T53" fmla="*/ 2335 h 3021"/>
                <a:gd name="T54" fmla="*/ 330 w 2096"/>
                <a:gd name="T55" fmla="*/ 2453 h 3021"/>
                <a:gd name="T56" fmla="*/ 426 w 2096"/>
                <a:gd name="T57" fmla="*/ 2564 h 3021"/>
                <a:gd name="T58" fmla="*/ 535 w 2096"/>
                <a:gd name="T59" fmla="*/ 2664 h 3021"/>
                <a:gd name="T60" fmla="*/ 653 w 2096"/>
                <a:gd name="T61" fmla="*/ 2754 h 3021"/>
                <a:gd name="T62" fmla="*/ 783 w 2096"/>
                <a:gd name="T63" fmla="*/ 2835 h 3021"/>
                <a:gd name="T64" fmla="*/ 921 w 2096"/>
                <a:gd name="T65" fmla="*/ 2902 h 3021"/>
                <a:gd name="T66" fmla="*/ 1065 w 2096"/>
                <a:gd name="T67" fmla="*/ 2954 h 3021"/>
                <a:gd name="T68" fmla="*/ 1211 w 2096"/>
                <a:gd name="T69" fmla="*/ 2990 h 3021"/>
                <a:gd name="T70" fmla="*/ 1359 w 2096"/>
                <a:gd name="T71" fmla="*/ 3013 h 3021"/>
                <a:gd name="T72" fmla="*/ 1509 w 2096"/>
                <a:gd name="T73" fmla="*/ 3021 h 3021"/>
                <a:gd name="T74" fmla="*/ 1659 w 2096"/>
                <a:gd name="T75" fmla="*/ 3013 h 3021"/>
                <a:gd name="T76" fmla="*/ 1808 w 2096"/>
                <a:gd name="T77" fmla="*/ 2990 h 3021"/>
                <a:gd name="T78" fmla="*/ 1954 w 2096"/>
                <a:gd name="T79" fmla="*/ 2954 h 3021"/>
                <a:gd name="T80" fmla="*/ 2096 w 2096"/>
                <a:gd name="T81" fmla="*/ 2902 h 3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96" h="3021">
                  <a:moveTo>
                    <a:pt x="1509" y="1510"/>
                  </a:moveTo>
                  <a:lnTo>
                    <a:pt x="2096" y="119"/>
                  </a:lnTo>
                  <a:lnTo>
                    <a:pt x="2025" y="91"/>
                  </a:lnTo>
                  <a:lnTo>
                    <a:pt x="1952" y="66"/>
                  </a:lnTo>
                  <a:lnTo>
                    <a:pt x="1877" y="46"/>
                  </a:lnTo>
                  <a:lnTo>
                    <a:pt x="1805" y="29"/>
                  </a:lnTo>
                  <a:lnTo>
                    <a:pt x="1732" y="16"/>
                  </a:lnTo>
                  <a:lnTo>
                    <a:pt x="1657" y="6"/>
                  </a:lnTo>
                  <a:lnTo>
                    <a:pt x="1584" y="2"/>
                  </a:lnTo>
                  <a:lnTo>
                    <a:pt x="1509" y="0"/>
                  </a:lnTo>
                  <a:lnTo>
                    <a:pt x="1436" y="2"/>
                  </a:lnTo>
                  <a:lnTo>
                    <a:pt x="1363" y="6"/>
                  </a:lnTo>
                  <a:lnTo>
                    <a:pt x="1290" y="16"/>
                  </a:lnTo>
                  <a:lnTo>
                    <a:pt x="1219" y="27"/>
                  </a:lnTo>
                  <a:lnTo>
                    <a:pt x="1148" y="45"/>
                  </a:lnTo>
                  <a:lnTo>
                    <a:pt x="1079" y="64"/>
                  </a:lnTo>
                  <a:lnTo>
                    <a:pt x="1010" y="85"/>
                  </a:lnTo>
                  <a:lnTo>
                    <a:pt x="941" y="112"/>
                  </a:lnTo>
                  <a:lnTo>
                    <a:pt x="875" y="141"/>
                  </a:lnTo>
                  <a:lnTo>
                    <a:pt x="810" y="171"/>
                  </a:lnTo>
                  <a:lnTo>
                    <a:pt x="747" y="208"/>
                  </a:lnTo>
                  <a:lnTo>
                    <a:pt x="685" y="246"/>
                  </a:lnTo>
                  <a:lnTo>
                    <a:pt x="624" y="287"/>
                  </a:lnTo>
                  <a:lnTo>
                    <a:pt x="566" y="331"/>
                  </a:lnTo>
                  <a:lnTo>
                    <a:pt x="511" y="377"/>
                  </a:lnTo>
                  <a:lnTo>
                    <a:pt x="457" y="427"/>
                  </a:lnTo>
                  <a:lnTo>
                    <a:pt x="405" y="480"/>
                  </a:lnTo>
                  <a:lnTo>
                    <a:pt x="355" y="536"/>
                  </a:lnTo>
                  <a:lnTo>
                    <a:pt x="309" y="594"/>
                  </a:lnTo>
                  <a:lnTo>
                    <a:pt x="265" y="655"/>
                  </a:lnTo>
                  <a:lnTo>
                    <a:pt x="224" y="719"/>
                  </a:lnTo>
                  <a:lnTo>
                    <a:pt x="186" y="784"/>
                  </a:lnTo>
                  <a:lnTo>
                    <a:pt x="152" y="851"/>
                  </a:lnTo>
                  <a:lnTo>
                    <a:pt x="119" y="922"/>
                  </a:lnTo>
                  <a:lnTo>
                    <a:pt x="90" y="995"/>
                  </a:lnTo>
                  <a:lnTo>
                    <a:pt x="65" y="1068"/>
                  </a:lnTo>
                  <a:lnTo>
                    <a:pt x="46" y="1141"/>
                  </a:lnTo>
                  <a:lnTo>
                    <a:pt x="29" y="1216"/>
                  </a:lnTo>
                  <a:lnTo>
                    <a:pt x="15" y="1289"/>
                  </a:lnTo>
                  <a:lnTo>
                    <a:pt x="6" y="1362"/>
                  </a:lnTo>
                  <a:lnTo>
                    <a:pt x="2" y="1437"/>
                  </a:lnTo>
                  <a:lnTo>
                    <a:pt x="0" y="1510"/>
                  </a:lnTo>
                  <a:lnTo>
                    <a:pt x="2" y="1585"/>
                  </a:lnTo>
                  <a:lnTo>
                    <a:pt x="6" y="1658"/>
                  </a:lnTo>
                  <a:lnTo>
                    <a:pt x="15" y="1729"/>
                  </a:lnTo>
                  <a:lnTo>
                    <a:pt x="27" y="1802"/>
                  </a:lnTo>
                  <a:lnTo>
                    <a:pt x="44" y="1873"/>
                  </a:lnTo>
                  <a:lnTo>
                    <a:pt x="63" y="1942"/>
                  </a:lnTo>
                  <a:lnTo>
                    <a:pt x="84" y="2011"/>
                  </a:lnTo>
                  <a:lnTo>
                    <a:pt x="111" y="2078"/>
                  </a:lnTo>
                  <a:lnTo>
                    <a:pt x="140" y="2145"/>
                  </a:lnTo>
                  <a:lnTo>
                    <a:pt x="171" y="2211"/>
                  </a:lnTo>
                  <a:lnTo>
                    <a:pt x="207" y="2274"/>
                  </a:lnTo>
                  <a:lnTo>
                    <a:pt x="244" y="2335"/>
                  </a:lnTo>
                  <a:lnTo>
                    <a:pt x="286" y="2395"/>
                  </a:lnTo>
                  <a:lnTo>
                    <a:pt x="330" y="2453"/>
                  </a:lnTo>
                  <a:lnTo>
                    <a:pt x="376" y="2510"/>
                  </a:lnTo>
                  <a:lnTo>
                    <a:pt x="426" y="2564"/>
                  </a:lnTo>
                  <a:lnTo>
                    <a:pt x="480" y="2616"/>
                  </a:lnTo>
                  <a:lnTo>
                    <a:pt x="535" y="2664"/>
                  </a:lnTo>
                  <a:lnTo>
                    <a:pt x="593" y="2712"/>
                  </a:lnTo>
                  <a:lnTo>
                    <a:pt x="653" y="2754"/>
                  </a:lnTo>
                  <a:lnTo>
                    <a:pt x="716" y="2796"/>
                  </a:lnTo>
                  <a:lnTo>
                    <a:pt x="783" y="2835"/>
                  </a:lnTo>
                  <a:lnTo>
                    <a:pt x="850" y="2869"/>
                  </a:lnTo>
                  <a:lnTo>
                    <a:pt x="921" y="2902"/>
                  </a:lnTo>
                  <a:lnTo>
                    <a:pt x="992" y="2929"/>
                  </a:lnTo>
                  <a:lnTo>
                    <a:pt x="1065" y="2954"/>
                  </a:lnTo>
                  <a:lnTo>
                    <a:pt x="1138" y="2975"/>
                  </a:lnTo>
                  <a:lnTo>
                    <a:pt x="1211" y="2990"/>
                  </a:lnTo>
                  <a:lnTo>
                    <a:pt x="1286" y="3004"/>
                  </a:lnTo>
                  <a:lnTo>
                    <a:pt x="1359" y="3013"/>
                  </a:lnTo>
                  <a:lnTo>
                    <a:pt x="1434" y="3019"/>
                  </a:lnTo>
                  <a:lnTo>
                    <a:pt x="1509" y="3021"/>
                  </a:lnTo>
                  <a:lnTo>
                    <a:pt x="1584" y="3019"/>
                  </a:lnTo>
                  <a:lnTo>
                    <a:pt x="1659" y="3013"/>
                  </a:lnTo>
                  <a:lnTo>
                    <a:pt x="1734" y="3004"/>
                  </a:lnTo>
                  <a:lnTo>
                    <a:pt x="1808" y="2990"/>
                  </a:lnTo>
                  <a:lnTo>
                    <a:pt x="1881" y="2975"/>
                  </a:lnTo>
                  <a:lnTo>
                    <a:pt x="1954" y="2954"/>
                  </a:lnTo>
                  <a:lnTo>
                    <a:pt x="2025" y="2929"/>
                  </a:lnTo>
                  <a:lnTo>
                    <a:pt x="2096" y="2902"/>
                  </a:lnTo>
                  <a:lnTo>
                    <a:pt x="1509" y="151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714413" y="3787775"/>
              <a:ext cx="2359025" cy="1739900"/>
            </a:xfrm>
            <a:custGeom>
              <a:avLst/>
              <a:gdLst>
                <a:gd name="T0" fmla="*/ 2123 w 2974"/>
                <a:gd name="T1" fmla="*/ 0 h 2191"/>
                <a:gd name="T2" fmla="*/ 0 w 2974"/>
                <a:gd name="T3" fmla="*/ 539 h 2191"/>
                <a:gd name="T4" fmla="*/ 31 w 2974"/>
                <a:gd name="T5" fmla="*/ 649 h 2191"/>
                <a:gd name="T6" fmla="*/ 67 w 2974"/>
                <a:gd name="T7" fmla="*/ 754 h 2191"/>
                <a:gd name="T8" fmla="*/ 108 w 2974"/>
                <a:gd name="T9" fmla="*/ 858 h 2191"/>
                <a:gd name="T10" fmla="*/ 154 w 2974"/>
                <a:gd name="T11" fmla="*/ 956 h 2191"/>
                <a:gd name="T12" fmla="*/ 202 w 2974"/>
                <a:gd name="T13" fmla="*/ 1054 h 2191"/>
                <a:gd name="T14" fmla="*/ 257 w 2974"/>
                <a:gd name="T15" fmla="*/ 1146 h 2191"/>
                <a:gd name="T16" fmla="*/ 315 w 2974"/>
                <a:gd name="T17" fmla="*/ 1236 h 2191"/>
                <a:gd name="T18" fmla="*/ 378 w 2974"/>
                <a:gd name="T19" fmla="*/ 1325 h 2191"/>
                <a:gd name="T20" fmla="*/ 444 w 2974"/>
                <a:gd name="T21" fmla="*/ 1407 h 2191"/>
                <a:gd name="T22" fmla="*/ 515 w 2974"/>
                <a:gd name="T23" fmla="*/ 1486 h 2191"/>
                <a:gd name="T24" fmla="*/ 588 w 2974"/>
                <a:gd name="T25" fmla="*/ 1563 h 2191"/>
                <a:gd name="T26" fmla="*/ 664 w 2974"/>
                <a:gd name="T27" fmla="*/ 1634 h 2191"/>
                <a:gd name="T28" fmla="*/ 745 w 2974"/>
                <a:gd name="T29" fmla="*/ 1703 h 2191"/>
                <a:gd name="T30" fmla="*/ 829 w 2974"/>
                <a:gd name="T31" fmla="*/ 1766 h 2191"/>
                <a:gd name="T32" fmla="*/ 916 w 2974"/>
                <a:gd name="T33" fmla="*/ 1828 h 2191"/>
                <a:gd name="T34" fmla="*/ 1004 w 2974"/>
                <a:gd name="T35" fmla="*/ 1884 h 2191"/>
                <a:gd name="T36" fmla="*/ 1096 w 2974"/>
                <a:gd name="T37" fmla="*/ 1935 h 2191"/>
                <a:gd name="T38" fmla="*/ 1190 w 2974"/>
                <a:gd name="T39" fmla="*/ 1981 h 2191"/>
                <a:gd name="T40" fmla="*/ 1286 w 2974"/>
                <a:gd name="T41" fmla="*/ 2024 h 2191"/>
                <a:gd name="T42" fmla="*/ 1384 w 2974"/>
                <a:gd name="T43" fmla="*/ 2062 h 2191"/>
                <a:gd name="T44" fmla="*/ 1484 w 2974"/>
                <a:gd name="T45" fmla="*/ 2095 h 2191"/>
                <a:gd name="T46" fmla="*/ 1586 w 2974"/>
                <a:gd name="T47" fmla="*/ 2124 h 2191"/>
                <a:gd name="T48" fmla="*/ 1690 w 2974"/>
                <a:gd name="T49" fmla="*/ 2148 h 2191"/>
                <a:gd name="T50" fmla="*/ 1793 w 2974"/>
                <a:gd name="T51" fmla="*/ 2166 h 2191"/>
                <a:gd name="T52" fmla="*/ 1901 w 2974"/>
                <a:gd name="T53" fmla="*/ 2179 h 2191"/>
                <a:gd name="T54" fmla="*/ 2006 w 2974"/>
                <a:gd name="T55" fmla="*/ 2189 h 2191"/>
                <a:gd name="T56" fmla="*/ 2116 w 2974"/>
                <a:gd name="T57" fmla="*/ 2191 h 2191"/>
                <a:gd name="T58" fmla="*/ 2223 w 2974"/>
                <a:gd name="T59" fmla="*/ 2189 h 2191"/>
                <a:gd name="T60" fmla="*/ 2333 w 2974"/>
                <a:gd name="T61" fmla="*/ 2181 h 2191"/>
                <a:gd name="T62" fmla="*/ 2442 w 2974"/>
                <a:gd name="T63" fmla="*/ 2168 h 2191"/>
                <a:gd name="T64" fmla="*/ 2552 w 2974"/>
                <a:gd name="T65" fmla="*/ 2148 h 2191"/>
                <a:gd name="T66" fmla="*/ 2663 w 2974"/>
                <a:gd name="T67" fmla="*/ 2124 h 2191"/>
                <a:gd name="T68" fmla="*/ 2742 w 2974"/>
                <a:gd name="T69" fmla="*/ 2100 h 2191"/>
                <a:gd name="T70" fmla="*/ 2820 w 2974"/>
                <a:gd name="T71" fmla="*/ 2076 h 2191"/>
                <a:gd name="T72" fmla="*/ 2899 w 2974"/>
                <a:gd name="T73" fmla="*/ 2049 h 2191"/>
                <a:gd name="T74" fmla="*/ 2974 w 2974"/>
                <a:gd name="T75" fmla="*/ 2018 h 2191"/>
                <a:gd name="T76" fmla="*/ 2123 w 2974"/>
                <a:gd name="T77" fmla="*/ 0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4" h="2191">
                  <a:moveTo>
                    <a:pt x="2123" y="0"/>
                  </a:moveTo>
                  <a:lnTo>
                    <a:pt x="0" y="539"/>
                  </a:lnTo>
                  <a:lnTo>
                    <a:pt x="31" y="649"/>
                  </a:lnTo>
                  <a:lnTo>
                    <a:pt x="67" y="754"/>
                  </a:lnTo>
                  <a:lnTo>
                    <a:pt x="108" y="858"/>
                  </a:lnTo>
                  <a:lnTo>
                    <a:pt x="154" y="956"/>
                  </a:lnTo>
                  <a:lnTo>
                    <a:pt x="202" y="1054"/>
                  </a:lnTo>
                  <a:lnTo>
                    <a:pt x="257" y="1146"/>
                  </a:lnTo>
                  <a:lnTo>
                    <a:pt x="315" y="1236"/>
                  </a:lnTo>
                  <a:lnTo>
                    <a:pt x="378" y="1325"/>
                  </a:lnTo>
                  <a:lnTo>
                    <a:pt x="444" y="1407"/>
                  </a:lnTo>
                  <a:lnTo>
                    <a:pt x="515" y="1486"/>
                  </a:lnTo>
                  <a:lnTo>
                    <a:pt x="588" y="1563"/>
                  </a:lnTo>
                  <a:lnTo>
                    <a:pt x="664" y="1634"/>
                  </a:lnTo>
                  <a:lnTo>
                    <a:pt x="745" y="1703"/>
                  </a:lnTo>
                  <a:lnTo>
                    <a:pt x="829" y="1766"/>
                  </a:lnTo>
                  <a:lnTo>
                    <a:pt x="916" y="1828"/>
                  </a:lnTo>
                  <a:lnTo>
                    <a:pt x="1004" y="1884"/>
                  </a:lnTo>
                  <a:lnTo>
                    <a:pt x="1096" y="1935"/>
                  </a:lnTo>
                  <a:lnTo>
                    <a:pt x="1190" y="1981"/>
                  </a:lnTo>
                  <a:lnTo>
                    <a:pt x="1286" y="2024"/>
                  </a:lnTo>
                  <a:lnTo>
                    <a:pt x="1384" y="2062"/>
                  </a:lnTo>
                  <a:lnTo>
                    <a:pt x="1484" y="2095"/>
                  </a:lnTo>
                  <a:lnTo>
                    <a:pt x="1586" y="2124"/>
                  </a:lnTo>
                  <a:lnTo>
                    <a:pt x="1690" y="2148"/>
                  </a:lnTo>
                  <a:lnTo>
                    <a:pt x="1793" y="2166"/>
                  </a:lnTo>
                  <a:lnTo>
                    <a:pt x="1901" y="2179"/>
                  </a:lnTo>
                  <a:lnTo>
                    <a:pt x="2006" y="2189"/>
                  </a:lnTo>
                  <a:lnTo>
                    <a:pt x="2116" y="2191"/>
                  </a:lnTo>
                  <a:lnTo>
                    <a:pt x="2223" y="2189"/>
                  </a:lnTo>
                  <a:lnTo>
                    <a:pt x="2333" y="2181"/>
                  </a:lnTo>
                  <a:lnTo>
                    <a:pt x="2442" y="2168"/>
                  </a:lnTo>
                  <a:lnTo>
                    <a:pt x="2552" y="2148"/>
                  </a:lnTo>
                  <a:lnTo>
                    <a:pt x="2663" y="2124"/>
                  </a:lnTo>
                  <a:lnTo>
                    <a:pt x="2742" y="2100"/>
                  </a:lnTo>
                  <a:lnTo>
                    <a:pt x="2820" y="2076"/>
                  </a:lnTo>
                  <a:lnTo>
                    <a:pt x="2899" y="2049"/>
                  </a:lnTo>
                  <a:lnTo>
                    <a:pt x="2974" y="2018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3660438" y="2276475"/>
              <a:ext cx="1738312" cy="1939925"/>
            </a:xfrm>
            <a:custGeom>
              <a:avLst/>
              <a:gdLst>
                <a:gd name="T0" fmla="*/ 2190 w 2190"/>
                <a:gd name="T1" fmla="*/ 1905 h 2444"/>
                <a:gd name="T2" fmla="*/ 1110 w 2190"/>
                <a:gd name="T3" fmla="*/ 0 h 2444"/>
                <a:gd name="T4" fmla="*/ 1031 w 2190"/>
                <a:gd name="T5" fmla="*/ 48 h 2444"/>
                <a:gd name="T6" fmla="*/ 954 w 2190"/>
                <a:gd name="T7" fmla="*/ 98 h 2444"/>
                <a:gd name="T8" fmla="*/ 879 w 2190"/>
                <a:gd name="T9" fmla="*/ 150 h 2444"/>
                <a:gd name="T10" fmla="*/ 808 w 2190"/>
                <a:gd name="T11" fmla="*/ 205 h 2444"/>
                <a:gd name="T12" fmla="*/ 739 w 2190"/>
                <a:gd name="T13" fmla="*/ 265 h 2444"/>
                <a:gd name="T14" fmla="*/ 674 w 2190"/>
                <a:gd name="T15" fmla="*/ 324 h 2444"/>
                <a:gd name="T16" fmla="*/ 610 w 2190"/>
                <a:gd name="T17" fmla="*/ 388 h 2444"/>
                <a:gd name="T18" fmla="*/ 551 w 2190"/>
                <a:gd name="T19" fmla="*/ 453 h 2444"/>
                <a:gd name="T20" fmla="*/ 493 w 2190"/>
                <a:gd name="T21" fmla="*/ 520 h 2444"/>
                <a:gd name="T22" fmla="*/ 440 w 2190"/>
                <a:gd name="T23" fmla="*/ 591 h 2444"/>
                <a:gd name="T24" fmla="*/ 388 w 2190"/>
                <a:gd name="T25" fmla="*/ 662 h 2444"/>
                <a:gd name="T26" fmla="*/ 338 w 2190"/>
                <a:gd name="T27" fmla="*/ 735 h 2444"/>
                <a:gd name="T28" fmla="*/ 294 w 2190"/>
                <a:gd name="T29" fmla="*/ 812 h 2444"/>
                <a:gd name="T30" fmla="*/ 251 w 2190"/>
                <a:gd name="T31" fmla="*/ 889 h 2444"/>
                <a:gd name="T32" fmla="*/ 211 w 2190"/>
                <a:gd name="T33" fmla="*/ 968 h 2444"/>
                <a:gd name="T34" fmla="*/ 177 w 2190"/>
                <a:gd name="T35" fmla="*/ 1046 h 2444"/>
                <a:gd name="T36" fmla="*/ 142 w 2190"/>
                <a:gd name="T37" fmla="*/ 1129 h 2444"/>
                <a:gd name="T38" fmla="*/ 113 w 2190"/>
                <a:gd name="T39" fmla="*/ 1211 h 2444"/>
                <a:gd name="T40" fmla="*/ 86 w 2190"/>
                <a:gd name="T41" fmla="*/ 1294 h 2444"/>
                <a:gd name="T42" fmla="*/ 65 w 2190"/>
                <a:gd name="T43" fmla="*/ 1380 h 2444"/>
                <a:gd name="T44" fmla="*/ 44 w 2190"/>
                <a:gd name="T45" fmla="*/ 1465 h 2444"/>
                <a:gd name="T46" fmla="*/ 29 w 2190"/>
                <a:gd name="T47" fmla="*/ 1553 h 2444"/>
                <a:gd name="T48" fmla="*/ 17 w 2190"/>
                <a:gd name="T49" fmla="*/ 1640 h 2444"/>
                <a:gd name="T50" fmla="*/ 8 w 2190"/>
                <a:gd name="T51" fmla="*/ 1728 h 2444"/>
                <a:gd name="T52" fmla="*/ 2 w 2190"/>
                <a:gd name="T53" fmla="*/ 1816 h 2444"/>
                <a:gd name="T54" fmla="*/ 0 w 2190"/>
                <a:gd name="T55" fmla="*/ 1907 h 2444"/>
                <a:gd name="T56" fmla="*/ 2 w 2190"/>
                <a:gd name="T57" fmla="*/ 1995 h 2444"/>
                <a:gd name="T58" fmla="*/ 8 w 2190"/>
                <a:gd name="T59" fmla="*/ 2085 h 2444"/>
                <a:gd name="T60" fmla="*/ 17 w 2190"/>
                <a:gd name="T61" fmla="*/ 2175 h 2444"/>
                <a:gd name="T62" fmla="*/ 31 w 2190"/>
                <a:gd name="T63" fmla="*/ 2266 h 2444"/>
                <a:gd name="T64" fmla="*/ 46 w 2190"/>
                <a:gd name="T65" fmla="*/ 2356 h 2444"/>
                <a:gd name="T66" fmla="*/ 67 w 2190"/>
                <a:gd name="T67" fmla="*/ 2444 h 2444"/>
                <a:gd name="T68" fmla="*/ 2190 w 2190"/>
                <a:gd name="T69" fmla="*/ 1905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90" h="2444">
                  <a:moveTo>
                    <a:pt x="2190" y="1905"/>
                  </a:moveTo>
                  <a:lnTo>
                    <a:pt x="1110" y="0"/>
                  </a:lnTo>
                  <a:lnTo>
                    <a:pt x="1031" y="48"/>
                  </a:lnTo>
                  <a:lnTo>
                    <a:pt x="954" y="98"/>
                  </a:lnTo>
                  <a:lnTo>
                    <a:pt x="879" y="150"/>
                  </a:lnTo>
                  <a:lnTo>
                    <a:pt x="808" y="205"/>
                  </a:lnTo>
                  <a:lnTo>
                    <a:pt x="739" y="265"/>
                  </a:lnTo>
                  <a:lnTo>
                    <a:pt x="674" y="324"/>
                  </a:lnTo>
                  <a:lnTo>
                    <a:pt x="610" y="388"/>
                  </a:lnTo>
                  <a:lnTo>
                    <a:pt x="551" y="453"/>
                  </a:lnTo>
                  <a:lnTo>
                    <a:pt x="493" y="520"/>
                  </a:lnTo>
                  <a:lnTo>
                    <a:pt x="440" y="591"/>
                  </a:lnTo>
                  <a:lnTo>
                    <a:pt x="388" y="662"/>
                  </a:lnTo>
                  <a:lnTo>
                    <a:pt x="338" y="735"/>
                  </a:lnTo>
                  <a:lnTo>
                    <a:pt x="294" y="812"/>
                  </a:lnTo>
                  <a:lnTo>
                    <a:pt x="251" y="889"/>
                  </a:lnTo>
                  <a:lnTo>
                    <a:pt x="211" y="968"/>
                  </a:lnTo>
                  <a:lnTo>
                    <a:pt x="177" y="1046"/>
                  </a:lnTo>
                  <a:lnTo>
                    <a:pt x="142" y="1129"/>
                  </a:lnTo>
                  <a:lnTo>
                    <a:pt x="113" y="1211"/>
                  </a:lnTo>
                  <a:lnTo>
                    <a:pt x="86" y="1294"/>
                  </a:lnTo>
                  <a:lnTo>
                    <a:pt x="65" y="1380"/>
                  </a:lnTo>
                  <a:lnTo>
                    <a:pt x="44" y="1465"/>
                  </a:lnTo>
                  <a:lnTo>
                    <a:pt x="29" y="1553"/>
                  </a:lnTo>
                  <a:lnTo>
                    <a:pt x="17" y="1640"/>
                  </a:lnTo>
                  <a:lnTo>
                    <a:pt x="8" y="1728"/>
                  </a:lnTo>
                  <a:lnTo>
                    <a:pt x="2" y="1816"/>
                  </a:lnTo>
                  <a:lnTo>
                    <a:pt x="0" y="1907"/>
                  </a:lnTo>
                  <a:lnTo>
                    <a:pt x="2" y="1995"/>
                  </a:lnTo>
                  <a:lnTo>
                    <a:pt x="8" y="2085"/>
                  </a:lnTo>
                  <a:lnTo>
                    <a:pt x="17" y="2175"/>
                  </a:lnTo>
                  <a:lnTo>
                    <a:pt x="31" y="2266"/>
                  </a:lnTo>
                  <a:lnTo>
                    <a:pt x="46" y="2356"/>
                  </a:lnTo>
                  <a:lnTo>
                    <a:pt x="67" y="2444"/>
                  </a:lnTo>
                  <a:lnTo>
                    <a:pt x="2190" y="19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4541500" y="2051050"/>
              <a:ext cx="1931987" cy="1736725"/>
            </a:xfrm>
            <a:custGeom>
              <a:avLst/>
              <a:gdLst>
                <a:gd name="T0" fmla="*/ 1080 w 2434"/>
                <a:gd name="T1" fmla="*/ 2189 h 2189"/>
                <a:gd name="T2" fmla="*/ 2434 w 2434"/>
                <a:gd name="T3" fmla="*/ 468 h 2189"/>
                <a:gd name="T4" fmla="*/ 2367 w 2434"/>
                <a:gd name="T5" fmla="*/ 418 h 2189"/>
                <a:gd name="T6" fmla="*/ 2300 w 2434"/>
                <a:gd name="T7" fmla="*/ 372 h 2189"/>
                <a:gd name="T8" fmla="*/ 2230 w 2434"/>
                <a:gd name="T9" fmla="*/ 326 h 2189"/>
                <a:gd name="T10" fmla="*/ 2161 w 2434"/>
                <a:gd name="T11" fmla="*/ 286 h 2189"/>
                <a:gd name="T12" fmla="*/ 2088 w 2434"/>
                <a:gd name="T13" fmla="*/ 245 h 2189"/>
                <a:gd name="T14" fmla="*/ 2015 w 2434"/>
                <a:gd name="T15" fmla="*/ 211 h 2189"/>
                <a:gd name="T16" fmla="*/ 1943 w 2434"/>
                <a:gd name="T17" fmla="*/ 176 h 2189"/>
                <a:gd name="T18" fmla="*/ 1868 w 2434"/>
                <a:gd name="T19" fmla="*/ 146 h 2189"/>
                <a:gd name="T20" fmla="*/ 1793 w 2434"/>
                <a:gd name="T21" fmla="*/ 119 h 2189"/>
                <a:gd name="T22" fmla="*/ 1716 w 2434"/>
                <a:gd name="T23" fmla="*/ 94 h 2189"/>
                <a:gd name="T24" fmla="*/ 1639 w 2434"/>
                <a:gd name="T25" fmla="*/ 73 h 2189"/>
                <a:gd name="T26" fmla="*/ 1560 w 2434"/>
                <a:gd name="T27" fmla="*/ 53 h 2189"/>
                <a:gd name="T28" fmla="*/ 1482 w 2434"/>
                <a:gd name="T29" fmla="*/ 36 h 2189"/>
                <a:gd name="T30" fmla="*/ 1403 w 2434"/>
                <a:gd name="T31" fmla="*/ 25 h 2189"/>
                <a:gd name="T32" fmla="*/ 1324 w 2434"/>
                <a:gd name="T33" fmla="*/ 13 h 2189"/>
                <a:gd name="T34" fmla="*/ 1246 w 2434"/>
                <a:gd name="T35" fmla="*/ 5 h 2189"/>
                <a:gd name="T36" fmla="*/ 1165 w 2434"/>
                <a:gd name="T37" fmla="*/ 2 h 2189"/>
                <a:gd name="T38" fmla="*/ 1086 w 2434"/>
                <a:gd name="T39" fmla="*/ 0 h 2189"/>
                <a:gd name="T40" fmla="*/ 1006 w 2434"/>
                <a:gd name="T41" fmla="*/ 2 h 2189"/>
                <a:gd name="T42" fmla="*/ 925 w 2434"/>
                <a:gd name="T43" fmla="*/ 5 h 2189"/>
                <a:gd name="T44" fmla="*/ 846 w 2434"/>
                <a:gd name="T45" fmla="*/ 13 h 2189"/>
                <a:gd name="T46" fmla="*/ 766 w 2434"/>
                <a:gd name="T47" fmla="*/ 23 h 2189"/>
                <a:gd name="T48" fmla="*/ 687 w 2434"/>
                <a:gd name="T49" fmla="*/ 34 h 2189"/>
                <a:gd name="T50" fmla="*/ 608 w 2434"/>
                <a:gd name="T51" fmla="*/ 51 h 2189"/>
                <a:gd name="T52" fmla="*/ 529 w 2434"/>
                <a:gd name="T53" fmla="*/ 71 h 2189"/>
                <a:gd name="T54" fmla="*/ 453 w 2434"/>
                <a:gd name="T55" fmla="*/ 92 h 2189"/>
                <a:gd name="T56" fmla="*/ 374 w 2434"/>
                <a:gd name="T57" fmla="*/ 117 h 2189"/>
                <a:gd name="T58" fmla="*/ 297 w 2434"/>
                <a:gd name="T59" fmla="*/ 144 h 2189"/>
                <a:gd name="T60" fmla="*/ 222 w 2434"/>
                <a:gd name="T61" fmla="*/ 174 h 2189"/>
                <a:gd name="T62" fmla="*/ 147 w 2434"/>
                <a:gd name="T63" fmla="*/ 209 h 2189"/>
                <a:gd name="T64" fmla="*/ 73 w 2434"/>
                <a:gd name="T65" fmla="*/ 245 h 2189"/>
                <a:gd name="T66" fmla="*/ 0 w 2434"/>
                <a:gd name="T67" fmla="*/ 284 h 2189"/>
                <a:gd name="T68" fmla="*/ 1080 w 2434"/>
                <a:gd name="T69" fmla="*/ 2189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4" h="2189">
                  <a:moveTo>
                    <a:pt x="1080" y="2189"/>
                  </a:moveTo>
                  <a:lnTo>
                    <a:pt x="2434" y="468"/>
                  </a:lnTo>
                  <a:lnTo>
                    <a:pt x="2367" y="418"/>
                  </a:lnTo>
                  <a:lnTo>
                    <a:pt x="2300" y="372"/>
                  </a:lnTo>
                  <a:lnTo>
                    <a:pt x="2230" y="326"/>
                  </a:lnTo>
                  <a:lnTo>
                    <a:pt x="2161" y="286"/>
                  </a:lnTo>
                  <a:lnTo>
                    <a:pt x="2088" y="245"/>
                  </a:lnTo>
                  <a:lnTo>
                    <a:pt x="2015" y="211"/>
                  </a:lnTo>
                  <a:lnTo>
                    <a:pt x="1943" y="176"/>
                  </a:lnTo>
                  <a:lnTo>
                    <a:pt x="1868" y="146"/>
                  </a:lnTo>
                  <a:lnTo>
                    <a:pt x="1793" y="119"/>
                  </a:lnTo>
                  <a:lnTo>
                    <a:pt x="1716" y="94"/>
                  </a:lnTo>
                  <a:lnTo>
                    <a:pt x="1639" y="73"/>
                  </a:lnTo>
                  <a:lnTo>
                    <a:pt x="1560" y="53"/>
                  </a:lnTo>
                  <a:lnTo>
                    <a:pt x="1482" y="36"/>
                  </a:lnTo>
                  <a:lnTo>
                    <a:pt x="1403" y="25"/>
                  </a:lnTo>
                  <a:lnTo>
                    <a:pt x="1324" y="13"/>
                  </a:lnTo>
                  <a:lnTo>
                    <a:pt x="1246" y="5"/>
                  </a:lnTo>
                  <a:lnTo>
                    <a:pt x="1165" y="2"/>
                  </a:lnTo>
                  <a:lnTo>
                    <a:pt x="1086" y="0"/>
                  </a:lnTo>
                  <a:lnTo>
                    <a:pt x="1006" y="2"/>
                  </a:lnTo>
                  <a:lnTo>
                    <a:pt x="925" y="5"/>
                  </a:lnTo>
                  <a:lnTo>
                    <a:pt x="846" y="13"/>
                  </a:lnTo>
                  <a:lnTo>
                    <a:pt x="766" y="23"/>
                  </a:lnTo>
                  <a:lnTo>
                    <a:pt x="687" y="34"/>
                  </a:lnTo>
                  <a:lnTo>
                    <a:pt x="608" y="51"/>
                  </a:lnTo>
                  <a:lnTo>
                    <a:pt x="529" y="71"/>
                  </a:lnTo>
                  <a:lnTo>
                    <a:pt x="453" y="92"/>
                  </a:lnTo>
                  <a:lnTo>
                    <a:pt x="374" y="117"/>
                  </a:lnTo>
                  <a:lnTo>
                    <a:pt x="297" y="144"/>
                  </a:lnTo>
                  <a:lnTo>
                    <a:pt x="222" y="174"/>
                  </a:lnTo>
                  <a:lnTo>
                    <a:pt x="147" y="209"/>
                  </a:lnTo>
                  <a:lnTo>
                    <a:pt x="73" y="245"/>
                  </a:lnTo>
                  <a:lnTo>
                    <a:pt x="0" y="284"/>
                  </a:lnTo>
                  <a:lnTo>
                    <a:pt x="1080" y="218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5398750" y="2422525"/>
              <a:ext cx="1738312" cy="1843087"/>
            </a:xfrm>
            <a:custGeom>
              <a:avLst/>
              <a:gdLst>
                <a:gd name="T0" fmla="*/ 0 w 2189"/>
                <a:gd name="T1" fmla="*/ 1721 h 2322"/>
                <a:gd name="T2" fmla="*/ 2105 w 2189"/>
                <a:gd name="T3" fmla="*/ 2322 h 2322"/>
                <a:gd name="T4" fmla="*/ 2126 w 2189"/>
                <a:gd name="T5" fmla="*/ 2241 h 2322"/>
                <a:gd name="T6" fmla="*/ 2145 w 2189"/>
                <a:gd name="T7" fmla="*/ 2160 h 2322"/>
                <a:gd name="T8" fmla="*/ 2160 w 2189"/>
                <a:gd name="T9" fmla="*/ 2080 h 2322"/>
                <a:gd name="T10" fmla="*/ 2172 w 2189"/>
                <a:gd name="T11" fmla="*/ 1999 h 2322"/>
                <a:gd name="T12" fmla="*/ 2180 w 2189"/>
                <a:gd name="T13" fmla="*/ 1919 h 2322"/>
                <a:gd name="T14" fmla="*/ 2187 w 2189"/>
                <a:gd name="T15" fmla="*/ 1838 h 2322"/>
                <a:gd name="T16" fmla="*/ 2189 w 2189"/>
                <a:gd name="T17" fmla="*/ 1757 h 2322"/>
                <a:gd name="T18" fmla="*/ 2189 w 2189"/>
                <a:gd name="T19" fmla="*/ 1677 h 2322"/>
                <a:gd name="T20" fmla="*/ 2185 w 2189"/>
                <a:gd name="T21" fmla="*/ 1596 h 2322"/>
                <a:gd name="T22" fmla="*/ 2180 w 2189"/>
                <a:gd name="T23" fmla="*/ 1515 h 2322"/>
                <a:gd name="T24" fmla="*/ 2170 w 2189"/>
                <a:gd name="T25" fmla="*/ 1437 h 2322"/>
                <a:gd name="T26" fmla="*/ 2158 w 2189"/>
                <a:gd name="T27" fmla="*/ 1358 h 2322"/>
                <a:gd name="T28" fmla="*/ 2143 w 2189"/>
                <a:gd name="T29" fmla="*/ 1279 h 2322"/>
                <a:gd name="T30" fmla="*/ 2126 w 2189"/>
                <a:gd name="T31" fmla="*/ 1200 h 2322"/>
                <a:gd name="T32" fmla="*/ 2107 w 2189"/>
                <a:gd name="T33" fmla="*/ 1124 h 2322"/>
                <a:gd name="T34" fmla="*/ 2084 w 2189"/>
                <a:gd name="T35" fmla="*/ 1047 h 2322"/>
                <a:gd name="T36" fmla="*/ 2057 w 2189"/>
                <a:gd name="T37" fmla="*/ 972 h 2322"/>
                <a:gd name="T38" fmla="*/ 2028 w 2189"/>
                <a:gd name="T39" fmla="*/ 897 h 2322"/>
                <a:gd name="T40" fmla="*/ 1997 w 2189"/>
                <a:gd name="T41" fmla="*/ 824 h 2322"/>
                <a:gd name="T42" fmla="*/ 1963 w 2189"/>
                <a:gd name="T43" fmla="*/ 751 h 2322"/>
                <a:gd name="T44" fmla="*/ 1926 w 2189"/>
                <a:gd name="T45" fmla="*/ 680 h 2322"/>
                <a:gd name="T46" fmla="*/ 1886 w 2189"/>
                <a:gd name="T47" fmla="*/ 611 h 2322"/>
                <a:gd name="T48" fmla="*/ 1846 w 2189"/>
                <a:gd name="T49" fmla="*/ 542 h 2322"/>
                <a:gd name="T50" fmla="*/ 1799 w 2189"/>
                <a:gd name="T51" fmla="*/ 474 h 2322"/>
                <a:gd name="T52" fmla="*/ 1753 w 2189"/>
                <a:gd name="T53" fmla="*/ 409 h 2322"/>
                <a:gd name="T54" fmla="*/ 1703 w 2189"/>
                <a:gd name="T55" fmla="*/ 346 h 2322"/>
                <a:gd name="T56" fmla="*/ 1652 w 2189"/>
                <a:gd name="T57" fmla="*/ 284 h 2322"/>
                <a:gd name="T58" fmla="*/ 1596 w 2189"/>
                <a:gd name="T59" fmla="*/ 223 h 2322"/>
                <a:gd name="T60" fmla="*/ 1540 w 2189"/>
                <a:gd name="T61" fmla="*/ 165 h 2322"/>
                <a:gd name="T62" fmla="*/ 1481 w 2189"/>
                <a:gd name="T63" fmla="*/ 108 h 2322"/>
                <a:gd name="T64" fmla="*/ 1417 w 2189"/>
                <a:gd name="T65" fmla="*/ 54 h 2322"/>
                <a:gd name="T66" fmla="*/ 1354 w 2189"/>
                <a:gd name="T67" fmla="*/ 0 h 2322"/>
                <a:gd name="T68" fmla="*/ 0 w 2189"/>
                <a:gd name="T69" fmla="*/ 1721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9" h="2322">
                  <a:moveTo>
                    <a:pt x="0" y="1721"/>
                  </a:moveTo>
                  <a:lnTo>
                    <a:pt x="2105" y="2322"/>
                  </a:lnTo>
                  <a:lnTo>
                    <a:pt x="2126" y="2241"/>
                  </a:lnTo>
                  <a:lnTo>
                    <a:pt x="2145" y="2160"/>
                  </a:lnTo>
                  <a:lnTo>
                    <a:pt x="2160" y="2080"/>
                  </a:lnTo>
                  <a:lnTo>
                    <a:pt x="2172" y="1999"/>
                  </a:lnTo>
                  <a:lnTo>
                    <a:pt x="2180" y="1919"/>
                  </a:lnTo>
                  <a:lnTo>
                    <a:pt x="2187" y="1838"/>
                  </a:lnTo>
                  <a:lnTo>
                    <a:pt x="2189" y="1757"/>
                  </a:lnTo>
                  <a:lnTo>
                    <a:pt x="2189" y="1677"/>
                  </a:lnTo>
                  <a:lnTo>
                    <a:pt x="2185" y="1596"/>
                  </a:lnTo>
                  <a:lnTo>
                    <a:pt x="2180" y="1515"/>
                  </a:lnTo>
                  <a:lnTo>
                    <a:pt x="2170" y="1437"/>
                  </a:lnTo>
                  <a:lnTo>
                    <a:pt x="2158" y="1358"/>
                  </a:lnTo>
                  <a:lnTo>
                    <a:pt x="2143" y="1279"/>
                  </a:lnTo>
                  <a:lnTo>
                    <a:pt x="2126" y="1200"/>
                  </a:lnTo>
                  <a:lnTo>
                    <a:pt x="2107" y="1124"/>
                  </a:lnTo>
                  <a:lnTo>
                    <a:pt x="2084" y="1047"/>
                  </a:lnTo>
                  <a:lnTo>
                    <a:pt x="2057" y="972"/>
                  </a:lnTo>
                  <a:lnTo>
                    <a:pt x="2028" y="897"/>
                  </a:lnTo>
                  <a:lnTo>
                    <a:pt x="1997" y="824"/>
                  </a:lnTo>
                  <a:lnTo>
                    <a:pt x="1963" y="751"/>
                  </a:lnTo>
                  <a:lnTo>
                    <a:pt x="1926" y="680"/>
                  </a:lnTo>
                  <a:lnTo>
                    <a:pt x="1886" y="611"/>
                  </a:lnTo>
                  <a:lnTo>
                    <a:pt x="1846" y="542"/>
                  </a:lnTo>
                  <a:lnTo>
                    <a:pt x="1799" y="474"/>
                  </a:lnTo>
                  <a:lnTo>
                    <a:pt x="1753" y="409"/>
                  </a:lnTo>
                  <a:lnTo>
                    <a:pt x="1703" y="346"/>
                  </a:lnTo>
                  <a:lnTo>
                    <a:pt x="1652" y="284"/>
                  </a:lnTo>
                  <a:lnTo>
                    <a:pt x="1596" y="223"/>
                  </a:lnTo>
                  <a:lnTo>
                    <a:pt x="1540" y="165"/>
                  </a:lnTo>
                  <a:lnTo>
                    <a:pt x="1481" y="108"/>
                  </a:lnTo>
                  <a:lnTo>
                    <a:pt x="1417" y="54"/>
                  </a:lnTo>
                  <a:lnTo>
                    <a:pt x="1354" y="0"/>
                  </a:lnTo>
                  <a:lnTo>
                    <a:pt x="0" y="172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5398750" y="3787775"/>
              <a:ext cx="1670050" cy="1289050"/>
            </a:xfrm>
            <a:custGeom>
              <a:avLst/>
              <a:gdLst>
                <a:gd name="T0" fmla="*/ 0 w 2105"/>
                <a:gd name="T1" fmla="*/ 0 h 1622"/>
                <a:gd name="T2" fmla="*/ 1471 w 2105"/>
                <a:gd name="T3" fmla="*/ 1622 h 1622"/>
                <a:gd name="T4" fmla="*/ 1527 w 2105"/>
                <a:gd name="T5" fmla="*/ 1570 h 1622"/>
                <a:gd name="T6" fmla="*/ 1581 w 2105"/>
                <a:gd name="T7" fmla="*/ 1517 h 1622"/>
                <a:gd name="T8" fmla="*/ 1632 w 2105"/>
                <a:gd name="T9" fmla="*/ 1461 h 1622"/>
                <a:gd name="T10" fmla="*/ 1682 w 2105"/>
                <a:gd name="T11" fmla="*/ 1402 h 1622"/>
                <a:gd name="T12" fmla="*/ 1728 w 2105"/>
                <a:gd name="T13" fmla="*/ 1344 h 1622"/>
                <a:gd name="T14" fmla="*/ 1774 w 2105"/>
                <a:gd name="T15" fmla="*/ 1282 h 1622"/>
                <a:gd name="T16" fmla="*/ 1819 w 2105"/>
                <a:gd name="T17" fmla="*/ 1219 h 1622"/>
                <a:gd name="T18" fmla="*/ 1859 w 2105"/>
                <a:gd name="T19" fmla="*/ 1156 h 1622"/>
                <a:gd name="T20" fmla="*/ 1899 w 2105"/>
                <a:gd name="T21" fmla="*/ 1090 h 1622"/>
                <a:gd name="T22" fmla="*/ 1936 w 2105"/>
                <a:gd name="T23" fmla="*/ 1025 h 1622"/>
                <a:gd name="T24" fmla="*/ 1970 w 2105"/>
                <a:gd name="T25" fmla="*/ 956 h 1622"/>
                <a:gd name="T26" fmla="*/ 2001 w 2105"/>
                <a:gd name="T27" fmla="*/ 887 h 1622"/>
                <a:gd name="T28" fmla="*/ 2032 w 2105"/>
                <a:gd name="T29" fmla="*/ 818 h 1622"/>
                <a:gd name="T30" fmla="*/ 2059 w 2105"/>
                <a:gd name="T31" fmla="*/ 747 h 1622"/>
                <a:gd name="T32" fmla="*/ 2084 w 2105"/>
                <a:gd name="T33" fmla="*/ 674 h 1622"/>
                <a:gd name="T34" fmla="*/ 2105 w 2105"/>
                <a:gd name="T35" fmla="*/ 601 h 1622"/>
                <a:gd name="T36" fmla="*/ 0 w 2105"/>
                <a:gd name="T37" fmla="*/ 0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5" h="1622">
                  <a:moveTo>
                    <a:pt x="0" y="0"/>
                  </a:moveTo>
                  <a:lnTo>
                    <a:pt x="1471" y="1622"/>
                  </a:lnTo>
                  <a:lnTo>
                    <a:pt x="1527" y="1570"/>
                  </a:lnTo>
                  <a:lnTo>
                    <a:pt x="1581" y="1517"/>
                  </a:lnTo>
                  <a:lnTo>
                    <a:pt x="1632" y="1461"/>
                  </a:lnTo>
                  <a:lnTo>
                    <a:pt x="1682" y="1402"/>
                  </a:lnTo>
                  <a:lnTo>
                    <a:pt x="1728" y="1344"/>
                  </a:lnTo>
                  <a:lnTo>
                    <a:pt x="1774" y="1282"/>
                  </a:lnTo>
                  <a:lnTo>
                    <a:pt x="1819" y="1219"/>
                  </a:lnTo>
                  <a:lnTo>
                    <a:pt x="1859" y="1156"/>
                  </a:lnTo>
                  <a:lnTo>
                    <a:pt x="1899" y="1090"/>
                  </a:lnTo>
                  <a:lnTo>
                    <a:pt x="1936" y="1025"/>
                  </a:lnTo>
                  <a:lnTo>
                    <a:pt x="1970" y="956"/>
                  </a:lnTo>
                  <a:lnTo>
                    <a:pt x="2001" y="887"/>
                  </a:lnTo>
                  <a:lnTo>
                    <a:pt x="2032" y="818"/>
                  </a:lnTo>
                  <a:lnTo>
                    <a:pt x="2059" y="747"/>
                  </a:lnTo>
                  <a:lnTo>
                    <a:pt x="2084" y="674"/>
                  </a:lnTo>
                  <a:lnTo>
                    <a:pt x="2105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5398750" y="3787775"/>
              <a:ext cx="1168400" cy="1471612"/>
            </a:xfrm>
            <a:custGeom>
              <a:avLst/>
              <a:gdLst>
                <a:gd name="T0" fmla="*/ 0 w 1471"/>
                <a:gd name="T1" fmla="*/ 0 h 1853"/>
                <a:gd name="T2" fmla="*/ 1166 w 1471"/>
                <a:gd name="T3" fmla="*/ 1853 h 1853"/>
                <a:gd name="T4" fmla="*/ 1246 w 1471"/>
                <a:gd name="T5" fmla="*/ 1801 h 1853"/>
                <a:gd name="T6" fmla="*/ 1323 w 1471"/>
                <a:gd name="T7" fmla="*/ 1745 h 1853"/>
                <a:gd name="T8" fmla="*/ 1398 w 1471"/>
                <a:gd name="T9" fmla="*/ 1686 h 1853"/>
                <a:gd name="T10" fmla="*/ 1471 w 1471"/>
                <a:gd name="T11" fmla="*/ 1622 h 1853"/>
                <a:gd name="T12" fmla="*/ 0 w 1471"/>
                <a:gd name="T1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1" h="1853">
                  <a:moveTo>
                    <a:pt x="0" y="0"/>
                  </a:moveTo>
                  <a:lnTo>
                    <a:pt x="1166" y="1853"/>
                  </a:lnTo>
                  <a:lnTo>
                    <a:pt x="1246" y="1801"/>
                  </a:lnTo>
                  <a:lnTo>
                    <a:pt x="1323" y="1745"/>
                  </a:lnTo>
                  <a:lnTo>
                    <a:pt x="1398" y="1686"/>
                  </a:lnTo>
                  <a:lnTo>
                    <a:pt x="1471" y="1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4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5398750" y="3787775"/>
              <a:ext cx="925512" cy="1549400"/>
            </a:xfrm>
            <a:custGeom>
              <a:avLst/>
              <a:gdLst>
                <a:gd name="T0" fmla="*/ 0 w 1166"/>
                <a:gd name="T1" fmla="*/ 0 h 1951"/>
                <a:gd name="T2" fmla="*/ 997 w 1166"/>
                <a:gd name="T3" fmla="*/ 1951 h 1951"/>
                <a:gd name="T4" fmla="*/ 1083 w 1166"/>
                <a:gd name="T5" fmla="*/ 1903 h 1951"/>
                <a:gd name="T6" fmla="*/ 1166 w 1166"/>
                <a:gd name="T7" fmla="*/ 1853 h 1951"/>
                <a:gd name="T8" fmla="*/ 0 w 1166"/>
                <a:gd name="T9" fmla="*/ 0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951">
                  <a:moveTo>
                    <a:pt x="0" y="0"/>
                  </a:moveTo>
                  <a:lnTo>
                    <a:pt x="997" y="1951"/>
                  </a:lnTo>
                  <a:lnTo>
                    <a:pt x="1083" y="1903"/>
                  </a:lnTo>
                  <a:lnTo>
                    <a:pt x="1166" y="1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5398750" y="3787775"/>
              <a:ext cx="790575" cy="1582737"/>
            </a:xfrm>
            <a:custGeom>
              <a:avLst/>
              <a:gdLst>
                <a:gd name="T0" fmla="*/ 0 w 997"/>
                <a:gd name="T1" fmla="*/ 0 h 1993"/>
                <a:gd name="T2" fmla="*/ 911 w 997"/>
                <a:gd name="T3" fmla="*/ 1993 h 1993"/>
                <a:gd name="T4" fmla="*/ 997 w 997"/>
                <a:gd name="T5" fmla="*/ 1951 h 1993"/>
                <a:gd name="T6" fmla="*/ 0 w 997"/>
                <a:gd name="T7" fmla="*/ 0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993">
                  <a:moveTo>
                    <a:pt x="0" y="0"/>
                  </a:moveTo>
                  <a:lnTo>
                    <a:pt x="911" y="1993"/>
                  </a:lnTo>
                  <a:lnTo>
                    <a:pt x="997" y="1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5398750" y="3787775"/>
              <a:ext cx="722312" cy="1601787"/>
            </a:xfrm>
            <a:custGeom>
              <a:avLst/>
              <a:gdLst>
                <a:gd name="T0" fmla="*/ 0 w 911"/>
                <a:gd name="T1" fmla="*/ 0 h 2018"/>
                <a:gd name="T2" fmla="*/ 853 w 911"/>
                <a:gd name="T3" fmla="*/ 2018 h 2018"/>
                <a:gd name="T4" fmla="*/ 911 w 911"/>
                <a:gd name="T5" fmla="*/ 1993 h 2018"/>
                <a:gd name="T6" fmla="*/ 0 w 911"/>
                <a:gd name="T7" fmla="*/ 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1" h="2018">
                  <a:moveTo>
                    <a:pt x="0" y="0"/>
                  </a:moveTo>
                  <a:lnTo>
                    <a:pt x="853" y="2018"/>
                  </a:lnTo>
                  <a:lnTo>
                    <a:pt x="911" y="1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5398750" y="3787775"/>
              <a:ext cx="676275" cy="1601787"/>
            </a:xfrm>
            <a:custGeom>
              <a:avLst/>
              <a:gdLst>
                <a:gd name="T0" fmla="*/ 0 w 853"/>
                <a:gd name="T1" fmla="*/ 0 h 2018"/>
                <a:gd name="T2" fmla="*/ 851 w 853"/>
                <a:gd name="T3" fmla="*/ 2018 h 2018"/>
                <a:gd name="T4" fmla="*/ 853 w 853"/>
                <a:gd name="T5" fmla="*/ 2018 h 2018"/>
                <a:gd name="T6" fmla="*/ 0 w 853"/>
                <a:gd name="T7" fmla="*/ 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3" h="2018">
                  <a:moveTo>
                    <a:pt x="0" y="0"/>
                  </a:moveTo>
                  <a:lnTo>
                    <a:pt x="851" y="2018"/>
                  </a:lnTo>
                  <a:lnTo>
                    <a:pt x="853" y="2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C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263313" y="2684463"/>
              <a:ext cx="1198562" cy="2208212"/>
            </a:xfrm>
            <a:custGeom>
              <a:avLst/>
              <a:gdLst>
                <a:gd name="T0" fmla="*/ 0 w 1511"/>
                <a:gd name="T1" fmla="*/ 1391 h 2783"/>
                <a:gd name="T2" fmla="*/ 587 w 1511"/>
                <a:gd name="T3" fmla="*/ 2783 h 2783"/>
                <a:gd name="T4" fmla="*/ 658 w 1511"/>
                <a:gd name="T5" fmla="*/ 2750 h 2783"/>
                <a:gd name="T6" fmla="*/ 728 w 1511"/>
                <a:gd name="T7" fmla="*/ 2716 h 2783"/>
                <a:gd name="T8" fmla="*/ 793 w 1511"/>
                <a:gd name="T9" fmla="*/ 2677 h 2783"/>
                <a:gd name="T10" fmla="*/ 856 w 1511"/>
                <a:gd name="T11" fmla="*/ 2635 h 2783"/>
                <a:gd name="T12" fmla="*/ 918 w 1511"/>
                <a:gd name="T13" fmla="*/ 2593 h 2783"/>
                <a:gd name="T14" fmla="*/ 975 w 1511"/>
                <a:gd name="T15" fmla="*/ 2545 h 2783"/>
                <a:gd name="T16" fmla="*/ 1031 w 1511"/>
                <a:gd name="T17" fmla="*/ 2497 h 2783"/>
                <a:gd name="T18" fmla="*/ 1083 w 1511"/>
                <a:gd name="T19" fmla="*/ 2445 h 2783"/>
                <a:gd name="T20" fmla="*/ 1133 w 1511"/>
                <a:gd name="T21" fmla="*/ 2391 h 2783"/>
                <a:gd name="T22" fmla="*/ 1181 w 1511"/>
                <a:gd name="T23" fmla="*/ 2334 h 2783"/>
                <a:gd name="T24" fmla="*/ 1225 w 1511"/>
                <a:gd name="T25" fmla="*/ 2276 h 2783"/>
                <a:gd name="T26" fmla="*/ 1265 w 1511"/>
                <a:gd name="T27" fmla="*/ 2216 h 2783"/>
                <a:gd name="T28" fmla="*/ 1303 w 1511"/>
                <a:gd name="T29" fmla="*/ 2155 h 2783"/>
                <a:gd name="T30" fmla="*/ 1338 w 1511"/>
                <a:gd name="T31" fmla="*/ 2092 h 2783"/>
                <a:gd name="T32" fmla="*/ 1371 w 1511"/>
                <a:gd name="T33" fmla="*/ 2026 h 2783"/>
                <a:gd name="T34" fmla="*/ 1399 w 1511"/>
                <a:gd name="T35" fmla="*/ 1959 h 2783"/>
                <a:gd name="T36" fmla="*/ 1424 w 1511"/>
                <a:gd name="T37" fmla="*/ 1892 h 2783"/>
                <a:gd name="T38" fmla="*/ 1447 w 1511"/>
                <a:gd name="T39" fmla="*/ 1823 h 2783"/>
                <a:gd name="T40" fmla="*/ 1467 w 1511"/>
                <a:gd name="T41" fmla="*/ 1754 h 2783"/>
                <a:gd name="T42" fmla="*/ 1482 w 1511"/>
                <a:gd name="T43" fmla="*/ 1683 h 2783"/>
                <a:gd name="T44" fmla="*/ 1495 w 1511"/>
                <a:gd name="T45" fmla="*/ 1610 h 2783"/>
                <a:gd name="T46" fmla="*/ 1503 w 1511"/>
                <a:gd name="T47" fmla="*/ 1539 h 2783"/>
                <a:gd name="T48" fmla="*/ 1509 w 1511"/>
                <a:gd name="T49" fmla="*/ 1466 h 2783"/>
                <a:gd name="T50" fmla="*/ 1511 w 1511"/>
                <a:gd name="T51" fmla="*/ 1391 h 2783"/>
                <a:gd name="T52" fmla="*/ 1509 w 1511"/>
                <a:gd name="T53" fmla="*/ 1318 h 2783"/>
                <a:gd name="T54" fmla="*/ 1503 w 1511"/>
                <a:gd name="T55" fmla="*/ 1243 h 2783"/>
                <a:gd name="T56" fmla="*/ 1494 w 1511"/>
                <a:gd name="T57" fmla="*/ 1170 h 2783"/>
                <a:gd name="T58" fmla="*/ 1482 w 1511"/>
                <a:gd name="T59" fmla="*/ 1097 h 2783"/>
                <a:gd name="T60" fmla="*/ 1465 w 1511"/>
                <a:gd name="T61" fmla="*/ 1022 h 2783"/>
                <a:gd name="T62" fmla="*/ 1444 w 1511"/>
                <a:gd name="T63" fmla="*/ 949 h 2783"/>
                <a:gd name="T64" fmla="*/ 1421 w 1511"/>
                <a:gd name="T65" fmla="*/ 876 h 2783"/>
                <a:gd name="T66" fmla="*/ 1392 w 1511"/>
                <a:gd name="T67" fmla="*/ 803 h 2783"/>
                <a:gd name="T68" fmla="*/ 1361 w 1511"/>
                <a:gd name="T69" fmla="*/ 736 h 2783"/>
                <a:gd name="T70" fmla="*/ 1328 w 1511"/>
                <a:gd name="T71" fmla="*/ 671 h 2783"/>
                <a:gd name="T72" fmla="*/ 1292 w 1511"/>
                <a:gd name="T73" fmla="*/ 609 h 2783"/>
                <a:gd name="T74" fmla="*/ 1252 w 1511"/>
                <a:gd name="T75" fmla="*/ 548 h 2783"/>
                <a:gd name="T76" fmla="*/ 1209 w 1511"/>
                <a:gd name="T77" fmla="*/ 488 h 2783"/>
                <a:gd name="T78" fmla="*/ 1165 w 1511"/>
                <a:gd name="T79" fmla="*/ 431 h 2783"/>
                <a:gd name="T80" fmla="*/ 1117 w 1511"/>
                <a:gd name="T81" fmla="*/ 377 h 2783"/>
                <a:gd name="T82" fmla="*/ 1067 w 1511"/>
                <a:gd name="T83" fmla="*/ 323 h 2783"/>
                <a:gd name="T84" fmla="*/ 1016 w 1511"/>
                <a:gd name="T85" fmla="*/ 273 h 2783"/>
                <a:gd name="T86" fmla="*/ 962 w 1511"/>
                <a:gd name="T87" fmla="*/ 227 h 2783"/>
                <a:gd name="T88" fmla="*/ 904 w 1511"/>
                <a:gd name="T89" fmla="*/ 181 h 2783"/>
                <a:gd name="T90" fmla="*/ 845 w 1511"/>
                <a:gd name="T91" fmla="*/ 139 h 2783"/>
                <a:gd name="T92" fmla="*/ 783 w 1511"/>
                <a:gd name="T93" fmla="*/ 100 h 2783"/>
                <a:gd name="T94" fmla="*/ 720 w 1511"/>
                <a:gd name="T95" fmla="*/ 64 h 2783"/>
                <a:gd name="T96" fmla="*/ 655 w 1511"/>
                <a:gd name="T97" fmla="*/ 31 h 2783"/>
                <a:gd name="T98" fmla="*/ 587 w 1511"/>
                <a:gd name="T99" fmla="*/ 0 h 2783"/>
                <a:gd name="T100" fmla="*/ 0 w 1511"/>
                <a:gd name="T101" fmla="*/ 1391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1" h="2783">
                  <a:moveTo>
                    <a:pt x="0" y="1391"/>
                  </a:moveTo>
                  <a:lnTo>
                    <a:pt x="587" y="2783"/>
                  </a:lnTo>
                  <a:lnTo>
                    <a:pt x="658" y="2750"/>
                  </a:lnTo>
                  <a:lnTo>
                    <a:pt x="728" y="2716"/>
                  </a:lnTo>
                  <a:lnTo>
                    <a:pt x="793" y="2677"/>
                  </a:lnTo>
                  <a:lnTo>
                    <a:pt x="856" y="2635"/>
                  </a:lnTo>
                  <a:lnTo>
                    <a:pt x="918" y="2593"/>
                  </a:lnTo>
                  <a:lnTo>
                    <a:pt x="975" y="2545"/>
                  </a:lnTo>
                  <a:lnTo>
                    <a:pt x="1031" y="2497"/>
                  </a:lnTo>
                  <a:lnTo>
                    <a:pt x="1083" y="2445"/>
                  </a:lnTo>
                  <a:lnTo>
                    <a:pt x="1133" y="2391"/>
                  </a:lnTo>
                  <a:lnTo>
                    <a:pt x="1181" y="2334"/>
                  </a:lnTo>
                  <a:lnTo>
                    <a:pt x="1225" y="2276"/>
                  </a:lnTo>
                  <a:lnTo>
                    <a:pt x="1265" y="2216"/>
                  </a:lnTo>
                  <a:lnTo>
                    <a:pt x="1303" y="2155"/>
                  </a:lnTo>
                  <a:lnTo>
                    <a:pt x="1338" y="2092"/>
                  </a:lnTo>
                  <a:lnTo>
                    <a:pt x="1371" y="2026"/>
                  </a:lnTo>
                  <a:lnTo>
                    <a:pt x="1399" y="1959"/>
                  </a:lnTo>
                  <a:lnTo>
                    <a:pt x="1424" y="1892"/>
                  </a:lnTo>
                  <a:lnTo>
                    <a:pt x="1447" y="1823"/>
                  </a:lnTo>
                  <a:lnTo>
                    <a:pt x="1467" y="1754"/>
                  </a:lnTo>
                  <a:lnTo>
                    <a:pt x="1482" y="1683"/>
                  </a:lnTo>
                  <a:lnTo>
                    <a:pt x="1495" y="1610"/>
                  </a:lnTo>
                  <a:lnTo>
                    <a:pt x="1503" y="1539"/>
                  </a:lnTo>
                  <a:lnTo>
                    <a:pt x="1509" y="1466"/>
                  </a:lnTo>
                  <a:lnTo>
                    <a:pt x="1511" y="1391"/>
                  </a:lnTo>
                  <a:lnTo>
                    <a:pt x="1509" y="1318"/>
                  </a:lnTo>
                  <a:lnTo>
                    <a:pt x="1503" y="1243"/>
                  </a:lnTo>
                  <a:lnTo>
                    <a:pt x="1494" y="1170"/>
                  </a:lnTo>
                  <a:lnTo>
                    <a:pt x="1482" y="1097"/>
                  </a:lnTo>
                  <a:lnTo>
                    <a:pt x="1465" y="1022"/>
                  </a:lnTo>
                  <a:lnTo>
                    <a:pt x="1444" y="949"/>
                  </a:lnTo>
                  <a:lnTo>
                    <a:pt x="1421" y="876"/>
                  </a:lnTo>
                  <a:lnTo>
                    <a:pt x="1392" y="803"/>
                  </a:lnTo>
                  <a:lnTo>
                    <a:pt x="1361" y="736"/>
                  </a:lnTo>
                  <a:lnTo>
                    <a:pt x="1328" y="671"/>
                  </a:lnTo>
                  <a:lnTo>
                    <a:pt x="1292" y="609"/>
                  </a:lnTo>
                  <a:lnTo>
                    <a:pt x="1252" y="548"/>
                  </a:lnTo>
                  <a:lnTo>
                    <a:pt x="1209" y="488"/>
                  </a:lnTo>
                  <a:lnTo>
                    <a:pt x="1165" y="431"/>
                  </a:lnTo>
                  <a:lnTo>
                    <a:pt x="1117" y="377"/>
                  </a:lnTo>
                  <a:lnTo>
                    <a:pt x="1067" y="323"/>
                  </a:lnTo>
                  <a:lnTo>
                    <a:pt x="1016" y="273"/>
                  </a:lnTo>
                  <a:lnTo>
                    <a:pt x="962" y="227"/>
                  </a:lnTo>
                  <a:lnTo>
                    <a:pt x="904" y="181"/>
                  </a:lnTo>
                  <a:lnTo>
                    <a:pt x="845" y="139"/>
                  </a:lnTo>
                  <a:lnTo>
                    <a:pt x="783" y="100"/>
                  </a:lnTo>
                  <a:lnTo>
                    <a:pt x="720" y="64"/>
                  </a:lnTo>
                  <a:lnTo>
                    <a:pt x="655" y="31"/>
                  </a:lnTo>
                  <a:lnTo>
                    <a:pt x="587" y="0"/>
                  </a:lnTo>
                  <a:lnTo>
                    <a:pt x="0" y="139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6071850" y="5170488"/>
              <a:ext cx="957262" cy="630237"/>
            </a:xfrm>
            <a:custGeom>
              <a:avLst/>
              <a:gdLst>
                <a:gd name="T0" fmla="*/ 480 w 1208"/>
                <a:gd name="T1" fmla="*/ 0 h 793"/>
                <a:gd name="T2" fmla="*/ 530 w 1208"/>
                <a:gd name="T3" fmla="*/ 110 h 793"/>
                <a:gd name="T4" fmla="*/ 526 w 1208"/>
                <a:gd name="T5" fmla="*/ 108 h 793"/>
                <a:gd name="T6" fmla="*/ 599 w 1208"/>
                <a:gd name="T7" fmla="*/ 108 h 793"/>
                <a:gd name="T8" fmla="*/ 599 w 1208"/>
                <a:gd name="T9" fmla="*/ 119 h 793"/>
                <a:gd name="T10" fmla="*/ 526 w 1208"/>
                <a:gd name="T11" fmla="*/ 119 h 793"/>
                <a:gd name="T12" fmla="*/ 522 w 1208"/>
                <a:gd name="T13" fmla="*/ 118 h 793"/>
                <a:gd name="T14" fmla="*/ 520 w 1208"/>
                <a:gd name="T15" fmla="*/ 116 h 793"/>
                <a:gd name="T16" fmla="*/ 471 w 1208"/>
                <a:gd name="T17" fmla="*/ 6 h 793"/>
                <a:gd name="T18" fmla="*/ 480 w 1208"/>
                <a:gd name="T19" fmla="*/ 0 h 793"/>
                <a:gd name="T20" fmla="*/ 238 w 1208"/>
                <a:gd name="T21" fmla="*/ 158 h 793"/>
                <a:gd name="T22" fmla="*/ 1137 w 1208"/>
                <a:gd name="T23" fmla="*/ 490 h 793"/>
                <a:gd name="T24" fmla="*/ 1135 w 1208"/>
                <a:gd name="T25" fmla="*/ 490 h 793"/>
                <a:gd name="T26" fmla="*/ 1208 w 1208"/>
                <a:gd name="T27" fmla="*/ 490 h 793"/>
                <a:gd name="T28" fmla="*/ 1208 w 1208"/>
                <a:gd name="T29" fmla="*/ 502 h 793"/>
                <a:gd name="T30" fmla="*/ 1135 w 1208"/>
                <a:gd name="T31" fmla="*/ 502 h 793"/>
                <a:gd name="T32" fmla="*/ 1133 w 1208"/>
                <a:gd name="T33" fmla="*/ 502 h 793"/>
                <a:gd name="T34" fmla="*/ 234 w 1208"/>
                <a:gd name="T35" fmla="*/ 169 h 793"/>
                <a:gd name="T36" fmla="*/ 238 w 1208"/>
                <a:gd name="T37" fmla="*/ 158 h 793"/>
                <a:gd name="T38" fmla="*/ 113 w 1208"/>
                <a:gd name="T39" fmla="*/ 229 h 793"/>
                <a:gd name="T40" fmla="*/ 225 w 1208"/>
                <a:gd name="T41" fmla="*/ 582 h 793"/>
                <a:gd name="T42" fmla="*/ 219 w 1208"/>
                <a:gd name="T43" fmla="*/ 578 h 793"/>
                <a:gd name="T44" fmla="*/ 290 w 1208"/>
                <a:gd name="T45" fmla="*/ 578 h 793"/>
                <a:gd name="T46" fmla="*/ 290 w 1208"/>
                <a:gd name="T47" fmla="*/ 590 h 793"/>
                <a:gd name="T48" fmla="*/ 219 w 1208"/>
                <a:gd name="T49" fmla="*/ 590 h 793"/>
                <a:gd name="T50" fmla="*/ 215 w 1208"/>
                <a:gd name="T51" fmla="*/ 588 h 793"/>
                <a:gd name="T52" fmla="*/ 213 w 1208"/>
                <a:gd name="T53" fmla="*/ 586 h 793"/>
                <a:gd name="T54" fmla="*/ 102 w 1208"/>
                <a:gd name="T55" fmla="*/ 233 h 793"/>
                <a:gd name="T56" fmla="*/ 113 w 1208"/>
                <a:gd name="T57" fmla="*/ 229 h 793"/>
                <a:gd name="T58" fmla="*/ 40 w 1208"/>
                <a:gd name="T59" fmla="*/ 263 h 793"/>
                <a:gd name="T60" fmla="*/ 44 w 1208"/>
                <a:gd name="T61" fmla="*/ 788 h 793"/>
                <a:gd name="T62" fmla="*/ 39 w 1208"/>
                <a:gd name="T63" fmla="*/ 782 h 793"/>
                <a:gd name="T64" fmla="*/ 112 w 1208"/>
                <a:gd name="T65" fmla="*/ 782 h 793"/>
                <a:gd name="T66" fmla="*/ 112 w 1208"/>
                <a:gd name="T67" fmla="*/ 793 h 793"/>
                <a:gd name="T68" fmla="*/ 39 w 1208"/>
                <a:gd name="T69" fmla="*/ 793 h 793"/>
                <a:gd name="T70" fmla="*/ 35 w 1208"/>
                <a:gd name="T71" fmla="*/ 792 h 793"/>
                <a:gd name="T72" fmla="*/ 33 w 1208"/>
                <a:gd name="T73" fmla="*/ 788 h 793"/>
                <a:gd name="T74" fmla="*/ 29 w 1208"/>
                <a:gd name="T75" fmla="*/ 263 h 793"/>
                <a:gd name="T76" fmla="*/ 40 w 1208"/>
                <a:gd name="T77" fmla="*/ 263 h 793"/>
                <a:gd name="T78" fmla="*/ 12 w 1208"/>
                <a:gd name="T79" fmla="*/ 277 h 793"/>
                <a:gd name="T80" fmla="*/ 12 w 1208"/>
                <a:gd name="T81" fmla="*/ 484 h 793"/>
                <a:gd name="T82" fmla="*/ 12 w 1208"/>
                <a:gd name="T83" fmla="*/ 555 h 793"/>
                <a:gd name="T84" fmla="*/ 0 w 1208"/>
                <a:gd name="T85" fmla="*/ 555 h 793"/>
                <a:gd name="T86" fmla="*/ 0 w 1208"/>
                <a:gd name="T87" fmla="*/ 484 h 793"/>
                <a:gd name="T88" fmla="*/ 0 w 1208"/>
                <a:gd name="T89" fmla="*/ 277 h 793"/>
                <a:gd name="T90" fmla="*/ 12 w 1208"/>
                <a:gd name="T91" fmla="*/ 277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8" h="793">
                  <a:moveTo>
                    <a:pt x="480" y="0"/>
                  </a:moveTo>
                  <a:lnTo>
                    <a:pt x="530" y="110"/>
                  </a:lnTo>
                  <a:lnTo>
                    <a:pt x="526" y="108"/>
                  </a:lnTo>
                  <a:lnTo>
                    <a:pt x="599" y="108"/>
                  </a:lnTo>
                  <a:lnTo>
                    <a:pt x="599" y="119"/>
                  </a:lnTo>
                  <a:lnTo>
                    <a:pt x="526" y="119"/>
                  </a:lnTo>
                  <a:lnTo>
                    <a:pt x="522" y="118"/>
                  </a:lnTo>
                  <a:lnTo>
                    <a:pt x="520" y="116"/>
                  </a:lnTo>
                  <a:lnTo>
                    <a:pt x="471" y="6"/>
                  </a:lnTo>
                  <a:lnTo>
                    <a:pt x="480" y="0"/>
                  </a:lnTo>
                  <a:close/>
                  <a:moveTo>
                    <a:pt x="238" y="158"/>
                  </a:moveTo>
                  <a:lnTo>
                    <a:pt x="1137" y="490"/>
                  </a:lnTo>
                  <a:lnTo>
                    <a:pt x="1135" y="490"/>
                  </a:lnTo>
                  <a:lnTo>
                    <a:pt x="1208" y="490"/>
                  </a:lnTo>
                  <a:lnTo>
                    <a:pt x="1208" y="502"/>
                  </a:lnTo>
                  <a:lnTo>
                    <a:pt x="1135" y="502"/>
                  </a:lnTo>
                  <a:lnTo>
                    <a:pt x="1133" y="502"/>
                  </a:lnTo>
                  <a:lnTo>
                    <a:pt x="234" y="169"/>
                  </a:lnTo>
                  <a:lnTo>
                    <a:pt x="238" y="158"/>
                  </a:lnTo>
                  <a:close/>
                  <a:moveTo>
                    <a:pt x="113" y="229"/>
                  </a:moveTo>
                  <a:lnTo>
                    <a:pt x="225" y="582"/>
                  </a:lnTo>
                  <a:lnTo>
                    <a:pt x="219" y="578"/>
                  </a:lnTo>
                  <a:lnTo>
                    <a:pt x="290" y="578"/>
                  </a:lnTo>
                  <a:lnTo>
                    <a:pt x="290" y="590"/>
                  </a:lnTo>
                  <a:lnTo>
                    <a:pt x="219" y="590"/>
                  </a:lnTo>
                  <a:lnTo>
                    <a:pt x="215" y="588"/>
                  </a:lnTo>
                  <a:lnTo>
                    <a:pt x="213" y="586"/>
                  </a:lnTo>
                  <a:lnTo>
                    <a:pt x="102" y="233"/>
                  </a:lnTo>
                  <a:lnTo>
                    <a:pt x="113" y="229"/>
                  </a:lnTo>
                  <a:close/>
                  <a:moveTo>
                    <a:pt x="40" y="263"/>
                  </a:moveTo>
                  <a:lnTo>
                    <a:pt x="44" y="788"/>
                  </a:lnTo>
                  <a:lnTo>
                    <a:pt x="39" y="782"/>
                  </a:lnTo>
                  <a:lnTo>
                    <a:pt x="112" y="782"/>
                  </a:lnTo>
                  <a:lnTo>
                    <a:pt x="112" y="793"/>
                  </a:lnTo>
                  <a:lnTo>
                    <a:pt x="39" y="793"/>
                  </a:lnTo>
                  <a:lnTo>
                    <a:pt x="35" y="792"/>
                  </a:lnTo>
                  <a:lnTo>
                    <a:pt x="33" y="788"/>
                  </a:lnTo>
                  <a:lnTo>
                    <a:pt x="29" y="263"/>
                  </a:lnTo>
                  <a:lnTo>
                    <a:pt x="40" y="263"/>
                  </a:lnTo>
                  <a:close/>
                  <a:moveTo>
                    <a:pt x="12" y="277"/>
                  </a:moveTo>
                  <a:lnTo>
                    <a:pt x="12" y="484"/>
                  </a:lnTo>
                  <a:lnTo>
                    <a:pt x="12" y="555"/>
                  </a:lnTo>
                  <a:lnTo>
                    <a:pt x="0" y="555"/>
                  </a:lnTo>
                  <a:lnTo>
                    <a:pt x="0" y="484"/>
                  </a:lnTo>
                  <a:lnTo>
                    <a:pt x="0" y="277"/>
                  </a:lnTo>
                  <a:lnTo>
                    <a:pt x="12" y="27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314453" y="3245156"/>
              <a:ext cx="1793381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Unexplained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0547350" y="3787774"/>
              <a:ext cx="690102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63 %</a:t>
              </a:r>
              <a:endParaRPr kumimoji="0" lang="fi-FI" altLang="fi-FI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4478001" y="4776940"/>
              <a:ext cx="1186797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Allergen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4760242" y="5106989"/>
              <a:ext cx="690102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10 %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3858875" y="3092451"/>
              <a:ext cx="927461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PM2.5</a:t>
              </a:r>
              <a:endParaRPr kumimoji="0" lang="fi-FI" altLang="fi-FI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4019713" y="3456141"/>
              <a:ext cx="509882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8 %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24" name="Rectangle 31"/>
            <p:cNvSpPr>
              <a:spLocks noChangeArrowheads="1"/>
            </p:cNvSpPr>
            <p:nvPr/>
          </p:nvSpPr>
          <p:spPr bwMode="auto">
            <a:xfrm>
              <a:off x="15382876" y="2132014"/>
              <a:ext cx="641748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NO2</a:t>
              </a:r>
              <a:endParaRPr kumimoji="0" lang="fi-FI" altLang="fi-FI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25" name="Rectangle 32"/>
            <p:cNvSpPr>
              <a:spLocks noChangeArrowheads="1"/>
            </p:cNvSpPr>
            <p:nvPr/>
          </p:nvSpPr>
          <p:spPr bwMode="auto">
            <a:xfrm>
              <a:off x="15409857" y="2406325"/>
              <a:ext cx="509882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7 %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0" name="Rectangle 33"/>
            <p:cNvSpPr>
              <a:spLocks noChangeArrowheads="1"/>
            </p:cNvSpPr>
            <p:nvPr/>
          </p:nvSpPr>
          <p:spPr bwMode="auto">
            <a:xfrm>
              <a:off x="16024623" y="2944623"/>
              <a:ext cx="2160040" cy="84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Dampness</a:t>
              </a: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and </a:t>
              </a:r>
              <a:r>
                <a:rPr kumimoji="0" lang="fi-FI" altLang="fi-FI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mould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1" name="Rectangle 34"/>
            <p:cNvSpPr>
              <a:spLocks noChangeArrowheads="1"/>
            </p:cNvSpPr>
            <p:nvPr/>
          </p:nvSpPr>
          <p:spPr bwMode="auto">
            <a:xfrm>
              <a:off x="16397287" y="3667126"/>
              <a:ext cx="509882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7 %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2" name="Rectangle 35"/>
            <p:cNvSpPr>
              <a:spLocks noChangeArrowheads="1"/>
            </p:cNvSpPr>
            <p:nvPr/>
          </p:nvSpPr>
          <p:spPr bwMode="auto">
            <a:xfrm>
              <a:off x="16598900" y="4302993"/>
              <a:ext cx="545046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SHS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3" name="Rectangle 36"/>
            <p:cNvSpPr>
              <a:spLocks noChangeArrowheads="1"/>
            </p:cNvSpPr>
            <p:nvPr/>
          </p:nvSpPr>
          <p:spPr bwMode="auto">
            <a:xfrm>
              <a:off x="16598901" y="4600575"/>
              <a:ext cx="509882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3 %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4" name="Rectangle 37"/>
            <p:cNvSpPr>
              <a:spLocks noChangeArrowheads="1"/>
            </p:cNvSpPr>
            <p:nvPr/>
          </p:nvSpPr>
          <p:spPr bwMode="auto">
            <a:xfrm>
              <a:off x="16702095" y="5048402"/>
              <a:ext cx="1868108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Underweight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6" name="Rectangle 39"/>
            <p:cNvSpPr>
              <a:spLocks noChangeArrowheads="1"/>
            </p:cNvSpPr>
            <p:nvPr/>
          </p:nvSpPr>
          <p:spPr bwMode="auto">
            <a:xfrm>
              <a:off x="17292133" y="5424691"/>
              <a:ext cx="567027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Dog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8" name="Rectangle 41"/>
            <p:cNvSpPr>
              <a:spLocks noChangeArrowheads="1"/>
            </p:cNvSpPr>
            <p:nvPr/>
          </p:nvSpPr>
          <p:spPr bwMode="auto">
            <a:xfrm>
              <a:off x="16907094" y="5772467"/>
              <a:ext cx="1217566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Smoking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40" name="Rectangle 43"/>
            <p:cNvSpPr>
              <a:spLocks noChangeArrowheads="1"/>
            </p:cNvSpPr>
            <p:nvPr/>
          </p:nvSpPr>
          <p:spPr bwMode="auto">
            <a:xfrm>
              <a:off x="16170274" y="5684838"/>
              <a:ext cx="474718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Cat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42" name="Rectangle 45"/>
            <p:cNvSpPr>
              <a:spLocks noChangeArrowheads="1"/>
            </p:cNvSpPr>
            <p:nvPr/>
          </p:nvSpPr>
          <p:spPr bwMode="auto">
            <a:xfrm>
              <a:off x="14735379" y="5645737"/>
              <a:ext cx="1270312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Formald</a:t>
              </a:r>
              <a:r>
                <a:rPr kumimoji="0" lang="fi-FI" altLang="fi-FI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44" name="Rectangle 47"/>
            <p:cNvSpPr>
              <a:spLocks noChangeArrowheads="1"/>
            </p:cNvSpPr>
            <p:nvPr/>
          </p:nvSpPr>
          <p:spPr bwMode="auto">
            <a:xfrm>
              <a:off x="11678310" y="3182892"/>
              <a:ext cx="1384596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Explained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45" name="Rectangle 48"/>
            <p:cNvSpPr>
              <a:spLocks noChangeArrowheads="1"/>
            </p:cNvSpPr>
            <p:nvPr/>
          </p:nvSpPr>
          <p:spPr bwMode="auto">
            <a:xfrm>
              <a:off x="11879263" y="3486151"/>
              <a:ext cx="690102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37 %</a:t>
              </a:r>
              <a:endParaRPr kumimoji="0" lang="fi-FI" altLang="fi-FI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46" name="Rectangle 49"/>
            <p:cNvSpPr>
              <a:spLocks noChangeArrowheads="1"/>
            </p:cNvSpPr>
            <p:nvPr/>
          </p:nvSpPr>
          <p:spPr bwMode="auto">
            <a:xfrm>
              <a:off x="9988763" y="1687421"/>
              <a:ext cx="5125203" cy="42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Attributable</a:t>
              </a:r>
              <a:r>
                <a:rPr kumimoji="0" lang="fi-FI" altLang="fi-FI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YLD at </a:t>
              </a:r>
              <a:r>
                <a:rPr kumimoji="0" lang="fi-FI" altLang="fi-FI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Baseline</a:t>
              </a:r>
              <a:r>
                <a:rPr kumimoji="0" lang="fi-FI" altLang="fi-FI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(2011)</a:t>
              </a:r>
              <a:endPara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2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304800"/>
            <a:ext cx="8229600" cy="944563"/>
          </a:xfrm>
        </p:spPr>
        <p:txBody>
          <a:bodyPr/>
          <a:lstStyle/>
          <a:p>
            <a:r>
              <a:rPr lang="fi-FI" sz="2400" dirty="0" err="1" smtClean="0"/>
              <a:t>Background</a:t>
            </a:r>
            <a:r>
              <a:rPr lang="fi-FI" sz="2400" dirty="0" smtClean="0"/>
              <a:t>: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96" y="908720"/>
            <a:ext cx="1681136" cy="237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804248" y="980728"/>
            <a:ext cx="1099358" cy="1466056"/>
            <a:chOff x="4843463" y="2800350"/>
            <a:chExt cx="2374900" cy="316706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3252787"/>
              <a:ext cx="2160588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2800350"/>
              <a:ext cx="115252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4764087"/>
              <a:ext cx="154305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5338762"/>
              <a:ext cx="176212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FI_COL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63" y="3808412"/>
              <a:ext cx="2374900" cy="91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46" y="3282995"/>
            <a:ext cx="1393242" cy="198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7"/>
          <a:stretch/>
        </p:blipFill>
        <p:spPr bwMode="auto">
          <a:xfrm>
            <a:off x="407406" y="4950917"/>
            <a:ext cx="3555043" cy="103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693" y="5903694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dirty="0" smtClean="0"/>
              <a:t>Hänninen &amp; </a:t>
            </a:r>
            <a:r>
              <a:rPr lang="fi-FI" sz="1100" dirty="0" err="1" smtClean="0"/>
              <a:t>Knol</a:t>
            </a:r>
            <a:r>
              <a:rPr lang="fi-FI" sz="1100" dirty="0" smtClean="0"/>
              <a:t>, 2011</a:t>
            </a:r>
            <a:endParaRPr lang="fi-FI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3284984"/>
            <a:ext cx="1643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Pekkanen, 2010</a:t>
            </a:r>
          </a:p>
          <a:p>
            <a:r>
              <a:rPr lang="fi-FI" sz="1100" dirty="0" smtClean="0"/>
              <a:t>Hänninen et </a:t>
            </a:r>
            <a:r>
              <a:rPr lang="fi-FI" sz="1100" dirty="0" err="1" smtClean="0"/>
              <a:t>al</a:t>
            </a:r>
            <a:r>
              <a:rPr lang="fi-FI" sz="1100" dirty="0" smtClean="0"/>
              <a:t>, 2010ab</a:t>
            </a:r>
            <a:endParaRPr lang="fi-FI" sz="1100" dirty="0"/>
          </a:p>
        </p:txBody>
      </p:sp>
      <p:pic>
        <p:nvPicPr>
          <p:cNvPr id="18" name="Picture 2" descr="\\cesium\ohaf$\_Desktop\cov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1440160" cy="204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19872" y="5039598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Hänninen &amp; Asikainen, 2013</a:t>
            </a:r>
            <a:endParaRPr lang="fi-FI" sz="11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57585"/>
            <a:ext cx="2493764" cy="13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496" y="2564904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EBoDE</a:t>
            </a:r>
            <a:endParaRPr lang="fi-FI" sz="28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1772816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Healthvent</a:t>
            </a:r>
            <a:endParaRPr lang="fi-FI" sz="28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2040" y="365175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SETURI</a:t>
            </a:r>
            <a:endParaRPr lang="fi-FI" sz="28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5543" y="5399638"/>
            <a:ext cx="1975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Asikainen ym., 2013,</a:t>
            </a:r>
          </a:p>
        </p:txBody>
      </p:sp>
      <p:pic>
        <p:nvPicPr>
          <p:cNvPr id="25" name="Picture 2" descr="\\cesium\ohaf$\_Desktop\Y&amp;T 2013nr5 kans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43" y="3009606"/>
            <a:ext cx="1638009" cy="23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57899" y="2756585"/>
            <a:ext cx="12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DALY </a:t>
            </a:r>
            <a:r>
              <a:rPr lang="fi-FI" sz="1400" b="1" dirty="0" err="1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update</a:t>
            </a:r>
            <a:endParaRPr lang="fi-FI" sz="14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90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13D-06B7-4A73-A599-8CE87DFF9A66}" type="datetime1">
              <a:rPr lang="fi-FI">
                <a:solidFill>
                  <a:srgbClr val="FFFFFF"/>
                </a:solidFill>
              </a:rPr>
              <a:pPr/>
              <a:t>2014-01-28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Elinympäristön terveysriskit 2010-08-25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267-6639-46BC-B2C6-D8FAD0BD5064}" type="slidenum">
              <a:rPr lang="fi-FI">
                <a:solidFill>
                  <a:srgbClr val="FFFFFF"/>
                </a:solidFill>
              </a:rPr>
              <a:pPr/>
              <a:t>16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0" cy="6842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6228184" y="890717"/>
            <a:ext cx="2736304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3200" dirty="0" smtClean="0">
                <a:solidFill>
                  <a:srgbClr val="000000"/>
                </a:solidFill>
                <a:ea typeface="+mn-ea"/>
              </a:rPr>
              <a:t>Cases/year</a:t>
            </a:r>
            <a:r>
              <a:rPr lang="en-GB" sz="2400" dirty="0" smtClean="0">
                <a:solidFill>
                  <a:srgbClr val="000000"/>
                </a:solidFill>
                <a:ea typeface="+mn-ea"/>
              </a:rPr>
              <a:t> (deaths, cancers)</a:t>
            </a:r>
            <a:endParaRPr lang="en-GB" sz="16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6595" y="25574"/>
            <a:ext cx="533190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4400" dirty="0" smtClean="0"/>
              <a:t>1. Public </a:t>
            </a:r>
            <a:r>
              <a:rPr lang="fi-FI" sz="4400" dirty="0" err="1" smtClean="0"/>
              <a:t>health</a:t>
            </a:r>
            <a:r>
              <a:rPr lang="fi-FI" sz="4400" dirty="0" smtClean="0"/>
              <a:t> </a:t>
            </a:r>
            <a:r>
              <a:rPr lang="fi-FI" sz="4400" dirty="0" err="1" smtClean="0"/>
              <a:t>view</a:t>
            </a:r>
            <a:endParaRPr lang="fi-FI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105273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C00000"/>
                </a:solidFill>
              </a:rPr>
              <a:t>Occupational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causes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385175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002060"/>
                </a:solidFill>
              </a:rPr>
              <a:t>Environmental</a:t>
            </a:r>
            <a:r>
              <a:rPr lang="fi-FI" dirty="0" smtClean="0">
                <a:solidFill>
                  <a:srgbClr val="002060"/>
                </a:solidFill>
              </a:rPr>
              <a:t> </a:t>
            </a:r>
            <a:r>
              <a:rPr lang="fi-FI" dirty="0" err="1" smtClean="0">
                <a:solidFill>
                  <a:srgbClr val="002060"/>
                </a:solidFill>
              </a:rPr>
              <a:t>causes</a:t>
            </a:r>
            <a:endParaRPr lang="fi-F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6BC3-BAD1-493A-96DA-FF7ADBC0874B}" type="datetime1">
              <a:rPr lang="fi-FI">
                <a:solidFill>
                  <a:srgbClr val="FFFFFF"/>
                </a:solidFill>
              </a:rPr>
              <a:pPr/>
              <a:t>2014-01-28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Elinympäristön terveysriskit 2010-08-25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1B7-5930-47E7-8A99-2D465B5379A3}" type="slidenum">
              <a:rPr lang="fi-FI">
                <a:solidFill>
                  <a:srgbClr val="FFFFFF"/>
                </a:solidFill>
              </a:rPr>
              <a:pPr/>
              <a:t>17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8748713" cy="655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500563" y="938907"/>
            <a:ext cx="44275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3600" dirty="0" smtClean="0">
                <a:solidFill>
                  <a:srgbClr val="000000"/>
                </a:solidFill>
                <a:ea typeface="+mn-ea"/>
              </a:rPr>
              <a:t>Lifelong risk (%)</a:t>
            </a:r>
            <a:r>
              <a:rPr lang="en-GB" sz="2800" dirty="0" smtClean="0">
                <a:solidFill>
                  <a:srgbClr val="000000"/>
                </a:solidFill>
                <a:ea typeface="+mn-ea"/>
              </a:rPr>
              <a:t> </a:t>
            </a:r>
          </a:p>
          <a:p>
            <a:pPr defTabSz="914400">
              <a:spcBef>
                <a:spcPct val="50000"/>
              </a:spcBef>
            </a:pPr>
            <a:r>
              <a:rPr lang="en-GB" sz="2800" dirty="0" smtClean="0">
                <a:solidFill>
                  <a:srgbClr val="000000"/>
                </a:solidFill>
                <a:ea typeface="+mn-ea"/>
              </a:rPr>
              <a:t>-mean risk of the exposed</a:t>
            </a:r>
          </a:p>
          <a:p>
            <a:pPr defTabSz="914400">
              <a:spcBef>
                <a:spcPct val="50000"/>
              </a:spcBef>
            </a:pPr>
            <a:r>
              <a:rPr lang="en-GB" sz="2800" dirty="0" smtClean="0">
                <a:solidFill>
                  <a:srgbClr val="000000"/>
                </a:solidFill>
                <a:ea typeface="+mn-ea"/>
              </a:rPr>
              <a:t>-deaths, cancers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699" y="56605"/>
            <a:ext cx="617989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fi-FI" sz="4400" dirty="0" smtClean="0"/>
              <a:t>2. </a:t>
            </a:r>
            <a:r>
              <a:rPr lang="fi-FI" sz="4400" dirty="0" err="1" smtClean="0"/>
              <a:t>Individual</a:t>
            </a:r>
            <a:r>
              <a:rPr lang="fi-FI" sz="4400" dirty="0" smtClean="0"/>
              <a:t> </a:t>
            </a:r>
            <a:r>
              <a:rPr lang="fi-FI" sz="4400" dirty="0" err="1" smtClean="0"/>
              <a:t>health</a:t>
            </a:r>
            <a:r>
              <a:rPr lang="fi-FI" sz="4400" dirty="0" smtClean="0"/>
              <a:t> </a:t>
            </a:r>
            <a:r>
              <a:rPr lang="fi-FI" sz="4400" dirty="0" err="1" smtClean="0"/>
              <a:t>view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017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3010"/>
            <a:ext cx="7013369" cy="52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 smtClean="0"/>
              <a:t>SETURI DALY Update 2013</a:t>
            </a:r>
            <a:endParaRPr lang="fi-FI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7092280" y="4959388"/>
            <a:ext cx="1975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Lähde: Asikainen ym., 2013, </a:t>
            </a:r>
          </a:p>
          <a:p>
            <a:r>
              <a:rPr lang="fi-FI" sz="1100" dirty="0" smtClean="0"/>
              <a:t>Ympäristö ja Terveys </a:t>
            </a:r>
            <a:r>
              <a:rPr lang="fi-FI" sz="1100" dirty="0" err="1" smtClean="0"/>
              <a:t>Nr</a:t>
            </a:r>
            <a:r>
              <a:rPr lang="fi-FI" sz="1100" dirty="0" smtClean="0"/>
              <a:t> 5</a:t>
            </a:r>
          </a:p>
          <a:p>
            <a:endParaRPr lang="fi-FI" sz="1100" dirty="0" smtClean="0"/>
          </a:p>
          <a:p>
            <a:r>
              <a:rPr lang="fi-FI" sz="1100" dirty="0" smtClean="0"/>
              <a:t>Aiemmin:</a:t>
            </a:r>
            <a:endParaRPr lang="fi-FI" sz="1100" dirty="0"/>
          </a:p>
          <a:p>
            <a:r>
              <a:rPr lang="fi-FI" sz="1100" dirty="0" smtClean="0"/>
              <a:t>Pekkanen, 2010</a:t>
            </a:r>
          </a:p>
          <a:p>
            <a:r>
              <a:rPr lang="fi-FI" sz="1100" dirty="0" smtClean="0"/>
              <a:t>Hänninen ym., 2010</a:t>
            </a:r>
          </a:p>
        </p:txBody>
      </p:sp>
      <p:pic>
        <p:nvPicPr>
          <p:cNvPr id="4098" name="Picture 2" descr="\\cesium\ohaf$\_Desktop\Y&amp;T 2013nr5 kan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77" y="2234847"/>
            <a:ext cx="1811511" cy="26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07835" y="1475492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dirty="0" err="1" smtClean="0"/>
              <a:t>SETURI-hanke</a:t>
            </a:r>
            <a:endParaRPr lang="fi-FI" dirty="0" smtClean="0"/>
          </a:p>
          <a:p>
            <a:pPr algn="r"/>
            <a:r>
              <a:rPr lang="fi-FI" sz="1400" b="1" dirty="0" err="1" smtClean="0"/>
              <a:t>Ympäristöaltisteet</a:t>
            </a:r>
            <a:endParaRPr lang="fi-FI" b="1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617097"/>
            <a:ext cx="60483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smtClean="0"/>
              <a:t>TOP 12 </a:t>
            </a:r>
            <a:r>
              <a:rPr lang="fi-FI" sz="4400" dirty="0" err="1" smtClean="0"/>
              <a:t>Risks</a:t>
            </a:r>
            <a:endParaRPr lang="fi-FI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0574" y="59301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Source</a:t>
            </a:r>
            <a:r>
              <a:rPr lang="fi-FI" sz="1400" dirty="0" smtClean="0"/>
              <a:t>: Asikainen ym., 2013, Ympäristö ja Terveys </a:t>
            </a:r>
            <a:r>
              <a:rPr lang="fi-FI" sz="1400" dirty="0" err="1" smtClean="0"/>
              <a:t>nr</a:t>
            </a:r>
            <a:r>
              <a:rPr lang="fi-FI" sz="1400" dirty="0" smtClean="0"/>
              <a:t>. 5</a:t>
            </a:r>
            <a:endParaRPr lang="fi-FI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37709" y="3851523"/>
            <a:ext cx="1338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37709" y="5013176"/>
            <a:ext cx="1338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\\cesium\ohaf$\_Desktop\Y&amp;T 2013nr5 kan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30" y="116632"/>
            <a:ext cx="1102170" cy="16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6256" y="3430741"/>
            <a:ext cx="177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>
                <a:solidFill>
                  <a:srgbClr val="006600"/>
                </a:solidFill>
              </a:rPr>
              <a:t>New </a:t>
            </a:r>
            <a:r>
              <a:rPr lang="fi-FI" dirty="0" err="1" smtClean="0">
                <a:solidFill>
                  <a:srgbClr val="006600"/>
                </a:solidFill>
              </a:rPr>
              <a:t>causes</a:t>
            </a:r>
            <a:r>
              <a:rPr lang="fi-FI" dirty="0" smtClean="0">
                <a:solidFill>
                  <a:srgbClr val="006600"/>
                </a:solidFill>
              </a:rPr>
              <a:t> on the </a:t>
            </a:r>
            <a:r>
              <a:rPr lang="fi-FI" dirty="0" err="1" smtClean="0">
                <a:solidFill>
                  <a:srgbClr val="006600"/>
                </a:solidFill>
              </a:rPr>
              <a:t>list</a:t>
            </a:r>
            <a:endParaRPr lang="fi-FI" dirty="0">
              <a:solidFill>
                <a:srgbClr val="0066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1" y="1844825"/>
            <a:ext cx="586202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170" name="Picture 2" descr="\\cesium\ohaf$\_Desktop\suomalainen kuo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3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5712" y="6237312"/>
            <a:ext cx="33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Helsingin Sanomat 2011-11-05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-19764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Finnish</a:t>
            </a:r>
            <a:r>
              <a:rPr lang="fi-FI" sz="3600" b="1" dirty="0" smtClean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i-FI" sz="3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Death</a:t>
            </a:r>
            <a:endParaRPr lang="fi-FI" sz="3600" b="1" dirty="0">
              <a:ln w="127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18373"/>
            <a:ext cx="150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bg1">
                    <a:lumMod val="95000"/>
                  </a:schemeClr>
                </a:solidFill>
              </a:rPr>
              <a:t>49 904 </a:t>
            </a:r>
            <a:r>
              <a:rPr lang="fi-FI" sz="1200" dirty="0" err="1" smtClean="0">
                <a:solidFill>
                  <a:schemeClr val="bg1">
                    <a:lumMod val="95000"/>
                  </a:schemeClr>
                </a:solidFill>
              </a:rPr>
              <a:t>registered</a:t>
            </a:r>
            <a:r>
              <a:rPr lang="fi-FI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i-FI" sz="1200" dirty="0" err="1" smtClean="0">
                <a:solidFill>
                  <a:schemeClr val="bg1">
                    <a:lumMod val="95000"/>
                  </a:schemeClr>
                </a:solidFill>
              </a:rPr>
              <a:t>deaths</a:t>
            </a:r>
            <a:r>
              <a:rPr lang="fi-FI" sz="1200" dirty="0" smtClean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fi-FI" sz="1200" dirty="0">
                <a:solidFill>
                  <a:schemeClr val="bg1">
                    <a:lumMod val="95000"/>
                  </a:schemeClr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7940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29713" cy="6586538"/>
            <a:chOff x="0" y="0"/>
            <a:chExt cx="9129713" cy="6586538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29713" cy="658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0" y="92075"/>
              <a:ext cx="9129713" cy="6494463"/>
            </a:xfrm>
            <a:prstGeom prst="rect">
              <a:avLst/>
            </a:prstGeom>
            <a:solidFill>
              <a:srgbClr val="A4A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0" y="3373438"/>
              <a:ext cx="9129713" cy="331788"/>
            </a:xfrm>
            <a:prstGeom prst="rect">
              <a:avLst/>
            </a:prstGeom>
            <a:solidFill>
              <a:srgbClr val="D8D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0" y="3270250"/>
              <a:ext cx="9129713" cy="342900"/>
            </a:xfrm>
            <a:prstGeom prst="rect">
              <a:avLst/>
            </a:prstGeom>
            <a:solidFill>
              <a:srgbClr val="D7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0" y="3167063"/>
              <a:ext cx="9129713" cy="342900"/>
            </a:xfrm>
            <a:prstGeom prst="rect">
              <a:avLst/>
            </a:prstGeom>
            <a:solidFill>
              <a:srgbClr val="D5D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0" y="3063875"/>
              <a:ext cx="9129713" cy="344488"/>
            </a:xfrm>
            <a:prstGeom prst="rect">
              <a:avLst/>
            </a:prstGeom>
            <a:solidFill>
              <a:srgbClr val="D3D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0" y="2962275"/>
              <a:ext cx="9129713" cy="342900"/>
            </a:xfrm>
            <a:prstGeom prst="rect">
              <a:avLst/>
            </a:prstGeom>
            <a:solidFill>
              <a:srgbClr val="D2D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0" y="2859088"/>
              <a:ext cx="9129713" cy="342900"/>
            </a:xfrm>
            <a:prstGeom prst="rect">
              <a:avLst/>
            </a:prstGeom>
            <a:solidFill>
              <a:srgbClr val="D0D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0" y="2755900"/>
              <a:ext cx="9129713" cy="342900"/>
            </a:xfrm>
            <a:prstGeom prst="rect">
              <a:avLst/>
            </a:prstGeom>
            <a:solidFill>
              <a:srgbClr val="CED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0" y="2652713"/>
              <a:ext cx="9129713" cy="342900"/>
            </a:xfrm>
            <a:prstGeom prst="rect">
              <a:avLst/>
            </a:prstGeom>
            <a:solidFill>
              <a:srgbClr val="CDD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0" y="2549525"/>
              <a:ext cx="9129713" cy="342900"/>
            </a:xfrm>
            <a:prstGeom prst="rect">
              <a:avLst/>
            </a:prstGeom>
            <a:solidFill>
              <a:srgbClr val="CBD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0" y="2446338"/>
              <a:ext cx="9129713" cy="344488"/>
            </a:xfrm>
            <a:prstGeom prst="rect">
              <a:avLst/>
            </a:prstGeom>
            <a:solidFill>
              <a:srgbClr val="C9C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0" y="2355850"/>
              <a:ext cx="9129713" cy="331788"/>
            </a:xfrm>
            <a:prstGeom prst="rect">
              <a:avLst/>
            </a:prstGeom>
            <a:solidFill>
              <a:srgbClr val="C8C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0" y="2252663"/>
              <a:ext cx="9129713" cy="331788"/>
            </a:xfrm>
            <a:prstGeom prst="rect">
              <a:avLst/>
            </a:prstGeom>
            <a:solidFill>
              <a:srgbClr val="C6C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0" y="2149475"/>
              <a:ext cx="9129713" cy="331788"/>
            </a:xfrm>
            <a:prstGeom prst="rect">
              <a:avLst/>
            </a:prstGeom>
            <a:solidFill>
              <a:srgbClr val="C4C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0" y="2046288"/>
              <a:ext cx="9129713" cy="331788"/>
            </a:xfrm>
            <a:prstGeom prst="rect">
              <a:avLst/>
            </a:prstGeom>
            <a:solidFill>
              <a:srgbClr val="C2C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0" y="1944688"/>
              <a:ext cx="9129713" cy="330200"/>
            </a:xfrm>
            <a:prstGeom prst="rect">
              <a:avLst/>
            </a:prstGeom>
            <a:solidFill>
              <a:srgbClr val="C1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0" y="1841500"/>
              <a:ext cx="9129713" cy="331788"/>
            </a:xfrm>
            <a:prstGeom prst="rect">
              <a:avLst/>
            </a:prstGeom>
            <a:solidFill>
              <a:srgbClr val="BFC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0" y="1738313"/>
              <a:ext cx="9129713" cy="331788"/>
            </a:xfrm>
            <a:prstGeom prst="rect">
              <a:avLst/>
            </a:prstGeom>
            <a:solidFill>
              <a:srgbClr val="BE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0" y="1635125"/>
              <a:ext cx="9129713" cy="331788"/>
            </a:xfrm>
            <a:prstGeom prst="rect">
              <a:avLst/>
            </a:prstGeom>
            <a:solidFill>
              <a:srgbClr val="BDC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0" y="1531938"/>
              <a:ext cx="9129713" cy="331788"/>
            </a:xfrm>
            <a:prstGeom prst="rect">
              <a:avLst/>
            </a:prstGeom>
            <a:solidFill>
              <a:srgbClr val="BBC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0" y="1428750"/>
              <a:ext cx="9129713" cy="331788"/>
            </a:xfrm>
            <a:prstGeom prst="rect">
              <a:avLst/>
            </a:prstGeom>
            <a:solidFill>
              <a:srgbClr val="B9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0" y="1327150"/>
              <a:ext cx="9129713" cy="342900"/>
            </a:xfrm>
            <a:prstGeom prst="rect">
              <a:avLst/>
            </a:prstGeom>
            <a:solidFill>
              <a:srgbClr val="B8B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0" y="1223963"/>
              <a:ext cx="9129713" cy="342900"/>
            </a:xfrm>
            <a:prstGeom prst="rect">
              <a:avLst/>
            </a:prstGeom>
            <a:solidFill>
              <a:srgbClr val="B6B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1120775"/>
              <a:ext cx="9129713" cy="342900"/>
            </a:xfrm>
            <a:prstGeom prst="rect">
              <a:avLst/>
            </a:prstGeom>
            <a:solidFill>
              <a:srgbClr val="B4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0" y="1017588"/>
              <a:ext cx="9129713" cy="342900"/>
            </a:xfrm>
            <a:prstGeom prst="rect">
              <a:avLst/>
            </a:prstGeom>
            <a:solidFill>
              <a:srgbClr val="B3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0" y="914400"/>
              <a:ext cx="9129713" cy="342900"/>
            </a:xfrm>
            <a:prstGeom prst="rect">
              <a:avLst/>
            </a:prstGeom>
            <a:solidFill>
              <a:srgbClr val="B1B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0" y="811213"/>
              <a:ext cx="9129713" cy="344488"/>
            </a:xfrm>
            <a:prstGeom prst="rect">
              <a:avLst/>
            </a:prstGeom>
            <a:solidFill>
              <a:srgbClr val="AFB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0" y="709613"/>
              <a:ext cx="9129713" cy="342900"/>
            </a:xfrm>
            <a:prstGeom prst="rect">
              <a:avLst/>
            </a:prstGeom>
            <a:solidFill>
              <a:srgbClr val="AE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0" y="606425"/>
              <a:ext cx="9129713" cy="342900"/>
            </a:xfrm>
            <a:prstGeom prst="rect">
              <a:avLst/>
            </a:prstGeom>
            <a:solidFill>
              <a:srgbClr val="ADB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0" y="514350"/>
              <a:ext cx="9129713" cy="331788"/>
            </a:xfrm>
            <a:prstGeom prst="rect">
              <a:avLst/>
            </a:prstGeom>
            <a:solidFill>
              <a:srgbClr val="ABB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0" y="411163"/>
              <a:ext cx="9129713" cy="331788"/>
            </a:xfrm>
            <a:prstGeom prst="rect">
              <a:avLst/>
            </a:prstGeom>
            <a:solidFill>
              <a:srgbClr val="AAB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0" y="307975"/>
              <a:ext cx="9129713" cy="331788"/>
            </a:xfrm>
            <a:prstGeom prst="rect">
              <a:avLst/>
            </a:prstGeom>
            <a:solidFill>
              <a:srgbClr val="A8B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>
              <a:off x="0" y="206375"/>
              <a:ext cx="9129713" cy="331788"/>
            </a:xfrm>
            <a:prstGeom prst="rect">
              <a:avLst/>
            </a:prstGeom>
            <a:solidFill>
              <a:srgbClr val="A6B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0" y="103188"/>
              <a:ext cx="9129713" cy="331788"/>
            </a:xfrm>
            <a:prstGeom prst="rect">
              <a:avLst/>
            </a:prstGeom>
            <a:solidFill>
              <a:srgbClr val="A5B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0" y="0"/>
              <a:ext cx="9129713" cy="331788"/>
            </a:xfrm>
            <a:prstGeom prst="rect">
              <a:avLst/>
            </a:prstGeom>
            <a:solidFill>
              <a:srgbClr val="A4A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3994150" y="1760538"/>
              <a:ext cx="4279900" cy="3087688"/>
            </a:xfrm>
            <a:custGeom>
              <a:avLst/>
              <a:gdLst>
                <a:gd name="T0" fmla="*/ 2696 w 2696"/>
                <a:gd name="T1" fmla="*/ 973 h 1945"/>
                <a:gd name="T2" fmla="*/ 2666 w 2696"/>
                <a:gd name="T3" fmla="*/ 1167 h 1945"/>
                <a:gd name="T4" fmla="*/ 2586 w 2696"/>
                <a:gd name="T5" fmla="*/ 1347 h 1945"/>
                <a:gd name="T6" fmla="*/ 2466 w 2696"/>
                <a:gd name="T7" fmla="*/ 1513 h 1945"/>
                <a:gd name="T8" fmla="*/ 2306 w 2696"/>
                <a:gd name="T9" fmla="*/ 1657 h 1945"/>
                <a:gd name="T10" fmla="*/ 2107 w 2696"/>
                <a:gd name="T11" fmla="*/ 1779 h 1945"/>
                <a:gd name="T12" fmla="*/ 1877 w 2696"/>
                <a:gd name="T13" fmla="*/ 1866 h 1945"/>
                <a:gd name="T14" fmla="*/ 1618 w 2696"/>
                <a:gd name="T15" fmla="*/ 1924 h 1945"/>
                <a:gd name="T16" fmla="*/ 1348 w 2696"/>
                <a:gd name="T17" fmla="*/ 1945 h 1945"/>
                <a:gd name="T18" fmla="*/ 1208 w 2696"/>
                <a:gd name="T19" fmla="*/ 1938 h 1945"/>
                <a:gd name="T20" fmla="*/ 949 w 2696"/>
                <a:gd name="T21" fmla="*/ 1902 h 1945"/>
                <a:gd name="T22" fmla="*/ 709 w 2696"/>
                <a:gd name="T23" fmla="*/ 1830 h 1945"/>
                <a:gd name="T24" fmla="*/ 489 w 2696"/>
                <a:gd name="T25" fmla="*/ 1722 h 1945"/>
                <a:gd name="T26" fmla="*/ 310 w 2696"/>
                <a:gd name="T27" fmla="*/ 1592 h 1945"/>
                <a:gd name="T28" fmla="*/ 160 w 2696"/>
                <a:gd name="T29" fmla="*/ 1434 h 1945"/>
                <a:gd name="T30" fmla="*/ 60 w 2696"/>
                <a:gd name="T31" fmla="*/ 1261 h 1945"/>
                <a:gd name="T32" fmla="*/ 10 w 2696"/>
                <a:gd name="T33" fmla="*/ 1074 h 1945"/>
                <a:gd name="T34" fmla="*/ 0 w 2696"/>
                <a:gd name="T35" fmla="*/ 973 h 1945"/>
                <a:gd name="T36" fmla="*/ 30 w 2696"/>
                <a:gd name="T37" fmla="*/ 778 h 1945"/>
                <a:gd name="T38" fmla="*/ 110 w 2696"/>
                <a:gd name="T39" fmla="*/ 591 h 1945"/>
                <a:gd name="T40" fmla="*/ 230 w 2696"/>
                <a:gd name="T41" fmla="*/ 425 h 1945"/>
                <a:gd name="T42" fmla="*/ 399 w 2696"/>
                <a:gd name="T43" fmla="*/ 281 h 1945"/>
                <a:gd name="T44" fmla="*/ 599 w 2696"/>
                <a:gd name="T45" fmla="*/ 166 h 1945"/>
                <a:gd name="T46" fmla="*/ 819 w 2696"/>
                <a:gd name="T47" fmla="*/ 72 h 1945"/>
                <a:gd name="T48" fmla="*/ 1078 w 2696"/>
                <a:gd name="T49" fmla="*/ 15 h 1945"/>
                <a:gd name="T50" fmla="*/ 1348 w 2696"/>
                <a:gd name="T51" fmla="*/ 0 h 1945"/>
                <a:gd name="T52" fmla="*/ 1488 w 2696"/>
                <a:gd name="T53" fmla="*/ 0 h 1945"/>
                <a:gd name="T54" fmla="*/ 1747 w 2696"/>
                <a:gd name="T55" fmla="*/ 44 h 1945"/>
                <a:gd name="T56" fmla="*/ 1987 w 2696"/>
                <a:gd name="T57" fmla="*/ 116 h 1945"/>
                <a:gd name="T58" fmla="*/ 2207 w 2696"/>
                <a:gd name="T59" fmla="*/ 224 h 1945"/>
                <a:gd name="T60" fmla="*/ 2386 w 2696"/>
                <a:gd name="T61" fmla="*/ 353 h 1945"/>
                <a:gd name="T62" fmla="*/ 2536 w 2696"/>
                <a:gd name="T63" fmla="*/ 505 h 1945"/>
                <a:gd name="T64" fmla="*/ 2636 w 2696"/>
                <a:gd name="T65" fmla="*/ 685 h 1945"/>
                <a:gd name="T66" fmla="*/ 2686 w 2696"/>
                <a:gd name="T67" fmla="*/ 872 h 1945"/>
                <a:gd name="T68" fmla="*/ 2696 w 2696"/>
                <a:gd name="T69" fmla="*/ 973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96" h="1945">
                  <a:moveTo>
                    <a:pt x="2696" y="973"/>
                  </a:moveTo>
                  <a:lnTo>
                    <a:pt x="2696" y="973"/>
                  </a:lnTo>
                  <a:lnTo>
                    <a:pt x="2686" y="1074"/>
                  </a:lnTo>
                  <a:lnTo>
                    <a:pt x="2666" y="1167"/>
                  </a:lnTo>
                  <a:lnTo>
                    <a:pt x="2636" y="1261"/>
                  </a:lnTo>
                  <a:lnTo>
                    <a:pt x="2586" y="1347"/>
                  </a:lnTo>
                  <a:lnTo>
                    <a:pt x="2536" y="1434"/>
                  </a:lnTo>
                  <a:lnTo>
                    <a:pt x="2466" y="1513"/>
                  </a:lnTo>
                  <a:lnTo>
                    <a:pt x="2386" y="1592"/>
                  </a:lnTo>
                  <a:lnTo>
                    <a:pt x="2306" y="1657"/>
                  </a:lnTo>
                  <a:lnTo>
                    <a:pt x="2207" y="1722"/>
                  </a:lnTo>
                  <a:lnTo>
                    <a:pt x="2107" y="1779"/>
                  </a:lnTo>
                  <a:lnTo>
                    <a:pt x="1987" y="1830"/>
                  </a:lnTo>
                  <a:lnTo>
                    <a:pt x="1877" y="1866"/>
                  </a:lnTo>
                  <a:lnTo>
                    <a:pt x="1747" y="1902"/>
                  </a:lnTo>
                  <a:lnTo>
                    <a:pt x="1618" y="1924"/>
                  </a:lnTo>
                  <a:lnTo>
                    <a:pt x="1488" y="1938"/>
                  </a:lnTo>
                  <a:lnTo>
                    <a:pt x="1348" y="1945"/>
                  </a:lnTo>
                  <a:lnTo>
                    <a:pt x="1348" y="1945"/>
                  </a:lnTo>
                  <a:lnTo>
                    <a:pt x="1208" y="1938"/>
                  </a:lnTo>
                  <a:lnTo>
                    <a:pt x="1078" y="1924"/>
                  </a:lnTo>
                  <a:lnTo>
                    <a:pt x="949" y="1902"/>
                  </a:lnTo>
                  <a:lnTo>
                    <a:pt x="819" y="1866"/>
                  </a:lnTo>
                  <a:lnTo>
                    <a:pt x="709" y="1830"/>
                  </a:lnTo>
                  <a:lnTo>
                    <a:pt x="599" y="1779"/>
                  </a:lnTo>
                  <a:lnTo>
                    <a:pt x="489" y="1722"/>
                  </a:lnTo>
                  <a:lnTo>
                    <a:pt x="399" y="1657"/>
                  </a:lnTo>
                  <a:lnTo>
                    <a:pt x="310" y="1592"/>
                  </a:lnTo>
                  <a:lnTo>
                    <a:pt x="230" y="1513"/>
                  </a:lnTo>
                  <a:lnTo>
                    <a:pt x="160" y="1434"/>
                  </a:lnTo>
                  <a:lnTo>
                    <a:pt x="110" y="1347"/>
                  </a:lnTo>
                  <a:lnTo>
                    <a:pt x="60" y="1261"/>
                  </a:lnTo>
                  <a:lnTo>
                    <a:pt x="30" y="1167"/>
                  </a:lnTo>
                  <a:lnTo>
                    <a:pt x="10" y="1074"/>
                  </a:lnTo>
                  <a:lnTo>
                    <a:pt x="0" y="973"/>
                  </a:lnTo>
                  <a:lnTo>
                    <a:pt x="0" y="973"/>
                  </a:lnTo>
                  <a:lnTo>
                    <a:pt x="10" y="872"/>
                  </a:lnTo>
                  <a:lnTo>
                    <a:pt x="30" y="778"/>
                  </a:lnTo>
                  <a:lnTo>
                    <a:pt x="60" y="685"/>
                  </a:lnTo>
                  <a:lnTo>
                    <a:pt x="110" y="591"/>
                  </a:lnTo>
                  <a:lnTo>
                    <a:pt x="160" y="505"/>
                  </a:lnTo>
                  <a:lnTo>
                    <a:pt x="230" y="425"/>
                  </a:lnTo>
                  <a:lnTo>
                    <a:pt x="310" y="353"/>
                  </a:lnTo>
                  <a:lnTo>
                    <a:pt x="399" y="281"/>
                  </a:lnTo>
                  <a:lnTo>
                    <a:pt x="489" y="224"/>
                  </a:lnTo>
                  <a:lnTo>
                    <a:pt x="599" y="166"/>
                  </a:lnTo>
                  <a:lnTo>
                    <a:pt x="709" y="116"/>
                  </a:lnTo>
                  <a:lnTo>
                    <a:pt x="819" y="72"/>
                  </a:lnTo>
                  <a:lnTo>
                    <a:pt x="949" y="44"/>
                  </a:lnTo>
                  <a:lnTo>
                    <a:pt x="1078" y="15"/>
                  </a:lnTo>
                  <a:lnTo>
                    <a:pt x="1208" y="0"/>
                  </a:lnTo>
                  <a:lnTo>
                    <a:pt x="1348" y="0"/>
                  </a:lnTo>
                  <a:lnTo>
                    <a:pt x="1348" y="0"/>
                  </a:lnTo>
                  <a:lnTo>
                    <a:pt x="1488" y="0"/>
                  </a:lnTo>
                  <a:lnTo>
                    <a:pt x="1618" y="15"/>
                  </a:lnTo>
                  <a:lnTo>
                    <a:pt x="1747" y="44"/>
                  </a:lnTo>
                  <a:lnTo>
                    <a:pt x="1877" y="72"/>
                  </a:lnTo>
                  <a:lnTo>
                    <a:pt x="1987" y="116"/>
                  </a:lnTo>
                  <a:lnTo>
                    <a:pt x="2107" y="166"/>
                  </a:lnTo>
                  <a:lnTo>
                    <a:pt x="2207" y="224"/>
                  </a:lnTo>
                  <a:lnTo>
                    <a:pt x="2306" y="281"/>
                  </a:lnTo>
                  <a:lnTo>
                    <a:pt x="2386" y="353"/>
                  </a:lnTo>
                  <a:lnTo>
                    <a:pt x="2466" y="425"/>
                  </a:lnTo>
                  <a:lnTo>
                    <a:pt x="2536" y="505"/>
                  </a:lnTo>
                  <a:lnTo>
                    <a:pt x="2586" y="591"/>
                  </a:lnTo>
                  <a:lnTo>
                    <a:pt x="2636" y="685"/>
                  </a:lnTo>
                  <a:lnTo>
                    <a:pt x="2666" y="778"/>
                  </a:lnTo>
                  <a:lnTo>
                    <a:pt x="2686" y="872"/>
                  </a:lnTo>
                  <a:lnTo>
                    <a:pt x="2696" y="973"/>
                  </a:lnTo>
                  <a:lnTo>
                    <a:pt x="2696" y="973"/>
                  </a:lnTo>
                  <a:close/>
                </a:path>
              </a:pathLst>
            </a:custGeom>
            <a:solidFill>
              <a:srgbClr val="D8D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0" y="434975"/>
              <a:ext cx="9129713" cy="0"/>
            </a:xfrm>
            <a:custGeom>
              <a:avLst/>
              <a:gdLst>
                <a:gd name="T0" fmla="*/ 5751 w 5751"/>
                <a:gd name="T1" fmla="*/ 0 w 5751"/>
                <a:gd name="T2" fmla="*/ 5751 w 57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751">
                  <a:moveTo>
                    <a:pt x="5751" y="0"/>
                  </a:moveTo>
                  <a:lnTo>
                    <a:pt x="0" y="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A4A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H="1">
              <a:off x="0" y="434975"/>
              <a:ext cx="9129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reeform 47"/>
          <p:cNvSpPr>
            <a:spLocks/>
          </p:cNvSpPr>
          <p:nvPr/>
        </p:nvSpPr>
        <p:spPr bwMode="auto">
          <a:xfrm>
            <a:off x="-20638" y="116632"/>
            <a:ext cx="9129713" cy="6469906"/>
          </a:xfrm>
          <a:custGeom>
            <a:avLst/>
            <a:gdLst>
              <a:gd name="T0" fmla="*/ 5531 w 5751"/>
              <a:gd name="T1" fmla="*/ 1224 h 3061"/>
              <a:gd name="T2" fmla="*/ 5422 w 5751"/>
              <a:gd name="T3" fmla="*/ 1613 h 3061"/>
              <a:gd name="T4" fmla="*/ 5132 w 5751"/>
              <a:gd name="T5" fmla="*/ 1404 h 3061"/>
              <a:gd name="T6" fmla="*/ 4862 w 5751"/>
              <a:gd name="T7" fmla="*/ 1311 h 3061"/>
              <a:gd name="T8" fmla="*/ 4723 w 5751"/>
              <a:gd name="T9" fmla="*/ 1462 h 3061"/>
              <a:gd name="T10" fmla="*/ 4553 w 5751"/>
              <a:gd name="T11" fmla="*/ 1628 h 3061"/>
              <a:gd name="T12" fmla="*/ 4363 w 5751"/>
              <a:gd name="T13" fmla="*/ 734 h 3061"/>
              <a:gd name="T14" fmla="*/ 4263 w 5751"/>
              <a:gd name="T15" fmla="*/ 583 h 3061"/>
              <a:gd name="T16" fmla="*/ 4213 w 5751"/>
              <a:gd name="T17" fmla="*/ 417 h 3061"/>
              <a:gd name="T18" fmla="*/ 4014 w 5751"/>
              <a:gd name="T19" fmla="*/ 583 h 3061"/>
              <a:gd name="T20" fmla="*/ 3964 w 5751"/>
              <a:gd name="T21" fmla="*/ 734 h 3061"/>
              <a:gd name="T22" fmla="*/ 3864 w 5751"/>
              <a:gd name="T23" fmla="*/ 1289 h 3061"/>
              <a:gd name="T24" fmla="*/ 3674 w 5751"/>
              <a:gd name="T25" fmla="*/ 1116 h 3061"/>
              <a:gd name="T26" fmla="*/ 3425 w 5751"/>
              <a:gd name="T27" fmla="*/ 1289 h 3061"/>
              <a:gd name="T28" fmla="*/ 3205 w 5751"/>
              <a:gd name="T29" fmla="*/ 1210 h 3061"/>
              <a:gd name="T30" fmla="*/ 3155 w 5751"/>
              <a:gd name="T31" fmla="*/ 1145 h 3061"/>
              <a:gd name="T32" fmla="*/ 3115 w 5751"/>
              <a:gd name="T33" fmla="*/ 1210 h 3061"/>
              <a:gd name="T34" fmla="*/ 3075 w 5751"/>
              <a:gd name="T35" fmla="*/ 1289 h 3061"/>
              <a:gd name="T36" fmla="*/ 3025 w 5751"/>
              <a:gd name="T37" fmla="*/ 1556 h 3061"/>
              <a:gd name="T38" fmla="*/ 2816 w 5751"/>
              <a:gd name="T39" fmla="*/ 1426 h 3061"/>
              <a:gd name="T40" fmla="*/ 2656 w 5751"/>
              <a:gd name="T41" fmla="*/ 317 h 3061"/>
              <a:gd name="T42" fmla="*/ 2506 w 5751"/>
              <a:gd name="T43" fmla="*/ 0 h 3061"/>
              <a:gd name="T44" fmla="*/ 2157 w 5751"/>
              <a:gd name="T45" fmla="*/ 432 h 3061"/>
              <a:gd name="T46" fmla="*/ 1787 w 5751"/>
              <a:gd name="T47" fmla="*/ 886 h 3061"/>
              <a:gd name="T48" fmla="*/ 1598 w 5751"/>
              <a:gd name="T49" fmla="*/ 987 h 3061"/>
              <a:gd name="T50" fmla="*/ 1368 w 5751"/>
              <a:gd name="T51" fmla="*/ 1217 h 3061"/>
              <a:gd name="T52" fmla="*/ 1018 w 5751"/>
              <a:gd name="T53" fmla="*/ 482 h 3061"/>
              <a:gd name="T54" fmla="*/ 879 w 5751"/>
              <a:gd name="T55" fmla="*/ 266 h 3061"/>
              <a:gd name="T56" fmla="*/ 499 w 5751"/>
              <a:gd name="T57" fmla="*/ 482 h 3061"/>
              <a:gd name="T58" fmla="*/ 359 w 5751"/>
              <a:gd name="T59" fmla="*/ 1073 h 3061"/>
              <a:gd name="T60" fmla="*/ 60 w 5751"/>
              <a:gd name="T61" fmla="*/ 1174 h 3061"/>
              <a:gd name="T62" fmla="*/ 0 w 5751"/>
              <a:gd name="T63" fmla="*/ 3061 h 3061"/>
              <a:gd name="T64" fmla="*/ 5751 w 5751"/>
              <a:gd name="T65" fmla="*/ 799 h 3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51" h="3061">
                <a:moveTo>
                  <a:pt x="5531" y="799"/>
                </a:moveTo>
                <a:lnTo>
                  <a:pt x="5531" y="1224"/>
                </a:lnTo>
                <a:lnTo>
                  <a:pt x="5422" y="1224"/>
                </a:lnTo>
                <a:lnTo>
                  <a:pt x="5422" y="1613"/>
                </a:lnTo>
                <a:lnTo>
                  <a:pt x="5132" y="1613"/>
                </a:lnTo>
                <a:lnTo>
                  <a:pt x="5132" y="1404"/>
                </a:lnTo>
                <a:lnTo>
                  <a:pt x="4862" y="1217"/>
                </a:lnTo>
                <a:lnTo>
                  <a:pt x="4862" y="1311"/>
                </a:lnTo>
                <a:lnTo>
                  <a:pt x="4723" y="1311"/>
                </a:lnTo>
                <a:lnTo>
                  <a:pt x="4723" y="1462"/>
                </a:lnTo>
                <a:lnTo>
                  <a:pt x="4553" y="1462"/>
                </a:lnTo>
                <a:lnTo>
                  <a:pt x="4553" y="1628"/>
                </a:lnTo>
                <a:lnTo>
                  <a:pt x="4363" y="1628"/>
                </a:lnTo>
                <a:lnTo>
                  <a:pt x="4363" y="734"/>
                </a:lnTo>
                <a:lnTo>
                  <a:pt x="4263" y="734"/>
                </a:lnTo>
                <a:lnTo>
                  <a:pt x="4263" y="583"/>
                </a:lnTo>
                <a:lnTo>
                  <a:pt x="4213" y="583"/>
                </a:lnTo>
                <a:lnTo>
                  <a:pt x="4213" y="417"/>
                </a:lnTo>
                <a:lnTo>
                  <a:pt x="4014" y="417"/>
                </a:lnTo>
                <a:lnTo>
                  <a:pt x="4014" y="583"/>
                </a:lnTo>
                <a:lnTo>
                  <a:pt x="3964" y="583"/>
                </a:lnTo>
                <a:lnTo>
                  <a:pt x="3964" y="734"/>
                </a:lnTo>
                <a:lnTo>
                  <a:pt x="3864" y="734"/>
                </a:lnTo>
                <a:lnTo>
                  <a:pt x="3864" y="1289"/>
                </a:lnTo>
                <a:lnTo>
                  <a:pt x="3674" y="1289"/>
                </a:lnTo>
                <a:lnTo>
                  <a:pt x="3674" y="1116"/>
                </a:lnTo>
                <a:lnTo>
                  <a:pt x="3425" y="1116"/>
                </a:lnTo>
                <a:lnTo>
                  <a:pt x="3425" y="1289"/>
                </a:lnTo>
                <a:lnTo>
                  <a:pt x="3205" y="1289"/>
                </a:lnTo>
                <a:lnTo>
                  <a:pt x="3205" y="1210"/>
                </a:lnTo>
                <a:lnTo>
                  <a:pt x="3155" y="1210"/>
                </a:lnTo>
                <a:lnTo>
                  <a:pt x="3155" y="1145"/>
                </a:lnTo>
                <a:lnTo>
                  <a:pt x="3115" y="1145"/>
                </a:lnTo>
                <a:lnTo>
                  <a:pt x="3115" y="1210"/>
                </a:lnTo>
                <a:lnTo>
                  <a:pt x="3075" y="1210"/>
                </a:lnTo>
                <a:lnTo>
                  <a:pt x="3075" y="1289"/>
                </a:lnTo>
                <a:lnTo>
                  <a:pt x="3025" y="1289"/>
                </a:lnTo>
                <a:lnTo>
                  <a:pt x="3025" y="1556"/>
                </a:lnTo>
                <a:lnTo>
                  <a:pt x="2816" y="1556"/>
                </a:lnTo>
                <a:lnTo>
                  <a:pt x="2816" y="1426"/>
                </a:lnTo>
                <a:lnTo>
                  <a:pt x="2656" y="1426"/>
                </a:lnTo>
                <a:lnTo>
                  <a:pt x="2656" y="317"/>
                </a:lnTo>
                <a:lnTo>
                  <a:pt x="2506" y="209"/>
                </a:lnTo>
                <a:lnTo>
                  <a:pt x="2506" y="0"/>
                </a:lnTo>
                <a:lnTo>
                  <a:pt x="2157" y="0"/>
                </a:lnTo>
                <a:lnTo>
                  <a:pt x="2157" y="432"/>
                </a:lnTo>
                <a:lnTo>
                  <a:pt x="1787" y="432"/>
                </a:lnTo>
                <a:lnTo>
                  <a:pt x="1787" y="886"/>
                </a:lnTo>
                <a:lnTo>
                  <a:pt x="1598" y="886"/>
                </a:lnTo>
                <a:lnTo>
                  <a:pt x="1598" y="987"/>
                </a:lnTo>
                <a:lnTo>
                  <a:pt x="1368" y="987"/>
                </a:lnTo>
                <a:lnTo>
                  <a:pt x="1368" y="1217"/>
                </a:lnTo>
                <a:lnTo>
                  <a:pt x="1018" y="1217"/>
                </a:lnTo>
                <a:lnTo>
                  <a:pt x="1018" y="482"/>
                </a:lnTo>
                <a:lnTo>
                  <a:pt x="879" y="482"/>
                </a:lnTo>
                <a:lnTo>
                  <a:pt x="879" y="266"/>
                </a:lnTo>
                <a:lnTo>
                  <a:pt x="499" y="266"/>
                </a:lnTo>
                <a:lnTo>
                  <a:pt x="499" y="482"/>
                </a:lnTo>
                <a:lnTo>
                  <a:pt x="359" y="482"/>
                </a:lnTo>
                <a:lnTo>
                  <a:pt x="359" y="1073"/>
                </a:lnTo>
                <a:lnTo>
                  <a:pt x="60" y="1073"/>
                </a:lnTo>
                <a:lnTo>
                  <a:pt x="60" y="1174"/>
                </a:lnTo>
                <a:lnTo>
                  <a:pt x="0" y="1174"/>
                </a:lnTo>
                <a:lnTo>
                  <a:pt x="0" y="3061"/>
                </a:lnTo>
                <a:lnTo>
                  <a:pt x="5751" y="3061"/>
                </a:lnTo>
                <a:lnTo>
                  <a:pt x="5751" y="799"/>
                </a:lnTo>
                <a:lnTo>
                  <a:pt x="5531" y="799"/>
                </a:lnTo>
                <a:close/>
              </a:path>
            </a:pathLst>
          </a:custGeom>
          <a:solidFill>
            <a:srgbClr val="647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1475656" y="3238079"/>
            <a:ext cx="5832648" cy="3348459"/>
          </a:xfrm>
          <a:custGeom>
            <a:avLst/>
            <a:gdLst/>
            <a:ahLst/>
            <a:cxnLst/>
            <a:rect l="l" t="t" r="r" b="b"/>
            <a:pathLst>
              <a:path w="5832648" h="3348459">
                <a:moveTo>
                  <a:pt x="760317" y="0"/>
                </a:moveTo>
                <a:lnTo>
                  <a:pt x="1973782" y="0"/>
                </a:lnTo>
                <a:lnTo>
                  <a:pt x="1973782" y="348342"/>
                </a:lnTo>
                <a:lnTo>
                  <a:pt x="2612448" y="348342"/>
                </a:lnTo>
                <a:lnTo>
                  <a:pt x="2612448" y="779732"/>
                </a:lnTo>
                <a:lnTo>
                  <a:pt x="3917152" y="779732"/>
                </a:lnTo>
                <a:lnTo>
                  <a:pt x="3917152" y="463686"/>
                </a:lnTo>
                <a:lnTo>
                  <a:pt x="4251690" y="463686"/>
                </a:lnTo>
                <a:lnTo>
                  <a:pt x="4251690" y="66900"/>
                </a:lnTo>
                <a:lnTo>
                  <a:pt x="4738293" y="66900"/>
                </a:lnTo>
                <a:lnTo>
                  <a:pt x="4738293" y="364490"/>
                </a:lnTo>
                <a:lnTo>
                  <a:pt x="5161029" y="364490"/>
                </a:lnTo>
                <a:lnTo>
                  <a:pt x="5161029" y="980432"/>
                </a:lnTo>
                <a:lnTo>
                  <a:pt x="5832648" y="980432"/>
                </a:lnTo>
                <a:lnTo>
                  <a:pt x="5832648" y="3348459"/>
                </a:lnTo>
                <a:lnTo>
                  <a:pt x="0" y="3348459"/>
                </a:lnTo>
                <a:lnTo>
                  <a:pt x="0" y="581339"/>
                </a:lnTo>
                <a:lnTo>
                  <a:pt x="273714" y="581339"/>
                </a:lnTo>
                <a:lnTo>
                  <a:pt x="273714" y="232997"/>
                </a:lnTo>
                <a:lnTo>
                  <a:pt x="760317" y="232997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807F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7"/>
          <p:cNvSpPr/>
          <p:nvPr/>
        </p:nvSpPr>
        <p:spPr>
          <a:xfrm>
            <a:off x="2843808" y="5445224"/>
            <a:ext cx="3024336" cy="1135508"/>
          </a:xfrm>
          <a:custGeom>
            <a:avLst/>
            <a:gdLst/>
            <a:ahLst/>
            <a:cxnLst/>
            <a:rect l="l" t="t" r="r" b="b"/>
            <a:pathLst>
              <a:path w="1954560" h="1969690">
                <a:moveTo>
                  <a:pt x="592684" y="0"/>
                </a:moveTo>
                <a:lnTo>
                  <a:pt x="735559" y="0"/>
                </a:lnTo>
                <a:lnTo>
                  <a:pt x="735559" y="342900"/>
                </a:lnTo>
                <a:lnTo>
                  <a:pt x="1099097" y="342900"/>
                </a:lnTo>
                <a:lnTo>
                  <a:pt x="1099097" y="536575"/>
                </a:lnTo>
                <a:lnTo>
                  <a:pt x="1305472" y="536575"/>
                </a:lnTo>
                <a:lnTo>
                  <a:pt x="1305472" y="708025"/>
                </a:lnTo>
                <a:lnTo>
                  <a:pt x="1654722" y="708025"/>
                </a:lnTo>
                <a:lnTo>
                  <a:pt x="1654722" y="525463"/>
                </a:lnTo>
                <a:lnTo>
                  <a:pt x="1954560" y="525463"/>
                </a:lnTo>
                <a:lnTo>
                  <a:pt x="1954560" y="1969690"/>
                </a:lnTo>
                <a:lnTo>
                  <a:pt x="0" y="1969690"/>
                </a:lnTo>
                <a:lnTo>
                  <a:pt x="0" y="628650"/>
                </a:lnTo>
                <a:lnTo>
                  <a:pt x="449809" y="628650"/>
                </a:lnTo>
                <a:lnTo>
                  <a:pt x="449809" y="342900"/>
                </a:lnTo>
                <a:lnTo>
                  <a:pt x="592684" y="342900"/>
                </a:lnTo>
                <a:close/>
              </a:path>
            </a:pathLst>
          </a:cu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6444208" y="183553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Burden</a:t>
            </a:r>
            <a:r>
              <a:rPr lang="fi-FI" b="1" dirty="0" smtClean="0"/>
              <a:t> of </a:t>
            </a:r>
            <a:r>
              <a:rPr lang="fi-FI" b="1" dirty="0" err="1" smtClean="0"/>
              <a:t>disease</a:t>
            </a:r>
            <a:endParaRPr lang="fi-FI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9803" y="4293096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 smtClean="0"/>
              <a:t>Attributable</a:t>
            </a:r>
            <a:r>
              <a:rPr lang="fi-FI" dirty="0" smtClean="0"/>
              <a:t> </a:t>
            </a:r>
          </a:p>
          <a:p>
            <a:pPr algn="ctr"/>
            <a:r>
              <a:rPr lang="fi-FI" dirty="0" err="1" smtClean="0"/>
              <a:t>burden</a:t>
            </a:r>
            <a:r>
              <a:rPr lang="fi-FI" dirty="0" smtClean="0"/>
              <a:t> of </a:t>
            </a:r>
            <a:r>
              <a:rPr lang="fi-FI" dirty="0" err="1" smtClean="0"/>
              <a:t>disease</a:t>
            </a:r>
            <a:endParaRPr lang="fi-FI" dirty="0" smtClean="0"/>
          </a:p>
          <a:p>
            <a:pPr algn="ctr"/>
            <a:r>
              <a:rPr lang="fi-FI" dirty="0" smtClean="0"/>
              <a:t>=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factors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3164066" y="621720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factors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44563"/>
          </a:xfrm>
        </p:spPr>
        <p:txBody>
          <a:bodyPr/>
          <a:lstStyle/>
          <a:p>
            <a:r>
              <a:rPr lang="fi-FI" sz="4000" dirty="0" err="1" smtClean="0">
                <a:solidFill>
                  <a:srgbClr val="006600"/>
                </a:solidFill>
              </a:rPr>
              <a:t>Uncerstanding</a:t>
            </a:r>
            <a:r>
              <a:rPr lang="fi-FI" sz="4000" dirty="0" smtClean="0">
                <a:solidFill>
                  <a:srgbClr val="006600"/>
                </a:solidFill>
              </a:rPr>
              <a:t> </a:t>
            </a:r>
            <a:r>
              <a:rPr lang="fi-FI" sz="4000" dirty="0" err="1" smtClean="0">
                <a:solidFill>
                  <a:srgbClr val="006600"/>
                </a:solidFill>
              </a:rPr>
              <a:t>causes</a:t>
            </a:r>
            <a:r>
              <a:rPr lang="fi-FI" sz="4000" dirty="0" smtClean="0">
                <a:solidFill>
                  <a:srgbClr val="006600"/>
                </a:solidFill>
              </a:rPr>
              <a:t> of </a:t>
            </a:r>
            <a:r>
              <a:rPr lang="fi-FI" sz="4000" dirty="0" err="1" smtClean="0">
                <a:solidFill>
                  <a:srgbClr val="006600"/>
                </a:solidFill>
              </a:rPr>
              <a:t>disease</a:t>
            </a:r>
            <a:endParaRPr lang="fi-FI" sz="4000" dirty="0">
              <a:solidFill>
                <a:srgbClr val="0066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108520" y="2414498"/>
            <a:ext cx="2646829" cy="1446550"/>
            <a:chOff x="-108520" y="2414498"/>
            <a:chExt cx="2646829" cy="1446550"/>
          </a:xfrm>
        </p:grpSpPr>
        <p:sp>
          <p:nvSpPr>
            <p:cNvPr id="6" name="TextBox 5"/>
            <p:cNvSpPr txBox="1"/>
            <p:nvPr/>
          </p:nvSpPr>
          <p:spPr>
            <a:xfrm>
              <a:off x="353095" y="2643302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err="1" smtClean="0"/>
                <a:t>What</a:t>
              </a:r>
              <a:r>
                <a:rPr lang="fi-FI" b="1" dirty="0" smtClean="0"/>
                <a:t> </a:t>
              </a:r>
              <a:r>
                <a:rPr lang="fi-FI" b="1" dirty="0" err="1" smtClean="0"/>
                <a:t>are</a:t>
              </a:r>
              <a:r>
                <a:rPr lang="fi-FI" b="1" dirty="0" smtClean="0"/>
                <a:t> </a:t>
              </a:r>
              <a:r>
                <a:rPr lang="fi-FI" b="1" dirty="0" err="1" smtClean="0"/>
                <a:t>these</a:t>
              </a:r>
              <a:r>
                <a:rPr lang="fi-FI" b="1" dirty="0" smtClean="0"/>
                <a:t> </a:t>
              </a:r>
            </a:p>
            <a:p>
              <a:r>
                <a:rPr lang="fi-FI" b="1" dirty="0" err="1" smtClean="0"/>
                <a:t>unknown</a:t>
              </a:r>
              <a:r>
                <a:rPr lang="fi-FI" b="1" dirty="0" smtClean="0"/>
                <a:t> </a:t>
              </a:r>
              <a:r>
                <a:rPr lang="fi-FI" b="1" dirty="0" err="1" smtClean="0"/>
                <a:t>causes</a:t>
              </a:r>
              <a:r>
                <a:rPr lang="fi-FI" b="1" dirty="0" smtClean="0"/>
                <a:t>?</a:t>
              </a:r>
              <a:endParaRPr lang="fi-FI" b="1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08520" y="2414498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1</a:t>
              </a:r>
              <a:endParaRPr lang="en-US" sz="8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26709" y="3861048"/>
            <a:ext cx="2525752" cy="1446550"/>
            <a:chOff x="1526709" y="3861048"/>
            <a:chExt cx="2525752" cy="1446550"/>
          </a:xfrm>
        </p:grpSpPr>
        <p:sp>
          <p:nvSpPr>
            <p:cNvPr id="52" name="TextBox 51"/>
            <p:cNvSpPr txBox="1"/>
            <p:nvPr/>
          </p:nvSpPr>
          <p:spPr>
            <a:xfrm>
              <a:off x="2123728" y="4437112"/>
              <a:ext cx="19287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err="1" smtClean="0"/>
                <a:t>What</a:t>
              </a:r>
              <a:r>
                <a:rPr lang="fi-FI" b="1" dirty="0" smtClean="0"/>
                <a:t> </a:t>
              </a:r>
              <a:r>
                <a:rPr lang="fi-FI" b="1" dirty="0" err="1" smtClean="0"/>
                <a:t>actually</a:t>
              </a:r>
              <a:r>
                <a:rPr lang="fi-FI" b="1" dirty="0" smtClean="0"/>
                <a:t> is</a:t>
              </a:r>
            </a:p>
            <a:p>
              <a:r>
                <a:rPr lang="fi-FI" b="1" dirty="0" err="1" smtClean="0"/>
                <a:t>environment</a:t>
              </a:r>
              <a:r>
                <a:rPr lang="fi-FI" b="1" dirty="0" smtClean="0"/>
                <a:t>?</a:t>
              </a:r>
              <a:endParaRPr lang="fi-FI" b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26709" y="3861048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2</a:t>
              </a:r>
              <a:endParaRPr lang="en-US" sz="8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1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smtClean="0"/>
              <a:t>GBD 2010 </a:t>
            </a:r>
            <a:r>
              <a:rPr lang="fi-FI" sz="4400" dirty="0" err="1" smtClean="0"/>
              <a:t>Study</a:t>
            </a:r>
            <a:endParaRPr lang="fi-FI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Institute of Health </a:t>
            </a:r>
            <a:r>
              <a:rPr lang="fi-FI" dirty="0" err="1" smtClean="0"/>
              <a:t>Metrics</a:t>
            </a:r>
            <a:r>
              <a:rPr lang="fi-FI" dirty="0" smtClean="0"/>
              <a:t> and Evaluation (IHME)</a:t>
            </a:r>
          </a:p>
          <a:p>
            <a:pPr lvl="1"/>
            <a:r>
              <a:rPr lang="fi-FI" dirty="0" smtClean="0"/>
              <a:t>Seattle, USA</a:t>
            </a:r>
          </a:p>
          <a:p>
            <a:endParaRPr lang="fi-FI" dirty="0"/>
          </a:p>
          <a:p>
            <a:r>
              <a:rPr lang="fi-FI" dirty="0" err="1" smtClean="0"/>
              <a:t>Funding</a:t>
            </a:r>
            <a:r>
              <a:rPr lang="fi-FI" dirty="0" smtClean="0"/>
              <a:t> Bill and </a:t>
            </a:r>
            <a:r>
              <a:rPr lang="fi-FI" dirty="0" err="1" smtClean="0"/>
              <a:t>Melinda</a:t>
            </a:r>
            <a:r>
              <a:rPr lang="fi-FI" dirty="0" smtClean="0"/>
              <a:t> Gates </a:t>
            </a:r>
            <a:r>
              <a:rPr lang="fi-FI" dirty="0" err="1" smtClean="0"/>
              <a:t>Foundation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Lancet</a:t>
            </a:r>
            <a:r>
              <a:rPr lang="fi-FI" dirty="0" smtClean="0"/>
              <a:t> 15.Dec 2012 </a:t>
            </a:r>
            <a:r>
              <a:rPr lang="fi-FI" dirty="0" err="1" smtClean="0"/>
              <a:t>dedicated</a:t>
            </a:r>
            <a:r>
              <a:rPr lang="fi-FI" dirty="0" smtClean="0"/>
              <a:t> </a:t>
            </a:r>
            <a:r>
              <a:rPr lang="fi-FI" dirty="0" err="1" smtClean="0"/>
              <a:t>issue</a:t>
            </a:r>
            <a:endParaRPr lang="fi-FI" dirty="0" smtClean="0"/>
          </a:p>
          <a:p>
            <a:pPr lvl="1"/>
            <a:r>
              <a:rPr lang="fi-FI" sz="1800" dirty="0" err="1" smtClean="0"/>
              <a:t>seven</a:t>
            </a:r>
            <a:r>
              <a:rPr lang="fi-FI" sz="1800" dirty="0" smtClean="0"/>
              <a:t> </a:t>
            </a:r>
            <a:r>
              <a:rPr lang="fi-FI" sz="1800" dirty="0" err="1" smtClean="0"/>
              <a:t>articles</a:t>
            </a:r>
            <a:endParaRPr lang="fi-FI" sz="1800" dirty="0" smtClean="0"/>
          </a:p>
          <a:p>
            <a:pPr lvl="1"/>
            <a:r>
              <a:rPr lang="fi-FI" sz="1800" dirty="0" err="1" smtClean="0"/>
              <a:t>eight</a:t>
            </a:r>
            <a:r>
              <a:rPr lang="fi-FI" sz="1800" dirty="0" smtClean="0"/>
              <a:t> </a:t>
            </a:r>
            <a:r>
              <a:rPr lang="fi-FI" sz="1800" dirty="0" err="1" smtClean="0"/>
              <a:t>commentaries</a:t>
            </a:r>
            <a:endParaRPr lang="fi-FI" sz="1800" dirty="0" smtClean="0"/>
          </a:p>
          <a:p>
            <a:pPr lvl="1"/>
            <a:r>
              <a:rPr lang="fi-FI" sz="1800" dirty="0" smtClean="0"/>
              <a:t>a </a:t>
            </a:r>
            <a:r>
              <a:rPr lang="fi-FI" sz="1800" dirty="0" err="1" smtClean="0"/>
              <a:t>special</a:t>
            </a:r>
            <a:r>
              <a:rPr lang="fi-FI" sz="1800" dirty="0" smtClean="0"/>
              <a:t> </a:t>
            </a:r>
            <a:r>
              <a:rPr lang="fi-FI" sz="1800" dirty="0" err="1" smtClean="0"/>
              <a:t>report</a:t>
            </a:r>
            <a:endParaRPr lang="fi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5040-4527-4369-A62C-4C1122FA59E1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A289-0BE1-4324-9B67-8FB85AFA6D5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Journal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84984"/>
            <a:ext cx="1066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33457" y="4869160"/>
            <a:ext cx="281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www.thelancet.com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1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GBD 2010 </a:t>
            </a:r>
            <a:r>
              <a:rPr lang="fi-FI" sz="3600" dirty="0" err="1" smtClean="0"/>
              <a:t>Study</a:t>
            </a:r>
            <a:r>
              <a:rPr lang="fi-FI" sz="3600" dirty="0" smtClean="0"/>
              <a:t> in a </a:t>
            </a:r>
            <a:r>
              <a:rPr lang="fi-FI" sz="3600" dirty="0" err="1" smtClean="0"/>
              <a:t>nutshell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187 </a:t>
            </a:r>
            <a:r>
              <a:rPr lang="fi-FI" dirty="0" err="1" smtClean="0"/>
              <a:t>countries</a:t>
            </a:r>
            <a:r>
              <a:rPr lang="fi-FI" dirty="0" smtClean="0"/>
              <a:t>, </a:t>
            </a:r>
            <a:r>
              <a:rPr lang="en-US" dirty="0"/>
              <a:t>21 regions </a:t>
            </a:r>
            <a:endParaRPr lang="fi-FI" dirty="0" smtClean="0"/>
          </a:p>
          <a:p>
            <a:r>
              <a:rPr lang="fi-FI" dirty="0" smtClean="0"/>
              <a:t>Target </a:t>
            </a:r>
            <a:r>
              <a:rPr lang="fi-FI" dirty="0" err="1" smtClean="0"/>
              <a:t>years</a:t>
            </a:r>
            <a:r>
              <a:rPr lang="fi-FI" dirty="0" smtClean="0"/>
              <a:t> 1990-2005-2010</a:t>
            </a:r>
          </a:p>
          <a:p>
            <a:endParaRPr lang="fi-FI" dirty="0"/>
          </a:p>
          <a:p>
            <a:r>
              <a:rPr lang="en-US" dirty="0"/>
              <a:t>291 diseases and </a:t>
            </a:r>
            <a:r>
              <a:rPr lang="en-US" dirty="0" smtClean="0"/>
              <a:t>injuries, </a:t>
            </a:r>
            <a:r>
              <a:rPr lang="en-US" dirty="0"/>
              <a:t>1160 </a:t>
            </a:r>
            <a:r>
              <a:rPr lang="en-US" dirty="0" err="1"/>
              <a:t>sequelae</a:t>
            </a:r>
            <a:r>
              <a:rPr lang="en-US" dirty="0"/>
              <a:t> (non-fatal health consequences) </a:t>
            </a:r>
            <a:endParaRPr lang="en-US" dirty="0" smtClean="0"/>
          </a:p>
          <a:p>
            <a:r>
              <a:rPr lang="en-US" dirty="0" smtClean="0"/>
              <a:t>67 </a:t>
            </a:r>
            <a:r>
              <a:rPr lang="en-US" dirty="0"/>
              <a:t>risk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20 </a:t>
            </a:r>
            <a:r>
              <a:rPr lang="en-US" dirty="0"/>
              <a:t>age </a:t>
            </a:r>
            <a:r>
              <a:rPr lang="en-US" dirty="0" smtClean="0"/>
              <a:t>groups</a:t>
            </a:r>
          </a:p>
          <a:p>
            <a:endParaRPr lang="en-US" dirty="0"/>
          </a:p>
          <a:p>
            <a:r>
              <a:rPr lang="en-US" dirty="0" smtClean="0"/>
              <a:t>discounting and age-weighting dropped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GBD 2010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 descr="\\cesium\ohaf$\_Desktop\GBD2010 report Figure 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5" y="1653840"/>
            <a:ext cx="7884368" cy="42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 smtClean="0"/>
              <a:t>Institute for Health </a:t>
            </a:r>
            <a:r>
              <a:rPr lang="fi-FI" sz="2000" dirty="0" err="1" smtClean="0"/>
              <a:t>Metrics</a:t>
            </a:r>
            <a:r>
              <a:rPr lang="fi-FI" sz="2000" dirty="0" smtClean="0"/>
              <a:t> and Evaluation (IHME)</a:t>
            </a:r>
            <a:br>
              <a:rPr lang="fi-FI" sz="2000" dirty="0" smtClean="0"/>
            </a:br>
            <a:r>
              <a:rPr lang="fi-FI" sz="4000" dirty="0" smtClean="0"/>
              <a:t>GBD 2010 </a:t>
            </a:r>
            <a:r>
              <a:rPr lang="fi-FI" sz="4000" dirty="0" err="1" smtClean="0"/>
              <a:t>Visualization</a:t>
            </a:r>
            <a:r>
              <a:rPr lang="fi-FI" sz="4000" dirty="0" smtClean="0"/>
              <a:t> </a:t>
            </a:r>
            <a:r>
              <a:rPr lang="fi-FI" sz="4000" dirty="0" err="1" smtClean="0"/>
              <a:t>tools</a:t>
            </a: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 descr="\\cesium\ohaf$\_Desktop\ih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4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esium\ohaf$\_Desktop\vistoo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74" y="0"/>
            <a:ext cx="3630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 smtClean="0"/>
              <a:t>Institute for Health </a:t>
            </a:r>
            <a:r>
              <a:rPr lang="fi-FI" sz="1600" dirty="0" err="1" smtClean="0"/>
              <a:t>Metrics</a:t>
            </a:r>
            <a:r>
              <a:rPr lang="fi-FI" sz="1600" dirty="0" smtClean="0"/>
              <a:t> and Evaluation (IHME)</a:t>
            </a:r>
            <a:br>
              <a:rPr lang="fi-FI" sz="1600" dirty="0" smtClean="0"/>
            </a:br>
            <a:r>
              <a:rPr lang="fi-FI" sz="3200" dirty="0" smtClean="0"/>
              <a:t>GBD 2010 </a:t>
            </a:r>
            <a:r>
              <a:rPr lang="fi-FI" sz="3200" dirty="0" err="1" smtClean="0"/>
              <a:t>Visualization</a:t>
            </a:r>
            <a:r>
              <a:rPr lang="fi-FI" sz="3200" dirty="0" smtClean="0"/>
              <a:t> </a:t>
            </a:r>
            <a:r>
              <a:rPr lang="fi-FI" sz="3200" dirty="0" err="1" smtClean="0"/>
              <a:t>tools</a:t>
            </a:r>
            <a:endParaRPr lang="fi-FI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554960" cy="4343400"/>
          </a:xfrm>
        </p:spPr>
        <p:txBody>
          <a:bodyPr/>
          <a:lstStyle/>
          <a:p>
            <a:r>
              <a:rPr lang="fi-FI" dirty="0" err="1" smtClean="0"/>
              <a:t>roughly</a:t>
            </a:r>
            <a:r>
              <a:rPr lang="fi-FI" dirty="0" smtClean="0"/>
              <a:t> 50 </a:t>
            </a:r>
            <a:r>
              <a:rPr lang="fi-FI" dirty="0" err="1" smtClean="0"/>
              <a:t>graphical</a:t>
            </a:r>
            <a:r>
              <a:rPr lang="fi-FI" dirty="0" smtClean="0"/>
              <a:t> </a:t>
            </a:r>
            <a:r>
              <a:rPr lang="fi-FI" dirty="0" err="1" smtClean="0"/>
              <a:t>online</a:t>
            </a:r>
            <a:r>
              <a:rPr lang="fi-FI" dirty="0" smtClean="0"/>
              <a:t> </a:t>
            </a:r>
            <a:r>
              <a:rPr lang="fi-FI" dirty="0" err="1" smtClean="0"/>
              <a:t>tools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provided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many</a:t>
            </a:r>
            <a:r>
              <a:rPr lang="fi-FI" dirty="0" smtClean="0"/>
              <a:t> of </a:t>
            </a:r>
            <a:r>
              <a:rPr lang="fi-FI" dirty="0" err="1" smtClean="0"/>
              <a:t>them</a:t>
            </a:r>
            <a:r>
              <a:rPr lang="fi-FI" dirty="0" smtClean="0"/>
              <a:t> with </a:t>
            </a:r>
            <a:r>
              <a:rPr lang="fi-FI" dirty="0" err="1" smtClean="0"/>
              <a:t>developing</a:t>
            </a:r>
            <a:r>
              <a:rPr lang="fi-FI" dirty="0" smtClean="0"/>
              <a:t> country </a:t>
            </a:r>
            <a:r>
              <a:rPr lang="fi-FI" dirty="0" err="1" smtClean="0"/>
              <a:t>focus</a:t>
            </a:r>
            <a:endParaRPr lang="fi-FI" dirty="0" smtClean="0"/>
          </a:p>
          <a:p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for USA</a:t>
            </a:r>
          </a:p>
          <a:p>
            <a:endParaRPr lang="fi-FI" dirty="0"/>
          </a:p>
          <a:p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interesting</a:t>
            </a:r>
            <a:r>
              <a:rPr lang="fi-FI" dirty="0" smtClean="0"/>
              <a:t> </a:t>
            </a:r>
            <a:r>
              <a:rPr lang="fi-FI" dirty="0" err="1" smtClean="0"/>
              <a:t>views</a:t>
            </a:r>
            <a:r>
              <a:rPr lang="fi-FI" dirty="0" smtClean="0"/>
              <a:t> to </a:t>
            </a:r>
            <a:r>
              <a:rPr lang="fi-FI" dirty="0" err="1" smtClean="0"/>
              <a:t>issues</a:t>
            </a:r>
            <a:r>
              <a:rPr lang="fi-FI" dirty="0" smtClean="0"/>
              <a:t> </a:t>
            </a:r>
            <a:r>
              <a:rPr lang="fi-FI" dirty="0" err="1" smtClean="0"/>
              <a:t>relevant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13074" y="2258448"/>
            <a:ext cx="7854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122" name="Picture 2" descr="\\cesium\ohaf$\_Desktop\GBD compare F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545"/>
            <a:ext cx="9144000" cy="61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GBD 2010 as a </a:t>
            </a:r>
            <a:r>
              <a:rPr lang="fi-FI" dirty="0" err="1" smtClean="0"/>
              <a:t>tool</a:t>
            </a:r>
            <a:r>
              <a:rPr lang="fi-FI" dirty="0" smtClean="0"/>
              <a:t> for national </a:t>
            </a:r>
            <a:r>
              <a:rPr lang="fi-FI" dirty="0" err="1" smtClean="0"/>
              <a:t>analyses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evaluated</a:t>
            </a:r>
            <a:r>
              <a:rPr lang="fi-FI" dirty="0" smtClean="0"/>
              <a:t> </a:t>
            </a:r>
            <a:r>
              <a:rPr lang="fi-FI" dirty="0" err="1" smtClean="0"/>
              <a:t>against</a:t>
            </a:r>
            <a:r>
              <a:rPr lang="fi-FI" dirty="0" smtClean="0"/>
              <a:t> national data!</a:t>
            </a:r>
          </a:p>
          <a:p>
            <a:endParaRPr lang="fi-FI" dirty="0" smtClean="0"/>
          </a:p>
          <a:p>
            <a:r>
              <a:rPr lang="fi-FI" dirty="0" err="1" smtClean="0"/>
              <a:t>Suggested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factors</a:t>
            </a:r>
            <a:r>
              <a:rPr lang="fi-FI" dirty="0" smtClean="0"/>
              <a:t> </a:t>
            </a:r>
            <a:r>
              <a:rPr lang="fi-FI" dirty="0" err="1" smtClean="0"/>
              <a:t>explored</a:t>
            </a:r>
            <a:r>
              <a:rPr lang="fi-FI" dirty="0" smtClean="0"/>
              <a:t> for </a:t>
            </a:r>
            <a:r>
              <a:rPr lang="fi-FI" dirty="0" err="1" smtClean="0"/>
              <a:t>control</a:t>
            </a:r>
            <a:r>
              <a:rPr lang="fi-FI" dirty="0" smtClean="0"/>
              <a:t> </a:t>
            </a:r>
            <a:r>
              <a:rPr lang="fi-FI" dirty="0" err="1" smtClean="0"/>
              <a:t>potential</a:t>
            </a:r>
            <a:endParaRPr lang="fi-FI" dirty="0" smtClean="0"/>
          </a:p>
          <a:p>
            <a:pPr lvl="1"/>
            <a:r>
              <a:rPr lang="fi-FI" dirty="0" err="1" smtClean="0"/>
              <a:t>control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options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endParaRPr lang="fi-FI" dirty="0" smtClean="0"/>
          </a:p>
          <a:p>
            <a:pPr lvl="1"/>
            <a:r>
              <a:rPr lang="fi-FI" dirty="0" err="1" smtClean="0"/>
              <a:t>cost-effectiveness</a:t>
            </a:r>
            <a:r>
              <a:rPr lang="fi-FI" dirty="0" smtClean="0"/>
              <a:t> and </a:t>
            </a:r>
            <a:r>
              <a:rPr lang="fi-FI" dirty="0" err="1" smtClean="0"/>
              <a:t>cost-benefit</a:t>
            </a:r>
            <a:r>
              <a:rPr lang="fi-FI" dirty="0" smtClean="0"/>
              <a:t> </a:t>
            </a:r>
            <a:r>
              <a:rPr lang="fi-FI" dirty="0" err="1" smtClean="0"/>
              <a:t>analyses</a:t>
            </a:r>
            <a:endParaRPr lang="fi-FI" dirty="0" smtClean="0"/>
          </a:p>
          <a:p>
            <a:pPr lvl="1"/>
            <a:endParaRPr lang="fi-FI" dirty="0"/>
          </a:p>
          <a:p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initial</a:t>
            </a:r>
            <a:r>
              <a:rPr lang="fi-FI" dirty="0" smtClean="0"/>
              <a:t> </a:t>
            </a:r>
            <a:r>
              <a:rPr lang="fi-FI" dirty="0" err="1" smtClean="0"/>
              <a:t>introductory</a:t>
            </a:r>
            <a:r>
              <a:rPr lang="fi-FI" dirty="0" smtClean="0"/>
              <a:t> </a:t>
            </a:r>
            <a:r>
              <a:rPr lang="fi-FI" dirty="0" err="1" smtClean="0"/>
              <a:t>views</a:t>
            </a:r>
            <a:r>
              <a:rPr lang="fi-FI" dirty="0" smtClean="0"/>
              <a:t> to the data </a:t>
            </a:r>
            <a:r>
              <a:rPr lang="fi-FI" dirty="0" err="1" smtClean="0"/>
              <a:t>currently</a:t>
            </a:r>
            <a:r>
              <a:rPr lang="fi-FI" dirty="0" smtClean="0"/>
              <a:t> </a:t>
            </a:r>
            <a:r>
              <a:rPr lang="fi-FI" dirty="0" err="1" smtClean="0"/>
              <a:t>available</a:t>
            </a:r>
            <a:r>
              <a:rPr lang="fi-FI" dirty="0" smtClean="0"/>
              <a:t>: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5040-4527-4369-A62C-4C1122FA59E1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A289-0BE1-4324-9B67-8FB85AFA6D5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5" y="1175395"/>
            <a:ext cx="25050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2279"/>
            <a:ext cx="25050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1314" y="1556792"/>
            <a:ext cx="1928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C00000"/>
                </a:solidFill>
              </a:rPr>
              <a:t>A </a:t>
            </a:r>
            <a:r>
              <a:rPr lang="fi-FI" dirty="0" err="1" smtClean="0">
                <a:solidFill>
                  <a:srgbClr val="C00000"/>
                </a:solidFill>
              </a:rPr>
              <a:t>Communicable</a:t>
            </a:r>
            <a:endParaRPr lang="fi-FI" dirty="0" smtClean="0">
              <a:solidFill>
                <a:srgbClr val="C00000"/>
              </a:solidFill>
            </a:endParaRPr>
          </a:p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B </a:t>
            </a:r>
            <a:r>
              <a:rPr lang="fi-FI" dirty="0" err="1" smtClean="0">
                <a:solidFill>
                  <a:schemeClr val="bg2">
                    <a:lumMod val="50000"/>
                  </a:schemeClr>
                </a:solidFill>
              </a:rPr>
              <a:t>Non-comm</a:t>
            </a:r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fi-FI" dirty="0" smtClean="0">
                <a:solidFill>
                  <a:srgbClr val="7030A0"/>
                </a:solidFill>
              </a:rPr>
              <a:t>C </a:t>
            </a:r>
            <a:r>
              <a:rPr lang="fi-FI" dirty="0" err="1" smtClean="0">
                <a:solidFill>
                  <a:srgbClr val="7030A0"/>
                </a:solidFill>
              </a:rPr>
              <a:t>Injuries</a:t>
            </a:r>
            <a:endParaRPr lang="fi-FI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44627" y="1747490"/>
            <a:ext cx="6066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1"/>
          </p:cNvCxnSpPr>
          <p:nvPr/>
        </p:nvCxnSpPr>
        <p:spPr>
          <a:xfrm flipH="1">
            <a:off x="3044627" y="2018457"/>
            <a:ext cx="606687" cy="13385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44627" y="2420888"/>
            <a:ext cx="663277" cy="288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5"/>
          <p:cNvSpPr txBox="1">
            <a:spLocks/>
          </p:cNvSpPr>
          <p:nvPr/>
        </p:nvSpPr>
        <p:spPr bwMode="auto">
          <a:xfrm>
            <a:off x="457200" y="304801"/>
            <a:ext cx="8229600" cy="5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Arial" pitchFamily="34" charset="0"/>
                <a:ea typeface="ヒラギノ角ゴ Pro W3" pitchFamily="-112" charset="-128"/>
                <a:cs typeface="Arial" pitchFamily="-112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Arial" pitchFamily="34" charset="0"/>
                <a:ea typeface="ヒラギノ角ゴ Pro W3" pitchFamily="-112" charset="-128"/>
                <a:cs typeface="Arial" pitchFamily="-112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Arial" pitchFamily="34" charset="0"/>
                <a:ea typeface="ヒラギノ角ゴ Pro W3" pitchFamily="-112" charset="-128"/>
                <a:cs typeface="Arial" pitchFamily="-112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Arial" pitchFamily="34" charset="0"/>
                <a:ea typeface="ヒラギノ角ゴ Pro W3" pitchFamily="-112" charset="-128"/>
                <a:cs typeface="Arial" pitchFamily="-112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Calibri" charset="0"/>
                <a:ea typeface="ヒラギノ角ゴ Pro W3" pitchFamily="-112" charset="-128"/>
                <a:cs typeface="ヒラギノ角ゴ Pro W3" pitchFamily="-112" charset="-128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Calibri" charset="0"/>
                <a:ea typeface="ヒラギノ角ゴ Pro W3" pitchFamily="-112" charset="-128"/>
                <a:cs typeface="ヒラギノ角ゴ Pro W3" pitchFamily="-112" charset="-128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Calibri" charset="0"/>
                <a:ea typeface="ヒラギノ角ゴ Pro W3" pitchFamily="-112" charset="-128"/>
                <a:cs typeface="ヒラギノ角ゴ Pro W3" pitchFamily="-112" charset="-128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Calibri" charset="0"/>
                <a:ea typeface="ヒラギノ角ゴ Pro W3" pitchFamily="-112" charset="-128"/>
                <a:cs typeface="ヒラギノ角ゴ Pro W3" pitchFamily="-112" charset="-128"/>
              </a:defRPr>
            </a:lvl9pPr>
          </a:lstStyle>
          <a:p>
            <a:r>
              <a:rPr lang="fi-FI" sz="2000" smtClean="0"/>
              <a:t>GBD 2010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Burden of disease in Finland</a:t>
            </a:r>
            <a:endParaRPr lang="fi-FI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806826" y="2724151"/>
            <a:ext cx="4295775" cy="3819525"/>
            <a:chOff x="2398" y="1716"/>
            <a:chExt cx="2706" cy="240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99" y="1717"/>
              <a:ext cx="2704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398" y="1716"/>
              <a:ext cx="2706" cy="240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751" y="1924"/>
              <a:ext cx="197" cy="996"/>
            </a:xfrm>
            <a:custGeom>
              <a:avLst/>
              <a:gdLst>
                <a:gd name="T0" fmla="*/ 0 w 392"/>
                <a:gd name="T1" fmla="*/ 1991 h 1991"/>
                <a:gd name="T2" fmla="*/ 392 w 392"/>
                <a:gd name="T3" fmla="*/ 39 h 1991"/>
                <a:gd name="T4" fmla="*/ 295 w 392"/>
                <a:gd name="T5" fmla="*/ 22 h 1991"/>
                <a:gd name="T6" fmla="*/ 197 w 392"/>
                <a:gd name="T7" fmla="*/ 10 h 1991"/>
                <a:gd name="T8" fmla="*/ 98 w 392"/>
                <a:gd name="T9" fmla="*/ 2 h 1991"/>
                <a:gd name="T10" fmla="*/ 0 w 392"/>
                <a:gd name="T11" fmla="*/ 0 h 1991"/>
                <a:gd name="T12" fmla="*/ 0 w 392"/>
                <a:gd name="T13" fmla="*/ 1991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991">
                  <a:moveTo>
                    <a:pt x="0" y="1991"/>
                  </a:moveTo>
                  <a:lnTo>
                    <a:pt x="392" y="39"/>
                  </a:lnTo>
                  <a:lnTo>
                    <a:pt x="295" y="22"/>
                  </a:lnTo>
                  <a:lnTo>
                    <a:pt x="197" y="10"/>
                  </a:lnTo>
                  <a:lnTo>
                    <a:pt x="98" y="2"/>
                  </a:lnTo>
                  <a:lnTo>
                    <a:pt x="0" y="0"/>
                  </a:lnTo>
                  <a:lnTo>
                    <a:pt x="0" y="199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756" y="1944"/>
              <a:ext cx="1990" cy="1971"/>
            </a:xfrm>
            <a:custGeom>
              <a:avLst/>
              <a:gdLst>
                <a:gd name="T0" fmla="*/ 725 w 3981"/>
                <a:gd name="T1" fmla="*/ 415 h 3943"/>
                <a:gd name="T2" fmla="*/ 574 w 3981"/>
                <a:gd name="T3" fmla="*/ 553 h 3943"/>
                <a:gd name="T4" fmla="*/ 440 w 3981"/>
                <a:gd name="T5" fmla="*/ 702 h 3943"/>
                <a:gd name="T6" fmla="*/ 325 w 3981"/>
                <a:gd name="T7" fmla="*/ 861 h 3943"/>
                <a:gd name="T8" fmla="*/ 226 w 3981"/>
                <a:gd name="T9" fmla="*/ 1029 h 3943"/>
                <a:gd name="T10" fmla="*/ 144 w 3981"/>
                <a:gd name="T11" fmla="*/ 1204 h 3943"/>
                <a:gd name="T12" fmla="*/ 82 w 3981"/>
                <a:gd name="T13" fmla="*/ 1386 h 3943"/>
                <a:gd name="T14" fmla="*/ 36 w 3981"/>
                <a:gd name="T15" fmla="*/ 1572 h 3943"/>
                <a:gd name="T16" fmla="*/ 9 w 3981"/>
                <a:gd name="T17" fmla="*/ 1761 h 3943"/>
                <a:gd name="T18" fmla="*/ 0 w 3981"/>
                <a:gd name="T19" fmla="*/ 1952 h 3943"/>
                <a:gd name="T20" fmla="*/ 9 w 3981"/>
                <a:gd name="T21" fmla="*/ 2142 h 3943"/>
                <a:gd name="T22" fmla="*/ 36 w 3981"/>
                <a:gd name="T23" fmla="*/ 2332 h 3943"/>
                <a:gd name="T24" fmla="*/ 82 w 3981"/>
                <a:gd name="T25" fmla="*/ 2520 h 3943"/>
                <a:gd name="T26" fmla="*/ 147 w 3981"/>
                <a:gd name="T27" fmla="*/ 2704 h 3943"/>
                <a:gd name="T28" fmla="*/ 230 w 3981"/>
                <a:gd name="T29" fmla="*/ 2883 h 3943"/>
                <a:gd name="T30" fmla="*/ 333 w 3981"/>
                <a:gd name="T31" fmla="*/ 3054 h 3943"/>
                <a:gd name="T32" fmla="*/ 454 w 3981"/>
                <a:gd name="T33" fmla="*/ 3218 h 3943"/>
                <a:gd name="T34" fmla="*/ 592 w 3981"/>
                <a:gd name="T35" fmla="*/ 3369 h 3943"/>
                <a:gd name="T36" fmla="*/ 741 w 3981"/>
                <a:gd name="T37" fmla="*/ 3501 h 3943"/>
                <a:gd name="T38" fmla="*/ 900 w 3981"/>
                <a:gd name="T39" fmla="*/ 3618 h 3943"/>
                <a:gd name="T40" fmla="*/ 1068 w 3981"/>
                <a:gd name="T41" fmla="*/ 3716 h 3943"/>
                <a:gd name="T42" fmla="*/ 1243 w 3981"/>
                <a:gd name="T43" fmla="*/ 3797 h 3943"/>
                <a:gd name="T44" fmla="*/ 1424 w 3981"/>
                <a:gd name="T45" fmla="*/ 3861 h 3943"/>
                <a:gd name="T46" fmla="*/ 1610 w 3981"/>
                <a:gd name="T47" fmla="*/ 3905 h 3943"/>
                <a:gd name="T48" fmla="*/ 1799 w 3981"/>
                <a:gd name="T49" fmla="*/ 3934 h 3943"/>
                <a:gd name="T50" fmla="*/ 1991 w 3981"/>
                <a:gd name="T51" fmla="*/ 3943 h 3943"/>
                <a:gd name="T52" fmla="*/ 2182 w 3981"/>
                <a:gd name="T53" fmla="*/ 3934 h 3943"/>
                <a:gd name="T54" fmla="*/ 2372 w 3981"/>
                <a:gd name="T55" fmla="*/ 3907 h 3943"/>
                <a:gd name="T56" fmla="*/ 2560 w 3981"/>
                <a:gd name="T57" fmla="*/ 3861 h 3943"/>
                <a:gd name="T58" fmla="*/ 2743 w 3981"/>
                <a:gd name="T59" fmla="*/ 3795 h 3943"/>
                <a:gd name="T60" fmla="*/ 2921 w 3981"/>
                <a:gd name="T61" fmla="*/ 3711 h 3943"/>
                <a:gd name="T62" fmla="*/ 3093 w 3981"/>
                <a:gd name="T63" fmla="*/ 3610 h 3943"/>
                <a:gd name="T64" fmla="*/ 3257 w 3981"/>
                <a:gd name="T65" fmla="*/ 3488 h 3943"/>
                <a:gd name="T66" fmla="*/ 3407 w 3981"/>
                <a:gd name="T67" fmla="*/ 3350 h 3943"/>
                <a:gd name="T68" fmla="*/ 3540 w 3981"/>
                <a:gd name="T69" fmla="*/ 3201 h 3943"/>
                <a:gd name="T70" fmla="*/ 3657 w 3981"/>
                <a:gd name="T71" fmla="*/ 3042 h 3943"/>
                <a:gd name="T72" fmla="*/ 3755 w 3981"/>
                <a:gd name="T73" fmla="*/ 2874 h 3943"/>
                <a:gd name="T74" fmla="*/ 3836 w 3981"/>
                <a:gd name="T75" fmla="*/ 2699 h 3943"/>
                <a:gd name="T76" fmla="*/ 3899 w 3981"/>
                <a:gd name="T77" fmla="*/ 2518 h 3943"/>
                <a:gd name="T78" fmla="*/ 3945 w 3981"/>
                <a:gd name="T79" fmla="*/ 2331 h 3943"/>
                <a:gd name="T80" fmla="*/ 3972 w 3981"/>
                <a:gd name="T81" fmla="*/ 2142 h 3943"/>
                <a:gd name="T82" fmla="*/ 3981 w 3981"/>
                <a:gd name="T83" fmla="*/ 1952 h 3943"/>
                <a:gd name="T84" fmla="*/ 3972 w 3981"/>
                <a:gd name="T85" fmla="*/ 1761 h 3943"/>
                <a:gd name="T86" fmla="*/ 3945 w 3981"/>
                <a:gd name="T87" fmla="*/ 1571 h 3943"/>
                <a:gd name="T88" fmla="*/ 3899 w 3981"/>
                <a:gd name="T89" fmla="*/ 1383 h 3943"/>
                <a:gd name="T90" fmla="*/ 3834 w 3981"/>
                <a:gd name="T91" fmla="*/ 1199 h 3943"/>
                <a:gd name="T92" fmla="*/ 3751 w 3981"/>
                <a:gd name="T93" fmla="*/ 1020 h 3943"/>
                <a:gd name="T94" fmla="*/ 3648 w 3981"/>
                <a:gd name="T95" fmla="*/ 849 h 3943"/>
                <a:gd name="T96" fmla="*/ 3526 w 3981"/>
                <a:gd name="T97" fmla="*/ 685 h 3943"/>
                <a:gd name="T98" fmla="*/ 3412 w 3981"/>
                <a:gd name="T99" fmla="*/ 558 h 3943"/>
                <a:gd name="T100" fmla="*/ 3288 w 3981"/>
                <a:gd name="T101" fmla="*/ 443 h 3943"/>
                <a:gd name="T102" fmla="*/ 3155 w 3981"/>
                <a:gd name="T103" fmla="*/ 337 h 3943"/>
                <a:gd name="T104" fmla="*/ 3014 w 3981"/>
                <a:gd name="T105" fmla="*/ 244 h 3943"/>
                <a:gd name="T106" fmla="*/ 2865 w 3981"/>
                <a:gd name="T107" fmla="*/ 163 h 3943"/>
                <a:gd name="T108" fmla="*/ 2710 w 3981"/>
                <a:gd name="T109" fmla="*/ 96 h 3943"/>
                <a:gd name="T110" fmla="*/ 2550 w 3981"/>
                <a:gd name="T111" fmla="*/ 41 h 3943"/>
                <a:gd name="T112" fmla="*/ 2383 w 3981"/>
                <a:gd name="T113" fmla="*/ 0 h 3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1" h="3943">
                  <a:moveTo>
                    <a:pt x="1991" y="1952"/>
                  </a:moveTo>
                  <a:lnTo>
                    <a:pt x="725" y="415"/>
                  </a:lnTo>
                  <a:lnTo>
                    <a:pt x="646" y="483"/>
                  </a:lnTo>
                  <a:lnTo>
                    <a:pt x="574" y="553"/>
                  </a:lnTo>
                  <a:lnTo>
                    <a:pt x="505" y="627"/>
                  </a:lnTo>
                  <a:lnTo>
                    <a:pt x="440" y="702"/>
                  </a:lnTo>
                  <a:lnTo>
                    <a:pt x="381" y="781"/>
                  </a:lnTo>
                  <a:lnTo>
                    <a:pt x="325" y="861"/>
                  </a:lnTo>
                  <a:lnTo>
                    <a:pt x="272" y="945"/>
                  </a:lnTo>
                  <a:lnTo>
                    <a:pt x="226" y="1029"/>
                  </a:lnTo>
                  <a:lnTo>
                    <a:pt x="183" y="1116"/>
                  </a:lnTo>
                  <a:lnTo>
                    <a:pt x="144" y="1204"/>
                  </a:lnTo>
                  <a:lnTo>
                    <a:pt x="111" y="1295"/>
                  </a:lnTo>
                  <a:lnTo>
                    <a:pt x="82" y="1386"/>
                  </a:lnTo>
                  <a:lnTo>
                    <a:pt x="56" y="1479"/>
                  </a:lnTo>
                  <a:lnTo>
                    <a:pt x="36" y="1572"/>
                  </a:lnTo>
                  <a:lnTo>
                    <a:pt x="20" y="1666"/>
                  </a:lnTo>
                  <a:lnTo>
                    <a:pt x="9" y="1761"/>
                  </a:lnTo>
                  <a:lnTo>
                    <a:pt x="2" y="1857"/>
                  </a:lnTo>
                  <a:lnTo>
                    <a:pt x="0" y="1952"/>
                  </a:lnTo>
                  <a:lnTo>
                    <a:pt x="2" y="2048"/>
                  </a:lnTo>
                  <a:lnTo>
                    <a:pt x="9" y="2142"/>
                  </a:lnTo>
                  <a:lnTo>
                    <a:pt x="20" y="2238"/>
                  </a:lnTo>
                  <a:lnTo>
                    <a:pt x="36" y="2332"/>
                  </a:lnTo>
                  <a:lnTo>
                    <a:pt x="58" y="2427"/>
                  </a:lnTo>
                  <a:lnTo>
                    <a:pt x="82" y="2520"/>
                  </a:lnTo>
                  <a:lnTo>
                    <a:pt x="112" y="2613"/>
                  </a:lnTo>
                  <a:lnTo>
                    <a:pt x="147" y="2704"/>
                  </a:lnTo>
                  <a:lnTo>
                    <a:pt x="187" y="2795"/>
                  </a:lnTo>
                  <a:lnTo>
                    <a:pt x="230" y="2883"/>
                  </a:lnTo>
                  <a:lnTo>
                    <a:pt x="280" y="2970"/>
                  </a:lnTo>
                  <a:lnTo>
                    <a:pt x="333" y="3054"/>
                  </a:lnTo>
                  <a:lnTo>
                    <a:pt x="392" y="3137"/>
                  </a:lnTo>
                  <a:lnTo>
                    <a:pt x="454" y="3218"/>
                  </a:lnTo>
                  <a:lnTo>
                    <a:pt x="522" y="3295"/>
                  </a:lnTo>
                  <a:lnTo>
                    <a:pt x="592" y="3369"/>
                  </a:lnTo>
                  <a:lnTo>
                    <a:pt x="665" y="3437"/>
                  </a:lnTo>
                  <a:lnTo>
                    <a:pt x="741" y="3501"/>
                  </a:lnTo>
                  <a:lnTo>
                    <a:pt x="819" y="3562"/>
                  </a:lnTo>
                  <a:lnTo>
                    <a:pt x="900" y="3618"/>
                  </a:lnTo>
                  <a:lnTo>
                    <a:pt x="983" y="3669"/>
                  </a:lnTo>
                  <a:lnTo>
                    <a:pt x="1068" y="3716"/>
                  </a:lnTo>
                  <a:lnTo>
                    <a:pt x="1155" y="3759"/>
                  </a:lnTo>
                  <a:lnTo>
                    <a:pt x="1243" y="3797"/>
                  </a:lnTo>
                  <a:lnTo>
                    <a:pt x="1333" y="3831"/>
                  </a:lnTo>
                  <a:lnTo>
                    <a:pt x="1424" y="3861"/>
                  </a:lnTo>
                  <a:lnTo>
                    <a:pt x="1517" y="3885"/>
                  </a:lnTo>
                  <a:lnTo>
                    <a:pt x="1610" y="3905"/>
                  </a:lnTo>
                  <a:lnTo>
                    <a:pt x="1705" y="3921"/>
                  </a:lnTo>
                  <a:lnTo>
                    <a:pt x="1799" y="3934"/>
                  </a:lnTo>
                  <a:lnTo>
                    <a:pt x="1895" y="3940"/>
                  </a:lnTo>
                  <a:lnTo>
                    <a:pt x="1991" y="3943"/>
                  </a:lnTo>
                  <a:lnTo>
                    <a:pt x="2086" y="3940"/>
                  </a:lnTo>
                  <a:lnTo>
                    <a:pt x="2182" y="3934"/>
                  </a:lnTo>
                  <a:lnTo>
                    <a:pt x="2276" y="3921"/>
                  </a:lnTo>
                  <a:lnTo>
                    <a:pt x="2372" y="3907"/>
                  </a:lnTo>
                  <a:lnTo>
                    <a:pt x="2465" y="3885"/>
                  </a:lnTo>
                  <a:lnTo>
                    <a:pt x="2560" y="3861"/>
                  </a:lnTo>
                  <a:lnTo>
                    <a:pt x="2652" y="3829"/>
                  </a:lnTo>
                  <a:lnTo>
                    <a:pt x="2743" y="3795"/>
                  </a:lnTo>
                  <a:lnTo>
                    <a:pt x="2833" y="3756"/>
                  </a:lnTo>
                  <a:lnTo>
                    <a:pt x="2921" y="3711"/>
                  </a:lnTo>
                  <a:lnTo>
                    <a:pt x="3008" y="3663"/>
                  </a:lnTo>
                  <a:lnTo>
                    <a:pt x="3093" y="3610"/>
                  </a:lnTo>
                  <a:lnTo>
                    <a:pt x="3176" y="3551"/>
                  </a:lnTo>
                  <a:lnTo>
                    <a:pt x="3257" y="3488"/>
                  </a:lnTo>
                  <a:lnTo>
                    <a:pt x="3334" y="3421"/>
                  </a:lnTo>
                  <a:lnTo>
                    <a:pt x="3407" y="3350"/>
                  </a:lnTo>
                  <a:lnTo>
                    <a:pt x="3476" y="3278"/>
                  </a:lnTo>
                  <a:lnTo>
                    <a:pt x="3540" y="3201"/>
                  </a:lnTo>
                  <a:lnTo>
                    <a:pt x="3601" y="3123"/>
                  </a:lnTo>
                  <a:lnTo>
                    <a:pt x="3657" y="3042"/>
                  </a:lnTo>
                  <a:lnTo>
                    <a:pt x="3708" y="2960"/>
                  </a:lnTo>
                  <a:lnTo>
                    <a:pt x="3755" y="2874"/>
                  </a:lnTo>
                  <a:lnTo>
                    <a:pt x="3798" y="2787"/>
                  </a:lnTo>
                  <a:lnTo>
                    <a:pt x="3836" y="2699"/>
                  </a:lnTo>
                  <a:lnTo>
                    <a:pt x="3870" y="2609"/>
                  </a:lnTo>
                  <a:lnTo>
                    <a:pt x="3899" y="2518"/>
                  </a:lnTo>
                  <a:lnTo>
                    <a:pt x="3924" y="2426"/>
                  </a:lnTo>
                  <a:lnTo>
                    <a:pt x="3945" y="2331"/>
                  </a:lnTo>
                  <a:lnTo>
                    <a:pt x="3961" y="2238"/>
                  </a:lnTo>
                  <a:lnTo>
                    <a:pt x="3972" y="2142"/>
                  </a:lnTo>
                  <a:lnTo>
                    <a:pt x="3978" y="2048"/>
                  </a:lnTo>
                  <a:lnTo>
                    <a:pt x="3981" y="1952"/>
                  </a:lnTo>
                  <a:lnTo>
                    <a:pt x="3978" y="1857"/>
                  </a:lnTo>
                  <a:lnTo>
                    <a:pt x="3972" y="1761"/>
                  </a:lnTo>
                  <a:lnTo>
                    <a:pt x="3961" y="1665"/>
                  </a:lnTo>
                  <a:lnTo>
                    <a:pt x="3945" y="1571"/>
                  </a:lnTo>
                  <a:lnTo>
                    <a:pt x="3924" y="1476"/>
                  </a:lnTo>
                  <a:lnTo>
                    <a:pt x="3899" y="1383"/>
                  </a:lnTo>
                  <a:lnTo>
                    <a:pt x="3869" y="1290"/>
                  </a:lnTo>
                  <a:lnTo>
                    <a:pt x="3834" y="1199"/>
                  </a:lnTo>
                  <a:lnTo>
                    <a:pt x="3795" y="1110"/>
                  </a:lnTo>
                  <a:lnTo>
                    <a:pt x="3751" y="1020"/>
                  </a:lnTo>
                  <a:lnTo>
                    <a:pt x="3701" y="935"/>
                  </a:lnTo>
                  <a:lnTo>
                    <a:pt x="3648" y="849"/>
                  </a:lnTo>
                  <a:lnTo>
                    <a:pt x="3590" y="766"/>
                  </a:lnTo>
                  <a:lnTo>
                    <a:pt x="3526" y="685"/>
                  </a:lnTo>
                  <a:lnTo>
                    <a:pt x="3470" y="620"/>
                  </a:lnTo>
                  <a:lnTo>
                    <a:pt x="3412" y="558"/>
                  </a:lnTo>
                  <a:lnTo>
                    <a:pt x="3351" y="499"/>
                  </a:lnTo>
                  <a:lnTo>
                    <a:pt x="3288" y="443"/>
                  </a:lnTo>
                  <a:lnTo>
                    <a:pt x="3223" y="388"/>
                  </a:lnTo>
                  <a:lnTo>
                    <a:pt x="3155" y="337"/>
                  </a:lnTo>
                  <a:lnTo>
                    <a:pt x="3085" y="290"/>
                  </a:lnTo>
                  <a:lnTo>
                    <a:pt x="3014" y="244"/>
                  </a:lnTo>
                  <a:lnTo>
                    <a:pt x="2941" y="203"/>
                  </a:lnTo>
                  <a:lnTo>
                    <a:pt x="2865" y="163"/>
                  </a:lnTo>
                  <a:lnTo>
                    <a:pt x="2788" y="128"/>
                  </a:lnTo>
                  <a:lnTo>
                    <a:pt x="2710" y="96"/>
                  </a:lnTo>
                  <a:lnTo>
                    <a:pt x="2630" y="66"/>
                  </a:lnTo>
                  <a:lnTo>
                    <a:pt x="2550" y="41"/>
                  </a:lnTo>
                  <a:lnTo>
                    <a:pt x="2466" y="19"/>
                  </a:lnTo>
                  <a:lnTo>
                    <a:pt x="2383" y="0"/>
                  </a:lnTo>
                  <a:lnTo>
                    <a:pt x="1991" y="1952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118" y="1924"/>
              <a:ext cx="633" cy="996"/>
            </a:xfrm>
            <a:custGeom>
              <a:avLst/>
              <a:gdLst>
                <a:gd name="T0" fmla="*/ 1266 w 1266"/>
                <a:gd name="T1" fmla="*/ 1991 h 1991"/>
                <a:gd name="T2" fmla="*/ 1266 w 1266"/>
                <a:gd name="T3" fmla="*/ 0 h 1991"/>
                <a:gd name="T4" fmla="*/ 1179 w 1266"/>
                <a:gd name="T5" fmla="*/ 2 h 1991"/>
                <a:gd name="T6" fmla="*/ 1093 w 1266"/>
                <a:gd name="T7" fmla="*/ 7 h 1991"/>
                <a:gd name="T8" fmla="*/ 1007 w 1266"/>
                <a:gd name="T9" fmla="*/ 17 h 1991"/>
                <a:gd name="T10" fmla="*/ 923 w 1266"/>
                <a:gd name="T11" fmla="*/ 30 h 1991"/>
                <a:gd name="T12" fmla="*/ 838 w 1266"/>
                <a:gd name="T13" fmla="*/ 47 h 1991"/>
                <a:gd name="T14" fmla="*/ 756 w 1266"/>
                <a:gd name="T15" fmla="*/ 67 h 1991"/>
                <a:gd name="T16" fmla="*/ 674 w 1266"/>
                <a:gd name="T17" fmla="*/ 90 h 1991"/>
                <a:gd name="T18" fmla="*/ 592 w 1266"/>
                <a:gd name="T19" fmla="*/ 118 h 1991"/>
                <a:gd name="T20" fmla="*/ 513 w 1266"/>
                <a:gd name="T21" fmla="*/ 148 h 1991"/>
                <a:gd name="T22" fmla="*/ 434 w 1266"/>
                <a:gd name="T23" fmla="*/ 182 h 1991"/>
                <a:gd name="T24" fmla="*/ 357 w 1266"/>
                <a:gd name="T25" fmla="*/ 220 h 1991"/>
                <a:gd name="T26" fmla="*/ 283 w 1266"/>
                <a:gd name="T27" fmla="*/ 259 h 1991"/>
                <a:gd name="T28" fmla="*/ 208 w 1266"/>
                <a:gd name="T29" fmla="*/ 304 h 1991"/>
                <a:gd name="T30" fmla="*/ 138 w 1266"/>
                <a:gd name="T31" fmla="*/ 351 h 1991"/>
                <a:gd name="T32" fmla="*/ 67 w 1266"/>
                <a:gd name="T33" fmla="*/ 401 h 1991"/>
                <a:gd name="T34" fmla="*/ 0 w 1266"/>
                <a:gd name="T35" fmla="*/ 454 h 1991"/>
                <a:gd name="T36" fmla="*/ 1266 w 1266"/>
                <a:gd name="T37" fmla="*/ 1991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6" h="1991">
                  <a:moveTo>
                    <a:pt x="1266" y="1991"/>
                  </a:moveTo>
                  <a:lnTo>
                    <a:pt x="1266" y="0"/>
                  </a:lnTo>
                  <a:lnTo>
                    <a:pt x="1179" y="2"/>
                  </a:lnTo>
                  <a:lnTo>
                    <a:pt x="1093" y="7"/>
                  </a:lnTo>
                  <a:lnTo>
                    <a:pt x="1007" y="17"/>
                  </a:lnTo>
                  <a:lnTo>
                    <a:pt x="923" y="30"/>
                  </a:lnTo>
                  <a:lnTo>
                    <a:pt x="838" y="47"/>
                  </a:lnTo>
                  <a:lnTo>
                    <a:pt x="756" y="67"/>
                  </a:lnTo>
                  <a:lnTo>
                    <a:pt x="674" y="90"/>
                  </a:lnTo>
                  <a:lnTo>
                    <a:pt x="592" y="118"/>
                  </a:lnTo>
                  <a:lnTo>
                    <a:pt x="513" y="148"/>
                  </a:lnTo>
                  <a:lnTo>
                    <a:pt x="434" y="182"/>
                  </a:lnTo>
                  <a:lnTo>
                    <a:pt x="357" y="220"/>
                  </a:lnTo>
                  <a:lnTo>
                    <a:pt x="283" y="259"/>
                  </a:lnTo>
                  <a:lnTo>
                    <a:pt x="208" y="304"/>
                  </a:lnTo>
                  <a:lnTo>
                    <a:pt x="138" y="351"/>
                  </a:lnTo>
                  <a:lnTo>
                    <a:pt x="67" y="401"/>
                  </a:lnTo>
                  <a:lnTo>
                    <a:pt x="0" y="454"/>
                  </a:lnTo>
                  <a:lnTo>
                    <a:pt x="1266" y="199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413" y="1918"/>
              <a:ext cx="4" cy="65"/>
            </a:xfrm>
            <a:custGeom>
              <a:avLst/>
              <a:gdLst>
                <a:gd name="T0" fmla="*/ 0 w 7"/>
                <a:gd name="T1" fmla="*/ 131 h 131"/>
                <a:gd name="T2" fmla="*/ 0 w 7"/>
                <a:gd name="T3" fmla="*/ 46 h 131"/>
                <a:gd name="T4" fmla="*/ 0 w 7"/>
                <a:gd name="T5" fmla="*/ 0 h 131"/>
                <a:gd name="T6" fmla="*/ 7 w 7"/>
                <a:gd name="T7" fmla="*/ 0 h 131"/>
                <a:gd name="T8" fmla="*/ 7 w 7"/>
                <a:gd name="T9" fmla="*/ 46 h 131"/>
                <a:gd name="T10" fmla="*/ 7 w 7"/>
                <a:gd name="T11" fmla="*/ 131 h 131"/>
                <a:gd name="T12" fmla="*/ 0 w 7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1">
                  <a:moveTo>
                    <a:pt x="0" y="131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6"/>
                  </a:lnTo>
                  <a:lnTo>
                    <a:pt x="7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867" y="1779"/>
              <a:ext cx="7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Communicable</a:t>
              </a:r>
              <a:endParaRPr kumimoji="0" lang="fi-FI" altLang="fi-FI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071" y="1779"/>
              <a:ext cx="4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055" y="3067"/>
              <a:ext cx="15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Non-communicable</a:t>
              </a:r>
              <a:endParaRPr kumimoji="0" lang="fi-FI" altLang="fi-FI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301" y="3298"/>
              <a:ext cx="10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1 286 900; 86% </a:t>
              </a:r>
              <a:endParaRPr kumimoji="0" lang="fi-FI" altLang="fi-FI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038" y="1782"/>
              <a:ext cx="3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Injuries</a:t>
              </a:r>
              <a:endParaRPr kumimoji="0" lang="fi-FI" altLang="fi-FI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464" y="3992"/>
              <a:ext cx="180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 burden of disease in Finland in 2010 was 1 498 722 DALY (nd)</a:t>
              </a:r>
              <a:endPara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76256" y="3861048"/>
            <a:ext cx="2211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/>
              <a:t>Total </a:t>
            </a:r>
            <a:r>
              <a:rPr lang="fi-FI" b="1" dirty="0" err="1"/>
              <a:t>burden</a:t>
            </a:r>
            <a:r>
              <a:rPr lang="fi-FI" b="1" dirty="0"/>
              <a:t> </a:t>
            </a:r>
            <a:endParaRPr lang="fi-FI" b="1" dirty="0" smtClean="0"/>
          </a:p>
          <a:p>
            <a:r>
              <a:rPr lang="fi-FI" b="1" dirty="0" smtClean="0"/>
              <a:t>1.4 </a:t>
            </a:r>
            <a:r>
              <a:rPr lang="fi-FI" b="1" dirty="0"/>
              <a:t>MDALY in 2010</a:t>
            </a:r>
          </a:p>
        </p:txBody>
      </p:sp>
    </p:spTree>
    <p:extLst>
      <p:ext uri="{BB962C8B-B14F-4D97-AF65-F5344CB8AC3E}">
        <p14:creationId xmlns:p14="http://schemas.microsoft.com/office/powerpoint/2010/main" val="33318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A-C </a:t>
            </a:r>
            <a:r>
              <a:rPr lang="fi-FI" dirty="0" err="1" smtClean="0"/>
              <a:t>Splitdown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204864"/>
            <a:ext cx="78581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16" y="188640"/>
            <a:ext cx="2556284" cy="172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437509" y="4933925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 txBox="1">
            <a:spLocks/>
          </p:cNvSpPr>
          <p:nvPr/>
        </p:nvSpPr>
        <p:spPr bwMode="auto">
          <a:xfrm>
            <a:off x="457200" y="304801"/>
            <a:ext cx="8229600" cy="5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Arial" pitchFamily="34" charset="0"/>
                <a:ea typeface="ヒラギノ角ゴ Pro W3" pitchFamily="-112" charset="-128"/>
                <a:cs typeface="Arial" pitchFamily="-112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Arial" pitchFamily="34" charset="0"/>
                <a:ea typeface="ヒラギノ角ゴ Pro W3" pitchFamily="-112" charset="-128"/>
                <a:cs typeface="Arial" pitchFamily="-112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Arial" pitchFamily="34" charset="0"/>
                <a:ea typeface="ヒラギノ角ゴ Pro W3" pitchFamily="-112" charset="-128"/>
                <a:cs typeface="Arial" pitchFamily="-112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Arial" pitchFamily="34" charset="0"/>
                <a:ea typeface="ヒラギノ角ゴ Pro W3" pitchFamily="-112" charset="-128"/>
                <a:cs typeface="Arial" pitchFamily="-112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Calibri" charset="0"/>
                <a:ea typeface="ヒラギノ角ゴ Pro W3" pitchFamily="-112" charset="-128"/>
                <a:cs typeface="ヒラギノ角ゴ Pro W3" pitchFamily="-112" charset="-128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Calibri" charset="0"/>
                <a:ea typeface="ヒラギノ角ゴ Pro W3" pitchFamily="-112" charset="-128"/>
                <a:cs typeface="ヒラギノ角ゴ Pro W3" pitchFamily="-112" charset="-128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Calibri" charset="0"/>
                <a:ea typeface="ヒラギノ角ゴ Pro W3" pitchFamily="-112" charset="-128"/>
                <a:cs typeface="ヒラギノ角ゴ Pro W3" pitchFamily="-112" charset="-128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BC143"/>
                </a:solidFill>
                <a:latin typeface="Calibri" charset="0"/>
                <a:ea typeface="ヒラギノ角ゴ Pro W3" pitchFamily="-112" charset="-128"/>
                <a:cs typeface="ヒラギノ角ゴ Pro W3" pitchFamily="-112" charset="-128"/>
              </a:defRPr>
            </a:lvl9pPr>
          </a:lstStyle>
          <a:p>
            <a:r>
              <a:rPr lang="fi-FI" sz="2000" smtClean="0"/>
              <a:t>GBD 2010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Burden of disease in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5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dirty="0"/>
              <a:t>Kansanterveyslaitos, Ympäristöterveyden osasto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700808"/>
            <a:ext cx="8513762" cy="457490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fi-FI" altLang="fi-FI" dirty="0" smtClean="0"/>
              <a:t>Motto</a:t>
            </a:r>
            <a:r>
              <a:rPr lang="fi-FI" altLang="fi-FI" dirty="0"/>
              <a:t>: </a:t>
            </a:r>
            <a:endParaRPr lang="fi-FI" altLang="fi-FI" dirty="0" smtClean="0"/>
          </a:p>
          <a:p>
            <a:pPr>
              <a:lnSpc>
                <a:spcPct val="90000"/>
              </a:lnSpc>
            </a:pPr>
            <a:endParaRPr lang="fi-FI" alt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altLang="fi-FI" dirty="0" smtClean="0"/>
              <a:t>"</a:t>
            </a:r>
            <a:r>
              <a:rPr lang="fi-FI" altLang="fi-FI" dirty="0"/>
              <a:t>Ihmisen on voitava hengittää, juoda ja syödä, käyttää kuluttajille myytäviä tuotteita ja liikkua ympäristössään luottaen siihen, ettei hänen terveytensä ole uhattuna</a:t>
            </a:r>
            <a:r>
              <a:rPr lang="fi-FI" altLang="fi-FI" dirty="0" smtClean="0"/>
              <a:t>."</a:t>
            </a:r>
            <a:endParaRPr lang="fi-FI" alt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4437112"/>
            <a:ext cx="8224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rgbClr val="FF0000"/>
                </a:solidFill>
              </a:rPr>
              <a:t>People </a:t>
            </a:r>
            <a:r>
              <a:rPr lang="fi-FI" sz="2800" dirty="0" err="1" smtClean="0">
                <a:solidFill>
                  <a:srgbClr val="FF0000"/>
                </a:solidFill>
              </a:rPr>
              <a:t>must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be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able</a:t>
            </a:r>
            <a:r>
              <a:rPr lang="fi-FI" sz="2800" dirty="0" smtClean="0">
                <a:solidFill>
                  <a:srgbClr val="FF0000"/>
                </a:solidFill>
              </a:rPr>
              <a:t> to </a:t>
            </a:r>
            <a:r>
              <a:rPr lang="fi-FI" sz="2800" dirty="0" err="1" smtClean="0">
                <a:solidFill>
                  <a:srgbClr val="FF0000"/>
                </a:solidFill>
              </a:rPr>
              <a:t>breath</a:t>
            </a:r>
            <a:r>
              <a:rPr lang="fi-FI" sz="2800" dirty="0" smtClean="0">
                <a:solidFill>
                  <a:srgbClr val="FF0000"/>
                </a:solidFill>
              </a:rPr>
              <a:t>, </a:t>
            </a:r>
            <a:r>
              <a:rPr lang="fi-FI" sz="2800" dirty="0" err="1" smtClean="0">
                <a:solidFill>
                  <a:srgbClr val="FF0000"/>
                </a:solidFill>
              </a:rPr>
              <a:t>drink</a:t>
            </a:r>
            <a:r>
              <a:rPr lang="fi-FI" sz="2800" dirty="0" smtClean="0">
                <a:solidFill>
                  <a:srgbClr val="FF0000"/>
                </a:solidFill>
              </a:rPr>
              <a:t>, </a:t>
            </a:r>
            <a:r>
              <a:rPr lang="fi-FI" sz="2800" dirty="0" err="1" smtClean="0">
                <a:solidFill>
                  <a:srgbClr val="FF0000"/>
                </a:solidFill>
              </a:rPr>
              <a:t>eat</a:t>
            </a:r>
            <a:r>
              <a:rPr lang="fi-FI" sz="2800" dirty="0" smtClean="0">
                <a:solidFill>
                  <a:srgbClr val="FF0000"/>
                </a:solidFill>
              </a:rPr>
              <a:t>, </a:t>
            </a:r>
            <a:r>
              <a:rPr lang="fi-FI" sz="2800" dirty="0" err="1" smtClean="0">
                <a:solidFill>
                  <a:srgbClr val="FF0000"/>
                </a:solidFill>
              </a:rPr>
              <a:t>use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consumer</a:t>
            </a:r>
            <a:r>
              <a:rPr lang="fi-FI" sz="2800" dirty="0" smtClean="0">
                <a:solidFill>
                  <a:srgbClr val="FF0000"/>
                </a:solidFill>
              </a:rPr>
              <a:t> products and </a:t>
            </a:r>
            <a:r>
              <a:rPr lang="fi-FI" sz="2800" dirty="0" err="1" smtClean="0">
                <a:solidFill>
                  <a:srgbClr val="FF0000"/>
                </a:solidFill>
              </a:rPr>
              <a:t>move</a:t>
            </a:r>
            <a:r>
              <a:rPr lang="fi-FI" sz="2800" dirty="0" smtClean="0">
                <a:solidFill>
                  <a:srgbClr val="FF0000"/>
                </a:solidFill>
              </a:rPr>
              <a:t> in the </a:t>
            </a:r>
            <a:r>
              <a:rPr lang="fi-FI" sz="2800" dirty="0" err="1" smtClean="0">
                <a:solidFill>
                  <a:srgbClr val="FF0000"/>
                </a:solidFill>
              </a:rPr>
              <a:t>environment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trusting</a:t>
            </a:r>
            <a:r>
              <a:rPr lang="fi-FI" sz="2800" dirty="0" smtClean="0">
                <a:solidFill>
                  <a:srgbClr val="FF0000"/>
                </a:solidFill>
              </a:rPr>
              <a:t> on </a:t>
            </a:r>
            <a:r>
              <a:rPr lang="fi-FI" sz="2800" dirty="0" err="1" smtClean="0">
                <a:solidFill>
                  <a:srgbClr val="FF0000"/>
                </a:solidFill>
              </a:rPr>
              <a:t>that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her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health</a:t>
            </a:r>
            <a:r>
              <a:rPr lang="fi-FI" sz="2800" dirty="0" smtClean="0">
                <a:solidFill>
                  <a:srgbClr val="FF0000"/>
                </a:solidFill>
              </a:rPr>
              <a:t> is </a:t>
            </a:r>
            <a:r>
              <a:rPr lang="fi-FI" sz="2800" dirty="0" err="1" smtClean="0">
                <a:solidFill>
                  <a:srgbClr val="FF0000"/>
                </a:solidFill>
              </a:rPr>
              <a:t>not</a:t>
            </a:r>
            <a:r>
              <a:rPr lang="fi-FI" sz="2800" dirty="0" smtClean="0">
                <a:solidFill>
                  <a:srgbClr val="FF0000"/>
                </a:solidFill>
              </a:rPr>
              <a:t> </a:t>
            </a:r>
            <a:r>
              <a:rPr lang="fi-FI" sz="2800" dirty="0" err="1" smtClean="0">
                <a:solidFill>
                  <a:srgbClr val="FF0000"/>
                </a:solidFill>
              </a:rPr>
              <a:t>endangered</a:t>
            </a:r>
            <a:r>
              <a:rPr lang="fi-FI" sz="2800" dirty="0" smtClean="0">
                <a:solidFill>
                  <a:srgbClr val="FF0000"/>
                </a:solidFill>
              </a:rPr>
              <a:t>.</a:t>
            </a:r>
            <a:endParaRPr lang="fi-F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GBD 2010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23 </a:t>
            </a:r>
            <a:r>
              <a:rPr lang="fi-FI" sz="4000" dirty="0" err="1" smtClean="0"/>
              <a:t>Risk</a:t>
            </a:r>
            <a:r>
              <a:rPr lang="fi-FI" sz="4000" dirty="0" smtClean="0"/>
              <a:t> </a:t>
            </a:r>
            <a:r>
              <a:rPr lang="fi-FI" sz="4000" dirty="0" err="1" smtClean="0"/>
              <a:t>factors</a:t>
            </a:r>
            <a:r>
              <a:rPr lang="fi-FI" sz="4000" dirty="0" smtClean="0"/>
              <a:t> </a:t>
            </a:r>
            <a:r>
              <a:rPr lang="fi-FI" sz="4000" dirty="0" err="1" smtClean="0"/>
              <a:t>investigated</a:t>
            </a:r>
            <a:endParaRPr lang="fi-FI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32575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90" y="1412776"/>
            <a:ext cx="5000921" cy="33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0312" y="1593667"/>
            <a:ext cx="191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Assocaited</a:t>
            </a:r>
            <a:r>
              <a:rPr lang="fi-FI" dirty="0" smtClean="0"/>
              <a:t> with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factor(s</a:t>
            </a:r>
            <a:r>
              <a:rPr lang="fi-FI" dirty="0" smtClean="0"/>
              <a:t>)</a:t>
            </a:r>
            <a:endParaRPr lang="fi-FI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17849" y="1937287"/>
            <a:ext cx="352482" cy="107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5724128" y="1916833"/>
            <a:ext cx="1656184" cy="2520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>
            <a:off x="7380312" y="1916833"/>
            <a:ext cx="64450" cy="2304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07291" y="5157192"/>
            <a:ext cx="487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These</a:t>
            </a:r>
            <a:r>
              <a:rPr lang="fi-FI" dirty="0" smtClean="0"/>
              <a:t> gray </a:t>
            </a:r>
            <a:r>
              <a:rPr lang="fi-FI" dirty="0" err="1" smtClean="0"/>
              <a:t>parts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potentially</a:t>
            </a:r>
            <a:r>
              <a:rPr lang="fi-FI" dirty="0" smtClean="0"/>
              <a:t> </a:t>
            </a:r>
            <a:r>
              <a:rPr lang="fi-FI" dirty="0" err="1" smtClean="0"/>
              <a:t>available</a:t>
            </a:r>
            <a:r>
              <a:rPr lang="fi-FI" dirty="0" smtClean="0"/>
              <a:t> for </a:t>
            </a:r>
            <a:r>
              <a:rPr lang="fi-FI" dirty="0" err="1" smtClean="0"/>
              <a:t>risk</a:t>
            </a:r>
            <a:r>
              <a:rPr lang="fi-FI" dirty="0" smtClean="0"/>
              <a:t> management</a:t>
            </a:r>
          </a:p>
          <a:p>
            <a:r>
              <a:rPr lang="fi-FI" dirty="0" smtClean="0"/>
              <a:t>- of the </a:t>
            </a:r>
            <a:r>
              <a:rPr lang="fi-FI" dirty="0" err="1" smtClean="0"/>
              <a:t>rest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know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 (in </a:t>
            </a:r>
            <a:r>
              <a:rPr lang="fi-FI" dirty="0" err="1" smtClean="0"/>
              <a:t>this</a:t>
            </a:r>
            <a:r>
              <a:rPr lang="fi-FI" dirty="0" smtClean="0"/>
              <a:t> data)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85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/>
              <a:t>GBD 2010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err="1" smtClean="0"/>
              <a:t>Risk</a:t>
            </a:r>
            <a:r>
              <a:rPr lang="fi-FI" sz="3600" dirty="0" smtClean="0"/>
              <a:t> </a:t>
            </a:r>
            <a:r>
              <a:rPr lang="fi-FI" sz="3600" dirty="0" err="1" smtClean="0"/>
              <a:t>factor</a:t>
            </a:r>
            <a:r>
              <a:rPr lang="fi-FI" sz="3600" dirty="0" smtClean="0"/>
              <a:t> </a:t>
            </a:r>
            <a:r>
              <a:rPr lang="fi-FI" sz="3600" dirty="0" err="1" smtClean="0"/>
              <a:t>grouping</a:t>
            </a:r>
            <a:r>
              <a:rPr lang="fi-FI" sz="3600" dirty="0" smtClean="0"/>
              <a:t> (</a:t>
            </a:r>
            <a:r>
              <a:rPr lang="fi-FI" sz="3600" dirty="0" err="1" smtClean="0"/>
              <a:t>suggested</a:t>
            </a:r>
            <a:r>
              <a:rPr lang="fi-FI" sz="3600" dirty="0" smtClean="0"/>
              <a:t>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69538" y="190754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Behavioral</a:t>
            </a:r>
            <a:r>
              <a:rPr lang="fi-FI" dirty="0" smtClean="0"/>
              <a:t> </a:t>
            </a:r>
            <a:r>
              <a:rPr lang="fi-FI" dirty="0" err="1" smtClean="0"/>
              <a:t>interventions</a:t>
            </a:r>
            <a:endParaRPr lang="fi-FI" dirty="0"/>
          </a:p>
        </p:txBody>
      </p:sp>
      <p:sp>
        <p:nvSpPr>
          <p:cNvPr id="6" name="Right Brace 5"/>
          <p:cNvSpPr/>
          <p:nvPr/>
        </p:nvSpPr>
        <p:spPr>
          <a:xfrm>
            <a:off x="5076056" y="2096852"/>
            <a:ext cx="288032" cy="25562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ight Brace 10"/>
          <p:cNvSpPr/>
          <p:nvPr/>
        </p:nvSpPr>
        <p:spPr>
          <a:xfrm>
            <a:off x="4716016" y="1412776"/>
            <a:ext cx="288032" cy="13681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3" y="1355179"/>
            <a:ext cx="40100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0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3683" y="1249363"/>
            <a:ext cx="3053751" cy="3074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Behavioral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1249363"/>
            <a:ext cx="2397302" cy="307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Unknown </a:t>
            </a:r>
            <a:r>
              <a:rPr lang="fi-FI" dirty="0" err="1" smtClean="0">
                <a:solidFill>
                  <a:schemeClr val="tx1"/>
                </a:solidFill>
              </a:rPr>
              <a:t>causes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/>
              <a:t>GBD 2010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err="1" smtClean="0"/>
              <a:t>Attributable</a:t>
            </a:r>
            <a:r>
              <a:rPr lang="fi-FI" sz="3200" dirty="0" smtClean="0"/>
              <a:t> </a:t>
            </a:r>
            <a:r>
              <a:rPr lang="fi-FI" sz="3200" dirty="0" err="1" smtClean="0"/>
              <a:t>risks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1008112"/>
          </a:xfrm>
        </p:spPr>
        <p:txBody>
          <a:bodyPr/>
          <a:lstStyle/>
          <a:p>
            <a:r>
              <a:rPr lang="fi-FI" dirty="0" err="1" smtClean="0"/>
              <a:t>assuming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r>
              <a:rPr lang="fi-FI" dirty="0" smtClean="0"/>
              <a:t> (as a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shot</a:t>
            </a:r>
            <a:r>
              <a:rPr lang="fi-FI" dirty="0" smtClean="0"/>
              <a:t>)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factors</a:t>
            </a:r>
            <a:r>
              <a:rPr lang="fi-FI" dirty="0" smtClean="0"/>
              <a:t> </a:t>
            </a:r>
            <a:r>
              <a:rPr lang="fi-FI" dirty="0" err="1" smtClean="0"/>
              <a:t>independent</a:t>
            </a:r>
            <a:r>
              <a:rPr lang="fi-FI" dirty="0" smtClean="0"/>
              <a:t> and </a:t>
            </a:r>
            <a:r>
              <a:rPr lang="fi-FI" dirty="0" err="1" smtClean="0"/>
              <a:t>additive</a:t>
            </a:r>
            <a:r>
              <a:rPr lang="fi-FI" dirty="0" smtClean="0"/>
              <a:t>!!!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4706" cy="131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9334" y="4149080"/>
            <a:ext cx="82296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Char char="•"/>
              <a:defRPr sz="26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1pPr>
            <a:lvl2pPr marL="742950" indent="-28575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2pPr>
            <a:lvl3pPr marL="11430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Char char="•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3pPr>
            <a:lvl4pPr marL="16002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4pPr>
            <a:lvl5pPr marL="20574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 smtClean="0">
                <a:solidFill>
                  <a:srgbClr val="C00000"/>
                </a:solidFill>
              </a:rPr>
              <a:t>Behavioral</a:t>
            </a:r>
            <a:r>
              <a:rPr lang="fi-FI" dirty="0" smtClean="0">
                <a:solidFill>
                  <a:srgbClr val="C00000"/>
                </a:solidFill>
              </a:rPr>
              <a:t> and </a:t>
            </a:r>
            <a:r>
              <a:rPr lang="fi-FI" dirty="0" err="1" smtClean="0">
                <a:solidFill>
                  <a:srgbClr val="C00000"/>
                </a:solidFill>
              </a:rPr>
              <a:t>bioindicator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factors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dominate</a:t>
            </a:r>
            <a:endParaRPr lang="fi-FI" dirty="0" smtClean="0">
              <a:solidFill>
                <a:srgbClr val="C00000"/>
              </a:solidFill>
            </a:endParaRPr>
          </a:p>
          <a:p>
            <a:r>
              <a:rPr lang="fi-FI" dirty="0" smtClean="0">
                <a:solidFill>
                  <a:srgbClr val="C00000"/>
                </a:solidFill>
              </a:rPr>
              <a:t>and </a:t>
            </a:r>
            <a:r>
              <a:rPr lang="fi-FI" dirty="0" err="1" smtClean="0">
                <a:solidFill>
                  <a:srgbClr val="C00000"/>
                </a:solidFill>
              </a:rPr>
              <a:t>are</a:t>
            </a:r>
            <a:r>
              <a:rPr lang="fi-FI" dirty="0" smtClean="0">
                <a:solidFill>
                  <a:srgbClr val="C00000"/>
                </a:solidFill>
              </a:rPr>
              <a:t> of </a:t>
            </a:r>
            <a:r>
              <a:rPr lang="fi-FI" dirty="0" err="1" smtClean="0">
                <a:solidFill>
                  <a:srgbClr val="C00000"/>
                </a:solidFill>
              </a:rPr>
              <a:t>same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order</a:t>
            </a:r>
            <a:r>
              <a:rPr lang="fi-FI" dirty="0" smtClean="0">
                <a:solidFill>
                  <a:srgbClr val="C00000"/>
                </a:solidFill>
              </a:rPr>
              <a:t> of </a:t>
            </a:r>
            <a:r>
              <a:rPr lang="fi-FI" dirty="0" err="1" smtClean="0">
                <a:solidFill>
                  <a:srgbClr val="C00000"/>
                </a:solidFill>
              </a:rPr>
              <a:t>magnitude</a:t>
            </a:r>
            <a:r>
              <a:rPr lang="fi-FI" dirty="0" smtClean="0">
                <a:solidFill>
                  <a:srgbClr val="C00000"/>
                </a:solidFill>
              </a:rPr>
              <a:t> as the </a:t>
            </a:r>
            <a:r>
              <a:rPr lang="fi-FI" dirty="0" err="1" smtClean="0">
                <a:solidFill>
                  <a:srgbClr val="C00000"/>
                </a:solidFill>
              </a:rPr>
              <a:t>residual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risks</a:t>
            </a:r>
            <a:endParaRPr lang="fi-FI" dirty="0" smtClean="0">
              <a:solidFill>
                <a:srgbClr val="C00000"/>
              </a:solidFill>
            </a:endParaRPr>
          </a:p>
          <a:p>
            <a:r>
              <a:rPr lang="fi-FI" dirty="0" err="1" smtClean="0">
                <a:solidFill>
                  <a:srgbClr val="C00000"/>
                </a:solidFill>
              </a:rPr>
              <a:t>however</a:t>
            </a:r>
            <a:r>
              <a:rPr lang="fi-FI" dirty="0" smtClean="0">
                <a:solidFill>
                  <a:srgbClr val="C00000"/>
                </a:solidFill>
              </a:rPr>
              <a:t>, </a:t>
            </a:r>
            <a:r>
              <a:rPr lang="fi-FI" dirty="0" err="1" smtClean="0">
                <a:solidFill>
                  <a:srgbClr val="C00000"/>
                </a:solidFill>
              </a:rPr>
              <a:t>here</a:t>
            </a:r>
            <a:r>
              <a:rPr lang="fi-FI" dirty="0" smtClean="0">
                <a:solidFill>
                  <a:srgbClr val="C00000"/>
                </a:solidFill>
              </a:rPr>
              <a:t> the </a:t>
            </a:r>
            <a:r>
              <a:rPr lang="fi-FI" dirty="0" err="1" smtClean="0">
                <a:solidFill>
                  <a:srgbClr val="C00000"/>
                </a:solidFill>
              </a:rPr>
              <a:t>cardiovascular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risks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have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been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attributed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more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than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twice</a:t>
            </a:r>
            <a:endParaRPr lang="fi-FI" dirty="0" smtClean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280298" y="3243033"/>
            <a:ext cx="489204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3419872" y="1249364"/>
            <a:ext cx="2592288" cy="307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Indicators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160" y="1249364"/>
            <a:ext cx="360040" cy="3074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E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4088" y="573941"/>
            <a:ext cx="648072" cy="67542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72200" y="573941"/>
            <a:ext cx="567960" cy="67542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36982" y="479079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>
                <a:solidFill>
                  <a:srgbClr val="C00000"/>
                </a:solidFill>
              </a:rPr>
              <a:t>Occ</a:t>
            </a:r>
            <a:r>
              <a:rPr lang="fi-FI" sz="1200" dirty="0" err="1" smtClean="0"/>
              <a:t>.-</a:t>
            </a:r>
            <a:r>
              <a:rPr lang="fi-FI" sz="1200" dirty="0" err="1" smtClean="0">
                <a:solidFill>
                  <a:srgbClr val="FF0000"/>
                </a:solidFill>
              </a:rPr>
              <a:t>PM</a:t>
            </a:r>
            <a:r>
              <a:rPr lang="fi-FI" sz="1200" dirty="0" err="1" smtClean="0"/>
              <a:t>-</a:t>
            </a:r>
            <a:r>
              <a:rPr lang="fi-FI" sz="1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Pb</a:t>
            </a:r>
            <a:r>
              <a:rPr lang="fi-FI" sz="1200" dirty="0" err="1" smtClean="0"/>
              <a:t>-</a:t>
            </a:r>
            <a:r>
              <a:rPr lang="fi-FI" sz="1200" dirty="0" err="1" smtClean="0">
                <a:solidFill>
                  <a:srgbClr val="FF9900"/>
                </a:solidFill>
              </a:rPr>
              <a:t>Rn</a:t>
            </a:r>
            <a:endParaRPr lang="fi-FI" sz="12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/>
              <a:t>GBD 2010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err="1" smtClean="0"/>
              <a:t>Attributable</a:t>
            </a:r>
            <a:r>
              <a:rPr lang="fi-FI" sz="3200" dirty="0" smtClean="0"/>
              <a:t> </a:t>
            </a:r>
            <a:r>
              <a:rPr lang="fi-FI" sz="3200" dirty="0" err="1" smtClean="0"/>
              <a:t>risks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296144"/>
          </a:xfrm>
        </p:spPr>
        <p:txBody>
          <a:bodyPr/>
          <a:lstStyle/>
          <a:p>
            <a:r>
              <a:rPr lang="fi-FI" dirty="0" err="1" smtClean="0"/>
              <a:t>relative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leads</a:t>
            </a:r>
            <a:r>
              <a:rPr lang="fi-FI" dirty="0" smtClean="0"/>
              <a:t> to the </a:t>
            </a:r>
            <a:r>
              <a:rPr lang="fi-FI" dirty="0" err="1" smtClean="0"/>
              <a:t>fact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necessary</a:t>
            </a:r>
            <a:r>
              <a:rPr lang="fi-FI" dirty="0" smtClean="0"/>
              <a:t> </a:t>
            </a:r>
            <a:r>
              <a:rPr lang="fi-FI" dirty="0" err="1" smtClean="0"/>
              <a:t>causes</a:t>
            </a:r>
            <a:r>
              <a:rPr lang="fi-FI" dirty="0" smtClean="0"/>
              <a:t> of a </a:t>
            </a:r>
            <a:r>
              <a:rPr lang="fi-FI" dirty="0" err="1" smtClean="0"/>
              <a:t>disease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assigned</a:t>
            </a:r>
            <a:r>
              <a:rPr lang="fi-FI" dirty="0" smtClean="0"/>
              <a:t> 100% </a:t>
            </a:r>
            <a:r>
              <a:rPr lang="fi-FI" dirty="0" err="1" smtClean="0"/>
              <a:t>attribution</a:t>
            </a:r>
            <a:r>
              <a:rPr lang="fi-FI" dirty="0" smtClean="0"/>
              <a:t>; </a:t>
            </a:r>
            <a:r>
              <a:rPr lang="fi-FI" dirty="0" err="1" smtClean="0"/>
              <a:t>thus</a:t>
            </a:r>
            <a:r>
              <a:rPr lang="fi-FI" dirty="0" smtClean="0"/>
              <a:t> </a:t>
            </a:r>
            <a:r>
              <a:rPr lang="fi-FI" dirty="0" err="1" smtClean="0"/>
              <a:t>total</a:t>
            </a:r>
            <a:r>
              <a:rPr lang="fi-FI" dirty="0" smtClean="0"/>
              <a:t> of 200%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708920"/>
            <a:ext cx="90678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1776" y="2998693"/>
            <a:ext cx="31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C00000"/>
                </a:solidFill>
              </a:rPr>
              <a:t>Only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cardiovascular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diseases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are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err="1" smtClean="0">
                <a:solidFill>
                  <a:srgbClr val="C00000"/>
                </a:solidFill>
              </a:rPr>
              <a:t>overattributed</a:t>
            </a:r>
            <a:endParaRPr lang="fi-FI" dirty="0" smtClean="0">
              <a:solidFill>
                <a:srgbClr val="C00000"/>
              </a:solidFill>
            </a:endParaRPr>
          </a:p>
          <a:p>
            <a:r>
              <a:rPr lang="fi-FI" dirty="0" smtClean="0">
                <a:solidFill>
                  <a:srgbClr val="C00000"/>
                </a:solidFill>
              </a:rPr>
              <a:t>(</a:t>
            </a:r>
            <a:r>
              <a:rPr lang="fi-FI" dirty="0" err="1" smtClean="0">
                <a:solidFill>
                  <a:srgbClr val="C00000"/>
                </a:solidFill>
              </a:rPr>
              <a:t>total</a:t>
            </a:r>
            <a:r>
              <a:rPr lang="fi-FI" dirty="0" smtClean="0">
                <a:solidFill>
                  <a:srgbClr val="C00000"/>
                </a:solidFill>
              </a:rPr>
              <a:t> PAF=2.3 </a:t>
            </a:r>
            <a:r>
              <a:rPr lang="fi-FI" dirty="0" err="1" smtClean="0">
                <a:solidFill>
                  <a:srgbClr val="C00000"/>
                </a:solidFill>
              </a:rPr>
              <a:t>or</a:t>
            </a:r>
            <a:r>
              <a:rPr lang="fi-FI" dirty="0" smtClean="0">
                <a:solidFill>
                  <a:srgbClr val="C00000"/>
                </a:solidFill>
              </a:rPr>
              <a:t> 230%)</a:t>
            </a:r>
            <a:endParaRPr lang="fi-FI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32040" y="318859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cesium\ohaf$\_Desktop\EBoDE Pie FI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0"/>
          <a:stretch/>
        </p:blipFill>
        <p:spPr bwMode="auto">
          <a:xfrm>
            <a:off x="413656" y="2732314"/>
            <a:ext cx="8435280" cy="38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/>
              <a:t>So</a:t>
            </a:r>
            <a:r>
              <a:rPr lang="fi-FI" sz="2400" dirty="0"/>
              <a:t> </a:t>
            </a:r>
            <a:r>
              <a:rPr lang="fi-FI" sz="2400" dirty="0" err="1"/>
              <a:t>what</a:t>
            </a:r>
            <a:r>
              <a:rPr lang="fi-FI" sz="2400" dirty="0"/>
              <a:t>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we</a:t>
            </a:r>
            <a:r>
              <a:rPr lang="fi-FI" sz="2400" dirty="0"/>
              <a:t> </a:t>
            </a:r>
            <a:r>
              <a:rPr lang="fi-FI" sz="2400" dirty="0" err="1"/>
              <a:t>do</a:t>
            </a:r>
            <a:r>
              <a:rPr lang="fi-FI" sz="2400" dirty="0"/>
              <a:t> to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risks</a:t>
            </a:r>
            <a:r>
              <a:rPr lang="fi-FI" dirty="0"/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859-79F7-4814-8C1E-79D1EE09F8EB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4B0-90D9-48DA-83E9-567B146E385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1880" y="1340768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Looking</a:t>
            </a:r>
            <a:r>
              <a:rPr lang="fi-FI" dirty="0" smtClean="0"/>
              <a:t> </a:t>
            </a:r>
            <a:r>
              <a:rPr lang="fi-FI" dirty="0" err="1" smtClean="0"/>
              <a:t>especially</a:t>
            </a:r>
            <a:r>
              <a:rPr lang="fi-FI" dirty="0" smtClean="0"/>
              <a:t> at the </a:t>
            </a:r>
            <a:r>
              <a:rPr lang="fi-FI" dirty="0" err="1" smtClean="0"/>
              <a:t>leading</a:t>
            </a:r>
            <a:r>
              <a:rPr lang="fi-FI" dirty="0" smtClean="0"/>
              <a:t> </a:t>
            </a:r>
            <a:r>
              <a:rPr lang="fi-FI" dirty="0" err="1" smtClean="0"/>
              <a:t>causes</a:t>
            </a:r>
            <a:r>
              <a:rPr lang="fi-FI" dirty="0" smtClean="0"/>
              <a:t> of EBD: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PM</a:t>
            </a:r>
            <a:r>
              <a:rPr lang="fi-FI" baseline="-25000" dirty="0" smtClean="0"/>
              <a:t>2.5</a:t>
            </a:r>
            <a:r>
              <a:rPr lang="fi-FI" dirty="0" smtClean="0"/>
              <a:t> (and PM</a:t>
            </a:r>
            <a:r>
              <a:rPr lang="fi-FI" baseline="-25000" dirty="0" smtClean="0"/>
              <a:t>10</a:t>
            </a:r>
            <a:r>
              <a:rPr lang="fi-FI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Radon (</a:t>
            </a:r>
            <a:r>
              <a:rPr lang="fi-FI" dirty="0" err="1" smtClean="0"/>
              <a:t>how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smoking?)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Second </a:t>
            </a:r>
            <a:r>
              <a:rPr lang="fi-FI" dirty="0" err="1" smtClean="0"/>
              <a:t>hand</a:t>
            </a:r>
            <a:r>
              <a:rPr lang="fi-FI" dirty="0" smtClean="0"/>
              <a:t> </a:t>
            </a:r>
            <a:r>
              <a:rPr lang="fi-FI" dirty="0" err="1" smtClean="0"/>
              <a:t>smoke</a:t>
            </a:r>
            <a:r>
              <a:rPr lang="fi-FI" dirty="0" smtClean="0"/>
              <a:t> (and smoking?)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noise</a:t>
            </a:r>
            <a:endParaRPr lang="fi-FI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46645" y="6278761"/>
            <a:ext cx="2013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dirty="0" smtClean="0"/>
              <a:t>Hänninen &amp; </a:t>
            </a:r>
            <a:r>
              <a:rPr lang="fi-FI" sz="1400" dirty="0" err="1" smtClean="0"/>
              <a:t>Knol</a:t>
            </a:r>
            <a:r>
              <a:rPr lang="fi-FI" sz="1400" dirty="0" smtClean="0"/>
              <a:t>, 2011</a:t>
            </a:r>
            <a:endParaRPr lang="fi-FI" sz="1400" dirty="0"/>
          </a:p>
        </p:txBody>
      </p:sp>
      <p:sp>
        <p:nvSpPr>
          <p:cNvPr id="8" name="Oval 7"/>
          <p:cNvSpPr/>
          <p:nvPr/>
        </p:nvSpPr>
        <p:spPr>
          <a:xfrm>
            <a:off x="914658" y="3573016"/>
            <a:ext cx="1425093" cy="2160240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107504" y="4514746"/>
            <a:ext cx="1082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2">
                    <a:lumMod val="50000"/>
                  </a:schemeClr>
                </a:solidFill>
              </a:rPr>
              <a:t>Smoking</a:t>
            </a:r>
            <a:endParaRPr lang="fi-FI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132672"/>
            <a:ext cx="648072" cy="9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4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/>
              <a:t>So</a:t>
            </a:r>
            <a:r>
              <a:rPr lang="fi-FI" sz="2400" dirty="0"/>
              <a:t> </a:t>
            </a:r>
            <a:r>
              <a:rPr lang="fi-FI" sz="2400" dirty="0" err="1"/>
              <a:t>what</a:t>
            </a:r>
            <a:r>
              <a:rPr lang="fi-FI" sz="2400" dirty="0"/>
              <a:t>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we</a:t>
            </a:r>
            <a:r>
              <a:rPr lang="fi-FI" sz="2400" dirty="0"/>
              <a:t> </a:t>
            </a:r>
            <a:r>
              <a:rPr lang="fi-FI" sz="2400" dirty="0" err="1"/>
              <a:t>do</a:t>
            </a:r>
            <a:r>
              <a:rPr lang="fi-FI" sz="2400" dirty="0"/>
              <a:t> to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risks</a:t>
            </a:r>
            <a:r>
              <a:rPr lang="fi-FI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Juho Kutvonen (2014-02-11): </a:t>
            </a:r>
            <a:br>
              <a:rPr lang="fi-FI" dirty="0" smtClean="0"/>
            </a:br>
            <a:r>
              <a:rPr lang="fi-FI" b="1" dirty="0" smtClean="0"/>
              <a:t>Value </a:t>
            </a:r>
            <a:r>
              <a:rPr lang="fi-FI" b="1" dirty="0" err="1" smtClean="0"/>
              <a:t>efficiency</a:t>
            </a:r>
            <a:r>
              <a:rPr lang="fi-FI" b="1" dirty="0" smtClean="0"/>
              <a:t> of </a:t>
            </a:r>
            <a:r>
              <a:rPr lang="fi-FI" b="1" dirty="0" err="1" smtClean="0"/>
              <a:t>selected</a:t>
            </a:r>
            <a:r>
              <a:rPr lang="fi-FI" b="1" dirty="0" smtClean="0"/>
              <a:t> </a:t>
            </a:r>
            <a:r>
              <a:rPr lang="fi-FI" b="1" dirty="0" err="1" smtClean="0"/>
              <a:t>approaches</a:t>
            </a:r>
            <a:r>
              <a:rPr lang="fi-FI" b="1" dirty="0" smtClean="0"/>
              <a:t> to </a:t>
            </a:r>
            <a:r>
              <a:rPr lang="fi-FI" b="1" dirty="0" err="1" smtClean="0"/>
              <a:t>reduce</a:t>
            </a:r>
            <a:r>
              <a:rPr lang="fi-FI" b="1" dirty="0" smtClean="0"/>
              <a:t> PM2.5, SHS and radon </a:t>
            </a:r>
            <a:r>
              <a:rPr lang="fi-FI" b="1" dirty="0" err="1" smtClean="0"/>
              <a:t>exposures</a:t>
            </a:r>
            <a:endParaRPr lang="fi-FI" b="1" dirty="0" smtClean="0"/>
          </a:p>
          <a:p>
            <a:endParaRPr lang="fi-FI" dirty="0"/>
          </a:p>
          <a:p>
            <a:r>
              <a:rPr lang="fi-FI" dirty="0" smtClean="0"/>
              <a:t>Jouni </a:t>
            </a:r>
            <a:r>
              <a:rPr lang="fi-FI" dirty="0" err="1"/>
              <a:t>Tuomisto</a:t>
            </a:r>
            <a:r>
              <a:rPr lang="fi-FI" dirty="0"/>
              <a:t> (2014-04-29) : </a:t>
            </a:r>
            <a:r>
              <a:rPr lang="fi-FI" b="1" dirty="0" smtClean="0"/>
              <a:t>Radon and smoking</a:t>
            </a:r>
          </a:p>
          <a:p>
            <a:endParaRPr lang="fi-FI" dirty="0" smtClean="0"/>
          </a:p>
          <a:p>
            <a:r>
              <a:rPr lang="fi-FI" dirty="0" err="1" smtClean="0"/>
              <a:t>Isabell</a:t>
            </a:r>
            <a:r>
              <a:rPr lang="fi-FI" dirty="0" smtClean="0"/>
              <a:t> </a:t>
            </a:r>
            <a:r>
              <a:rPr lang="fi-FI" dirty="0" err="1" smtClean="0"/>
              <a:t>Rumrich</a:t>
            </a:r>
            <a:r>
              <a:rPr lang="fi-FI" dirty="0"/>
              <a:t> (</a:t>
            </a:r>
            <a:r>
              <a:rPr lang="fi-FI" dirty="0" smtClean="0"/>
              <a:t>2014-05-20): </a:t>
            </a:r>
            <a:br>
              <a:rPr lang="fi-FI" dirty="0" smtClean="0"/>
            </a:br>
            <a:r>
              <a:rPr lang="fi-FI" b="1" dirty="0" err="1" smtClean="0"/>
              <a:t>Reduction</a:t>
            </a:r>
            <a:r>
              <a:rPr lang="fi-FI" b="1" dirty="0" smtClean="0"/>
              <a:t> </a:t>
            </a:r>
            <a:r>
              <a:rPr lang="fi-FI" b="1" dirty="0" err="1" smtClean="0"/>
              <a:t>scenarios</a:t>
            </a:r>
            <a:r>
              <a:rPr lang="fi-FI" b="1" dirty="0" smtClean="0"/>
              <a:t> for </a:t>
            </a:r>
            <a:r>
              <a:rPr lang="fi-FI" b="1" dirty="0" err="1" smtClean="0"/>
              <a:t>asthma</a:t>
            </a:r>
            <a:r>
              <a:rPr lang="fi-FI" b="1" dirty="0" smtClean="0"/>
              <a:t> </a:t>
            </a:r>
            <a:r>
              <a:rPr lang="fi-FI" b="1" dirty="0" err="1" smtClean="0"/>
              <a:t>risk</a:t>
            </a:r>
            <a:r>
              <a:rPr lang="fi-FI" b="1" dirty="0" smtClean="0"/>
              <a:t> </a:t>
            </a:r>
            <a:r>
              <a:rPr lang="fi-FI" b="1" dirty="0" err="1" smtClean="0"/>
              <a:t>factors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(life </a:t>
            </a:r>
            <a:r>
              <a:rPr lang="fi-FI" dirty="0" err="1" smtClean="0"/>
              <a:t>table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r>
              <a:rPr lang="fi-FI" dirty="0" smtClean="0"/>
              <a:t>)</a:t>
            </a:r>
          </a:p>
          <a:p>
            <a:endParaRPr lang="fi-FI" dirty="0" smtClean="0">
              <a:solidFill>
                <a:srgbClr val="0070C0"/>
              </a:solidFill>
            </a:endParaRPr>
          </a:p>
          <a:p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D859-79F7-4814-8C1E-79D1EE09F8EB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4B0-90D9-48DA-83E9-567B146E385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Determinants of health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13D2-ECE9-4F33-9D7B-82106742E0E5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1553-D079-40EC-B536-8A4DE717237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851920" y="2237597"/>
            <a:ext cx="1341438" cy="2352675"/>
          </a:xfrm>
          <a:custGeom>
            <a:avLst/>
            <a:gdLst>
              <a:gd name="T0" fmla="*/ 5989 w 9959"/>
              <a:gd name="T1" fmla="*/ 16324 h 17463"/>
              <a:gd name="T2" fmla="*/ 6735 w 9959"/>
              <a:gd name="T3" fmla="*/ 16672 h 17463"/>
              <a:gd name="T4" fmla="*/ 6916 w 9959"/>
              <a:gd name="T5" fmla="*/ 13556 h 17463"/>
              <a:gd name="T6" fmla="*/ 6931 w 9959"/>
              <a:gd name="T7" fmla="*/ 7988 h 17463"/>
              <a:gd name="T8" fmla="*/ 6418 w 9959"/>
              <a:gd name="T9" fmla="*/ 5829 h 17463"/>
              <a:gd name="T10" fmla="*/ 6898 w 9959"/>
              <a:gd name="T11" fmla="*/ 5848 h 17463"/>
              <a:gd name="T12" fmla="*/ 6930 w 9959"/>
              <a:gd name="T13" fmla="*/ 6034 h 17463"/>
              <a:gd name="T14" fmla="*/ 6415 w 9959"/>
              <a:gd name="T15" fmla="*/ 6396 h 17463"/>
              <a:gd name="T16" fmla="*/ 6999 w 9959"/>
              <a:gd name="T17" fmla="*/ 8919 h 17463"/>
              <a:gd name="T18" fmla="*/ 6940 w 9959"/>
              <a:gd name="T19" fmla="*/ 13479 h 17463"/>
              <a:gd name="T20" fmla="*/ 6710 w 9959"/>
              <a:gd name="T21" fmla="*/ 16600 h 17463"/>
              <a:gd name="T22" fmla="*/ 2958 w 9959"/>
              <a:gd name="T23" fmla="*/ 17399 h 17463"/>
              <a:gd name="T24" fmla="*/ 2934 w 9959"/>
              <a:gd name="T25" fmla="*/ 15390 h 17463"/>
              <a:gd name="T26" fmla="*/ 2814 w 9959"/>
              <a:gd name="T27" fmla="*/ 10675 h 17463"/>
              <a:gd name="T28" fmla="*/ 3144 w 9959"/>
              <a:gd name="T29" fmla="*/ 6961 h 17463"/>
              <a:gd name="T30" fmla="*/ 2763 w 9959"/>
              <a:gd name="T31" fmla="*/ 6622 h 17463"/>
              <a:gd name="T32" fmla="*/ 1814 w 9959"/>
              <a:gd name="T33" fmla="*/ 8327 h 17463"/>
              <a:gd name="T34" fmla="*/ 1083 w 9959"/>
              <a:gd name="T35" fmla="*/ 9839 h 17463"/>
              <a:gd name="T36" fmla="*/ 512 w 9959"/>
              <a:gd name="T37" fmla="*/ 9486 h 17463"/>
              <a:gd name="T38" fmla="*/ 403 w 9959"/>
              <a:gd name="T39" fmla="*/ 9335 h 17463"/>
              <a:gd name="T40" fmla="*/ 689 w 9959"/>
              <a:gd name="T41" fmla="*/ 9872 h 17463"/>
              <a:gd name="T42" fmla="*/ 1328 w 9959"/>
              <a:gd name="T43" fmla="*/ 9385 h 17463"/>
              <a:gd name="T44" fmla="*/ 2064 w 9959"/>
              <a:gd name="T45" fmla="*/ 7819 h 17463"/>
              <a:gd name="T46" fmla="*/ 2888 w 9959"/>
              <a:gd name="T47" fmla="*/ 6150 h 17463"/>
              <a:gd name="T48" fmla="*/ 3214 w 9959"/>
              <a:gd name="T49" fmla="*/ 6859 h 17463"/>
              <a:gd name="T50" fmla="*/ 2973 w 9959"/>
              <a:gd name="T51" fmla="*/ 11566 h 17463"/>
              <a:gd name="T52" fmla="*/ 2900 w 9959"/>
              <a:gd name="T53" fmla="*/ 16457 h 17463"/>
              <a:gd name="T54" fmla="*/ 3595 w 9959"/>
              <a:gd name="T55" fmla="*/ 15774 h 17463"/>
              <a:gd name="T56" fmla="*/ 4220 w 9959"/>
              <a:gd name="T57" fmla="*/ 12269 h 17463"/>
              <a:gd name="T58" fmla="*/ 4673 w 9959"/>
              <a:gd name="T59" fmla="*/ 9593 h 17463"/>
              <a:gd name="T60" fmla="*/ 5377 w 9959"/>
              <a:gd name="T61" fmla="*/ 12250 h 17463"/>
              <a:gd name="T62" fmla="*/ 5736 w 9959"/>
              <a:gd name="T63" fmla="*/ 14888 h 17463"/>
              <a:gd name="T64" fmla="*/ 5586 w 9959"/>
              <a:gd name="T65" fmla="*/ 13450 h 17463"/>
              <a:gd name="T66" fmla="*/ 4984 w 9959"/>
              <a:gd name="T67" fmla="*/ 9693 h 17463"/>
              <a:gd name="T68" fmla="*/ 4359 w 9959"/>
              <a:gd name="T69" fmla="*/ 11266 h 17463"/>
              <a:gd name="T70" fmla="*/ 3885 w 9959"/>
              <a:gd name="T71" fmla="*/ 14641 h 17463"/>
              <a:gd name="T72" fmla="*/ 2938 w 9959"/>
              <a:gd name="T73" fmla="*/ 15436 h 17463"/>
              <a:gd name="T74" fmla="*/ 8308 w 9959"/>
              <a:gd name="T75" fmla="*/ 8509 h 17463"/>
              <a:gd name="T76" fmla="*/ 8487 w 9959"/>
              <a:gd name="T77" fmla="*/ 9116 h 17463"/>
              <a:gd name="T78" fmla="*/ 9250 w 9959"/>
              <a:gd name="T79" fmla="*/ 9558 h 17463"/>
              <a:gd name="T80" fmla="*/ 9681 w 9959"/>
              <a:gd name="T81" fmla="*/ 9392 h 17463"/>
              <a:gd name="T82" fmla="*/ 8987 w 9959"/>
              <a:gd name="T83" fmla="*/ 8211 h 17463"/>
              <a:gd name="T84" fmla="*/ 8107 w 9959"/>
              <a:gd name="T85" fmla="*/ 6388 h 17463"/>
              <a:gd name="T86" fmla="*/ 7335 w 9959"/>
              <a:gd name="T87" fmla="*/ 3554 h 17463"/>
              <a:gd name="T88" fmla="*/ 7892 w 9959"/>
              <a:gd name="T89" fmla="*/ 5887 h 17463"/>
              <a:gd name="T90" fmla="*/ 8798 w 9959"/>
              <a:gd name="T91" fmla="*/ 7740 h 17463"/>
              <a:gd name="T92" fmla="*/ 9420 w 9959"/>
              <a:gd name="T93" fmla="*/ 8830 h 17463"/>
              <a:gd name="T94" fmla="*/ 9541 w 9959"/>
              <a:gd name="T95" fmla="*/ 9660 h 17463"/>
              <a:gd name="T96" fmla="*/ 204 w 9959"/>
              <a:gd name="T97" fmla="*/ 8903 h 17463"/>
              <a:gd name="T98" fmla="*/ 1334 w 9959"/>
              <a:gd name="T99" fmla="*/ 7780 h 17463"/>
              <a:gd name="T100" fmla="*/ 1976 w 9959"/>
              <a:gd name="T101" fmla="*/ 5925 h 17463"/>
              <a:gd name="T102" fmla="*/ 3093 w 9959"/>
              <a:gd name="T103" fmla="*/ 3039 h 17463"/>
              <a:gd name="T104" fmla="*/ 4005 w 9959"/>
              <a:gd name="T105" fmla="*/ 750 h 17463"/>
              <a:gd name="T106" fmla="*/ 5709 w 9959"/>
              <a:gd name="T107" fmla="*/ 458 h 17463"/>
              <a:gd name="T108" fmla="*/ 5733 w 9959"/>
              <a:gd name="T109" fmla="*/ 2595 h 17463"/>
              <a:gd name="T110" fmla="*/ 7190 w 9959"/>
              <a:gd name="T111" fmla="*/ 3400 h 17463"/>
              <a:gd name="T112" fmla="*/ 5613 w 9959"/>
              <a:gd name="T113" fmla="*/ 2534 h 17463"/>
              <a:gd name="T114" fmla="*/ 5644 w 9959"/>
              <a:gd name="T115" fmla="*/ 433 h 17463"/>
              <a:gd name="T116" fmla="*/ 3938 w 9959"/>
              <a:gd name="T117" fmla="*/ 1359 h 17463"/>
              <a:gd name="T118" fmla="*/ 3329 w 9959"/>
              <a:gd name="T119" fmla="*/ 3001 h 17463"/>
              <a:gd name="T120" fmla="*/ 1872 w 9959"/>
              <a:gd name="T121" fmla="*/ 6188 h 17463"/>
              <a:gd name="T122" fmla="*/ 1323 w 9959"/>
              <a:gd name="T123" fmla="*/ 7867 h 17463"/>
              <a:gd name="T124" fmla="*/ 7661 w 9959"/>
              <a:gd name="T125" fmla="*/ 7562 h 17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59" h="17463">
                <a:moveTo>
                  <a:pt x="6250" y="17454"/>
                </a:moveTo>
                <a:cubicBezTo>
                  <a:pt x="6246" y="17448"/>
                  <a:pt x="6238" y="17447"/>
                  <a:pt x="6233" y="17450"/>
                </a:cubicBezTo>
                <a:cubicBezTo>
                  <a:pt x="6227" y="17453"/>
                  <a:pt x="6222" y="17451"/>
                  <a:pt x="6222" y="17445"/>
                </a:cubicBezTo>
                <a:cubicBezTo>
                  <a:pt x="6222" y="17430"/>
                  <a:pt x="6179" y="17396"/>
                  <a:pt x="6170" y="17404"/>
                </a:cubicBezTo>
                <a:cubicBezTo>
                  <a:pt x="6165" y="17408"/>
                  <a:pt x="6163" y="17406"/>
                  <a:pt x="6164" y="17401"/>
                </a:cubicBezTo>
                <a:cubicBezTo>
                  <a:pt x="6169" y="17381"/>
                  <a:pt x="6164" y="17354"/>
                  <a:pt x="6156" y="17360"/>
                </a:cubicBezTo>
                <a:cubicBezTo>
                  <a:pt x="6148" y="17367"/>
                  <a:pt x="6095" y="17284"/>
                  <a:pt x="6095" y="17264"/>
                </a:cubicBezTo>
                <a:cubicBezTo>
                  <a:pt x="6095" y="17256"/>
                  <a:pt x="6089" y="17251"/>
                  <a:pt x="6082" y="17251"/>
                </a:cubicBezTo>
                <a:cubicBezTo>
                  <a:pt x="6076" y="17251"/>
                  <a:pt x="6073" y="17247"/>
                  <a:pt x="6077" y="17242"/>
                </a:cubicBezTo>
                <a:cubicBezTo>
                  <a:pt x="6080" y="17237"/>
                  <a:pt x="6078" y="17230"/>
                  <a:pt x="6072" y="17227"/>
                </a:cubicBezTo>
                <a:cubicBezTo>
                  <a:pt x="6065" y="17223"/>
                  <a:pt x="6060" y="17205"/>
                  <a:pt x="6060" y="17187"/>
                </a:cubicBezTo>
                <a:cubicBezTo>
                  <a:pt x="6060" y="17168"/>
                  <a:pt x="6056" y="17155"/>
                  <a:pt x="6050" y="17158"/>
                </a:cubicBezTo>
                <a:cubicBezTo>
                  <a:pt x="6045" y="17160"/>
                  <a:pt x="6040" y="17140"/>
                  <a:pt x="6038" y="17112"/>
                </a:cubicBezTo>
                <a:cubicBezTo>
                  <a:pt x="6037" y="17085"/>
                  <a:pt x="6031" y="17058"/>
                  <a:pt x="6026" y="17052"/>
                </a:cubicBezTo>
                <a:cubicBezTo>
                  <a:pt x="6014" y="17040"/>
                  <a:pt x="5990" y="16912"/>
                  <a:pt x="5982" y="16825"/>
                </a:cubicBezTo>
                <a:cubicBezTo>
                  <a:pt x="5979" y="16790"/>
                  <a:pt x="5972" y="16757"/>
                  <a:pt x="5967" y="16752"/>
                </a:cubicBezTo>
                <a:cubicBezTo>
                  <a:pt x="5962" y="16747"/>
                  <a:pt x="5956" y="16720"/>
                  <a:pt x="5955" y="16694"/>
                </a:cubicBezTo>
                <a:cubicBezTo>
                  <a:pt x="5953" y="16667"/>
                  <a:pt x="5947" y="16640"/>
                  <a:pt x="5941" y="16634"/>
                </a:cubicBezTo>
                <a:cubicBezTo>
                  <a:pt x="5927" y="16618"/>
                  <a:pt x="5915" y="16444"/>
                  <a:pt x="5927" y="16421"/>
                </a:cubicBezTo>
                <a:cubicBezTo>
                  <a:pt x="5938" y="16400"/>
                  <a:pt x="5938" y="16400"/>
                  <a:pt x="5949" y="16369"/>
                </a:cubicBezTo>
                <a:cubicBezTo>
                  <a:pt x="5953" y="16355"/>
                  <a:pt x="5958" y="16337"/>
                  <a:pt x="5960" y="16328"/>
                </a:cubicBezTo>
                <a:cubicBezTo>
                  <a:pt x="5961" y="16319"/>
                  <a:pt x="5966" y="16309"/>
                  <a:pt x="5971" y="16305"/>
                </a:cubicBezTo>
                <a:cubicBezTo>
                  <a:pt x="5984" y="16295"/>
                  <a:pt x="5980" y="16139"/>
                  <a:pt x="5967" y="16132"/>
                </a:cubicBezTo>
                <a:cubicBezTo>
                  <a:pt x="5961" y="16129"/>
                  <a:pt x="5958" y="16122"/>
                  <a:pt x="5962" y="16118"/>
                </a:cubicBezTo>
                <a:cubicBezTo>
                  <a:pt x="5965" y="16113"/>
                  <a:pt x="5962" y="16107"/>
                  <a:pt x="5956" y="16103"/>
                </a:cubicBezTo>
                <a:cubicBezTo>
                  <a:pt x="5949" y="16100"/>
                  <a:pt x="5944" y="16087"/>
                  <a:pt x="5944" y="16075"/>
                </a:cubicBezTo>
                <a:cubicBezTo>
                  <a:pt x="5944" y="16064"/>
                  <a:pt x="5938" y="16048"/>
                  <a:pt x="5930" y="16041"/>
                </a:cubicBezTo>
                <a:cubicBezTo>
                  <a:pt x="5918" y="16030"/>
                  <a:pt x="5918" y="16029"/>
                  <a:pt x="5933" y="16036"/>
                </a:cubicBezTo>
                <a:cubicBezTo>
                  <a:pt x="5947" y="16042"/>
                  <a:pt x="5947" y="16041"/>
                  <a:pt x="5937" y="16030"/>
                </a:cubicBezTo>
                <a:cubicBezTo>
                  <a:pt x="5929" y="16022"/>
                  <a:pt x="5922" y="15999"/>
                  <a:pt x="5920" y="15977"/>
                </a:cubicBezTo>
                <a:cubicBezTo>
                  <a:pt x="5918" y="15956"/>
                  <a:pt x="5911" y="15932"/>
                  <a:pt x="5903" y="15924"/>
                </a:cubicBezTo>
                <a:cubicBezTo>
                  <a:pt x="5896" y="15916"/>
                  <a:pt x="5889" y="15893"/>
                  <a:pt x="5889" y="15873"/>
                </a:cubicBezTo>
                <a:cubicBezTo>
                  <a:pt x="5888" y="15853"/>
                  <a:pt x="5887" y="15835"/>
                  <a:pt x="5886" y="15832"/>
                </a:cubicBezTo>
                <a:cubicBezTo>
                  <a:pt x="5885" y="15829"/>
                  <a:pt x="5883" y="15824"/>
                  <a:pt x="5882" y="15820"/>
                </a:cubicBezTo>
                <a:cubicBezTo>
                  <a:pt x="5881" y="15816"/>
                  <a:pt x="5876" y="15807"/>
                  <a:pt x="5870" y="15799"/>
                </a:cubicBezTo>
                <a:cubicBezTo>
                  <a:pt x="5862" y="15789"/>
                  <a:pt x="5864" y="15788"/>
                  <a:pt x="5876" y="15794"/>
                </a:cubicBezTo>
                <a:cubicBezTo>
                  <a:pt x="5889" y="15800"/>
                  <a:pt x="5889" y="15799"/>
                  <a:pt x="5879" y="15788"/>
                </a:cubicBezTo>
                <a:cubicBezTo>
                  <a:pt x="5862" y="15770"/>
                  <a:pt x="5853" y="15682"/>
                  <a:pt x="5869" y="15688"/>
                </a:cubicBezTo>
                <a:cubicBezTo>
                  <a:pt x="5875" y="15691"/>
                  <a:pt x="5872" y="15687"/>
                  <a:pt x="5862" y="15680"/>
                </a:cubicBezTo>
                <a:cubicBezTo>
                  <a:pt x="5850" y="15672"/>
                  <a:pt x="5841" y="15648"/>
                  <a:pt x="5838" y="15616"/>
                </a:cubicBezTo>
                <a:cubicBezTo>
                  <a:pt x="5834" y="15560"/>
                  <a:pt x="5839" y="15553"/>
                  <a:pt x="5860" y="15592"/>
                </a:cubicBezTo>
                <a:cubicBezTo>
                  <a:pt x="5881" y="15633"/>
                  <a:pt x="5897" y="15730"/>
                  <a:pt x="5882" y="15730"/>
                </a:cubicBezTo>
                <a:cubicBezTo>
                  <a:pt x="5876" y="15730"/>
                  <a:pt x="5879" y="15736"/>
                  <a:pt x="5889" y="15742"/>
                </a:cubicBezTo>
                <a:cubicBezTo>
                  <a:pt x="5910" y="15756"/>
                  <a:pt x="5924" y="15868"/>
                  <a:pt x="5904" y="15859"/>
                </a:cubicBezTo>
                <a:cubicBezTo>
                  <a:pt x="5897" y="15857"/>
                  <a:pt x="5900" y="15861"/>
                  <a:pt x="5909" y="15868"/>
                </a:cubicBezTo>
                <a:cubicBezTo>
                  <a:pt x="5927" y="15880"/>
                  <a:pt x="5936" y="15908"/>
                  <a:pt x="5937" y="15951"/>
                </a:cubicBezTo>
                <a:cubicBezTo>
                  <a:pt x="5937" y="15964"/>
                  <a:pt x="5943" y="15971"/>
                  <a:pt x="5951" y="15969"/>
                </a:cubicBezTo>
                <a:cubicBezTo>
                  <a:pt x="5958" y="15966"/>
                  <a:pt x="5964" y="15972"/>
                  <a:pt x="5964" y="15981"/>
                </a:cubicBezTo>
                <a:cubicBezTo>
                  <a:pt x="5964" y="16045"/>
                  <a:pt x="5969" y="16070"/>
                  <a:pt x="5979" y="16064"/>
                </a:cubicBezTo>
                <a:cubicBezTo>
                  <a:pt x="5986" y="16061"/>
                  <a:pt x="5990" y="16062"/>
                  <a:pt x="5989" y="16066"/>
                </a:cubicBezTo>
                <a:cubicBezTo>
                  <a:pt x="5988" y="16071"/>
                  <a:pt x="5988" y="16095"/>
                  <a:pt x="5989" y="16121"/>
                </a:cubicBezTo>
                <a:cubicBezTo>
                  <a:pt x="5990" y="16155"/>
                  <a:pt x="5994" y="16165"/>
                  <a:pt x="6005" y="16160"/>
                </a:cubicBezTo>
                <a:cubicBezTo>
                  <a:pt x="6013" y="16156"/>
                  <a:pt x="6012" y="16160"/>
                  <a:pt x="6002" y="16171"/>
                </a:cubicBezTo>
                <a:cubicBezTo>
                  <a:pt x="5990" y="16184"/>
                  <a:pt x="5989" y="16187"/>
                  <a:pt x="6000" y="16181"/>
                </a:cubicBezTo>
                <a:cubicBezTo>
                  <a:pt x="6012" y="16175"/>
                  <a:pt x="6015" y="16183"/>
                  <a:pt x="6013" y="16216"/>
                </a:cubicBezTo>
                <a:cubicBezTo>
                  <a:pt x="6011" y="16239"/>
                  <a:pt x="6005" y="16263"/>
                  <a:pt x="6001" y="16268"/>
                </a:cubicBezTo>
                <a:cubicBezTo>
                  <a:pt x="5996" y="16274"/>
                  <a:pt x="5990" y="16299"/>
                  <a:pt x="5989" y="16324"/>
                </a:cubicBezTo>
                <a:cubicBezTo>
                  <a:pt x="5987" y="16350"/>
                  <a:pt x="5982" y="16373"/>
                  <a:pt x="5977" y="16375"/>
                </a:cubicBezTo>
                <a:cubicBezTo>
                  <a:pt x="5972" y="16378"/>
                  <a:pt x="5967" y="16396"/>
                  <a:pt x="5967" y="16414"/>
                </a:cubicBezTo>
                <a:cubicBezTo>
                  <a:pt x="5967" y="16434"/>
                  <a:pt x="5963" y="16446"/>
                  <a:pt x="5956" y="16442"/>
                </a:cubicBezTo>
                <a:cubicBezTo>
                  <a:pt x="5948" y="16438"/>
                  <a:pt x="5944" y="16462"/>
                  <a:pt x="5944" y="16505"/>
                </a:cubicBezTo>
                <a:cubicBezTo>
                  <a:pt x="5944" y="16549"/>
                  <a:pt x="5948" y="16572"/>
                  <a:pt x="5956" y="16568"/>
                </a:cubicBezTo>
                <a:cubicBezTo>
                  <a:pt x="5963" y="16564"/>
                  <a:pt x="5968" y="16577"/>
                  <a:pt x="5968" y="16599"/>
                </a:cubicBezTo>
                <a:cubicBezTo>
                  <a:pt x="5970" y="16657"/>
                  <a:pt x="5974" y="16685"/>
                  <a:pt x="5983" y="16697"/>
                </a:cubicBezTo>
                <a:cubicBezTo>
                  <a:pt x="5988" y="16703"/>
                  <a:pt x="5994" y="16735"/>
                  <a:pt x="5998" y="16769"/>
                </a:cubicBezTo>
                <a:cubicBezTo>
                  <a:pt x="6002" y="16802"/>
                  <a:pt x="6010" y="16831"/>
                  <a:pt x="6015" y="16833"/>
                </a:cubicBezTo>
                <a:cubicBezTo>
                  <a:pt x="6021" y="16834"/>
                  <a:pt x="6025" y="16867"/>
                  <a:pt x="6025" y="16906"/>
                </a:cubicBezTo>
                <a:cubicBezTo>
                  <a:pt x="6025" y="16944"/>
                  <a:pt x="6030" y="16980"/>
                  <a:pt x="6036" y="16985"/>
                </a:cubicBezTo>
                <a:cubicBezTo>
                  <a:pt x="6041" y="16990"/>
                  <a:pt x="6049" y="17015"/>
                  <a:pt x="6054" y="17042"/>
                </a:cubicBezTo>
                <a:cubicBezTo>
                  <a:pt x="6058" y="17068"/>
                  <a:pt x="6066" y="17097"/>
                  <a:pt x="6072" y="17106"/>
                </a:cubicBezTo>
                <a:cubicBezTo>
                  <a:pt x="6078" y="17116"/>
                  <a:pt x="6083" y="17139"/>
                  <a:pt x="6083" y="17158"/>
                </a:cubicBezTo>
                <a:cubicBezTo>
                  <a:pt x="6083" y="17197"/>
                  <a:pt x="6141" y="17306"/>
                  <a:pt x="6186" y="17351"/>
                </a:cubicBezTo>
                <a:cubicBezTo>
                  <a:pt x="6195" y="17360"/>
                  <a:pt x="6198" y="17367"/>
                  <a:pt x="6193" y="17367"/>
                </a:cubicBezTo>
                <a:cubicBezTo>
                  <a:pt x="6189" y="17367"/>
                  <a:pt x="6201" y="17380"/>
                  <a:pt x="6220" y="17396"/>
                </a:cubicBezTo>
                <a:cubicBezTo>
                  <a:pt x="6239" y="17412"/>
                  <a:pt x="6266" y="17425"/>
                  <a:pt x="6281" y="17425"/>
                </a:cubicBezTo>
                <a:cubicBezTo>
                  <a:pt x="6295" y="17425"/>
                  <a:pt x="6303" y="17428"/>
                  <a:pt x="6298" y="17432"/>
                </a:cubicBezTo>
                <a:cubicBezTo>
                  <a:pt x="6294" y="17436"/>
                  <a:pt x="6307" y="17444"/>
                  <a:pt x="6328" y="17450"/>
                </a:cubicBezTo>
                <a:lnTo>
                  <a:pt x="6366" y="17461"/>
                </a:lnTo>
                <a:lnTo>
                  <a:pt x="6312" y="17462"/>
                </a:lnTo>
                <a:cubicBezTo>
                  <a:pt x="6282" y="17463"/>
                  <a:pt x="6254" y="17459"/>
                  <a:pt x="6250" y="17454"/>
                </a:cubicBezTo>
                <a:close/>
                <a:moveTo>
                  <a:pt x="6524" y="17456"/>
                </a:moveTo>
                <a:lnTo>
                  <a:pt x="6497" y="17452"/>
                </a:lnTo>
                <a:lnTo>
                  <a:pt x="6528" y="17439"/>
                </a:lnTo>
                <a:cubicBezTo>
                  <a:pt x="6569" y="17421"/>
                  <a:pt x="6754" y="17420"/>
                  <a:pt x="6776" y="17437"/>
                </a:cubicBezTo>
                <a:cubicBezTo>
                  <a:pt x="6785" y="17444"/>
                  <a:pt x="6789" y="17444"/>
                  <a:pt x="6785" y="17439"/>
                </a:cubicBezTo>
                <a:cubicBezTo>
                  <a:pt x="6781" y="17433"/>
                  <a:pt x="6785" y="17428"/>
                  <a:pt x="6794" y="17428"/>
                </a:cubicBezTo>
                <a:cubicBezTo>
                  <a:pt x="6803" y="17428"/>
                  <a:pt x="6808" y="17431"/>
                  <a:pt x="6805" y="17435"/>
                </a:cubicBezTo>
                <a:cubicBezTo>
                  <a:pt x="6799" y="17444"/>
                  <a:pt x="6897" y="17403"/>
                  <a:pt x="6920" y="17388"/>
                </a:cubicBezTo>
                <a:cubicBezTo>
                  <a:pt x="6929" y="17381"/>
                  <a:pt x="6957" y="17375"/>
                  <a:pt x="6983" y="17374"/>
                </a:cubicBezTo>
                <a:cubicBezTo>
                  <a:pt x="7009" y="17373"/>
                  <a:pt x="7029" y="17370"/>
                  <a:pt x="7028" y="17367"/>
                </a:cubicBezTo>
                <a:cubicBezTo>
                  <a:pt x="7027" y="17364"/>
                  <a:pt x="7029" y="17362"/>
                  <a:pt x="7032" y="17362"/>
                </a:cubicBezTo>
                <a:cubicBezTo>
                  <a:pt x="7046" y="17362"/>
                  <a:pt x="7087" y="17321"/>
                  <a:pt x="7102" y="17293"/>
                </a:cubicBezTo>
                <a:cubicBezTo>
                  <a:pt x="7110" y="17276"/>
                  <a:pt x="7122" y="17264"/>
                  <a:pt x="7127" y="17266"/>
                </a:cubicBezTo>
                <a:cubicBezTo>
                  <a:pt x="7132" y="17269"/>
                  <a:pt x="7136" y="17266"/>
                  <a:pt x="7136" y="17260"/>
                </a:cubicBezTo>
                <a:cubicBezTo>
                  <a:pt x="7136" y="17254"/>
                  <a:pt x="7143" y="17243"/>
                  <a:pt x="7152" y="17236"/>
                </a:cubicBezTo>
                <a:cubicBezTo>
                  <a:pt x="7169" y="17222"/>
                  <a:pt x="7164" y="17183"/>
                  <a:pt x="7146" y="17183"/>
                </a:cubicBezTo>
                <a:cubicBezTo>
                  <a:pt x="7140" y="17183"/>
                  <a:pt x="7136" y="17176"/>
                  <a:pt x="7136" y="17168"/>
                </a:cubicBezTo>
                <a:cubicBezTo>
                  <a:pt x="7136" y="17160"/>
                  <a:pt x="7132" y="17154"/>
                  <a:pt x="7127" y="17154"/>
                </a:cubicBezTo>
                <a:cubicBezTo>
                  <a:pt x="7122" y="17154"/>
                  <a:pt x="7108" y="17134"/>
                  <a:pt x="7096" y="17110"/>
                </a:cubicBezTo>
                <a:cubicBezTo>
                  <a:pt x="7083" y="17086"/>
                  <a:pt x="7069" y="17067"/>
                  <a:pt x="7064" y="17067"/>
                </a:cubicBezTo>
                <a:cubicBezTo>
                  <a:pt x="7059" y="17067"/>
                  <a:pt x="7055" y="17061"/>
                  <a:pt x="7055" y="17054"/>
                </a:cubicBezTo>
                <a:cubicBezTo>
                  <a:pt x="7055" y="17046"/>
                  <a:pt x="7043" y="17030"/>
                  <a:pt x="7029" y="17016"/>
                </a:cubicBezTo>
                <a:cubicBezTo>
                  <a:pt x="7014" y="17003"/>
                  <a:pt x="7001" y="16986"/>
                  <a:pt x="6999" y="16980"/>
                </a:cubicBezTo>
                <a:cubicBezTo>
                  <a:pt x="6998" y="16973"/>
                  <a:pt x="6990" y="16962"/>
                  <a:pt x="6982" y="16956"/>
                </a:cubicBezTo>
                <a:cubicBezTo>
                  <a:pt x="6974" y="16949"/>
                  <a:pt x="6958" y="16932"/>
                  <a:pt x="6945" y="16917"/>
                </a:cubicBezTo>
                <a:cubicBezTo>
                  <a:pt x="6932" y="16902"/>
                  <a:pt x="6915" y="16884"/>
                  <a:pt x="6906" y="16877"/>
                </a:cubicBezTo>
                <a:cubicBezTo>
                  <a:pt x="6898" y="16869"/>
                  <a:pt x="6894" y="16863"/>
                  <a:pt x="6897" y="16863"/>
                </a:cubicBezTo>
                <a:cubicBezTo>
                  <a:pt x="6901" y="16863"/>
                  <a:pt x="6888" y="16850"/>
                  <a:pt x="6869" y="16834"/>
                </a:cubicBezTo>
                <a:cubicBezTo>
                  <a:pt x="6850" y="16817"/>
                  <a:pt x="6837" y="16800"/>
                  <a:pt x="6841" y="16795"/>
                </a:cubicBezTo>
                <a:cubicBezTo>
                  <a:pt x="6845" y="16790"/>
                  <a:pt x="6840" y="16786"/>
                  <a:pt x="6830" y="16786"/>
                </a:cubicBezTo>
                <a:cubicBezTo>
                  <a:pt x="6820" y="16786"/>
                  <a:pt x="6812" y="16783"/>
                  <a:pt x="6812" y="16778"/>
                </a:cubicBezTo>
                <a:cubicBezTo>
                  <a:pt x="6812" y="16774"/>
                  <a:pt x="6794" y="16754"/>
                  <a:pt x="6773" y="16733"/>
                </a:cubicBezTo>
                <a:cubicBezTo>
                  <a:pt x="6750" y="16711"/>
                  <a:pt x="6736" y="16689"/>
                  <a:pt x="6740" y="16681"/>
                </a:cubicBezTo>
                <a:cubicBezTo>
                  <a:pt x="6743" y="16673"/>
                  <a:pt x="6741" y="16669"/>
                  <a:pt x="6735" y="16672"/>
                </a:cubicBezTo>
                <a:cubicBezTo>
                  <a:pt x="6722" y="16679"/>
                  <a:pt x="6693" y="16653"/>
                  <a:pt x="6687" y="16630"/>
                </a:cubicBezTo>
                <a:cubicBezTo>
                  <a:pt x="6683" y="16617"/>
                  <a:pt x="6637" y="16530"/>
                  <a:pt x="6615" y="16494"/>
                </a:cubicBezTo>
                <a:cubicBezTo>
                  <a:pt x="6609" y="16485"/>
                  <a:pt x="6611" y="16474"/>
                  <a:pt x="6619" y="16466"/>
                </a:cubicBezTo>
                <a:cubicBezTo>
                  <a:pt x="6629" y="16457"/>
                  <a:pt x="6629" y="16455"/>
                  <a:pt x="6618" y="16461"/>
                </a:cubicBezTo>
                <a:cubicBezTo>
                  <a:pt x="6607" y="16466"/>
                  <a:pt x="6603" y="16445"/>
                  <a:pt x="6603" y="16372"/>
                </a:cubicBezTo>
                <a:cubicBezTo>
                  <a:pt x="6601" y="16201"/>
                  <a:pt x="6604" y="16160"/>
                  <a:pt x="6620" y="16138"/>
                </a:cubicBezTo>
                <a:cubicBezTo>
                  <a:pt x="6628" y="16128"/>
                  <a:pt x="6626" y="16126"/>
                  <a:pt x="6614" y="16133"/>
                </a:cubicBezTo>
                <a:cubicBezTo>
                  <a:pt x="6601" y="16139"/>
                  <a:pt x="6601" y="16138"/>
                  <a:pt x="6610" y="16127"/>
                </a:cubicBezTo>
                <a:cubicBezTo>
                  <a:pt x="6617" y="16119"/>
                  <a:pt x="6624" y="16091"/>
                  <a:pt x="6626" y="16065"/>
                </a:cubicBezTo>
                <a:cubicBezTo>
                  <a:pt x="6627" y="16038"/>
                  <a:pt x="6632" y="16012"/>
                  <a:pt x="6636" y="16006"/>
                </a:cubicBezTo>
                <a:cubicBezTo>
                  <a:pt x="6646" y="15993"/>
                  <a:pt x="6648" y="15978"/>
                  <a:pt x="6651" y="15907"/>
                </a:cubicBezTo>
                <a:cubicBezTo>
                  <a:pt x="6652" y="15874"/>
                  <a:pt x="6658" y="15847"/>
                  <a:pt x="6663" y="15847"/>
                </a:cubicBezTo>
                <a:cubicBezTo>
                  <a:pt x="6669" y="15847"/>
                  <a:pt x="6673" y="15816"/>
                  <a:pt x="6673" y="15780"/>
                </a:cubicBezTo>
                <a:cubicBezTo>
                  <a:pt x="6673" y="15743"/>
                  <a:pt x="6678" y="15711"/>
                  <a:pt x="6684" y="15709"/>
                </a:cubicBezTo>
                <a:cubicBezTo>
                  <a:pt x="6690" y="15708"/>
                  <a:pt x="6696" y="15675"/>
                  <a:pt x="6697" y="15636"/>
                </a:cubicBezTo>
                <a:cubicBezTo>
                  <a:pt x="6699" y="15598"/>
                  <a:pt x="6704" y="15569"/>
                  <a:pt x="6709" y="15571"/>
                </a:cubicBezTo>
                <a:cubicBezTo>
                  <a:pt x="6715" y="15574"/>
                  <a:pt x="6720" y="15573"/>
                  <a:pt x="6720" y="15569"/>
                </a:cubicBezTo>
                <a:cubicBezTo>
                  <a:pt x="6721" y="15564"/>
                  <a:pt x="6723" y="15535"/>
                  <a:pt x="6726" y="15503"/>
                </a:cubicBezTo>
                <a:cubicBezTo>
                  <a:pt x="6733" y="15412"/>
                  <a:pt x="6737" y="15387"/>
                  <a:pt x="6745" y="15377"/>
                </a:cubicBezTo>
                <a:cubicBezTo>
                  <a:pt x="6749" y="15371"/>
                  <a:pt x="6753" y="15345"/>
                  <a:pt x="6755" y="15319"/>
                </a:cubicBezTo>
                <a:cubicBezTo>
                  <a:pt x="6756" y="15292"/>
                  <a:pt x="6760" y="15267"/>
                  <a:pt x="6763" y="15262"/>
                </a:cubicBezTo>
                <a:cubicBezTo>
                  <a:pt x="6766" y="15257"/>
                  <a:pt x="6770" y="15232"/>
                  <a:pt x="6773" y="15205"/>
                </a:cubicBezTo>
                <a:cubicBezTo>
                  <a:pt x="6775" y="15178"/>
                  <a:pt x="6783" y="15150"/>
                  <a:pt x="6791" y="15141"/>
                </a:cubicBezTo>
                <a:cubicBezTo>
                  <a:pt x="6803" y="15129"/>
                  <a:pt x="6803" y="15128"/>
                  <a:pt x="6790" y="15134"/>
                </a:cubicBezTo>
                <a:cubicBezTo>
                  <a:pt x="6778" y="15140"/>
                  <a:pt x="6776" y="15139"/>
                  <a:pt x="6783" y="15129"/>
                </a:cubicBezTo>
                <a:cubicBezTo>
                  <a:pt x="6789" y="15122"/>
                  <a:pt x="6795" y="15092"/>
                  <a:pt x="6797" y="15062"/>
                </a:cubicBezTo>
                <a:cubicBezTo>
                  <a:pt x="6799" y="15033"/>
                  <a:pt x="6804" y="15002"/>
                  <a:pt x="6808" y="14994"/>
                </a:cubicBezTo>
                <a:cubicBezTo>
                  <a:pt x="6812" y="14986"/>
                  <a:pt x="6817" y="14953"/>
                  <a:pt x="6819" y="14919"/>
                </a:cubicBezTo>
                <a:cubicBezTo>
                  <a:pt x="6821" y="14886"/>
                  <a:pt x="6827" y="14851"/>
                  <a:pt x="6833" y="14842"/>
                </a:cubicBezTo>
                <a:cubicBezTo>
                  <a:pt x="6838" y="14833"/>
                  <a:pt x="6844" y="14801"/>
                  <a:pt x="6846" y="14772"/>
                </a:cubicBezTo>
                <a:cubicBezTo>
                  <a:pt x="6847" y="14742"/>
                  <a:pt x="6853" y="14714"/>
                  <a:pt x="6859" y="14708"/>
                </a:cubicBezTo>
                <a:cubicBezTo>
                  <a:pt x="6865" y="14702"/>
                  <a:pt x="6863" y="14693"/>
                  <a:pt x="6855" y="14685"/>
                </a:cubicBezTo>
                <a:cubicBezTo>
                  <a:pt x="6844" y="14675"/>
                  <a:pt x="6844" y="14673"/>
                  <a:pt x="6855" y="14679"/>
                </a:cubicBezTo>
                <a:cubicBezTo>
                  <a:pt x="6869" y="14685"/>
                  <a:pt x="6873" y="14654"/>
                  <a:pt x="6873" y="14556"/>
                </a:cubicBezTo>
                <a:cubicBezTo>
                  <a:pt x="6873" y="14547"/>
                  <a:pt x="6877" y="14542"/>
                  <a:pt x="6881" y="14544"/>
                </a:cubicBezTo>
                <a:cubicBezTo>
                  <a:pt x="6886" y="14547"/>
                  <a:pt x="6890" y="14522"/>
                  <a:pt x="6891" y="14489"/>
                </a:cubicBezTo>
                <a:cubicBezTo>
                  <a:pt x="6892" y="14456"/>
                  <a:pt x="6899" y="14423"/>
                  <a:pt x="6907" y="14415"/>
                </a:cubicBezTo>
                <a:cubicBezTo>
                  <a:pt x="6919" y="14403"/>
                  <a:pt x="6919" y="14401"/>
                  <a:pt x="6905" y="14408"/>
                </a:cubicBezTo>
                <a:cubicBezTo>
                  <a:pt x="6893" y="14414"/>
                  <a:pt x="6892" y="14413"/>
                  <a:pt x="6899" y="14403"/>
                </a:cubicBezTo>
                <a:cubicBezTo>
                  <a:pt x="6911" y="14388"/>
                  <a:pt x="6913" y="14377"/>
                  <a:pt x="6917" y="14327"/>
                </a:cubicBezTo>
                <a:cubicBezTo>
                  <a:pt x="6919" y="14308"/>
                  <a:pt x="6925" y="14287"/>
                  <a:pt x="6930" y="14281"/>
                </a:cubicBezTo>
                <a:cubicBezTo>
                  <a:pt x="6936" y="14274"/>
                  <a:pt x="6935" y="14267"/>
                  <a:pt x="6927" y="14263"/>
                </a:cubicBezTo>
                <a:cubicBezTo>
                  <a:pt x="6918" y="14259"/>
                  <a:pt x="6919" y="14253"/>
                  <a:pt x="6929" y="14243"/>
                </a:cubicBezTo>
                <a:cubicBezTo>
                  <a:pt x="6936" y="14235"/>
                  <a:pt x="6944" y="14213"/>
                  <a:pt x="6946" y="14193"/>
                </a:cubicBezTo>
                <a:cubicBezTo>
                  <a:pt x="6949" y="14148"/>
                  <a:pt x="6955" y="14125"/>
                  <a:pt x="6966" y="14117"/>
                </a:cubicBezTo>
                <a:cubicBezTo>
                  <a:pt x="6970" y="14113"/>
                  <a:pt x="6967" y="14103"/>
                  <a:pt x="6959" y="14095"/>
                </a:cubicBezTo>
                <a:cubicBezTo>
                  <a:pt x="6947" y="14083"/>
                  <a:pt x="6948" y="14082"/>
                  <a:pt x="6962" y="14089"/>
                </a:cubicBezTo>
                <a:cubicBezTo>
                  <a:pt x="6977" y="14096"/>
                  <a:pt x="6977" y="14095"/>
                  <a:pt x="6965" y="14082"/>
                </a:cubicBezTo>
                <a:cubicBezTo>
                  <a:pt x="6956" y="14073"/>
                  <a:pt x="6954" y="14064"/>
                  <a:pt x="6960" y="14061"/>
                </a:cubicBezTo>
                <a:cubicBezTo>
                  <a:pt x="6965" y="14058"/>
                  <a:pt x="6969" y="14035"/>
                  <a:pt x="6967" y="14010"/>
                </a:cubicBezTo>
                <a:cubicBezTo>
                  <a:pt x="6966" y="13984"/>
                  <a:pt x="6963" y="13929"/>
                  <a:pt x="6961" y="13887"/>
                </a:cubicBezTo>
                <a:cubicBezTo>
                  <a:pt x="6959" y="13846"/>
                  <a:pt x="6954" y="13810"/>
                  <a:pt x="6950" y="13808"/>
                </a:cubicBezTo>
                <a:cubicBezTo>
                  <a:pt x="6945" y="13805"/>
                  <a:pt x="6941" y="13759"/>
                  <a:pt x="6940" y="13705"/>
                </a:cubicBezTo>
                <a:cubicBezTo>
                  <a:pt x="6939" y="13650"/>
                  <a:pt x="6932" y="13600"/>
                  <a:pt x="6925" y="13593"/>
                </a:cubicBezTo>
                <a:cubicBezTo>
                  <a:pt x="6919" y="13586"/>
                  <a:pt x="6917" y="13581"/>
                  <a:pt x="6922" y="13581"/>
                </a:cubicBezTo>
                <a:cubicBezTo>
                  <a:pt x="6926" y="13581"/>
                  <a:pt x="6923" y="13573"/>
                  <a:pt x="6914" y="13564"/>
                </a:cubicBezTo>
                <a:cubicBezTo>
                  <a:pt x="6901" y="13550"/>
                  <a:pt x="6901" y="13549"/>
                  <a:pt x="6916" y="13556"/>
                </a:cubicBezTo>
                <a:cubicBezTo>
                  <a:pt x="6930" y="13563"/>
                  <a:pt x="6931" y="13562"/>
                  <a:pt x="6920" y="13551"/>
                </a:cubicBezTo>
                <a:cubicBezTo>
                  <a:pt x="6913" y="13543"/>
                  <a:pt x="6906" y="13502"/>
                  <a:pt x="6905" y="13460"/>
                </a:cubicBezTo>
                <a:cubicBezTo>
                  <a:pt x="6904" y="13417"/>
                  <a:pt x="6899" y="13378"/>
                  <a:pt x="6893" y="13373"/>
                </a:cubicBezTo>
                <a:cubicBezTo>
                  <a:pt x="6888" y="13367"/>
                  <a:pt x="6881" y="13332"/>
                  <a:pt x="6877" y="13295"/>
                </a:cubicBezTo>
                <a:cubicBezTo>
                  <a:pt x="6870" y="13222"/>
                  <a:pt x="6862" y="13166"/>
                  <a:pt x="6850" y="13096"/>
                </a:cubicBezTo>
                <a:cubicBezTo>
                  <a:pt x="6846" y="13072"/>
                  <a:pt x="6842" y="13050"/>
                  <a:pt x="6842" y="13046"/>
                </a:cubicBezTo>
                <a:cubicBezTo>
                  <a:pt x="6841" y="13043"/>
                  <a:pt x="6837" y="13037"/>
                  <a:pt x="6832" y="13033"/>
                </a:cubicBezTo>
                <a:cubicBezTo>
                  <a:pt x="6827" y="13029"/>
                  <a:pt x="6823" y="13003"/>
                  <a:pt x="6823" y="12976"/>
                </a:cubicBezTo>
                <a:cubicBezTo>
                  <a:pt x="6823" y="12948"/>
                  <a:pt x="6819" y="12922"/>
                  <a:pt x="6813" y="12917"/>
                </a:cubicBezTo>
                <a:cubicBezTo>
                  <a:pt x="6807" y="12912"/>
                  <a:pt x="6800" y="12877"/>
                  <a:pt x="6796" y="12840"/>
                </a:cubicBezTo>
                <a:cubicBezTo>
                  <a:pt x="6789" y="12758"/>
                  <a:pt x="6791" y="12765"/>
                  <a:pt x="6779" y="12771"/>
                </a:cubicBezTo>
                <a:cubicBezTo>
                  <a:pt x="6774" y="12774"/>
                  <a:pt x="6768" y="12749"/>
                  <a:pt x="6767" y="12716"/>
                </a:cubicBezTo>
                <a:cubicBezTo>
                  <a:pt x="6765" y="12683"/>
                  <a:pt x="6760" y="12652"/>
                  <a:pt x="6755" y="12646"/>
                </a:cubicBezTo>
                <a:cubicBezTo>
                  <a:pt x="6749" y="12641"/>
                  <a:pt x="6742" y="12612"/>
                  <a:pt x="6738" y="12583"/>
                </a:cubicBezTo>
                <a:cubicBezTo>
                  <a:pt x="6721" y="12448"/>
                  <a:pt x="6715" y="12422"/>
                  <a:pt x="6698" y="12405"/>
                </a:cubicBezTo>
                <a:cubicBezTo>
                  <a:pt x="6685" y="12392"/>
                  <a:pt x="6684" y="12389"/>
                  <a:pt x="6695" y="12394"/>
                </a:cubicBezTo>
                <a:cubicBezTo>
                  <a:pt x="6707" y="12400"/>
                  <a:pt x="6709" y="12399"/>
                  <a:pt x="6701" y="12389"/>
                </a:cubicBezTo>
                <a:cubicBezTo>
                  <a:pt x="6690" y="12374"/>
                  <a:pt x="6686" y="12346"/>
                  <a:pt x="6681" y="12266"/>
                </a:cubicBezTo>
                <a:cubicBezTo>
                  <a:pt x="6679" y="12239"/>
                  <a:pt x="6674" y="12213"/>
                  <a:pt x="6670" y="12209"/>
                </a:cubicBezTo>
                <a:cubicBezTo>
                  <a:pt x="6666" y="12206"/>
                  <a:pt x="6666" y="12198"/>
                  <a:pt x="6670" y="12192"/>
                </a:cubicBezTo>
                <a:cubicBezTo>
                  <a:pt x="6674" y="12186"/>
                  <a:pt x="6679" y="12083"/>
                  <a:pt x="6681" y="11963"/>
                </a:cubicBezTo>
                <a:cubicBezTo>
                  <a:pt x="6682" y="11844"/>
                  <a:pt x="6686" y="11730"/>
                  <a:pt x="6689" y="11712"/>
                </a:cubicBezTo>
                <a:cubicBezTo>
                  <a:pt x="6702" y="11631"/>
                  <a:pt x="6711" y="11600"/>
                  <a:pt x="6723" y="11593"/>
                </a:cubicBezTo>
                <a:cubicBezTo>
                  <a:pt x="6733" y="11588"/>
                  <a:pt x="6733" y="11586"/>
                  <a:pt x="6722" y="11586"/>
                </a:cubicBezTo>
                <a:cubicBezTo>
                  <a:pt x="6704" y="11586"/>
                  <a:pt x="6702" y="11512"/>
                  <a:pt x="6720" y="11503"/>
                </a:cubicBezTo>
                <a:cubicBezTo>
                  <a:pt x="6728" y="11499"/>
                  <a:pt x="6728" y="11493"/>
                  <a:pt x="6720" y="11485"/>
                </a:cubicBezTo>
                <a:cubicBezTo>
                  <a:pt x="6713" y="11478"/>
                  <a:pt x="6712" y="11470"/>
                  <a:pt x="6716" y="11466"/>
                </a:cubicBezTo>
                <a:cubicBezTo>
                  <a:pt x="6721" y="11462"/>
                  <a:pt x="6725" y="11435"/>
                  <a:pt x="6726" y="11407"/>
                </a:cubicBezTo>
                <a:cubicBezTo>
                  <a:pt x="6727" y="11378"/>
                  <a:pt x="6732" y="11346"/>
                  <a:pt x="6737" y="11337"/>
                </a:cubicBezTo>
                <a:cubicBezTo>
                  <a:pt x="6742" y="11327"/>
                  <a:pt x="6747" y="11291"/>
                  <a:pt x="6749" y="11257"/>
                </a:cubicBezTo>
                <a:cubicBezTo>
                  <a:pt x="6752" y="11222"/>
                  <a:pt x="6757" y="11188"/>
                  <a:pt x="6761" y="11179"/>
                </a:cubicBezTo>
                <a:cubicBezTo>
                  <a:pt x="6765" y="11171"/>
                  <a:pt x="6770" y="11136"/>
                  <a:pt x="6773" y="11102"/>
                </a:cubicBezTo>
                <a:cubicBezTo>
                  <a:pt x="6775" y="11067"/>
                  <a:pt x="6780" y="11033"/>
                  <a:pt x="6784" y="11024"/>
                </a:cubicBezTo>
                <a:cubicBezTo>
                  <a:pt x="6789" y="11016"/>
                  <a:pt x="6794" y="10975"/>
                  <a:pt x="6797" y="10933"/>
                </a:cubicBezTo>
                <a:cubicBezTo>
                  <a:pt x="6800" y="10890"/>
                  <a:pt x="6807" y="10848"/>
                  <a:pt x="6812" y="10840"/>
                </a:cubicBezTo>
                <a:cubicBezTo>
                  <a:pt x="6818" y="10831"/>
                  <a:pt x="6823" y="10788"/>
                  <a:pt x="6824" y="10744"/>
                </a:cubicBezTo>
                <a:cubicBezTo>
                  <a:pt x="6826" y="10701"/>
                  <a:pt x="6831" y="10663"/>
                  <a:pt x="6837" y="10660"/>
                </a:cubicBezTo>
                <a:cubicBezTo>
                  <a:pt x="6843" y="10657"/>
                  <a:pt x="6841" y="10648"/>
                  <a:pt x="6833" y="10639"/>
                </a:cubicBezTo>
                <a:cubicBezTo>
                  <a:pt x="6821" y="10627"/>
                  <a:pt x="6821" y="10625"/>
                  <a:pt x="6832" y="10631"/>
                </a:cubicBezTo>
                <a:cubicBezTo>
                  <a:pt x="6843" y="10636"/>
                  <a:pt x="6847" y="10619"/>
                  <a:pt x="6847" y="10556"/>
                </a:cubicBezTo>
                <a:cubicBezTo>
                  <a:pt x="6847" y="10509"/>
                  <a:pt x="6852" y="10471"/>
                  <a:pt x="6859" y="10467"/>
                </a:cubicBezTo>
                <a:cubicBezTo>
                  <a:pt x="6867" y="10463"/>
                  <a:pt x="6867" y="10457"/>
                  <a:pt x="6858" y="10448"/>
                </a:cubicBezTo>
                <a:cubicBezTo>
                  <a:pt x="6851" y="10441"/>
                  <a:pt x="6850" y="10433"/>
                  <a:pt x="6856" y="10430"/>
                </a:cubicBezTo>
                <a:cubicBezTo>
                  <a:pt x="6861" y="10427"/>
                  <a:pt x="6867" y="10393"/>
                  <a:pt x="6869" y="10354"/>
                </a:cubicBezTo>
                <a:cubicBezTo>
                  <a:pt x="6870" y="10316"/>
                  <a:pt x="6876" y="10279"/>
                  <a:pt x="6882" y="10272"/>
                </a:cubicBezTo>
                <a:cubicBezTo>
                  <a:pt x="6890" y="10265"/>
                  <a:pt x="6890" y="10259"/>
                  <a:pt x="6881" y="10254"/>
                </a:cubicBezTo>
                <a:cubicBezTo>
                  <a:pt x="6872" y="10250"/>
                  <a:pt x="6873" y="10244"/>
                  <a:pt x="6883" y="10233"/>
                </a:cubicBezTo>
                <a:cubicBezTo>
                  <a:pt x="6891" y="10225"/>
                  <a:pt x="6899" y="10194"/>
                  <a:pt x="6901" y="10164"/>
                </a:cubicBezTo>
                <a:cubicBezTo>
                  <a:pt x="6905" y="10100"/>
                  <a:pt x="6913" y="10032"/>
                  <a:pt x="6916" y="10032"/>
                </a:cubicBezTo>
                <a:cubicBezTo>
                  <a:pt x="6917" y="10032"/>
                  <a:pt x="6920" y="9990"/>
                  <a:pt x="6923" y="9940"/>
                </a:cubicBezTo>
                <a:cubicBezTo>
                  <a:pt x="6926" y="9889"/>
                  <a:pt x="6933" y="9844"/>
                  <a:pt x="6938" y="9838"/>
                </a:cubicBezTo>
                <a:cubicBezTo>
                  <a:pt x="6943" y="9833"/>
                  <a:pt x="6949" y="9726"/>
                  <a:pt x="6952" y="9601"/>
                </a:cubicBezTo>
                <a:cubicBezTo>
                  <a:pt x="6958" y="9278"/>
                  <a:pt x="6957" y="8182"/>
                  <a:pt x="6950" y="8122"/>
                </a:cubicBezTo>
                <a:cubicBezTo>
                  <a:pt x="6946" y="8094"/>
                  <a:pt x="6948" y="8074"/>
                  <a:pt x="6953" y="8077"/>
                </a:cubicBezTo>
                <a:cubicBezTo>
                  <a:pt x="6958" y="8079"/>
                  <a:pt x="6962" y="8077"/>
                  <a:pt x="6962" y="8072"/>
                </a:cubicBezTo>
                <a:cubicBezTo>
                  <a:pt x="6962" y="8067"/>
                  <a:pt x="6957" y="8061"/>
                  <a:pt x="6950" y="8059"/>
                </a:cubicBezTo>
                <a:cubicBezTo>
                  <a:pt x="6943" y="8057"/>
                  <a:pt x="6935" y="8025"/>
                  <a:pt x="6931" y="7988"/>
                </a:cubicBezTo>
                <a:cubicBezTo>
                  <a:pt x="6924" y="7904"/>
                  <a:pt x="6923" y="7894"/>
                  <a:pt x="6914" y="7882"/>
                </a:cubicBezTo>
                <a:cubicBezTo>
                  <a:pt x="6903" y="7867"/>
                  <a:pt x="6899" y="7795"/>
                  <a:pt x="6908" y="7782"/>
                </a:cubicBezTo>
                <a:cubicBezTo>
                  <a:pt x="6914" y="7774"/>
                  <a:pt x="6911" y="7773"/>
                  <a:pt x="6899" y="7777"/>
                </a:cubicBezTo>
                <a:cubicBezTo>
                  <a:pt x="6889" y="7780"/>
                  <a:pt x="6881" y="7779"/>
                  <a:pt x="6882" y="7774"/>
                </a:cubicBezTo>
                <a:cubicBezTo>
                  <a:pt x="6887" y="7755"/>
                  <a:pt x="6866" y="7684"/>
                  <a:pt x="6857" y="7689"/>
                </a:cubicBezTo>
                <a:cubicBezTo>
                  <a:pt x="6851" y="7692"/>
                  <a:pt x="6847" y="7683"/>
                  <a:pt x="6847" y="7669"/>
                </a:cubicBezTo>
                <a:cubicBezTo>
                  <a:pt x="6847" y="7655"/>
                  <a:pt x="6841" y="7637"/>
                  <a:pt x="6835" y="7627"/>
                </a:cubicBezTo>
                <a:cubicBezTo>
                  <a:pt x="6820" y="7605"/>
                  <a:pt x="6798" y="7557"/>
                  <a:pt x="6792" y="7534"/>
                </a:cubicBezTo>
                <a:cubicBezTo>
                  <a:pt x="6790" y="7524"/>
                  <a:pt x="6784" y="7511"/>
                  <a:pt x="6778" y="7505"/>
                </a:cubicBezTo>
                <a:cubicBezTo>
                  <a:pt x="6772" y="7499"/>
                  <a:pt x="6766" y="7481"/>
                  <a:pt x="6764" y="7465"/>
                </a:cubicBezTo>
                <a:cubicBezTo>
                  <a:pt x="6762" y="7449"/>
                  <a:pt x="6756" y="7434"/>
                  <a:pt x="6750" y="7431"/>
                </a:cubicBezTo>
                <a:cubicBezTo>
                  <a:pt x="6745" y="7427"/>
                  <a:pt x="6740" y="7419"/>
                  <a:pt x="6738" y="7411"/>
                </a:cubicBezTo>
                <a:cubicBezTo>
                  <a:pt x="6737" y="7404"/>
                  <a:pt x="6729" y="7388"/>
                  <a:pt x="6722" y="7376"/>
                </a:cubicBezTo>
                <a:cubicBezTo>
                  <a:pt x="6714" y="7365"/>
                  <a:pt x="6708" y="7346"/>
                  <a:pt x="6708" y="7335"/>
                </a:cubicBezTo>
                <a:cubicBezTo>
                  <a:pt x="6708" y="7324"/>
                  <a:pt x="6702" y="7315"/>
                  <a:pt x="6696" y="7315"/>
                </a:cubicBezTo>
                <a:cubicBezTo>
                  <a:pt x="6690" y="7315"/>
                  <a:pt x="6685" y="7302"/>
                  <a:pt x="6685" y="7287"/>
                </a:cubicBezTo>
                <a:cubicBezTo>
                  <a:pt x="6685" y="7271"/>
                  <a:pt x="6679" y="7256"/>
                  <a:pt x="6673" y="7252"/>
                </a:cubicBezTo>
                <a:cubicBezTo>
                  <a:pt x="6667" y="7249"/>
                  <a:pt x="6661" y="7238"/>
                  <a:pt x="6661" y="7228"/>
                </a:cubicBezTo>
                <a:cubicBezTo>
                  <a:pt x="6661" y="7217"/>
                  <a:pt x="6656" y="7209"/>
                  <a:pt x="6650" y="7209"/>
                </a:cubicBezTo>
                <a:cubicBezTo>
                  <a:pt x="6643" y="7209"/>
                  <a:pt x="6639" y="7205"/>
                  <a:pt x="6640" y="7201"/>
                </a:cubicBezTo>
                <a:cubicBezTo>
                  <a:pt x="6643" y="7186"/>
                  <a:pt x="6624" y="7132"/>
                  <a:pt x="6616" y="7136"/>
                </a:cubicBezTo>
                <a:cubicBezTo>
                  <a:pt x="6612" y="7138"/>
                  <a:pt x="6607" y="7126"/>
                  <a:pt x="6606" y="7109"/>
                </a:cubicBezTo>
                <a:cubicBezTo>
                  <a:pt x="6604" y="7093"/>
                  <a:pt x="6598" y="7075"/>
                  <a:pt x="6593" y="7069"/>
                </a:cubicBezTo>
                <a:cubicBezTo>
                  <a:pt x="6587" y="7063"/>
                  <a:pt x="6581" y="7048"/>
                  <a:pt x="6578" y="7034"/>
                </a:cubicBezTo>
                <a:cubicBezTo>
                  <a:pt x="6576" y="7021"/>
                  <a:pt x="6569" y="7011"/>
                  <a:pt x="6562" y="7012"/>
                </a:cubicBezTo>
                <a:cubicBezTo>
                  <a:pt x="6555" y="7013"/>
                  <a:pt x="6550" y="7008"/>
                  <a:pt x="6550" y="7000"/>
                </a:cubicBezTo>
                <a:cubicBezTo>
                  <a:pt x="6550" y="6993"/>
                  <a:pt x="6555" y="6990"/>
                  <a:pt x="6562" y="6993"/>
                </a:cubicBezTo>
                <a:cubicBezTo>
                  <a:pt x="6569" y="6997"/>
                  <a:pt x="6568" y="6993"/>
                  <a:pt x="6560" y="6985"/>
                </a:cubicBezTo>
                <a:cubicBezTo>
                  <a:pt x="6553" y="6977"/>
                  <a:pt x="6544" y="6961"/>
                  <a:pt x="6542" y="6949"/>
                </a:cubicBezTo>
                <a:cubicBezTo>
                  <a:pt x="6540" y="6938"/>
                  <a:pt x="6535" y="6925"/>
                  <a:pt x="6531" y="6922"/>
                </a:cubicBezTo>
                <a:cubicBezTo>
                  <a:pt x="6526" y="6918"/>
                  <a:pt x="6523" y="6906"/>
                  <a:pt x="6523" y="6894"/>
                </a:cubicBezTo>
                <a:cubicBezTo>
                  <a:pt x="6523" y="6883"/>
                  <a:pt x="6516" y="6868"/>
                  <a:pt x="6508" y="6861"/>
                </a:cubicBezTo>
                <a:cubicBezTo>
                  <a:pt x="6498" y="6851"/>
                  <a:pt x="6498" y="6849"/>
                  <a:pt x="6508" y="6854"/>
                </a:cubicBezTo>
                <a:cubicBezTo>
                  <a:pt x="6517" y="6859"/>
                  <a:pt x="6517" y="6853"/>
                  <a:pt x="6506" y="6835"/>
                </a:cubicBezTo>
                <a:cubicBezTo>
                  <a:pt x="6497" y="6821"/>
                  <a:pt x="6492" y="6801"/>
                  <a:pt x="6494" y="6791"/>
                </a:cubicBezTo>
                <a:cubicBezTo>
                  <a:pt x="6496" y="6780"/>
                  <a:pt x="6492" y="6773"/>
                  <a:pt x="6482" y="6773"/>
                </a:cubicBezTo>
                <a:cubicBezTo>
                  <a:pt x="6473" y="6773"/>
                  <a:pt x="6468" y="6766"/>
                  <a:pt x="6470" y="6755"/>
                </a:cubicBezTo>
                <a:cubicBezTo>
                  <a:pt x="6473" y="6745"/>
                  <a:pt x="6468" y="6726"/>
                  <a:pt x="6459" y="6712"/>
                </a:cubicBezTo>
                <a:cubicBezTo>
                  <a:pt x="6448" y="6694"/>
                  <a:pt x="6447" y="6685"/>
                  <a:pt x="6457" y="6676"/>
                </a:cubicBezTo>
                <a:cubicBezTo>
                  <a:pt x="6467" y="6667"/>
                  <a:pt x="6467" y="6665"/>
                  <a:pt x="6456" y="6670"/>
                </a:cubicBezTo>
                <a:cubicBezTo>
                  <a:pt x="6446" y="6675"/>
                  <a:pt x="6442" y="6668"/>
                  <a:pt x="6442" y="6645"/>
                </a:cubicBezTo>
                <a:cubicBezTo>
                  <a:pt x="6442" y="6627"/>
                  <a:pt x="6435" y="6606"/>
                  <a:pt x="6427" y="6599"/>
                </a:cubicBezTo>
                <a:cubicBezTo>
                  <a:pt x="6415" y="6589"/>
                  <a:pt x="6416" y="6588"/>
                  <a:pt x="6430" y="6594"/>
                </a:cubicBezTo>
                <a:cubicBezTo>
                  <a:pt x="6445" y="6601"/>
                  <a:pt x="6445" y="6600"/>
                  <a:pt x="6431" y="6586"/>
                </a:cubicBezTo>
                <a:cubicBezTo>
                  <a:pt x="6422" y="6577"/>
                  <a:pt x="6414" y="6546"/>
                  <a:pt x="6412" y="6519"/>
                </a:cubicBezTo>
                <a:cubicBezTo>
                  <a:pt x="6411" y="6491"/>
                  <a:pt x="6408" y="6468"/>
                  <a:pt x="6407" y="6468"/>
                </a:cubicBezTo>
                <a:cubicBezTo>
                  <a:pt x="6399" y="6468"/>
                  <a:pt x="6386" y="6378"/>
                  <a:pt x="6383" y="6306"/>
                </a:cubicBezTo>
                <a:cubicBezTo>
                  <a:pt x="6381" y="6273"/>
                  <a:pt x="6375" y="6250"/>
                  <a:pt x="6368" y="6250"/>
                </a:cubicBezTo>
                <a:cubicBezTo>
                  <a:pt x="6361" y="6250"/>
                  <a:pt x="6362" y="6246"/>
                  <a:pt x="6371" y="6241"/>
                </a:cubicBezTo>
                <a:cubicBezTo>
                  <a:pt x="6381" y="6236"/>
                  <a:pt x="6383" y="6228"/>
                  <a:pt x="6377" y="6220"/>
                </a:cubicBezTo>
                <a:cubicBezTo>
                  <a:pt x="6364" y="6203"/>
                  <a:pt x="6362" y="6047"/>
                  <a:pt x="6375" y="6053"/>
                </a:cubicBezTo>
                <a:cubicBezTo>
                  <a:pt x="6380" y="6055"/>
                  <a:pt x="6384" y="6029"/>
                  <a:pt x="6384" y="5993"/>
                </a:cubicBezTo>
                <a:cubicBezTo>
                  <a:pt x="6384" y="5945"/>
                  <a:pt x="6387" y="5931"/>
                  <a:pt x="6398" y="5937"/>
                </a:cubicBezTo>
                <a:cubicBezTo>
                  <a:pt x="6409" y="5942"/>
                  <a:pt x="6409" y="5940"/>
                  <a:pt x="6398" y="5928"/>
                </a:cubicBezTo>
                <a:cubicBezTo>
                  <a:pt x="6388" y="5918"/>
                  <a:pt x="6387" y="5911"/>
                  <a:pt x="6395" y="5907"/>
                </a:cubicBezTo>
                <a:cubicBezTo>
                  <a:pt x="6401" y="5903"/>
                  <a:pt x="6407" y="5886"/>
                  <a:pt x="6407" y="5868"/>
                </a:cubicBezTo>
                <a:cubicBezTo>
                  <a:pt x="6407" y="5850"/>
                  <a:pt x="6412" y="5832"/>
                  <a:pt x="6418" y="5829"/>
                </a:cubicBezTo>
                <a:cubicBezTo>
                  <a:pt x="6425" y="5826"/>
                  <a:pt x="6430" y="5808"/>
                  <a:pt x="6430" y="5791"/>
                </a:cubicBezTo>
                <a:cubicBezTo>
                  <a:pt x="6430" y="5773"/>
                  <a:pt x="6438" y="5753"/>
                  <a:pt x="6448" y="5746"/>
                </a:cubicBezTo>
                <a:cubicBezTo>
                  <a:pt x="6457" y="5740"/>
                  <a:pt x="6463" y="5732"/>
                  <a:pt x="6459" y="5729"/>
                </a:cubicBezTo>
                <a:cubicBezTo>
                  <a:pt x="6456" y="5726"/>
                  <a:pt x="6460" y="5718"/>
                  <a:pt x="6467" y="5710"/>
                </a:cubicBezTo>
                <a:cubicBezTo>
                  <a:pt x="6475" y="5702"/>
                  <a:pt x="6483" y="5687"/>
                  <a:pt x="6485" y="5676"/>
                </a:cubicBezTo>
                <a:cubicBezTo>
                  <a:pt x="6487" y="5664"/>
                  <a:pt x="6494" y="5651"/>
                  <a:pt x="6500" y="5646"/>
                </a:cubicBezTo>
                <a:cubicBezTo>
                  <a:pt x="6506" y="5640"/>
                  <a:pt x="6511" y="5626"/>
                  <a:pt x="6511" y="5614"/>
                </a:cubicBezTo>
                <a:cubicBezTo>
                  <a:pt x="6511" y="5602"/>
                  <a:pt x="6516" y="5590"/>
                  <a:pt x="6523" y="5587"/>
                </a:cubicBezTo>
                <a:cubicBezTo>
                  <a:pt x="6529" y="5583"/>
                  <a:pt x="6534" y="5572"/>
                  <a:pt x="6534" y="5562"/>
                </a:cubicBezTo>
                <a:cubicBezTo>
                  <a:pt x="6534" y="5552"/>
                  <a:pt x="6538" y="5543"/>
                  <a:pt x="6543" y="5543"/>
                </a:cubicBezTo>
                <a:cubicBezTo>
                  <a:pt x="6548" y="5543"/>
                  <a:pt x="6553" y="5531"/>
                  <a:pt x="6555" y="5517"/>
                </a:cubicBezTo>
                <a:cubicBezTo>
                  <a:pt x="6556" y="5502"/>
                  <a:pt x="6563" y="5488"/>
                  <a:pt x="6569" y="5487"/>
                </a:cubicBezTo>
                <a:cubicBezTo>
                  <a:pt x="6575" y="5485"/>
                  <a:pt x="6580" y="5473"/>
                  <a:pt x="6580" y="5460"/>
                </a:cubicBezTo>
                <a:cubicBezTo>
                  <a:pt x="6580" y="5447"/>
                  <a:pt x="6586" y="5437"/>
                  <a:pt x="6593" y="5437"/>
                </a:cubicBezTo>
                <a:cubicBezTo>
                  <a:pt x="6599" y="5437"/>
                  <a:pt x="6602" y="5432"/>
                  <a:pt x="6598" y="5427"/>
                </a:cubicBezTo>
                <a:cubicBezTo>
                  <a:pt x="6594" y="5422"/>
                  <a:pt x="6595" y="5417"/>
                  <a:pt x="6601" y="5417"/>
                </a:cubicBezTo>
                <a:cubicBezTo>
                  <a:pt x="6606" y="5417"/>
                  <a:pt x="6611" y="5407"/>
                  <a:pt x="6611" y="5395"/>
                </a:cubicBezTo>
                <a:cubicBezTo>
                  <a:pt x="6616" y="5279"/>
                  <a:pt x="6620" y="5243"/>
                  <a:pt x="6631" y="5243"/>
                </a:cubicBezTo>
                <a:cubicBezTo>
                  <a:pt x="6638" y="5243"/>
                  <a:pt x="6636" y="5238"/>
                  <a:pt x="6627" y="5233"/>
                </a:cubicBezTo>
                <a:cubicBezTo>
                  <a:pt x="6615" y="5227"/>
                  <a:pt x="6614" y="5224"/>
                  <a:pt x="6624" y="5224"/>
                </a:cubicBezTo>
                <a:cubicBezTo>
                  <a:pt x="6632" y="5224"/>
                  <a:pt x="6638" y="5217"/>
                  <a:pt x="6638" y="5209"/>
                </a:cubicBezTo>
                <a:cubicBezTo>
                  <a:pt x="6638" y="5201"/>
                  <a:pt x="6634" y="5195"/>
                  <a:pt x="6630" y="5195"/>
                </a:cubicBezTo>
                <a:cubicBezTo>
                  <a:pt x="6625" y="5195"/>
                  <a:pt x="6621" y="5169"/>
                  <a:pt x="6622" y="5139"/>
                </a:cubicBezTo>
                <a:cubicBezTo>
                  <a:pt x="6622" y="5108"/>
                  <a:pt x="6618" y="5078"/>
                  <a:pt x="6612" y="5072"/>
                </a:cubicBezTo>
                <a:cubicBezTo>
                  <a:pt x="6607" y="5065"/>
                  <a:pt x="6608" y="5058"/>
                  <a:pt x="6615" y="5054"/>
                </a:cubicBezTo>
                <a:cubicBezTo>
                  <a:pt x="6622" y="5051"/>
                  <a:pt x="6623" y="5043"/>
                  <a:pt x="6619" y="5037"/>
                </a:cubicBezTo>
                <a:cubicBezTo>
                  <a:pt x="6609" y="5024"/>
                  <a:pt x="6604" y="4960"/>
                  <a:pt x="6613" y="4967"/>
                </a:cubicBezTo>
                <a:cubicBezTo>
                  <a:pt x="6616" y="4970"/>
                  <a:pt x="6626" y="4967"/>
                  <a:pt x="6634" y="4961"/>
                </a:cubicBezTo>
                <a:cubicBezTo>
                  <a:pt x="6647" y="4952"/>
                  <a:pt x="6650" y="4957"/>
                  <a:pt x="6650" y="4986"/>
                </a:cubicBezTo>
                <a:cubicBezTo>
                  <a:pt x="6650" y="5005"/>
                  <a:pt x="6654" y="5019"/>
                  <a:pt x="6659" y="5017"/>
                </a:cubicBezTo>
                <a:cubicBezTo>
                  <a:pt x="6663" y="5014"/>
                  <a:pt x="6669" y="5032"/>
                  <a:pt x="6670" y="5057"/>
                </a:cubicBezTo>
                <a:cubicBezTo>
                  <a:pt x="6672" y="5082"/>
                  <a:pt x="6679" y="5105"/>
                  <a:pt x="6687" y="5109"/>
                </a:cubicBezTo>
                <a:cubicBezTo>
                  <a:pt x="6694" y="5112"/>
                  <a:pt x="6701" y="5122"/>
                  <a:pt x="6703" y="5131"/>
                </a:cubicBezTo>
                <a:cubicBezTo>
                  <a:pt x="6704" y="5139"/>
                  <a:pt x="6701" y="5144"/>
                  <a:pt x="6696" y="5141"/>
                </a:cubicBezTo>
                <a:cubicBezTo>
                  <a:pt x="6685" y="5135"/>
                  <a:pt x="6688" y="5162"/>
                  <a:pt x="6700" y="5172"/>
                </a:cubicBezTo>
                <a:cubicBezTo>
                  <a:pt x="6704" y="5175"/>
                  <a:pt x="6708" y="5188"/>
                  <a:pt x="6708" y="5200"/>
                </a:cubicBezTo>
                <a:cubicBezTo>
                  <a:pt x="6708" y="5213"/>
                  <a:pt x="6713" y="5225"/>
                  <a:pt x="6720" y="5229"/>
                </a:cubicBezTo>
                <a:cubicBezTo>
                  <a:pt x="6728" y="5233"/>
                  <a:pt x="6727" y="5240"/>
                  <a:pt x="6717" y="5251"/>
                </a:cubicBezTo>
                <a:cubicBezTo>
                  <a:pt x="6706" y="5262"/>
                  <a:pt x="6706" y="5264"/>
                  <a:pt x="6716" y="5259"/>
                </a:cubicBezTo>
                <a:cubicBezTo>
                  <a:pt x="6726" y="5254"/>
                  <a:pt x="6731" y="5259"/>
                  <a:pt x="6731" y="5276"/>
                </a:cubicBezTo>
                <a:cubicBezTo>
                  <a:pt x="6731" y="5312"/>
                  <a:pt x="6731" y="5314"/>
                  <a:pt x="6746" y="5330"/>
                </a:cubicBezTo>
                <a:cubicBezTo>
                  <a:pt x="6757" y="5341"/>
                  <a:pt x="6756" y="5342"/>
                  <a:pt x="6742" y="5335"/>
                </a:cubicBezTo>
                <a:cubicBezTo>
                  <a:pt x="6728" y="5328"/>
                  <a:pt x="6729" y="5330"/>
                  <a:pt x="6744" y="5345"/>
                </a:cubicBezTo>
                <a:cubicBezTo>
                  <a:pt x="6754" y="5356"/>
                  <a:pt x="6763" y="5381"/>
                  <a:pt x="6764" y="5401"/>
                </a:cubicBezTo>
                <a:cubicBezTo>
                  <a:pt x="6764" y="5421"/>
                  <a:pt x="6769" y="5443"/>
                  <a:pt x="6774" y="5449"/>
                </a:cubicBezTo>
                <a:cubicBezTo>
                  <a:pt x="6782" y="5461"/>
                  <a:pt x="6785" y="5471"/>
                  <a:pt x="6791" y="5514"/>
                </a:cubicBezTo>
                <a:cubicBezTo>
                  <a:pt x="6793" y="5527"/>
                  <a:pt x="6798" y="5541"/>
                  <a:pt x="6803" y="5544"/>
                </a:cubicBezTo>
                <a:cubicBezTo>
                  <a:pt x="6808" y="5547"/>
                  <a:pt x="6814" y="5566"/>
                  <a:pt x="6817" y="5587"/>
                </a:cubicBezTo>
                <a:cubicBezTo>
                  <a:pt x="6819" y="5608"/>
                  <a:pt x="6823" y="5627"/>
                  <a:pt x="6824" y="5628"/>
                </a:cubicBezTo>
                <a:cubicBezTo>
                  <a:pt x="6825" y="5629"/>
                  <a:pt x="6827" y="5634"/>
                  <a:pt x="6828" y="5639"/>
                </a:cubicBezTo>
                <a:cubicBezTo>
                  <a:pt x="6829" y="5644"/>
                  <a:pt x="6833" y="5651"/>
                  <a:pt x="6838" y="5655"/>
                </a:cubicBezTo>
                <a:cubicBezTo>
                  <a:pt x="6843" y="5659"/>
                  <a:pt x="6847" y="5675"/>
                  <a:pt x="6847" y="5690"/>
                </a:cubicBezTo>
                <a:cubicBezTo>
                  <a:pt x="6847" y="5705"/>
                  <a:pt x="6852" y="5717"/>
                  <a:pt x="6858" y="5717"/>
                </a:cubicBezTo>
                <a:cubicBezTo>
                  <a:pt x="6864" y="5717"/>
                  <a:pt x="6870" y="5733"/>
                  <a:pt x="6870" y="5751"/>
                </a:cubicBezTo>
                <a:cubicBezTo>
                  <a:pt x="6870" y="5770"/>
                  <a:pt x="6874" y="5785"/>
                  <a:pt x="6879" y="5785"/>
                </a:cubicBezTo>
                <a:cubicBezTo>
                  <a:pt x="6884" y="5785"/>
                  <a:pt x="6889" y="5795"/>
                  <a:pt x="6890" y="5807"/>
                </a:cubicBezTo>
                <a:cubicBezTo>
                  <a:pt x="6892" y="5819"/>
                  <a:pt x="6895" y="5838"/>
                  <a:pt x="6898" y="5848"/>
                </a:cubicBezTo>
                <a:cubicBezTo>
                  <a:pt x="6900" y="5859"/>
                  <a:pt x="6903" y="5871"/>
                  <a:pt x="6903" y="5875"/>
                </a:cubicBezTo>
                <a:cubicBezTo>
                  <a:pt x="6904" y="5880"/>
                  <a:pt x="6908" y="5881"/>
                  <a:pt x="6914" y="5878"/>
                </a:cubicBezTo>
                <a:cubicBezTo>
                  <a:pt x="6919" y="5876"/>
                  <a:pt x="6924" y="5888"/>
                  <a:pt x="6925" y="5904"/>
                </a:cubicBezTo>
                <a:cubicBezTo>
                  <a:pt x="6927" y="5921"/>
                  <a:pt x="6933" y="5939"/>
                  <a:pt x="6939" y="5944"/>
                </a:cubicBezTo>
                <a:cubicBezTo>
                  <a:pt x="6946" y="5950"/>
                  <a:pt x="6951" y="5967"/>
                  <a:pt x="6951" y="5984"/>
                </a:cubicBezTo>
                <a:cubicBezTo>
                  <a:pt x="6951" y="6000"/>
                  <a:pt x="6957" y="6020"/>
                  <a:pt x="6965" y="6027"/>
                </a:cubicBezTo>
                <a:cubicBezTo>
                  <a:pt x="6977" y="6037"/>
                  <a:pt x="6977" y="6038"/>
                  <a:pt x="6965" y="6033"/>
                </a:cubicBezTo>
                <a:cubicBezTo>
                  <a:pt x="6956" y="6029"/>
                  <a:pt x="6960" y="6041"/>
                  <a:pt x="6973" y="6061"/>
                </a:cubicBezTo>
                <a:cubicBezTo>
                  <a:pt x="6986" y="6080"/>
                  <a:pt x="6993" y="6095"/>
                  <a:pt x="6989" y="6095"/>
                </a:cubicBezTo>
                <a:cubicBezTo>
                  <a:pt x="6984" y="6095"/>
                  <a:pt x="6987" y="6100"/>
                  <a:pt x="6995" y="6107"/>
                </a:cubicBezTo>
                <a:cubicBezTo>
                  <a:pt x="7002" y="6113"/>
                  <a:pt x="7008" y="6129"/>
                  <a:pt x="7008" y="6141"/>
                </a:cubicBezTo>
                <a:cubicBezTo>
                  <a:pt x="7008" y="6154"/>
                  <a:pt x="7014" y="6161"/>
                  <a:pt x="7020" y="6158"/>
                </a:cubicBezTo>
                <a:cubicBezTo>
                  <a:pt x="7027" y="6155"/>
                  <a:pt x="7032" y="6163"/>
                  <a:pt x="7032" y="6176"/>
                </a:cubicBezTo>
                <a:cubicBezTo>
                  <a:pt x="7032" y="6190"/>
                  <a:pt x="7037" y="6203"/>
                  <a:pt x="7043" y="6206"/>
                </a:cubicBezTo>
                <a:cubicBezTo>
                  <a:pt x="7050" y="6210"/>
                  <a:pt x="7055" y="6223"/>
                  <a:pt x="7055" y="6235"/>
                </a:cubicBezTo>
                <a:cubicBezTo>
                  <a:pt x="7055" y="6247"/>
                  <a:pt x="7063" y="6263"/>
                  <a:pt x="7072" y="6269"/>
                </a:cubicBezTo>
                <a:cubicBezTo>
                  <a:pt x="7082" y="6276"/>
                  <a:pt x="7089" y="6290"/>
                  <a:pt x="7089" y="6300"/>
                </a:cubicBezTo>
                <a:cubicBezTo>
                  <a:pt x="7089" y="6310"/>
                  <a:pt x="7094" y="6326"/>
                  <a:pt x="7100" y="6335"/>
                </a:cubicBezTo>
                <a:cubicBezTo>
                  <a:pt x="7114" y="6357"/>
                  <a:pt x="7136" y="6407"/>
                  <a:pt x="7137" y="6420"/>
                </a:cubicBezTo>
                <a:cubicBezTo>
                  <a:pt x="7138" y="6425"/>
                  <a:pt x="7141" y="6431"/>
                  <a:pt x="7146" y="6434"/>
                </a:cubicBezTo>
                <a:cubicBezTo>
                  <a:pt x="7159" y="6443"/>
                  <a:pt x="7194" y="6512"/>
                  <a:pt x="7194" y="6531"/>
                </a:cubicBezTo>
                <a:cubicBezTo>
                  <a:pt x="7194" y="6542"/>
                  <a:pt x="7199" y="6550"/>
                  <a:pt x="7205" y="6550"/>
                </a:cubicBezTo>
                <a:cubicBezTo>
                  <a:pt x="7212" y="6550"/>
                  <a:pt x="7217" y="6563"/>
                  <a:pt x="7217" y="6577"/>
                </a:cubicBezTo>
                <a:cubicBezTo>
                  <a:pt x="7217" y="6592"/>
                  <a:pt x="7224" y="6613"/>
                  <a:pt x="7234" y="6623"/>
                </a:cubicBezTo>
                <a:cubicBezTo>
                  <a:pt x="7243" y="6634"/>
                  <a:pt x="7251" y="6651"/>
                  <a:pt x="7251" y="6662"/>
                </a:cubicBezTo>
                <a:cubicBezTo>
                  <a:pt x="7251" y="6674"/>
                  <a:pt x="7255" y="6686"/>
                  <a:pt x="7259" y="6689"/>
                </a:cubicBezTo>
                <a:cubicBezTo>
                  <a:pt x="7264" y="6693"/>
                  <a:pt x="7269" y="6704"/>
                  <a:pt x="7271" y="6715"/>
                </a:cubicBezTo>
                <a:cubicBezTo>
                  <a:pt x="7277" y="6751"/>
                  <a:pt x="7280" y="6759"/>
                  <a:pt x="7290" y="6764"/>
                </a:cubicBezTo>
                <a:cubicBezTo>
                  <a:pt x="7296" y="6768"/>
                  <a:pt x="7301" y="6793"/>
                  <a:pt x="7302" y="6820"/>
                </a:cubicBezTo>
                <a:cubicBezTo>
                  <a:pt x="7303" y="6847"/>
                  <a:pt x="7307" y="6870"/>
                  <a:pt x="7312" y="6870"/>
                </a:cubicBezTo>
                <a:cubicBezTo>
                  <a:pt x="7317" y="6870"/>
                  <a:pt x="7321" y="6877"/>
                  <a:pt x="7320" y="6887"/>
                </a:cubicBezTo>
                <a:cubicBezTo>
                  <a:pt x="7320" y="6902"/>
                  <a:pt x="7318" y="6901"/>
                  <a:pt x="7306" y="6884"/>
                </a:cubicBezTo>
                <a:cubicBezTo>
                  <a:pt x="7299" y="6874"/>
                  <a:pt x="7291" y="6856"/>
                  <a:pt x="7289" y="6846"/>
                </a:cubicBezTo>
                <a:cubicBezTo>
                  <a:pt x="7287" y="6835"/>
                  <a:pt x="7278" y="6817"/>
                  <a:pt x="7268" y="6805"/>
                </a:cubicBezTo>
                <a:cubicBezTo>
                  <a:pt x="7259" y="6793"/>
                  <a:pt x="7251" y="6773"/>
                  <a:pt x="7251" y="6761"/>
                </a:cubicBezTo>
                <a:cubicBezTo>
                  <a:pt x="7251" y="6748"/>
                  <a:pt x="7247" y="6734"/>
                  <a:pt x="7241" y="6729"/>
                </a:cubicBezTo>
                <a:cubicBezTo>
                  <a:pt x="7235" y="6724"/>
                  <a:pt x="7229" y="6707"/>
                  <a:pt x="7226" y="6691"/>
                </a:cubicBezTo>
                <a:cubicBezTo>
                  <a:pt x="7224" y="6675"/>
                  <a:pt x="7220" y="6659"/>
                  <a:pt x="7217" y="6657"/>
                </a:cubicBezTo>
                <a:cubicBezTo>
                  <a:pt x="7207" y="6649"/>
                  <a:pt x="7170" y="6554"/>
                  <a:pt x="7170" y="6537"/>
                </a:cubicBezTo>
                <a:cubicBezTo>
                  <a:pt x="7170" y="6528"/>
                  <a:pt x="7165" y="6521"/>
                  <a:pt x="7159" y="6521"/>
                </a:cubicBezTo>
                <a:cubicBezTo>
                  <a:pt x="7153" y="6521"/>
                  <a:pt x="7147" y="6513"/>
                  <a:pt x="7147" y="6504"/>
                </a:cubicBezTo>
                <a:cubicBezTo>
                  <a:pt x="7147" y="6494"/>
                  <a:pt x="7142" y="6482"/>
                  <a:pt x="7136" y="6477"/>
                </a:cubicBezTo>
                <a:cubicBezTo>
                  <a:pt x="7129" y="6471"/>
                  <a:pt x="7123" y="6455"/>
                  <a:pt x="7122" y="6441"/>
                </a:cubicBezTo>
                <a:cubicBezTo>
                  <a:pt x="7120" y="6427"/>
                  <a:pt x="7112" y="6413"/>
                  <a:pt x="7104" y="6410"/>
                </a:cubicBezTo>
                <a:cubicBezTo>
                  <a:pt x="7096" y="6408"/>
                  <a:pt x="7089" y="6392"/>
                  <a:pt x="7089" y="6376"/>
                </a:cubicBezTo>
                <a:cubicBezTo>
                  <a:pt x="7089" y="6360"/>
                  <a:pt x="7084" y="6347"/>
                  <a:pt x="7078" y="6347"/>
                </a:cubicBezTo>
                <a:cubicBezTo>
                  <a:pt x="7072" y="6347"/>
                  <a:pt x="7066" y="6338"/>
                  <a:pt x="7066" y="6328"/>
                </a:cubicBezTo>
                <a:cubicBezTo>
                  <a:pt x="7066" y="6317"/>
                  <a:pt x="7062" y="6308"/>
                  <a:pt x="7057" y="6308"/>
                </a:cubicBezTo>
                <a:cubicBezTo>
                  <a:pt x="7052" y="6308"/>
                  <a:pt x="7047" y="6298"/>
                  <a:pt x="7046" y="6286"/>
                </a:cubicBezTo>
                <a:cubicBezTo>
                  <a:pt x="7045" y="6273"/>
                  <a:pt x="7036" y="6250"/>
                  <a:pt x="7026" y="6235"/>
                </a:cubicBezTo>
                <a:cubicBezTo>
                  <a:pt x="7017" y="6219"/>
                  <a:pt x="7009" y="6199"/>
                  <a:pt x="7009" y="6189"/>
                </a:cubicBezTo>
                <a:cubicBezTo>
                  <a:pt x="7009" y="6179"/>
                  <a:pt x="7003" y="6174"/>
                  <a:pt x="6997" y="6177"/>
                </a:cubicBezTo>
                <a:cubicBezTo>
                  <a:pt x="6990" y="6181"/>
                  <a:pt x="6985" y="6173"/>
                  <a:pt x="6985" y="6159"/>
                </a:cubicBezTo>
                <a:cubicBezTo>
                  <a:pt x="6985" y="6145"/>
                  <a:pt x="6981" y="6134"/>
                  <a:pt x="6976" y="6134"/>
                </a:cubicBezTo>
                <a:cubicBezTo>
                  <a:pt x="6971" y="6134"/>
                  <a:pt x="6966" y="6126"/>
                  <a:pt x="6965" y="6117"/>
                </a:cubicBezTo>
                <a:cubicBezTo>
                  <a:pt x="6960" y="6078"/>
                  <a:pt x="6953" y="6061"/>
                  <a:pt x="6943" y="6063"/>
                </a:cubicBezTo>
                <a:cubicBezTo>
                  <a:pt x="6937" y="6064"/>
                  <a:pt x="6931" y="6051"/>
                  <a:pt x="6930" y="6034"/>
                </a:cubicBezTo>
                <a:cubicBezTo>
                  <a:pt x="6928" y="6017"/>
                  <a:pt x="6922" y="5999"/>
                  <a:pt x="6916" y="5994"/>
                </a:cubicBezTo>
                <a:cubicBezTo>
                  <a:pt x="6909" y="5989"/>
                  <a:pt x="6904" y="5976"/>
                  <a:pt x="6904" y="5964"/>
                </a:cubicBezTo>
                <a:cubicBezTo>
                  <a:pt x="6904" y="5953"/>
                  <a:pt x="6898" y="5938"/>
                  <a:pt x="6890" y="5931"/>
                </a:cubicBezTo>
                <a:cubicBezTo>
                  <a:pt x="6878" y="5920"/>
                  <a:pt x="6879" y="5920"/>
                  <a:pt x="6893" y="5926"/>
                </a:cubicBezTo>
                <a:cubicBezTo>
                  <a:pt x="6907" y="5933"/>
                  <a:pt x="6908" y="5931"/>
                  <a:pt x="6897" y="5920"/>
                </a:cubicBezTo>
                <a:cubicBezTo>
                  <a:pt x="6889" y="5913"/>
                  <a:pt x="6882" y="5893"/>
                  <a:pt x="6880" y="5877"/>
                </a:cubicBezTo>
                <a:cubicBezTo>
                  <a:pt x="6878" y="5861"/>
                  <a:pt x="6871" y="5842"/>
                  <a:pt x="6864" y="5834"/>
                </a:cubicBezTo>
                <a:cubicBezTo>
                  <a:pt x="6857" y="5826"/>
                  <a:pt x="6850" y="5806"/>
                  <a:pt x="6848" y="5790"/>
                </a:cubicBezTo>
                <a:cubicBezTo>
                  <a:pt x="6846" y="5774"/>
                  <a:pt x="6840" y="5757"/>
                  <a:pt x="6835" y="5751"/>
                </a:cubicBezTo>
                <a:cubicBezTo>
                  <a:pt x="6830" y="5746"/>
                  <a:pt x="6824" y="5729"/>
                  <a:pt x="6822" y="5713"/>
                </a:cubicBezTo>
                <a:cubicBezTo>
                  <a:pt x="6820" y="5697"/>
                  <a:pt x="6814" y="5679"/>
                  <a:pt x="6809" y="5672"/>
                </a:cubicBezTo>
                <a:cubicBezTo>
                  <a:pt x="6804" y="5666"/>
                  <a:pt x="6797" y="5646"/>
                  <a:pt x="6795" y="5627"/>
                </a:cubicBezTo>
                <a:cubicBezTo>
                  <a:pt x="6793" y="5609"/>
                  <a:pt x="6788" y="5588"/>
                  <a:pt x="6783" y="5582"/>
                </a:cubicBezTo>
                <a:cubicBezTo>
                  <a:pt x="6778" y="5576"/>
                  <a:pt x="6772" y="5552"/>
                  <a:pt x="6770" y="5530"/>
                </a:cubicBezTo>
                <a:cubicBezTo>
                  <a:pt x="6767" y="5508"/>
                  <a:pt x="6760" y="5488"/>
                  <a:pt x="6754" y="5487"/>
                </a:cubicBezTo>
                <a:cubicBezTo>
                  <a:pt x="6748" y="5485"/>
                  <a:pt x="6742" y="5465"/>
                  <a:pt x="6742" y="5441"/>
                </a:cubicBezTo>
                <a:cubicBezTo>
                  <a:pt x="6742" y="5418"/>
                  <a:pt x="6737" y="5398"/>
                  <a:pt x="6731" y="5396"/>
                </a:cubicBezTo>
                <a:cubicBezTo>
                  <a:pt x="6724" y="5394"/>
                  <a:pt x="6718" y="5368"/>
                  <a:pt x="6716" y="5337"/>
                </a:cubicBezTo>
                <a:cubicBezTo>
                  <a:pt x="6715" y="5304"/>
                  <a:pt x="6708" y="5280"/>
                  <a:pt x="6699" y="5277"/>
                </a:cubicBezTo>
                <a:cubicBezTo>
                  <a:pt x="6691" y="5275"/>
                  <a:pt x="6685" y="5257"/>
                  <a:pt x="6685" y="5239"/>
                </a:cubicBezTo>
                <a:cubicBezTo>
                  <a:pt x="6685" y="5221"/>
                  <a:pt x="6679" y="5202"/>
                  <a:pt x="6671" y="5198"/>
                </a:cubicBezTo>
                <a:cubicBezTo>
                  <a:pt x="6663" y="5194"/>
                  <a:pt x="6661" y="5196"/>
                  <a:pt x="6666" y="5202"/>
                </a:cubicBezTo>
                <a:cubicBezTo>
                  <a:pt x="6670" y="5208"/>
                  <a:pt x="6669" y="5215"/>
                  <a:pt x="6664" y="5218"/>
                </a:cubicBezTo>
                <a:cubicBezTo>
                  <a:pt x="6658" y="5220"/>
                  <a:pt x="6653" y="5244"/>
                  <a:pt x="6651" y="5269"/>
                </a:cubicBezTo>
                <a:cubicBezTo>
                  <a:pt x="6647" y="5327"/>
                  <a:pt x="6641" y="5374"/>
                  <a:pt x="6638" y="5374"/>
                </a:cubicBezTo>
                <a:cubicBezTo>
                  <a:pt x="6637" y="5374"/>
                  <a:pt x="6635" y="5390"/>
                  <a:pt x="6633" y="5411"/>
                </a:cubicBezTo>
                <a:cubicBezTo>
                  <a:pt x="6632" y="5431"/>
                  <a:pt x="6626" y="5451"/>
                  <a:pt x="6620" y="5454"/>
                </a:cubicBezTo>
                <a:cubicBezTo>
                  <a:pt x="6614" y="5458"/>
                  <a:pt x="6608" y="5470"/>
                  <a:pt x="6605" y="5480"/>
                </a:cubicBezTo>
                <a:cubicBezTo>
                  <a:pt x="6603" y="5491"/>
                  <a:pt x="6597" y="5504"/>
                  <a:pt x="6591" y="5510"/>
                </a:cubicBezTo>
                <a:cubicBezTo>
                  <a:pt x="6586" y="5516"/>
                  <a:pt x="6579" y="5530"/>
                  <a:pt x="6577" y="5541"/>
                </a:cubicBezTo>
                <a:cubicBezTo>
                  <a:pt x="6575" y="5553"/>
                  <a:pt x="6570" y="5565"/>
                  <a:pt x="6565" y="5569"/>
                </a:cubicBezTo>
                <a:cubicBezTo>
                  <a:pt x="6561" y="5572"/>
                  <a:pt x="6557" y="5584"/>
                  <a:pt x="6557" y="5594"/>
                </a:cubicBezTo>
                <a:cubicBezTo>
                  <a:pt x="6557" y="5603"/>
                  <a:pt x="6551" y="5614"/>
                  <a:pt x="6542" y="5616"/>
                </a:cubicBezTo>
                <a:cubicBezTo>
                  <a:pt x="6534" y="5619"/>
                  <a:pt x="6526" y="5633"/>
                  <a:pt x="6525" y="5647"/>
                </a:cubicBezTo>
                <a:cubicBezTo>
                  <a:pt x="6524" y="5661"/>
                  <a:pt x="6518" y="5675"/>
                  <a:pt x="6513" y="5678"/>
                </a:cubicBezTo>
                <a:cubicBezTo>
                  <a:pt x="6507" y="5681"/>
                  <a:pt x="6504" y="5691"/>
                  <a:pt x="6506" y="5701"/>
                </a:cubicBezTo>
                <a:cubicBezTo>
                  <a:pt x="6508" y="5710"/>
                  <a:pt x="6502" y="5724"/>
                  <a:pt x="6493" y="5731"/>
                </a:cubicBezTo>
                <a:cubicBezTo>
                  <a:pt x="6484" y="5739"/>
                  <a:pt x="6476" y="5757"/>
                  <a:pt x="6476" y="5771"/>
                </a:cubicBezTo>
                <a:cubicBezTo>
                  <a:pt x="6476" y="5788"/>
                  <a:pt x="6472" y="5794"/>
                  <a:pt x="6462" y="5789"/>
                </a:cubicBezTo>
                <a:cubicBezTo>
                  <a:pt x="6453" y="5785"/>
                  <a:pt x="6455" y="5789"/>
                  <a:pt x="6465" y="5800"/>
                </a:cubicBezTo>
                <a:cubicBezTo>
                  <a:pt x="6475" y="5810"/>
                  <a:pt x="6476" y="5815"/>
                  <a:pt x="6468" y="5811"/>
                </a:cubicBezTo>
                <a:cubicBezTo>
                  <a:pt x="6458" y="5806"/>
                  <a:pt x="6453" y="5811"/>
                  <a:pt x="6453" y="5826"/>
                </a:cubicBezTo>
                <a:cubicBezTo>
                  <a:pt x="6453" y="5839"/>
                  <a:pt x="6447" y="5855"/>
                  <a:pt x="6439" y="5862"/>
                </a:cubicBezTo>
                <a:cubicBezTo>
                  <a:pt x="6427" y="5873"/>
                  <a:pt x="6428" y="5874"/>
                  <a:pt x="6442" y="5868"/>
                </a:cubicBezTo>
                <a:cubicBezTo>
                  <a:pt x="6451" y="5864"/>
                  <a:pt x="6450" y="5868"/>
                  <a:pt x="6438" y="5876"/>
                </a:cubicBezTo>
                <a:cubicBezTo>
                  <a:pt x="6422" y="5886"/>
                  <a:pt x="6421" y="5891"/>
                  <a:pt x="6432" y="5895"/>
                </a:cubicBezTo>
                <a:cubicBezTo>
                  <a:pt x="6442" y="5898"/>
                  <a:pt x="6442" y="5900"/>
                  <a:pt x="6434" y="5901"/>
                </a:cubicBezTo>
                <a:cubicBezTo>
                  <a:pt x="6426" y="5901"/>
                  <a:pt x="6423" y="5910"/>
                  <a:pt x="6427" y="5921"/>
                </a:cubicBezTo>
                <a:cubicBezTo>
                  <a:pt x="6430" y="5932"/>
                  <a:pt x="6426" y="5948"/>
                  <a:pt x="6417" y="5957"/>
                </a:cubicBezTo>
                <a:cubicBezTo>
                  <a:pt x="6408" y="5966"/>
                  <a:pt x="6407" y="5970"/>
                  <a:pt x="6414" y="5967"/>
                </a:cubicBezTo>
                <a:cubicBezTo>
                  <a:pt x="6421" y="5963"/>
                  <a:pt x="6426" y="5966"/>
                  <a:pt x="6426" y="5974"/>
                </a:cubicBezTo>
                <a:cubicBezTo>
                  <a:pt x="6426" y="5981"/>
                  <a:pt x="6420" y="5985"/>
                  <a:pt x="6412" y="5982"/>
                </a:cubicBezTo>
                <a:cubicBezTo>
                  <a:pt x="6400" y="5978"/>
                  <a:pt x="6398" y="6010"/>
                  <a:pt x="6402" y="6131"/>
                </a:cubicBezTo>
                <a:cubicBezTo>
                  <a:pt x="6407" y="6274"/>
                  <a:pt x="6413" y="6361"/>
                  <a:pt x="6418" y="6361"/>
                </a:cubicBezTo>
                <a:cubicBezTo>
                  <a:pt x="6419" y="6361"/>
                  <a:pt x="6422" y="6369"/>
                  <a:pt x="6424" y="6378"/>
                </a:cubicBezTo>
                <a:cubicBezTo>
                  <a:pt x="6427" y="6389"/>
                  <a:pt x="6423" y="6393"/>
                  <a:pt x="6415" y="6389"/>
                </a:cubicBezTo>
                <a:cubicBezTo>
                  <a:pt x="6405" y="6384"/>
                  <a:pt x="6405" y="6386"/>
                  <a:pt x="6415" y="6396"/>
                </a:cubicBezTo>
                <a:cubicBezTo>
                  <a:pt x="6423" y="6404"/>
                  <a:pt x="6430" y="6437"/>
                  <a:pt x="6432" y="6468"/>
                </a:cubicBezTo>
                <a:cubicBezTo>
                  <a:pt x="6434" y="6500"/>
                  <a:pt x="6440" y="6529"/>
                  <a:pt x="6446" y="6532"/>
                </a:cubicBezTo>
                <a:cubicBezTo>
                  <a:pt x="6451" y="6535"/>
                  <a:pt x="6458" y="6559"/>
                  <a:pt x="6461" y="6585"/>
                </a:cubicBezTo>
                <a:cubicBezTo>
                  <a:pt x="6464" y="6611"/>
                  <a:pt x="6471" y="6634"/>
                  <a:pt x="6477" y="6636"/>
                </a:cubicBezTo>
                <a:cubicBezTo>
                  <a:pt x="6483" y="6638"/>
                  <a:pt x="6488" y="6655"/>
                  <a:pt x="6488" y="6675"/>
                </a:cubicBezTo>
                <a:cubicBezTo>
                  <a:pt x="6488" y="6695"/>
                  <a:pt x="6493" y="6715"/>
                  <a:pt x="6498" y="6720"/>
                </a:cubicBezTo>
                <a:cubicBezTo>
                  <a:pt x="6504" y="6725"/>
                  <a:pt x="6512" y="6745"/>
                  <a:pt x="6515" y="6763"/>
                </a:cubicBezTo>
                <a:cubicBezTo>
                  <a:pt x="6518" y="6782"/>
                  <a:pt x="6526" y="6810"/>
                  <a:pt x="6532" y="6826"/>
                </a:cubicBezTo>
                <a:cubicBezTo>
                  <a:pt x="6544" y="6860"/>
                  <a:pt x="6546" y="6866"/>
                  <a:pt x="6546" y="6880"/>
                </a:cubicBezTo>
                <a:cubicBezTo>
                  <a:pt x="6546" y="6886"/>
                  <a:pt x="6550" y="6888"/>
                  <a:pt x="6555" y="6886"/>
                </a:cubicBezTo>
                <a:cubicBezTo>
                  <a:pt x="6560" y="6883"/>
                  <a:pt x="6565" y="6895"/>
                  <a:pt x="6567" y="6911"/>
                </a:cubicBezTo>
                <a:cubicBezTo>
                  <a:pt x="6568" y="6928"/>
                  <a:pt x="6575" y="6946"/>
                  <a:pt x="6581" y="6951"/>
                </a:cubicBezTo>
                <a:cubicBezTo>
                  <a:pt x="6587" y="6957"/>
                  <a:pt x="6592" y="6973"/>
                  <a:pt x="6592" y="6987"/>
                </a:cubicBezTo>
                <a:cubicBezTo>
                  <a:pt x="6592" y="7002"/>
                  <a:pt x="6600" y="7016"/>
                  <a:pt x="6610" y="7019"/>
                </a:cubicBezTo>
                <a:cubicBezTo>
                  <a:pt x="6620" y="7022"/>
                  <a:pt x="6627" y="7033"/>
                  <a:pt x="6625" y="7043"/>
                </a:cubicBezTo>
                <a:cubicBezTo>
                  <a:pt x="6623" y="7052"/>
                  <a:pt x="6629" y="7069"/>
                  <a:pt x="6638" y="7078"/>
                </a:cubicBezTo>
                <a:cubicBezTo>
                  <a:pt x="6654" y="7094"/>
                  <a:pt x="6654" y="7095"/>
                  <a:pt x="6638" y="7088"/>
                </a:cubicBezTo>
                <a:cubicBezTo>
                  <a:pt x="6624" y="7082"/>
                  <a:pt x="6624" y="7082"/>
                  <a:pt x="6635" y="7093"/>
                </a:cubicBezTo>
                <a:cubicBezTo>
                  <a:pt x="6643" y="7100"/>
                  <a:pt x="6650" y="7116"/>
                  <a:pt x="6650" y="7129"/>
                </a:cubicBezTo>
                <a:cubicBezTo>
                  <a:pt x="6650" y="7142"/>
                  <a:pt x="6654" y="7150"/>
                  <a:pt x="6659" y="7147"/>
                </a:cubicBezTo>
                <a:cubicBezTo>
                  <a:pt x="6664" y="7144"/>
                  <a:pt x="6669" y="7156"/>
                  <a:pt x="6671" y="7172"/>
                </a:cubicBezTo>
                <a:cubicBezTo>
                  <a:pt x="6672" y="7189"/>
                  <a:pt x="6679" y="7208"/>
                  <a:pt x="6686" y="7215"/>
                </a:cubicBezTo>
                <a:cubicBezTo>
                  <a:pt x="6693" y="7222"/>
                  <a:pt x="6695" y="7228"/>
                  <a:pt x="6691" y="7228"/>
                </a:cubicBezTo>
                <a:cubicBezTo>
                  <a:pt x="6686" y="7228"/>
                  <a:pt x="6693" y="7244"/>
                  <a:pt x="6707" y="7263"/>
                </a:cubicBezTo>
                <a:cubicBezTo>
                  <a:pt x="6720" y="7282"/>
                  <a:pt x="6731" y="7305"/>
                  <a:pt x="6731" y="7314"/>
                </a:cubicBezTo>
                <a:cubicBezTo>
                  <a:pt x="6731" y="7323"/>
                  <a:pt x="6737" y="7337"/>
                  <a:pt x="6745" y="7344"/>
                </a:cubicBezTo>
                <a:cubicBezTo>
                  <a:pt x="6756" y="7353"/>
                  <a:pt x="6756" y="7355"/>
                  <a:pt x="6746" y="7350"/>
                </a:cubicBezTo>
                <a:cubicBezTo>
                  <a:pt x="6732" y="7344"/>
                  <a:pt x="6742" y="7364"/>
                  <a:pt x="6771" y="7402"/>
                </a:cubicBezTo>
                <a:cubicBezTo>
                  <a:pt x="6777" y="7410"/>
                  <a:pt x="6783" y="7423"/>
                  <a:pt x="6785" y="7430"/>
                </a:cubicBezTo>
                <a:cubicBezTo>
                  <a:pt x="6786" y="7437"/>
                  <a:pt x="6791" y="7450"/>
                  <a:pt x="6795" y="7459"/>
                </a:cubicBezTo>
                <a:cubicBezTo>
                  <a:pt x="6800" y="7468"/>
                  <a:pt x="6805" y="7483"/>
                  <a:pt x="6806" y="7492"/>
                </a:cubicBezTo>
                <a:cubicBezTo>
                  <a:pt x="6808" y="7501"/>
                  <a:pt x="6810" y="7511"/>
                  <a:pt x="6812" y="7514"/>
                </a:cubicBezTo>
                <a:cubicBezTo>
                  <a:pt x="6813" y="7516"/>
                  <a:pt x="6816" y="7522"/>
                  <a:pt x="6817" y="7526"/>
                </a:cubicBezTo>
                <a:cubicBezTo>
                  <a:pt x="6818" y="7530"/>
                  <a:pt x="6826" y="7546"/>
                  <a:pt x="6835" y="7562"/>
                </a:cubicBezTo>
                <a:cubicBezTo>
                  <a:pt x="6843" y="7578"/>
                  <a:pt x="6852" y="7602"/>
                  <a:pt x="6855" y="7615"/>
                </a:cubicBezTo>
                <a:cubicBezTo>
                  <a:pt x="6857" y="7629"/>
                  <a:pt x="6867" y="7649"/>
                  <a:pt x="6876" y="7661"/>
                </a:cubicBezTo>
                <a:cubicBezTo>
                  <a:pt x="6885" y="7673"/>
                  <a:pt x="6893" y="7691"/>
                  <a:pt x="6893" y="7702"/>
                </a:cubicBezTo>
                <a:cubicBezTo>
                  <a:pt x="6893" y="7712"/>
                  <a:pt x="6898" y="7723"/>
                  <a:pt x="6903" y="7726"/>
                </a:cubicBezTo>
                <a:cubicBezTo>
                  <a:pt x="6909" y="7729"/>
                  <a:pt x="6918" y="7750"/>
                  <a:pt x="6922" y="7773"/>
                </a:cubicBezTo>
                <a:cubicBezTo>
                  <a:pt x="6927" y="7795"/>
                  <a:pt x="6933" y="7823"/>
                  <a:pt x="6936" y="7833"/>
                </a:cubicBezTo>
                <a:cubicBezTo>
                  <a:pt x="6938" y="7844"/>
                  <a:pt x="6943" y="7881"/>
                  <a:pt x="6946" y="7916"/>
                </a:cubicBezTo>
                <a:cubicBezTo>
                  <a:pt x="6949" y="7950"/>
                  <a:pt x="6956" y="7987"/>
                  <a:pt x="6962" y="7998"/>
                </a:cubicBezTo>
                <a:cubicBezTo>
                  <a:pt x="6968" y="8009"/>
                  <a:pt x="6975" y="8076"/>
                  <a:pt x="6978" y="8148"/>
                </a:cubicBezTo>
                <a:cubicBezTo>
                  <a:pt x="6981" y="8220"/>
                  <a:pt x="6984" y="8279"/>
                  <a:pt x="6985" y="8279"/>
                </a:cubicBezTo>
                <a:cubicBezTo>
                  <a:pt x="6986" y="8279"/>
                  <a:pt x="6989" y="8286"/>
                  <a:pt x="6991" y="8296"/>
                </a:cubicBezTo>
                <a:cubicBezTo>
                  <a:pt x="6993" y="8307"/>
                  <a:pt x="6990" y="8310"/>
                  <a:pt x="6981" y="8306"/>
                </a:cubicBezTo>
                <a:cubicBezTo>
                  <a:pt x="6974" y="8303"/>
                  <a:pt x="6977" y="8309"/>
                  <a:pt x="6989" y="8320"/>
                </a:cubicBezTo>
                <a:cubicBezTo>
                  <a:pt x="7005" y="8335"/>
                  <a:pt x="7006" y="8342"/>
                  <a:pt x="6996" y="8347"/>
                </a:cubicBezTo>
                <a:cubicBezTo>
                  <a:pt x="6986" y="8352"/>
                  <a:pt x="6985" y="8350"/>
                  <a:pt x="6991" y="8342"/>
                </a:cubicBezTo>
                <a:cubicBezTo>
                  <a:pt x="6997" y="8333"/>
                  <a:pt x="6996" y="8331"/>
                  <a:pt x="6987" y="8336"/>
                </a:cubicBezTo>
                <a:cubicBezTo>
                  <a:pt x="6976" y="8342"/>
                  <a:pt x="6976" y="8347"/>
                  <a:pt x="6985" y="8356"/>
                </a:cubicBezTo>
                <a:cubicBezTo>
                  <a:pt x="6994" y="8365"/>
                  <a:pt x="6994" y="8371"/>
                  <a:pt x="6986" y="8375"/>
                </a:cubicBezTo>
                <a:cubicBezTo>
                  <a:pt x="6979" y="8379"/>
                  <a:pt x="6977" y="8387"/>
                  <a:pt x="6982" y="8393"/>
                </a:cubicBezTo>
                <a:cubicBezTo>
                  <a:pt x="6994" y="8410"/>
                  <a:pt x="6995" y="8448"/>
                  <a:pt x="6983" y="8454"/>
                </a:cubicBezTo>
                <a:cubicBezTo>
                  <a:pt x="6978" y="8457"/>
                  <a:pt x="6976" y="8463"/>
                  <a:pt x="6980" y="8469"/>
                </a:cubicBezTo>
                <a:cubicBezTo>
                  <a:pt x="6984" y="8474"/>
                  <a:pt x="6987" y="8575"/>
                  <a:pt x="6987" y="8693"/>
                </a:cubicBezTo>
                <a:cubicBezTo>
                  <a:pt x="6987" y="8814"/>
                  <a:pt x="6992" y="8913"/>
                  <a:pt x="6999" y="8919"/>
                </a:cubicBezTo>
                <a:cubicBezTo>
                  <a:pt x="7006" y="8927"/>
                  <a:pt x="7005" y="8933"/>
                  <a:pt x="6997" y="8937"/>
                </a:cubicBezTo>
                <a:cubicBezTo>
                  <a:pt x="6989" y="8941"/>
                  <a:pt x="6985" y="9045"/>
                  <a:pt x="6985" y="9246"/>
                </a:cubicBezTo>
                <a:cubicBezTo>
                  <a:pt x="6985" y="9474"/>
                  <a:pt x="6982" y="9551"/>
                  <a:pt x="6971" y="9561"/>
                </a:cubicBezTo>
                <a:cubicBezTo>
                  <a:pt x="6959" y="9572"/>
                  <a:pt x="6960" y="9573"/>
                  <a:pt x="6973" y="9567"/>
                </a:cubicBezTo>
                <a:cubicBezTo>
                  <a:pt x="6985" y="9561"/>
                  <a:pt x="6986" y="9562"/>
                  <a:pt x="6979" y="9572"/>
                </a:cubicBezTo>
                <a:cubicBezTo>
                  <a:pt x="6964" y="9592"/>
                  <a:pt x="6963" y="9609"/>
                  <a:pt x="6975" y="9616"/>
                </a:cubicBezTo>
                <a:cubicBezTo>
                  <a:pt x="6981" y="9619"/>
                  <a:pt x="6982" y="9626"/>
                  <a:pt x="6977" y="9633"/>
                </a:cubicBezTo>
                <a:cubicBezTo>
                  <a:pt x="6973" y="9639"/>
                  <a:pt x="6967" y="9703"/>
                  <a:pt x="6965" y="9775"/>
                </a:cubicBezTo>
                <a:cubicBezTo>
                  <a:pt x="6963" y="9847"/>
                  <a:pt x="6959" y="9912"/>
                  <a:pt x="6955" y="9920"/>
                </a:cubicBezTo>
                <a:cubicBezTo>
                  <a:pt x="6951" y="9928"/>
                  <a:pt x="6945" y="9976"/>
                  <a:pt x="6943" y="10027"/>
                </a:cubicBezTo>
                <a:cubicBezTo>
                  <a:pt x="6936" y="10158"/>
                  <a:pt x="6935" y="10162"/>
                  <a:pt x="6927" y="10162"/>
                </a:cubicBezTo>
                <a:cubicBezTo>
                  <a:pt x="6923" y="10162"/>
                  <a:pt x="6918" y="10194"/>
                  <a:pt x="6917" y="10232"/>
                </a:cubicBezTo>
                <a:cubicBezTo>
                  <a:pt x="6914" y="10314"/>
                  <a:pt x="6912" y="10328"/>
                  <a:pt x="6901" y="10343"/>
                </a:cubicBezTo>
                <a:cubicBezTo>
                  <a:pt x="6896" y="10349"/>
                  <a:pt x="6898" y="10357"/>
                  <a:pt x="6905" y="10361"/>
                </a:cubicBezTo>
                <a:cubicBezTo>
                  <a:pt x="6912" y="10365"/>
                  <a:pt x="6913" y="10372"/>
                  <a:pt x="6907" y="10379"/>
                </a:cubicBezTo>
                <a:cubicBezTo>
                  <a:pt x="6901" y="10385"/>
                  <a:pt x="6895" y="10416"/>
                  <a:pt x="6894" y="10448"/>
                </a:cubicBezTo>
                <a:cubicBezTo>
                  <a:pt x="6892" y="10480"/>
                  <a:pt x="6885" y="10512"/>
                  <a:pt x="6877" y="10520"/>
                </a:cubicBezTo>
                <a:cubicBezTo>
                  <a:pt x="6866" y="10531"/>
                  <a:pt x="6867" y="10532"/>
                  <a:pt x="6881" y="10525"/>
                </a:cubicBezTo>
                <a:cubicBezTo>
                  <a:pt x="6895" y="10519"/>
                  <a:pt x="6896" y="10520"/>
                  <a:pt x="6886" y="10531"/>
                </a:cubicBezTo>
                <a:cubicBezTo>
                  <a:pt x="6880" y="10538"/>
                  <a:pt x="6873" y="10584"/>
                  <a:pt x="6871" y="10632"/>
                </a:cubicBezTo>
                <a:cubicBezTo>
                  <a:pt x="6870" y="10679"/>
                  <a:pt x="6864" y="10723"/>
                  <a:pt x="6859" y="10729"/>
                </a:cubicBezTo>
                <a:cubicBezTo>
                  <a:pt x="6854" y="10734"/>
                  <a:pt x="6849" y="10769"/>
                  <a:pt x="6847" y="10806"/>
                </a:cubicBezTo>
                <a:cubicBezTo>
                  <a:pt x="6846" y="10843"/>
                  <a:pt x="6841" y="10878"/>
                  <a:pt x="6836" y="10884"/>
                </a:cubicBezTo>
                <a:cubicBezTo>
                  <a:pt x="6831" y="10889"/>
                  <a:pt x="6825" y="10928"/>
                  <a:pt x="6824" y="10970"/>
                </a:cubicBezTo>
                <a:cubicBezTo>
                  <a:pt x="6823" y="11013"/>
                  <a:pt x="6818" y="11052"/>
                  <a:pt x="6814" y="11058"/>
                </a:cubicBezTo>
                <a:cubicBezTo>
                  <a:pt x="6803" y="11073"/>
                  <a:pt x="6799" y="11091"/>
                  <a:pt x="6795" y="11168"/>
                </a:cubicBezTo>
                <a:cubicBezTo>
                  <a:pt x="6793" y="11207"/>
                  <a:pt x="6787" y="11242"/>
                  <a:pt x="6781" y="11246"/>
                </a:cubicBezTo>
                <a:cubicBezTo>
                  <a:pt x="6776" y="11249"/>
                  <a:pt x="6770" y="11284"/>
                  <a:pt x="6768" y="11323"/>
                </a:cubicBezTo>
                <a:cubicBezTo>
                  <a:pt x="6766" y="11362"/>
                  <a:pt x="6760" y="11402"/>
                  <a:pt x="6754" y="11411"/>
                </a:cubicBezTo>
                <a:cubicBezTo>
                  <a:pt x="6749" y="11420"/>
                  <a:pt x="6742" y="11474"/>
                  <a:pt x="6740" y="11531"/>
                </a:cubicBezTo>
                <a:cubicBezTo>
                  <a:pt x="6738" y="11589"/>
                  <a:pt x="6733" y="11638"/>
                  <a:pt x="6728" y="11640"/>
                </a:cubicBezTo>
                <a:cubicBezTo>
                  <a:pt x="6723" y="11643"/>
                  <a:pt x="6719" y="11673"/>
                  <a:pt x="6719" y="11707"/>
                </a:cubicBezTo>
                <a:cubicBezTo>
                  <a:pt x="6719" y="11741"/>
                  <a:pt x="6714" y="11771"/>
                  <a:pt x="6707" y="11775"/>
                </a:cubicBezTo>
                <a:cubicBezTo>
                  <a:pt x="6699" y="11779"/>
                  <a:pt x="6699" y="11785"/>
                  <a:pt x="6708" y="11794"/>
                </a:cubicBezTo>
                <a:cubicBezTo>
                  <a:pt x="6717" y="11803"/>
                  <a:pt x="6717" y="11809"/>
                  <a:pt x="6708" y="11813"/>
                </a:cubicBezTo>
                <a:cubicBezTo>
                  <a:pt x="6698" y="11818"/>
                  <a:pt x="6698" y="11823"/>
                  <a:pt x="6708" y="11833"/>
                </a:cubicBezTo>
                <a:cubicBezTo>
                  <a:pt x="6715" y="11840"/>
                  <a:pt x="6716" y="11848"/>
                  <a:pt x="6710" y="11851"/>
                </a:cubicBezTo>
                <a:cubicBezTo>
                  <a:pt x="6698" y="11857"/>
                  <a:pt x="6702" y="12288"/>
                  <a:pt x="6715" y="12311"/>
                </a:cubicBezTo>
                <a:cubicBezTo>
                  <a:pt x="6727" y="12334"/>
                  <a:pt x="6728" y="12337"/>
                  <a:pt x="6729" y="12385"/>
                </a:cubicBezTo>
                <a:cubicBezTo>
                  <a:pt x="6730" y="12410"/>
                  <a:pt x="6735" y="12427"/>
                  <a:pt x="6740" y="12424"/>
                </a:cubicBezTo>
                <a:cubicBezTo>
                  <a:pt x="6746" y="12422"/>
                  <a:pt x="6750" y="12426"/>
                  <a:pt x="6750" y="12433"/>
                </a:cubicBezTo>
                <a:cubicBezTo>
                  <a:pt x="6750" y="12441"/>
                  <a:pt x="6744" y="12444"/>
                  <a:pt x="6738" y="12440"/>
                </a:cubicBezTo>
                <a:cubicBezTo>
                  <a:pt x="6730" y="12436"/>
                  <a:pt x="6730" y="12439"/>
                  <a:pt x="6738" y="12448"/>
                </a:cubicBezTo>
                <a:cubicBezTo>
                  <a:pt x="6745" y="12456"/>
                  <a:pt x="6754" y="12490"/>
                  <a:pt x="6758" y="12524"/>
                </a:cubicBezTo>
                <a:cubicBezTo>
                  <a:pt x="6761" y="12558"/>
                  <a:pt x="6770" y="12591"/>
                  <a:pt x="6776" y="12596"/>
                </a:cubicBezTo>
                <a:cubicBezTo>
                  <a:pt x="6783" y="12602"/>
                  <a:pt x="6789" y="12631"/>
                  <a:pt x="6789" y="12662"/>
                </a:cubicBezTo>
                <a:cubicBezTo>
                  <a:pt x="6789" y="12692"/>
                  <a:pt x="6793" y="12719"/>
                  <a:pt x="6799" y="12720"/>
                </a:cubicBezTo>
                <a:cubicBezTo>
                  <a:pt x="6804" y="12722"/>
                  <a:pt x="6812" y="12753"/>
                  <a:pt x="6815" y="12788"/>
                </a:cubicBezTo>
                <a:cubicBezTo>
                  <a:pt x="6819" y="12824"/>
                  <a:pt x="6827" y="12861"/>
                  <a:pt x="6833" y="12871"/>
                </a:cubicBezTo>
                <a:cubicBezTo>
                  <a:pt x="6839" y="12880"/>
                  <a:pt x="6844" y="12912"/>
                  <a:pt x="6845" y="12940"/>
                </a:cubicBezTo>
                <a:cubicBezTo>
                  <a:pt x="6846" y="12969"/>
                  <a:pt x="6852" y="13000"/>
                  <a:pt x="6858" y="13010"/>
                </a:cubicBezTo>
                <a:cubicBezTo>
                  <a:pt x="6865" y="13019"/>
                  <a:pt x="6870" y="13050"/>
                  <a:pt x="6870" y="13077"/>
                </a:cubicBezTo>
                <a:cubicBezTo>
                  <a:pt x="6870" y="13104"/>
                  <a:pt x="6875" y="13135"/>
                  <a:pt x="6881" y="13145"/>
                </a:cubicBezTo>
                <a:cubicBezTo>
                  <a:pt x="6887" y="13154"/>
                  <a:pt x="6896" y="13200"/>
                  <a:pt x="6900" y="13245"/>
                </a:cubicBezTo>
                <a:cubicBezTo>
                  <a:pt x="6904" y="13291"/>
                  <a:pt x="6912" y="13326"/>
                  <a:pt x="6918" y="13323"/>
                </a:cubicBezTo>
                <a:cubicBezTo>
                  <a:pt x="6923" y="13320"/>
                  <a:pt x="6928" y="13349"/>
                  <a:pt x="6929" y="13386"/>
                </a:cubicBezTo>
                <a:cubicBezTo>
                  <a:pt x="6931" y="13463"/>
                  <a:pt x="6931" y="13465"/>
                  <a:pt x="6940" y="13479"/>
                </a:cubicBezTo>
                <a:cubicBezTo>
                  <a:pt x="6944" y="13484"/>
                  <a:pt x="6948" y="13516"/>
                  <a:pt x="6950" y="13550"/>
                </a:cubicBezTo>
                <a:cubicBezTo>
                  <a:pt x="6951" y="13584"/>
                  <a:pt x="6955" y="13621"/>
                  <a:pt x="6958" y="13632"/>
                </a:cubicBezTo>
                <a:cubicBezTo>
                  <a:pt x="6961" y="13644"/>
                  <a:pt x="6965" y="13658"/>
                  <a:pt x="6966" y="13663"/>
                </a:cubicBezTo>
                <a:cubicBezTo>
                  <a:pt x="6967" y="13668"/>
                  <a:pt x="6972" y="13678"/>
                  <a:pt x="6977" y="13684"/>
                </a:cubicBezTo>
                <a:cubicBezTo>
                  <a:pt x="6982" y="13690"/>
                  <a:pt x="6980" y="13698"/>
                  <a:pt x="6973" y="13702"/>
                </a:cubicBezTo>
                <a:cubicBezTo>
                  <a:pt x="6965" y="13706"/>
                  <a:pt x="6965" y="13712"/>
                  <a:pt x="6974" y="13721"/>
                </a:cubicBezTo>
                <a:cubicBezTo>
                  <a:pt x="6991" y="13738"/>
                  <a:pt x="6995" y="14179"/>
                  <a:pt x="6979" y="14189"/>
                </a:cubicBezTo>
                <a:cubicBezTo>
                  <a:pt x="6973" y="14193"/>
                  <a:pt x="6966" y="14224"/>
                  <a:pt x="6964" y="14258"/>
                </a:cubicBezTo>
                <a:cubicBezTo>
                  <a:pt x="6962" y="14293"/>
                  <a:pt x="6956" y="14326"/>
                  <a:pt x="6950" y="14331"/>
                </a:cubicBezTo>
                <a:cubicBezTo>
                  <a:pt x="6945" y="14337"/>
                  <a:pt x="6939" y="14372"/>
                  <a:pt x="6937" y="14410"/>
                </a:cubicBezTo>
                <a:cubicBezTo>
                  <a:pt x="6935" y="14448"/>
                  <a:pt x="6930" y="14478"/>
                  <a:pt x="6925" y="14475"/>
                </a:cubicBezTo>
                <a:cubicBezTo>
                  <a:pt x="6920" y="14472"/>
                  <a:pt x="6916" y="14477"/>
                  <a:pt x="6916" y="14486"/>
                </a:cubicBezTo>
                <a:cubicBezTo>
                  <a:pt x="6916" y="14496"/>
                  <a:pt x="6921" y="14499"/>
                  <a:pt x="6930" y="14494"/>
                </a:cubicBezTo>
                <a:cubicBezTo>
                  <a:pt x="6941" y="14489"/>
                  <a:pt x="6942" y="14491"/>
                  <a:pt x="6933" y="14501"/>
                </a:cubicBezTo>
                <a:cubicBezTo>
                  <a:pt x="6926" y="14509"/>
                  <a:pt x="6919" y="14532"/>
                  <a:pt x="6917" y="14554"/>
                </a:cubicBezTo>
                <a:cubicBezTo>
                  <a:pt x="6915" y="14575"/>
                  <a:pt x="6908" y="14599"/>
                  <a:pt x="6900" y="14606"/>
                </a:cubicBezTo>
                <a:cubicBezTo>
                  <a:pt x="6890" y="14618"/>
                  <a:pt x="6890" y="14619"/>
                  <a:pt x="6903" y="14612"/>
                </a:cubicBezTo>
                <a:cubicBezTo>
                  <a:pt x="6915" y="14606"/>
                  <a:pt x="6917" y="14608"/>
                  <a:pt x="6909" y="14618"/>
                </a:cubicBezTo>
                <a:cubicBezTo>
                  <a:pt x="6897" y="14634"/>
                  <a:pt x="6893" y="14648"/>
                  <a:pt x="6889" y="14694"/>
                </a:cubicBezTo>
                <a:cubicBezTo>
                  <a:pt x="6887" y="14713"/>
                  <a:pt x="6884" y="14736"/>
                  <a:pt x="6883" y="14746"/>
                </a:cubicBezTo>
                <a:cubicBezTo>
                  <a:pt x="6882" y="14757"/>
                  <a:pt x="6876" y="14761"/>
                  <a:pt x="6867" y="14756"/>
                </a:cubicBezTo>
                <a:cubicBezTo>
                  <a:pt x="6855" y="14751"/>
                  <a:pt x="6855" y="14752"/>
                  <a:pt x="6866" y="14762"/>
                </a:cubicBezTo>
                <a:cubicBezTo>
                  <a:pt x="6874" y="14769"/>
                  <a:pt x="6876" y="14781"/>
                  <a:pt x="6871" y="14790"/>
                </a:cubicBezTo>
                <a:cubicBezTo>
                  <a:pt x="6867" y="14799"/>
                  <a:pt x="6863" y="14821"/>
                  <a:pt x="6864" y="14839"/>
                </a:cubicBezTo>
                <a:cubicBezTo>
                  <a:pt x="6865" y="14858"/>
                  <a:pt x="6861" y="14882"/>
                  <a:pt x="6855" y="14892"/>
                </a:cubicBezTo>
                <a:cubicBezTo>
                  <a:pt x="6849" y="14902"/>
                  <a:pt x="6842" y="14937"/>
                  <a:pt x="6840" y="14971"/>
                </a:cubicBezTo>
                <a:cubicBezTo>
                  <a:pt x="6838" y="15004"/>
                  <a:pt x="6831" y="15041"/>
                  <a:pt x="6824" y="15052"/>
                </a:cubicBezTo>
                <a:cubicBezTo>
                  <a:pt x="6817" y="15063"/>
                  <a:pt x="6815" y="15072"/>
                  <a:pt x="6820" y="15072"/>
                </a:cubicBezTo>
                <a:cubicBezTo>
                  <a:pt x="6825" y="15072"/>
                  <a:pt x="6821" y="15076"/>
                  <a:pt x="6812" y="15082"/>
                </a:cubicBezTo>
                <a:cubicBezTo>
                  <a:pt x="6802" y="15087"/>
                  <a:pt x="6800" y="15091"/>
                  <a:pt x="6808" y="15091"/>
                </a:cubicBezTo>
                <a:cubicBezTo>
                  <a:pt x="6828" y="15091"/>
                  <a:pt x="6810" y="15209"/>
                  <a:pt x="6789" y="15215"/>
                </a:cubicBezTo>
                <a:cubicBezTo>
                  <a:pt x="6782" y="15217"/>
                  <a:pt x="6777" y="15223"/>
                  <a:pt x="6777" y="15228"/>
                </a:cubicBezTo>
                <a:cubicBezTo>
                  <a:pt x="6777" y="15233"/>
                  <a:pt x="6781" y="15236"/>
                  <a:pt x="6786" y="15233"/>
                </a:cubicBezTo>
                <a:cubicBezTo>
                  <a:pt x="6796" y="15228"/>
                  <a:pt x="6791" y="15311"/>
                  <a:pt x="6780" y="15333"/>
                </a:cubicBezTo>
                <a:cubicBezTo>
                  <a:pt x="6767" y="15362"/>
                  <a:pt x="6764" y="15378"/>
                  <a:pt x="6765" y="15429"/>
                </a:cubicBezTo>
                <a:cubicBezTo>
                  <a:pt x="6766" y="15457"/>
                  <a:pt x="6760" y="15487"/>
                  <a:pt x="6753" y="15494"/>
                </a:cubicBezTo>
                <a:cubicBezTo>
                  <a:pt x="6746" y="15501"/>
                  <a:pt x="6741" y="15533"/>
                  <a:pt x="6741" y="15565"/>
                </a:cubicBezTo>
                <a:cubicBezTo>
                  <a:pt x="6741" y="15600"/>
                  <a:pt x="6737" y="15622"/>
                  <a:pt x="6730" y="15619"/>
                </a:cubicBezTo>
                <a:cubicBezTo>
                  <a:pt x="6724" y="15615"/>
                  <a:pt x="6719" y="15639"/>
                  <a:pt x="6718" y="15677"/>
                </a:cubicBezTo>
                <a:cubicBezTo>
                  <a:pt x="6716" y="15758"/>
                  <a:pt x="6715" y="15765"/>
                  <a:pt x="6701" y="15763"/>
                </a:cubicBezTo>
                <a:cubicBezTo>
                  <a:pt x="6695" y="15762"/>
                  <a:pt x="6692" y="15787"/>
                  <a:pt x="6694" y="15822"/>
                </a:cubicBezTo>
                <a:cubicBezTo>
                  <a:pt x="6696" y="15856"/>
                  <a:pt x="6693" y="15892"/>
                  <a:pt x="6686" y="15902"/>
                </a:cubicBezTo>
                <a:cubicBezTo>
                  <a:pt x="6680" y="15912"/>
                  <a:pt x="6673" y="15948"/>
                  <a:pt x="6672" y="15980"/>
                </a:cubicBezTo>
                <a:cubicBezTo>
                  <a:pt x="6670" y="16013"/>
                  <a:pt x="6666" y="16040"/>
                  <a:pt x="6661" y="16040"/>
                </a:cubicBezTo>
                <a:cubicBezTo>
                  <a:pt x="6657" y="16040"/>
                  <a:pt x="6653" y="16046"/>
                  <a:pt x="6652" y="16052"/>
                </a:cubicBezTo>
                <a:cubicBezTo>
                  <a:pt x="6651" y="16059"/>
                  <a:pt x="6649" y="16080"/>
                  <a:pt x="6646" y="16098"/>
                </a:cubicBezTo>
                <a:cubicBezTo>
                  <a:pt x="6633" y="16191"/>
                  <a:pt x="6625" y="16362"/>
                  <a:pt x="6633" y="16377"/>
                </a:cubicBezTo>
                <a:cubicBezTo>
                  <a:pt x="6646" y="16401"/>
                  <a:pt x="6647" y="16412"/>
                  <a:pt x="6636" y="16424"/>
                </a:cubicBezTo>
                <a:cubicBezTo>
                  <a:pt x="6630" y="16431"/>
                  <a:pt x="6631" y="16438"/>
                  <a:pt x="6638" y="16442"/>
                </a:cubicBezTo>
                <a:cubicBezTo>
                  <a:pt x="6644" y="16445"/>
                  <a:pt x="6650" y="16458"/>
                  <a:pt x="6650" y="16470"/>
                </a:cubicBezTo>
                <a:cubicBezTo>
                  <a:pt x="6650" y="16482"/>
                  <a:pt x="6656" y="16497"/>
                  <a:pt x="6664" y="16505"/>
                </a:cubicBezTo>
                <a:cubicBezTo>
                  <a:pt x="6676" y="16515"/>
                  <a:pt x="6676" y="16516"/>
                  <a:pt x="6661" y="16510"/>
                </a:cubicBezTo>
                <a:cubicBezTo>
                  <a:pt x="6647" y="16504"/>
                  <a:pt x="6647" y="16505"/>
                  <a:pt x="6659" y="16515"/>
                </a:cubicBezTo>
                <a:cubicBezTo>
                  <a:pt x="6666" y="16522"/>
                  <a:pt x="6673" y="16539"/>
                  <a:pt x="6673" y="16551"/>
                </a:cubicBezTo>
                <a:cubicBezTo>
                  <a:pt x="6673" y="16567"/>
                  <a:pt x="6678" y="16572"/>
                  <a:pt x="6687" y="16567"/>
                </a:cubicBezTo>
                <a:cubicBezTo>
                  <a:pt x="6695" y="16563"/>
                  <a:pt x="6698" y="16564"/>
                  <a:pt x="6693" y="16568"/>
                </a:cubicBezTo>
                <a:cubicBezTo>
                  <a:pt x="6688" y="16573"/>
                  <a:pt x="6696" y="16587"/>
                  <a:pt x="6710" y="16600"/>
                </a:cubicBezTo>
                <a:cubicBezTo>
                  <a:pt x="6725" y="16614"/>
                  <a:pt x="6729" y="16621"/>
                  <a:pt x="6719" y="16616"/>
                </a:cubicBezTo>
                <a:cubicBezTo>
                  <a:pt x="6707" y="16610"/>
                  <a:pt x="6708" y="16614"/>
                  <a:pt x="6722" y="16628"/>
                </a:cubicBezTo>
                <a:cubicBezTo>
                  <a:pt x="6733" y="16638"/>
                  <a:pt x="6739" y="16650"/>
                  <a:pt x="6734" y="16654"/>
                </a:cubicBezTo>
                <a:cubicBezTo>
                  <a:pt x="6729" y="16658"/>
                  <a:pt x="6730" y="16660"/>
                  <a:pt x="6737" y="16658"/>
                </a:cubicBezTo>
                <a:cubicBezTo>
                  <a:pt x="6743" y="16657"/>
                  <a:pt x="6750" y="16659"/>
                  <a:pt x="6752" y="16665"/>
                </a:cubicBezTo>
                <a:cubicBezTo>
                  <a:pt x="6754" y="16670"/>
                  <a:pt x="6763" y="16681"/>
                  <a:pt x="6772" y="16690"/>
                </a:cubicBezTo>
                <a:cubicBezTo>
                  <a:pt x="6781" y="16698"/>
                  <a:pt x="6785" y="16708"/>
                  <a:pt x="6781" y="16712"/>
                </a:cubicBezTo>
                <a:cubicBezTo>
                  <a:pt x="6777" y="16715"/>
                  <a:pt x="6782" y="16718"/>
                  <a:pt x="6793" y="16718"/>
                </a:cubicBezTo>
                <a:cubicBezTo>
                  <a:pt x="6803" y="16718"/>
                  <a:pt x="6812" y="16725"/>
                  <a:pt x="6812" y="16733"/>
                </a:cubicBezTo>
                <a:cubicBezTo>
                  <a:pt x="6812" y="16741"/>
                  <a:pt x="6817" y="16746"/>
                  <a:pt x="6823" y="16742"/>
                </a:cubicBezTo>
                <a:cubicBezTo>
                  <a:pt x="6830" y="16739"/>
                  <a:pt x="6835" y="16743"/>
                  <a:pt x="6835" y="16750"/>
                </a:cubicBezTo>
                <a:cubicBezTo>
                  <a:pt x="6835" y="16758"/>
                  <a:pt x="6843" y="16770"/>
                  <a:pt x="6852" y="16776"/>
                </a:cubicBezTo>
                <a:cubicBezTo>
                  <a:pt x="6862" y="16783"/>
                  <a:pt x="6866" y="16792"/>
                  <a:pt x="6863" y="16797"/>
                </a:cubicBezTo>
                <a:cubicBezTo>
                  <a:pt x="6859" y="16802"/>
                  <a:pt x="6863" y="16805"/>
                  <a:pt x="6872" y="16803"/>
                </a:cubicBezTo>
                <a:cubicBezTo>
                  <a:pt x="6880" y="16802"/>
                  <a:pt x="6886" y="16806"/>
                  <a:pt x="6884" y="16812"/>
                </a:cubicBezTo>
                <a:cubicBezTo>
                  <a:pt x="6883" y="16819"/>
                  <a:pt x="6889" y="16825"/>
                  <a:pt x="6899" y="16825"/>
                </a:cubicBezTo>
                <a:cubicBezTo>
                  <a:pt x="6908" y="16825"/>
                  <a:pt x="6916" y="16829"/>
                  <a:pt x="6916" y="16835"/>
                </a:cubicBezTo>
                <a:cubicBezTo>
                  <a:pt x="6916" y="16841"/>
                  <a:pt x="6924" y="16852"/>
                  <a:pt x="6933" y="16860"/>
                </a:cubicBezTo>
                <a:cubicBezTo>
                  <a:pt x="6943" y="16868"/>
                  <a:pt x="6948" y="16879"/>
                  <a:pt x="6944" y="16883"/>
                </a:cubicBezTo>
                <a:cubicBezTo>
                  <a:pt x="6941" y="16888"/>
                  <a:pt x="6946" y="16892"/>
                  <a:pt x="6956" y="16892"/>
                </a:cubicBezTo>
                <a:cubicBezTo>
                  <a:pt x="6967" y="16892"/>
                  <a:pt x="6972" y="16897"/>
                  <a:pt x="6968" y="16902"/>
                </a:cubicBezTo>
                <a:cubicBezTo>
                  <a:pt x="6964" y="16907"/>
                  <a:pt x="6969" y="16912"/>
                  <a:pt x="6979" y="16912"/>
                </a:cubicBezTo>
                <a:cubicBezTo>
                  <a:pt x="6989" y="16912"/>
                  <a:pt x="6997" y="16916"/>
                  <a:pt x="6997" y="16922"/>
                </a:cubicBezTo>
                <a:cubicBezTo>
                  <a:pt x="6997" y="16928"/>
                  <a:pt x="7005" y="16939"/>
                  <a:pt x="7014" y="16947"/>
                </a:cubicBezTo>
                <a:cubicBezTo>
                  <a:pt x="7024" y="16955"/>
                  <a:pt x="7029" y="16966"/>
                  <a:pt x="7025" y="16971"/>
                </a:cubicBezTo>
                <a:cubicBezTo>
                  <a:pt x="7022" y="16976"/>
                  <a:pt x="7023" y="16980"/>
                  <a:pt x="7028" y="16980"/>
                </a:cubicBezTo>
                <a:cubicBezTo>
                  <a:pt x="7034" y="16980"/>
                  <a:pt x="7048" y="16995"/>
                  <a:pt x="7060" y="17013"/>
                </a:cubicBezTo>
                <a:cubicBezTo>
                  <a:pt x="7072" y="17032"/>
                  <a:pt x="7086" y="17047"/>
                  <a:pt x="7091" y="17047"/>
                </a:cubicBezTo>
                <a:cubicBezTo>
                  <a:pt x="7097" y="17047"/>
                  <a:pt x="7101" y="17054"/>
                  <a:pt x="7101" y="17062"/>
                </a:cubicBezTo>
                <a:cubicBezTo>
                  <a:pt x="7101" y="17070"/>
                  <a:pt x="7114" y="17089"/>
                  <a:pt x="7130" y="17103"/>
                </a:cubicBezTo>
                <a:cubicBezTo>
                  <a:pt x="7146" y="17118"/>
                  <a:pt x="7159" y="17135"/>
                  <a:pt x="7159" y="17142"/>
                </a:cubicBezTo>
                <a:cubicBezTo>
                  <a:pt x="7159" y="17148"/>
                  <a:pt x="7164" y="17154"/>
                  <a:pt x="7170" y="17154"/>
                </a:cubicBezTo>
                <a:cubicBezTo>
                  <a:pt x="7177" y="17154"/>
                  <a:pt x="7182" y="17178"/>
                  <a:pt x="7182" y="17207"/>
                </a:cubicBezTo>
                <a:cubicBezTo>
                  <a:pt x="7182" y="17236"/>
                  <a:pt x="7177" y="17260"/>
                  <a:pt x="7170" y="17260"/>
                </a:cubicBezTo>
                <a:cubicBezTo>
                  <a:pt x="7164" y="17260"/>
                  <a:pt x="7159" y="17267"/>
                  <a:pt x="7159" y="17275"/>
                </a:cubicBezTo>
                <a:cubicBezTo>
                  <a:pt x="7159" y="17284"/>
                  <a:pt x="7154" y="17288"/>
                  <a:pt x="7147" y="17285"/>
                </a:cubicBezTo>
                <a:cubicBezTo>
                  <a:pt x="7141" y="17281"/>
                  <a:pt x="7136" y="17285"/>
                  <a:pt x="7136" y="17293"/>
                </a:cubicBezTo>
                <a:cubicBezTo>
                  <a:pt x="7136" y="17301"/>
                  <a:pt x="7123" y="17319"/>
                  <a:pt x="7107" y="17332"/>
                </a:cubicBezTo>
                <a:cubicBezTo>
                  <a:pt x="7091" y="17345"/>
                  <a:pt x="7078" y="17361"/>
                  <a:pt x="7078" y="17367"/>
                </a:cubicBezTo>
                <a:cubicBezTo>
                  <a:pt x="7078" y="17373"/>
                  <a:pt x="7073" y="17375"/>
                  <a:pt x="7068" y="17372"/>
                </a:cubicBezTo>
                <a:cubicBezTo>
                  <a:pt x="7062" y="17369"/>
                  <a:pt x="7054" y="17373"/>
                  <a:pt x="7051" y="17381"/>
                </a:cubicBezTo>
                <a:cubicBezTo>
                  <a:pt x="7046" y="17391"/>
                  <a:pt x="7029" y="17396"/>
                  <a:pt x="7002" y="17396"/>
                </a:cubicBezTo>
                <a:cubicBezTo>
                  <a:pt x="6972" y="17396"/>
                  <a:pt x="6963" y="17399"/>
                  <a:pt x="6969" y="17408"/>
                </a:cubicBezTo>
                <a:cubicBezTo>
                  <a:pt x="6974" y="17415"/>
                  <a:pt x="6973" y="17417"/>
                  <a:pt x="6969" y="17413"/>
                </a:cubicBezTo>
                <a:cubicBezTo>
                  <a:pt x="6964" y="17410"/>
                  <a:pt x="6934" y="17418"/>
                  <a:pt x="6904" y="17431"/>
                </a:cubicBezTo>
                <a:cubicBezTo>
                  <a:pt x="6852" y="17454"/>
                  <a:pt x="6839" y="17455"/>
                  <a:pt x="6717" y="17451"/>
                </a:cubicBezTo>
                <a:cubicBezTo>
                  <a:pt x="6645" y="17449"/>
                  <a:pt x="6578" y="17450"/>
                  <a:pt x="6569" y="17454"/>
                </a:cubicBezTo>
                <a:cubicBezTo>
                  <a:pt x="6559" y="17457"/>
                  <a:pt x="6539" y="17458"/>
                  <a:pt x="6524" y="17456"/>
                </a:cubicBezTo>
                <a:close/>
                <a:moveTo>
                  <a:pt x="6632" y="5021"/>
                </a:moveTo>
                <a:cubicBezTo>
                  <a:pt x="6636" y="5016"/>
                  <a:pt x="6634" y="5010"/>
                  <a:pt x="6629" y="5007"/>
                </a:cubicBezTo>
                <a:cubicBezTo>
                  <a:pt x="6623" y="5004"/>
                  <a:pt x="6619" y="5008"/>
                  <a:pt x="6619" y="5016"/>
                </a:cubicBezTo>
                <a:cubicBezTo>
                  <a:pt x="6619" y="5032"/>
                  <a:pt x="6623" y="5034"/>
                  <a:pt x="6632" y="5021"/>
                </a:cubicBezTo>
                <a:close/>
                <a:moveTo>
                  <a:pt x="3184" y="17415"/>
                </a:moveTo>
                <a:cubicBezTo>
                  <a:pt x="3177" y="17410"/>
                  <a:pt x="3131" y="17405"/>
                  <a:pt x="3080" y="17404"/>
                </a:cubicBezTo>
                <a:cubicBezTo>
                  <a:pt x="3030" y="17403"/>
                  <a:pt x="2981" y="17398"/>
                  <a:pt x="2972" y="17392"/>
                </a:cubicBezTo>
                <a:cubicBezTo>
                  <a:pt x="2958" y="17384"/>
                  <a:pt x="2957" y="17384"/>
                  <a:pt x="2965" y="17396"/>
                </a:cubicBezTo>
                <a:cubicBezTo>
                  <a:pt x="2974" y="17408"/>
                  <a:pt x="2972" y="17408"/>
                  <a:pt x="2958" y="17399"/>
                </a:cubicBezTo>
                <a:cubicBezTo>
                  <a:pt x="2948" y="17392"/>
                  <a:pt x="2936" y="17390"/>
                  <a:pt x="2930" y="17395"/>
                </a:cubicBezTo>
                <a:cubicBezTo>
                  <a:pt x="2911" y="17410"/>
                  <a:pt x="2789" y="17414"/>
                  <a:pt x="2757" y="17400"/>
                </a:cubicBezTo>
                <a:cubicBezTo>
                  <a:pt x="2741" y="17393"/>
                  <a:pt x="2728" y="17390"/>
                  <a:pt x="2728" y="17394"/>
                </a:cubicBezTo>
                <a:cubicBezTo>
                  <a:pt x="2728" y="17397"/>
                  <a:pt x="2723" y="17395"/>
                  <a:pt x="2716" y="17389"/>
                </a:cubicBezTo>
                <a:cubicBezTo>
                  <a:pt x="2709" y="17384"/>
                  <a:pt x="2685" y="17381"/>
                  <a:pt x="2663" y="17383"/>
                </a:cubicBezTo>
                <a:cubicBezTo>
                  <a:pt x="2641" y="17386"/>
                  <a:pt x="2616" y="17383"/>
                  <a:pt x="2606" y="17376"/>
                </a:cubicBezTo>
                <a:cubicBezTo>
                  <a:pt x="2597" y="17370"/>
                  <a:pt x="2589" y="17368"/>
                  <a:pt x="2589" y="17372"/>
                </a:cubicBezTo>
                <a:cubicBezTo>
                  <a:pt x="2589" y="17376"/>
                  <a:pt x="2583" y="17375"/>
                  <a:pt x="2575" y="17369"/>
                </a:cubicBezTo>
                <a:cubicBezTo>
                  <a:pt x="2567" y="17364"/>
                  <a:pt x="2551" y="17361"/>
                  <a:pt x="2540" y="17362"/>
                </a:cubicBezTo>
                <a:cubicBezTo>
                  <a:pt x="2529" y="17364"/>
                  <a:pt x="2520" y="17359"/>
                  <a:pt x="2520" y="17351"/>
                </a:cubicBezTo>
                <a:cubicBezTo>
                  <a:pt x="2520" y="17343"/>
                  <a:pt x="2515" y="17339"/>
                  <a:pt x="2508" y="17343"/>
                </a:cubicBezTo>
                <a:cubicBezTo>
                  <a:pt x="2502" y="17346"/>
                  <a:pt x="2497" y="17338"/>
                  <a:pt x="2497" y="17324"/>
                </a:cubicBezTo>
                <a:cubicBezTo>
                  <a:pt x="2497" y="17309"/>
                  <a:pt x="2487" y="17295"/>
                  <a:pt x="2471" y="17288"/>
                </a:cubicBezTo>
                <a:cubicBezTo>
                  <a:pt x="2427" y="17268"/>
                  <a:pt x="2400" y="17242"/>
                  <a:pt x="2380" y="17198"/>
                </a:cubicBezTo>
                <a:cubicBezTo>
                  <a:pt x="2363" y="17161"/>
                  <a:pt x="2363" y="17153"/>
                  <a:pt x="2376" y="17143"/>
                </a:cubicBezTo>
                <a:cubicBezTo>
                  <a:pt x="2385" y="17137"/>
                  <a:pt x="2390" y="17129"/>
                  <a:pt x="2387" y="17125"/>
                </a:cubicBezTo>
                <a:cubicBezTo>
                  <a:pt x="2376" y="17111"/>
                  <a:pt x="2449" y="16975"/>
                  <a:pt x="2483" y="16945"/>
                </a:cubicBezTo>
                <a:cubicBezTo>
                  <a:pt x="2495" y="16934"/>
                  <a:pt x="2509" y="16915"/>
                  <a:pt x="2513" y="16904"/>
                </a:cubicBezTo>
                <a:cubicBezTo>
                  <a:pt x="2518" y="16892"/>
                  <a:pt x="2526" y="16883"/>
                  <a:pt x="2532" y="16883"/>
                </a:cubicBezTo>
                <a:cubicBezTo>
                  <a:pt x="2538" y="16883"/>
                  <a:pt x="2543" y="16877"/>
                  <a:pt x="2543" y="16870"/>
                </a:cubicBezTo>
                <a:cubicBezTo>
                  <a:pt x="2543" y="16863"/>
                  <a:pt x="2553" y="16849"/>
                  <a:pt x="2566" y="16839"/>
                </a:cubicBezTo>
                <a:cubicBezTo>
                  <a:pt x="2579" y="16829"/>
                  <a:pt x="2589" y="16816"/>
                  <a:pt x="2589" y="16809"/>
                </a:cubicBezTo>
                <a:cubicBezTo>
                  <a:pt x="2589" y="16801"/>
                  <a:pt x="2593" y="16796"/>
                  <a:pt x="2598" y="16795"/>
                </a:cubicBezTo>
                <a:cubicBezTo>
                  <a:pt x="2603" y="16795"/>
                  <a:pt x="2619" y="16780"/>
                  <a:pt x="2634" y="16762"/>
                </a:cubicBezTo>
                <a:cubicBezTo>
                  <a:pt x="2649" y="16743"/>
                  <a:pt x="2674" y="16716"/>
                  <a:pt x="2689" y="16701"/>
                </a:cubicBezTo>
                <a:cubicBezTo>
                  <a:pt x="2704" y="16687"/>
                  <a:pt x="2717" y="16667"/>
                  <a:pt x="2717" y="16658"/>
                </a:cubicBezTo>
                <a:cubicBezTo>
                  <a:pt x="2717" y="16648"/>
                  <a:pt x="2722" y="16641"/>
                  <a:pt x="2728" y="16641"/>
                </a:cubicBezTo>
                <a:cubicBezTo>
                  <a:pt x="2734" y="16641"/>
                  <a:pt x="2740" y="16632"/>
                  <a:pt x="2740" y="16621"/>
                </a:cubicBezTo>
                <a:cubicBezTo>
                  <a:pt x="2740" y="16609"/>
                  <a:pt x="2745" y="16603"/>
                  <a:pt x="2752" y="16607"/>
                </a:cubicBezTo>
                <a:cubicBezTo>
                  <a:pt x="2759" y="16611"/>
                  <a:pt x="2767" y="16604"/>
                  <a:pt x="2771" y="16593"/>
                </a:cubicBezTo>
                <a:cubicBezTo>
                  <a:pt x="2774" y="16582"/>
                  <a:pt x="2782" y="16575"/>
                  <a:pt x="2787" y="16578"/>
                </a:cubicBezTo>
                <a:cubicBezTo>
                  <a:pt x="2796" y="16583"/>
                  <a:pt x="2803" y="16562"/>
                  <a:pt x="2799" y="16541"/>
                </a:cubicBezTo>
                <a:cubicBezTo>
                  <a:pt x="2798" y="16536"/>
                  <a:pt x="2802" y="16535"/>
                  <a:pt x="2809" y="16539"/>
                </a:cubicBezTo>
                <a:cubicBezTo>
                  <a:pt x="2815" y="16542"/>
                  <a:pt x="2821" y="16536"/>
                  <a:pt x="2821" y="16525"/>
                </a:cubicBezTo>
                <a:cubicBezTo>
                  <a:pt x="2821" y="16514"/>
                  <a:pt x="2827" y="16505"/>
                  <a:pt x="2834" y="16505"/>
                </a:cubicBezTo>
                <a:cubicBezTo>
                  <a:pt x="2842" y="16505"/>
                  <a:pt x="2844" y="16502"/>
                  <a:pt x="2840" y="16499"/>
                </a:cubicBezTo>
                <a:cubicBezTo>
                  <a:pt x="2836" y="16496"/>
                  <a:pt x="2843" y="16482"/>
                  <a:pt x="2856" y="16469"/>
                </a:cubicBezTo>
                <a:cubicBezTo>
                  <a:pt x="2868" y="16455"/>
                  <a:pt x="2879" y="16436"/>
                  <a:pt x="2879" y="16427"/>
                </a:cubicBezTo>
                <a:cubicBezTo>
                  <a:pt x="2879" y="16417"/>
                  <a:pt x="2883" y="16407"/>
                  <a:pt x="2888" y="16405"/>
                </a:cubicBezTo>
                <a:cubicBezTo>
                  <a:pt x="2893" y="16402"/>
                  <a:pt x="2898" y="16386"/>
                  <a:pt x="2899" y="16368"/>
                </a:cubicBezTo>
                <a:cubicBezTo>
                  <a:pt x="2901" y="16351"/>
                  <a:pt x="2909" y="16330"/>
                  <a:pt x="2916" y="16322"/>
                </a:cubicBezTo>
                <a:cubicBezTo>
                  <a:pt x="2928" y="16310"/>
                  <a:pt x="2927" y="16309"/>
                  <a:pt x="2913" y="16316"/>
                </a:cubicBezTo>
                <a:cubicBezTo>
                  <a:pt x="2899" y="16322"/>
                  <a:pt x="2899" y="16321"/>
                  <a:pt x="2910" y="16311"/>
                </a:cubicBezTo>
                <a:cubicBezTo>
                  <a:pt x="2918" y="16304"/>
                  <a:pt x="2925" y="16275"/>
                  <a:pt x="2925" y="16247"/>
                </a:cubicBezTo>
                <a:cubicBezTo>
                  <a:pt x="2925" y="16219"/>
                  <a:pt x="2929" y="16194"/>
                  <a:pt x="2935" y="16191"/>
                </a:cubicBezTo>
                <a:cubicBezTo>
                  <a:pt x="2941" y="16188"/>
                  <a:pt x="2946" y="16069"/>
                  <a:pt x="2947" y="15927"/>
                </a:cubicBezTo>
                <a:cubicBezTo>
                  <a:pt x="2948" y="15756"/>
                  <a:pt x="2953" y="15666"/>
                  <a:pt x="2961" y="15662"/>
                </a:cubicBezTo>
                <a:cubicBezTo>
                  <a:pt x="2970" y="15657"/>
                  <a:pt x="2969" y="15654"/>
                  <a:pt x="2960" y="15651"/>
                </a:cubicBezTo>
                <a:cubicBezTo>
                  <a:pt x="2952" y="15649"/>
                  <a:pt x="2946" y="15626"/>
                  <a:pt x="2945" y="15597"/>
                </a:cubicBezTo>
                <a:cubicBezTo>
                  <a:pt x="2944" y="15569"/>
                  <a:pt x="2940" y="15546"/>
                  <a:pt x="2936" y="15546"/>
                </a:cubicBezTo>
                <a:cubicBezTo>
                  <a:pt x="2924" y="15546"/>
                  <a:pt x="2929" y="15504"/>
                  <a:pt x="2942" y="15496"/>
                </a:cubicBezTo>
                <a:cubicBezTo>
                  <a:pt x="2949" y="15492"/>
                  <a:pt x="2948" y="15484"/>
                  <a:pt x="2937" y="15477"/>
                </a:cubicBezTo>
                <a:cubicBezTo>
                  <a:pt x="2924" y="15466"/>
                  <a:pt x="2923" y="15467"/>
                  <a:pt x="2931" y="15479"/>
                </a:cubicBezTo>
                <a:cubicBezTo>
                  <a:pt x="2936" y="15487"/>
                  <a:pt x="2936" y="15490"/>
                  <a:pt x="2930" y="15486"/>
                </a:cubicBezTo>
                <a:cubicBezTo>
                  <a:pt x="2925" y="15481"/>
                  <a:pt x="2919" y="15459"/>
                  <a:pt x="2918" y="15435"/>
                </a:cubicBezTo>
                <a:cubicBezTo>
                  <a:pt x="2915" y="15399"/>
                  <a:pt x="2918" y="15393"/>
                  <a:pt x="2934" y="15398"/>
                </a:cubicBezTo>
                <a:cubicBezTo>
                  <a:pt x="2952" y="15403"/>
                  <a:pt x="2952" y="15402"/>
                  <a:pt x="2934" y="15390"/>
                </a:cubicBezTo>
                <a:cubicBezTo>
                  <a:pt x="2919" y="15380"/>
                  <a:pt x="2913" y="15358"/>
                  <a:pt x="2909" y="15299"/>
                </a:cubicBezTo>
                <a:cubicBezTo>
                  <a:pt x="2907" y="15257"/>
                  <a:pt x="2901" y="15214"/>
                  <a:pt x="2896" y="15205"/>
                </a:cubicBezTo>
                <a:cubicBezTo>
                  <a:pt x="2892" y="15196"/>
                  <a:pt x="2887" y="15150"/>
                  <a:pt x="2886" y="15102"/>
                </a:cubicBezTo>
                <a:cubicBezTo>
                  <a:pt x="2885" y="15055"/>
                  <a:pt x="2881" y="15018"/>
                  <a:pt x="2877" y="15020"/>
                </a:cubicBezTo>
                <a:cubicBezTo>
                  <a:pt x="2865" y="15026"/>
                  <a:pt x="2859" y="15003"/>
                  <a:pt x="2856" y="14933"/>
                </a:cubicBezTo>
                <a:cubicBezTo>
                  <a:pt x="2855" y="14897"/>
                  <a:pt x="2851" y="14858"/>
                  <a:pt x="2848" y="14846"/>
                </a:cubicBezTo>
                <a:cubicBezTo>
                  <a:pt x="2839" y="14812"/>
                  <a:pt x="2833" y="14779"/>
                  <a:pt x="2827" y="14728"/>
                </a:cubicBezTo>
                <a:cubicBezTo>
                  <a:pt x="2820" y="14668"/>
                  <a:pt x="2817" y="14654"/>
                  <a:pt x="2804" y="14637"/>
                </a:cubicBezTo>
                <a:cubicBezTo>
                  <a:pt x="2797" y="14627"/>
                  <a:pt x="2798" y="14626"/>
                  <a:pt x="2809" y="14631"/>
                </a:cubicBezTo>
                <a:cubicBezTo>
                  <a:pt x="2820" y="14637"/>
                  <a:pt x="2821" y="14635"/>
                  <a:pt x="2814" y="14625"/>
                </a:cubicBezTo>
                <a:cubicBezTo>
                  <a:pt x="2802" y="14610"/>
                  <a:pt x="2802" y="14608"/>
                  <a:pt x="2799" y="14517"/>
                </a:cubicBezTo>
                <a:cubicBezTo>
                  <a:pt x="2798" y="14476"/>
                  <a:pt x="2793" y="14453"/>
                  <a:pt x="2786" y="14457"/>
                </a:cubicBezTo>
                <a:cubicBezTo>
                  <a:pt x="2779" y="14461"/>
                  <a:pt x="2774" y="14438"/>
                  <a:pt x="2773" y="14397"/>
                </a:cubicBezTo>
                <a:cubicBezTo>
                  <a:pt x="2772" y="14319"/>
                  <a:pt x="2769" y="14293"/>
                  <a:pt x="2752" y="14210"/>
                </a:cubicBezTo>
                <a:cubicBezTo>
                  <a:pt x="2734" y="14118"/>
                  <a:pt x="2736" y="13368"/>
                  <a:pt x="2755" y="13349"/>
                </a:cubicBezTo>
                <a:cubicBezTo>
                  <a:pt x="2763" y="13341"/>
                  <a:pt x="2763" y="13337"/>
                  <a:pt x="2756" y="13341"/>
                </a:cubicBezTo>
                <a:cubicBezTo>
                  <a:pt x="2743" y="13348"/>
                  <a:pt x="2740" y="13314"/>
                  <a:pt x="2752" y="13295"/>
                </a:cubicBezTo>
                <a:cubicBezTo>
                  <a:pt x="2756" y="13290"/>
                  <a:pt x="2760" y="13268"/>
                  <a:pt x="2762" y="13246"/>
                </a:cubicBezTo>
                <a:cubicBezTo>
                  <a:pt x="2764" y="13225"/>
                  <a:pt x="2771" y="13201"/>
                  <a:pt x="2778" y="13194"/>
                </a:cubicBezTo>
                <a:cubicBezTo>
                  <a:pt x="2789" y="13183"/>
                  <a:pt x="2788" y="13181"/>
                  <a:pt x="2774" y="13188"/>
                </a:cubicBezTo>
                <a:cubicBezTo>
                  <a:pt x="2760" y="13195"/>
                  <a:pt x="2760" y="13194"/>
                  <a:pt x="2772" y="13183"/>
                </a:cubicBezTo>
                <a:cubicBezTo>
                  <a:pt x="2779" y="13176"/>
                  <a:pt x="2786" y="13161"/>
                  <a:pt x="2786" y="13150"/>
                </a:cubicBezTo>
                <a:cubicBezTo>
                  <a:pt x="2786" y="13138"/>
                  <a:pt x="2792" y="13123"/>
                  <a:pt x="2800" y="13116"/>
                </a:cubicBezTo>
                <a:cubicBezTo>
                  <a:pt x="2812" y="13106"/>
                  <a:pt x="2812" y="13105"/>
                  <a:pt x="2799" y="13111"/>
                </a:cubicBezTo>
                <a:cubicBezTo>
                  <a:pt x="2787" y="13117"/>
                  <a:pt x="2785" y="13115"/>
                  <a:pt x="2793" y="13105"/>
                </a:cubicBezTo>
                <a:cubicBezTo>
                  <a:pt x="2798" y="13098"/>
                  <a:pt x="2804" y="13083"/>
                  <a:pt x="2806" y="13072"/>
                </a:cubicBezTo>
                <a:cubicBezTo>
                  <a:pt x="2808" y="13062"/>
                  <a:pt x="2815" y="13049"/>
                  <a:pt x="2821" y="13044"/>
                </a:cubicBezTo>
                <a:cubicBezTo>
                  <a:pt x="2827" y="13039"/>
                  <a:pt x="2832" y="13024"/>
                  <a:pt x="2832" y="13012"/>
                </a:cubicBezTo>
                <a:cubicBezTo>
                  <a:pt x="2832" y="13000"/>
                  <a:pt x="2837" y="12990"/>
                  <a:pt x="2844" y="12990"/>
                </a:cubicBezTo>
                <a:cubicBezTo>
                  <a:pt x="2850" y="12990"/>
                  <a:pt x="2855" y="12979"/>
                  <a:pt x="2855" y="12965"/>
                </a:cubicBezTo>
                <a:cubicBezTo>
                  <a:pt x="2855" y="12952"/>
                  <a:pt x="2862" y="12939"/>
                  <a:pt x="2870" y="12936"/>
                </a:cubicBezTo>
                <a:cubicBezTo>
                  <a:pt x="2878" y="12933"/>
                  <a:pt x="2886" y="12919"/>
                  <a:pt x="2888" y="12905"/>
                </a:cubicBezTo>
                <a:cubicBezTo>
                  <a:pt x="2889" y="12890"/>
                  <a:pt x="2895" y="12877"/>
                  <a:pt x="2902" y="12875"/>
                </a:cubicBezTo>
                <a:cubicBezTo>
                  <a:pt x="2908" y="12874"/>
                  <a:pt x="2913" y="12855"/>
                  <a:pt x="2913" y="12835"/>
                </a:cubicBezTo>
                <a:cubicBezTo>
                  <a:pt x="2913" y="12814"/>
                  <a:pt x="2917" y="12795"/>
                  <a:pt x="2923" y="12792"/>
                </a:cubicBezTo>
                <a:cubicBezTo>
                  <a:pt x="2928" y="12790"/>
                  <a:pt x="2933" y="12765"/>
                  <a:pt x="2935" y="12736"/>
                </a:cubicBezTo>
                <a:cubicBezTo>
                  <a:pt x="2936" y="12708"/>
                  <a:pt x="2942" y="12681"/>
                  <a:pt x="2947" y="12675"/>
                </a:cubicBezTo>
                <a:cubicBezTo>
                  <a:pt x="2952" y="12670"/>
                  <a:pt x="2957" y="12624"/>
                  <a:pt x="2959" y="12573"/>
                </a:cubicBezTo>
                <a:cubicBezTo>
                  <a:pt x="2960" y="12523"/>
                  <a:pt x="2967" y="12476"/>
                  <a:pt x="2973" y="12470"/>
                </a:cubicBezTo>
                <a:cubicBezTo>
                  <a:pt x="2979" y="12464"/>
                  <a:pt x="2979" y="12457"/>
                  <a:pt x="2974" y="12454"/>
                </a:cubicBezTo>
                <a:cubicBezTo>
                  <a:pt x="2963" y="12448"/>
                  <a:pt x="2962" y="12391"/>
                  <a:pt x="2972" y="12375"/>
                </a:cubicBezTo>
                <a:cubicBezTo>
                  <a:pt x="2976" y="12370"/>
                  <a:pt x="2977" y="12264"/>
                  <a:pt x="2976" y="12140"/>
                </a:cubicBezTo>
                <a:cubicBezTo>
                  <a:pt x="2973" y="11859"/>
                  <a:pt x="2973" y="11855"/>
                  <a:pt x="2961" y="11861"/>
                </a:cubicBezTo>
                <a:cubicBezTo>
                  <a:pt x="2950" y="11867"/>
                  <a:pt x="2951" y="11828"/>
                  <a:pt x="2963" y="11812"/>
                </a:cubicBezTo>
                <a:cubicBezTo>
                  <a:pt x="2968" y="11805"/>
                  <a:pt x="2966" y="11797"/>
                  <a:pt x="2960" y="11794"/>
                </a:cubicBezTo>
                <a:cubicBezTo>
                  <a:pt x="2953" y="11790"/>
                  <a:pt x="2948" y="11738"/>
                  <a:pt x="2948" y="11667"/>
                </a:cubicBezTo>
                <a:cubicBezTo>
                  <a:pt x="2948" y="11600"/>
                  <a:pt x="2944" y="11548"/>
                  <a:pt x="2939" y="11551"/>
                </a:cubicBezTo>
                <a:cubicBezTo>
                  <a:pt x="2934" y="11553"/>
                  <a:pt x="2930" y="11541"/>
                  <a:pt x="2930" y="11523"/>
                </a:cubicBezTo>
                <a:cubicBezTo>
                  <a:pt x="2930" y="11503"/>
                  <a:pt x="2934" y="11493"/>
                  <a:pt x="2942" y="11496"/>
                </a:cubicBezTo>
                <a:cubicBezTo>
                  <a:pt x="2948" y="11500"/>
                  <a:pt x="2948" y="11496"/>
                  <a:pt x="2940" y="11488"/>
                </a:cubicBezTo>
                <a:cubicBezTo>
                  <a:pt x="2933" y="11481"/>
                  <a:pt x="2923" y="11438"/>
                  <a:pt x="2919" y="11394"/>
                </a:cubicBezTo>
                <a:cubicBezTo>
                  <a:pt x="2915" y="11349"/>
                  <a:pt x="2909" y="11303"/>
                  <a:pt x="2905" y="11292"/>
                </a:cubicBezTo>
                <a:cubicBezTo>
                  <a:pt x="2902" y="11280"/>
                  <a:pt x="2896" y="11241"/>
                  <a:pt x="2893" y="11203"/>
                </a:cubicBezTo>
                <a:cubicBezTo>
                  <a:pt x="2890" y="11166"/>
                  <a:pt x="2883" y="11131"/>
                  <a:pt x="2877" y="11126"/>
                </a:cubicBezTo>
                <a:cubicBezTo>
                  <a:pt x="2872" y="11121"/>
                  <a:pt x="2867" y="11083"/>
                  <a:pt x="2867" y="11042"/>
                </a:cubicBezTo>
                <a:cubicBezTo>
                  <a:pt x="2867" y="10997"/>
                  <a:pt x="2862" y="10966"/>
                  <a:pt x="2854" y="10964"/>
                </a:cubicBezTo>
                <a:cubicBezTo>
                  <a:pt x="2842" y="10961"/>
                  <a:pt x="2824" y="10835"/>
                  <a:pt x="2814" y="10675"/>
                </a:cubicBezTo>
                <a:cubicBezTo>
                  <a:pt x="2811" y="10630"/>
                  <a:pt x="2805" y="10587"/>
                  <a:pt x="2801" y="10579"/>
                </a:cubicBezTo>
                <a:cubicBezTo>
                  <a:pt x="2791" y="10556"/>
                  <a:pt x="2786" y="10509"/>
                  <a:pt x="2779" y="10356"/>
                </a:cubicBezTo>
                <a:cubicBezTo>
                  <a:pt x="2776" y="10279"/>
                  <a:pt x="2768" y="10205"/>
                  <a:pt x="2762" y="10191"/>
                </a:cubicBezTo>
                <a:cubicBezTo>
                  <a:pt x="2757" y="10178"/>
                  <a:pt x="2750" y="10046"/>
                  <a:pt x="2749" y="9898"/>
                </a:cubicBezTo>
                <a:cubicBezTo>
                  <a:pt x="2747" y="9751"/>
                  <a:pt x="2741" y="9630"/>
                  <a:pt x="2736" y="9630"/>
                </a:cubicBezTo>
                <a:cubicBezTo>
                  <a:pt x="2731" y="9630"/>
                  <a:pt x="2732" y="9622"/>
                  <a:pt x="2737" y="9613"/>
                </a:cubicBezTo>
                <a:cubicBezTo>
                  <a:pt x="2743" y="9603"/>
                  <a:pt x="2746" y="9577"/>
                  <a:pt x="2745" y="9555"/>
                </a:cubicBezTo>
                <a:cubicBezTo>
                  <a:pt x="2744" y="9532"/>
                  <a:pt x="2742" y="9500"/>
                  <a:pt x="2741" y="9484"/>
                </a:cubicBezTo>
                <a:cubicBezTo>
                  <a:pt x="2740" y="9468"/>
                  <a:pt x="2736" y="9456"/>
                  <a:pt x="2730" y="9459"/>
                </a:cubicBezTo>
                <a:cubicBezTo>
                  <a:pt x="2725" y="9462"/>
                  <a:pt x="2721" y="9453"/>
                  <a:pt x="2721" y="9441"/>
                </a:cubicBezTo>
                <a:cubicBezTo>
                  <a:pt x="2721" y="9428"/>
                  <a:pt x="2725" y="9420"/>
                  <a:pt x="2730" y="9423"/>
                </a:cubicBezTo>
                <a:cubicBezTo>
                  <a:pt x="2736" y="9425"/>
                  <a:pt x="2740" y="9420"/>
                  <a:pt x="2740" y="9412"/>
                </a:cubicBezTo>
                <a:cubicBezTo>
                  <a:pt x="2740" y="9403"/>
                  <a:pt x="2736" y="9398"/>
                  <a:pt x="2731" y="9401"/>
                </a:cubicBezTo>
                <a:cubicBezTo>
                  <a:pt x="2720" y="9407"/>
                  <a:pt x="2720" y="9227"/>
                  <a:pt x="2731" y="9218"/>
                </a:cubicBezTo>
                <a:cubicBezTo>
                  <a:pt x="2735" y="9214"/>
                  <a:pt x="2739" y="9128"/>
                  <a:pt x="2739" y="9027"/>
                </a:cubicBezTo>
                <a:cubicBezTo>
                  <a:pt x="2739" y="8893"/>
                  <a:pt x="2743" y="8839"/>
                  <a:pt x="2754" y="8828"/>
                </a:cubicBezTo>
                <a:cubicBezTo>
                  <a:pt x="2766" y="8815"/>
                  <a:pt x="2766" y="8814"/>
                  <a:pt x="2752" y="8821"/>
                </a:cubicBezTo>
                <a:cubicBezTo>
                  <a:pt x="2740" y="8827"/>
                  <a:pt x="2739" y="8825"/>
                  <a:pt x="2746" y="8815"/>
                </a:cubicBezTo>
                <a:cubicBezTo>
                  <a:pt x="2751" y="8808"/>
                  <a:pt x="2758" y="8752"/>
                  <a:pt x="2760" y="8691"/>
                </a:cubicBezTo>
                <a:cubicBezTo>
                  <a:pt x="2762" y="8629"/>
                  <a:pt x="2768" y="8577"/>
                  <a:pt x="2773" y="8574"/>
                </a:cubicBezTo>
                <a:cubicBezTo>
                  <a:pt x="2778" y="8572"/>
                  <a:pt x="2783" y="8532"/>
                  <a:pt x="2784" y="8487"/>
                </a:cubicBezTo>
                <a:cubicBezTo>
                  <a:pt x="2786" y="8442"/>
                  <a:pt x="2792" y="8401"/>
                  <a:pt x="2798" y="8395"/>
                </a:cubicBezTo>
                <a:cubicBezTo>
                  <a:pt x="2804" y="8390"/>
                  <a:pt x="2809" y="8356"/>
                  <a:pt x="2809" y="8320"/>
                </a:cubicBezTo>
                <a:cubicBezTo>
                  <a:pt x="2809" y="8278"/>
                  <a:pt x="2813" y="8256"/>
                  <a:pt x="2821" y="8259"/>
                </a:cubicBezTo>
                <a:cubicBezTo>
                  <a:pt x="2828" y="8263"/>
                  <a:pt x="2833" y="8248"/>
                  <a:pt x="2834" y="8221"/>
                </a:cubicBezTo>
                <a:cubicBezTo>
                  <a:pt x="2835" y="8167"/>
                  <a:pt x="2836" y="8166"/>
                  <a:pt x="2850" y="8148"/>
                </a:cubicBezTo>
                <a:cubicBezTo>
                  <a:pt x="2856" y="8140"/>
                  <a:pt x="2862" y="8126"/>
                  <a:pt x="2862" y="8117"/>
                </a:cubicBezTo>
                <a:cubicBezTo>
                  <a:pt x="2863" y="8107"/>
                  <a:pt x="2865" y="8093"/>
                  <a:pt x="2866" y="8085"/>
                </a:cubicBezTo>
                <a:cubicBezTo>
                  <a:pt x="2866" y="8076"/>
                  <a:pt x="2871" y="8072"/>
                  <a:pt x="2877" y="8075"/>
                </a:cubicBezTo>
                <a:cubicBezTo>
                  <a:pt x="2882" y="8077"/>
                  <a:pt x="2884" y="8069"/>
                  <a:pt x="2881" y="8056"/>
                </a:cubicBezTo>
                <a:cubicBezTo>
                  <a:pt x="2878" y="8043"/>
                  <a:pt x="2883" y="8025"/>
                  <a:pt x="2891" y="8016"/>
                </a:cubicBezTo>
                <a:cubicBezTo>
                  <a:pt x="2899" y="8008"/>
                  <a:pt x="2908" y="7992"/>
                  <a:pt x="2910" y="7980"/>
                </a:cubicBezTo>
                <a:cubicBezTo>
                  <a:pt x="2912" y="7969"/>
                  <a:pt x="2919" y="7955"/>
                  <a:pt x="2925" y="7950"/>
                </a:cubicBezTo>
                <a:cubicBezTo>
                  <a:pt x="2931" y="7945"/>
                  <a:pt x="2936" y="7931"/>
                  <a:pt x="2936" y="7918"/>
                </a:cubicBezTo>
                <a:cubicBezTo>
                  <a:pt x="2936" y="7905"/>
                  <a:pt x="2941" y="7898"/>
                  <a:pt x="2948" y="7901"/>
                </a:cubicBezTo>
                <a:cubicBezTo>
                  <a:pt x="2954" y="7904"/>
                  <a:pt x="2959" y="7897"/>
                  <a:pt x="2959" y="7884"/>
                </a:cubicBezTo>
                <a:cubicBezTo>
                  <a:pt x="2959" y="7872"/>
                  <a:pt x="2966" y="7856"/>
                  <a:pt x="2974" y="7849"/>
                </a:cubicBezTo>
                <a:cubicBezTo>
                  <a:pt x="2982" y="7843"/>
                  <a:pt x="2989" y="7834"/>
                  <a:pt x="2990" y="7830"/>
                </a:cubicBezTo>
                <a:cubicBezTo>
                  <a:pt x="2998" y="7781"/>
                  <a:pt x="3011" y="7738"/>
                  <a:pt x="3022" y="7729"/>
                </a:cubicBezTo>
                <a:cubicBezTo>
                  <a:pt x="3029" y="7722"/>
                  <a:pt x="3036" y="7698"/>
                  <a:pt x="3038" y="7674"/>
                </a:cubicBezTo>
                <a:cubicBezTo>
                  <a:pt x="3040" y="7650"/>
                  <a:pt x="3046" y="7628"/>
                  <a:pt x="3052" y="7625"/>
                </a:cubicBezTo>
                <a:cubicBezTo>
                  <a:pt x="3064" y="7619"/>
                  <a:pt x="3064" y="7619"/>
                  <a:pt x="3064" y="7547"/>
                </a:cubicBezTo>
                <a:cubicBezTo>
                  <a:pt x="3064" y="7515"/>
                  <a:pt x="3068" y="7491"/>
                  <a:pt x="3073" y="7493"/>
                </a:cubicBezTo>
                <a:cubicBezTo>
                  <a:pt x="3079" y="7496"/>
                  <a:pt x="3083" y="7492"/>
                  <a:pt x="3083" y="7485"/>
                </a:cubicBezTo>
                <a:cubicBezTo>
                  <a:pt x="3083" y="7477"/>
                  <a:pt x="3080" y="7473"/>
                  <a:pt x="3076" y="7475"/>
                </a:cubicBezTo>
                <a:cubicBezTo>
                  <a:pt x="3072" y="7477"/>
                  <a:pt x="3070" y="7423"/>
                  <a:pt x="3071" y="7356"/>
                </a:cubicBezTo>
                <a:cubicBezTo>
                  <a:pt x="3072" y="7288"/>
                  <a:pt x="3074" y="7233"/>
                  <a:pt x="3075" y="7233"/>
                </a:cubicBezTo>
                <a:cubicBezTo>
                  <a:pt x="3076" y="7233"/>
                  <a:pt x="3080" y="7209"/>
                  <a:pt x="3083" y="7180"/>
                </a:cubicBezTo>
                <a:cubicBezTo>
                  <a:pt x="3086" y="7151"/>
                  <a:pt x="3094" y="7120"/>
                  <a:pt x="3102" y="7113"/>
                </a:cubicBezTo>
                <a:cubicBezTo>
                  <a:pt x="3113" y="7101"/>
                  <a:pt x="3112" y="7100"/>
                  <a:pt x="3098" y="7107"/>
                </a:cubicBezTo>
                <a:cubicBezTo>
                  <a:pt x="3084" y="7113"/>
                  <a:pt x="3084" y="7112"/>
                  <a:pt x="3095" y="7102"/>
                </a:cubicBezTo>
                <a:cubicBezTo>
                  <a:pt x="3103" y="7095"/>
                  <a:pt x="3110" y="7080"/>
                  <a:pt x="3110" y="7068"/>
                </a:cubicBezTo>
                <a:cubicBezTo>
                  <a:pt x="3110" y="7057"/>
                  <a:pt x="3116" y="7042"/>
                  <a:pt x="3124" y="7035"/>
                </a:cubicBezTo>
                <a:cubicBezTo>
                  <a:pt x="3136" y="7024"/>
                  <a:pt x="3136" y="7023"/>
                  <a:pt x="3121" y="7030"/>
                </a:cubicBezTo>
                <a:cubicBezTo>
                  <a:pt x="3107" y="7036"/>
                  <a:pt x="3107" y="7035"/>
                  <a:pt x="3119" y="7024"/>
                </a:cubicBezTo>
                <a:cubicBezTo>
                  <a:pt x="3127" y="7017"/>
                  <a:pt x="3133" y="7002"/>
                  <a:pt x="3133" y="6991"/>
                </a:cubicBezTo>
                <a:cubicBezTo>
                  <a:pt x="3133" y="6980"/>
                  <a:pt x="3138" y="6966"/>
                  <a:pt x="3144" y="6961"/>
                </a:cubicBezTo>
                <a:cubicBezTo>
                  <a:pt x="3150" y="6956"/>
                  <a:pt x="3157" y="6938"/>
                  <a:pt x="3158" y="6921"/>
                </a:cubicBezTo>
                <a:cubicBezTo>
                  <a:pt x="3160" y="6903"/>
                  <a:pt x="3165" y="6889"/>
                  <a:pt x="3170" y="6889"/>
                </a:cubicBezTo>
                <a:cubicBezTo>
                  <a:pt x="3175" y="6889"/>
                  <a:pt x="3179" y="6878"/>
                  <a:pt x="3179" y="6865"/>
                </a:cubicBezTo>
                <a:cubicBezTo>
                  <a:pt x="3179" y="6851"/>
                  <a:pt x="3186" y="6838"/>
                  <a:pt x="3194" y="6835"/>
                </a:cubicBezTo>
                <a:cubicBezTo>
                  <a:pt x="3202" y="6833"/>
                  <a:pt x="3210" y="6819"/>
                  <a:pt x="3212" y="6805"/>
                </a:cubicBezTo>
                <a:cubicBezTo>
                  <a:pt x="3213" y="6791"/>
                  <a:pt x="3218" y="6776"/>
                  <a:pt x="3223" y="6774"/>
                </a:cubicBezTo>
                <a:cubicBezTo>
                  <a:pt x="3228" y="6771"/>
                  <a:pt x="3240" y="6749"/>
                  <a:pt x="3249" y="6725"/>
                </a:cubicBezTo>
                <a:cubicBezTo>
                  <a:pt x="3258" y="6701"/>
                  <a:pt x="3274" y="6667"/>
                  <a:pt x="3285" y="6651"/>
                </a:cubicBezTo>
                <a:cubicBezTo>
                  <a:pt x="3306" y="6619"/>
                  <a:pt x="3323" y="6576"/>
                  <a:pt x="3345" y="6502"/>
                </a:cubicBezTo>
                <a:cubicBezTo>
                  <a:pt x="3362" y="6444"/>
                  <a:pt x="3361" y="6088"/>
                  <a:pt x="3344" y="6040"/>
                </a:cubicBezTo>
                <a:cubicBezTo>
                  <a:pt x="3336" y="6020"/>
                  <a:pt x="3328" y="5979"/>
                  <a:pt x="3325" y="5950"/>
                </a:cubicBezTo>
                <a:cubicBezTo>
                  <a:pt x="3317" y="5864"/>
                  <a:pt x="3295" y="5762"/>
                  <a:pt x="3283" y="5752"/>
                </a:cubicBezTo>
                <a:cubicBezTo>
                  <a:pt x="3277" y="5747"/>
                  <a:pt x="3272" y="5721"/>
                  <a:pt x="3272" y="5696"/>
                </a:cubicBezTo>
                <a:cubicBezTo>
                  <a:pt x="3272" y="5670"/>
                  <a:pt x="3268" y="5651"/>
                  <a:pt x="3262" y="5653"/>
                </a:cubicBezTo>
                <a:cubicBezTo>
                  <a:pt x="3257" y="5656"/>
                  <a:pt x="3252" y="5636"/>
                  <a:pt x="3250" y="5608"/>
                </a:cubicBezTo>
                <a:cubicBezTo>
                  <a:pt x="3249" y="5580"/>
                  <a:pt x="3242" y="5554"/>
                  <a:pt x="3236" y="5548"/>
                </a:cubicBezTo>
                <a:cubicBezTo>
                  <a:pt x="3230" y="5543"/>
                  <a:pt x="3226" y="5525"/>
                  <a:pt x="3226" y="5509"/>
                </a:cubicBezTo>
                <a:cubicBezTo>
                  <a:pt x="3226" y="5492"/>
                  <a:pt x="3219" y="5473"/>
                  <a:pt x="3211" y="5467"/>
                </a:cubicBezTo>
                <a:cubicBezTo>
                  <a:pt x="3203" y="5462"/>
                  <a:pt x="3195" y="5443"/>
                  <a:pt x="3193" y="5426"/>
                </a:cubicBezTo>
                <a:cubicBezTo>
                  <a:pt x="3191" y="5408"/>
                  <a:pt x="3186" y="5390"/>
                  <a:pt x="3180" y="5384"/>
                </a:cubicBezTo>
                <a:cubicBezTo>
                  <a:pt x="3174" y="5378"/>
                  <a:pt x="3167" y="5361"/>
                  <a:pt x="3165" y="5345"/>
                </a:cubicBezTo>
                <a:cubicBezTo>
                  <a:pt x="3162" y="5329"/>
                  <a:pt x="3153" y="5303"/>
                  <a:pt x="3145" y="5287"/>
                </a:cubicBezTo>
                <a:cubicBezTo>
                  <a:pt x="3136" y="5271"/>
                  <a:pt x="3130" y="5254"/>
                  <a:pt x="3131" y="5250"/>
                </a:cubicBezTo>
                <a:cubicBezTo>
                  <a:pt x="3133" y="5245"/>
                  <a:pt x="3128" y="5244"/>
                  <a:pt x="3122" y="5248"/>
                </a:cubicBezTo>
                <a:cubicBezTo>
                  <a:pt x="3115" y="5251"/>
                  <a:pt x="3110" y="5267"/>
                  <a:pt x="3110" y="5282"/>
                </a:cubicBezTo>
                <a:cubicBezTo>
                  <a:pt x="3110" y="5298"/>
                  <a:pt x="3106" y="5311"/>
                  <a:pt x="3100" y="5311"/>
                </a:cubicBezTo>
                <a:cubicBezTo>
                  <a:pt x="3095" y="5311"/>
                  <a:pt x="3090" y="5316"/>
                  <a:pt x="3090" y="5323"/>
                </a:cubicBezTo>
                <a:cubicBezTo>
                  <a:pt x="3086" y="5402"/>
                  <a:pt x="3081" y="5435"/>
                  <a:pt x="3075" y="5432"/>
                </a:cubicBezTo>
                <a:cubicBezTo>
                  <a:pt x="3070" y="5429"/>
                  <a:pt x="3064" y="5452"/>
                  <a:pt x="3060" y="5481"/>
                </a:cubicBezTo>
                <a:cubicBezTo>
                  <a:pt x="3057" y="5511"/>
                  <a:pt x="3047" y="5542"/>
                  <a:pt x="3038" y="5551"/>
                </a:cubicBezTo>
                <a:cubicBezTo>
                  <a:pt x="3026" y="5564"/>
                  <a:pt x="3026" y="5565"/>
                  <a:pt x="3039" y="5558"/>
                </a:cubicBezTo>
                <a:cubicBezTo>
                  <a:pt x="3051" y="5552"/>
                  <a:pt x="3053" y="5553"/>
                  <a:pt x="3046" y="5563"/>
                </a:cubicBezTo>
                <a:cubicBezTo>
                  <a:pt x="3040" y="5571"/>
                  <a:pt x="3034" y="5594"/>
                  <a:pt x="3032" y="5615"/>
                </a:cubicBezTo>
                <a:cubicBezTo>
                  <a:pt x="3030" y="5636"/>
                  <a:pt x="3022" y="5660"/>
                  <a:pt x="3014" y="5668"/>
                </a:cubicBezTo>
                <a:cubicBezTo>
                  <a:pt x="3003" y="5680"/>
                  <a:pt x="3003" y="5681"/>
                  <a:pt x="3016" y="5674"/>
                </a:cubicBezTo>
                <a:cubicBezTo>
                  <a:pt x="3028" y="5668"/>
                  <a:pt x="3030" y="5670"/>
                  <a:pt x="3022" y="5680"/>
                </a:cubicBezTo>
                <a:cubicBezTo>
                  <a:pt x="3017" y="5687"/>
                  <a:pt x="3011" y="5713"/>
                  <a:pt x="3008" y="5737"/>
                </a:cubicBezTo>
                <a:cubicBezTo>
                  <a:pt x="3006" y="5760"/>
                  <a:pt x="3001" y="5782"/>
                  <a:pt x="2997" y="5785"/>
                </a:cubicBezTo>
                <a:cubicBezTo>
                  <a:pt x="2989" y="5790"/>
                  <a:pt x="2987" y="5798"/>
                  <a:pt x="2981" y="5880"/>
                </a:cubicBezTo>
                <a:cubicBezTo>
                  <a:pt x="2980" y="5902"/>
                  <a:pt x="2975" y="5921"/>
                  <a:pt x="2971" y="5921"/>
                </a:cubicBezTo>
                <a:cubicBezTo>
                  <a:pt x="2967" y="5921"/>
                  <a:pt x="2963" y="5941"/>
                  <a:pt x="2961" y="5966"/>
                </a:cubicBezTo>
                <a:cubicBezTo>
                  <a:pt x="2959" y="5991"/>
                  <a:pt x="2953" y="6019"/>
                  <a:pt x="2947" y="6028"/>
                </a:cubicBezTo>
                <a:cubicBezTo>
                  <a:pt x="2941" y="6038"/>
                  <a:pt x="2936" y="6066"/>
                  <a:pt x="2936" y="6090"/>
                </a:cubicBezTo>
                <a:cubicBezTo>
                  <a:pt x="2936" y="6115"/>
                  <a:pt x="2932" y="6133"/>
                  <a:pt x="2927" y="6130"/>
                </a:cubicBezTo>
                <a:cubicBezTo>
                  <a:pt x="2922" y="6128"/>
                  <a:pt x="2917" y="6135"/>
                  <a:pt x="2917" y="6147"/>
                </a:cubicBezTo>
                <a:cubicBezTo>
                  <a:pt x="2914" y="6204"/>
                  <a:pt x="2907" y="6248"/>
                  <a:pt x="2899" y="6244"/>
                </a:cubicBezTo>
                <a:cubicBezTo>
                  <a:pt x="2895" y="6242"/>
                  <a:pt x="2888" y="6254"/>
                  <a:pt x="2884" y="6272"/>
                </a:cubicBezTo>
                <a:cubicBezTo>
                  <a:pt x="2872" y="6328"/>
                  <a:pt x="2871" y="6332"/>
                  <a:pt x="2863" y="6347"/>
                </a:cubicBezTo>
                <a:cubicBezTo>
                  <a:pt x="2859" y="6355"/>
                  <a:pt x="2855" y="6372"/>
                  <a:pt x="2853" y="6386"/>
                </a:cubicBezTo>
                <a:cubicBezTo>
                  <a:pt x="2851" y="6399"/>
                  <a:pt x="2845" y="6415"/>
                  <a:pt x="2841" y="6421"/>
                </a:cubicBezTo>
                <a:cubicBezTo>
                  <a:pt x="2836" y="6427"/>
                  <a:pt x="2832" y="6445"/>
                  <a:pt x="2830" y="6461"/>
                </a:cubicBezTo>
                <a:cubicBezTo>
                  <a:pt x="2829" y="6477"/>
                  <a:pt x="2823" y="6489"/>
                  <a:pt x="2818" y="6486"/>
                </a:cubicBezTo>
                <a:cubicBezTo>
                  <a:pt x="2813" y="6483"/>
                  <a:pt x="2809" y="6494"/>
                  <a:pt x="2809" y="6510"/>
                </a:cubicBezTo>
                <a:cubicBezTo>
                  <a:pt x="2809" y="6526"/>
                  <a:pt x="2802" y="6551"/>
                  <a:pt x="2792" y="6565"/>
                </a:cubicBezTo>
                <a:cubicBezTo>
                  <a:pt x="2783" y="6580"/>
                  <a:pt x="2779" y="6597"/>
                  <a:pt x="2783" y="6602"/>
                </a:cubicBezTo>
                <a:cubicBezTo>
                  <a:pt x="2786" y="6607"/>
                  <a:pt x="2784" y="6608"/>
                  <a:pt x="2776" y="6604"/>
                </a:cubicBezTo>
                <a:cubicBezTo>
                  <a:pt x="2767" y="6600"/>
                  <a:pt x="2763" y="6606"/>
                  <a:pt x="2763" y="6622"/>
                </a:cubicBezTo>
                <a:cubicBezTo>
                  <a:pt x="2763" y="6636"/>
                  <a:pt x="2764" y="6649"/>
                  <a:pt x="2766" y="6652"/>
                </a:cubicBezTo>
                <a:cubicBezTo>
                  <a:pt x="2767" y="6655"/>
                  <a:pt x="2762" y="6661"/>
                  <a:pt x="2754" y="6665"/>
                </a:cubicBezTo>
                <a:cubicBezTo>
                  <a:pt x="2746" y="6669"/>
                  <a:pt x="2736" y="6685"/>
                  <a:pt x="2733" y="6700"/>
                </a:cubicBezTo>
                <a:cubicBezTo>
                  <a:pt x="2730" y="6716"/>
                  <a:pt x="2723" y="6733"/>
                  <a:pt x="2719" y="6738"/>
                </a:cubicBezTo>
                <a:cubicBezTo>
                  <a:pt x="2715" y="6744"/>
                  <a:pt x="2710" y="6755"/>
                  <a:pt x="2709" y="6763"/>
                </a:cubicBezTo>
                <a:cubicBezTo>
                  <a:pt x="2707" y="6771"/>
                  <a:pt x="2701" y="6779"/>
                  <a:pt x="2694" y="6781"/>
                </a:cubicBezTo>
                <a:cubicBezTo>
                  <a:pt x="2687" y="6783"/>
                  <a:pt x="2682" y="6797"/>
                  <a:pt x="2682" y="6813"/>
                </a:cubicBezTo>
                <a:cubicBezTo>
                  <a:pt x="2682" y="6830"/>
                  <a:pt x="2677" y="6839"/>
                  <a:pt x="2670" y="6836"/>
                </a:cubicBezTo>
                <a:cubicBezTo>
                  <a:pt x="2664" y="6832"/>
                  <a:pt x="2659" y="6842"/>
                  <a:pt x="2659" y="6860"/>
                </a:cubicBezTo>
                <a:cubicBezTo>
                  <a:pt x="2659" y="6876"/>
                  <a:pt x="2655" y="6889"/>
                  <a:pt x="2650" y="6889"/>
                </a:cubicBezTo>
                <a:cubicBezTo>
                  <a:pt x="2642" y="6889"/>
                  <a:pt x="2637" y="6904"/>
                  <a:pt x="2633" y="6944"/>
                </a:cubicBezTo>
                <a:cubicBezTo>
                  <a:pt x="2632" y="6951"/>
                  <a:pt x="2628" y="6954"/>
                  <a:pt x="2623" y="6951"/>
                </a:cubicBezTo>
                <a:cubicBezTo>
                  <a:pt x="2613" y="6946"/>
                  <a:pt x="2574" y="7009"/>
                  <a:pt x="2574" y="7030"/>
                </a:cubicBezTo>
                <a:cubicBezTo>
                  <a:pt x="2574" y="7037"/>
                  <a:pt x="2570" y="7041"/>
                  <a:pt x="2564" y="7038"/>
                </a:cubicBezTo>
                <a:cubicBezTo>
                  <a:pt x="2559" y="7036"/>
                  <a:pt x="2554" y="7043"/>
                  <a:pt x="2554" y="7056"/>
                </a:cubicBezTo>
                <a:cubicBezTo>
                  <a:pt x="2553" y="7068"/>
                  <a:pt x="2543" y="7091"/>
                  <a:pt x="2531" y="7107"/>
                </a:cubicBezTo>
                <a:cubicBezTo>
                  <a:pt x="2505" y="7141"/>
                  <a:pt x="2482" y="7180"/>
                  <a:pt x="2480" y="7194"/>
                </a:cubicBezTo>
                <a:cubicBezTo>
                  <a:pt x="2479" y="7200"/>
                  <a:pt x="2472" y="7203"/>
                  <a:pt x="2464" y="7201"/>
                </a:cubicBezTo>
                <a:cubicBezTo>
                  <a:pt x="2455" y="7200"/>
                  <a:pt x="2451" y="7202"/>
                  <a:pt x="2454" y="7206"/>
                </a:cubicBezTo>
                <a:cubicBezTo>
                  <a:pt x="2458" y="7210"/>
                  <a:pt x="2451" y="7231"/>
                  <a:pt x="2439" y="7252"/>
                </a:cubicBezTo>
                <a:cubicBezTo>
                  <a:pt x="2427" y="7273"/>
                  <a:pt x="2420" y="7294"/>
                  <a:pt x="2423" y="7298"/>
                </a:cubicBezTo>
                <a:cubicBezTo>
                  <a:pt x="2427" y="7303"/>
                  <a:pt x="2425" y="7305"/>
                  <a:pt x="2420" y="7303"/>
                </a:cubicBezTo>
                <a:cubicBezTo>
                  <a:pt x="2414" y="7302"/>
                  <a:pt x="2408" y="7305"/>
                  <a:pt x="2406" y="7310"/>
                </a:cubicBezTo>
                <a:cubicBezTo>
                  <a:pt x="2404" y="7316"/>
                  <a:pt x="2394" y="7328"/>
                  <a:pt x="2384" y="7337"/>
                </a:cubicBezTo>
                <a:cubicBezTo>
                  <a:pt x="2374" y="7346"/>
                  <a:pt x="2370" y="7354"/>
                  <a:pt x="2375" y="7354"/>
                </a:cubicBezTo>
                <a:cubicBezTo>
                  <a:pt x="2380" y="7354"/>
                  <a:pt x="2377" y="7361"/>
                  <a:pt x="2369" y="7370"/>
                </a:cubicBezTo>
                <a:cubicBezTo>
                  <a:pt x="2360" y="7378"/>
                  <a:pt x="2352" y="7392"/>
                  <a:pt x="2350" y="7401"/>
                </a:cubicBezTo>
                <a:cubicBezTo>
                  <a:pt x="2349" y="7409"/>
                  <a:pt x="2342" y="7418"/>
                  <a:pt x="2335" y="7420"/>
                </a:cubicBezTo>
                <a:cubicBezTo>
                  <a:pt x="2329" y="7422"/>
                  <a:pt x="2326" y="7427"/>
                  <a:pt x="2329" y="7432"/>
                </a:cubicBezTo>
                <a:cubicBezTo>
                  <a:pt x="2332" y="7436"/>
                  <a:pt x="2328" y="7445"/>
                  <a:pt x="2320" y="7452"/>
                </a:cubicBezTo>
                <a:cubicBezTo>
                  <a:pt x="2312" y="7460"/>
                  <a:pt x="2304" y="7474"/>
                  <a:pt x="2302" y="7485"/>
                </a:cubicBezTo>
                <a:cubicBezTo>
                  <a:pt x="2300" y="7495"/>
                  <a:pt x="2293" y="7506"/>
                  <a:pt x="2287" y="7507"/>
                </a:cubicBezTo>
                <a:cubicBezTo>
                  <a:pt x="2282" y="7509"/>
                  <a:pt x="2277" y="7521"/>
                  <a:pt x="2277" y="7535"/>
                </a:cubicBezTo>
                <a:cubicBezTo>
                  <a:pt x="2277" y="7548"/>
                  <a:pt x="2272" y="7556"/>
                  <a:pt x="2266" y="7553"/>
                </a:cubicBezTo>
                <a:cubicBezTo>
                  <a:pt x="2260" y="7550"/>
                  <a:pt x="2252" y="7561"/>
                  <a:pt x="2248" y="7577"/>
                </a:cubicBezTo>
                <a:cubicBezTo>
                  <a:pt x="2244" y="7593"/>
                  <a:pt x="2236" y="7603"/>
                  <a:pt x="2230" y="7600"/>
                </a:cubicBezTo>
                <a:cubicBezTo>
                  <a:pt x="2224" y="7597"/>
                  <a:pt x="2219" y="7603"/>
                  <a:pt x="2219" y="7613"/>
                </a:cubicBezTo>
                <a:cubicBezTo>
                  <a:pt x="2219" y="7635"/>
                  <a:pt x="2193" y="7683"/>
                  <a:pt x="2182" y="7683"/>
                </a:cubicBezTo>
                <a:cubicBezTo>
                  <a:pt x="2177" y="7683"/>
                  <a:pt x="2173" y="7689"/>
                  <a:pt x="2173" y="7696"/>
                </a:cubicBezTo>
                <a:cubicBezTo>
                  <a:pt x="2173" y="7715"/>
                  <a:pt x="2138" y="7770"/>
                  <a:pt x="2126" y="7770"/>
                </a:cubicBezTo>
                <a:cubicBezTo>
                  <a:pt x="2120" y="7770"/>
                  <a:pt x="2119" y="7778"/>
                  <a:pt x="2123" y="7787"/>
                </a:cubicBezTo>
                <a:cubicBezTo>
                  <a:pt x="2127" y="7796"/>
                  <a:pt x="2126" y="7800"/>
                  <a:pt x="2119" y="7797"/>
                </a:cubicBezTo>
                <a:cubicBezTo>
                  <a:pt x="2113" y="7794"/>
                  <a:pt x="2098" y="7812"/>
                  <a:pt x="2086" y="7838"/>
                </a:cubicBezTo>
                <a:cubicBezTo>
                  <a:pt x="2074" y="7864"/>
                  <a:pt x="2060" y="7883"/>
                  <a:pt x="2055" y="7881"/>
                </a:cubicBezTo>
                <a:cubicBezTo>
                  <a:pt x="2050" y="7878"/>
                  <a:pt x="2046" y="7887"/>
                  <a:pt x="2046" y="7901"/>
                </a:cubicBezTo>
                <a:cubicBezTo>
                  <a:pt x="2046" y="7914"/>
                  <a:pt x="2041" y="7925"/>
                  <a:pt x="2035" y="7925"/>
                </a:cubicBezTo>
                <a:cubicBezTo>
                  <a:pt x="2029" y="7925"/>
                  <a:pt x="2015" y="7945"/>
                  <a:pt x="2005" y="7969"/>
                </a:cubicBezTo>
                <a:cubicBezTo>
                  <a:pt x="1994" y="7993"/>
                  <a:pt x="1980" y="8010"/>
                  <a:pt x="1975" y="8007"/>
                </a:cubicBezTo>
                <a:cubicBezTo>
                  <a:pt x="1969" y="8004"/>
                  <a:pt x="1965" y="8012"/>
                  <a:pt x="1965" y="8025"/>
                </a:cubicBezTo>
                <a:cubicBezTo>
                  <a:pt x="1965" y="8038"/>
                  <a:pt x="1961" y="8051"/>
                  <a:pt x="1957" y="8055"/>
                </a:cubicBezTo>
                <a:cubicBezTo>
                  <a:pt x="1952" y="8058"/>
                  <a:pt x="1947" y="8069"/>
                  <a:pt x="1946" y="8078"/>
                </a:cubicBezTo>
                <a:cubicBezTo>
                  <a:pt x="1944" y="8087"/>
                  <a:pt x="1937" y="8096"/>
                  <a:pt x="1931" y="8098"/>
                </a:cubicBezTo>
                <a:cubicBezTo>
                  <a:pt x="1924" y="8100"/>
                  <a:pt x="1918" y="8112"/>
                  <a:pt x="1918" y="8125"/>
                </a:cubicBezTo>
                <a:cubicBezTo>
                  <a:pt x="1918" y="8138"/>
                  <a:pt x="1913" y="8148"/>
                  <a:pt x="1908" y="8148"/>
                </a:cubicBezTo>
                <a:cubicBezTo>
                  <a:pt x="1902" y="8148"/>
                  <a:pt x="1893" y="8158"/>
                  <a:pt x="1889" y="8170"/>
                </a:cubicBezTo>
                <a:cubicBezTo>
                  <a:pt x="1883" y="8190"/>
                  <a:pt x="1848" y="8258"/>
                  <a:pt x="1825" y="8296"/>
                </a:cubicBezTo>
                <a:cubicBezTo>
                  <a:pt x="1819" y="8305"/>
                  <a:pt x="1814" y="8319"/>
                  <a:pt x="1814" y="8327"/>
                </a:cubicBezTo>
                <a:cubicBezTo>
                  <a:pt x="1814" y="8335"/>
                  <a:pt x="1809" y="8342"/>
                  <a:pt x="1803" y="8342"/>
                </a:cubicBezTo>
                <a:cubicBezTo>
                  <a:pt x="1796" y="8342"/>
                  <a:pt x="1791" y="8350"/>
                  <a:pt x="1791" y="8361"/>
                </a:cubicBezTo>
                <a:cubicBezTo>
                  <a:pt x="1791" y="8372"/>
                  <a:pt x="1786" y="8380"/>
                  <a:pt x="1780" y="8380"/>
                </a:cubicBezTo>
                <a:cubicBezTo>
                  <a:pt x="1773" y="8380"/>
                  <a:pt x="1768" y="8391"/>
                  <a:pt x="1768" y="8405"/>
                </a:cubicBezTo>
                <a:cubicBezTo>
                  <a:pt x="1768" y="8418"/>
                  <a:pt x="1762" y="8429"/>
                  <a:pt x="1756" y="8429"/>
                </a:cubicBezTo>
                <a:cubicBezTo>
                  <a:pt x="1749" y="8429"/>
                  <a:pt x="1747" y="8433"/>
                  <a:pt x="1751" y="8439"/>
                </a:cubicBezTo>
                <a:cubicBezTo>
                  <a:pt x="1755" y="8444"/>
                  <a:pt x="1752" y="8448"/>
                  <a:pt x="1745" y="8448"/>
                </a:cubicBezTo>
                <a:cubicBezTo>
                  <a:pt x="1739" y="8448"/>
                  <a:pt x="1733" y="8455"/>
                  <a:pt x="1733" y="8462"/>
                </a:cubicBezTo>
                <a:cubicBezTo>
                  <a:pt x="1733" y="8470"/>
                  <a:pt x="1723" y="8492"/>
                  <a:pt x="1710" y="8511"/>
                </a:cubicBezTo>
                <a:cubicBezTo>
                  <a:pt x="1697" y="8530"/>
                  <a:pt x="1687" y="8552"/>
                  <a:pt x="1687" y="8560"/>
                </a:cubicBezTo>
                <a:cubicBezTo>
                  <a:pt x="1687" y="8567"/>
                  <a:pt x="1676" y="8589"/>
                  <a:pt x="1664" y="8608"/>
                </a:cubicBezTo>
                <a:cubicBezTo>
                  <a:pt x="1651" y="8628"/>
                  <a:pt x="1647" y="8640"/>
                  <a:pt x="1655" y="8636"/>
                </a:cubicBezTo>
                <a:cubicBezTo>
                  <a:pt x="1663" y="8632"/>
                  <a:pt x="1657" y="8641"/>
                  <a:pt x="1642" y="8655"/>
                </a:cubicBezTo>
                <a:cubicBezTo>
                  <a:pt x="1626" y="8669"/>
                  <a:pt x="1617" y="8681"/>
                  <a:pt x="1621" y="8681"/>
                </a:cubicBezTo>
                <a:cubicBezTo>
                  <a:pt x="1625" y="8681"/>
                  <a:pt x="1618" y="8696"/>
                  <a:pt x="1606" y="8715"/>
                </a:cubicBezTo>
                <a:cubicBezTo>
                  <a:pt x="1593" y="8734"/>
                  <a:pt x="1588" y="8747"/>
                  <a:pt x="1596" y="8743"/>
                </a:cubicBezTo>
                <a:cubicBezTo>
                  <a:pt x="1605" y="8738"/>
                  <a:pt x="1606" y="8740"/>
                  <a:pt x="1599" y="8749"/>
                </a:cubicBezTo>
                <a:cubicBezTo>
                  <a:pt x="1594" y="8757"/>
                  <a:pt x="1588" y="8771"/>
                  <a:pt x="1586" y="8782"/>
                </a:cubicBezTo>
                <a:cubicBezTo>
                  <a:pt x="1584" y="8792"/>
                  <a:pt x="1576" y="8807"/>
                  <a:pt x="1568" y="8815"/>
                </a:cubicBezTo>
                <a:cubicBezTo>
                  <a:pt x="1557" y="8827"/>
                  <a:pt x="1557" y="8828"/>
                  <a:pt x="1569" y="8822"/>
                </a:cubicBezTo>
                <a:cubicBezTo>
                  <a:pt x="1577" y="8818"/>
                  <a:pt x="1573" y="8831"/>
                  <a:pt x="1560" y="8850"/>
                </a:cubicBezTo>
                <a:cubicBezTo>
                  <a:pt x="1547" y="8870"/>
                  <a:pt x="1541" y="8883"/>
                  <a:pt x="1547" y="8880"/>
                </a:cubicBezTo>
                <a:cubicBezTo>
                  <a:pt x="1559" y="8874"/>
                  <a:pt x="1557" y="8899"/>
                  <a:pt x="1545" y="8910"/>
                </a:cubicBezTo>
                <a:cubicBezTo>
                  <a:pt x="1540" y="8913"/>
                  <a:pt x="1537" y="8930"/>
                  <a:pt x="1537" y="8947"/>
                </a:cubicBezTo>
                <a:cubicBezTo>
                  <a:pt x="1537" y="8963"/>
                  <a:pt x="1532" y="8981"/>
                  <a:pt x="1526" y="8986"/>
                </a:cubicBezTo>
                <a:cubicBezTo>
                  <a:pt x="1520" y="8991"/>
                  <a:pt x="1514" y="9027"/>
                  <a:pt x="1512" y="9066"/>
                </a:cubicBezTo>
                <a:cubicBezTo>
                  <a:pt x="1511" y="9104"/>
                  <a:pt x="1506" y="9136"/>
                  <a:pt x="1502" y="9136"/>
                </a:cubicBezTo>
                <a:cubicBezTo>
                  <a:pt x="1484" y="9136"/>
                  <a:pt x="1487" y="9310"/>
                  <a:pt x="1505" y="9329"/>
                </a:cubicBezTo>
                <a:cubicBezTo>
                  <a:pt x="1517" y="9340"/>
                  <a:pt x="1516" y="9341"/>
                  <a:pt x="1502" y="9335"/>
                </a:cubicBezTo>
                <a:cubicBezTo>
                  <a:pt x="1488" y="9328"/>
                  <a:pt x="1487" y="9329"/>
                  <a:pt x="1499" y="9340"/>
                </a:cubicBezTo>
                <a:cubicBezTo>
                  <a:pt x="1508" y="9348"/>
                  <a:pt x="1513" y="9382"/>
                  <a:pt x="1513" y="9431"/>
                </a:cubicBezTo>
                <a:cubicBezTo>
                  <a:pt x="1513" y="9475"/>
                  <a:pt x="1517" y="9513"/>
                  <a:pt x="1522" y="9517"/>
                </a:cubicBezTo>
                <a:cubicBezTo>
                  <a:pt x="1536" y="9529"/>
                  <a:pt x="1534" y="9572"/>
                  <a:pt x="1520" y="9564"/>
                </a:cubicBezTo>
                <a:cubicBezTo>
                  <a:pt x="1513" y="9561"/>
                  <a:pt x="1514" y="9565"/>
                  <a:pt x="1523" y="9574"/>
                </a:cubicBezTo>
                <a:cubicBezTo>
                  <a:pt x="1540" y="9592"/>
                  <a:pt x="1541" y="9753"/>
                  <a:pt x="1523" y="9772"/>
                </a:cubicBezTo>
                <a:cubicBezTo>
                  <a:pt x="1516" y="9779"/>
                  <a:pt x="1517" y="9785"/>
                  <a:pt x="1525" y="9789"/>
                </a:cubicBezTo>
                <a:cubicBezTo>
                  <a:pt x="1531" y="9793"/>
                  <a:pt x="1533" y="9801"/>
                  <a:pt x="1528" y="9807"/>
                </a:cubicBezTo>
                <a:cubicBezTo>
                  <a:pt x="1523" y="9813"/>
                  <a:pt x="1519" y="9827"/>
                  <a:pt x="1519" y="9838"/>
                </a:cubicBezTo>
                <a:cubicBezTo>
                  <a:pt x="1518" y="9849"/>
                  <a:pt x="1512" y="9856"/>
                  <a:pt x="1504" y="9855"/>
                </a:cubicBezTo>
                <a:cubicBezTo>
                  <a:pt x="1497" y="9853"/>
                  <a:pt x="1492" y="9858"/>
                  <a:pt x="1493" y="9864"/>
                </a:cubicBezTo>
                <a:cubicBezTo>
                  <a:pt x="1498" y="9883"/>
                  <a:pt x="1456" y="9873"/>
                  <a:pt x="1428" y="9849"/>
                </a:cubicBezTo>
                <a:cubicBezTo>
                  <a:pt x="1385" y="9813"/>
                  <a:pt x="1363" y="9781"/>
                  <a:pt x="1363" y="9754"/>
                </a:cubicBezTo>
                <a:cubicBezTo>
                  <a:pt x="1363" y="9740"/>
                  <a:pt x="1358" y="9727"/>
                  <a:pt x="1353" y="9725"/>
                </a:cubicBezTo>
                <a:cubicBezTo>
                  <a:pt x="1347" y="9723"/>
                  <a:pt x="1339" y="9687"/>
                  <a:pt x="1335" y="9644"/>
                </a:cubicBezTo>
                <a:cubicBezTo>
                  <a:pt x="1318" y="9448"/>
                  <a:pt x="1308" y="9368"/>
                  <a:pt x="1301" y="9361"/>
                </a:cubicBezTo>
                <a:cubicBezTo>
                  <a:pt x="1276" y="9341"/>
                  <a:pt x="1234" y="9361"/>
                  <a:pt x="1228" y="9396"/>
                </a:cubicBezTo>
                <a:cubicBezTo>
                  <a:pt x="1227" y="9404"/>
                  <a:pt x="1220" y="9413"/>
                  <a:pt x="1213" y="9415"/>
                </a:cubicBezTo>
                <a:cubicBezTo>
                  <a:pt x="1207" y="9417"/>
                  <a:pt x="1201" y="9428"/>
                  <a:pt x="1201" y="9441"/>
                </a:cubicBezTo>
                <a:cubicBezTo>
                  <a:pt x="1201" y="9453"/>
                  <a:pt x="1196" y="9465"/>
                  <a:pt x="1190" y="9467"/>
                </a:cubicBezTo>
                <a:cubicBezTo>
                  <a:pt x="1184" y="9468"/>
                  <a:pt x="1177" y="9487"/>
                  <a:pt x="1175" y="9509"/>
                </a:cubicBezTo>
                <a:cubicBezTo>
                  <a:pt x="1172" y="9530"/>
                  <a:pt x="1165" y="9556"/>
                  <a:pt x="1160" y="9566"/>
                </a:cubicBezTo>
                <a:cubicBezTo>
                  <a:pt x="1155" y="9576"/>
                  <a:pt x="1150" y="9595"/>
                  <a:pt x="1148" y="9609"/>
                </a:cubicBezTo>
                <a:cubicBezTo>
                  <a:pt x="1147" y="9623"/>
                  <a:pt x="1144" y="9636"/>
                  <a:pt x="1143" y="9637"/>
                </a:cubicBezTo>
                <a:cubicBezTo>
                  <a:pt x="1139" y="9640"/>
                  <a:pt x="1137" y="9648"/>
                  <a:pt x="1126" y="9693"/>
                </a:cubicBezTo>
                <a:cubicBezTo>
                  <a:pt x="1121" y="9714"/>
                  <a:pt x="1114" y="9736"/>
                  <a:pt x="1110" y="9741"/>
                </a:cubicBezTo>
                <a:cubicBezTo>
                  <a:pt x="1102" y="9752"/>
                  <a:pt x="1099" y="9768"/>
                  <a:pt x="1095" y="9807"/>
                </a:cubicBezTo>
                <a:cubicBezTo>
                  <a:pt x="1093" y="9822"/>
                  <a:pt x="1088" y="9837"/>
                  <a:pt x="1083" y="9839"/>
                </a:cubicBezTo>
                <a:cubicBezTo>
                  <a:pt x="1078" y="9842"/>
                  <a:pt x="1074" y="9859"/>
                  <a:pt x="1074" y="9877"/>
                </a:cubicBezTo>
                <a:cubicBezTo>
                  <a:pt x="1074" y="9895"/>
                  <a:pt x="1069" y="9912"/>
                  <a:pt x="1062" y="9915"/>
                </a:cubicBezTo>
                <a:cubicBezTo>
                  <a:pt x="1056" y="9919"/>
                  <a:pt x="1051" y="9929"/>
                  <a:pt x="1051" y="9938"/>
                </a:cubicBezTo>
                <a:cubicBezTo>
                  <a:pt x="1051" y="9964"/>
                  <a:pt x="1023" y="10007"/>
                  <a:pt x="1007" y="10007"/>
                </a:cubicBezTo>
                <a:cubicBezTo>
                  <a:pt x="998" y="10007"/>
                  <a:pt x="995" y="10012"/>
                  <a:pt x="999" y="10017"/>
                </a:cubicBezTo>
                <a:cubicBezTo>
                  <a:pt x="1003" y="10022"/>
                  <a:pt x="998" y="10029"/>
                  <a:pt x="988" y="10032"/>
                </a:cubicBezTo>
                <a:cubicBezTo>
                  <a:pt x="978" y="10034"/>
                  <a:pt x="961" y="10039"/>
                  <a:pt x="949" y="10043"/>
                </a:cubicBezTo>
                <a:cubicBezTo>
                  <a:pt x="916" y="10053"/>
                  <a:pt x="900" y="10054"/>
                  <a:pt x="906" y="10046"/>
                </a:cubicBezTo>
                <a:cubicBezTo>
                  <a:pt x="909" y="10042"/>
                  <a:pt x="900" y="10036"/>
                  <a:pt x="886" y="10033"/>
                </a:cubicBezTo>
                <a:cubicBezTo>
                  <a:pt x="872" y="10030"/>
                  <a:pt x="864" y="10024"/>
                  <a:pt x="869" y="10021"/>
                </a:cubicBezTo>
                <a:cubicBezTo>
                  <a:pt x="873" y="10017"/>
                  <a:pt x="871" y="10008"/>
                  <a:pt x="863" y="10000"/>
                </a:cubicBezTo>
                <a:cubicBezTo>
                  <a:pt x="845" y="9981"/>
                  <a:pt x="841" y="9929"/>
                  <a:pt x="857" y="9912"/>
                </a:cubicBezTo>
                <a:cubicBezTo>
                  <a:pt x="864" y="9905"/>
                  <a:pt x="872" y="9883"/>
                  <a:pt x="874" y="9864"/>
                </a:cubicBezTo>
                <a:cubicBezTo>
                  <a:pt x="875" y="9845"/>
                  <a:pt x="881" y="9827"/>
                  <a:pt x="886" y="9824"/>
                </a:cubicBezTo>
                <a:cubicBezTo>
                  <a:pt x="891" y="9821"/>
                  <a:pt x="896" y="9795"/>
                  <a:pt x="898" y="9765"/>
                </a:cubicBezTo>
                <a:cubicBezTo>
                  <a:pt x="901" y="9736"/>
                  <a:pt x="906" y="9710"/>
                  <a:pt x="911" y="9707"/>
                </a:cubicBezTo>
                <a:cubicBezTo>
                  <a:pt x="915" y="9704"/>
                  <a:pt x="920" y="9680"/>
                  <a:pt x="922" y="9654"/>
                </a:cubicBezTo>
                <a:cubicBezTo>
                  <a:pt x="924" y="9627"/>
                  <a:pt x="930" y="9601"/>
                  <a:pt x="935" y="9596"/>
                </a:cubicBezTo>
                <a:cubicBezTo>
                  <a:pt x="947" y="9584"/>
                  <a:pt x="947" y="9584"/>
                  <a:pt x="947" y="9523"/>
                </a:cubicBezTo>
                <a:cubicBezTo>
                  <a:pt x="947" y="9486"/>
                  <a:pt x="950" y="9475"/>
                  <a:pt x="961" y="9481"/>
                </a:cubicBezTo>
                <a:cubicBezTo>
                  <a:pt x="973" y="9487"/>
                  <a:pt x="973" y="9485"/>
                  <a:pt x="961" y="9473"/>
                </a:cubicBezTo>
                <a:cubicBezTo>
                  <a:pt x="953" y="9465"/>
                  <a:pt x="951" y="9455"/>
                  <a:pt x="957" y="9450"/>
                </a:cubicBezTo>
                <a:cubicBezTo>
                  <a:pt x="968" y="9441"/>
                  <a:pt x="973" y="9399"/>
                  <a:pt x="971" y="9342"/>
                </a:cubicBezTo>
                <a:cubicBezTo>
                  <a:pt x="970" y="9308"/>
                  <a:pt x="935" y="9295"/>
                  <a:pt x="935" y="9328"/>
                </a:cubicBezTo>
                <a:cubicBezTo>
                  <a:pt x="935" y="9337"/>
                  <a:pt x="926" y="9354"/>
                  <a:pt x="914" y="9364"/>
                </a:cubicBezTo>
                <a:cubicBezTo>
                  <a:pt x="888" y="9388"/>
                  <a:pt x="854" y="9448"/>
                  <a:pt x="861" y="9457"/>
                </a:cubicBezTo>
                <a:cubicBezTo>
                  <a:pt x="864" y="9462"/>
                  <a:pt x="859" y="9465"/>
                  <a:pt x="848" y="9465"/>
                </a:cubicBezTo>
                <a:cubicBezTo>
                  <a:pt x="838" y="9465"/>
                  <a:pt x="832" y="9468"/>
                  <a:pt x="835" y="9472"/>
                </a:cubicBezTo>
                <a:cubicBezTo>
                  <a:pt x="837" y="9476"/>
                  <a:pt x="834" y="9490"/>
                  <a:pt x="828" y="9504"/>
                </a:cubicBezTo>
                <a:cubicBezTo>
                  <a:pt x="821" y="9517"/>
                  <a:pt x="814" y="9534"/>
                  <a:pt x="813" y="9541"/>
                </a:cubicBezTo>
                <a:cubicBezTo>
                  <a:pt x="811" y="9548"/>
                  <a:pt x="806" y="9561"/>
                  <a:pt x="801" y="9570"/>
                </a:cubicBezTo>
                <a:cubicBezTo>
                  <a:pt x="796" y="9579"/>
                  <a:pt x="791" y="9597"/>
                  <a:pt x="788" y="9610"/>
                </a:cubicBezTo>
                <a:cubicBezTo>
                  <a:pt x="786" y="9624"/>
                  <a:pt x="779" y="9643"/>
                  <a:pt x="773" y="9654"/>
                </a:cubicBezTo>
                <a:cubicBezTo>
                  <a:pt x="767" y="9665"/>
                  <a:pt x="760" y="9686"/>
                  <a:pt x="757" y="9702"/>
                </a:cubicBezTo>
                <a:cubicBezTo>
                  <a:pt x="754" y="9718"/>
                  <a:pt x="751" y="9732"/>
                  <a:pt x="749" y="9734"/>
                </a:cubicBezTo>
                <a:cubicBezTo>
                  <a:pt x="748" y="9735"/>
                  <a:pt x="746" y="9741"/>
                  <a:pt x="744" y="9746"/>
                </a:cubicBezTo>
                <a:cubicBezTo>
                  <a:pt x="743" y="9751"/>
                  <a:pt x="740" y="9757"/>
                  <a:pt x="739" y="9758"/>
                </a:cubicBezTo>
                <a:cubicBezTo>
                  <a:pt x="738" y="9759"/>
                  <a:pt x="735" y="9786"/>
                  <a:pt x="733" y="9817"/>
                </a:cubicBezTo>
                <a:cubicBezTo>
                  <a:pt x="731" y="9849"/>
                  <a:pt x="724" y="9877"/>
                  <a:pt x="719" y="9880"/>
                </a:cubicBezTo>
                <a:cubicBezTo>
                  <a:pt x="714" y="9884"/>
                  <a:pt x="708" y="9899"/>
                  <a:pt x="707" y="9915"/>
                </a:cubicBezTo>
                <a:cubicBezTo>
                  <a:pt x="702" y="9970"/>
                  <a:pt x="646" y="10036"/>
                  <a:pt x="606" y="10036"/>
                </a:cubicBezTo>
                <a:cubicBezTo>
                  <a:pt x="592" y="10036"/>
                  <a:pt x="564" y="10022"/>
                  <a:pt x="544" y="10004"/>
                </a:cubicBezTo>
                <a:cubicBezTo>
                  <a:pt x="507" y="9973"/>
                  <a:pt x="507" y="9970"/>
                  <a:pt x="509" y="9892"/>
                </a:cubicBezTo>
                <a:cubicBezTo>
                  <a:pt x="510" y="9848"/>
                  <a:pt x="514" y="9811"/>
                  <a:pt x="518" y="9809"/>
                </a:cubicBezTo>
                <a:cubicBezTo>
                  <a:pt x="522" y="9807"/>
                  <a:pt x="526" y="9776"/>
                  <a:pt x="528" y="9740"/>
                </a:cubicBezTo>
                <a:cubicBezTo>
                  <a:pt x="530" y="9703"/>
                  <a:pt x="535" y="9671"/>
                  <a:pt x="540" y="9669"/>
                </a:cubicBezTo>
                <a:cubicBezTo>
                  <a:pt x="545" y="9666"/>
                  <a:pt x="550" y="9646"/>
                  <a:pt x="552" y="9625"/>
                </a:cubicBezTo>
                <a:cubicBezTo>
                  <a:pt x="554" y="9604"/>
                  <a:pt x="560" y="9580"/>
                  <a:pt x="565" y="9572"/>
                </a:cubicBezTo>
                <a:cubicBezTo>
                  <a:pt x="570" y="9564"/>
                  <a:pt x="576" y="9538"/>
                  <a:pt x="580" y="9515"/>
                </a:cubicBezTo>
                <a:cubicBezTo>
                  <a:pt x="583" y="9491"/>
                  <a:pt x="590" y="9470"/>
                  <a:pt x="595" y="9466"/>
                </a:cubicBezTo>
                <a:cubicBezTo>
                  <a:pt x="601" y="9463"/>
                  <a:pt x="607" y="9445"/>
                  <a:pt x="608" y="9426"/>
                </a:cubicBezTo>
                <a:cubicBezTo>
                  <a:pt x="610" y="9408"/>
                  <a:pt x="613" y="9380"/>
                  <a:pt x="616" y="9365"/>
                </a:cubicBezTo>
                <a:cubicBezTo>
                  <a:pt x="620" y="9342"/>
                  <a:pt x="618" y="9340"/>
                  <a:pt x="603" y="9350"/>
                </a:cubicBezTo>
                <a:cubicBezTo>
                  <a:pt x="594" y="9357"/>
                  <a:pt x="581" y="9371"/>
                  <a:pt x="575" y="9382"/>
                </a:cubicBezTo>
                <a:cubicBezTo>
                  <a:pt x="569" y="9393"/>
                  <a:pt x="554" y="9416"/>
                  <a:pt x="542" y="9434"/>
                </a:cubicBezTo>
                <a:cubicBezTo>
                  <a:pt x="529" y="9451"/>
                  <a:pt x="522" y="9465"/>
                  <a:pt x="526" y="9465"/>
                </a:cubicBezTo>
                <a:cubicBezTo>
                  <a:pt x="530" y="9465"/>
                  <a:pt x="524" y="9474"/>
                  <a:pt x="512" y="9486"/>
                </a:cubicBezTo>
                <a:cubicBezTo>
                  <a:pt x="498" y="9500"/>
                  <a:pt x="496" y="9504"/>
                  <a:pt x="507" y="9499"/>
                </a:cubicBezTo>
                <a:cubicBezTo>
                  <a:pt x="521" y="9493"/>
                  <a:pt x="522" y="9494"/>
                  <a:pt x="510" y="9504"/>
                </a:cubicBezTo>
                <a:cubicBezTo>
                  <a:pt x="502" y="9511"/>
                  <a:pt x="495" y="9526"/>
                  <a:pt x="495" y="9538"/>
                </a:cubicBezTo>
                <a:cubicBezTo>
                  <a:pt x="495" y="9549"/>
                  <a:pt x="491" y="9562"/>
                  <a:pt x="485" y="9567"/>
                </a:cubicBezTo>
                <a:cubicBezTo>
                  <a:pt x="479" y="9572"/>
                  <a:pt x="472" y="9585"/>
                  <a:pt x="470" y="9596"/>
                </a:cubicBezTo>
                <a:cubicBezTo>
                  <a:pt x="468" y="9606"/>
                  <a:pt x="455" y="9626"/>
                  <a:pt x="440" y="9639"/>
                </a:cubicBezTo>
                <a:cubicBezTo>
                  <a:pt x="426" y="9653"/>
                  <a:pt x="414" y="9668"/>
                  <a:pt x="414" y="9674"/>
                </a:cubicBezTo>
                <a:cubicBezTo>
                  <a:pt x="414" y="9680"/>
                  <a:pt x="398" y="9691"/>
                  <a:pt x="378" y="9698"/>
                </a:cubicBezTo>
                <a:cubicBezTo>
                  <a:pt x="350" y="9708"/>
                  <a:pt x="338" y="9708"/>
                  <a:pt x="319" y="9698"/>
                </a:cubicBezTo>
                <a:cubicBezTo>
                  <a:pt x="301" y="9689"/>
                  <a:pt x="298" y="9689"/>
                  <a:pt x="304" y="9699"/>
                </a:cubicBezTo>
                <a:cubicBezTo>
                  <a:pt x="309" y="9706"/>
                  <a:pt x="301" y="9701"/>
                  <a:pt x="287" y="9688"/>
                </a:cubicBezTo>
                <a:cubicBezTo>
                  <a:pt x="267" y="9669"/>
                  <a:pt x="264" y="9656"/>
                  <a:pt x="268" y="9621"/>
                </a:cubicBezTo>
                <a:cubicBezTo>
                  <a:pt x="275" y="9565"/>
                  <a:pt x="297" y="9494"/>
                  <a:pt x="308" y="9494"/>
                </a:cubicBezTo>
                <a:cubicBezTo>
                  <a:pt x="313" y="9494"/>
                  <a:pt x="318" y="9482"/>
                  <a:pt x="319" y="9467"/>
                </a:cubicBezTo>
                <a:cubicBezTo>
                  <a:pt x="321" y="9443"/>
                  <a:pt x="331" y="9419"/>
                  <a:pt x="358" y="9376"/>
                </a:cubicBezTo>
                <a:cubicBezTo>
                  <a:pt x="364" y="9366"/>
                  <a:pt x="368" y="9348"/>
                  <a:pt x="368" y="9334"/>
                </a:cubicBezTo>
                <a:cubicBezTo>
                  <a:pt x="368" y="9321"/>
                  <a:pt x="374" y="9310"/>
                  <a:pt x="380" y="9310"/>
                </a:cubicBezTo>
                <a:cubicBezTo>
                  <a:pt x="387" y="9310"/>
                  <a:pt x="389" y="9306"/>
                  <a:pt x="386" y="9300"/>
                </a:cubicBezTo>
                <a:cubicBezTo>
                  <a:pt x="382" y="9295"/>
                  <a:pt x="383" y="9291"/>
                  <a:pt x="388" y="9291"/>
                </a:cubicBezTo>
                <a:cubicBezTo>
                  <a:pt x="393" y="9291"/>
                  <a:pt x="399" y="9281"/>
                  <a:pt x="400" y="9269"/>
                </a:cubicBezTo>
                <a:cubicBezTo>
                  <a:pt x="402" y="9257"/>
                  <a:pt x="405" y="9241"/>
                  <a:pt x="407" y="9233"/>
                </a:cubicBezTo>
                <a:cubicBezTo>
                  <a:pt x="410" y="9225"/>
                  <a:pt x="415" y="9204"/>
                  <a:pt x="420" y="9186"/>
                </a:cubicBezTo>
                <a:cubicBezTo>
                  <a:pt x="425" y="9169"/>
                  <a:pt x="434" y="9152"/>
                  <a:pt x="439" y="9150"/>
                </a:cubicBezTo>
                <a:cubicBezTo>
                  <a:pt x="445" y="9147"/>
                  <a:pt x="449" y="9134"/>
                  <a:pt x="449" y="9121"/>
                </a:cubicBezTo>
                <a:cubicBezTo>
                  <a:pt x="449" y="9108"/>
                  <a:pt x="454" y="9097"/>
                  <a:pt x="461" y="9097"/>
                </a:cubicBezTo>
                <a:cubicBezTo>
                  <a:pt x="467" y="9097"/>
                  <a:pt x="472" y="9085"/>
                  <a:pt x="472" y="9070"/>
                </a:cubicBezTo>
                <a:cubicBezTo>
                  <a:pt x="472" y="9055"/>
                  <a:pt x="476" y="9039"/>
                  <a:pt x="480" y="9035"/>
                </a:cubicBezTo>
                <a:cubicBezTo>
                  <a:pt x="488" y="9029"/>
                  <a:pt x="494" y="9012"/>
                  <a:pt x="498" y="8979"/>
                </a:cubicBezTo>
                <a:cubicBezTo>
                  <a:pt x="499" y="8970"/>
                  <a:pt x="504" y="8965"/>
                  <a:pt x="508" y="8967"/>
                </a:cubicBezTo>
                <a:cubicBezTo>
                  <a:pt x="514" y="8970"/>
                  <a:pt x="545" y="8897"/>
                  <a:pt x="547" y="8874"/>
                </a:cubicBezTo>
                <a:cubicBezTo>
                  <a:pt x="548" y="8872"/>
                  <a:pt x="553" y="8863"/>
                  <a:pt x="559" y="8855"/>
                </a:cubicBezTo>
                <a:cubicBezTo>
                  <a:pt x="565" y="8847"/>
                  <a:pt x="572" y="8830"/>
                  <a:pt x="574" y="8816"/>
                </a:cubicBezTo>
                <a:cubicBezTo>
                  <a:pt x="576" y="8803"/>
                  <a:pt x="582" y="8790"/>
                  <a:pt x="587" y="8787"/>
                </a:cubicBezTo>
                <a:cubicBezTo>
                  <a:pt x="591" y="8785"/>
                  <a:pt x="595" y="8771"/>
                  <a:pt x="595" y="8757"/>
                </a:cubicBezTo>
                <a:cubicBezTo>
                  <a:pt x="595" y="8731"/>
                  <a:pt x="617" y="8700"/>
                  <a:pt x="636" y="8700"/>
                </a:cubicBezTo>
                <a:cubicBezTo>
                  <a:pt x="651" y="8700"/>
                  <a:pt x="647" y="8732"/>
                  <a:pt x="629" y="8751"/>
                </a:cubicBezTo>
                <a:cubicBezTo>
                  <a:pt x="621" y="8761"/>
                  <a:pt x="616" y="8777"/>
                  <a:pt x="619" y="8786"/>
                </a:cubicBezTo>
                <a:cubicBezTo>
                  <a:pt x="622" y="8796"/>
                  <a:pt x="618" y="8810"/>
                  <a:pt x="609" y="8817"/>
                </a:cubicBezTo>
                <a:cubicBezTo>
                  <a:pt x="601" y="8825"/>
                  <a:pt x="592" y="8842"/>
                  <a:pt x="590" y="8855"/>
                </a:cubicBezTo>
                <a:cubicBezTo>
                  <a:pt x="587" y="8868"/>
                  <a:pt x="582" y="8881"/>
                  <a:pt x="578" y="8884"/>
                </a:cubicBezTo>
                <a:cubicBezTo>
                  <a:pt x="574" y="8887"/>
                  <a:pt x="569" y="8900"/>
                  <a:pt x="567" y="8913"/>
                </a:cubicBezTo>
                <a:cubicBezTo>
                  <a:pt x="564" y="8926"/>
                  <a:pt x="558" y="8939"/>
                  <a:pt x="552" y="8941"/>
                </a:cubicBezTo>
                <a:cubicBezTo>
                  <a:pt x="546" y="8942"/>
                  <a:pt x="542" y="8956"/>
                  <a:pt x="542" y="8970"/>
                </a:cubicBezTo>
                <a:cubicBezTo>
                  <a:pt x="542" y="8985"/>
                  <a:pt x="537" y="9001"/>
                  <a:pt x="531" y="9006"/>
                </a:cubicBezTo>
                <a:cubicBezTo>
                  <a:pt x="524" y="9011"/>
                  <a:pt x="518" y="9029"/>
                  <a:pt x="517" y="9046"/>
                </a:cubicBezTo>
                <a:cubicBezTo>
                  <a:pt x="515" y="9063"/>
                  <a:pt x="510" y="9074"/>
                  <a:pt x="505" y="9072"/>
                </a:cubicBezTo>
                <a:cubicBezTo>
                  <a:pt x="497" y="9067"/>
                  <a:pt x="490" y="9107"/>
                  <a:pt x="494" y="9129"/>
                </a:cubicBezTo>
                <a:cubicBezTo>
                  <a:pt x="495" y="9134"/>
                  <a:pt x="491" y="9134"/>
                  <a:pt x="484" y="9131"/>
                </a:cubicBezTo>
                <a:cubicBezTo>
                  <a:pt x="478" y="9128"/>
                  <a:pt x="472" y="9131"/>
                  <a:pt x="472" y="9138"/>
                </a:cubicBezTo>
                <a:cubicBezTo>
                  <a:pt x="472" y="9145"/>
                  <a:pt x="465" y="9162"/>
                  <a:pt x="455" y="9177"/>
                </a:cubicBezTo>
                <a:cubicBezTo>
                  <a:pt x="444" y="9195"/>
                  <a:pt x="443" y="9202"/>
                  <a:pt x="453" y="9198"/>
                </a:cubicBezTo>
                <a:cubicBezTo>
                  <a:pt x="463" y="9193"/>
                  <a:pt x="463" y="9195"/>
                  <a:pt x="452" y="9204"/>
                </a:cubicBezTo>
                <a:cubicBezTo>
                  <a:pt x="444" y="9211"/>
                  <a:pt x="438" y="9226"/>
                  <a:pt x="438" y="9238"/>
                </a:cubicBezTo>
                <a:cubicBezTo>
                  <a:pt x="438" y="9249"/>
                  <a:pt x="434" y="9261"/>
                  <a:pt x="430" y="9265"/>
                </a:cubicBezTo>
                <a:cubicBezTo>
                  <a:pt x="425" y="9269"/>
                  <a:pt x="420" y="9281"/>
                  <a:pt x="418" y="9293"/>
                </a:cubicBezTo>
                <a:cubicBezTo>
                  <a:pt x="416" y="9304"/>
                  <a:pt x="408" y="9320"/>
                  <a:pt x="400" y="9328"/>
                </a:cubicBezTo>
                <a:cubicBezTo>
                  <a:pt x="388" y="9340"/>
                  <a:pt x="389" y="9341"/>
                  <a:pt x="403" y="9335"/>
                </a:cubicBezTo>
                <a:cubicBezTo>
                  <a:pt x="417" y="9328"/>
                  <a:pt x="418" y="9329"/>
                  <a:pt x="406" y="9340"/>
                </a:cubicBezTo>
                <a:cubicBezTo>
                  <a:pt x="398" y="9347"/>
                  <a:pt x="391" y="9360"/>
                  <a:pt x="391" y="9370"/>
                </a:cubicBezTo>
                <a:cubicBezTo>
                  <a:pt x="391" y="9379"/>
                  <a:pt x="381" y="9403"/>
                  <a:pt x="368" y="9422"/>
                </a:cubicBezTo>
                <a:cubicBezTo>
                  <a:pt x="355" y="9441"/>
                  <a:pt x="351" y="9453"/>
                  <a:pt x="359" y="9449"/>
                </a:cubicBezTo>
                <a:cubicBezTo>
                  <a:pt x="368" y="9445"/>
                  <a:pt x="367" y="9449"/>
                  <a:pt x="357" y="9460"/>
                </a:cubicBezTo>
                <a:cubicBezTo>
                  <a:pt x="347" y="9470"/>
                  <a:pt x="339" y="9485"/>
                  <a:pt x="339" y="9494"/>
                </a:cubicBezTo>
                <a:cubicBezTo>
                  <a:pt x="339" y="9503"/>
                  <a:pt x="332" y="9518"/>
                  <a:pt x="323" y="9526"/>
                </a:cubicBezTo>
                <a:cubicBezTo>
                  <a:pt x="315" y="9535"/>
                  <a:pt x="311" y="9543"/>
                  <a:pt x="315" y="9543"/>
                </a:cubicBezTo>
                <a:cubicBezTo>
                  <a:pt x="319" y="9543"/>
                  <a:pt x="314" y="9558"/>
                  <a:pt x="305" y="9578"/>
                </a:cubicBezTo>
                <a:cubicBezTo>
                  <a:pt x="268" y="9651"/>
                  <a:pt x="290" y="9688"/>
                  <a:pt x="361" y="9673"/>
                </a:cubicBezTo>
                <a:cubicBezTo>
                  <a:pt x="383" y="9668"/>
                  <a:pt x="399" y="9652"/>
                  <a:pt x="422" y="9612"/>
                </a:cubicBezTo>
                <a:cubicBezTo>
                  <a:pt x="438" y="9582"/>
                  <a:pt x="457" y="9549"/>
                  <a:pt x="462" y="9540"/>
                </a:cubicBezTo>
                <a:cubicBezTo>
                  <a:pt x="468" y="9531"/>
                  <a:pt x="472" y="9514"/>
                  <a:pt x="472" y="9504"/>
                </a:cubicBezTo>
                <a:cubicBezTo>
                  <a:pt x="472" y="9493"/>
                  <a:pt x="480" y="9481"/>
                  <a:pt x="490" y="9478"/>
                </a:cubicBezTo>
                <a:cubicBezTo>
                  <a:pt x="499" y="9475"/>
                  <a:pt x="504" y="9469"/>
                  <a:pt x="502" y="9466"/>
                </a:cubicBezTo>
                <a:cubicBezTo>
                  <a:pt x="499" y="9462"/>
                  <a:pt x="507" y="9443"/>
                  <a:pt x="519" y="9423"/>
                </a:cubicBezTo>
                <a:cubicBezTo>
                  <a:pt x="532" y="9404"/>
                  <a:pt x="539" y="9388"/>
                  <a:pt x="535" y="9388"/>
                </a:cubicBezTo>
                <a:cubicBezTo>
                  <a:pt x="531" y="9388"/>
                  <a:pt x="537" y="9381"/>
                  <a:pt x="547" y="9372"/>
                </a:cubicBezTo>
                <a:cubicBezTo>
                  <a:pt x="557" y="9364"/>
                  <a:pt x="562" y="9352"/>
                  <a:pt x="557" y="9347"/>
                </a:cubicBezTo>
                <a:cubicBezTo>
                  <a:pt x="553" y="9340"/>
                  <a:pt x="555" y="9339"/>
                  <a:pt x="563" y="9343"/>
                </a:cubicBezTo>
                <a:cubicBezTo>
                  <a:pt x="571" y="9347"/>
                  <a:pt x="576" y="9343"/>
                  <a:pt x="576" y="9330"/>
                </a:cubicBezTo>
                <a:cubicBezTo>
                  <a:pt x="576" y="9318"/>
                  <a:pt x="584" y="9310"/>
                  <a:pt x="594" y="9310"/>
                </a:cubicBezTo>
                <a:cubicBezTo>
                  <a:pt x="604" y="9310"/>
                  <a:pt x="610" y="9306"/>
                  <a:pt x="606" y="9302"/>
                </a:cubicBezTo>
                <a:cubicBezTo>
                  <a:pt x="603" y="9297"/>
                  <a:pt x="610" y="9283"/>
                  <a:pt x="623" y="9271"/>
                </a:cubicBezTo>
                <a:cubicBezTo>
                  <a:pt x="635" y="9259"/>
                  <a:pt x="642" y="9245"/>
                  <a:pt x="638" y="9240"/>
                </a:cubicBezTo>
                <a:cubicBezTo>
                  <a:pt x="634" y="9234"/>
                  <a:pt x="636" y="9233"/>
                  <a:pt x="644" y="9237"/>
                </a:cubicBezTo>
                <a:cubicBezTo>
                  <a:pt x="652" y="9241"/>
                  <a:pt x="657" y="9236"/>
                  <a:pt x="657" y="9224"/>
                </a:cubicBezTo>
                <a:cubicBezTo>
                  <a:pt x="657" y="9213"/>
                  <a:pt x="663" y="9204"/>
                  <a:pt x="669" y="9204"/>
                </a:cubicBezTo>
                <a:cubicBezTo>
                  <a:pt x="675" y="9204"/>
                  <a:pt x="681" y="9197"/>
                  <a:pt x="681" y="9190"/>
                </a:cubicBezTo>
                <a:cubicBezTo>
                  <a:pt x="681" y="9176"/>
                  <a:pt x="707" y="9174"/>
                  <a:pt x="722" y="9187"/>
                </a:cubicBezTo>
                <a:cubicBezTo>
                  <a:pt x="730" y="9193"/>
                  <a:pt x="696" y="9262"/>
                  <a:pt x="685" y="9262"/>
                </a:cubicBezTo>
                <a:cubicBezTo>
                  <a:pt x="682" y="9262"/>
                  <a:pt x="683" y="9257"/>
                  <a:pt x="687" y="9250"/>
                </a:cubicBezTo>
                <a:cubicBezTo>
                  <a:pt x="692" y="9244"/>
                  <a:pt x="691" y="9242"/>
                  <a:pt x="684" y="9245"/>
                </a:cubicBezTo>
                <a:cubicBezTo>
                  <a:pt x="678" y="9248"/>
                  <a:pt x="674" y="9264"/>
                  <a:pt x="676" y="9281"/>
                </a:cubicBezTo>
                <a:cubicBezTo>
                  <a:pt x="677" y="9297"/>
                  <a:pt x="673" y="9313"/>
                  <a:pt x="668" y="9316"/>
                </a:cubicBezTo>
                <a:cubicBezTo>
                  <a:pt x="662" y="9319"/>
                  <a:pt x="660" y="9325"/>
                  <a:pt x="663" y="9329"/>
                </a:cubicBezTo>
                <a:cubicBezTo>
                  <a:pt x="667" y="9334"/>
                  <a:pt x="664" y="9340"/>
                  <a:pt x="658" y="9344"/>
                </a:cubicBezTo>
                <a:cubicBezTo>
                  <a:pt x="652" y="9347"/>
                  <a:pt x="650" y="9356"/>
                  <a:pt x="654" y="9364"/>
                </a:cubicBezTo>
                <a:cubicBezTo>
                  <a:pt x="657" y="9372"/>
                  <a:pt x="650" y="9388"/>
                  <a:pt x="639" y="9399"/>
                </a:cubicBezTo>
                <a:cubicBezTo>
                  <a:pt x="627" y="9411"/>
                  <a:pt x="624" y="9416"/>
                  <a:pt x="633" y="9412"/>
                </a:cubicBezTo>
                <a:cubicBezTo>
                  <a:pt x="645" y="9406"/>
                  <a:pt x="647" y="9407"/>
                  <a:pt x="639" y="9418"/>
                </a:cubicBezTo>
                <a:cubicBezTo>
                  <a:pt x="634" y="9425"/>
                  <a:pt x="628" y="9443"/>
                  <a:pt x="627" y="9458"/>
                </a:cubicBezTo>
                <a:cubicBezTo>
                  <a:pt x="625" y="9473"/>
                  <a:pt x="620" y="9491"/>
                  <a:pt x="614" y="9497"/>
                </a:cubicBezTo>
                <a:cubicBezTo>
                  <a:pt x="608" y="9503"/>
                  <a:pt x="602" y="9526"/>
                  <a:pt x="601" y="9547"/>
                </a:cubicBezTo>
                <a:cubicBezTo>
                  <a:pt x="599" y="9569"/>
                  <a:pt x="594" y="9590"/>
                  <a:pt x="590" y="9596"/>
                </a:cubicBezTo>
                <a:cubicBezTo>
                  <a:pt x="581" y="9608"/>
                  <a:pt x="577" y="9626"/>
                  <a:pt x="573" y="9668"/>
                </a:cubicBezTo>
                <a:cubicBezTo>
                  <a:pt x="572" y="9687"/>
                  <a:pt x="567" y="9707"/>
                  <a:pt x="564" y="9712"/>
                </a:cubicBezTo>
                <a:cubicBezTo>
                  <a:pt x="558" y="9721"/>
                  <a:pt x="554" y="9751"/>
                  <a:pt x="548" y="9847"/>
                </a:cubicBezTo>
                <a:cubicBezTo>
                  <a:pt x="546" y="9874"/>
                  <a:pt x="542" y="9908"/>
                  <a:pt x="539" y="9923"/>
                </a:cubicBezTo>
                <a:cubicBezTo>
                  <a:pt x="536" y="9937"/>
                  <a:pt x="538" y="9949"/>
                  <a:pt x="543" y="9949"/>
                </a:cubicBezTo>
                <a:cubicBezTo>
                  <a:pt x="549" y="9949"/>
                  <a:pt x="553" y="9952"/>
                  <a:pt x="552" y="9956"/>
                </a:cubicBezTo>
                <a:cubicBezTo>
                  <a:pt x="545" y="9995"/>
                  <a:pt x="579" y="10014"/>
                  <a:pt x="627" y="9998"/>
                </a:cubicBezTo>
                <a:cubicBezTo>
                  <a:pt x="640" y="9993"/>
                  <a:pt x="646" y="9989"/>
                  <a:pt x="640" y="9988"/>
                </a:cubicBezTo>
                <a:cubicBezTo>
                  <a:pt x="633" y="9988"/>
                  <a:pt x="633" y="9985"/>
                  <a:pt x="641" y="9981"/>
                </a:cubicBezTo>
                <a:cubicBezTo>
                  <a:pt x="658" y="9971"/>
                  <a:pt x="694" y="9908"/>
                  <a:pt x="678" y="9917"/>
                </a:cubicBezTo>
                <a:cubicBezTo>
                  <a:pt x="670" y="9921"/>
                  <a:pt x="669" y="9919"/>
                  <a:pt x="676" y="9910"/>
                </a:cubicBezTo>
                <a:cubicBezTo>
                  <a:pt x="681" y="9902"/>
                  <a:pt x="687" y="9885"/>
                  <a:pt x="689" y="9872"/>
                </a:cubicBezTo>
                <a:cubicBezTo>
                  <a:pt x="691" y="9858"/>
                  <a:pt x="696" y="9841"/>
                  <a:pt x="700" y="9833"/>
                </a:cubicBezTo>
                <a:cubicBezTo>
                  <a:pt x="704" y="9825"/>
                  <a:pt x="708" y="9795"/>
                  <a:pt x="710" y="9766"/>
                </a:cubicBezTo>
                <a:cubicBezTo>
                  <a:pt x="712" y="9736"/>
                  <a:pt x="719" y="9711"/>
                  <a:pt x="729" y="9706"/>
                </a:cubicBezTo>
                <a:cubicBezTo>
                  <a:pt x="741" y="9699"/>
                  <a:pt x="741" y="9698"/>
                  <a:pt x="727" y="9697"/>
                </a:cubicBezTo>
                <a:cubicBezTo>
                  <a:pt x="717" y="9697"/>
                  <a:pt x="714" y="9694"/>
                  <a:pt x="721" y="9690"/>
                </a:cubicBezTo>
                <a:cubicBezTo>
                  <a:pt x="727" y="9686"/>
                  <a:pt x="734" y="9672"/>
                  <a:pt x="737" y="9659"/>
                </a:cubicBezTo>
                <a:cubicBezTo>
                  <a:pt x="739" y="9645"/>
                  <a:pt x="745" y="9628"/>
                  <a:pt x="751" y="9619"/>
                </a:cubicBezTo>
                <a:cubicBezTo>
                  <a:pt x="756" y="9611"/>
                  <a:pt x="763" y="9593"/>
                  <a:pt x="766" y="9580"/>
                </a:cubicBezTo>
                <a:cubicBezTo>
                  <a:pt x="778" y="9535"/>
                  <a:pt x="802" y="9484"/>
                  <a:pt x="811" y="9484"/>
                </a:cubicBezTo>
                <a:cubicBezTo>
                  <a:pt x="816" y="9484"/>
                  <a:pt x="818" y="9480"/>
                  <a:pt x="814" y="9475"/>
                </a:cubicBezTo>
                <a:cubicBezTo>
                  <a:pt x="811" y="9471"/>
                  <a:pt x="816" y="9460"/>
                  <a:pt x="826" y="9451"/>
                </a:cubicBezTo>
                <a:cubicBezTo>
                  <a:pt x="836" y="9443"/>
                  <a:pt x="838" y="9436"/>
                  <a:pt x="831" y="9436"/>
                </a:cubicBezTo>
                <a:cubicBezTo>
                  <a:pt x="824" y="9436"/>
                  <a:pt x="829" y="9426"/>
                  <a:pt x="842" y="9415"/>
                </a:cubicBezTo>
                <a:cubicBezTo>
                  <a:pt x="855" y="9403"/>
                  <a:pt x="866" y="9383"/>
                  <a:pt x="866" y="9370"/>
                </a:cubicBezTo>
                <a:cubicBezTo>
                  <a:pt x="866" y="9356"/>
                  <a:pt x="869" y="9348"/>
                  <a:pt x="873" y="9352"/>
                </a:cubicBezTo>
                <a:cubicBezTo>
                  <a:pt x="880" y="9358"/>
                  <a:pt x="899" y="9337"/>
                  <a:pt x="919" y="9300"/>
                </a:cubicBezTo>
                <a:cubicBezTo>
                  <a:pt x="936" y="9269"/>
                  <a:pt x="949" y="9261"/>
                  <a:pt x="964" y="9272"/>
                </a:cubicBezTo>
                <a:cubicBezTo>
                  <a:pt x="975" y="9279"/>
                  <a:pt x="982" y="9279"/>
                  <a:pt x="988" y="9270"/>
                </a:cubicBezTo>
                <a:cubicBezTo>
                  <a:pt x="994" y="9262"/>
                  <a:pt x="992" y="9261"/>
                  <a:pt x="981" y="9267"/>
                </a:cubicBezTo>
                <a:cubicBezTo>
                  <a:pt x="971" y="9272"/>
                  <a:pt x="969" y="9271"/>
                  <a:pt x="975" y="9263"/>
                </a:cubicBezTo>
                <a:cubicBezTo>
                  <a:pt x="981" y="9254"/>
                  <a:pt x="987" y="9254"/>
                  <a:pt x="999" y="9262"/>
                </a:cubicBezTo>
                <a:cubicBezTo>
                  <a:pt x="1015" y="9273"/>
                  <a:pt x="1019" y="9395"/>
                  <a:pt x="1002" y="9403"/>
                </a:cubicBezTo>
                <a:cubicBezTo>
                  <a:pt x="997" y="9406"/>
                  <a:pt x="993" y="9427"/>
                  <a:pt x="993" y="9449"/>
                </a:cubicBezTo>
                <a:cubicBezTo>
                  <a:pt x="993" y="9472"/>
                  <a:pt x="989" y="9494"/>
                  <a:pt x="985" y="9498"/>
                </a:cubicBezTo>
                <a:cubicBezTo>
                  <a:pt x="980" y="9501"/>
                  <a:pt x="975" y="9525"/>
                  <a:pt x="973" y="9550"/>
                </a:cubicBezTo>
                <a:cubicBezTo>
                  <a:pt x="971" y="9575"/>
                  <a:pt x="966" y="9602"/>
                  <a:pt x="962" y="9610"/>
                </a:cubicBezTo>
                <a:cubicBezTo>
                  <a:pt x="958" y="9618"/>
                  <a:pt x="953" y="9632"/>
                  <a:pt x="952" y="9642"/>
                </a:cubicBezTo>
                <a:cubicBezTo>
                  <a:pt x="951" y="9651"/>
                  <a:pt x="948" y="9660"/>
                  <a:pt x="947" y="9661"/>
                </a:cubicBezTo>
                <a:cubicBezTo>
                  <a:pt x="946" y="9662"/>
                  <a:pt x="942" y="9679"/>
                  <a:pt x="939" y="9697"/>
                </a:cubicBezTo>
                <a:cubicBezTo>
                  <a:pt x="928" y="9769"/>
                  <a:pt x="926" y="9780"/>
                  <a:pt x="923" y="9780"/>
                </a:cubicBezTo>
                <a:cubicBezTo>
                  <a:pt x="922" y="9780"/>
                  <a:pt x="920" y="9796"/>
                  <a:pt x="919" y="9817"/>
                </a:cubicBezTo>
                <a:cubicBezTo>
                  <a:pt x="917" y="9837"/>
                  <a:pt x="911" y="9857"/>
                  <a:pt x="905" y="9860"/>
                </a:cubicBezTo>
                <a:cubicBezTo>
                  <a:pt x="887" y="9871"/>
                  <a:pt x="884" y="9999"/>
                  <a:pt x="902" y="10008"/>
                </a:cubicBezTo>
                <a:cubicBezTo>
                  <a:pt x="923" y="10019"/>
                  <a:pt x="973" y="10019"/>
                  <a:pt x="965" y="10008"/>
                </a:cubicBezTo>
                <a:cubicBezTo>
                  <a:pt x="961" y="10004"/>
                  <a:pt x="969" y="9998"/>
                  <a:pt x="981" y="9995"/>
                </a:cubicBezTo>
                <a:cubicBezTo>
                  <a:pt x="997" y="9991"/>
                  <a:pt x="1004" y="9982"/>
                  <a:pt x="1004" y="9965"/>
                </a:cubicBezTo>
                <a:cubicBezTo>
                  <a:pt x="1004" y="9952"/>
                  <a:pt x="1010" y="9938"/>
                  <a:pt x="1016" y="9935"/>
                </a:cubicBezTo>
                <a:cubicBezTo>
                  <a:pt x="1022" y="9931"/>
                  <a:pt x="1028" y="9918"/>
                  <a:pt x="1028" y="9904"/>
                </a:cubicBezTo>
                <a:cubicBezTo>
                  <a:pt x="1028" y="9891"/>
                  <a:pt x="1033" y="9883"/>
                  <a:pt x="1039" y="9886"/>
                </a:cubicBezTo>
                <a:cubicBezTo>
                  <a:pt x="1046" y="9890"/>
                  <a:pt x="1051" y="9887"/>
                  <a:pt x="1052" y="9880"/>
                </a:cubicBezTo>
                <a:cubicBezTo>
                  <a:pt x="1053" y="9866"/>
                  <a:pt x="1058" y="9836"/>
                  <a:pt x="1069" y="9765"/>
                </a:cubicBezTo>
                <a:cubicBezTo>
                  <a:pt x="1073" y="9741"/>
                  <a:pt x="1082" y="9717"/>
                  <a:pt x="1089" y="9712"/>
                </a:cubicBezTo>
                <a:cubicBezTo>
                  <a:pt x="1097" y="9707"/>
                  <a:pt x="1104" y="9691"/>
                  <a:pt x="1105" y="9678"/>
                </a:cubicBezTo>
                <a:cubicBezTo>
                  <a:pt x="1112" y="9603"/>
                  <a:pt x="1114" y="9591"/>
                  <a:pt x="1122" y="9591"/>
                </a:cubicBezTo>
                <a:cubicBezTo>
                  <a:pt x="1128" y="9591"/>
                  <a:pt x="1132" y="9574"/>
                  <a:pt x="1132" y="9553"/>
                </a:cubicBezTo>
                <a:cubicBezTo>
                  <a:pt x="1132" y="9532"/>
                  <a:pt x="1137" y="9512"/>
                  <a:pt x="1143" y="9509"/>
                </a:cubicBezTo>
                <a:cubicBezTo>
                  <a:pt x="1150" y="9505"/>
                  <a:pt x="1155" y="9487"/>
                  <a:pt x="1155" y="9469"/>
                </a:cubicBezTo>
                <a:cubicBezTo>
                  <a:pt x="1155" y="9450"/>
                  <a:pt x="1159" y="9437"/>
                  <a:pt x="1164" y="9439"/>
                </a:cubicBezTo>
                <a:cubicBezTo>
                  <a:pt x="1169" y="9442"/>
                  <a:pt x="1182" y="9425"/>
                  <a:pt x="1194" y="9401"/>
                </a:cubicBezTo>
                <a:cubicBezTo>
                  <a:pt x="1205" y="9378"/>
                  <a:pt x="1220" y="9359"/>
                  <a:pt x="1225" y="9359"/>
                </a:cubicBezTo>
                <a:cubicBezTo>
                  <a:pt x="1231" y="9359"/>
                  <a:pt x="1236" y="9354"/>
                  <a:pt x="1236" y="9348"/>
                </a:cubicBezTo>
                <a:cubicBezTo>
                  <a:pt x="1236" y="9342"/>
                  <a:pt x="1244" y="9331"/>
                  <a:pt x="1253" y="9323"/>
                </a:cubicBezTo>
                <a:cubicBezTo>
                  <a:pt x="1263" y="9315"/>
                  <a:pt x="1271" y="9312"/>
                  <a:pt x="1271" y="9316"/>
                </a:cubicBezTo>
                <a:cubicBezTo>
                  <a:pt x="1271" y="9320"/>
                  <a:pt x="1278" y="9315"/>
                  <a:pt x="1287" y="9305"/>
                </a:cubicBezTo>
                <a:cubicBezTo>
                  <a:pt x="1300" y="9290"/>
                  <a:pt x="1305" y="9289"/>
                  <a:pt x="1305" y="9300"/>
                </a:cubicBezTo>
                <a:cubicBezTo>
                  <a:pt x="1306" y="9313"/>
                  <a:pt x="1307" y="9313"/>
                  <a:pt x="1317" y="9300"/>
                </a:cubicBezTo>
                <a:cubicBezTo>
                  <a:pt x="1324" y="9291"/>
                  <a:pt x="1328" y="9317"/>
                  <a:pt x="1328" y="9385"/>
                </a:cubicBezTo>
                <a:cubicBezTo>
                  <a:pt x="1328" y="9440"/>
                  <a:pt x="1333" y="9484"/>
                  <a:pt x="1339" y="9484"/>
                </a:cubicBezTo>
                <a:cubicBezTo>
                  <a:pt x="1345" y="9484"/>
                  <a:pt x="1353" y="9530"/>
                  <a:pt x="1358" y="9586"/>
                </a:cubicBezTo>
                <a:cubicBezTo>
                  <a:pt x="1362" y="9642"/>
                  <a:pt x="1370" y="9688"/>
                  <a:pt x="1376" y="9688"/>
                </a:cubicBezTo>
                <a:cubicBezTo>
                  <a:pt x="1382" y="9688"/>
                  <a:pt x="1386" y="9707"/>
                  <a:pt x="1386" y="9731"/>
                </a:cubicBezTo>
                <a:cubicBezTo>
                  <a:pt x="1386" y="9754"/>
                  <a:pt x="1391" y="9775"/>
                  <a:pt x="1397" y="9777"/>
                </a:cubicBezTo>
                <a:cubicBezTo>
                  <a:pt x="1403" y="9778"/>
                  <a:pt x="1409" y="9786"/>
                  <a:pt x="1411" y="9794"/>
                </a:cubicBezTo>
                <a:cubicBezTo>
                  <a:pt x="1415" y="9807"/>
                  <a:pt x="1453" y="9843"/>
                  <a:pt x="1462" y="9843"/>
                </a:cubicBezTo>
                <a:cubicBezTo>
                  <a:pt x="1464" y="9843"/>
                  <a:pt x="1474" y="9836"/>
                  <a:pt x="1484" y="9827"/>
                </a:cubicBezTo>
                <a:cubicBezTo>
                  <a:pt x="1497" y="9816"/>
                  <a:pt x="1502" y="9792"/>
                  <a:pt x="1502" y="9727"/>
                </a:cubicBezTo>
                <a:cubicBezTo>
                  <a:pt x="1502" y="9606"/>
                  <a:pt x="1488" y="9436"/>
                  <a:pt x="1479" y="9441"/>
                </a:cubicBezTo>
                <a:cubicBezTo>
                  <a:pt x="1475" y="9443"/>
                  <a:pt x="1471" y="9439"/>
                  <a:pt x="1471" y="9431"/>
                </a:cubicBezTo>
                <a:cubicBezTo>
                  <a:pt x="1471" y="9424"/>
                  <a:pt x="1474" y="9419"/>
                  <a:pt x="1479" y="9421"/>
                </a:cubicBezTo>
                <a:cubicBezTo>
                  <a:pt x="1483" y="9424"/>
                  <a:pt x="1486" y="9419"/>
                  <a:pt x="1486" y="9412"/>
                </a:cubicBezTo>
                <a:cubicBezTo>
                  <a:pt x="1486" y="9404"/>
                  <a:pt x="1483" y="9400"/>
                  <a:pt x="1478" y="9403"/>
                </a:cubicBezTo>
                <a:cubicBezTo>
                  <a:pt x="1462" y="9411"/>
                  <a:pt x="1465" y="9096"/>
                  <a:pt x="1481" y="9080"/>
                </a:cubicBezTo>
                <a:cubicBezTo>
                  <a:pt x="1494" y="9067"/>
                  <a:pt x="1493" y="9066"/>
                  <a:pt x="1480" y="9072"/>
                </a:cubicBezTo>
                <a:cubicBezTo>
                  <a:pt x="1468" y="9079"/>
                  <a:pt x="1466" y="9077"/>
                  <a:pt x="1474" y="9067"/>
                </a:cubicBezTo>
                <a:cubicBezTo>
                  <a:pt x="1479" y="9060"/>
                  <a:pt x="1486" y="9032"/>
                  <a:pt x="1488" y="9005"/>
                </a:cubicBezTo>
                <a:cubicBezTo>
                  <a:pt x="1490" y="8979"/>
                  <a:pt x="1498" y="8951"/>
                  <a:pt x="1506" y="8943"/>
                </a:cubicBezTo>
                <a:cubicBezTo>
                  <a:pt x="1517" y="8931"/>
                  <a:pt x="1516" y="8930"/>
                  <a:pt x="1502" y="8937"/>
                </a:cubicBezTo>
                <a:cubicBezTo>
                  <a:pt x="1488" y="8944"/>
                  <a:pt x="1487" y="8943"/>
                  <a:pt x="1498" y="8931"/>
                </a:cubicBezTo>
                <a:cubicBezTo>
                  <a:pt x="1506" y="8923"/>
                  <a:pt x="1514" y="8901"/>
                  <a:pt x="1515" y="8882"/>
                </a:cubicBezTo>
                <a:cubicBezTo>
                  <a:pt x="1517" y="8862"/>
                  <a:pt x="1522" y="8849"/>
                  <a:pt x="1527" y="8851"/>
                </a:cubicBezTo>
                <a:cubicBezTo>
                  <a:pt x="1532" y="8854"/>
                  <a:pt x="1537" y="8847"/>
                  <a:pt x="1537" y="8836"/>
                </a:cubicBezTo>
                <a:cubicBezTo>
                  <a:pt x="1537" y="8804"/>
                  <a:pt x="1537" y="8803"/>
                  <a:pt x="1557" y="8785"/>
                </a:cubicBezTo>
                <a:cubicBezTo>
                  <a:pt x="1567" y="8775"/>
                  <a:pt x="1572" y="8768"/>
                  <a:pt x="1568" y="8768"/>
                </a:cubicBezTo>
                <a:cubicBezTo>
                  <a:pt x="1564" y="8768"/>
                  <a:pt x="1566" y="8754"/>
                  <a:pt x="1573" y="8736"/>
                </a:cubicBezTo>
                <a:cubicBezTo>
                  <a:pt x="1579" y="8719"/>
                  <a:pt x="1586" y="8696"/>
                  <a:pt x="1589" y="8686"/>
                </a:cubicBezTo>
                <a:cubicBezTo>
                  <a:pt x="1592" y="8676"/>
                  <a:pt x="1599" y="8663"/>
                  <a:pt x="1606" y="8658"/>
                </a:cubicBezTo>
                <a:cubicBezTo>
                  <a:pt x="1612" y="8652"/>
                  <a:pt x="1618" y="8638"/>
                  <a:pt x="1618" y="8625"/>
                </a:cubicBezTo>
                <a:cubicBezTo>
                  <a:pt x="1618" y="8613"/>
                  <a:pt x="1623" y="8603"/>
                  <a:pt x="1629" y="8603"/>
                </a:cubicBezTo>
                <a:cubicBezTo>
                  <a:pt x="1635" y="8603"/>
                  <a:pt x="1641" y="8595"/>
                  <a:pt x="1641" y="8586"/>
                </a:cubicBezTo>
                <a:cubicBezTo>
                  <a:pt x="1641" y="8576"/>
                  <a:pt x="1647" y="8562"/>
                  <a:pt x="1655" y="8555"/>
                </a:cubicBezTo>
                <a:cubicBezTo>
                  <a:pt x="1667" y="8545"/>
                  <a:pt x="1666" y="8544"/>
                  <a:pt x="1652" y="8549"/>
                </a:cubicBezTo>
                <a:cubicBezTo>
                  <a:pt x="1637" y="8555"/>
                  <a:pt x="1637" y="8555"/>
                  <a:pt x="1652" y="8543"/>
                </a:cubicBezTo>
                <a:cubicBezTo>
                  <a:pt x="1662" y="8536"/>
                  <a:pt x="1671" y="8524"/>
                  <a:pt x="1673" y="8516"/>
                </a:cubicBezTo>
                <a:cubicBezTo>
                  <a:pt x="1675" y="8508"/>
                  <a:pt x="1682" y="8500"/>
                  <a:pt x="1688" y="8498"/>
                </a:cubicBezTo>
                <a:cubicBezTo>
                  <a:pt x="1694" y="8497"/>
                  <a:pt x="1699" y="8487"/>
                  <a:pt x="1699" y="8476"/>
                </a:cubicBezTo>
                <a:cubicBezTo>
                  <a:pt x="1699" y="8466"/>
                  <a:pt x="1707" y="8446"/>
                  <a:pt x="1718" y="8432"/>
                </a:cubicBezTo>
                <a:cubicBezTo>
                  <a:pt x="1737" y="8408"/>
                  <a:pt x="1743" y="8395"/>
                  <a:pt x="1747" y="8359"/>
                </a:cubicBezTo>
                <a:cubicBezTo>
                  <a:pt x="1749" y="8350"/>
                  <a:pt x="1754" y="8345"/>
                  <a:pt x="1759" y="8348"/>
                </a:cubicBezTo>
                <a:cubicBezTo>
                  <a:pt x="1764" y="8350"/>
                  <a:pt x="1768" y="8343"/>
                  <a:pt x="1768" y="8332"/>
                </a:cubicBezTo>
                <a:cubicBezTo>
                  <a:pt x="1768" y="8321"/>
                  <a:pt x="1773" y="8314"/>
                  <a:pt x="1780" y="8318"/>
                </a:cubicBezTo>
                <a:cubicBezTo>
                  <a:pt x="1786" y="8321"/>
                  <a:pt x="1791" y="8317"/>
                  <a:pt x="1791" y="8310"/>
                </a:cubicBezTo>
                <a:cubicBezTo>
                  <a:pt x="1791" y="8302"/>
                  <a:pt x="1801" y="8277"/>
                  <a:pt x="1813" y="8253"/>
                </a:cubicBezTo>
                <a:cubicBezTo>
                  <a:pt x="1826" y="8230"/>
                  <a:pt x="1837" y="8207"/>
                  <a:pt x="1838" y="8201"/>
                </a:cubicBezTo>
                <a:cubicBezTo>
                  <a:pt x="1839" y="8196"/>
                  <a:pt x="1852" y="8173"/>
                  <a:pt x="1868" y="8150"/>
                </a:cubicBezTo>
                <a:cubicBezTo>
                  <a:pt x="1883" y="8127"/>
                  <a:pt x="1895" y="8102"/>
                  <a:pt x="1895" y="8094"/>
                </a:cubicBezTo>
                <a:cubicBezTo>
                  <a:pt x="1895" y="8087"/>
                  <a:pt x="1900" y="8080"/>
                  <a:pt x="1905" y="8080"/>
                </a:cubicBezTo>
                <a:cubicBezTo>
                  <a:pt x="1915" y="8080"/>
                  <a:pt x="1943" y="8037"/>
                  <a:pt x="1949" y="8013"/>
                </a:cubicBezTo>
                <a:cubicBezTo>
                  <a:pt x="1950" y="8005"/>
                  <a:pt x="1957" y="7997"/>
                  <a:pt x="1964" y="7995"/>
                </a:cubicBezTo>
                <a:cubicBezTo>
                  <a:pt x="1971" y="7993"/>
                  <a:pt x="1974" y="7988"/>
                  <a:pt x="1971" y="7984"/>
                </a:cubicBezTo>
                <a:cubicBezTo>
                  <a:pt x="1963" y="7973"/>
                  <a:pt x="2005" y="7895"/>
                  <a:pt x="2015" y="7903"/>
                </a:cubicBezTo>
                <a:cubicBezTo>
                  <a:pt x="2019" y="7906"/>
                  <a:pt x="2022" y="7898"/>
                  <a:pt x="2022" y="7883"/>
                </a:cubicBezTo>
                <a:cubicBezTo>
                  <a:pt x="2022" y="7869"/>
                  <a:pt x="2028" y="7858"/>
                  <a:pt x="2034" y="7858"/>
                </a:cubicBezTo>
                <a:cubicBezTo>
                  <a:pt x="2040" y="7858"/>
                  <a:pt x="2046" y="7849"/>
                  <a:pt x="2046" y="7838"/>
                </a:cubicBezTo>
                <a:cubicBezTo>
                  <a:pt x="2046" y="7827"/>
                  <a:pt x="2053" y="7819"/>
                  <a:pt x="2064" y="7819"/>
                </a:cubicBezTo>
                <a:cubicBezTo>
                  <a:pt x="2074" y="7819"/>
                  <a:pt x="2079" y="7815"/>
                  <a:pt x="2075" y="7810"/>
                </a:cubicBezTo>
                <a:cubicBezTo>
                  <a:pt x="2071" y="7805"/>
                  <a:pt x="2074" y="7798"/>
                  <a:pt x="2080" y="7795"/>
                </a:cubicBezTo>
                <a:cubicBezTo>
                  <a:pt x="2087" y="7791"/>
                  <a:pt x="2089" y="7784"/>
                  <a:pt x="2086" y="7779"/>
                </a:cubicBezTo>
                <a:cubicBezTo>
                  <a:pt x="2082" y="7774"/>
                  <a:pt x="2084" y="7770"/>
                  <a:pt x="2089" y="7770"/>
                </a:cubicBezTo>
                <a:cubicBezTo>
                  <a:pt x="2103" y="7770"/>
                  <a:pt x="2127" y="7727"/>
                  <a:pt x="2127" y="7702"/>
                </a:cubicBezTo>
                <a:cubicBezTo>
                  <a:pt x="2127" y="7692"/>
                  <a:pt x="2132" y="7683"/>
                  <a:pt x="2138" y="7683"/>
                </a:cubicBezTo>
                <a:cubicBezTo>
                  <a:pt x="2145" y="7683"/>
                  <a:pt x="2150" y="7676"/>
                  <a:pt x="2150" y="7668"/>
                </a:cubicBezTo>
                <a:cubicBezTo>
                  <a:pt x="2150" y="7660"/>
                  <a:pt x="2154" y="7655"/>
                  <a:pt x="2159" y="7658"/>
                </a:cubicBezTo>
                <a:cubicBezTo>
                  <a:pt x="2169" y="7663"/>
                  <a:pt x="2194" y="7622"/>
                  <a:pt x="2220" y="7559"/>
                </a:cubicBezTo>
                <a:cubicBezTo>
                  <a:pt x="2227" y="7542"/>
                  <a:pt x="2238" y="7528"/>
                  <a:pt x="2243" y="7528"/>
                </a:cubicBezTo>
                <a:cubicBezTo>
                  <a:pt x="2249" y="7528"/>
                  <a:pt x="2254" y="7520"/>
                  <a:pt x="2254" y="7509"/>
                </a:cubicBezTo>
                <a:cubicBezTo>
                  <a:pt x="2254" y="7498"/>
                  <a:pt x="2259" y="7490"/>
                  <a:pt x="2265" y="7490"/>
                </a:cubicBezTo>
                <a:cubicBezTo>
                  <a:pt x="2272" y="7490"/>
                  <a:pt x="2277" y="7479"/>
                  <a:pt x="2277" y="7465"/>
                </a:cubicBezTo>
                <a:cubicBezTo>
                  <a:pt x="2277" y="7452"/>
                  <a:pt x="2281" y="7441"/>
                  <a:pt x="2286" y="7441"/>
                </a:cubicBezTo>
                <a:cubicBezTo>
                  <a:pt x="2296" y="7441"/>
                  <a:pt x="2381" y="7296"/>
                  <a:pt x="2381" y="7278"/>
                </a:cubicBezTo>
                <a:cubicBezTo>
                  <a:pt x="2381" y="7272"/>
                  <a:pt x="2386" y="7267"/>
                  <a:pt x="2391" y="7267"/>
                </a:cubicBezTo>
                <a:cubicBezTo>
                  <a:pt x="2397" y="7267"/>
                  <a:pt x="2405" y="7256"/>
                  <a:pt x="2409" y="7243"/>
                </a:cubicBezTo>
                <a:cubicBezTo>
                  <a:pt x="2413" y="7229"/>
                  <a:pt x="2422" y="7218"/>
                  <a:pt x="2428" y="7218"/>
                </a:cubicBezTo>
                <a:cubicBezTo>
                  <a:pt x="2435" y="7218"/>
                  <a:pt x="2437" y="7214"/>
                  <a:pt x="2434" y="7210"/>
                </a:cubicBezTo>
                <a:cubicBezTo>
                  <a:pt x="2430" y="7205"/>
                  <a:pt x="2435" y="7194"/>
                  <a:pt x="2445" y="7186"/>
                </a:cubicBezTo>
                <a:cubicBezTo>
                  <a:pt x="2454" y="7178"/>
                  <a:pt x="2462" y="7165"/>
                  <a:pt x="2462" y="7157"/>
                </a:cubicBezTo>
                <a:cubicBezTo>
                  <a:pt x="2462" y="7149"/>
                  <a:pt x="2467" y="7139"/>
                  <a:pt x="2474" y="7136"/>
                </a:cubicBezTo>
                <a:cubicBezTo>
                  <a:pt x="2480" y="7133"/>
                  <a:pt x="2485" y="7122"/>
                  <a:pt x="2485" y="7112"/>
                </a:cubicBezTo>
                <a:cubicBezTo>
                  <a:pt x="2485" y="7102"/>
                  <a:pt x="2491" y="7093"/>
                  <a:pt x="2497" y="7091"/>
                </a:cubicBezTo>
                <a:cubicBezTo>
                  <a:pt x="2504" y="7089"/>
                  <a:pt x="2510" y="7078"/>
                  <a:pt x="2511" y="7066"/>
                </a:cubicBezTo>
                <a:cubicBezTo>
                  <a:pt x="2512" y="7055"/>
                  <a:pt x="2517" y="7048"/>
                  <a:pt x="2522" y="7050"/>
                </a:cubicBezTo>
                <a:cubicBezTo>
                  <a:pt x="2531" y="7055"/>
                  <a:pt x="2537" y="7032"/>
                  <a:pt x="2533" y="7012"/>
                </a:cubicBezTo>
                <a:cubicBezTo>
                  <a:pt x="2532" y="7008"/>
                  <a:pt x="2536" y="7007"/>
                  <a:pt x="2543" y="7010"/>
                </a:cubicBezTo>
                <a:cubicBezTo>
                  <a:pt x="2550" y="7014"/>
                  <a:pt x="2558" y="7004"/>
                  <a:pt x="2562" y="6987"/>
                </a:cubicBezTo>
                <a:cubicBezTo>
                  <a:pt x="2566" y="6970"/>
                  <a:pt x="2574" y="6957"/>
                  <a:pt x="2579" y="6957"/>
                </a:cubicBezTo>
                <a:cubicBezTo>
                  <a:pt x="2585" y="6957"/>
                  <a:pt x="2589" y="6949"/>
                  <a:pt x="2589" y="6938"/>
                </a:cubicBezTo>
                <a:cubicBezTo>
                  <a:pt x="2589" y="6928"/>
                  <a:pt x="2595" y="6917"/>
                  <a:pt x="2601" y="6913"/>
                </a:cubicBezTo>
                <a:cubicBezTo>
                  <a:pt x="2608" y="6910"/>
                  <a:pt x="2611" y="6904"/>
                  <a:pt x="2608" y="6900"/>
                </a:cubicBezTo>
                <a:cubicBezTo>
                  <a:pt x="2605" y="6897"/>
                  <a:pt x="2612" y="6876"/>
                  <a:pt x="2624" y="6855"/>
                </a:cubicBezTo>
                <a:cubicBezTo>
                  <a:pt x="2636" y="6834"/>
                  <a:pt x="2642" y="6813"/>
                  <a:pt x="2639" y="6808"/>
                </a:cubicBezTo>
                <a:cubicBezTo>
                  <a:pt x="2635" y="6803"/>
                  <a:pt x="2638" y="6802"/>
                  <a:pt x="2645" y="6806"/>
                </a:cubicBezTo>
                <a:cubicBezTo>
                  <a:pt x="2653" y="6810"/>
                  <a:pt x="2659" y="6809"/>
                  <a:pt x="2659" y="6803"/>
                </a:cubicBezTo>
                <a:cubicBezTo>
                  <a:pt x="2659" y="6798"/>
                  <a:pt x="2665" y="6781"/>
                  <a:pt x="2672" y="6766"/>
                </a:cubicBezTo>
                <a:cubicBezTo>
                  <a:pt x="2680" y="6751"/>
                  <a:pt x="2687" y="6736"/>
                  <a:pt x="2688" y="6732"/>
                </a:cubicBezTo>
                <a:cubicBezTo>
                  <a:pt x="2689" y="6728"/>
                  <a:pt x="2692" y="6722"/>
                  <a:pt x="2693" y="6720"/>
                </a:cubicBezTo>
                <a:cubicBezTo>
                  <a:pt x="2695" y="6717"/>
                  <a:pt x="2697" y="6711"/>
                  <a:pt x="2698" y="6706"/>
                </a:cubicBezTo>
                <a:cubicBezTo>
                  <a:pt x="2699" y="6701"/>
                  <a:pt x="2703" y="6694"/>
                  <a:pt x="2708" y="6690"/>
                </a:cubicBezTo>
                <a:cubicBezTo>
                  <a:pt x="2713" y="6686"/>
                  <a:pt x="2717" y="6673"/>
                  <a:pt x="2717" y="6662"/>
                </a:cubicBezTo>
                <a:cubicBezTo>
                  <a:pt x="2717" y="6650"/>
                  <a:pt x="2720" y="6638"/>
                  <a:pt x="2725" y="6634"/>
                </a:cubicBezTo>
                <a:cubicBezTo>
                  <a:pt x="2729" y="6630"/>
                  <a:pt x="2734" y="6618"/>
                  <a:pt x="2736" y="6606"/>
                </a:cubicBezTo>
                <a:cubicBezTo>
                  <a:pt x="2739" y="6594"/>
                  <a:pt x="2745" y="6580"/>
                  <a:pt x="2752" y="6575"/>
                </a:cubicBezTo>
                <a:cubicBezTo>
                  <a:pt x="2758" y="6570"/>
                  <a:pt x="2763" y="6556"/>
                  <a:pt x="2763" y="6543"/>
                </a:cubicBezTo>
                <a:cubicBezTo>
                  <a:pt x="2763" y="6531"/>
                  <a:pt x="2768" y="6521"/>
                  <a:pt x="2774" y="6521"/>
                </a:cubicBezTo>
                <a:cubicBezTo>
                  <a:pt x="2781" y="6521"/>
                  <a:pt x="2786" y="6506"/>
                  <a:pt x="2786" y="6488"/>
                </a:cubicBezTo>
                <a:cubicBezTo>
                  <a:pt x="2786" y="6469"/>
                  <a:pt x="2792" y="6451"/>
                  <a:pt x="2800" y="6447"/>
                </a:cubicBezTo>
                <a:cubicBezTo>
                  <a:pt x="2808" y="6442"/>
                  <a:pt x="2816" y="6430"/>
                  <a:pt x="2817" y="6420"/>
                </a:cubicBezTo>
                <a:cubicBezTo>
                  <a:pt x="2820" y="6394"/>
                  <a:pt x="2830" y="6358"/>
                  <a:pt x="2837" y="6348"/>
                </a:cubicBezTo>
                <a:cubicBezTo>
                  <a:pt x="2840" y="6344"/>
                  <a:pt x="2844" y="6324"/>
                  <a:pt x="2846" y="6304"/>
                </a:cubicBezTo>
                <a:cubicBezTo>
                  <a:pt x="2847" y="6284"/>
                  <a:pt x="2853" y="6266"/>
                  <a:pt x="2858" y="6263"/>
                </a:cubicBezTo>
                <a:cubicBezTo>
                  <a:pt x="2863" y="6261"/>
                  <a:pt x="2867" y="6243"/>
                  <a:pt x="2867" y="6225"/>
                </a:cubicBezTo>
                <a:cubicBezTo>
                  <a:pt x="2867" y="6206"/>
                  <a:pt x="2871" y="6193"/>
                  <a:pt x="2876" y="6195"/>
                </a:cubicBezTo>
                <a:cubicBezTo>
                  <a:pt x="2880" y="6198"/>
                  <a:pt x="2886" y="6178"/>
                  <a:pt x="2888" y="6150"/>
                </a:cubicBezTo>
                <a:cubicBezTo>
                  <a:pt x="2889" y="6123"/>
                  <a:pt x="2897" y="6095"/>
                  <a:pt x="2905" y="6087"/>
                </a:cubicBezTo>
                <a:cubicBezTo>
                  <a:pt x="2916" y="6075"/>
                  <a:pt x="2916" y="6074"/>
                  <a:pt x="2902" y="6080"/>
                </a:cubicBezTo>
                <a:cubicBezTo>
                  <a:pt x="2888" y="6087"/>
                  <a:pt x="2887" y="6086"/>
                  <a:pt x="2899" y="6075"/>
                </a:cubicBezTo>
                <a:cubicBezTo>
                  <a:pt x="2907" y="6068"/>
                  <a:pt x="2913" y="6044"/>
                  <a:pt x="2913" y="6023"/>
                </a:cubicBezTo>
                <a:cubicBezTo>
                  <a:pt x="2913" y="6001"/>
                  <a:pt x="2918" y="5979"/>
                  <a:pt x="2925" y="5973"/>
                </a:cubicBezTo>
                <a:cubicBezTo>
                  <a:pt x="2931" y="5968"/>
                  <a:pt x="2939" y="5947"/>
                  <a:pt x="2942" y="5925"/>
                </a:cubicBezTo>
                <a:cubicBezTo>
                  <a:pt x="2949" y="5881"/>
                  <a:pt x="2957" y="5848"/>
                  <a:pt x="2960" y="5848"/>
                </a:cubicBezTo>
                <a:cubicBezTo>
                  <a:pt x="2961" y="5848"/>
                  <a:pt x="2963" y="5827"/>
                  <a:pt x="2965" y="5801"/>
                </a:cubicBezTo>
                <a:cubicBezTo>
                  <a:pt x="2967" y="5775"/>
                  <a:pt x="2973" y="5751"/>
                  <a:pt x="2978" y="5748"/>
                </a:cubicBezTo>
                <a:cubicBezTo>
                  <a:pt x="2984" y="5744"/>
                  <a:pt x="2988" y="5715"/>
                  <a:pt x="2988" y="5682"/>
                </a:cubicBezTo>
                <a:cubicBezTo>
                  <a:pt x="2988" y="5649"/>
                  <a:pt x="2992" y="5624"/>
                  <a:pt x="2997" y="5627"/>
                </a:cubicBezTo>
                <a:cubicBezTo>
                  <a:pt x="3007" y="5632"/>
                  <a:pt x="3007" y="5631"/>
                  <a:pt x="3011" y="5582"/>
                </a:cubicBezTo>
                <a:cubicBezTo>
                  <a:pt x="3017" y="5511"/>
                  <a:pt x="3023" y="5480"/>
                  <a:pt x="3031" y="5475"/>
                </a:cubicBezTo>
                <a:cubicBezTo>
                  <a:pt x="3036" y="5472"/>
                  <a:pt x="3041" y="5445"/>
                  <a:pt x="3043" y="5415"/>
                </a:cubicBezTo>
                <a:cubicBezTo>
                  <a:pt x="3045" y="5386"/>
                  <a:pt x="3050" y="5363"/>
                  <a:pt x="3055" y="5365"/>
                </a:cubicBezTo>
                <a:cubicBezTo>
                  <a:pt x="3060" y="5368"/>
                  <a:pt x="3064" y="5351"/>
                  <a:pt x="3064" y="5328"/>
                </a:cubicBezTo>
                <a:cubicBezTo>
                  <a:pt x="3064" y="5305"/>
                  <a:pt x="3070" y="5280"/>
                  <a:pt x="3078" y="5273"/>
                </a:cubicBezTo>
                <a:cubicBezTo>
                  <a:pt x="3086" y="5265"/>
                  <a:pt x="3087" y="5262"/>
                  <a:pt x="3080" y="5265"/>
                </a:cubicBezTo>
                <a:cubicBezTo>
                  <a:pt x="3073" y="5269"/>
                  <a:pt x="3067" y="5265"/>
                  <a:pt x="3067" y="5258"/>
                </a:cubicBezTo>
                <a:cubicBezTo>
                  <a:pt x="3067" y="5250"/>
                  <a:pt x="3072" y="5246"/>
                  <a:pt x="3077" y="5249"/>
                </a:cubicBezTo>
                <a:cubicBezTo>
                  <a:pt x="3085" y="5253"/>
                  <a:pt x="3093" y="5215"/>
                  <a:pt x="3088" y="5191"/>
                </a:cubicBezTo>
                <a:cubicBezTo>
                  <a:pt x="3087" y="5187"/>
                  <a:pt x="3092" y="5186"/>
                  <a:pt x="3098" y="5190"/>
                </a:cubicBezTo>
                <a:cubicBezTo>
                  <a:pt x="3105" y="5193"/>
                  <a:pt x="3110" y="5191"/>
                  <a:pt x="3110" y="5185"/>
                </a:cubicBezTo>
                <a:cubicBezTo>
                  <a:pt x="3110" y="5180"/>
                  <a:pt x="3115" y="5175"/>
                  <a:pt x="3121" y="5175"/>
                </a:cubicBezTo>
                <a:cubicBezTo>
                  <a:pt x="3128" y="5175"/>
                  <a:pt x="3133" y="5182"/>
                  <a:pt x="3133" y="5190"/>
                </a:cubicBezTo>
                <a:cubicBezTo>
                  <a:pt x="3133" y="5199"/>
                  <a:pt x="3138" y="5203"/>
                  <a:pt x="3145" y="5199"/>
                </a:cubicBezTo>
                <a:cubicBezTo>
                  <a:pt x="3151" y="5196"/>
                  <a:pt x="3156" y="5204"/>
                  <a:pt x="3156" y="5217"/>
                </a:cubicBezTo>
                <a:cubicBezTo>
                  <a:pt x="3156" y="5247"/>
                  <a:pt x="3168" y="5273"/>
                  <a:pt x="3178" y="5268"/>
                </a:cubicBezTo>
                <a:cubicBezTo>
                  <a:pt x="3183" y="5266"/>
                  <a:pt x="3186" y="5278"/>
                  <a:pt x="3186" y="5294"/>
                </a:cubicBezTo>
                <a:cubicBezTo>
                  <a:pt x="3186" y="5316"/>
                  <a:pt x="3191" y="5324"/>
                  <a:pt x="3202" y="5322"/>
                </a:cubicBezTo>
                <a:cubicBezTo>
                  <a:pt x="3215" y="5320"/>
                  <a:pt x="3215" y="5322"/>
                  <a:pt x="3201" y="5336"/>
                </a:cubicBezTo>
                <a:cubicBezTo>
                  <a:pt x="3191" y="5347"/>
                  <a:pt x="3190" y="5351"/>
                  <a:pt x="3200" y="5346"/>
                </a:cubicBezTo>
                <a:cubicBezTo>
                  <a:pt x="3210" y="5341"/>
                  <a:pt x="3214" y="5348"/>
                  <a:pt x="3214" y="5374"/>
                </a:cubicBezTo>
                <a:cubicBezTo>
                  <a:pt x="3214" y="5393"/>
                  <a:pt x="3218" y="5407"/>
                  <a:pt x="3224" y="5404"/>
                </a:cubicBezTo>
                <a:cubicBezTo>
                  <a:pt x="3229" y="5401"/>
                  <a:pt x="3233" y="5405"/>
                  <a:pt x="3233" y="5412"/>
                </a:cubicBezTo>
                <a:cubicBezTo>
                  <a:pt x="3233" y="5420"/>
                  <a:pt x="3228" y="5423"/>
                  <a:pt x="3221" y="5420"/>
                </a:cubicBezTo>
                <a:cubicBezTo>
                  <a:pt x="3214" y="5417"/>
                  <a:pt x="3215" y="5420"/>
                  <a:pt x="3223" y="5427"/>
                </a:cubicBezTo>
                <a:cubicBezTo>
                  <a:pt x="3231" y="5435"/>
                  <a:pt x="3237" y="5450"/>
                  <a:pt x="3237" y="5461"/>
                </a:cubicBezTo>
                <a:cubicBezTo>
                  <a:pt x="3237" y="5472"/>
                  <a:pt x="3244" y="5487"/>
                  <a:pt x="3252" y="5494"/>
                </a:cubicBezTo>
                <a:cubicBezTo>
                  <a:pt x="3263" y="5505"/>
                  <a:pt x="3263" y="5506"/>
                  <a:pt x="3249" y="5499"/>
                </a:cubicBezTo>
                <a:cubicBezTo>
                  <a:pt x="3235" y="5493"/>
                  <a:pt x="3234" y="5494"/>
                  <a:pt x="3244" y="5505"/>
                </a:cubicBezTo>
                <a:cubicBezTo>
                  <a:pt x="3252" y="5513"/>
                  <a:pt x="3261" y="5534"/>
                  <a:pt x="3265" y="5553"/>
                </a:cubicBezTo>
                <a:cubicBezTo>
                  <a:pt x="3275" y="5600"/>
                  <a:pt x="3278" y="5609"/>
                  <a:pt x="3287" y="5617"/>
                </a:cubicBezTo>
                <a:cubicBezTo>
                  <a:pt x="3291" y="5621"/>
                  <a:pt x="3295" y="5643"/>
                  <a:pt x="3295" y="5666"/>
                </a:cubicBezTo>
                <a:cubicBezTo>
                  <a:pt x="3295" y="5690"/>
                  <a:pt x="3299" y="5707"/>
                  <a:pt x="3304" y="5704"/>
                </a:cubicBezTo>
                <a:cubicBezTo>
                  <a:pt x="3309" y="5702"/>
                  <a:pt x="3315" y="5715"/>
                  <a:pt x="3316" y="5735"/>
                </a:cubicBezTo>
                <a:cubicBezTo>
                  <a:pt x="3320" y="5783"/>
                  <a:pt x="3328" y="5818"/>
                  <a:pt x="3340" y="5846"/>
                </a:cubicBezTo>
                <a:cubicBezTo>
                  <a:pt x="3346" y="5859"/>
                  <a:pt x="3352" y="5895"/>
                  <a:pt x="3354" y="5927"/>
                </a:cubicBezTo>
                <a:cubicBezTo>
                  <a:pt x="3355" y="5958"/>
                  <a:pt x="3360" y="5988"/>
                  <a:pt x="3365" y="5993"/>
                </a:cubicBezTo>
                <a:cubicBezTo>
                  <a:pt x="3378" y="6008"/>
                  <a:pt x="3386" y="6359"/>
                  <a:pt x="3376" y="6444"/>
                </a:cubicBezTo>
                <a:cubicBezTo>
                  <a:pt x="3366" y="6517"/>
                  <a:pt x="3357" y="6562"/>
                  <a:pt x="3344" y="6589"/>
                </a:cubicBezTo>
                <a:cubicBezTo>
                  <a:pt x="3335" y="6609"/>
                  <a:pt x="3333" y="6616"/>
                  <a:pt x="3331" y="6633"/>
                </a:cubicBezTo>
                <a:cubicBezTo>
                  <a:pt x="3330" y="6641"/>
                  <a:pt x="3324" y="6646"/>
                  <a:pt x="3318" y="6642"/>
                </a:cubicBezTo>
                <a:cubicBezTo>
                  <a:pt x="3312" y="6639"/>
                  <a:pt x="3307" y="6647"/>
                  <a:pt x="3307" y="6660"/>
                </a:cubicBezTo>
                <a:cubicBezTo>
                  <a:pt x="3307" y="6674"/>
                  <a:pt x="3302" y="6687"/>
                  <a:pt x="3297" y="6690"/>
                </a:cubicBezTo>
                <a:cubicBezTo>
                  <a:pt x="3286" y="6695"/>
                  <a:pt x="3235" y="6805"/>
                  <a:pt x="3229" y="6836"/>
                </a:cubicBezTo>
                <a:cubicBezTo>
                  <a:pt x="3227" y="6847"/>
                  <a:pt x="3220" y="6857"/>
                  <a:pt x="3214" y="6859"/>
                </a:cubicBezTo>
                <a:cubicBezTo>
                  <a:pt x="3207" y="6860"/>
                  <a:pt x="3202" y="6877"/>
                  <a:pt x="3202" y="6895"/>
                </a:cubicBezTo>
                <a:cubicBezTo>
                  <a:pt x="3202" y="6913"/>
                  <a:pt x="3197" y="6928"/>
                  <a:pt x="3191" y="6928"/>
                </a:cubicBezTo>
                <a:cubicBezTo>
                  <a:pt x="3185" y="6928"/>
                  <a:pt x="3179" y="6940"/>
                  <a:pt x="3179" y="6955"/>
                </a:cubicBezTo>
                <a:cubicBezTo>
                  <a:pt x="3179" y="6970"/>
                  <a:pt x="3174" y="6986"/>
                  <a:pt x="3168" y="6991"/>
                </a:cubicBezTo>
                <a:cubicBezTo>
                  <a:pt x="3162" y="6996"/>
                  <a:pt x="3155" y="7011"/>
                  <a:pt x="3153" y="7025"/>
                </a:cubicBezTo>
                <a:cubicBezTo>
                  <a:pt x="3150" y="7038"/>
                  <a:pt x="3145" y="7056"/>
                  <a:pt x="3141" y="7064"/>
                </a:cubicBezTo>
                <a:cubicBezTo>
                  <a:pt x="3137" y="7071"/>
                  <a:pt x="3132" y="7092"/>
                  <a:pt x="3129" y="7109"/>
                </a:cubicBezTo>
                <a:cubicBezTo>
                  <a:pt x="3126" y="7126"/>
                  <a:pt x="3120" y="7145"/>
                  <a:pt x="3116" y="7150"/>
                </a:cubicBezTo>
                <a:cubicBezTo>
                  <a:pt x="3112" y="7156"/>
                  <a:pt x="3109" y="7246"/>
                  <a:pt x="3109" y="7350"/>
                </a:cubicBezTo>
                <a:cubicBezTo>
                  <a:pt x="3110" y="7455"/>
                  <a:pt x="3106" y="7545"/>
                  <a:pt x="3100" y="7551"/>
                </a:cubicBezTo>
                <a:cubicBezTo>
                  <a:pt x="3095" y="7557"/>
                  <a:pt x="3087" y="7586"/>
                  <a:pt x="3083" y="7615"/>
                </a:cubicBezTo>
                <a:cubicBezTo>
                  <a:pt x="3079" y="7644"/>
                  <a:pt x="3070" y="7672"/>
                  <a:pt x="3064" y="7677"/>
                </a:cubicBezTo>
                <a:cubicBezTo>
                  <a:pt x="3057" y="7683"/>
                  <a:pt x="3052" y="7704"/>
                  <a:pt x="3052" y="7724"/>
                </a:cubicBezTo>
                <a:cubicBezTo>
                  <a:pt x="3052" y="7744"/>
                  <a:pt x="3047" y="7761"/>
                  <a:pt x="3040" y="7761"/>
                </a:cubicBezTo>
                <a:cubicBezTo>
                  <a:pt x="3033" y="7761"/>
                  <a:pt x="3030" y="7764"/>
                  <a:pt x="3033" y="7769"/>
                </a:cubicBezTo>
                <a:cubicBezTo>
                  <a:pt x="3037" y="7773"/>
                  <a:pt x="3032" y="7789"/>
                  <a:pt x="3023" y="7804"/>
                </a:cubicBezTo>
                <a:cubicBezTo>
                  <a:pt x="3013" y="7819"/>
                  <a:pt x="3006" y="7841"/>
                  <a:pt x="3006" y="7854"/>
                </a:cubicBezTo>
                <a:cubicBezTo>
                  <a:pt x="3006" y="7867"/>
                  <a:pt x="3000" y="7877"/>
                  <a:pt x="2994" y="7877"/>
                </a:cubicBezTo>
                <a:cubicBezTo>
                  <a:pt x="2987" y="7877"/>
                  <a:pt x="2984" y="7881"/>
                  <a:pt x="2987" y="7885"/>
                </a:cubicBezTo>
                <a:cubicBezTo>
                  <a:pt x="2991" y="7890"/>
                  <a:pt x="2986" y="7902"/>
                  <a:pt x="2977" y="7912"/>
                </a:cubicBezTo>
                <a:cubicBezTo>
                  <a:pt x="2968" y="7922"/>
                  <a:pt x="2960" y="7942"/>
                  <a:pt x="2960" y="7956"/>
                </a:cubicBezTo>
                <a:cubicBezTo>
                  <a:pt x="2960" y="7970"/>
                  <a:pt x="2954" y="7983"/>
                  <a:pt x="2948" y="7985"/>
                </a:cubicBezTo>
                <a:cubicBezTo>
                  <a:pt x="2941" y="7987"/>
                  <a:pt x="2934" y="7999"/>
                  <a:pt x="2931" y="8012"/>
                </a:cubicBezTo>
                <a:cubicBezTo>
                  <a:pt x="2928" y="8025"/>
                  <a:pt x="2921" y="8038"/>
                  <a:pt x="2915" y="8041"/>
                </a:cubicBezTo>
                <a:cubicBezTo>
                  <a:pt x="2904" y="8047"/>
                  <a:pt x="2892" y="8089"/>
                  <a:pt x="2882" y="8158"/>
                </a:cubicBezTo>
                <a:cubicBezTo>
                  <a:pt x="2879" y="8182"/>
                  <a:pt x="2872" y="8205"/>
                  <a:pt x="2866" y="8211"/>
                </a:cubicBezTo>
                <a:cubicBezTo>
                  <a:pt x="2860" y="8216"/>
                  <a:pt x="2855" y="8241"/>
                  <a:pt x="2855" y="8266"/>
                </a:cubicBezTo>
                <a:cubicBezTo>
                  <a:pt x="2855" y="8292"/>
                  <a:pt x="2850" y="8313"/>
                  <a:pt x="2844" y="8313"/>
                </a:cubicBezTo>
                <a:cubicBezTo>
                  <a:pt x="2837" y="8313"/>
                  <a:pt x="2832" y="8340"/>
                  <a:pt x="2832" y="8374"/>
                </a:cubicBezTo>
                <a:cubicBezTo>
                  <a:pt x="2832" y="8408"/>
                  <a:pt x="2829" y="8438"/>
                  <a:pt x="2824" y="8442"/>
                </a:cubicBezTo>
                <a:cubicBezTo>
                  <a:pt x="2813" y="8452"/>
                  <a:pt x="2809" y="8474"/>
                  <a:pt x="2807" y="8545"/>
                </a:cubicBezTo>
                <a:cubicBezTo>
                  <a:pt x="2807" y="8580"/>
                  <a:pt x="2800" y="8614"/>
                  <a:pt x="2793" y="8622"/>
                </a:cubicBezTo>
                <a:cubicBezTo>
                  <a:pt x="2783" y="8633"/>
                  <a:pt x="2784" y="8634"/>
                  <a:pt x="2794" y="8629"/>
                </a:cubicBezTo>
                <a:cubicBezTo>
                  <a:pt x="2805" y="8624"/>
                  <a:pt x="2805" y="8627"/>
                  <a:pt x="2794" y="8645"/>
                </a:cubicBezTo>
                <a:cubicBezTo>
                  <a:pt x="2784" y="8661"/>
                  <a:pt x="2780" y="8710"/>
                  <a:pt x="2782" y="8801"/>
                </a:cubicBezTo>
                <a:cubicBezTo>
                  <a:pt x="2784" y="8902"/>
                  <a:pt x="2782" y="8931"/>
                  <a:pt x="2771" y="8926"/>
                </a:cubicBezTo>
                <a:cubicBezTo>
                  <a:pt x="2763" y="8922"/>
                  <a:pt x="2765" y="8927"/>
                  <a:pt x="2774" y="8937"/>
                </a:cubicBezTo>
                <a:cubicBezTo>
                  <a:pt x="2785" y="8948"/>
                  <a:pt x="2786" y="8952"/>
                  <a:pt x="2777" y="8948"/>
                </a:cubicBezTo>
                <a:cubicBezTo>
                  <a:pt x="2762" y="8940"/>
                  <a:pt x="2757" y="8963"/>
                  <a:pt x="2771" y="8975"/>
                </a:cubicBezTo>
                <a:cubicBezTo>
                  <a:pt x="2784" y="8985"/>
                  <a:pt x="2784" y="9029"/>
                  <a:pt x="2771" y="9023"/>
                </a:cubicBezTo>
                <a:cubicBezTo>
                  <a:pt x="2764" y="9019"/>
                  <a:pt x="2762" y="9204"/>
                  <a:pt x="2766" y="9524"/>
                </a:cubicBezTo>
                <a:cubicBezTo>
                  <a:pt x="2771" y="9977"/>
                  <a:pt x="2776" y="10073"/>
                  <a:pt x="2792" y="10094"/>
                </a:cubicBezTo>
                <a:cubicBezTo>
                  <a:pt x="2794" y="10098"/>
                  <a:pt x="2797" y="10174"/>
                  <a:pt x="2798" y="10265"/>
                </a:cubicBezTo>
                <a:cubicBezTo>
                  <a:pt x="2799" y="10355"/>
                  <a:pt x="2804" y="10433"/>
                  <a:pt x="2809" y="10438"/>
                </a:cubicBezTo>
                <a:cubicBezTo>
                  <a:pt x="2814" y="10444"/>
                  <a:pt x="2821" y="10489"/>
                  <a:pt x="2825" y="10539"/>
                </a:cubicBezTo>
                <a:cubicBezTo>
                  <a:pt x="2830" y="10590"/>
                  <a:pt x="2838" y="10636"/>
                  <a:pt x="2845" y="10643"/>
                </a:cubicBezTo>
                <a:cubicBezTo>
                  <a:pt x="2853" y="10651"/>
                  <a:pt x="2852" y="10657"/>
                  <a:pt x="2844" y="10661"/>
                </a:cubicBezTo>
                <a:cubicBezTo>
                  <a:pt x="2836" y="10665"/>
                  <a:pt x="2835" y="10672"/>
                  <a:pt x="2842" y="10679"/>
                </a:cubicBezTo>
                <a:cubicBezTo>
                  <a:pt x="2848" y="10685"/>
                  <a:pt x="2853" y="10729"/>
                  <a:pt x="2855" y="10777"/>
                </a:cubicBezTo>
                <a:cubicBezTo>
                  <a:pt x="2856" y="10827"/>
                  <a:pt x="2863" y="10870"/>
                  <a:pt x="2871" y="10878"/>
                </a:cubicBezTo>
                <a:cubicBezTo>
                  <a:pt x="2882" y="10890"/>
                  <a:pt x="2881" y="10891"/>
                  <a:pt x="2867" y="10884"/>
                </a:cubicBezTo>
                <a:cubicBezTo>
                  <a:pt x="2853" y="10877"/>
                  <a:pt x="2852" y="10878"/>
                  <a:pt x="2864" y="10890"/>
                </a:cubicBezTo>
                <a:cubicBezTo>
                  <a:pt x="2871" y="10898"/>
                  <a:pt x="2880" y="10928"/>
                  <a:pt x="2884" y="10957"/>
                </a:cubicBezTo>
                <a:cubicBezTo>
                  <a:pt x="2887" y="10986"/>
                  <a:pt x="2898" y="11055"/>
                  <a:pt x="2908" y="11111"/>
                </a:cubicBezTo>
                <a:cubicBezTo>
                  <a:pt x="2932" y="11249"/>
                  <a:pt x="2948" y="11403"/>
                  <a:pt x="2940" y="11415"/>
                </a:cubicBezTo>
                <a:cubicBezTo>
                  <a:pt x="2936" y="11420"/>
                  <a:pt x="2938" y="11421"/>
                  <a:pt x="2945" y="11418"/>
                </a:cubicBezTo>
                <a:cubicBezTo>
                  <a:pt x="2958" y="11411"/>
                  <a:pt x="2969" y="11472"/>
                  <a:pt x="2973" y="11566"/>
                </a:cubicBezTo>
                <a:cubicBezTo>
                  <a:pt x="2974" y="11596"/>
                  <a:pt x="2978" y="11624"/>
                  <a:pt x="2981" y="11629"/>
                </a:cubicBezTo>
                <a:cubicBezTo>
                  <a:pt x="2992" y="11645"/>
                  <a:pt x="2991" y="11683"/>
                  <a:pt x="2980" y="11689"/>
                </a:cubicBezTo>
                <a:cubicBezTo>
                  <a:pt x="2974" y="11692"/>
                  <a:pt x="2975" y="11700"/>
                  <a:pt x="2982" y="11707"/>
                </a:cubicBezTo>
                <a:cubicBezTo>
                  <a:pt x="2991" y="11715"/>
                  <a:pt x="2997" y="11856"/>
                  <a:pt x="3001" y="12122"/>
                </a:cubicBezTo>
                <a:cubicBezTo>
                  <a:pt x="3007" y="12452"/>
                  <a:pt x="3005" y="12529"/>
                  <a:pt x="2992" y="12542"/>
                </a:cubicBezTo>
                <a:cubicBezTo>
                  <a:pt x="2979" y="12556"/>
                  <a:pt x="2979" y="12557"/>
                  <a:pt x="2994" y="12550"/>
                </a:cubicBezTo>
                <a:cubicBezTo>
                  <a:pt x="3008" y="12543"/>
                  <a:pt x="3009" y="12544"/>
                  <a:pt x="2997" y="12555"/>
                </a:cubicBezTo>
                <a:cubicBezTo>
                  <a:pt x="2988" y="12563"/>
                  <a:pt x="2983" y="12596"/>
                  <a:pt x="2983" y="12642"/>
                </a:cubicBezTo>
                <a:cubicBezTo>
                  <a:pt x="2983" y="12684"/>
                  <a:pt x="2977" y="12719"/>
                  <a:pt x="2971" y="12720"/>
                </a:cubicBezTo>
                <a:cubicBezTo>
                  <a:pt x="2965" y="12722"/>
                  <a:pt x="2957" y="12749"/>
                  <a:pt x="2955" y="12779"/>
                </a:cubicBezTo>
                <a:cubicBezTo>
                  <a:pt x="2953" y="12809"/>
                  <a:pt x="2946" y="12840"/>
                  <a:pt x="2939" y="12847"/>
                </a:cubicBezTo>
                <a:cubicBezTo>
                  <a:pt x="2932" y="12854"/>
                  <a:pt x="2925" y="12872"/>
                  <a:pt x="2922" y="12888"/>
                </a:cubicBezTo>
                <a:cubicBezTo>
                  <a:pt x="2919" y="12904"/>
                  <a:pt x="2910" y="12930"/>
                  <a:pt x="2902" y="12946"/>
                </a:cubicBezTo>
                <a:cubicBezTo>
                  <a:pt x="2893" y="12962"/>
                  <a:pt x="2885" y="12984"/>
                  <a:pt x="2882" y="12994"/>
                </a:cubicBezTo>
                <a:cubicBezTo>
                  <a:pt x="2880" y="13004"/>
                  <a:pt x="2873" y="13017"/>
                  <a:pt x="2868" y="13023"/>
                </a:cubicBezTo>
                <a:cubicBezTo>
                  <a:pt x="2862" y="13029"/>
                  <a:pt x="2856" y="13042"/>
                  <a:pt x="2854" y="13053"/>
                </a:cubicBezTo>
                <a:cubicBezTo>
                  <a:pt x="2851" y="13063"/>
                  <a:pt x="2846" y="13074"/>
                  <a:pt x="2842" y="13077"/>
                </a:cubicBezTo>
                <a:cubicBezTo>
                  <a:pt x="2837" y="13080"/>
                  <a:pt x="2832" y="13093"/>
                  <a:pt x="2830" y="13106"/>
                </a:cubicBezTo>
                <a:cubicBezTo>
                  <a:pt x="2828" y="13119"/>
                  <a:pt x="2822" y="13136"/>
                  <a:pt x="2817" y="13142"/>
                </a:cubicBezTo>
                <a:cubicBezTo>
                  <a:pt x="2812" y="13149"/>
                  <a:pt x="2806" y="13173"/>
                  <a:pt x="2803" y="13195"/>
                </a:cubicBezTo>
                <a:cubicBezTo>
                  <a:pt x="2800" y="13218"/>
                  <a:pt x="2795" y="13248"/>
                  <a:pt x="2791" y="13261"/>
                </a:cubicBezTo>
                <a:cubicBezTo>
                  <a:pt x="2787" y="13274"/>
                  <a:pt x="2783" y="13318"/>
                  <a:pt x="2782" y="13358"/>
                </a:cubicBezTo>
                <a:cubicBezTo>
                  <a:pt x="2781" y="13398"/>
                  <a:pt x="2777" y="13435"/>
                  <a:pt x="2774" y="13440"/>
                </a:cubicBezTo>
                <a:cubicBezTo>
                  <a:pt x="2768" y="13449"/>
                  <a:pt x="2768" y="13471"/>
                  <a:pt x="2774" y="13476"/>
                </a:cubicBezTo>
                <a:cubicBezTo>
                  <a:pt x="2782" y="13484"/>
                  <a:pt x="2781" y="13531"/>
                  <a:pt x="2773" y="13526"/>
                </a:cubicBezTo>
                <a:cubicBezTo>
                  <a:pt x="2761" y="13520"/>
                  <a:pt x="2762" y="13497"/>
                  <a:pt x="2764" y="13774"/>
                </a:cubicBezTo>
                <a:cubicBezTo>
                  <a:pt x="2766" y="14089"/>
                  <a:pt x="2768" y="14155"/>
                  <a:pt x="2777" y="14166"/>
                </a:cubicBezTo>
                <a:cubicBezTo>
                  <a:pt x="2780" y="14172"/>
                  <a:pt x="2787" y="14220"/>
                  <a:pt x="2792" y="14273"/>
                </a:cubicBezTo>
                <a:cubicBezTo>
                  <a:pt x="2796" y="14326"/>
                  <a:pt x="2805" y="14391"/>
                  <a:pt x="2810" y="14417"/>
                </a:cubicBezTo>
                <a:cubicBezTo>
                  <a:pt x="2816" y="14443"/>
                  <a:pt x="2821" y="14487"/>
                  <a:pt x="2821" y="14516"/>
                </a:cubicBezTo>
                <a:cubicBezTo>
                  <a:pt x="2821" y="14544"/>
                  <a:pt x="2826" y="14568"/>
                  <a:pt x="2832" y="14570"/>
                </a:cubicBezTo>
                <a:cubicBezTo>
                  <a:pt x="2837" y="14572"/>
                  <a:pt x="2844" y="14610"/>
                  <a:pt x="2845" y="14655"/>
                </a:cubicBezTo>
                <a:cubicBezTo>
                  <a:pt x="2847" y="14701"/>
                  <a:pt x="2853" y="14743"/>
                  <a:pt x="2859" y="14750"/>
                </a:cubicBezTo>
                <a:cubicBezTo>
                  <a:pt x="2865" y="14757"/>
                  <a:pt x="2872" y="14792"/>
                  <a:pt x="2874" y="14827"/>
                </a:cubicBezTo>
                <a:cubicBezTo>
                  <a:pt x="2877" y="14863"/>
                  <a:pt x="2882" y="14899"/>
                  <a:pt x="2886" y="14907"/>
                </a:cubicBezTo>
                <a:cubicBezTo>
                  <a:pt x="2894" y="14923"/>
                  <a:pt x="2897" y="14938"/>
                  <a:pt x="2902" y="15006"/>
                </a:cubicBezTo>
                <a:cubicBezTo>
                  <a:pt x="2905" y="15031"/>
                  <a:pt x="2903" y="15055"/>
                  <a:pt x="2898" y="15059"/>
                </a:cubicBezTo>
                <a:cubicBezTo>
                  <a:pt x="2894" y="15062"/>
                  <a:pt x="2896" y="15071"/>
                  <a:pt x="2903" y="15078"/>
                </a:cubicBezTo>
                <a:cubicBezTo>
                  <a:pt x="2910" y="15085"/>
                  <a:pt x="2912" y="15091"/>
                  <a:pt x="2907" y="15091"/>
                </a:cubicBezTo>
                <a:cubicBezTo>
                  <a:pt x="2903" y="15091"/>
                  <a:pt x="2906" y="15099"/>
                  <a:pt x="2915" y="15108"/>
                </a:cubicBezTo>
                <a:cubicBezTo>
                  <a:pt x="2928" y="15122"/>
                  <a:pt x="2928" y="15123"/>
                  <a:pt x="2913" y="15115"/>
                </a:cubicBezTo>
                <a:cubicBezTo>
                  <a:pt x="2898" y="15108"/>
                  <a:pt x="2898" y="15109"/>
                  <a:pt x="2912" y="15123"/>
                </a:cubicBezTo>
                <a:cubicBezTo>
                  <a:pt x="2922" y="15134"/>
                  <a:pt x="2929" y="15171"/>
                  <a:pt x="2931" y="15227"/>
                </a:cubicBezTo>
                <a:cubicBezTo>
                  <a:pt x="2933" y="15276"/>
                  <a:pt x="2937" y="15318"/>
                  <a:pt x="2940" y="15320"/>
                </a:cubicBezTo>
                <a:cubicBezTo>
                  <a:pt x="2944" y="15323"/>
                  <a:pt x="2944" y="15332"/>
                  <a:pt x="2940" y="15339"/>
                </a:cubicBezTo>
                <a:cubicBezTo>
                  <a:pt x="2937" y="15347"/>
                  <a:pt x="2939" y="15353"/>
                  <a:pt x="2945" y="15353"/>
                </a:cubicBezTo>
                <a:cubicBezTo>
                  <a:pt x="2952" y="15353"/>
                  <a:pt x="2957" y="15393"/>
                  <a:pt x="2956" y="15454"/>
                </a:cubicBezTo>
                <a:cubicBezTo>
                  <a:pt x="2956" y="15510"/>
                  <a:pt x="2961" y="15561"/>
                  <a:pt x="2967" y="15568"/>
                </a:cubicBezTo>
                <a:cubicBezTo>
                  <a:pt x="2973" y="15575"/>
                  <a:pt x="2979" y="15652"/>
                  <a:pt x="2981" y="15740"/>
                </a:cubicBezTo>
                <a:cubicBezTo>
                  <a:pt x="2982" y="15828"/>
                  <a:pt x="2986" y="15920"/>
                  <a:pt x="2989" y="15944"/>
                </a:cubicBezTo>
                <a:cubicBezTo>
                  <a:pt x="2994" y="15977"/>
                  <a:pt x="2991" y="15991"/>
                  <a:pt x="2978" y="16001"/>
                </a:cubicBezTo>
                <a:cubicBezTo>
                  <a:pt x="2967" y="16009"/>
                  <a:pt x="2963" y="16018"/>
                  <a:pt x="2969" y="16025"/>
                </a:cubicBezTo>
                <a:cubicBezTo>
                  <a:pt x="2977" y="16034"/>
                  <a:pt x="2978" y="16048"/>
                  <a:pt x="2971" y="16067"/>
                </a:cubicBezTo>
                <a:cubicBezTo>
                  <a:pt x="2970" y="16071"/>
                  <a:pt x="2967" y="16113"/>
                  <a:pt x="2964" y="16161"/>
                </a:cubicBezTo>
                <a:cubicBezTo>
                  <a:pt x="2957" y="16312"/>
                  <a:pt x="2947" y="16379"/>
                  <a:pt x="2932" y="16379"/>
                </a:cubicBezTo>
                <a:cubicBezTo>
                  <a:pt x="2924" y="16379"/>
                  <a:pt x="2917" y="16390"/>
                  <a:pt x="2916" y="16403"/>
                </a:cubicBezTo>
                <a:cubicBezTo>
                  <a:pt x="2912" y="16449"/>
                  <a:pt x="2909" y="16457"/>
                  <a:pt x="2900" y="16457"/>
                </a:cubicBezTo>
                <a:cubicBezTo>
                  <a:pt x="2894" y="16457"/>
                  <a:pt x="2890" y="16463"/>
                  <a:pt x="2890" y="16471"/>
                </a:cubicBezTo>
                <a:cubicBezTo>
                  <a:pt x="2890" y="16487"/>
                  <a:pt x="2871" y="16519"/>
                  <a:pt x="2845" y="16546"/>
                </a:cubicBezTo>
                <a:cubicBezTo>
                  <a:pt x="2836" y="16556"/>
                  <a:pt x="2832" y="16563"/>
                  <a:pt x="2837" y="16563"/>
                </a:cubicBezTo>
                <a:cubicBezTo>
                  <a:pt x="2842" y="16563"/>
                  <a:pt x="2837" y="16570"/>
                  <a:pt x="2827" y="16578"/>
                </a:cubicBezTo>
                <a:cubicBezTo>
                  <a:pt x="2817" y="16587"/>
                  <a:pt x="2812" y="16598"/>
                  <a:pt x="2817" y="16604"/>
                </a:cubicBezTo>
                <a:cubicBezTo>
                  <a:pt x="2821" y="16610"/>
                  <a:pt x="2819" y="16612"/>
                  <a:pt x="2811" y="16608"/>
                </a:cubicBezTo>
                <a:cubicBezTo>
                  <a:pt x="2803" y="16604"/>
                  <a:pt x="2794" y="16608"/>
                  <a:pt x="2789" y="16618"/>
                </a:cubicBezTo>
                <a:cubicBezTo>
                  <a:pt x="2785" y="16628"/>
                  <a:pt x="2775" y="16642"/>
                  <a:pt x="2766" y="16649"/>
                </a:cubicBezTo>
                <a:cubicBezTo>
                  <a:pt x="2758" y="16656"/>
                  <a:pt x="2755" y="16666"/>
                  <a:pt x="2759" y="16672"/>
                </a:cubicBezTo>
                <a:cubicBezTo>
                  <a:pt x="2763" y="16678"/>
                  <a:pt x="2761" y="16680"/>
                  <a:pt x="2753" y="16675"/>
                </a:cubicBezTo>
                <a:cubicBezTo>
                  <a:pt x="2745" y="16671"/>
                  <a:pt x="2740" y="16674"/>
                  <a:pt x="2740" y="16682"/>
                </a:cubicBezTo>
                <a:cubicBezTo>
                  <a:pt x="2740" y="16689"/>
                  <a:pt x="2727" y="16706"/>
                  <a:pt x="2711" y="16718"/>
                </a:cubicBezTo>
                <a:cubicBezTo>
                  <a:pt x="2695" y="16731"/>
                  <a:pt x="2685" y="16743"/>
                  <a:pt x="2688" y="16746"/>
                </a:cubicBezTo>
                <a:cubicBezTo>
                  <a:pt x="2691" y="16748"/>
                  <a:pt x="2679" y="16763"/>
                  <a:pt x="2662" y="16779"/>
                </a:cubicBezTo>
                <a:cubicBezTo>
                  <a:pt x="2644" y="16794"/>
                  <a:pt x="2631" y="16809"/>
                  <a:pt x="2632" y="16813"/>
                </a:cubicBezTo>
                <a:cubicBezTo>
                  <a:pt x="2632" y="16817"/>
                  <a:pt x="2627" y="16818"/>
                  <a:pt x="2620" y="16817"/>
                </a:cubicBezTo>
                <a:cubicBezTo>
                  <a:pt x="2613" y="16815"/>
                  <a:pt x="2611" y="16817"/>
                  <a:pt x="2616" y="16821"/>
                </a:cubicBezTo>
                <a:cubicBezTo>
                  <a:pt x="2620" y="16825"/>
                  <a:pt x="2609" y="16842"/>
                  <a:pt x="2590" y="16858"/>
                </a:cubicBezTo>
                <a:cubicBezTo>
                  <a:pt x="2571" y="16874"/>
                  <a:pt x="2554" y="16892"/>
                  <a:pt x="2552" y="16897"/>
                </a:cubicBezTo>
                <a:cubicBezTo>
                  <a:pt x="2550" y="16903"/>
                  <a:pt x="2546" y="16906"/>
                  <a:pt x="2543" y="16905"/>
                </a:cubicBezTo>
                <a:cubicBezTo>
                  <a:pt x="2539" y="16904"/>
                  <a:pt x="2535" y="16912"/>
                  <a:pt x="2535" y="16923"/>
                </a:cubicBezTo>
                <a:cubicBezTo>
                  <a:pt x="2534" y="16934"/>
                  <a:pt x="2522" y="16950"/>
                  <a:pt x="2509" y="16960"/>
                </a:cubicBezTo>
                <a:cubicBezTo>
                  <a:pt x="2496" y="16969"/>
                  <a:pt x="2485" y="16986"/>
                  <a:pt x="2485" y="16997"/>
                </a:cubicBezTo>
                <a:cubicBezTo>
                  <a:pt x="2485" y="17008"/>
                  <a:pt x="2481" y="17018"/>
                  <a:pt x="2476" y="17020"/>
                </a:cubicBezTo>
                <a:cubicBezTo>
                  <a:pt x="2451" y="17029"/>
                  <a:pt x="2404" y="17120"/>
                  <a:pt x="2404" y="17160"/>
                </a:cubicBezTo>
                <a:cubicBezTo>
                  <a:pt x="2404" y="17197"/>
                  <a:pt x="2411" y="17208"/>
                  <a:pt x="2448" y="17240"/>
                </a:cubicBezTo>
                <a:cubicBezTo>
                  <a:pt x="2490" y="17276"/>
                  <a:pt x="2497" y="17280"/>
                  <a:pt x="2520" y="17280"/>
                </a:cubicBezTo>
                <a:cubicBezTo>
                  <a:pt x="2526" y="17280"/>
                  <a:pt x="2531" y="17287"/>
                  <a:pt x="2531" y="17297"/>
                </a:cubicBezTo>
                <a:cubicBezTo>
                  <a:pt x="2531" y="17333"/>
                  <a:pt x="2584" y="17354"/>
                  <a:pt x="2705" y="17364"/>
                </a:cubicBezTo>
                <a:cubicBezTo>
                  <a:pt x="2740" y="17366"/>
                  <a:pt x="2774" y="17373"/>
                  <a:pt x="2780" y="17378"/>
                </a:cubicBezTo>
                <a:cubicBezTo>
                  <a:pt x="2795" y="17390"/>
                  <a:pt x="2860" y="17388"/>
                  <a:pt x="2875" y="17376"/>
                </a:cubicBezTo>
                <a:cubicBezTo>
                  <a:pt x="2887" y="17365"/>
                  <a:pt x="3027" y="17368"/>
                  <a:pt x="3194" y="17382"/>
                </a:cubicBezTo>
                <a:cubicBezTo>
                  <a:pt x="3296" y="17391"/>
                  <a:pt x="3337" y="17377"/>
                  <a:pt x="3365" y="17324"/>
                </a:cubicBezTo>
                <a:cubicBezTo>
                  <a:pt x="3377" y="17303"/>
                  <a:pt x="3383" y="17281"/>
                  <a:pt x="3379" y="17276"/>
                </a:cubicBezTo>
                <a:cubicBezTo>
                  <a:pt x="3375" y="17271"/>
                  <a:pt x="3378" y="17270"/>
                  <a:pt x="3384" y="17273"/>
                </a:cubicBezTo>
                <a:cubicBezTo>
                  <a:pt x="3391" y="17277"/>
                  <a:pt x="3399" y="17264"/>
                  <a:pt x="3404" y="17241"/>
                </a:cubicBezTo>
                <a:cubicBezTo>
                  <a:pt x="3408" y="17220"/>
                  <a:pt x="3416" y="17202"/>
                  <a:pt x="3421" y="17202"/>
                </a:cubicBezTo>
                <a:cubicBezTo>
                  <a:pt x="3427" y="17202"/>
                  <a:pt x="3431" y="17187"/>
                  <a:pt x="3430" y="17169"/>
                </a:cubicBezTo>
                <a:cubicBezTo>
                  <a:pt x="3429" y="17151"/>
                  <a:pt x="3432" y="17137"/>
                  <a:pt x="3438" y="17138"/>
                </a:cubicBezTo>
                <a:cubicBezTo>
                  <a:pt x="3444" y="17139"/>
                  <a:pt x="3451" y="17126"/>
                  <a:pt x="3453" y="17110"/>
                </a:cubicBezTo>
                <a:cubicBezTo>
                  <a:pt x="3456" y="17094"/>
                  <a:pt x="3459" y="17075"/>
                  <a:pt x="3461" y="17067"/>
                </a:cubicBezTo>
                <a:cubicBezTo>
                  <a:pt x="3462" y="17059"/>
                  <a:pt x="3467" y="17047"/>
                  <a:pt x="3471" y="17041"/>
                </a:cubicBezTo>
                <a:cubicBezTo>
                  <a:pt x="3476" y="17035"/>
                  <a:pt x="3481" y="17017"/>
                  <a:pt x="3482" y="17000"/>
                </a:cubicBezTo>
                <a:cubicBezTo>
                  <a:pt x="3484" y="16982"/>
                  <a:pt x="3489" y="16966"/>
                  <a:pt x="3494" y="16964"/>
                </a:cubicBezTo>
                <a:cubicBezTo>
                  <a:pt x="3499" y="16961"/>
                  <a:pt x="3503" y="16940"/>
                  <a:pt x="3503" y="16917"/>
                </a:cubicBezTo>
                <a:cubicBezTo>
                  <a:pt x="3503" y="16894"/>
                  <a:pt x="3508" y="16873"/>
                  <a:pt x="3514" y="16871"/>
                </a:cubicBezTo>
                <a:cubicBezTo>
                  <a:pt x="3520" y="16870"/>
                  <a:pt x="3526" y="16846"/>
                  <a:pt x="3528" y="16818"/>
                </a:cubicBezTo>
                <a:cubicBezTo>
                  <a:pt x="3529" y="16790"/>
                  <a:pt x="3534" y="16770"/>
                  <a:pt x="3539" y="16772"/>
                </a:cubicBezTo>
                <a:cubicBezTo>
                  <a:pt x="3544" y="16775"/>
                  <a:pt x="3548" y="16624"/>
                  <a:pt x="3547" y="16438"/>
                </a:cubicBezTo>
                <a:cubicBezTo>
                  <a:pt x="3547" y="16201"/>
                  <a:pt x="3550" y="16095"/>
                  <a:pt x="3559" y="16085"/>
                </a:cubicBezTo>
                <a:cubicBezTo>
                  <a:pt x="3567" y="16078"/>
                  <a:pt x="3569" y="16069"/>
                  <a:pt x="3564" y="16066"/>
                </a:cubicBezTo>
                <a:cubicBezTo>
                  <a:pt x="3551" y="16054"/>
                  <a:pt x="3552" y="16010"/>
                  <a:pt x="3566" y="16005"/>
                </a:cubicBezTo>
                <a:cubicBezTo>
                  <a:pt x="3573" y="16003"/>
                  <a:pt x="3577" y="15982"/>
                  <a:pt x="3574" y="15953"/>
                </a:cubicBezTo>
                <a:cubicBezTo>
                  <a:pt x="3572" y="15922"/>
                  <a:pt x="3576" y="15898"/>
                  <a:pt x="3586" y="15888"/>
                </a:cubicBezTo>
                <a:cubicBezTo>
                  <a:pt x="3595" y="15879"/>
                  <a:pt x="3596" y="15875"/>
                  <a:pt x="3589" y="15878"/>
                </a:cubicBezTo>
                <a:cubicBezTo>
                  <a:pt x="3576" y="15885"/>
                  <a:pt x="3573" y="15850"/>
                  <a:pt x="3586" y="15832"/>
                </a:cubicBezTo>
                <a:cubicBezTo>
                  <a:pt x="3589" y="15827"/>
                  <a:pt x="3593" y="15801"/>
                  <a:pt x="3595" y="15774"/>
                </a:cubicBezTo>
                <a:cubicBezTo>
                  <a:pt x="3597" y="15747"/>
                  <a:pt x="3601" y="15721"/>
                  <a:pt x="3605" y="15716"/>
                </a:cubicBezTo>
                <a:cubicBezTo>
                  <a:pt x="3613" y="15706"/>
                  <a:pt x="3614" y="15693"/>
                  <a:pt x="3620" y="15613"/>
                </a:cubicBezTo>
                <a:cubicBezTo>
                  <a:pt x="3622" y="15583"/>
                  <a:pt x="3628" y="15569"/>
                  <a:pt x="3636" y="15572"/>
                </a:cubicBezTo>
                <a:cubicBezTo>
                  <a:pt x="3646" y="15575"/>
                  <a:pt x="3648" y="15561"/>
                  <a:pt x="3645" y="15524"/>
                </a:cubicBezTo>
                <a:cubicBezTo>
                  <a:pt x="3641" y="15491"/>
                  <a:pt x="3644" y="15469"/>
                  <a:pt x="3652" y="15465"/>
                </a:cubicBezTo>
                <a:cubicBezTo>
                  <a:pt x="3659" y="15461"/>
                  <a:pt x="3665" y="15435"/>
                  <a:pt x="3665" y="15406"/>
                </a:cubicBezTo>
                <a:cubicBezTo>
                  <a:pt x="3665" y="15375"/>
                  <a:pt x="3671" y="15353"/>
                  <a:pt x="3679" y="15351"/>
                </a:cubicBezTo>
                <a:cubicBezTo>
                  <a:pt x="3686" y="15348"/>
                  <a:pt x="3694" y="15336"/>
                  <a:pt x="3696" y="15323"/>
                </a:cubicBezTo>
                <a:cubicBezTo>
                  <a:pt x="3698" y="15310"/>
                  <a:pt x="3702" y="15289"/>
                  <a:pt x="3705" y="15275"/>
                </a:cubicBezTo>
                <a:cubicBezTo>
                  <a:pt x="3708" y="15262"/>
                  <a:pt x="3713" y="15231"/>
                  <a:pt x="3717" y="15207"/>
                </a:cubicBezTo>
                <a:cubicBezTo>
                  <a:pt x="3721" y="15183"/>
                  <a:pt x="3729" y="15151"/>
                  <a:pt x="3735" y="15135"/>
                </a:cubicBezTo>
                <a:cubicBezTo>
                  <a:pt x="3741" y="15119"/>
                  <a:pt x="3747" y="15092"/>
                  <a:pt x="3748" y="15074"/>
                </a:cubicBezTo>
                <a:cubicBezTo>
                  <a:pt x="3750" y="15057"/>
                  <a:pt x="3755" y="15043"/>
                  <a:pt x="3760" y="15043"/>
                </a:cubicBezTo>
                <a:cubicBezTo>
                  <a:pt x="3765" y="15043"/>
                  <a:pt x="3769" y="15023"/>
                  <a:pt x="3769" y="15000"/>
                </a:cubicBezTo>
                <a:cubicBezTo>
                  <a:pt x="3769" y="14976"/>
                  <a:pt x="3774" y="14954"/>
                  <a:pt x="3781" y="14951"/>
                </a:cubicBezTo>
                <a:cubicBezTo>
                  <a:pt x="3787" y="14948"/>
                  <a:pt x="3792" y="14925"/>
                  <a:pt x="3792" y="14902"/>
                </a:cubicBezTo>
                <a:cubicBezTo>
                  <a:pt x="3792" y="14878"/>
                  <a:pt x="3797" y="14859"/>
                  <a:pt x="3802" y="14859"/>
                </a:cubicBezTo>
                <a:cubicBezTo>
                  <a:pt x="3807" y="14859"/>
                  <a:pt x="3812" y="14841"/>
                  <a:pt x="3814" y="14819"/>
                </a:cubicBezTo>
                <a:cubicBezTo>
                  <a:pt x="3815" y="14796"/>
                  <a:pt x="3822" y="14771"/>
                  <a:pt x="3828" y="14761"/>
                </a:cubicBezTo>
                <a:cubicBezTo>
                  <a:pt x="3834" y="14752"/>
                  <a:pt x="3841" y="14727"/>
                  <a:pt x="3844" y="14707"/>
                </a:cubicBezTo>
                <a:cubicBezTo>
                  <a:pt x="3859" y="14596"/>
                  <a:pt x="3866" y="14563"/>
                  <a:pt x="3874" y="14554"/>
                </a:cubicBezTo>
                <a:cubicBezTo>
                  <a:pt x="3883" y="14544"/>
                  <a:pt x="3903" y="14444"/>
                  <a:pt x="3899" y="14430"/>
                </a:cubicBezTo>
                <a:cubicBezTo>
                  <a:pt x="3898" y="14426"/>
                  <a:pt x="3901" y="14423"/>
                  <a:pt x="3906" y="14423"/>
                </a:cubicBezTo>
                <a:cubicBezTo>
                  <a:pt x="3911" y="14423"/>
                  <a:pt x="3916" y="14405"/>
                  <a:pt x="3918" y="14382"/>
                </a:cubicBezTo>
                <a:cubicBezTo>
                  <a:pt x="3920" y="14360"/>
                  <a:pt x="3926" y="14337"/>
                  <a:pt x="3931" y="14331"/>
                </a:cubicBezTo>
                <a:cubicBezTo>
                  <a:pt x="3937" y="14325"/>
                  <a:pt x="3943" y="14296"/>
                  <a:pt x="3944" y="14266"/>
                </a:cubicBezTo>
                <a:cubicBezTo>
                  <a:pt x="3946" y="14236"/>
                  <a:pt x="3951" y="14213"/>
                  <a:pt x="3955" y="14215"/>
                </a:cubicBezTo>
                <a:cubicBezTo>
                  <a:pt x="3960" y="14218"/>
                  <a:pt x="3967" y="14197"/>
                  <a:pt x="3970" y="14169"/>
                </a:cubicBezTo>
                <a:cubicBezTo>
                  <a:pt x="3973" y="14141"/>
                  <a:pt x="3980" y="14090"/>
                  <a:pt x="3984" y="14055"/>
                </a:cubicBezTo>
                <a:cubicBezTo>
                  <a:pt x="3988" y="14020"/>
                  <a:pt x="3996" y="13988"/>
                  <a:pt x="4002" y="13983"/>
                </a:cubicBezTo>
                <a:cubicBezTo>
                  <a:pt x="4008" y="13978"/>
                  <a:pt x="4012" y="13951"/>
                  <a:pt x="4012" y="13923"/>
                </a:cubicBezTo>
                <a:cubicBezTo>
                  <a:pt x="4012" y="13895"/>
                  <a:pt x="4017" y="13870"/>
                  <a:pt x="4024" y="13866"/>
                </a:cubicBezTo>
                <a:cubicBezTo>
                  <a:pt x="4037" y="13859"/>
                  <a:pt x="4040" y="13404"/>
                  <a:pt x="4027" y="13393"/>
                </a:cubicBezTo>
                <a:cubicBezTo>
                  <a:pt x="4015" y="13383"/>
                  <a:pt x="4015" y="13319"/>
                  <a:pt x="4026" y="13313"/>
                </a:cubicBezTo>
                <a:cubicBezTo>
                  <a:pt x="4032" y="13310"/>
                  <a:pt x="4032" y="13303"/>
                  <a:pt x="4025" y="13296"/>
                </a:cubicBezTo>
                <a:cubicBezTo>
                  <a:pt x="4006" y="13276"/>
                  <a:pt x="4004" y="12869"/>
                  <a:pt x="4024" y="12869"/>
                </a:cubicBezTo>
                <a:cubicBezTo>
                  <a:pt x="4025" y="12869"/>
                  <a:pt x="4027" y="12856"/>
                  <a:pt x="4029" y="12841"/>
                </a:cubicBezTo>
                <a:cubicBezTo>
                  <a:pt x="4031" y="12826"/>
                  <a:pt x="4037" y="12811"/>
                  <a:pt x="4044" y="12807"/>
                </a:cubicBezTo>
                <a:cubicBezTo>
                  <a:pt x="4050" y="12804"/>
                  <a:pt x="4054" y="12794"/>
                  <a:pt x="4052" y="12785"/>
                </a:cubicBezTo>
                <a:cubicBezTo>
                  <a:pt x="4051" y="12776"/>
                  <a:pt x="4057" y="12757"/>
                  <a:pt x="4065" y="12743"/>
                </a:cubicBezTo>
                <a:cubicBezTo>
                  <a:pt x="4074" y="12728"/>
                  <a:pt x="4082" y="12710"/>
                  <a:pt x="4082" y="12703"/>
                </a:cubicBezTo>
                <a:cubicBezTo>
                  <a:pt x="4082" y="12696"/>
                  <a:pt x="4088" y="12690"/>
                  <a:pt x="4096" y="12690"/>
                </a:cubicBezTo>
                <a:cubicBezTo>
                  <a:pt x="4106" y="12689"/>
                  <a:pt x="4105" y="12686"/>
                  <a:pt x="4093" y="12680"/>
                </a:cubicBezTo>
                <a:cubicBezTo>
                  <a:pt x="4082" y="12674"/>
                  <a:pt x="4081" y="12671"/>
                  <a:pt x="4090" y="12670"/>
                </a:cubicBezTo>
                <a:cubicBezTo>
                  <a:pt x="4099" y="12670"/>
                  <a:pt x="4105" y="12658"/>
                  <a:pt x="4105" y="12641"/>
                </a:cubicBezTo>
                <a:cubicBezTo>
                  <a:pt x="4105" y="12625"/>
                  <a:pt x="4110" y="12612"/>
                  <a:pt x="4116" y="12612"/>
                </a:cubicBezTo>
                <a:cubicBezTo>
                  <a:pt x="4123" y="12612"/>
                  <a:pt x="4128" y="12596"/>
                  <a:pt x="4128" y="12576"/>
                </a:cubicBezTo>
                <a:cubicBezTo>
                  <a:pt x="4128" y="12549"/>
                  <a:pt x="4131" y="12543"/>
                  <a:pt x="4139" y="12554"/>
                </a:cubicBezTo>
                <a:cubicBezTo>
                  <a:pt x="4148" y="12565"/>
                  <a:pt x="4151" y="12561"/>
                  <a:pt x="4151" y="12537"/>
                </a:cubicBezTo>
                <a:cubicBezTo>
                  <a:pt x="4151" y="12519"/>
                  <a:pt x="4159" y="12489"/>
                  <a:pt x="4168" y="12470"/>
                </a:cubicBezTo>
                <a:cubicBezTo>
                  <a:pt x="4178" y="12451"/>
                  <a:pt x="4186" y="12424"/>
                  <a:pt x="4186" y="12410"/>
                </a:cubicBezTo>
                <a:cubicBezTo>
                  <a:pt x="4186" y="12395"/>
                  <a:pt x="4192" y="12378"/>
                  <a:pt x="4200" y="12371"/>
                </a:cubicBezTo>
                <a:cubicBezTo>
                  <a:pt x="4212" y="12360"/>
                  <a:pt x="4211" y="12359"/>
                  <a:pt x="4197" y="12365"/>
                </a:cubicBezTo>
                <a:cubicBezTo>
                  <a:pt x="4183" y="12372"/>
                  <a:pt x="4183" y="12371"/>
                  <a:pt x="4194" y="12360"/>
                </a:cubicBezTo>
                <a:cubicBezTo>
                  <a:pt x="4202" y="12353"/>
                  <a:pt x="4209" y="12333"/>
                  <a:pt x="4209" y="12317"/>
                </a:cubicBezTo>
                <a:cubicBezTo>
                  <a:pt x="4209" y="12300"/>
                  <a:pt x="4215" y="12281"/>
                  <a:pt x="4223" y="12274"/>
                </a:cubicBezTo>
                <a:cubicBezTo>
                  <a:pt x="4235" y="12263"/>
                  <a:pt x="4235" y="12262"/>
                  <a:pt x="4220" y="12269"/>
                </a:cubicBezTo>
                <a:cubicBezTo>
                  <a:pt x="4207" y="12275"/>
                  <a:pt x="4206" y="12274"/>
                  <a:pt x="4215" y="12263"/>
                </a:cubicBezTo>
                <a:cubicBezTo>
                  <a:pt x="4222" y="12255"/>
                  <a:pt x="4229" y="12232"/>
                  <a:pt x="4231" y="12210"/>
                </a:cubicBezTo>
                <a:cubicBezTo>
                  <a:pt x="4233" y="12189"/>
                  <a:pt x="4240" y="12165"/>
                  <a:pt x="4248" y="12158"/>
                </a:cubicBezTo>
                <a:cubicBezTo>
                  <a:pt x="4258" y="12147"/>
                  <a:pt x="4258" y="12145"/>
                  <a:pt x="4245" y="12152"/>
                </a:cubicBezTo>
                <a:cubicBezTo>
                  <a:pt x="4233" y="12158"/>
                  <a:pt x="4231" y="12157"/>
                  <a:pt x="4239" y="12146"/>
                </a:cubicBezTo>
                <a:cubicBezTo>
                  <a:pt x="4250" y="12132"/>
                  <a:pt x="4252" y="12122"/>
                  <a:pt x="4254" y="12055"/>
                </a:cubicBezTo>
                <a:cubicBezTo>
                  <a:pt x="4255" y="12031"/>
                  <a:pt x="4259" y="12013"/>
                  <a:pt x="4264" y="12015"/>
                </a:cubicBezTo>
                <a:cubicBezTo>
                  <a:pt x="4269" y="12018"/>
                  <a:pt x="4274" y="12006"/>
                  <a:pt x="4274" y="11989"/>
                </a:cubicBezTo>
                <a:cubicBezTo>
                  <a:pt x="4280" y="11793"/>
                  <a:pt x="4283" y="11733"/>
                  <a:pt x="4290" y="11736"/>
                </a:cubicBezTo>
                <a:cubicBezTo>
                  <a:pt x="4295" y="11739"/>
                  <a:pt x="4301" y="11729"/>
                  <a:pt x="4304" y="11716"/>
                </a:cubicBezTo>
                <a:cubicBezTo>
                  <a:pt x="4308" y="11700"/>
                  <a:pt x="4305" y="11693"/>
                  <a:pt x="4297" y="11695"/>
                </a:cubicBezTo>
                <a:cubicBezTo>
                  <a:pt x="4288" y="11698"/>
                  <a:pt x="4284" y="11673"/>
                  <a:pt x="4284" y="11610"/>
                </a:cubicBezTo>
                <a:cubicBezTo>
                  <a:pt x="4284" y="11560"/>
                  <a:pt x="4287" y="11522"/>
                  <a:pt x="4292" y="11524"/>
                </a:cubicBezTo>
                <a:cubicBezTo>
                  <a:pt x="4296" y="11526"/>
                  <a:pt x="4298" y="11537"/>
                  <a:pt x="4295" y="11549"/>
                </a:cubicBezTo>
                <a:cubicBezTo>
                  <a:pt x="4293" y="11560"/>
                  <a:pt x="4294" y="11566"/>
                  <a:pt x="4299" y="11562"/>
                </a:cubicBezTo>
                <a:cubicBezTo>
                  <a:pt x="4303" y="11558"/>
                  <a:pt x="4305" y="11512"/>
                  <a:pt x="4303" y="11458"/>
                </a:cubicBezTo>
                <a:cubicBezTo>
                  <a:pt x="4300" y="11379"/>
                  <a:pt x="4302" y="11362"/>
                  <a:pt x="4315" y="11369"/>
                </a:cubicBezTo>
                <a:cubicBezTo>
                  <a:pt x="4327" y="11375"/>
                  <a:pt x="4328" y="11373"/>
                  <a:pt x="4318" y="11362"/>
                </a:cubicBezTo>
                <a:cubicBezTo>
                  <a:pt x="4307" y="11350"/>
                  <a:pt x="4305" y="11333"/>
                  <a:pt x="4313" y="11319"/>
                </a:cubicBezTo>
                <a:cubicBezTo>
                  <a:pt x="4319" y="11309"/>
                  <a:pt x="4322" y="11293"/>
                  <a:pt x="4323" y="11251"/>
                </a:cubicBezTo>
                <a:cubicBezTo>
                  <a:pt x="4324" y="11227"/>
                  <a:pt x="4329" y="11209"/>
                  <a:pt x="4334" y="11212"/>
                </a:cubicBezTo>
                <a:cubicBezTo>
                  <a:pt x="4339" y="11215"/>
                  <a:pt x="4344" y="11205"/>
                  <a:pt x="4344" y="11191"/>
                </a:cubicBezTo>
                <a:cubicBezTo>
                  <a:pt x="4346" y="11102"/>
                  <a:pt x="4349" y="11072"/>
                  <a:pt x="4356" y="11076"/>
                </a:cubicBezTo>
                <a:cubicBezTo>
                  <a:pt x="4361" y="11078"/>
                  <a:pt x="4367" y="11060"/>
                  <a:pt x="4368" y="11035"/>
                </a:cubicBezTo>
                <a:cubicBezTo>
                  <a:pt x="4372" y="10979"/>
                  <a:pt x="4375" y="10964"/>
                  <a:pt x="4385" y="10951"/>
                </a:cubicBezTo>
                <a:cubicBezTo>
                  <a:pt x="4389" y="10946"/>
                  <a:pt x="4393" y="10920"/>
                  <a:pt x="4395" y="10893"/>
                </a:cubicBezTo>
                <a:cubicBezTo>
                  <a:pt x="4396" y="10867"/>
                  <a:pt x="4403" y="10836"/>
                  <a:pt x="4409" y="10826"/>
                </a:cubicBezTo>
                <a:cubicBezTo>
                  <a:pt x="4415" y="10816"/>
                  <a:pt x="4422" y="10781"/>
                  <a:pt x="4425" y="10749"/>
                </a:cubicBezTo>
                <a:cubicBezTo>
                  <a:pt x="4427" y="10717"/>
                  <a:pt x="4433" y="10688"/>
                  <a:pt x="4438" y="10686"/>
                </a:cubicBezTo>
                <a:cubicBezTo>
                  <a:pt x="4442" y="10683"/>
                  <a:pt x="4448" y="10657"/>
                  <a:pt x="4450" y="10628"/>
                </a:cubicBezTo>
                <a:cubicBezTo>
                  <a:pt x="4452" y="10599"/>
                  <a:pt x="4459" y="10565"/>
                  <a:pt x="4464" y="10552"/>
                </a:cubicBezTo>
                <a:cubicBezTo>
                  <a:pt x="4470" y="10540"/>
                  <a:pt x="4475" y="10513"/>
                  <a:pt x="4475" y="10493"/>
                </a:cubicBezTo>
                <a:cubicBezTo>
                  <a:pt x="4475" y="10473"/>
                  <a:pt x="4481" y="10451"/>
                  <a:pt x="4489" y="10444"/>
                </a:cubicBezTo>
                <a:cubicBezTo>
                  <a:pt x="4501" y="10433"/>
                  <a:pt x="4501" y="10432"/>
                  <a:pt x="4487" y="10439"/>
                </a:cubicBezTo>
                <a:cubicBezTo>
                  <a:pt x="4473" y="10445"/>
                  <a:pt x="4472" y="10444"/>
                  <a:pt x="4481" y="10433"/>
                </a:cubicBezTo>
                <a:cubicBezTo>
                  <a:pt x="4488" y="10425"/>
                  <a:pt x="4495" y="10401"/>
                  <a:pt x="4497" y="10380"/>
                </a:cubicBezTo>
                <a:cubicBezTo>
                  <a:pt x="4499" y="10359"/>
                  <a:pt x="4506" y="10335"/>
                  <a:pt x="4514" y="10327"/>
                </a:cubicBezTo>
                <a:cubicBezTo>
                  <a:pt x="4524" y="10316"/>
                  <a:pt x="4524" y="10315"/>
                  <a:pt x="4510" y="10322"/>
                </a:cubicBezTo>
                <a:cubicBezTo>
                  <a:pt x="4496" y="10328"/>
                  <a:pt x="4495" y="10327"/>
                  <a:pt x="4507" y="10317"/>
                </a:cubicBezTo>
                <a:cubicBezTo>
                  <a:pt x="4515" y="10310"/>
                  <a:pt x="4521" y="10286"/>
                  <a:pt x="4521" y="10264"/>
                </a:cubicBezTo>
                <a:cubicBezTo>
                  <a:pt x="4521" y="10242"/>
                  <a:pt x="4528" y="10218"/>
                  <a:pt x="4536" y="10211"/>
                </a:cubicBezTo>
                <a:cubicBezTo>
                  <a:pt x="4544" y="10204"/>
                  <a:pt x="4545" y="10201"/>
                  <a:pt x="4538" y="10204"/>
                </a:cubicBezTo>
                <a:cubicBezTo>
                  <a:pt x="4531" y="10207"/>
                  <a:pt x="4525" y="10204"/>
                  <a:pt x="4525" y="10196"/>
                </a:cubicBezTo>
                <a:cubicBezTo>
                  <a:pt x="4525" y="10189"/>
                  <a:pt x="4530" y="10184"/>
                  <a:pt x="4537" y="10185"/>
                </a:cubicBezTo>
                <a:cubicBezTo>
                  <a:pt x="4544" y="10186"/>
                  <a:pt x="4548" y="10171"/>
                  <a:pt x="4546" y="10150"/>
                </a:cubicBezTo>
                <a:cubicBezTo>
                  <a:pt x="4544" y="10129"/>
                  <a:pt x="4548" y="10114"/>
                  <a:pt x="4555" y="10114"/>
                </a:cubicBezTo>
                <a:cubicBezTo>
                  <a:pt x="4562" y="10114"/>
                  <a:pt x="4567" y="10111"/>
                  <a:pt x="4566" y="10107"/>
                </a:cubicBezTo>
                <a:cubicBezTo>
                  <a:pt x="4565" y="10103"/>
                  <a:pt x="4566" y="10097"/>
                  <a:pt x="4567" y="10094"/>
                </a:cubicBezTo>
                <a:cubicBezTo>
                  <a:pt x="4569" y="10092"/>
                  <a:pt x="4571" y="10074"/>
                  <a:pt x="4573" y="10056"/>
                </a:cubicBezTo>
                <a:cubicBezTo>
                  <a:pt x="4574" y="10037"/>
                  <a:pt x="4580" y="10007"/>
                  <a:pt x="4585" y="9988"/>
                </a:cubicBezTo>
                <a:cubicBezTo>
                  <a:pt x="4590" y="9969"/>
                  <a:pt x="4595" y="9937"/>
                  <a:pt x="4596" y="9917"/>
                </a:cubicBezTo>
                <a:cubicBezTo>
                  <a:pt x="4598" y="9896"/>
                  <a:pt x="4604" y="9877"/>
                  <a:pt x="4611" y="9873"/>
                </a:cubicBezTo>
                <a:cubicBezTo>
                  <a:pt x="4625" y="9866"/>
                  <a:pt x="4625" y="9866"/>
                  <a:pt x="4625" y="9803"/>
                </a:cubicBezTo>
                <a:cubicBezTo>
                  <a:pt x="4625" y="9773"/>
                  <a:pt x="4630" y="9757"/>
                  <a:pt x="4637" y="9760"/>
                </a:cubicBezTo>
                <a:cubicBezTo>
                  <a:pt x="4644" y="9764"/>
                  <a:pt x="4648" y="9747"/>
                  <a:pt x="4648" y="9714"/>
                </a:cubicBezTo>
                <a:cubicBezTo>
                  <a:pt x="4648" y="9686"/>
                  <a:pt x="4653" y="9658"/>
                  <a:pt x="4659" y="9653"/>
                </a:cubicBezTo>
                <a:cubicBezTo>
                  <a:pt x="4665" y="9648"/>
                  <a:pt x="4672" y="9621"/>
                  <a:pt x="4673" y="9593"/>
                </a:cubicBezTo>
                <a:cubicBezTo>
                  <a:pt x="4675" y="9565"/>
                  <a:pt x="4680" y="9539"/>
                  <a:pt x="4685" y="9537"/>
                </a:cubicBezTo>
                <a:cubicBezTo>
                  <a:pt x="4691" y="9534"/>
                  <a:pt x="4695" y="9513"/>
                  <a:pt x="4695" y="9491"/>
                </a:cubicBezTo>
                <a:cubicBezTo>
                  <a:pt x="4695" y="9468"/>
                  <a:pt x="4700" y="9445"/>
                  <a:pt x="4706" y="9440"/>
                </a:cubicBezTo>
                <a:cubicBezTo>
                  <a:pt x="4711" y="9435"/>
                  <a:pt x="4719" y="9414"/>
                  <a:pt x="4722" y="9392"/>
                </a:cubicBezTo>
                <a:cubicBezTo>
                  <a:pt x="4728" y="9353"/>
                  <a:pt x="4754" y="9287"/>
                  <a:pt x="4768" y="9275"/>
                </a:cubicBezTo>
                <a:cubicBezTo>
                  <a:pt x="4772" y="9271"/>
                  <a:pt x="4776" y="9262"/>
                  <a:pt x="4776" y="9255"/>
                </a:cubicBezTo>
                <a:cubicBezTo>
                  <a:pt x="4776" y="9234"/>
                  <a:pt x="4805" y="9213"/>
                  <a:pt x="4835" y="9213"/>
                </a:cubicBezTo>
                <a:cubicBezTo>
                  <a:pt x="4876" y="9213"/>
                  <a:pt x="4934" y="9276"/>
                  <a:pt x="4927" y="9313"/>
                </a:cubicBezTo>
                <a:cubicBezTo>
                  <a:pt x="4927" y="9317"/>
                  <a:pt x="4931" y="9320"/>
                  <a:pt x="4938" y="9320"/>
                </a:cubicBezTo>
                <a:cubicBezTo>
                  <a:pt x="4944" y="9320"/>
                  <a:pt x="4949" y="9333"/>
                  <a:pt x="4949" y="9348"/>
                </a:cubicBezTo>
                <a:cubicBezTo>
                  <a:pt x="4949" y="9364"/>
                  <a:pt x="4953" y="9379"/>
                  <a:pt x="4959" y="9382"/>
                </a:cubicBezTo>
                <a:cubicBezTo>
                  <a:pt x="4964" y="9384"/>
                  <a:pt x="4969" y="9407"/>
                  <a:pt x="4971" y="9433"/>
                </a:cubicBezTo>
                <a:cubicBezTo>
                  <a:pt x="4974" y="9494"/>
                  <a:pt x="4982" y="9531"/>
                  <a:pt x="4996" y="9553"/>
                </a:cubicBezTo>
                <a:cubicBezTo>
                  <a:pt x="5002" y="9562"/>
                  <a:pt x="5007" y="9595"/>
                  <a:pt x="5007" y="9625"/>
                </a:cubicBezTo>
                <a:cubicBezTo>
                  <a:pt x="5007" y="9655"/>
                  <a:pt x="5011" y="9677"/>
                  <a:pt x="5017" y="9674"/>
                </a:cubicBezTo>
                <a:cubicBezTo>
                  <a:pt x="5022" y="9672"/>
                  <a:pt x="5026" y="9675"/>
                  <a:pt x="5026" y="9683"/>
                </a:cubicBezTo>
                <a:cubicBezTo>
                  <a:pt x="5026" y="9690"/>
                  <a:pt x="5023" y="9695"/>
                  <a:pt x="5019" y="9693"/>
                </a:cubicBezTo>
                <a:cubicBezTo>
                  <a:pt x="5014" y="9690"/>
                  <a:pt x="5011" y="9695"/>
                  <a:pt x="5011" y="9702"/>
                </a:cubicBezTo>
                <a:cubicBezTo>
                  <a:pt x="5011" y="9710"/>
                  <a:pt x="5015" y="9714"/>
                  <a:pt x="5021" y="9711"/>
                </a:cubicBezTo>
                <a:cubicBezTo>
                  <a:pt x="5026" y="9708"/>
                  <a:pt x="5031" y="9730"/>
                  <a:pt x="5032" y="9760"/>
                </a:cubicBezTo>
                <a:cubicBezTo>
                  <a:pt x="5033" y="9813"/>
                  <a:pt x="5037" y="9850"/>
                  <a:pt x="5041" y="9855"/>
                </a:cubicBezTo>
                <a:cubicBezTo>
                  <a:pt x="5047" y="9860"/>
                  <a:pt x="5054" y="9900"/>
                  <a:pt x="5060" y="9964"/>
                </a:cubicBezTo>
                <a:cubicBezTo>
                  <a:pt x="5064" y="10001"/>
                  <a:pt x="5072" y="10036"/>
                  <a:pt x="5078" y="10041"/>
                </a:cubicBezTo>
                <a:cubicBezTo>
                  <a:pt x="5083" y="10046"/>
                  <a:pt x="5088" y="10084"/>
                  <a:pt x="5088" y="10126"/>
                </a:cubicBezTo>
                <a:cubicBezTo>
                  <a:pt x="5088" y="10174"/>
                  <a:pt x="5092" y="10200"/>
                  <a:pt x="5100" y="10196"/>
                </a:cubicBezTo>
                <a:cubicBezTo>
                  <a:pt x="5106" y="10193"/>
                  <a:pt x="5111" y="10200"/>
                  <a:pt x="5111" y="10213"/>
                </a:cubicBezTo>
                <a:cubicBezTo>
                  <a:pt x="5112" y="10267"/>
                  <a:pt x="5127" y="10372"/>
                  <a:pt x="5136" y="10387"/>
                </a:cubicBezTo>
                <a:cubicBezTo>
                  <a:pt x="5141" y="10396"/>
                  <a:pt x="5146" y="10431"/>
                  <a:pt x="5146" y="10465"/>
                </a:cubicBezTo>
                <a:cubicBezTo>
                  <a:pt x="5146" y="10499"/>
                  <a:pt x="5151" y="10531"/>
                  <a:pt x="5156" y="10536"/>
                </a:cubicBezTo>
                <a:cubicBezTo>
                  <a:pt x="5162" y="10541"/>
                  <a:pt x="5169" y="10580"/>
                  <a:pt x="5172" y="10622"/>
                </a:cubicBezTo>
                <a:cubicBezTo>
                  <a:pt x="5175" y="10665"/>
                  <a:pt x="5181" y="10711"/>
                  <a:pt x="5186" y="10724"/>
                </a:cubicBezTo>
                <a:cubicBezTo>
                  <a:pt x="5195" y="10751"/>
                  <a:pt x="5201" y="10797"/>
                  <a:pt x="5205" y="10872"/>
                </a:cubicBezTo>
                <a:cubicBezTo>
                  <a:pt x="5206" y="10900"/>
                  <a:pt x="5211" y="10927"/>
                  <a:pt x="5216" y="10932"/>
                </a:cubicBezTo>
                <a:cubicBezTo>
                  <a:pt x="5221" y="10937"/>
                  <a:pt x="5226" y="11005"/>
                  <a:pt x="5228" y="11082"/>
                </a:cubicBezTo>
                <a:cubicBezTo>
                  <a:pt x="5230" y="11161"/>
                  <a:pt x="5237" y="11226"/>
                  <a:pt x="5243" y="11229"/>
                </a:cubicBezTo>
                <a:cubicBezTo>
                  <a:pt x="5250" y="11233"/>
                  <a:pt x="5256" y="11297"/>
                  <a:pt x="5258" y="11375"/>
                </a:cubicBezTo>
                <a:cubicBezTo>
                  <a:pt x="5260" y="11451"/>
                  <a:pt x="5264" y="11523"/>
                  <a:pt x="5266" y="11535"/>
                </a:cubicBezTo>
                <a:cubicBezTo>
                  <a:pt x="5268" y="11547"/>
                  <a:pt x="5265" y="11554"/>
                  <a:pt x="5258" y="11550"/>
                </a:cubicBezTo>
                <a:cubicBezTo>
                  <a:pt x="5251" y="11546"/>
                  <a:pt x="5250" y="11549"/>
                  <a:pt x="5257" y="11558"/>
                </a:cubicBezTo>
                <a:cubicBezTo>
                  <a:pt x="5262" y="11565"/>
                  <a:pt x="5267" y="11586"/>
                  <a:pt x="5267" y="11605"/>
                </a:cubicBezTo>
                <a:cubicBezTo>
                  <a:pt x="5268" y="11624"/>
                  <a:pt x="5271" y="11644"/>
                  <a:pt x="5276" y="11649"/>
                </a:cubicBezTo>
                <a:cubicBezTo>
                  <a:pt x="5280" y="11655"/>
                  <a:pt x="5285" y="11713"/>
                  <a:pt x="5286" y="11778"/>
                </a:cubicBezTo>
                <a:cubicBezTo>
                  <a:pt x="5288" y="11878"/>
                  <a:pt x="5291" y="11896"/>
                  <a:pt x="5306" y="11891"/>
                </a:cubicBezTo>
                <a:cubicBezTo>
                  <a:pt x="5319" y="11887"/>
                  <a:pt x="5320" y="11888"/>
                  <a:pt x="5309" y="11899"/>
                </a:cubicBezTo>
                <a:cubicBezTo>
                  <a:pt x="5299" y="11909"/>
                  <a:pt x="5299" y="11915"/>
                  <a:pt x="5308" y="11920"/>
                </a:cubicBezTo>
                <a:cubicBezTo>
                  <a:pt x="5317" y="11925"/>
                  <a:pt x="5317" y="11930"/>
                  <a:pt x="5308" y="11939"/>
                </a:cubicBezTo>
                <a:cubicBezTo>
                  <a:pt x="5301" y="11946"/>
                  <a:pt x="5300" y="11954"/>
                  <a:pt x="5305" y="11957"/>
                </a:cubicBezTo>
                <a:cubicBezTo>
                  <a:pt x="5311" y="11960"/>
                  <a:pt x="5316" y="11981"/>
                  <a:pt x="5317" y="12003"/>
                </a:cubicBezTo>
                <a:cubicBezTo>
                  <a:pt x="5319" y="12025"/>
                  <a:pt x="5323" y="12048"/>
                  <a:pt x="5328" y="12054"/>
                </a:cubicBezTo>
                <a:cubicBezTo>
                  <a:pt x="5340" y="12070"/>
                  <a:pt x="5342" y="12090"/>
                  <a:pt x="5332" y="12085"/>
                </a:cubicBezTo>
                <a:cubicBezTo>
                  <a:pt x="5327" y="12082"/>
                  <a:pt x="5323" y="12087"/>
                  <a:pt x="5323" y="12094"/>
                </a:cubicBezTo>
                <a:cubicBezTo>
                  <a:pt x="5323" y="12102"/>
                  <a:pt x="5328" y="12106"/>
                  <a:pt x="5333" y="12103"/>
                </a:cubicBezTo>
                <a:cubicBezTo>
                  <a:pt x="5338" y="12100"/>
                  <a:pt x="5343" y="12113"/>
                  <a:pt x="5343" y="12132"/>
                </a:cubicBezTo>
                <a:cubicBezTo>
                  <a:pt x="5343" y="12150"/>
                  <a:pt x="5348" y="12168"/>
                  <a:pt x="5355" y="12172"/>
                </a:cubicBezTo>
                <a:cubicBezTo>
                  <a:pt x="5363" y="12176"/>
                  <a:pt x="5362" y="12183"/>
                  <a:pt x="5352" y="12194"/>
                </a:cubicBezTo>
                <a:cubicBezTo>
                  <a:pt x="5343" y="12203"/>
                  <a:pt x="5342" y="12206"/>
                  <a:pt x="5350" y="12203"/>
                </a:cubicBezTo>
                <a:cubicBezTo>
                  <a:pt x="5365" y="12195"/>
                  <a:pt x="5377" y="12216"/>
                  <a:pt x="5377" y="12250"/>
                </a:cubicBezTo>
                <a:cubicBezTo>
                  <a:pt x="5377" y="12264"/>
                  <a:pt x="5382" y="12272"/>
                  <a:pt x="5387" y="12269"/>
                </a:cubicBezTo>
                <a:cubicBezTo>
                  <a:pt x="5392" y="12267"/>
                  <a:pt x="5397" y="12271"/>
                  <a:pt x="5397" y="12278"/>
                </a:cubicBezTo>
                <a:cubicBezTo>
                  <a:pt x="5397" y="12286"/>
                  <a:pt x="5391" y="12289"/>
                  <a:pt x="5384" y="12286"/>
                </a:cubicBezTo>
                <a:cubicBezTo>
                  <a:pt x="5377" y="12282"/>
                  <a:pt x="5378" y="12286"/>
                  <a:pt x="5386" y="12294"/>
                </a:cubicBezTo>
                <a:cubicBezTo>
                  <a:pt x="5394" y="12303"/>
                  <a:pt x="5402" y="12327"/>
                  <a:pt x="5403" y="12349"/>
                </a:cubicBezTo>
                <a:cubicBezTo>
                  <a:pt x="5405" y="12370"/>
                  <a:pt x="5410" y="12386"/>
                  <a:pt x="5415" y="12383"/>
                </a:cubicBezTo>
                <a:cubicBezTo>
                  <a:pt x="5420" y="12381"/>
                  <a:pt x="5424" y="12390"/>
                  <a:pt x="5424" y="12403"/>
                </a:cubicBezTo>
                <a:cubicBezTo>
                  <a:pt x="5424" y="12439"/>
                  <a:pt x="5424" y="12441"/>
                  <a:pt x="5439" y="12457"/>
                </a:cubicBezTo>
                <a:cubicBezTo>
                  <a:pt x="5450" y="12468"/>
                  <a:pt x="5449" y="12469"/>
                  <a:pt x="5435" y="12462"/>
                </a:cubicBezTo>
                <a:cubicBezTo>
                  <a:pt x="5421" y="12455"/>
                  <a:pt x="5420" y="12456"/>
                  <a:pt x="5432" y="12468"/>
                </a:cubicBezTo>
                <a:cubicBezTo>
                  <a:pt x="5439" y="12476"/>
                  <a:pt x="5449" y="12497"/>
                  <a:pt x="5452" y="12515"/>
                </a:cubicBezTo>
                <a:cubicBezTo>
                  <a:pt x="5456" y="12534"/>
                  <a:pt x="5465" y="12554"/>
                  <a:pt x="5471" y="12560"/>
                </a:cubicBezTo>
                <a:cubicBezTo>
                  <a:pt x="5477" y="12566"/>
                  <a:pt x="5483" y="12587"/>
                  <a:pt x="5484" y="12606"/>
                </a:cubicBezTo>
                <a:cubicBezTo>
                  <a:pt x="5484" y="12625"/>
                  <a:pt x="5489" y="12638"/>
                  <a:pt x="5495" y="12635"/>
                </a:cubicBezTo>
                <a:cubicBezTo>
                  <a:pt x="5500" y="12633"/>
                  <a:pt x="5505" y="12644"/>
                  <a:pt x="5506" y="12660"/>
                </a:cubicBezTo>
                <a:cubicBezTo>
                  <a:pt x="5508" y="12693"/>
                  <a:pt x="5509" y="12697"/>
                  <a:pt x="5521" y="12720"/>
                </a:cubicBezTo>
                <a:cubicBezTo>
                  <a:pt x="5531" y="12740"/>
                  <a:pt x="5537" y="12765"/>
                  <a:pt x="5538" y="12794"/>
                </a:cubicBezTo>
                <a:cubicBezTo>
                  <a:pt x="5539" y="12807"/>
                  <a:pt x="5543" y="12815"/>
                  <a:pt x="5549" y="12812"/>
                </a:cubicBezTo>
                <a:cubicBezTo>
                  <a:pt x="5554" y="12809"/>
                  <a:pt x="5559" y="12825"/>
                  <a:pt x="5561" y="12848"/>
                </a:cubicBezTo>
                <a:cubicBezTo>
                  <a:pt x="5562" y="12870"/>
                  <a:pt x="5569" y="12892"/>
                  <a:pt x="5575" y="12897"/>
                </a:cubicBezTo>
                <a:cubicBezTo>
                  <a:pt x="5581" y="12902"/>
                  <a:pt x="5586" y="12917"/>
                  <a:pt x="5586" y="12930"/>
                </a:cubicBezTo>
                <a:cubicBezTo>
                  <a:pt x="5586" y="12942"/>
                  <a:pt x="5591" y="12961"/>
                  <a:pt x="5597" y="12971"/>
                </a:cubicBezTo>
                <a:cubicBezTo>
                  <a:pt x="5604" y="12981"/>
                  <a:pt x="5612" y="13008"/>
                  <a:pt x="5616" y="13031"/>
                </a:cubicBezTo>
                <a:cubicBezTo>
                  <a:pt x="5620" y="13054"/>
                  <a:pt x="5627" y="13076"/>
                  <a:pt x="5633" y="13081"/>
                </a:cubicBezTo>
                <a:cubicBezTo>
                  <a:pt x="5648" y="13094"/>
                  <a:pt x="5647" y="13370"/>
                  <a:pt x="5632" y="13363"/>
                </a:cubicBezTo>
                <a:cubicBezTo>
                  <a:pt x="5615" y="13354"/>
                  <a:pt x="5617" y="13371"/>
                  <a:pt x="5634" y="13385"/>
                </a:cubicBezTo>
                <a:cubicBezTo>
                  <a:pt x="5646" y="13395"/>
                  <a:pt x="5646" y="13401"/>
                  <a:pt x="5634" y="13416"/>
                </a:cubicBezTo>
                <a:cubicBezTo>
                  <a:pt x="5627" y="13427"/>
                  <a:pt x="5620" y="13448"/>
                  <a:pt x="5620" y="13465"/>
                </a:cubicBezTo>
                <a:cubicBezTo>
                  <a:pt x="5620" y="13482"/>
                  <a:pt x="5615" y="13492"/>
                  <a:pt x="5609" y="13489"/>
                </a:cubicBezTo>
                <a:cubicBezTo>
                  <a:pt x="5602" y="13485"/>
                  <a:pt x="5597" y="13493"/>
                  <a:pt x="5597" y="13505"/>
                </a:cubicBezTo>
                <a:cubicBezTo>
                  <a:pt x="5597" y="13518"/>
                  <a:pt x="5591" y="13534"/>
                  <a:pt x="5583" y="13540"/>
                </a:cubicBezTo>
                <a:cubicBezTo>
                  <a:pt x="5576" y="13546"/>
                  <a:pt x="5573" y="13552"/>
                  <a:pt x="5577" y="13552"/>
                </a:cubicBezTo>
                <a:cubicBezTo>
                  <a:pt x="5582" y="13552"/>
                  <a:pt x="5575" y="13567"/>
                  <a:pt x="5562" y="13586"/>
                </a:cubicBezTo>
                <a:cubicBezTo>
                  <a:pt x="5550" y="13605"/>
                  <a:pt x="5539" y="13636"/>
                  <a:pt x="5539" y="13656"/>
                </a:cubicBezTo>
                <a:cubicBezTo>
                  <a:pt x="5539" y="13676"/>
                  <a:pt x="5533" y="13699"/>
                  <a:pt x="5525" y="13706"/>
                </a:cubicBezTo>
                <a:cubicBezTo>
                  <a:pt x="5513" y="13717"/>
                  <a:pt x="5514" y="13717"/>
                  <a:pt x="5528" y="13711"/>
                </a:cubicBezTo>
                <a:cubicBezTo>
                  <a:pt x="5541" y="13705"/>
                  <a:pt x="5542" y="13706"/>
                  <a:pt x="5533" y="13717"/>
                </a:cubicBezTo>
                <a:cubicBezTo>
                  <a:pt x="5518" y="13735"/>
                  <a:pt x="5525" y="13950"/>
                  <a:pt x="5542" y="13973"/>
                </a:cubicBezTo>
                <a:cubicBezTo>
                  <a:pt x="5545" y="13978"/>
                  <a:pt x="5550" y="14022"/>
                  <a:pt x="5552" y="14070"/>
                </a:cubicBezTo>
                <a:cubicBezTo>
                  <a:pt x="5553" y="14118"/>
                  <a:pt x="5558" y="14161"/>
                  <a:pt x="5561" y="14166"/>
                </a:cubicBezTo>
                <a:cubicBezTo>
                  <a:pt x="5573" y="14185"/>
                  <a:pt x="5572" y="14200"/>
                  <a:pt x="5558" y="14194"/>
                </a:cubicBezTo>
                <a:cubicBezTo>
                  <a:pt x="5549" y="14189"/>
                  <a:pt x="5549" y="14191"/>
                  <a:pt x="5559" y="14201"/>
                </a:cubicBezTo>
                <a:cubicBezTo>
                  <a:pt x="5566" y="14209"/>
                  <a:pt x="5574" y="14237"/>
                  <a:pt x="5576" y="14264"/>
                </a:cubicBezTo>
                <a:cubicBezTo>
                  <a:pt x="5579" y="14290"/>
                  <a:pt x="5586" y="14318"/>
                  <a:pt x="5592" y="14326"/>
                </a:cubicBezTo>
                <a:cubicBezTo>
                  <a:pt x="5598" y="14334"/>
                  <a:pt x="5604" y="14360"/>
                  <a:pt x="5604" y="14384"/>
                </a:cubicBezTo>
                <a:cubicBezTo>
                  <a:pt x="5607" y="14460"/>
                  <a:pt x="5608" y="14463"/>
                  <a:pt x="5623" y="14456"/>
                </a:cubicBezTo>
                <a:cubicBezTo>
                  <a:pt x="5632" y="14451"/>
                  <a:pt x="5630" y="14456"/>
                  <a:pt x="5620" y="14467"/>
                </a:cubicBezTo>
                <a:cubicBezTo>
                  <a:pt x="5610" y="14477"/>
                  <a:pt x="5609" y="14482"/>
                  <a:pt x="5617" y="14478"/>
                </a:cubicBezTo>
                <a:cubicBezTo>
                  <a:pt x="5627" y="14473"/>
                  <a:pt x="5632" y="14478"/>
                  <a:pt x="5633" y="14495"/>
                </a:cubicBezTo>
                <a:cubicBezTo>
                  <a:pt x="5634" y="14509"/>
                  <a:pt x="5635" y="14532"/>
                  <a:pt x="5636" y="14547"/>
                </a:cubicBezTo>
                <a:cubicBezTo>
                  <a:pt x="5637" y="14561"/>
                  <a:pt x="5642" y="14578"/>
                  <a:pt x="5646" y="14584"/>
                </a:cubicBezTo>
                <a:cubicBezTo>
                  <a:pt x="5651" y="14590"/>
                  <a:pt x="5657" y="14613"/>
                  <a:pt x="5661" y="14636"/>
                </a:cubicBezTo>
                <a:cubicBezTo>
                  <a:pt x="5664" y="14659"/>
                  <a:pt x="5671" y="14683"/>
                  <a:pt x="5677" y="14689"/>
                </a:cubicBezTo>
                <a:cubicBezTo>
                  <a:pt x="5683" y="14694"/>
                  <a:pt x="5689" y="14716"/>
                  <a:pt x="5691" y="14738"/>
                </a:cubicBezTo>
                <a:cubicBezTo>
                  <a:pt x="5693" y="14759"/>
                  <a:pt x="5698" y="14779"/>
                  <a:pt x="5702" y="14781"/>
                </a:cubicBezTo>
                <a:cubicBezTo>
                  <a:pt x="5707" y="14784"/>
                  <a:pt x="5712" y="14804"/>
                  <a:pt x="5715" y="14825"/>
                </a:cubicBezTo>
                <a:cubicBezTo>
                  <a:pt x="5718" y="14847"/>
                  <a:pt x="5728" y="14875"/>
                  <a:pt x="5736" y="14888"/>
                </a:cubicBezTo>
                <a:cubicBezTo>
                  <a:pt x="5744" y="14901"/>
                  <a:pt x="5751" y="14913"/>
                  <a:pt x="5749" y="14915"/>
                </a:cubicBezTo>
                <a:cubicBezTo>
                  <a:pt x="5742" y="14924"/>
                  <a:pt x="5750" y="14956"/>
                  <a:pt x="5759" y="14951"/>
                </a:cubicBezTo>
                <a:cubicBezTo>
                  <a:pt x="5766" y="14947"/>
                  <a:pt x="5771" y="14962"/>
                  <a:pt x="5771" y="14990"/>
                </a:cubicBezTo>
                <a:cubicBezTo>
                  <a:pt x="5771" y="15014"/>
                  <a:pt x="5775" y="15032"/>
                  <a:pt x="5780" y="15029"/>
                </a:cubicBezTo>
                <a:cubicBezTo>
                  <a:pt x="5786" y="15027"/>
                  <a:pt x="5790" y="15030"/>
                  <a:pt x="5790" y="15038"/>
                </a:cubicBezTo>
                <a:cubicBezTo>
                  <a:pt x="5790" y="15045"/>
                  <a:pt x="5784" y="15049"/>
                  <a:pt x="5777" y="15045"/>
                </a:cubicBezTo>
                <a:cubicBezTo>
                  <a:pt x="5769" y="15041"/>
                  <a:pt x="5770" y="15044"/>
                  <a:pt x="5778" y="15053"/>
                </a:cubicBezTo>
                <a:cubicBezTo>
                  <a:pt x="5785" y="15061"/>
                  <a:pt x="5794" y="15098"/>
                  <a:pt x="5797" y="15135"/>
                </a:cubicBezTo>
                <a:cubicBezTo>
                  <a:pt x="5804" y="15210"/>
                  <a:pt x="5807" y="15226"/>
                  <a:pt x="5822" y="15245"/>
                </a:cubicBezTo>
                <a:cubicBezTo>
                  <a:pt x="5829" y="15255"/>
                  <a:pt x="5828" y="15257"/>
                  <a:pt x="5816" y="15251"/>
                </a:cubicBezTo>
                <a:cubicBezTo>
                  <a:pt x="5803" y="15244"/>
                  <a:pt x="5802" y="15245"/>
                  <a:pt x="5813" y="15257"/>
                </a:cubicBezTo>
                <a:cubicBezTo>
                  <a:pt x="5828" y="15272"/>
                  <a:pt x="5837" y="15411"/>
                  <a:pt x="5824" y="15428"/>
                </a:cubicBezTo>
                <a:cubicBezTo>
                  <a:pt x="5820" y="15434"/>
                  <a:pt x="5823" y="15442"/>
                  <a:pt x="5830" y="15446"/>
                </a:cubicBezTo>
                <a:cubicBezTo>
                  <a:pt x="5839" y="15450"/>
                  <a:pt x="5841" y="15448"/>
                  <a:pt x="5834" y="15439"/>
                </a:cubicBezTo>
                <a:cubicBezTo>
                  <a:pt x="5829" y="15431"/>
                  <a:pt x="5829" y="15429"/>
                  <a:pt x="5835" y="15433"/>
                </a:cubicBezTo>
                <a:cubicBezTo>
                  <a:pt x="5853" y="15446"/>
                  <a:pt x="5853" y="15486"/>
                  <a:pt x="5835" y="15491"/>
                </a:cubicBezTo>
                <a:cubicBezTo>
                  <a:pt x="5815" y="15498"/>
                  <a:pt x="5806" y="15466"/>
                  <a:pt x="5808" y="15394"/>
                </a:cubicBezTo>
                <a:cubicBezTo>
                  <a:pt x="5808" y="15364"/>
                  <a:pt x="5802" y="15337"/>
                  <a:pt x="5793" y="15327"/>
                </a:cubicBezTo>
                <a:cubicBezTo>
                  <a:pt x="5779" y="15312"/>
                  <a:pt x="5779" y="15311"/>
                  <a:pt x="5794" y="15319"/>
                </a:cubicBezTo>
                <a:cubicBezTo>
                  <a:pt x="5808" y="15326"/>
                  <a:pt x="5809" y="15325"/>
                  <a:pt x="5797" y="15313"/>
                </a:cubicBezTo>
                <a:cubicBezTo>
                  <a:pt x="5790" y="15305"/>
                  <a:pt x="5783" y="15261"/>
                  <a:pt x="5781" y="15212"/>
                </a:cubicBezTo>
                <a:cubicBezTo>
                  <a:pt x="5779" y="15150"/>
                  <a:pt x="5773" y="15120"/>
                  <a:pt x="5760" y="15107"/>
                </a:cubicBezTo>
                <a:cubicBezTo>
                  <a:pt x="5747" y="15093"/>
                  <a:pt x="5746" y="15090"/>
                  <a:pt x="5758" y="15096"/>
                </a:cubicBezTo>
                <a:cubicBezTo>
                  <a:pt x="5770" y="15102"/>
                  <a:pt x="5772" y="15100"/>
                  <a:pt x="5764" y="15090"/>
                </a:cubicBezTo>
                <a:cubicBezTo>
                  <a:pt x="5752" y="15075"/>
                  <a:pt x="5751" y="15071"/>
                  <a:pt x="5749" y="15037"/>
                </a:cubicBezTo>
                <a:cubicBezTo>
                  <a:pt x="5748" y="15024"/>
                  <a:pt x="5743" y="15015"/>
                  <a:pt x="5738" y="15018"/>
                </a:cubicBezTo>
                <a:cubicBezTo>
                  <a:pt x="5733" y="15020"/>
                  <a:pt x="5728" y="15016"/>
                  <a:pt x="5728" y="15009"/>
                </a:cubicBezTo>
                <a:cubicBezTo>
                  <a:pt x="5728" y="15001"/>
                  <a:pt x="5734" y="14998"/>
                  <a:pt x="5741" y="15002"/>
                </a:cubicBezTo>
                <a:cubicBezTo>
                  <a:pt x="5748" y="15005"/>
                  <a:pt x="5748" y="15002"/>
                  <a:pt x="5740" y="14994"/>
                </a:cubicBezTo>
                <a:cubicBezTo>
                  <a:pt x="5732" y="14986"/>
                  <a:pt x="5724" y="14965"/>
                  <a:pt x="5721" y="14946"/>
                </a:cubicBezTo>
                <a:cubicBezTo>
                  <a:pt x="5717" y="14927"/>
                  <a:pt x="5714" y="14912"/>
                  <a:pt x="5713" y="14912"/>
                </a:cubicBezTo>
                <a:cubicBezTo>
                  <a:pt x="5712" y="14912"/>
                  <a:pt x="5708" y="14899"/>
                  <a:pt x="5705" y="14883"/>
                </a:cubicBezTo>
                <a:cubicBezTo>
                  <a:pt x="5702" y="14867"/>
                  <a:pt x="5699" y="14847"/>
                  <a:pt x="5697" y="14839"/>
                </a:cubicBezTo>
                <a:cubicBezTo>
                  <a:pt x="5696" y="14831"/>
                  <a:pt x="5688" y="14815"/>
                  <a:pt x="5680" y="14804"/>
                </a:cubicBezTo>
                <a:cubicBezTo>
                  <a:pt x="5673" y="14792"/>
                  <a:pt x="5667" y="14772"/>
                  <a:pt x="5667" y="14759"/>
                </a:cubicBezTo>
                <a:cubicBezTo>
                  <a:pt x="5667" y="14745"/>
                  <a:pt x="5662" y="14733"/>
                  <a:pt x="5656" y="14731"/>
                </a:cubicBezTo>
                <a:cubicBezTo>
                  <a:pt x="5650" y="14730"/>
                  <a:pt x="5644" y="14708"/>
                  <a:pt x="5642" y="14685"/>
                </a:cubicBezTo>
                <a:cubicBezTo>
                  <a:pt x="5641" y="14661"/>
                  <a:pt x="5635" y="14636"/>
                  <a:pt x="5629" y="14630"/>
                </a:cubicBezTo>
                <a:cubicBezTo>
                  <a:pt x="5624" y="14624"/>
                  <a:pt x="5617" y="14600"/>
                  <a:pt x="5614" y="14577"/>
                </a:cubicBezTo>
                <a:cubicBezTo>
                  <a:pt x="5612" y="14555"/>
                  <a:pt x="5604" y="14531"/>
                  <a:pt x="5597" y="14526"/>
                </a:cubicBezTo>
                <a:cubicBezTo>
                  <a:pt x="5591" y="14520"/>
                  <a:pt x="5586" y="14492"/>
                  <a:pt x="5586" y="14462"/>
                </a:cubicBezTo>
                <a:cubicBezTo>
                  <a:pt x="5586" y="14432"/>
                  <a:pt x="5581" y="14403"/>
                  <a:pt x="5575" y="14398"/>
                </a:cubicBezTo>
                <a:cubicBezTo>
                  <a:pt x="5569" y="14393"/>
                  <a:pt x="5563" y="14364"/>
                  <a:pt x="5561" y="14333"/>
                </a:cubicBezTo>
                <a:cubicBezTo>
                  <a:pt x="5560" y="14303"/>
                  <a:pt x="5555" y="14278"/>
                  <a:pt x="5551" y="14278"/>
                </a:cubicBezTo>
                <a:cubicBezTo>
                  <a:pt x="5547" y="14278"/>
                  <a:pt x="5543" y="14268"/>
                  <a:pt x="5543" y="14256"/>
                </a:cubicBezTo>
                <a:cubicBezTo>
                  <a:pt x="5542" y="14244"/>
                  <a:pt x="5539" y="14217"/>
                  <a:pt x="5536" y="14196"/>
                </a:cubicBezTo>
                <a:cubicBezTo>
                  <a:pt x="5532" y="14174"/>
                  <a:pt x="5529" y="14145"/>
                  <a:pt x="5529" y="14130"/>
                </a:cubicBezTo>
                <a:cubicBezTo>
                  <a:pt x="5528" y="14115"/>
                  <a:pt x="5523" y="14105"/>
                  <a:pt x="5518" y="14107"/>
                </a:cubicBezTo>
                <a:cubicBezTo>
                  <a:pt x="5506" y="14113"/>
                  <a:pt x="5508" y="14069"/>
                  <a:pt x="5519" y="14059"/>
                </a:cubicBezTo>
                <a:cubicBezTo>
                  <a:pt x="5524" y="14055"/>
                  <a:pt x="5523" y="14047"/>
                  <a:pt x="5517" y="14041"/>
                </a:cubicBezTo>
                <a:cubicBezTo>
                  <a:pt x="5502" y="14027"/>
                  <a:pt x="5497" y="13657"/>
                  <a:pt x="5511" y="13638"/>
                </a:cubicBezTo>
                <a:cubicBezTo>
                  <a:pt x="5517" y="13630"/>
                  <a:pt x="5523" y="13613"/>
                  <a:pt x="5525" y="13600"/>
                </a:cubicBezTo>
                <a:cubicBezTo>
                  <a:pt x="5527" y="13587"/>
                  <a:pt x="5534" y="13572"/>
                  <a:pt x="5540" y="13567"/>
                </a:cubicBezTo>
                <a:cubicBezTo>
                  <a:pt x="5546" y="13561"/>
                  <a:pt x="5551" y="13547"/>
                  <a:pt x="5551" y="13535"/>
                </a:cubicBezTo>
                <a:cubicBezTo>
                  <a:pt x="5551" y="13523"/>
                  <a:pt x="5556" y="13513"/>
                  <a:pt x="5562" y="13513"/>
                </a:cubicBezTo>
                <a:cubicBezTo>
                  <a:pt x="5569" y="13513"/>
                  <a:pt x="5574" y="13497"/>
                  <a:pt x="5574" y="13478"/>
                </a:cubicBezTo>
                <a:cubicBezTo>
                  <a:pt x="5574" y="13458"/>
                  <a:pt x="5579" y="13446"/>
                  <a:pt x="5586" y="13450"/>
                </a:cubicBezTo>
                <a:cubicBezTo>
                  <a:pt x="5595" y="13455"/>
                  <a:pt x="5604" y="13395"/>
                  <a:pt x="5598" y="13365"/>
                </a:cubicBezTo>
                <a:cubicBezTo>
                  <a:pt x="5598" y="13361"/>
                  <a:pt x="5602" y="13358"/>
                  <a:pt x="5609" y="13358"/>
                </a:cubicBezTo>
                <a:cubicBezTo>
                  <a:pt x="5616" y="13358"/>
                  <a:pt x="5620" y="13316"/>
                  <a:pt x="5620" y="13252"/>
                </a:cubicBezTo>
                <a:cubicBezTo>
                  <a:pt x="5620" y="13192"/>
                  <a:pt x="5615" y="13143"/>
                  <a:pt x="5609" y="13140"/>
                </a:cubicBezTo>
                <a:cubicBezTo>
                  <a:pt x="5602" y="13137"/>
                  <a:pt x="5597" y="13111"/>
                  <a:pt x="5597" y="13083"/>
                </a:cubicBezTo>
                <a:cubicBezTo>
                  <a:pt x="5597" y="13055"/>
                  <a:pt x="5592" y="13028"/>
                  <a:pt x="5587" y="13023"/>
                </a:cubicBezTo>
                <a:cubicBezTo>
                  <a:pt x="5575" y="13013"/>
                  <a:pt x="5539" y="12901"/>
                  <a:pt x="5539" y="12873"/>
                </a:cubicBezTo>
                <a:cubicBezTo>
                  <a:pt x="5539" y="12863"/>
                  <a:pt x="5535" y="12854"/>
                  <a:pt x="5530" y="12854"/>
                </a:cubicBezTo>
                <a:cubicBezTo>
                  <a:pt x="5525" y="12854"/>
                  <a:pt x="5519" y="12837"/>
                  <a:pt x="5518" y="12815"/>
                </a:cubicBezTo>
                <a:cubicBezTo>
                  <a:pt x="5516" y="12793"/>
                  <a:pt x="5511" y="12768"/>
                  <a:pt x="5505" y="12759"/>
                </a:cubicBezTo>
                <a:cubicBezTo>
                  <a:pt x="5500" y="12750"/>
                  <a:pt x="5486" y="12715"/>
                  <a:pt x="5475" y="12680"/>
                </a:cubicBezTo>
                <a:cubicBezTo>
                  <a:pt x="5465" y="12645"/>
                  <a:pt x="5451" y="12608"/>
                  <a:pt x="5445" y="12598"/>
                </a:cubicBezTo>
                <a:cubicBezTo>
                  <a:pt x="5440" y="12587"/>
                  <a:pt x="5434" y="12563"/>
                  <a:pt x="5432" y="12544"/>
                </a:cubicBezTo>
                <a:cubicBezTo>
                  <a:pt x="5431" y="12526"/>
                  <a:pt x="5426" y="12508"/>
                  <a:pt x="5422" y="12506"/>
                </a:cubicBezTo>
                <a:cubicBezTo>
                  <a:pt x="5418" y="12503"/>
                  <a:pt x="5412" y="12481"/>
                  <a:pt x="5408" y="12457"/>
                </a:cubicBezTo>
                <a:cubicBezTo>
                  <a:pt x="5405" y="12433"/>
                  <a:pt x="5401" y="12412"/>
                  <a:pt x="5401" y="12411"/>
                </a:cubicBezTo>
                <a:cubicBezTo>
                  <a:pt x="5401" y="12409"/>
                  <a:pt x="5395" y="12410"/>
                  <a:pt x="5389" y="12414"/>
                </a:cubicBezTo>
                <a:cubicBezTo>
                  <a:pt x="5382" y="12417"/>
                  <a:pt x="5377" y="12402"/>
                  <a:pt x="5377" y="12375"/>
                </a:cubicBezTo>
                <a:cubicBezTo>
                  <a:pt x="5377" y="12350"/>
                  <a:pt x="5373" y="12332"/>
                  <a:pt x="5368" y="12335"/>
                </a:cubicBezTo>
                <a:cubicBezTo>
                  <a:pt x="5363" y="12338"/>
                  <a:pt x="5357" y="12322"/>
                  <a:pt x="5356" y="12300"/>
                </a:cubicBezTo>
                <a:cubicBezTo>
                  <a:pt x="5353" y="12257"/>
                  <a:pt x="5346" y="12241"/>
                  <a:pt x="5333" y="12248"/>
                </a:cubicBezTo>
                <a:cubicBezTo>
                  <a:pt x="5328" y="12251"/>
                  <a:pt x="5325" y="12234"/>
                  <a:pt x="5326" y="12210"/>
                </a:cubicBezTo>
                <a:cubicBezTo>
                  <a:pt x="5328" y="12180"/>
                  <a:pt x="5324" y="12167"/>
                  <a:pt x="5311" y="12162"/>
                </a:cubicBezTo>
                <a:cubicBezTo>
                  <a:pt x="5296" y="12158"/>
                  <a:pt x="5296" y="12154"/>
                  <a:pt x="5309" y="12141"/>
                </a:cubicBezTo>
                <a:cubicBezTo>
                  <a:pt x="5320" y="12129"/>
                  <a:pt x="5321" y="12127"/>
                  <a:pt x="5311" y="12132"/>
                </a:cubicBezTo>
                <a:cubicBezTo>
                  <a:pt x="5300" y="12137"/>
                  <a:pt x="5296" y="12125"/>
                  <a:pt x="5296" y="12084"/>
                </a:cubicBezTo>
                <a:cubicBezTo>
                  <a:pt x="5296" y="12055"/>
                  <a:pt x="5292" y="12032"/>
                  <a:pt x="5287" y="12035"/>
                </a:cubicBezTo>
                <a:cubicBezTo>
                  <a:pt x="5281" y="12038"/>
                  <a:pt x="5277" y="12034"/>
                  <a:pt x="5277" y="12026"/>
                </a:cubicBezTo>
                <a:cubicBezTo>
                  <a:pt x="5277" y="12019"/>
                  <a:pt x="5283" y="12016"/>
                  <a:pt x="5290" y="12019"/>
                </a:cubicBezTo>
                <a:cubicBezTo>
                  <a:pt x="5297" y="12023"/>
                  <a:pt x="5296" y="12019"/>
                  <a:pt x="5288" y="12011"/>
                </a:cubicBezTo>
                <a:cubicBezTo>
                  <a:pt x="5281" y="12003"/>
                  <a:pt x="5272" y="11955"/>
                  <a:pt x="5269" y="11905"/>
                </a:cubicBezTo>
                <a:cubicBezTo>
                  <a:pt x="5266" y="11855"/>
                  <a:pt x="5263" y="11813"/>
                  <a:pt x="5262" y="11813"/>
                </a:cubicBezTo>
                <a:cubicBezTo>
                  <a:pt x="5260" y="11813"/>
                  <a:pt x="5258" y="11802"/>
                  <a:pt x="5256" y="11787"/>
                </a:cubicBezTo>
                <a:cubicBezTo>
                  <a:pt x="5255" y="11770"/>
                  <a:pt x="5258" y="11763"/>
                  <a:pt x="5266" y="11767"/>
                </a:cubicBezTo>
                <a:cubicBezTo>
                  <a:pt x="5273" y="11770"/>
                  <a:pt x="5269" y="11763"/>
                  <a:pt x="5256" y="11750"/>
                </a:cubicBezTo>
                <a:cubicBezTo>
                  <a:pt x="5242" y="11737"/>
                  <a:pt x="5240" y="11731"/>
                  <a:pt x="5250" y="11736"/>
                </a:cubicBezTo>
                <a:cubicBezTo>
                  <a:pt x="5264" y="11743"/>
                  <a:pt x="5265" y="11742"/>
                  <a:pt x="5254" y="11730"/>
                </a:cubicBezTo>
                <a:cubicBezTo>
                  <a:pt x="5245" y="11722"/>
                  <a:pt x="5240" y="11666"/>
                  <a:pt x="5238" y="11581"/>
                </a:cubicBezTo>
                <a:cubicBezTo>
                  <a:pt x="5235" y="11390"/>
                  <a:pt x="5234" y="11382"/>
                  <a:pt x="5227" y="11382"/>
                </a:cubicBezTo>
                <a:cubicBezTo>
                  <a:pt x="5224" y="11382"/>
                  <a:pt x="5221" y="11373"/>
                  <a:pt x="5220" y="11361"/>
                </a:cubicBezTo>
                <a:cubicBezTo>
                  <a:pt x="5206" y="11081"/>
                  <a:pt x="5200" y="10998"/>
                  <a:pt x="5192" y="10990"/>
                </a:cubicBezTo>
                <a:cubicBezTo>
                  <a:pt x="5187" y="10985"/>
                  <a:pt x="5181" y="10943"/>
                  <a:pt x="5180" y="10898"/>
                </a:cubicBezTo>
                <a:cubicBezTo>
                  <a:pt x="5179" y="10853"/>
                  <a:pt x="5175" y="10812"/>
                  <a:pt x="5171" y="10806"/>
                </a:cubicBezTo>
                <a:cubicBezTo>
                  <a:pt x="5161" y="10792"/>
                  <a:pt x="5144" y="10682"/>
                  <a:pt x="5124" y="10506"/>
                </a:cubicBezTo>
                <a:cubicBezTo>
                  <a:pt x="5120" y="10469"/>
                  <a:pt x="5113" y="10434"/>
                  <a:pt x="5109" y="10428"/>
                </a:cubicBezTo>
                <a:cubicBezTo>
                  <a:pt x="5105" y="10422"/>
                  <a:pt x="5100" y="10388"/>
                  <a:pt x="5099" y="10353"/>
                </a:cubicBezTo>
                <a:cubicBezTo>
                  <a:pt x="5097" y="10317"/>
                  <a:pt x="5092" y="10285"/>
                  <a:pt x="5088" y="10283"/>
                </a:cubicBezTo>
                <a:cubicBezTo>
                  <a:pt x="5083" y="10281"/>
                  <a:pt x="5075" y="10241"/>
                  <a:pt x="5070" y="10194"/>
                </a:cubicBezTo>
                <a:cubicBezTo>
                  <a:pt x="5065" y="10147"/>
                  <a:pt x="5060" y="10107"/>
                  <a:pt x="5059" y="10104"/>
                </a:cubicBezTo>
                <a:cubicBezTo>
                  <a:pt x="5058" y="10102"/>
                  <a:pt x="5054" y="10093"/>
                  <a:pt x="5050" y="10085"/>
                </a:cubicBezTo>
                <a:cubicBezTo>
                  <a:pt x="5047" y="10077"/>
                  <a:pt x="5041" y="10042"/>
                  <a:pt x="5038" y="10007"/>
                </a:cubicBezTo>
                <a:cubicBezTo>
                  <a:pt x="5034" y="9973"/>
                  <a:pt x="5029" y="9933"/>
                  <a:pt x="5025" y="9920"/>
                </a:cubicBezTo>
                <a:cubicBezTo>
                  <a:pt x="5018" y="9897"/>
                  <a:pt x="5009" y="9829"/>
                  <a:pt x="5008" y="9791"/>
                </a:cubicBezTo>
                <a:cubicBezTo>
                  <a:pt x="5007" y="9780"/>
                  <a:pt x="5002" y="9776"/>
                  <a:pt x="4993" y="9781"/>
                </a:cubicBezTo>
                <a:cubicBezTo>
                  <a:pt x="4984" y="9785"/>
                  <a:pt x="4985" y="9781"/>
                  <a:pt x="4996" y="9770"/>
                </a:cubicBezTo>
                <a:cubicBezTo>
                  <a:pt x="5006" y="9759"/>
                  <a:pt x="5007" y="9755"/>
                  <a:pt x="4998" y="9759"/>
                </a:cubicBezTo>
                <a:cubicBezTo>
                  <a:pt x="4987" y="9765"/>
                  <a:pt x="4984" y="9749"/>
                  <a:pt x="4984" y="9693"/>
                </a:cubicBezTo>
                <a:cubicBezTo>
                  <a:pt x="4984" y="9652"/>
                  <a:pt x="4980" y="9621"/>
                  <a:pt x="4974" y="9624"/>
                </a:cubicBezTo>
                <a:cubicBezTo>
                  <a:pt x="4969" y="9627"/>
                  <a:pt x="4965" y="9623"/>
                  <a:pt x="4965" y="9615"/>
                </a:cubicBezTo>
                <a:cubicBezTo>
                  <a:pt x="4965" y="9608"/>
                  <a:pt x="4970" y="9604"/>
                  <a:pt x="4977" y="9607"/>
                </a:cubicBezTo>
                <a:cubicBezTo>
                  <a:pt x="4984" y="9611"/>
                  <a:pt x="4983" y="9607"/>
                  <a:pt x="4975" y="9600"/>
                </a:cubicBezTo>
                <a:cubicBezTo>
                  <a:pt x="4966" y="9592"/>
                  <a:pt x="4961" y="9559"/>
                  <a:pt x="4961" y="9516"/>
                </a:cubicBezTo>
                <a:cubicBezTo>
                  <a:pt x="4961" y="9477"/>
                  <a:pt x="4957" y="9447"/>
                  <a:pt x="4951" y="9449"/>
                </a:cubicBezTo>
                <a:cubicBezTo>
                  <a:pt x="4946" y="9452"/>
                  <a:pt x="4941" y="9436"/>
                  <a:pt x="4939" y="9414"/>
                </a:cubicBezTo>
                <a:cubicBezTo>
                  <a:pt x="4938" y="9392"/>
                  <a:pt x="4928" y="9365"/>
                  <a:pt x="4917" y="9355"/>
                </a:cubicBezTo>
                <a:cubicBezTo>
                  <a:pt x="4906" y="9344"/>
                  <a:pt x="4904" y="9339"/>
                  <a:pt x="4912" y="9343"/>
                </a:cubicBezTo>
                <a:cubicBezTo>
                  <a:pt x="4920" y="9347"/>
                  <a:pt x="4916" y="9335"/>
                  <a:pt x="4903" y="9315"/>
                </a:cubicBezTo>
                <a:cubicBezTo>
                  <a:pt x="4890" y="9296"/>
                  <a:pt x="4880" y="9274"/>
                  <a:pt x="4880" y="9266"/>
                </a:cubicBezTo>
                <a:cubicBezTo>
                  <a:pt x="4880" y="9258"/>
                  <a:pt x="4869" y="9252"/>
                  <a:pt x="4856" y="9252"/>
                </a:cubicBezTo>
                <a:cubicBezTo>
                  <a:pt x="4843" y="9252"/>
                  <a:pt x="4835" y="9248"/>
                  <a:pt x="4839" y="9242"/>
                </a:cubicBezTo>
                <a:cubicBezTo>
                  <a:pt x="4843" y="9237"/>
                  <a:pt x="4843" y="9233"/>
                  <a:pt x="4838" y="9233"/>
                </a:cubicBezTo>
                <a:cubicBezTo>
                  <a:pt x="4826" y="9233"/>
                  <a:pt x="4800" y="9265"/>
                  <a:pt x="4799" y="9279"/>
                </a:cubicBezTo>
                <a:cubicBezTo>
                  <a:pt x="4799" y="9286"/>
                  <a:pt x="4791" y="9299"/>
                  <a:pt x="4782" y="9307"/>
                </a:cubicBezTo>
                <a:cubicBezTo>
                  <a:pt x="4772" y="9315"/>
                  <a:pt x="4764" y="9334"/>
                  <a:pt x="4764" y="9349"/>
                </a:cubicBezTo>
                <a:cubicBezTo>
                  <a:pt x="4764" y="9364"/>
                  <a:pt x="4759" y="9379"/>
                  <a:pt x="4753" y="9383"/>
                </a:cubicBezTo>
                <a:cubicBezTo>
                  <a:pt x="4746" y="9386"/>
                  <a:pt x="4741" y="9408"/>
                  <a:pt x="4741" y="9431"/>
                </a:cubicBezTo>
                <a:cubicBezTo>
                  <a:pt x="4741" y="9454"/>
                  <a:pt x="4736" y="9476"/>
                  <a:pt x="4729" y="9480"/>
                </a:cubicBezTo>
                <a:cubicBezTo>
                  <a:pt x="4723" y="9483"/>
                  <a:pt x="4718" y="9510"/>
                  <a:pt x="4718" y="9539"/>
                </a:cubicBezTo>
                <a:cubicBezTo>
                  <a:pt x="4718" y="9572"/>
                  <a:pt x="4714" y="9590"/>
                  <a:pt x="4706" y="9586"/>
                </a:cubicBezTo>
                <a:cubicBezTo>
                  <a:pt x="4699" y="9582"/>
                  <a:pt x="4695" y="9597"/>
                  <a:pt x="4695" y="9623"/>
                </a:cubicBezTo>
                <a:cubicBezTo>
                  <a:pt x="4695" y="9646"/>
                  <a:pt x="4691" y="9668"/>
                  <a:pt x="4687" y="9672"/>
                </a:cubicBezTo>
                <a:cubicBezTo>
                  <a:pt x="4677" y="9680"/>
                  <a:pt x="4672" y="9700"/>
                  <a:pt x="4668" y="9746"/>
                </a:cubicBezTo>
                <a:cubicBezTo>
                  <a:pt x="4666" y="9765"/>
                  <a:pt x="4661" y="9785"/>
                  <a:pt x="4657" y="9791"/>
                </a:cubicBezTo>
                <a:cubicBezTo>
                  <a:pt x="4653" y="9797"/>
                  <a:pt x="4646" y="9825"/>
                  <a:pt x="4642" y="9854"/>
                </a:cubicBezTo>
                <a:cubicBezTo>
                  <a:pt x="4638" y="9882"/>
                  <a:pt x="4632" y="9912"/>
                  <a:pt x="4629" y="9920"/>
                </a:cubicBezTo>
                <a:cubicBezTo>
                  <a:pt x="4625" y="9928"/>
                  <a:pt x="4620" y="9954"/>
                  <a:pt x="4617" y="9978"/>
                </a:cubicBezTo>
                <a:cubicBezTo>
                  <a:pt x="4615" y="10002"/>
                  <a:pt x="4609" y="10024"/>
                  <a:pt x="4605" y="10026"/>
                </a:cubicBezTo>
                <a:cubicBezTo>
                  <a:pt x="4600" y="10029"/>
                  <a:pt x="4595" y="10055"/>
                  <a:pt x="4593" y="10085"/>
                </a:cubicBezTo>
                <a:cubicBezTo>
                  <a:pt x="4590" y="10114"/>
                  <a:pt x="4585" y="10140"/>
                  <a:pt x="4580" y="10143"/>
                </a:cubicBezTo>
                <a:cubicBezTo>
                  <a:pt x="4576" y="10146"/>
                  <a:pt x="4570" y="10170"/>
                  <a:pt x="4569" y="10196"/>
                </a:cubicBezTo>
                <a:cubicBezTo>
                  <a:pt x="4567" y="10223"/>
                  <a:pt x="4559" y="10248"/>
                  <a:pt x="4552" y="10251"/>
                </a:cubicBezTo>
                <a:cubicBezTo>
                  <a:pt x="4545" y="10255"/>
                  <a:pt x="4540" y="10261"/>
                  <a:pt x="4541" y="10264"/>
                </a:cubicBezTo>
                <a:cubicBezTo>
                  <a:pt x="4543" y="10266"/>
                  <a:pt x="4544" y="10293"/>
                  <a:pt x="4544" y="10323"/>
                </a:cubicBezTo>
                <a:cubicBezTo>
                  <a:pt x="4544" y="10363"/>
                  <a:pt x="4541" y="10375"/>
                  <a:pt x="4530" y="10369"/>
                </a:cubicBezTo>
                <a:cubicBezTo>
                  <a:pt x="4521" y="10365"/>
                  <a:pt x="4523" y="10370"/>
                  <a:pt x="4533" y="10380"/>
                </a:cubicBezTo>
                <a:cubicBezTo>
                  <a:pt x="4543" y="10391"/>
                  <a:pt x="4544" y="10395"/>
                  <a:pt x="4536" y="10391"/>
                </a:cubicBezTo>
                <a:cubicBezTo>
                  <a:pt x="4525" y="10386"/>
                  <a:pt x="4521" y="10397"/>
                  <a:pt x="4521" y="10436"/>
                </a:cubicBezTo>
                <a:cubicBezTo>
                  <a:pt x="4521" y="10464"/>
                  <a:pt x="4515" y="10494"/>
                  <a:pt x="4507" y="10501"/>
                </a:cubicBezTo>
                <a:cubicBezTo>
                  <a:pt x="4495" y="10511"/>
                  <a:pt x="4496" y="10512"/>
                  <a:pt x="4510" y="10506"/>
                </a:cubicBezTo>
                <a:cubicBezTo>
                  <a:pt x="4522" y="10500"/>
                  <a:pt x="4521" y="10503"/>
                  <a:pt x="4507" y="10517"/>
                </a:cubicBezTo>
                <a:cubicBezTo>
                  <a:pt x="4495" y="10529"/>
                  <a:pt x="4487" y="10552"/>
                  <a:pt x="4487" y="10575"/>
                </a:cubicBezTo>
                <a:cubicBezTo>
                  <a:pt x="4487" y="10596"/>
                  <a:pt x="4480" y="10619"/>
                  <a:pt x="4472" y="10627"/>
                </a:cubicBezTo>
                <a:cubicBezTo>
                  <a:pt x="4460" y="10637"/>
                  <a:pt x="4461" y="10638"/>
                  <a:pt x="4475" y="10631"/>
                </a:cubicBezTo>
                <a:cubicBezTo>
                  <a:pt x="4489" y="10625"/>
                  <a:pt x="4490" y="10626"/>
                  <a:pt x="4480" y="10637"/>
                </a:cubicBezTo>
                <a:cubicBezTo>
                  <a:pt x="4473" y="10645"/>
                  <a:pt x="4466" y="10667"/>
                  <a:pt x="4465" y="10686"/>
                </a:cubicBezTo>
                <a:cubicBezTo>
                  <a:pt x="4462" y="10721"/>
                  <a:pt x="4455" y="10758"/>
                  <a:pt x="4452" y="10758"/>
                </a:cubicBezTo>
                <a:cubicBezTo>
                  <a:pt x="4451" y="10758"/>
                  <a:pt x="4448" y="10779"/>
                  <a:pt x="4446" y="10805"/>
                </a:cubicBezTo>
                <a:cubicBezTo>
                  <a:pt x="4444" y="10831"/>
                  <a:pt x="4438" y="10859"/>
                  <a:pt x="4433" y="10868"/>
                </a:cubicBezTo>
                <a:cubicBezTo>
                  <a:pt x="4429" y="10877"/>
                  <a:pt x="4423" y="10908"/>
                  <a:pt x="4420" y="10937"/>
                </a:cubicBezTo>
                <a:cubicBezTo>
                  <a:pt x="4418" y="10966"/>
                  <a:pt x="4411" y="10992"/>
                  <a:pt x="4407" y="10995"/>
                </a:cubicBezTo>
                <a:cubicBezTo>
                  <a:pt x="4402" y="10998"/>
                  <a:pt x="4397" y="11024"/>
                  <a:pt x="4395" y="11053"/>
                </a:cubicBezTo>
                <a:cubicBezTo>
                  <a:pt x="4393" y="11082"/>
                  <a:pt x="4387" y="11113"/>
                  <a:pt x="4381" y="11123"/>
                </a:cubicBezTo>
                <a:cubicBezTo>
                  <a:pt x="4376" y="11132"/>
                  <a:pt x="4371" y="11164"/>
                  <a:pt x="4371" y="11194"/>
                </a:cubicBezTo>
                <a:cubicBezTo>
                  <a:pt x="4371" y="11224"/>
                  <a:pt x="4366" y="11256"/>
                  <a:pt x="4359" y="11266"/>
                </a:cubicBezTo>
                <a:cubicBezTo>
                  <a:pt x="4353" y="11276"/>
                  <a:pt x="4346" y="11311"/>
                  <a:pt x="4344" y="11344"/>
                </a:cubicBezTo>
                <a:cubicBezTo>
                  <a:pt x="4341" y="11376"/>
                  <a:pt x="4334" y="11408"/>
                  <a:pt x="4326" y="11414"/>
                </a:cubicBezTo>
                <a:cubicBezTo>
                  <a:pt x="4310" y="11428"/>
                  <a:pt x="4309" y="11441"/>
                  <a:pt x="4325" y="11441"/>
                </a:cubicBezTo>
                <a:cubicBezTo>
                  <a:pt x="4332" y="11441"/>
                  <a:pt x="4334" y="11435"/>
                  <a:pt x="4329" y="11429"/>
                </a:cubicBezTo>
                <a:cubicBezTo>
                  <a:pt x="4324" y="11423"/>
                  <a:pt x="4326" y="11421"/>
                  <a:pt x="4333" y="11425"/>
                </a:cubicBezTo>
                <a:cubicBezTo>
                  <a:pt x="4343" y="11430"/>
                  <a:pt x="4345" y="11457"/>
                  <a:pt x="4336" y="11467"/>
                </a:cubicBezTo>
                <a:cubicBezTo>
                  <a:pt x="4330" y="11473"/>
                  <a:pt x="4327" y="11521"/>
                  <a:pt x="4326" y="11678"/>
                </a:cubicBezTo>
                <a:cubicBezTo>
                  <a:pt x="4325" y="11772"/>
                  <a:pt x="4320" y="11846"/>
                  <a:pt x="4315" y="11843"/>
                </a:cubicBezTo>
                <a:cubicBezTo>
                  <a:pt x="4310" y="11841"/>
                  <a:pt x="4305" y="11845"/>
                  <a:pt x="4305" y="11852"/>
                </a:cubicBezTo>
                <a:cubicBezTo>
                  <a:pt x="4305" y="11860"/>
                  <a:pt x="4309" y="11864"/>
                  <a:pt x="4314" y="11861"/>
                </a:cubicBezTo>
                <a:cubicBezTo>
                  <a:pt x="4324" y="11856"/>
                  <a:pt x="4322" y="11876"/>
                  <a:pt x="4311" y="11891"/>
                </a:cubicBezTo>
                <a:cubicBezTo>
                  <a:pt x="4308" y="11896"/>
                  <a:pt x="4304" y="11933"/>
                  <a:pt x="4302" y="11973"/>
                </a:cubicBezTo>
                <a:cubicBezTo>
                  <a:pt x="4301" y="12013"/>
                  <a:pt x="4297" y="12049"/>
                  <a:pt x="4294" y="12053"/>
                </a:cubicBezTo>
                <a:cubicBezTo>
                  <a:pt x="4286" y="12064"/>
                  <a:pt x="4279" y="12099"/>
                  <a:pt x="4274" y="12161"/>
                </a:cubicBezTo>
                <a:cubicBezTo>
                  <a:pt x="4271" y="12191"/>
                  <a:pt x="4264" y="12221"/>
                  <a:pt x="4259" y="12228"/>
                </a:cubicBezTo>
                <a:cubicBezTo>
                  <a:pt x="4253" y="12234"/>
                  <a:pt x="4249" y="12250"/>
                  <a:pt x="4249" y="12264"/>
                </a:cubicBezTo>
                <a:cubicBezTo>
                  <a:pt x="4250" y="12277"/>
                  <a:pt x="4246" y="12296"/>
                  <a:pt x="4240" y="12306"/>
                </a:cubicBezTo>
                <a:cubicBezTo>
                  <a:pt x="4233" y="12318"/>
                  <a:pt x="4234" y="12322"/>
                  <a:pt x="4241" y="12318"/>
                </a:cubicBezTo>
                <a:cubicBezTo>
                  <a:pt x="4248" y="12315"/>
                  <a:pt x="4252" y="12319"/>
                  <a:pt x="4250" y="12327"/>
                </a:cubicBezTo>
                <a:cubicBezTo>
                  <a:pt x="4249" y="12336"/>
                  <a:pt x="4242" y="12346"/>
                  <a:pt x="4235" y="12349"/>
                </a:cubicBezTo>
                <a:cubicBezTo>
                  <a:pt x="4229" y="12353"/>
                  <a:pt x="4220" y="12373"/>
                  <a:pt x="4217" y="12394"/>
                </a:cubicBezTo>
                <a:cubicBezTo>
                  <a:pt x="4213" y="12416"/>
                  <a:pt x="4207" y="12444"/>
                  <a:pt x="4203" y="12457"/>
                </a:cubicBezTo>
                <a:cubicBezTo>
                  <a:pt x="4199" y="12471"/>
                  <a:pt x="4194" y="12488"/>
                  <a:pt x="4192" y="12496"/>
                </a:cubicBezTo>
                <a:cubicBezTo>
                  <a:pt x="4189" y="12504"/>
                  <a:pt x="4187" y="12511"/>
                  <a:pt x="4186" y="12511"/>
                </a:cubicBezTo>
                <a:cubicBezTo>
                  <a:pt x="4185" y="12511"/>
                  <a:pt x="4181" y="12526"/>
                  <a:pt x="4178" y="12544"/>
                </a:cubicBezTo>
                <a:cubicBezTo>
                  <a:pt x="4175" y="12563"/>
                  <a:pt x="4168" y="12582"/>
                  <a:pt x="4162" y="12588"/>
                </a:cubicBezTo>
                <a:cubicBezTo>
                  <a:pt x="4156" y="12593"/>
                  <a:pt x="4151" y="12606"/>
                  <a:pt x="4151" y="12618"/>
                </a:cubicBezTo>
                <a:cubicBezTo>
                  <a:pt x="4151" y="12630"/>
                  <a:pt x="4146" y="12643"/>
                  <a:pt x="4139" y="12646"/>
                </a:cubicBezTo>
                <a:cubicBezTo>
                  <a:pt x="4133" y="12649"/>
                  <a:pt x="4128" y="12660"/>
                  <a:pt x="4128" y="12669"/>
                </a:cubicBezTo>
                <a:cubicBezTo>
                  <a:pt x="4128" y="12678"/>
                  <a:pt x="4118" y="12703"/>
                  <a:pt x="4105" y="12724"/>
                </a:cubicBezTo>
                <a:cubicBezTo>
                  <a:pt x="4092" y="12744"/>
                  <a:pt x="4082" y="12771"/>
                  <a:pt x="4082" y="12783"/>
                </a:cubicBezTo>
                <a:cubicBezTo>
                  <a:pt x="4082" y="12794"/>
                  <a:pt x="4075" y="12808"/>
                  <a:pt x="4066" y="12814"/>
                </a:cubicBezTo>
                <a:cubicBezTo>
                  <a:pt x="4058" y="12820"/>
                  <a:pt x="4050" y="12847"/>
                  <a:pt x="4048" y="12875"/>
                </a:cubicBezTo>
                <a:cubicBezTo>
                  <a:pt x="4047" y="12903"/>
                  <a:pt x="4042" y="12930"/>
                  <a:pt x="4038" y="12936"/>
                </a:cubicBezTo>
                <a:cubicBezTo>
                  <a:pt x="4028" y="12949"/>
                  <a:pt x="4026" y="13048"/>
                  <a:pt x="4035" y="13048"/>
                </a:cubicBezTo>
                <a:cubicBezTo>
                  <a:pt x="4039" y="13048"/>
                  <a:pt x="4041" y="13073"/>
                  <a:pt x="4039" y="13103"/>
                </a:cubicBezTo>
                <a:cubicBezTo>
                  <a:pt x="4038" y="13134"/>
                  <a:pt x="4040" y="13163"/>
                  <a:pt x="4045" y="13169"/>
                </a:cubicBezTo>
                <a:cubicBezTo>
                  <a:pt x="4050" y="13174"/>
                  <a:pt x="4056" y="13253"/>
                  <a:pt x="4058" y="13343"/>
                </a:cubicBezTo>
                <a:cubicBezTo>
                  <a:pt x="4059" y="13434"/>
                  <a:pt x="4064" y="13512"/>
                  <a:pt x="4068" y="13518"/>
                </a:cubicBezTo>
                <a:cubicBezTo>
                  <a:pt x="4080" y="13534"/>
                  <a:pt x="4080" y="13551"/>
                  <a:pt x="4068" y="13557"/>
                </a:cubicBezTo>
                <a:cubicBezTo>
                  <a:pt x="4061" y="13561"/>
                  <a:pt x="4062" y="13567"/>
                  <a:pt x="4069" y="13574"/>
                </a:cubicBezTo>
                <a:cubicBezTo>
                  <a:pt x="4087" y="13593"/>
                  <a:pt x="4066" y="13909"/>
                  <a:pt x="4046" y="13920"/>
                </a:cubicBezTo>
                <a:cubicBezTo>
                  <a:pt x="4041" y="13923"/>
                  <a:pt x="4036" y="13952"/>
                  <a:pt x="4034" y="13985"/>
                </a:cubicBezTo>
                <a:cubicBezTo>
                  <a:pt x="4033" y="14018"/>
                  <a:pt x="4027" y="14042"/>
                  <a:pt x="4022" y="14040"/>
                </a:cubicBezTo>
                <a:cubicBezTo>
                  <a:pt x="4017" y="14037"/>
                  <a:pt x="4012" y="14063"/>
                  <a:pt x="4012" y="14099"/>
                </a:cubicBezTo>
                <a:cubicBezTo>
                  <a:pt x="4012" y="14139"/>
                  <a:pt x="4008" y="14161"/>
                  <a:pt x="4001" y="14157"/>
                </a:cubicBezTo>
                <a:cubicBezTo>
                  <a:pt x="3994" y="14153"/>
                  <a:pt x="3989" y="14169"/>
                  <a:pt x="3989" y="14199"/>
                </a:cubicBezTo>
                <a:cubicBezTo>
                  <a:pt x="3989" y="14226"/>
                  <a:pt x="3984" y="14250"/>
                  <a:pt x="3978" y="14254"/>
                </a:cubicBezTo>
                <a:cubicBezTo>
                  <a:pt x="3971" y="14257"/>
                  <a:pt x="3966" y="14284"/>
                  <a:pt x="3966" y="14313"/>
                </a:cubicBezTo>
                <a:cubicBezTo>
                  <a:pt x="3966" y="14346"/>
                  <a:pt x="3962" y="14364"/>
                  <a:pt x="3954" y="14360"/>
                </a:cubicBezTo>
                <a:cubicBezTo>
                  <a:pt x="3943" y="14354"/>
                  <a:pt x="3937" y="14387"/>
                  <a:pt x="3942" y="14426"/>
                </a:cubicBezTo>
                <a:cubicBezTo>
                  <a:pt x="3944" y="14436"/>
                  <a:pt x="3936" y="14455"/>
                  <a:pt x="3925" y="14468"/>
                </a:cubicBezTo>
                <a:cubicBezTo>
                  <a:pt x="3912" y="14485"/>
                  <a:pt x="3911" y="14491"/>
                  <a:pt x="3921" y="14486"/>
                </a:cubicBezTo>
                <a:cubicBezTo>
                  <a:pt x="3934" y="14480"/>
                  <a:pt x="3934" y="14481"/>
                  <a:pt x="3923" y="14491"/>
                </a:cubicBezTo>
                <a:cubicBezTo>
                  <a:pt x="3915" y="14499"/>
                  <a:pt x="3908" y="14523"/>
                  <a:pt x="3908" y="14545"/>
                </a:cubicBezTo>
                <a:cubicBezTo>
                  <a:pt x="3908" y="14568"/>
                  <a:pt x="3903" y="14589"/>
                  <a:pt x="3897" y="14593"/>
                </a:cubicBezTo>
                <a:cubicBezTo>
                  <a:pt x="3890" y="14596"/>
                  <a:pt x="3885" y="14618"/>
                  <a:pt x="3885" y="14641"/>
                </a:cubicBezTo>
                <a:cubicBezTo>
                  <a:pt x="3885" y="14664"/>
                  <a:pt x="3880" y="14686"/>
                  <a:pt x="3873" y="14689"/>
                </a:cubicBezTo>
                <a:cubicBezTo>
                  <a:pt x="3867" y="14693"/>
                  <a:pt x="3862" y="14714"/>
                  <a:pt x="3862" y="14738"/>
                </a:cubicBezTo>
                <a:cubicBezTo>
                  <a:pt x="3862" y="14761"/>
                  <a:pt x="3858" y="14782"/>
                  <a:pt x="3852" y="14785"/>
                </a:cubicBezTo>
                <a:cubicBezTo>
                  <a:pt x="3847" y="14788"/>
                  <a:pt x="3842" y="14811"/>
                  <a:pt x="3840" y="14836"/>
                </a:cubicBezTo>
                <a:cubicBezTo>
                  <a:pt x="3839" y="14862"/>
                  <a:pt x="3831" y="14888"/>
                  <a:pt x="3824" y="14896"/>
                </a:cubicBezTo>
                <a:cubicBezTo>
                  <a:pt x="3817" y="14903"/>
                  <a:pt x="3812" y="14924"/>
                  <a:pt x="3814" y="14943"/>
                </a:cubicBezTo>
                <a:cubicBezTo>
                  <a:pt x="3815" y="14962"/>
                  <a:pt x="3812" y="14982"/>
                  <a:pt x="3806" y="14988"/>
                </a:cubicBezTo>
                <a:cubicBezTo>
                  <a:pt x="3800" y="14994"/>
                  <a:pt x="3793" y="15017"/>
                  <a:pt x="3791" y="15038"/>
                </a:cubicBezTo>
                <a:cubicBezTo>
                  <a:pt x="3789" y="15059"/>
                  <a:pt x="3781" y="15088"/>
                  <a:pt x="3773" y="15101"/>
                </a:cubicBezTo>
                <a:cubicBezTo>
                  <a:pt x="3766" y="15114"/>
                  <a:pt x="3757" y="15140"/>
                  <a:pt x="3754" y="15159"/>
                </a:cubicBezTo>
                <a:cubicBezTo>
                  <a:pt x="3751" y="15178"/>
                  <a:pt x="3747" y="15193"/>
                  <a:pt x="3746" y="15193"/>
                </a:cubicBezTo>
                <a:cubicBezTo>
                  <a:pt x="3743" y="15193"/>
                  <a:pt x="3735" y="15232"/>
                  <a:pt x="3733" y="15269"/>
                </a:cubicBezTo>
                <a:cubicBezTo>
                  <a:pt x="3731" y="15289"/>
                  <a:pt x="3726" y="15308"/>
                  <a:pt x="3721" y="15310"/>
                </a:cubicBezTo>
                <a:cubicBezTo>
                  <a:pt x="3716" y="15313"/>
                  <a:pt x="3711" y="15335"/>
                  <a:pt x="3711" y="15359"/>
                </a:cubicBezTo>
                <a:cubicBezTo>
                  <a:pt x="3711" y="15383"/>
                  <a:pt x="3707" y="15400"/>
                  <a:pt x="3701" y="15397"/>
                </a:cubicBezTo>
                <a:cubicBezTo>
                  <a:pt x="3696" y="15394"/>
                  <a:pt x="3691" y="15414"/>
                  <a:pt x="3690" y="15441"/>
                </a:cubicBezTo>
                <a:cubicBezTo>
                  <a:pt x="3689" y="15469"/>
                  <a:pt x="3682" y="15498"/>
                  <a:pt x="3674" y="15506"/>
                </a:cubicBezTo>
                <a:cubicBezTo>
                  <a:pt x="3662" y="15519"/>
                  <a:pt x="3662" y="15520"/>
                  <a:pt x="3677" y="15512"/>
                </a:cubicBezTo>
                <a:cubicBezTo>
                  <a:pt x="3691" y="15505"/>
                  <a:pt x="3692" y="15507"/>
                  <a:pt x="3680" y="15518"/>
                </a:cubicBezTo>
                <a:cubicBezTo>
                  <a:pt x="3673" y="15526"/>
                  <a:pt x="3665" y="15555"/>
                  <a:pt x="3664" y="15583"/>
                </a:cubicBezTo>
                <a:cubicBezTo>
                  <a:pt x="3662" y="15613"/>
                  <a:pt x="3656" y="15634"/>
                  <a:pt x="3648" y="15634"/>
                </a:cubicBezTo>
                <a:cubicBezTo>
                  <a:pt x="3639" y="15634"/>
                  <a:pt x="3636" y="15657"/>
                  <a:pt x="3638" y="15706"/>
                </a:cubicBezTo>
                <a:cubicBezTo>
                  <a:pt x="3640" y="15752"/>
                  <a:pt x="3637" y="15780"/>
                  <a:pt x="3628" y="15785"/>
                </a:cubicBezTo>
                <a:cubicBezTo>
                  <a:pt x="3620" y="15789"/>
                  <a:pt x="3618" y="15787"/>
                  <a:pt x="3625" y="15778"/>
                </a:cubicBezTo>
                <a:cubicBezTo>
                  <a:pt x="3630" y="15770"/>
                  <a:pt x="3630" y="15768"/>
                  <a:pt x="3624" y="15772"/>
                </a:cubicBezTo>
                <a:cubicBezTo>
                  <a:pt x="3618" y="15776"/>
                  <a:pt x="3614" y="15809"/>
                  <a:pt x="3613" y="15845"/>
                </a:cubicBezTo>
                <a:cubicBezTo>
                  <a:pt x="3613" y="15880"/>
                  <a:pt x="3608" y="15916"/>
                  <a:pt x="3602" y="15923"/>
                </a:cubicBezTo>
                <a:cubicBezTo>
                  <a:pt x="3595" y="15933"/>
                  <a:pt x="3596" y="15935"/>
                  <a:pt x="3608" y="15929"/>
                </a:cubicBezTo>
                <a:cubicBezTo>
                  <a:pt x="3621" y="15922"/>
                  <a:pt x="3622" y="15923"/>
                  <a:pt x="3612" y="15934"/>
                </a:cubicBezTo>
                <a:cubicBezTo>
                  <a:pt x="3604" y="15942"/>
                  <a:pt x="3598" y="15989"/>
                  <a:pt x="3596" y="16040"/>
                </a:cubicBezTo>
                <a:cubicBezTo>
                  <a:pt x="3595" y="16091"/>
                  <a:pt x="3589" y="16135"/>
                  <a:pt x="3582" y="16138"/>
                </a:cubicBezTo>
                <a:cubicBezTo>
                  <a:pt x="3574" y="16142"/>
                  <a:pt x="3574" y="16146"/>
                  <a:pt x="3582" y="16150"/>
                </a:cubicBezTo>
                <a:cubicBezTo>
                  <a:pt x="3595" y="16157"/>
                  <a:pt x="3594" y="16174"/>
                  <a:pt x="3580" y="16193"/>
                </a:cubicBezTo>
                <a:cubicBezTo>
                  <a:pt x="3575" y="16200"/>
                  <a:pt x="3572" y="16309"/>
                  <a:pt x="3573" y="16435"/>
                </a:cubicBezTo>
                <a:cubicBezTo>
                  <a:pt x="3576" y="16770"/>
                  <a:pt x="3574" y="16827"/>
                  <a:pt x="3561" y="16820"/>
                </a:cubicBezTo>
                <a:cubicBezTo>
                  <a:pt x="3554" y="16816"/>
                  <a:pt x="3549" y="16834"/>
                  <a:pt x="3549" y="16868"/>
                </a:cubicBezTo>
                <a:cubicBezTo>
                  <a:pt x="3549" y="16897"/>
                  <a:pt x="3544" y="16921"/>
                  <a:pt x="3538" y="16921"/>
                </a:cubicBezTo>
                <a:cubicBezTo>
                  <a:pt x="3532" y="16921"/>
                  <a:pt x="3526" y="16938"/>
                  <a:pt x="3526" y="16958"/>
                </a:cubicBezTo>
                <a:cubicBezTo>
                  <a:pt x="3526" y="16978"/>
                  <a:pt x="3521" y="16999"/>
                  <a:pt x="3515" y="17005"/>
                </a:cubicBezTo>
                <a:cubicBezTo>
                  <a:pt x="3505" y="17013"/>
                  <a:pt x="3493" y="17049"/>
                  <a:pt x="3472" y="17137"/>
                </a:cubicBezTo>
                <a:cubicBezTo>
                  <a:pt x="3469" y="17152"/>
                  <a:pt x="3461" y="17164"/>
                  <a:pt x="3456" y="17164"/>
                </a:cubicBezTo>
                <a:cubicBezTo>
                  <a:pt x="3450" y="17164"/>
                  <a:pt x="3446" y="17167"/>
                  <a:pt x="3447" y="17171"/>
                </a:cubicBezTo>
                <a:cubicBezTo>
                  <a:pt x="3447" y="17175"/>
                  <a:pt x="3447" y="17195"/>
                  <a:pt x="3447" y="17217"/>
                </a:cubicBezTo>
                <a:cubicBezTo>
                  <a:pt x="3445" y="17246"/>
                  <a:pt x="3442" y="17252"/>
                  <a:pt x="3434" y="17241"/>
                </a:cubicBezTo>
                <a:cubicBezTo>
                  <a:pt x="3426" y="17230"/>
                  <a:pt x="3423" y="17237"/>
                  <a:pt x="3422" y="17268"/>
                </a:cubicBezTo>
                <a:cubicBezTo>
                  <a:pt x="3422" y="17290"/>
                  <a:pt x="3417" y="17309"/>
                  <a:pt x="3411" y="17309"/>
                </a:cubicBezTo>
                <a:cubicBezTo>
                  <a:pt x="3404" y="17309"/>
                  <a:pt x="3399" y="17314"/>
                  <a:pt x="3399" y="17319"/>
                </a:cubicBezTo>
                <a:cubicBezTo>
                  <a:pt x="3399" y="17337"/>
                  <a:pt x="3329" y="17406"/>
                  <a:pt x="3317" y="17400"/>
                </a:cubicBezTo>
                <a:cubicBezTo>
                  <a:pt x="3311" y="17397"/>
                  <a:pt x="3303" y="17402"/>
                  <a:pt x="3299" y="17410"/>
                </a:cubicBezTo>
                <a:cubicBezTo>
                  <a:pt x="3291" y="17427"/>
                  <a:pt x="3203" y="17431"/>
                  <a:pt x="3184" y="17415"/>
                </a:cubicBezTo>
                <a:close/>
                <a:moveTo>
                  <a:pt x="3654" y="15604"/>
                </a:moveTo>
                <a:cubicBezTo>
                  <a:pt x="3654" y="15598"/>
                  <a:pt x="3648" y="15596"/>
                  <a:pt x="3642" y="15600"/>
                </a:cubicBezTo>
                <a:cubicBezTo>
                  <a:pt x="3636" y="15603"/>
                  <a:pt x="3630" y="15608"/>
                  <a:pt x="3630" y="15610"/>
                </a:cubicBezTo>
                <a:cubicBezTo>
                  <a:pt x="3630" y="15612"/>
                  <a:pt x="3636" y="15614"/>
                  <a:pt x="3642" y="15614"/>
                </a:cubicBezTo>
                <a:cubicBezTo>
                  <a:pt x="3648" y="15614"/>
                  <a:pt x="3654" y="15610"/>
                  <a:pt x="3654" y="15604"/>
                </a:cubicBezTo>
                <a:close/>
                <a:moveTo>
                  <a:pt x="2942" y="15450"/>
                </a:moveTo>
                <a:cubicBezTo>
                  <a:pt x="2945" y="15445"/>
                  <a:pt x="2944" y="15439"/>
                  <a:pt x="2938" y="15436"/>
                </a:cubicBezTo>
                <a:cubicBezTo>
                  <a:pt x="2933" y="15433"/>
                  <a:pt x="2929" y="15437"/>
                  <a:pt x="2929" y="15445"/>
                </a:cubicBezTo>
                <a:cubicBezTo>
                  <a:pt x="2929" y="15461"/>
                  <a:pt x="2932" y="15463"/>
                  <a:pt x="2942" y="15450"/>
                </a:cubicBezTo>
                <a:close/>
                <a:moveTo>
                  <a:pt x="5834" y="15532"/>
                </a:moveTo>
                <a:cubicBezTo>
                  <a:pt x="5836" y="15496"/>
                  <a:pt x="5852" y="15490"/>
                  <a:pt x="5852" y="15525"/>
                </a:cubicBezTo>
                <a:cubicBezTo>
                  <a:pt x="5852" y="15542"/>
                  <a:pt x="5847" y="15556"/>
                  <a:pt x="5842" y="15556"/>
                </a:cubicBezTo>
                <a:cubicBezTo>
                  <a:pt x="5836" y="15556"/>
                  <a:pt x="5833" y="15545"/>
                  <a:pt x="5834" y="15532"/>
                </a:cubicBezTo>
                <a:close/>
                <a:moveTo>
                  <a:pt x="9013" y="10118"/>
                </a:moveTo>
                <a:cubicBezTo>
                  <a:pt x="9017" y="10114"/>
                  <a:pt x="9008" y="10102"/>
                  <a:pt x="8993" y="10091"/>
                </a:cubicBezTo>
                <a:cubicBezTo>
                  <a:pt x="8972" y="10075"/>
                  <a:pt x="8965" y="10057"/>
                  <a:pt x="8962" y="10017"/>
                </a:cubicBezTo>
                <a:cubicBezTo>
                  <a:pt x="8960" y="9988"/>
                  <a:pt x="8954" y="9961"/>
                  <a:pt x="8949" y="9958"/>
                </a:cubicBezTo>
                <a:cubicBezTo>
                  <a:pt x="8945" y="9956"/>
                  <a:pt x="8940" y="9924"/>
                  <a:pt x="8938" y="9888"/>
                </a:cubicBezTo>
                <a:cubicBezTo>
                  <a:pt x="8936" y="9853"/>
                  <a:pt x="8932" y="9823"/>
                  <a:pt x="8928" y="9823"/>
                </a:cubicBezTo>
                <a:cubicBezTo>
                  <a:pt x="8922" y="9823"/>
                  <a:pt x="8916" y="9792"/>
                  <a:pt x="8913" y="9741"/>
                </a:cubicBezTo>
                <a:cubicBezTo>
                  <a:pt x="8912" y="9725"/>
                  <a:pt x="8904" y="9706"/>
                  <a:pt x="8894" y="9699"/>
                </a:cubicBezTo>
                <a:cubicBezTo>
                  <a:pt x="8879" y="9688"/>
                  <a:pt x="8879" y="9687"/>
                  <a:pt x="8894" y="9693"/>
                </a:cubicBezTo>
                <a:cubicBezTo>
                  <a:pt x="8908" y="9699"/>
                  <a:pt x="8909" y="9698"/>
                  <a:pt x="8897" y="9687"/>
                </a:cubicBezTo>
                <a:cubicBezTo>
                  <a:pt x="8889" y="9680"/>
                  <a:pt x="8883" y="9655"/>
                  <a:pt x="8883" y="9632"/>
                </a:cubicBezTo>
                <a:cubicBezTo>
                  <a:pt x="8883" y="9609"/>
                  <a:pt x="8878" y="9592"/>
                  <a:pt x="8873" y="9595"/>
                </a:cubicBezTo>
                <a:cubicBezTo>
                  <a:pt x="8868" y="9597"/>
                  <a:pt x="8863" y="9581"/>
                  <a:pt x="8861" y="9559"/>
                </a:cubicBezTo>
                <a:cubicBezTo>
                  <a:pt x="8859" y="9537"/>
                  <a:pt x="8852" y="9513"/>
                  <a:pt x="8845" y="9506"/>
                </a:cubicBezTo>
                <a:cubicBezTo>
                  <a:pt x="8837" y="9498"/>
                  <a:pt x="8830" y="9486"/>
                  <a:pt x="8829" y="9478"/>
                </a:cubicBezTo>
                <a:cubicBezTo>
                  <a:pt x="8824" y="9448"/>
                  <a:pt x="8812" y="9433"/>
                  <a:pt x="8802" y="9442"/>
                </a:cubicBezTo>
                <a:cubicBezTo>
                  <a:pt x="8786" y="9455"/>
                  <a:pt x="8777" y="9499"/>
                  <a:pt x="8771" y="9596"/>
                </a:cubicBezTo>
                <a:cubicBezTo>
                  <a:pt x="8767" y="9644"/>
                  <a:pt x="8758" y="9689"/>
                  <a:pt x="8751" y="9697"/>
                </a:cubicBezTo>
                <a:cubicBezTo>
                  <a:pt x="8742" y="9706"/>
                  <a:pt x="8742" y="9709"/>
                  <a:pt x="8751" y="9705"/>
                </a:cubicBezTo>
                <a:cubicBezTo>
                  <a:pt x="8759" y="9700"/>
                  <a:pt x="8762" y="9708"/>
                  <a:pt x="8760" y="9724"/>
                </a:cubicBezTo>
                <a:cubicBezTo>
                  <a:pt x="8759" y="9739"/>
                  <a:pt x="8757" y="9751"/>
                  <a:pt x="8755" y="9751"/>
                </a:cubicBezTo>
                <a:cubicBezTo>
                  <a:pt x="8754" y="9751"/>
                  <a:pt x="8751" y="9777"/>
                  <a:pt x="8748" y="9809"/>
                </a:cubicBezTo>
                <a:cubicBezTo>
                  <a:pt x="8746" y="9841"/>
                  <a:pt x="8740" y="9873"/>
                  <a:pt x="8736" y="9881"/>
                </a:cubicBezTo>
                <a:cubicBezTo>
                  <a:pt x="8732" y="9889"/>
                  <a:pt x="8727" y="9911"/>
                  <a:pt x="8725" y="9929"/>
                </a:cubicBezTo>
                <a:cubicBezTo>
                  <a:pt x="8723" y="9948"/>
                  <a:pt x="8713" y="9966"/>
                  <a:pt x="8704" y="9971"/>
                </a:cubicBezTo>
                <a:cubicBezTo>
                  <a:pt x="8694" y="9975"/>
                  <a:pt x="8689" y="9984"/>
                  <a:pt x="8692" y="9991"/>
                </a:cubicBezTo>
                <a:cubicBezTo>
                  <a:pt x="8695" y="9997"/>
                  <a:pt x="8689" y="10011"/>
                  <a:pt x="8680" y="10021"/>
                </a:cubicBezTo>
                <a:cubicBezTo>
                  <a:pt x="8660" y="10043"/>
                  <a:pt x="8634" y="10030"/>
                  <a:pt x="8623" y="9992"/>
                </a:cubicBezTo>
                <a:cubicBezTo>
                  <a:pt x="8619" y="9979"/>
                  <a:pt x="8611" y="9969"/>
                  <a:pt x="8605" y="9969"/>
                </a:cubicBezTo>
                <a:cubicBezTo>
                  <a:pt x="8598" y="9969"/>
                  <a:pt x="8593" y="9952"/>
                  <a:pt x="8593" y="9931"/>
                </a:cubicBezTo>
                <a:cubicBezTo>
                  <a:pt x="8593" y="9910"/>
                  <a:pt x="8589" y="9891"/>
                  <a:pt x="8583" y="9889"/>
                </a:cubicBezTo>
                <a:cubicBezTo>
                  <a:pt x="8577" y="9888"/>
                  <a:pt x="8569" y="9810"/>
                  <a:pt x="8566" y="9717"/>
                </a:cubicBezTo>
                <a:cubicBezTo>
                  <a:pt x="8562" y="9624"/>
                  <a:pt x="8557" y="9534"/>
                  <a:pt x="8555" y="9518"/>
                </a:cubicBezTo>
                <a:cubicBezTo>
                  <a:pt x="8552" y="9502"/>
                  <a:pt x="8546" y="9457"/>
                  <a:pt x="8541" y="9417"/>
                </a:cubicBezTo>
                <a:cubicBezTo>
                  <a:pt x="8536" y="9377"/>
                  <a:pt x="8528" y="9334"/>
                  <a:pt x="8522" y="9322"/>
                </a:cubicBezTo>
                <a:cubicBezTo>
                  <a:pt x="8517" y="9309"/>
                  <a:pt x="8512" y="9286"/>
                  <a:pt x="8512" y="9270"/>
                </a:cubicBezTo>
                <a:cubicBezTo>
                  <a:pt x="8512" y="9253"/>
                  <a:pt x="8508" y="9244"/>
                  <a:pt x="8501" y="9247"/>
                </a:cubicBezTo>
                <a:cubicBezTo>
                  <a:pt x="8491" y="9252"/>
                  <a:pt x="8482" y="9201"/>
                  <a:pt x="8488" y="9172"/>
                </a:cubicBezTo>
                <a:cubicBezTo>
                  <a:pt x="8489" y="9168"/>
                  <a:pt x="8484" y="9165"/>
                  <a:pt x="8478" y="9165"/>
                </a:cubicBezTo>
                <a:cubicBezTo>
                  <a:pt x="8471" y="9165"/>
                  <a:pt x="8466" y="9155"/>
                  <a:pt x="8466" y="9142"/>
                </a:cubicBezTo>
                <a:cubicBezTo>
                  <a:pt x="8466" y="9130"/>
                  <a:pt x="8458" y="9112"/>
                  <a:pt x="8449" y="9101"/>
                </a:cubicBezTo>
                <a:cubicBezTo>
                  <a:pt x="8440" y="9091"/>
                  <a:pt x="8432" y="9069"/>
                  <a:pt x="8432" y="9053"/>
                </a:cubicBezTo>
                <a:cubicBezTo>
                  <a:pt x="8432" y="9037"/>
                  <a:pt x="8426" y="9019"/>
                  <a:pt x="8421" y="9014"/>
                </a:cubicBezTo>
                <a:cubicBezTo>
                  <a:pt x="8415" y="9009"/>
                  <a:pt x="8408" y="8994"/>
                  <a:pt x="8406" y="8981"/>
                </a:cubicBezTo>
                <a:cubicBezTo>
                  <a:pt x="8404" y="8968"/>
                  <a:pt x="8399" y="8952"/>
                  <a:pt x="8395" y="8947"/>
                </a:cubicBezTo>
                <a:cubicBezTo>
                  <a:pt x="8391" y="8942"/>
                  <a:pt x="8385" y="8911"/>
                  <a:pt x="8381" y="8879"/>
                </a:cubicBezTo>
                <a:cubicBezTo>
                  <a:pt x="8377" y="8847"/>
                  <a:pt x="8370" y="8810"/>
                  <a:pt x="8367" y="8797"/>
                </a:cubicBezTo>
                <a:cubicBezTo>
                  <a:pt x="8363" y="8784"/>
                  <a:pt x="8358" y="8744"/>
                  <a:pt x="8355" y="8710"/>
                </a:cubicBezTo>
                <a:cubicBezTo>
                  <a:pt x="8351" y="8675"/>
                  <a:pt x="8344" y="8636"/>
                  <a:pt x="8338" y="8623"/>
                </a:cubicBezTo>
                <a:cubicBezTo>
                  <a:pt x="8332" y="8609"/>
                  <a:pt x="8327" y="8579"/>
                  <a:pt x="8325" y="8556"/>
                </a:cubicBezTo>
                <a:cubicBezTo>
                  <a:pt x="8324" y="8532"/>
                  <a:pt x="8316" y="8512"/>
                  <a:pt x="8308" y="8509"/>
                </a:cubicBezTo>
                <a:cubicBezTo>
                  <a:pt x="8298" y="8506"/>
                  <a:pt x="8293" y="8488"/>
                  <a:pt x="8293" y="8462"/>
                </a:cubicBezTo>
                <a:cubicBezTo>
                  <a:pt x="8293" y="8438"/>
                  <a:pt x="8287" y="8419"/>
                  <a:pt x="8281" y="8419"/>
                </a:cubicBezTo>
                <a:cubicBezTo>
                  <a:pt x="8275" y="8419"/>
                  <a:pt x="8269" y="8406"/>
                  <a:pt x="8269" y="8391"/>
                </a:cubicBezTo>
                <a:cubicBezTo>
                  <a:pt x="8269" y="8375"/>
                  <a:pt x="8264" y="8359"/>
                  <a:pt x="8257" y="8356"/>
                </a:cubicBezTo>
                <a:cubicBezTo>
                  <a:pt x="8249" y="8352"/>
                  <a:pt x="8250" y="8345"/>
                  <a:pt x="8260" y="8334"/>
                </a:cubicBezTo>
                <a:cubicBezTo>
                  <a:pt x="8271" y="8323"/>
                  <a:pt x="8272" y="8320"/>
                  <a:pt x="8261" y="8326"/>
                </a:cubicBezTo>
                <a:cubicBezTo>
                  <a:pt x="8248" y="8332"/>
                  <a:pt x="8241" y="8322"/>
                  <a:pt x="8245" y="8301"/>
                </a:cubicBezTo>
                <a:cubicBezTo>
                  <a:pt x="8246" y="8297"/>
                  <a:pt x="8242" y="8293"/>
                  <a:pt x="8236" y="8293"/>
                </a:cubicBezTo>
                <a:cubicBezTo>
                  <a:pt x="8231" y="8293"/>
                  <a:pt x="8223" y="8280"/>
                  <a:pt x="8219" y="8264"/>
                </a:cubicBezTo>
                <a:cubicBezTo>
                  <a:pt x="8215" y="8247"/>
                  <a:pt x="8207" y="8236"/>
                  <a:pt x="8202" y="8239"/>
                </a:cubicBezTo>
                <a:cubicBezTo>
                  <a:pt x="8197" y="8242"/>
                  <a:pt x="8192" y="8238"/>
                  <a:pt x="8192" y="8231"/>
                </a:cubicBezTo>
                <a:cubicBezTo>
                  <a:pt x="8192" y="8208"/>
                  <a:pt x="8153" y="8147"/>
                  <a:pt x="8141" y="8153"/>
                </a:cubicBezTo>
                <a:cubicBezTo>
                  <a:pt x="8135" y="8157"/>
                  <a:pt x="8131" y="8156"/>
                  <a:pt x="8132" y="8151"/>
                </a:cubicBezTo>
                <a:cubicBezTo>
                  <a:pt x="8136" y="8129"/>
                  <a:pt x="8129" y="8109"/>
                  <a:pt x="8119" y="8114"/>
                </a:cubicBezTo>
                <a:cubicBezTo>
                  <a:pt x="8112" y="8118"/>
                  <a:pt x="8108" y="8117"/>
                  <a:pt x="8109" y="8112"/>
                </a:cubicBezTo>
                <a:cubicBezTo>
                  <a:pt x="8113" y="8093"/>
                  <a:pt x="8107" y="8068"/>
                  <a:pt x="8100" y="8074"/>
                </a:cubicBezTo>
                <a:cubicBezTo>
                  <a:pt x="8095" y="8078"/>
                  <a:pt x="8082" y="8063"/>
                  <a:pt x="8070" y="8041"/>
                </a:cubicBezTo>
                <a:cubicBezTo>
                  <a:pt x="8058" y="8020"/>
                  <a:pt x="8044" y="8005"/>
                  <a:pt x="8038" y="8008"/>
                </a:cubicBezTo>
                <a:cubicBezTo>
                  <a:pt x="8031" y="8011"/>
                  <a:pt x="8026" y="8002"/>
                  <a:pt x="8026" y="7988"/>
                </a:cubicBezTo>
                <a:cubicBezTo>
                  <a:pt x="8026" y="7974"/>
                  <a:pt x="8022" y="7965"/>
                  <a:pt x="8017" y="7968"/>
                </a:cubicBezTo>
                <a:cubicBezTo>
                  <a:pt x="8012" y="7971"/>
                  <a:pt x="7999" y="7960"/>
                  <a:pt x="7987" y="7944"/>
                </a:cubicBezTo>
                <a:cubicBezTo>
                  <a:pt x="7976" y="7928"/>
                  <a:pt x="7962" y="7916"/>
                  <a:pt x="7956" y="7916"/>
                </a:cubicBezTo>
                <a:cubicBezTo>
                  <a:pt x="7950" y="7916"/>
                  <a:pt x="7945" y="7907"/>
                  <a:pt x="7945" y="7896"/>
                </a:cubicBezTo>
                <a:cubicBezTo>
                  <a:pt x="7945" y="7864"/>
                  <a:pt x="7960" y="7872"/>
                  <a:pt x="8018" y="7937"/>
                </a:cubicBezTo>
                <a:cubicBezTo>
                  <a:pt x="8035" y="7956"/>
                  <a:pt x="8050" y="7977"/>
                  <a:pt x="8050" y="7983"/>
                </a:cubicBezTo>
                <a:cubicBezTo>
                  <a:pt x="8050" y="7989"/>
                  <a:pt x="8055" y="7992"/>
                  <a:pt x="8061" y="7988"/>
                </a:cubicBezTo>
                <a:cubicBezTo>
                  <a:pt x="8068" y="7985"/>
                  <a:pt x="8073" y="7988"/>
                  <a:pt x="8073" y="7995"/>
                </a:cubicBezTo>
                <a:cubicBezTo>
                  <a:pt x="8073" y="8002"/>
                  <a:pt x="8086" y="8020"/>
                  <a:pt x="8102" y="8034"/>
                </a:cubicBezTo>
                <a:cubicBezTo>
                  <a:pt x="8118" y="8048"/>
                  <a:pt x="8131" y="8069"/>
                  <a:pt x="8131" y="8080"/>
                </a:cubicBezTo>
                <a:cubicBezTo>
                  <a:pt x="8131" y="8092"/>
                  <a:pt x="8136" y="8098"/>
                  <a:pt x="8142" y="8095"/>
                </a:cubicBezTo>
                <a:cubicBezTo>
                  <a:pt x="8149" y="8092"/>
                  <a:pt x="8154" y="8095"/>
                  <a:pt x="8154" y="8103"/>
                </a:cubicBezTo>
                <a:cubicBezTo>
                  <a:pt x="8154" y="8111"/>
                  <a:pt x="8159" y="8119"/>
                  <a:pt x="8166" y="8121"/>
                </a:cubicBezTo>
                <a:cubicBezTo>
                  <a:pt x="8172" y="8123"/>
                  <a:pt x="8179" y="8138"/>
                  <a:pt x="8180" y="8154"/>
                </a:cubicBezTo>
                <a:cubicBezTo>
                  <a:pt x="8182" y="8174"/>
                  <a:pt x="8188" y="8183"/>
                  <a:pt x="8197" y="8180"/>
                </a:cubicBezTo>
                <a:cubicBezTo>
                  <a:pt x="8205" y="8177"/>
                  <a:pt x="8212" y="8182"/>
                  <a:pt x="8212" y="8191"/>
                </a:cubicBezTo>
                <a:cubicBezTo>
                  <a:pt x="8212" y="8199"/>
                  <a:pt x="8217" y="8206"/>
                  <a:pt x="8223" y="8206"/>
                </a:cubicBezTo>
                <a:cubicBezTo>
                  <a:pt x="8229" y="8206"/>
                  <a:pt x="8235" y="8217"/>
                  <a:pt x="8235" y="8231"/>
                </a:cubicBezTo>
                <a:cubicBezTo>
                  <a:pt x="8235" y="8245"/>
                  <a:pt x="8239" y="8254"/>
                  <a:pt x="8244" y="8251"/>
                </a:cubicBezTo>
                <a:cubicBezTo>
                  <a:pt x="8249" y="8248"/>
                  <a:pt x="8254" y="8254"/>
                  <a:pt x="8255" y="8263"/>
                </a:cubicBezTo>
                <a:cubicBezTo>
                  <a:pt x="8259" y="8293"/>
                  <a:pt x="8264" y="8308"/>
                  <a:pt x="8275" y="8322"/>
                </a:cubicBezTo>
                <a:cubicBezTo>
                  <a:pt x="8281" y="8330"/>
                  <a:pt x="8288" y="8345"/>
                  <a:pt x="8290" y="8356"/>
                </a:cubicBezTo>
                <a:cubicBezTo>
                  <a:pt x="8291" y="8366"/>
                  <a:pt x="8298" y="8379"/>
                  <a:pt x="8303" y="8385"/>
                </a:cubicBezTo>
                <a:cubicBezTo>
                  <a:pt x="8309" y="8390"/>
                  <a:pt x="8315" y="8408"/>
                  <a:pt x="8317" y="8424"/>
                </a:cubicBezTo>
                <a:cubicBezTo>
                  <a:pt x="8319" y="8440"/>
                  <a:pt x="8326" y="8459"/>
                  <a:pt x="8333" y="8467"/>
                </a:cubicBezTo>
                <a:cubicBezTo>
                  <a:pt x="8342" y="8478"/>
                  <a:pt x="8341" y="8479"/>
                  <a:pt x="8327" y="8473"/>
                </a:cubicBezTo>
                <a:cubicBezTo>
                  <a:pt x="8313" y="8466"/>
                  <a:pt x="8313" y="8467"/>
                  <a:pt x="8324" y="8478"/>
                </a:cubicBezTo>
                <a:cubicBezTo>
                  <a:pt x="8332" y="8485"/>
                  <a:pt x="8339" y="8504"/>
                  <a:pt x="8339" y="8521"/>
                </a:cubicBezTo>
                <a:cubicBezTo>
                  <a:pt x="8339" y="8537"/>
                  <a:pt x="8345" y="8557"/>
                  <a:pt x="8353" y="8564"/>
                </a:cubicBezTo>
                <a:cubicBezTo>
                  <a:pt x="8365" y="8575"/>
                  <a:pt x="8364" y="8575"/>
                  <a:pt x="8350" y="8569"/>
                </a:cubicBezTo>
                <a:cubicBezTo>
                  <a:pt x="8337" y="8563"/>
                  <a:pt x="8337" y="8565"/>
                  <a:pt x="8352" y="8580"/>
                </a:cubicBezTo>
                <a:cubicBezTo>
                  <a:pt x="8364" y="8591"/>
                  <a:pt x="8374" y="8625"/>
                  <a:pt x="8378" y="8666"/>
                </a:cubicBezTo>
                <a:cubicBezTo>
                  <a:pt x="8390" y="8781"/>
                  <a:pt x="8408" y="8896"/>
                  <a:pt x="8427" y="8969"/>
                </a:cubicBezTo>
                <a:cubicBezTo>
                  <a:pt x="8430" y="8981"/>
                  <a:pt x="8437" y="8989"/>
                  <a:pt x="8443" y="8986"/>
                </a:cubicBezTo>
                <a:cubicBezTo>
                  <a:pt x="8450" y="8982"/>
                  <a:pt x="8455" y="8996"/>
                  <a:pt x="8455" y="9019"/>
                </a:cubicBezTo>
                <a:cubicBezTo>
                  <a:pt x="8455" y="9041"/>
                  <a:pt x="8460" y="9058"/>
                  <a:pt x="8466" y="9058"/>
                </a:cubicBezTo>
                <a:cubicBezTo>
                  <a:pt x="8472" y="9058"/>
                  <a:pt x="8478" y="9071"/>
                  <a:pt x="8478" y="9087"/>
                </a:cubicBezTo>
                <a:cubicBezTo>
                  <a:pt x="8478" y="9103"/>
                  <a:pt x="8482" y="9116"/>
                  <a:pt x="8487" y="9116"/>
                </a:cubicBezTo>
                <a:cubicBezTo>
                  <a:pt x="8496" y="9116"/>
                  <a:pt x="8501" y="9137"/>
                  <a:pt x="8504" y="9182"/>
                </a:cubicBezTo>
                <a:cubicBezTo>
                  <a:pt x="8505" y="9194"/>
                  <a:pt x="8509" y="9204"/>
                  <a:pt x="8514" y="9204"/>
                </a:cubicBezTo>
                <a:cubicBezTo>
                  <a:pt x="8519" y="9204"/>
                  <a:pt x="8526" y="9224"/>
                  <a:pt x="8530" y="9250"/>
                </a:cubicBezTo>
                <a:cubicBezTo>
                  <a:pt x="8535" y="9275"/>
                  <a:pt x="8543" y="9300"/>
                  <a:pt x="8548" y="9306"/>
                </a:cubicBezTo>
                <a:cubicBezTo>
                  <a:pt x="8553" y="9311"/>
                  <a:pt x="8559" y="9335"/>
                  <a:pt x="8560" y="9359"/>
                </a:cubicBezTo>
                <a:cubicBezTo>
                  <a:pt x="8561" y="9383"/>
                  <a:pt x="8566" y="9409"/>
                  <a:pt x="8571" y="9417"/>
                </a:cubicBezTo>
                <a:cubicBezTo>
                  <a:pt x="8581" y="9433"/>
                  <a:pt x="8592" y="9602"/>
                  <a:pt x="8593" y="9739"/>
                </a:cubicBezTo>
                <a:cubicBezTo>
                  <a:pt x="8593" y="9791"/>
                  <a:pt x="8598" y="9832"/>
                  <a:pt x="8603" y="9829"/>
                </a:cubicBezTo>
                <a:cubicBezTo>
                  <a:pt x="8608" y="9827"/>
                  <a:pt x="8614" y="9845"/>
                  <a:pt x="8615" y="9870"/>
                </a:cubicBezTo>
                <a:cubicBezTo>
                  <a:pt x="8619" y="9935"/>
                  <a:pt x="8621" y="9942"/>
                  <a:pt x="8642" y="9968"/>
                </a:cubicBezTo>
                <a:cubicBezTo>
                  <a:pt x="8661" y="9990"/>
                  <a:pt x="8662" y="9990"/>
                  <a:pt x="8670" y="9973"/>
                </a:cubicBezTo>
                <a:cubicBezTo>
                  <a:pt x="8675" y="9962"/>
                  <a:pt x="8683" y="9951"/>
                  <a:pt x="8689" y="9948"/>
                </a:cubicBezTo>
                <a:cubicBezTo>
                  <a:pt x="8696" y="9944"/>
                  <a:pt x="8701" y="9920"/>
                  <a:pt x="8702" y="9895"/>
                </a:cubicBezTo>
                <a:cubicBezTo>
                  <a:pt x="8703" y="9869"/>
                  <a:pt x="8708" y="9845"/>
                  <a:pt x="8713" y="9841"/>
                </a:cubicBezTo>
                <a:cubicBezTo>
                  <a:pt x="8722" y="9836"/>
                  <a:pt x="8732" y="9730"/>
                  <a:pt x="8736" y="9613"/>
                </a:cubicBezTo>
                <a:cubicBezTo>
                  <a:pt x="8737" y="9597"/>
                  <a:pt x="8741" y="9584"/>
                  <a:pt x="8745" y="9587"/>
                </a:cubicBezTo>
                <a:cubicBezTo>
                  <a:pt x="8749" y="9589"/>
                  <a:pt x="8754" y="9559"/>
                  <a:pt x="8755" y="9521"/>
                </a:cubicBezTo>
                <a:cubicBezTo>
                  <a:pt x="8758" y="9426"/>
                  <a:pt x="8758" y="9426"/>
                  <a:pt x="8769" y="9432"/>
                </a:cubicBezTo>
                <a:cubicBezTo>
                  <a:pt x="8774" y="9435"/>
                  <a:pt x="8778" y="9430"/>
                  <a:pt x="8778" y="9422"/>
                </a:cubicBezTo>
                <a:cubicBezTo>
                  <a:pt x="8778" y="9400"/>
                  <a:pt x="8821" y="9404"/>
                  <a:pt x="8841" y="9428"/>
                </a:cubicBezTo>
                <a:cubicBezTo>
                  <a:pt x="8854" y="9444"/>
                  <a:pt x="8855" y="9452"/>
                  <a:pt x="8846" y="9462"/>
                </a:cubicBezTo>
                <a:cubicBezTo>
                  <a:pt x="8836" y="9472"/>
                  <a:pt x="8837" y="9474"/>
                  <a:pt x="8851" y="9469"/>
                </a:cubicBezTo>
                <a:cubicBezTo>
                  <a:pt x="8865" y="9465"/>
                  <a:pt x="8870" y="9471"/>
                  <a:pt x="8873" y="9496"/>
                </a:cubicBezTo>
                <a:cubicBezTo>
                  <a:pt x="8875" y="9513"/>
                  <a:pt x="8882" y="9527"/>
                  <a:pt x="8889" y="9526"/>
                </a:cubicBezTo>
                <a:cubicBezTo>
                  <a:pt x="8896" y="9525"/>
                  <a:pt x="8902" y="9530"/>
                  <a:pt x="8902" y="9538"/>
                </a:cubicBezTo>
                <a:cubicBezTo>
                  <a:pt x="8902" y="9545"/>
                  <a:pt x="8896" y="9549"/>
                  <a:pt x="8889" y="9545"/>
                </a:cubicBezTo>
                <a:cubicBezTo>
                  <a:pt x="8882" y="9542"/>
                  <a:pt x="8883" y="9545"/>
                  <a:pt x="8891" y="9553"/>
                </a:cubicBezTo>
                <a:cubicBezTo>
                  <a:pt x="8899" y="9560"/>
                  <a:pt x="8906" y="9575"/>
                  <a:pt x="8906" y="9586"/>
                </a:cubicBezTo>
                <a:cubicBezTo>
                  <a:pt x="8906" y="9597"/>
                  <a:pt x="8912" y="9612"/>
                  <a:pt x="8920" y="9619"/>
                </a:cubicBezTo>
                <a:cubicBezTo>
                  <a:pt x="8932" y="9630"/>
                  <a:pt x="8931" y="9631"/>
                  <a:pt x="8918" y="9625"/>
                </a:cubicBezTo>
                <a:cubicBezTo>
                  <a:pt x="8906" y="9619"/>
                  <a:pt x="8905" y="9621"/>
                  <a:pt x="8912" y="9631"/>
                </a:cubicBezTo>
                <a:cubicBezTo>
                  <a:pt x="8918" y="9638"/>
                  <a:pt x="8924" y="9655"/>
                  <a:pt x="8926" y="9668"/>
                </a:cubicBezTo>
                <a:cubicBezTo>
                  <a:pt x="8934" y="9717"/>
                  <a:pt x="8935" y="9722"/>
                  <a:pt x="8945" y="9735"/>
                </a:cubicBezTo>
                <a:cubicBezTo>
                  <a:pt x="8953" y="9745"/>
                  <a:pt x="8951" y="9747"/>
                  <a:pt x="8939" y="9741"/>
                </a:cubicBezTo>
                <a:cubicBezTo>
                  <a:pt x="8926" y="9734"/>
                  <a:pt x="8926" y="9735"/>
                  <a:pt x="8936" y="9746"/>
                </a:cubicBezTo>
                <a:cubicBezTo>
                  <a:pt x="8944" y="9754"/>
                  <a:pt x="8951" y="9787"/>
                  <a:pt x="8953" y="9818"/>
                </a:cubicBezTo>
                <a:cubicBezTo>
                  <a:pt x="8955" y="9850"/>
                  <a:pt x="8961" y="9882"/>
                  <a:pt x="8967" y="9888"/>
                </a:cubicBezTo>
                <a:cubicBezTo>
                  <a:pt x="8972" y="9894"/>
                  <a:pt x="8979" y="9927"/>
                  <a:pt x="8982" y="9961"/>
                </a:cubicBezTo>
                <a:cubicBezTo>
                  <a:pt x="8987" y="10027"/>
                  <a:pt x="9011" y="10079"/>
                  <a:pt x="9039" y="10089"/>
                </a:cubicBezTo>
                <a:cubicBezTo>
                  <a:pt x="9063" y="10096"/>
                  <a:pt x="9098" y="10080"/>
                  <a:pt x="9114" y="10055"/>
                </a:cubicBezTo>
                <a:cubicBezTo>
                  <a:pt x="9130" y="10031"/>
                  <a:pt x="9125" y="9754"/>
                  <a:pt x="9109" y="9744"/>
                </a:cubicBezTo>
                <a:cubicBezTo>
                  <a:pt x="9093" y="9734"/>
                  <a:pt x="9090" y="9706"/>
                  <a:pt x="9106" y="9713"/>
                </a:cubicBezTo>
                <a:cubicBezTo>
                  <a:pt x="9115" y="9717"/>
                  <a:pt x="9114" y="9715"/>
                  <a:pt x="9105" y="9707"/>
                </a:cubicBezTo>
                <a:cubicBezTo>
                  <a:pt x="9095" y="9697"/>
                  <a:pt x="9091" y="9652"/>
                  <a:pt x="9091" y="9552"/>
                </a:cubicBezTo>
                <a:cubicBezTo>
                  <a:pt x="9091" y="9459"/>
                  <a:pt x="9096" y="9402"/>
                  <a:pt x="9105" y="9385"/>
                </a:cubicBezTo>
                <a:cubicBezTo>
                  <a:pt x="9123" y="9353"/>
                  <a:pt x="9127" y="9353"/>
                  <a:pt x="9147" y="9379"/>
                </a:cubicBezTo>
                <a:cubicBezTo>
                  <a:pt x="9155" y="9390"/>
                  <a:pt x="9157" y="9397"/>
                  <a:pt x="9151" y="9394"/>
                </a:cubicBezTo>
                <a:cubicBezTo>
                  <a:pt x="9146" y="9391"/>
                  <a:pt x="9141" y="9395"/>
                  <a:pt x="9141" y="9403"/>
                </a:cubicBezTo>
                <a:cubicBezTo>
                  <a:pt x="9141" y="9410"/>
                  <a:pt x="9143" y="9414"/>
                  <a:pt x="9147" y="9412"/>
                </a:cubicBezTo>
                <a:cubicBezTo>
                  <a:pt x="9158" y="9402"/>
                  <a:pt x="9183" y="9429"/>
                  <a:pt x="9183" y="9451"/>
                </a:cubicBezTo>
                <a:cubicBezTo>
                  <a:pt x="9183" y="9463"/>
                  <a:pt x="9189" y="9477"/>
                  <a:pt x="9197" y="9480"/>
                </a:cubicBezTo>
                <a:cubicBezTo>
                  <a:pt x="9206" y="9485"/>
                  <a:pt x="9207" y="9483"/>
                  <a:pt x="9201" y="9475"/>
                </a:cubicBezTo>
                <a:cubicBezTo>
                  <a:pt x="9194" y="9466"/>
                  <a:pt x="9196" y="9464"/>
                  <a:pt x="9205" y="9469"/>
                </a:cubicBezTo>
                <a:cubicBezTo>
                  <a:pt x="9212" y="9473"/>
                  <a:pt x="9218" y="9487"/>
                  <a:pt x="9218" y="9500"/>
                </a:cubicBezTo>
                <a:cubicBezTo>
                  <a:pt x="9218" y="9514"/>
                  <a:pt x="9223" y="9522"/>
                  <a:pt x="9230" y="9518"/>
                </a:cubicBezTo>
                <a:cubicBezTo>
                  <a:pt x="9236" y="9515"/>
                  <a:pt x="9241" y="9516"/>
                  <a:pt x="9240" y="9520"/>
                </a:cubicBezTo>
                <a:cubicBezTo>
                  <a:pt x="9236" y="9540"/>
                  <a:pt x="9242" y="9563"/>
                  <a:pt x="9250" y="9558"/>
                </a:cubicBezTo>
                <a:cubicBezTo>
                  <a:pt x="9255" y="9556"/>
                  <a:pt x="9260" y="9563"/>
                  <a:pt x="9262" y="9575"/>
                </a:cubicBezTo>
                <a:cubicBezTo>
                  <a:pt x="9263" y="9587"/>
                  <a:pt x="9277" y="9617"/>
                  <a:pt x="9293" y="9643"/>
                </a:cubicBezTo>
                <a:cubicBezTo>
                  <a:pt x="9309" y="9668"/>
                  <a:pt x="9322" y="9695"/>
                  <a:pt x="9322" y="9703"/>
                </a:cubicBezTo>
                <a:cubicBezTo>
                  <a:pt x="9322" y="9710"/>
                  <a:pt x="9332" y="9732"/>
                  <a:pt x="9345" y="9750"/>
                </a:cubicBezTo>
                <a:cubicBezTo>
                  <a:pt x="9358" y="9769"/>
                  <a:pt x="9364" y="9785"/>
                  <a:pt x="9360" y="9785"/>
                </a:cubicBezTo>
                <a:cubicBezTo>
                  <a:pt x="9355" y="9785"/>
                  <a:pt x="9356" y="9788"/>
                  <a:pt x="9363" y="9792"/>
                </a:cubicBezTo>
                <a:cubicBezTo>
                  <a:pt x="9369" y="9796"/>
                  <a:pt x="9382" y="9808"/>
                  <a:pt x="9392" y="9818"/>
                </a:cubicBezTo>
                <a:cubicBezTo>
                  <a:pt x="9407" y="9835"/>
                  <a:pt x="9407" y="9836"/>
                  <a:pt x="9392" y="9828"/>
                </a:cubicBezTo>
                <a:cubicBezTo>
                  <a:pt x="9382" y="9824"/>
                  <a:pt x="9387" y="9833"/>
                  <a:pt x="9403" y="9848"/>
                </a:cubicBezTo>
                <a:cubicBezTo>
                  <a:pt x="9419" y="9863"/>
                  <a:pt x="9425" y="9872"/>
                  <a:pt x="9417" y="9867"/>
                </a:cubicBezTo>
                <a:cubicBezTo>
                  <a:pt x="9404" y="9861"/>
                  <a:pt x="9404" y="9864"/>
                  <a:pt x="9417" y="9880"/>
                </a:cubicBezTo>
                <a:cubicBezTo>
                  <a:pt x="9425" y="9892"/>
                  <a:pt x="9436" y="9901"/>
                  <a:pt x="9441" y="9901"/>
                </a:cubicBezTo>
                <a:cubicBezTo>
                  <a:pt x="9445" y="9901"/>
                  <a:pt x="9449" y="9910"/>
                  <a:pt x="9449" y="9920"/>
                </a:cubicBezTo>
                <a:cubicBezTo>
                  <a:pt x="9449" y="9931"/>
                  <a:pt x="9455" y="9940"/>
                  <a:pt x="9461" y="9940"/>
                </a:cubicBezTo>
                <a:cubicBezTo>
                  <a:pt x="9467" y="9940"/>
                  <a:pt x="9473" y="9946"/>
                  <a:pt x="9473" y="9954"/>
                </a:cubicBezTo>
                <a:cubicBezTo>
                  <a:pt x="9473" y="9964"/>
                  <a:pt x="9484" y="9969"/>
                  <a:pt x="9507" y="9969"/>
                </a:cubicBezTo>
                <a:cubicBezTo>
                  <a:pt x="9530" y="9969"/>
                  <a:pt x="9542" y="9964"/>
                  <a:pt x="9542" y="9954"/>
                </a:cubicBezTo>
                <a:cubicBezTo>
                  <a:pt x="9542" y="9946"/>
                  <a:pt x="9547" y="9940"/>
                  <a:pt x="9554" y="9940"/>
                </a:cubicBezTo>
                <a:cubicBezTo>
                  <a:pt x="9560" y="9940"/>
                  <a:pt x="9565" y="9907"/>
                  <a:pt x="9565" y="9863"/>
                </a:cubicBezTo>
                <a:cubicBezTo>
                  <a:pt x="9565" y="9820"/>
                  <a:pt x="9560" y="9783"/>
                  <a:pt x="9554" y="9780"/>
                </a:cubicBezTo>
                <a:cubicBezTo>
                  <a:pt x="9547" y="9776"/>
                  <a:pt x="9542" y="9762"/>
                  <a:pt x="9542" y="9747"/>
                </a:cubicBezTo>
                <a:cubicBezTo>
                  <a:pt x="9542" y="9732"/>
                  <a:pt x="9534" y="9712"/>
                  <a:pt x="9525" y="9702"/>
                </a:cubicBezTo>
                <a:cubicBezTo>
                  <a:pt x="9516" y="9691"/>
                  <a:pt x="9508" y="9671"/>
                  <a:pt x="9508" y="9657"/>
                </a:cubicBezTo>
                <a:cubicBezTo>
                  <a:pt x="9507" y="9643"/>
                  <a:pt x="9502" y="9628"/>
                  <a:pt x="9496" y="9625"/>
                </a:cubicBezTo>
                <a:cubicBezTo>
                  <a:pt x="9489" y="9622"/>
                  <a:pt x="9484" y="9608"/>
                  <a:pt x="9484" y="9596"/>
                </a:cubicBezTo>
                <a:cubicBezTo>
                  <a:pt x="9484" y="9583"/>
                  <a:pt x="9479" y="9570"/>
                  <a:pt x="9473" y="9567"/>
                </a:cubicBezTo>
                <a:cubicBezTo>
                  <a:pt x="9466" y="9563"/>
                  <a:pt x="9461" y="9551"/>
                  <a:pt x="9461" y="9539"/>
                </a:cubicBezTo>
                <a:cubicBezTo>
                  <a:pt x="9461" y="9527"/>
                  <a:pt x="9457" y="9514"/>
                  <a:pt x="9453" y="9510"/>
                </a:cubicBezTo>
                <a:cubicBezTo>
                  <a:pt x="9444" y="9503"/>
                  <a:pt x="9439" y="9486"/>
                  <a:pt x="9433" y="9441"/>
                </a:cubicBezTo>
                <a:cubicBezTo>
                  <a:pt x="9431" y="9425"/>
                  <a:pt x="9424" y="9413"/>
                  <a:pt x="9418" y="9414"/>
                </a:cubicBezTo>
                <a:cubicBezTo>
                  <a:pt x="9399" y="9417"/>
                  <a:pt x="9402" y="9294"/>
                  <a:pt x="9421" y="9281"/>
                </a:cubicBezTo>
                <a:cubicBezTo>
                  <a:pt x="9440" y="9268"/>
                  <a:pt x="9473" y="9289"/>
                  <a:pt x="9473" y="9314"/>
                </a:cubicBezTo>
                <a:cubicBezTo>
                  <a:pt x="9473" y="9323"/>
                  <a:pt x="9478" y="9329"/>
                  <a:pt x="9484" y="9329"/>
                </a:cubicBezTo>
                <a:cubicBezTo>
                  <a:pt x="9490" y="9329"/>
                  <a:pt x="9496" y="9340"/>
                  <a:pt x="9496" y="9354"/>
                </a:cubicBezTo>
                <a:cubicBezTo>
                  <a:pt x="9496" y="9369"/>
                  <a:pt x="9502" y="9378"/>
                  <a:pt x="9513" y="9378"/>
                </a:cubicBezTo>
                <a:cubicBezTo>
                  <a:pt x="9523" y="9378"/>
                  <a:pt x="9530" y="9386"/>
                  <a:pt x="9530" y="9397"/>
                </a:cubicBezTo>
                <a:cubicBezTo>
                  <a:pt x="9530" y="9408"/>
                  <a:pt x="9534" y="9417"/>
                  <a:pt x="9539" y="9417"/>
                </a:cubicBezTo>
                <a:cubicBezTo>
                  <a:pt x="9544" y="9417"/>
                  <a:pt x="9557" y="9437"/>
                  <a:pt x="9569" y="9461"/>
                </a:cubicBezTo>
                <a:cubicBezTo>
                  <a:pt x="9581" y="9485"/>
                  <a:pt x="9601" y="9510"/>
                  <a:pt x="9613" y="9516"/>
                </a:cubicBezTo>
                <a:cubicBezTo>
                  <a:pt x="9625" y="9523"/>
                  <a:pt x="9634" y="9538"/>
                  <a:pt x="9634" y="9550"/>
                </a:cubicBezTo>
                <a:cubicBezTo>
                  <a:pt x="9634" y="9562"/>
                  <a:pt x="9640" y="9572"/>
                  <a:pt x="9646" y="9572"/>
                </a:cubicBezTo>
                <a:cubicBezTo>
                  <a:pt x="9652" y="9572"/>
                  <a:pt x="9658" y="9576"/>
                  <a:pt x="9658" y="9581"/>
                </a:cubicBezTo>
                <a:cubicBezTo>
                  <a:pt x="9658" y="9590"/>
                  <a:pt x="9703" y="9651"/>
                  <a:pt x="9727" y="9675"/>
                </a:cubicBezTo>
                <a:cubicBezTo>
                  <a:pt x="9733" y="9682"/>
                  <a:pt x="9739" y="9692"/>
                  <a:pt x="9739" y="9698"/>
                </a:cubicBezTo>
                <a:cubicBezTo>
                  <a:pt x="9739" y="9703"/>
                  <a:pt x="9743" y="9706"/>
                  <a:pt x="9749" y="9703"/>
                </a:cubicBezTo>
                <a:cubicBezTo>
                  <a:pt x="9755" y="9700"/>
                  <a:pt x="9762" y="9704"/>
                  <a:pt x="9766" y="9712"/>
                </a:cubicBezTo>
                <a:cubicBezTo>
                  <a:pt x="9770" y="9720"/>
                  <a:pt x="9786" y="9726"/>
                  <a:pt x="9802" y="9726"/>
                </a:cubicBezTo>
                <a:cubicBezTo>
                  <a:pt x="9827" y="9726"/>
                  <a:pt x="9831" y="9722"/>
                  <a:pt x="9831" y="9694"/>
                </a:cubicBezTo>
                <a:cubicBezTo>
                  <a:pt x="9831" y="9676"/>
                  <a:pt x="9823" y="9656"/>
                  <a:pt x="9814" y="9649"/>
                </a:cubicBezTo>
                <a:cubicBezTo>
                  <a:pt x="9804" y="9642"/>
                  <a:pt x="9796" y="9626"/>
                  <a:pt x="9796" y="9613"/>
                </a:cubicBezTo>
                <a:cubicBezTo>
                  <a:pt x="9796" y="9600"/>
                  <a:pt x="9791" y="9592"/>
                  <a:pt x="9785" y="9596"/>
                </a:cubicBezTo>
                <a:cubicBezTo>
                  <a:pt x="9779" y="9599"/>
                  <a:pt x="9773" y="9593"/>
                  <a:pt x="9773" y="9582"/>
                </a:cubicBezTo>
                <a:cubicBezTo>
                  <a:pt x="9773" y="9561"/>
                  <a:pt x="9757" y="9532"/>
                  <a:pt x="9727" y="9500"/>
                </a:cubicBezTo>
                <a:cubicBezTo>
                  <a:pt x="9716" y="9488"/>
                  <a:pt x="9715" y="9484"/>
                  <a:pt x="9724" y="9488"/>
                </a:cubicBezTo>
                <a:cubicBezTo>
                  <a:pt x="9733" y="9492"/>
                  <a:pt x="9729" y="9480"/>
                  <a:pt x="9716" y="9461"/>
                </a:cubicBezTo>
                <a:cubicBezTo>
                  <a:pt x="9703" y="9441"/>
                  <a:pt x="9692" y="9417"/>
                  <a:pt x="9692" y="9406"/>
                </a:cubicBezTo>
                <a:cubicBezTo>
                  <a:pt x="9692" y="9395"/>
                  <a:pt x="9687" y="9389"/>
                  <a:pt x="9681" y="9392"/>
                </a:cubicBezTo>
                <a:cubicBezTo>
                  <a:pt x="9671" y="9397"/>
                  <a:pt x="9664" y="9379"/>
                  <a:pt x="9667" y="9357"/>
                </a:cubicBezTo>
                <a:cubicBezTo>
                  <a:pt x="9668" y="9354"/>
                  <a:pt x="9661" y="9345"/>
                  <a:pt x="9651" y="9339"/>
                </a:cubicBezTo>
                <a:cubicBezTo>
                  <a:pt x="9642" y="9332"/>
                  <a:pt x="9634" y="9316"/>
                  <a:pt x="9634" y="9303"/>
                </a:cubicBezTo>
                <a:cubicBezTo>
                  <a:pt x="9634" y="9290"/>
                  <a:pt x="9629" y="9283"/>
                  <a:pt x="9623" y="9286"/>
                </a:cubicBezTo>
                <a:cubicBezTo>
                  <a:pt x="9616" y="9289"/>
                  <a:pt x="9611" y="9281"/>
                  <a:pt x="9611" y="9267"/>
                </a:cubicBezTo>
                <a:cubicBezTo>
                  <a:pt x="9611" y="9253"/>
                  <a:pt x="9606" y="9242"/>
                  <a:pt x="9599" y="9242"/>
                </a:cubicBezTo>
                <a:cubicBezTo>
                  <a:pt x="9592" y="9242"/>
                  <a:pt x="9589" y="9239"/>
                  <a:pt x="9592" y="9235"/>
                </a:cubicBezTo>
                <a:cubicBezTo>
                  <a:pt x="9595" y="9231"/>
                  <a:pt x="9582" y="9202"/>
                  <a:pt x="9564" y="9170"/>
                </a:cubicBezTo>
                <a:cubicBezTo>
                  <a:pt x="9546" y="9138"/>
                  <a:pt x="9531" y="9106"/>
                  <a:pt x="9531" y="9099"/>
                </a:cubicBezTo>
                <a:cubicBezTo>
                  <a:pt x="9530" y="9093"/>
                  <a:pt x="9525" y="9087"/>
                  <a:pt x="9519" y="9087"/>
                </a:cubicBezTo>
                <a:cubicBezTo>
                  <a:pt x="9512" y="9087"/>
                  <a:pt x="9507" y="9076"/>
                  <a:pt x="9507" y="9063"/>
                </a:cubicBezTo>
                <a:cubicBezTo>
                  <a:pt x="9507" y="9048"/>
                  <a:pt x="9501" y="9039"/>
                  <a:pt x="9490" y="9039"/>
                </a:cubicBezTo>
                <a:cubicBezTo>
                  <a:pt x="9478" y="9039"/>
                  <a:pt x="9473" y="9029"/>
                  <a:pt x="9473" y="9010"/>
                </a:cubicBezTo>
                <a:cubicBezTo>
                  <a:pt x="9473" y="8994"/>
                  <a:pt x="9467" y="8981"/>
                  <a:pt x="9461" y="8981"/>
                </a:cubicBezTo>
                <a:cubicBezTo>
                  <a:pt x="9455" y="8981"/>
                  <a:pt x="9449" y="8972"/>
                  <a:pt x="9449" y="8961"/>
                </a:cubicBezTo>
                <a:cubicBezTo>
                  <a:pt x="9449" y="8951"/>
                  <a:pt x="9444" y="8942"/>
                  <a:pt x="9438" y="8942"/>
                </a:cubicBezTo>
                <a:cubicBezTo>
                  <a:pt x="9431" y="8942"/>
                  <a:pt x="9426" y="8932"/>
                  <a:pt x="9426" y="8919"/>
                </a:cubicBezTo>
                <a:cubicBezTo>
                  <a:pt x="9426" y="8906"/>
                  <a:pt x="9421" y="8894"/>
                  <a:pt x="9415" y="8892"/>
                </a:cubicBezTo>
                <a:cubicBezTo>
                  <a:pt x="9409" y="8890"/>
                  <a:pt x="9402" y="8876"/>
                  <a:pt x="9399" y="8861"/>
                </a:cubicBezTo>
                <a:cubicBezTo>
                  <a:pt x="9395" y="8846"/>
                  <a:pt x="9387" y="8828"/>
                  <a:pt x="9381" y="8822"/>
                </a:cubicBezTo>
                <a:cubicBezTo>
                  <a:pt x="9354" y="8795"/>
                  <a:pt x="9469" y="8772"/>
                  <a:pt x="9501" y="8798"/>
                </a:cubicBezTo>
                <a:cubicBezTo>
                  <a:pt x="9507" y="8803"/>
                  <a:pt x="9521" y="8807"/>
                  <a:pt x="9532" y="8807"/>
                </a:cubicBezTo>
                <a:cubicBezTo>
                  <a:pt x="9544" y="8807"/>
                  <a:pt x="9570" y="8815"/>
                  <a:pt x="9591" y="8826"/>
                </a:cubicBezTo>
                <a:cubicBezTo>
                  <a:pt x="9612" y="8837"/>
                  <a:pt x="9640" y="8845"/>
                  <a:pt x="9655" y="8845"/>
                </a:cubicBezTo>
                <a:cubicBezTo>
                  <a:pt x="9669" y="8845"/>
                  <a:pt x="9681" y="8850"/>
                  <a:pt x="9681" y="8855"/>
                </a:cubicBezTo>
                <a:cubicBezTo>
                  <a:pt x="9681" y="8860"/>
                  <a:pt x="9691" y="8865"/>
                  <a:pt x="9704" y="8865"/>
                </a:cubicBezTo>
                <a:cubicBezTo>
                  <a:pt x="9717" y="8865"/>
                  <a:pt x="9727" y="8870"/>
                  <a:pt x="9727" y="8877"/>
                </a:cubicBezTo>
                <a:cubicBezTo>
                  <a:pt x="9727" y="8885"/>
                  <a:pt x="9744" y="8891"/>
                  <a:pt x="9769" y="8892"/>
                </a:cubicBezTo>
                <a:cubicBezTo>
                  <a:pt x="9792" y="8893"/>
                  <a:pt x="9821" y="8899"/>
                  <a:pt x="9832" y="8904"/>
                </a:cubicBezTo>
                <a:cubicBezTo>
                  <a:pt x="9905" y="8937"/>
                  <a:pt x="9953" y="8886"/>
                  <a:pt x="9894" y="8838"/>
                </a:cubicBezTo>
                <a:cubicBezTo>
                  <a:pt x="9876" y="8823"/>
                  <a:pt x="9866" y="8818"/>
                  <a:pt x="9871" y="8826"/>
                </a:cubicBezTo>
                <a:cubicBezTo>
                  <a:pt x="9877" y="8834"/>
                  <a:pt x="9868" y="8831"/>
                  <a:pt x="9853" y="8819"/>
                </a:cubicBezTo>
                <a:cubicBezTo>
                  <a:pt x="9837" y="8807"/>
                  <a:pt x="9817" y="8797"/>
                  <a:pt x="9809" y="8797"/>
                </a:cubicBezTo>
                <a:cubicBezTo>
                  <a:pt x="9802" y="8797"/>
                  <a:pt x="9798" y="8793"/>
                  <a:pt x="9802" y="8787"/>
                </a:cubicBezTo>
                <a:cubicBezTo>
                  <a:pt x="9806" y="8782"/>
                  <a:pt x="9804" y="8777"/>
                  <a:pt x="9797" y="8777"/>
                </a:cubicBezTo>
                <a:cubicBezTo>
                  <a:pt x="9775" y="8777"/>
                  <a:pt x="9704" y="8734"/>
                  <a:pt x="9704" y="8721"/>
                </a:cubicBezTo>
                <a:cubicBezTo>
                  <a:pt x="9704" y="8714"/>
                  <a:pt x="9700" y="8711"/>
                  <a:pt x="9694" y="8713"/>
                </a:cubicBezTo>
                <a:cubicBezTo>
                  <a:pt x="9689" y="8716"/>
                  <a:pt x="9671" y="8708"/>
                  <a:pt x="9654" y="8695"/>
                </a:cubicBezTo>
                <a:cubicBezTo>
                  <a:pt x="9638" y="8682"/>
                  <a:pt x="9618" y="8671"/>
                  <a:pt x="9612" y="8671"/>
                </a:cubicBezTo>
                <a:cubicBezTo>
                  <a:pt x="9605" y="8671"/>
                  <a:pt x="9600" y="8664"/>
                  <a:pt x="9600" y="8656"/>
                </a:cubicBezTo>
                <a:cubicBezTo>
                  <a:pt x="9600" y="8648"/>
                  <a:pt x="9595" y="8643"/>
                  <a:pt x="9589" y="8646"/>
                </a:cubicBezTo>
                <a:cubicBezTo>
                  <a:pt x="9583" y="8649"/>
                  <a:pt x="9563" y="8641"/>
                  <a:pt x="9544" y="8627"/>
                </a:cubicBezTo>
                <a:cubicBezTo>
                  <a:pt x="9525" y="8614"/>
                  <a:pt x="9502" y="8603"/>
                  <a:pt x="9494" y="8603"/>
                </a:cubicBezTo>
                <a:cubicBezTo>
                  <a:pt x="9485" y="8603"/>
                  <a:pt x="9470" y="8595"/>
                  <a:pt x="9461" y="8584"/>
                </a:cubicBezTo>
                <a:cubicBezTo>
                  <a:pt x="9452" y="8574"/>
                  <a:pt x="9441" y="8568"/>
                  <a:pt x="9436" y="8570"/>
                </a:cubicBezTo>
                <a:cubicBezTo>
                  <a:pt x="9430" y="8573"/>
                  <a:pt x="9426" y="8571"/>
                  <a:pt x="9426" y="8567"/>
                </a:cubicBezTo>
                <a:cubicBezTo>
                  <a:pt x="9426" y="8562"/>
                  <a:pt x="9408" y="8552"/>
                  <a:pt x="9386" y="8545"/>
                </a:cubicBezTo>
                <a:cubicBezTo>
                  <a:pt x="9363" y="8538"/>
                  <a:pt x="9345" y="8529"/>
                  <a:pt x="9345" y="8526"/>
                </a:cubicBezTo>
                <a:cubicBezTo>
                  <a:pt x="9345" y="8521"/>
                  <a:pt x="9325" y="8517"/>
                  <a:pt x="9279" y="8514"/>
                </a:cubicBezTo>
                <a:cubicBezTo>
                  <a:pt x="9272" y="8513"/>
                  <a:pt x="9267" y="8510"/>
                  <a:pt x="9270" y="8506"/>
                </a:cubicBezTo>
                <a:cubicBezTo>
                  <a:pt x="9273" y="8503"/>
                  <a:pt x="9257" y="8494"/>
                  <a:pt x="9236" y="8487"/>
                </a:cubicBezTo>
                <a:cubicBezTo>
                  <a:pt x="9214" y="8480"/>
                  <a:pt x="9180" y="8460"/>
                  <a:pt x="9160" y="8442"/>
                </a:cubicBezTo>
                <a:cubicBezTo>
                  <a:pt x="9140" y="8424"/>
                  <a:pt x="9120" y="8410"/>
                  <a:pt x="9115" y="8410"/>
                </a:cubicBezTo>
                <a:cubicBezTo>
                  <a:pt x="9110" y="8410"/>
                  <a:pt x="9099" y="8398"/>
                  <a:pt x="9090" y="8383"/>
                </a:cubicBezTo>
                <a:cubicBezTo>
                  <a:pt x="9081" y="8368"/>
                  <a:pt x="9056" y="8331"/>
                  <a:pt x="9036" y="8300"/>
                </a:cubicBezTo>
                <a:cubicBezTo>
                  <a:pt x="9015" y="8269"/>
                  <a:pt x="8998" y="8234"/>
                  <a:pt x="8998" y="8224"/>
                </a:cubicBezTo>
                <a:cubicBezTo>
                  <a:pt x="8998" y="8214"/>
                  <a:pt x="8993" y="8208"/>
                  <a:pt x="8987" y="8211"/>
                </a:cubicBezTo>
                <a:cubicBezTo>
                  <a:pt x="8980" y="8214"/>
                  <a:pt x="8975" y="8210"/>
                  <a:pt x="8975" y="8201"/>
                </a:cubicBezTo>
                <a:cubicBezTo>
                  <a:pt x="8975" y="8192"/>
                  <a:pt x="8967" y="8171"/>
                  <a:pt x="8956" y="8154"/>
                </a:cubicBezTo>
                <a:cubicBezTo>
                  <a:pt x="8921" y="8098"/>
                  <a:pt x="8917" y="8090"/>
                  <a:pt x="8917" y="8073"/>
                </a:cubicBezTo>
                <a:cubicBezTo>
                  <a:pt x="8917" y="8063"/>
                  <a:pt x="8911" y="8049"/>
                  <a:pt x="8903" y="8042"/>
                </a:cubicBezTo>
                <a:cubicBezTo>
                  <a:pt x="8891" y="8032"/>
                  <a:pt x="8891" y="8030"/>
                  <a:pt x="8903" y="8036"/>
                </a:cubicBezTo>
                <a:cubicBezTo>
                  <a:pt x="8911" y="8040"/>
                  <a:pt x="8907" y="8027"/>
                  <a:pt x="8894" y="8008"/>
                </a:cubicBezTo>
                <a:cubicBezTo>
                  <a:pt x="8881" y="7988"/>
                  <a:pt x="8869" y="7965"/>
                  <a:pt x="8867" y="7956"/>
                </a:cubicBezTo>
                <a:cubicBezTo>
                  <a:pt x="8865" y="7947"/>
                  <a:pt x="8859" y="7933"/>
                  <a:pt x="8854" y="7924"/>
                </a:cubicBezTo>
                <a:cubicBezTo>
                  <a:pt x="8850" y="7915"/>
                  <a:pt x="8845" y="7900"/>
                  <a:pt x="8843" y="7891"/>
                </a:cubicBezTo>
                <a:cubicBezTo>
                  <a:pt x="8842" y="7883"/>
                  <a:pt x="8834" y="7872"/>
                  <a:pt x="8827" y="7868"/>
                </a:cubicBezTo>
                <a:cubicBezTo>
                  <a:pt x="8819" y="7864"/>
                  <a:pt x="8812" y="7850"/>
                  <a:pt x="8811" y="7835"/>
                </a:cubicBezTo>
                <a:cubicBezTo>
                  <a:pt x="8809" y="7821"/>
                  <a:pt x="8805" y="7809"/>
                  <a:pt x="8801" y="7809"/>
                </a:cubicBezTo>
                <a:cubicBezTo>
                  <a:pt x="8792" y="7809"/>
                  <a:pt x="8755" y="7744"/>
                  <a:pt x="8755" y="7726"/>
                </a:cubicBezTo>
                <a:cubicBezTo>
                  <a:pt x="8755" y="7719"/>
                  <a:pt x="8750" y="7712"/>
                  <a:pt x="8744" y="7712"/>
                </a:cubicBezTo>
                <a:cubicBezTo>
                  <a:pt x="8737" y="7712"/>
                  <a:pt x="8732" y="7703"/>
                  <a:pt x="8732" y="7692"/>
                </a:cubicBezTo>
                <a:cubicBezTo>
                  <a:pt x="8732" y="7681"/>
                  <a:pt x="8724" y="7666"/>
                  <a:pt x="8715" y="7658"/>
                </a:cubicBezTo>
                <a:cubicBezTo>
                  <a:pt x="8705" y="7650"/>
                  <a:pt x="8700" y="7639"/>
                  <a:pt x="8704" y="7634"/>
                </a:cubicBezTo>
                <a:cubicBezTo>
                  <a:pt x="8707" y="7629"/>
                  <a:pt x="8705" y="7625"/>
                  <a:pt x="8697" y="7625"/>
                </a:cubicBezTo>
                <a:cubicBezTo>
                  <a:pt x="8690" y="7625"/>
                  <a:pt x="8688" y="7621"/>
                  <a:pt x="8692" y="7615"/>
                </a:cubicBezTo>
                <a:cubicBezTo>
                  <a:pt x="8696" y="7610"/>
                  <a:pt x="8693" y="7606"/>
                  <a:pt x="8687" y="7606"/>
                </a:cubicBezTo>
                <a:cubicBezTo>
                  <a:pt x="8680" y="7606"/>
                  <a:pt x="8674" y="7600"/>
                  <a:pt x="8674" y="7593"/>
                </a:cubicBezTo>
                <a:cubicBezTo>
                  <a:pt x="8674" y="7586"/>
                  <a:pt x="8665" y="7565"/>
                  <a:pt x="8654" y="7547"/>
                </a:cubicBezTo>
                <a:cubicBezTo>
                  <a:pt x="8644" y="7529"/>
                  <a:pt x="8634" y="7509"/>
                  <a:pt x="8633" y="7504"/>
                </a:cubicBezTo>
                <a:cubicBezTo>
                  <a:pt x="8626" y="7476"/>
                  <a:pt x="8621" y="7465"/>
                  <a:pt x="8611" y="7458"/>
                </a:cubicBezTo>
                <a:cubicBezTo>
                  <a:pt x="8604" y="7455"/>
                  <a:pt x="8599" y="7442"/>
                  <a:pt x="8599" y="7429"/>
                </a:cubicBezTo>
                <a:cubicBezTo>
                  <a:pt x="8598" y="7417"/>
                  <a:pt x="8592" y="7408"/>
                  <a:pt x="8584" y="7410"/>
                </a:cubicBezTo>
                <a:cubicBezTo>
                  <a:pt x="8576" y="7411"/>
                  <a:pt x="8571" y="7409"/>
                  <a:pt x="8572" y="7405"/>
                </a:cubicBezTo>
                <a:cubicBezTo>
                  <a:pt x="8576" y="7382"/>
                  <a:pt x="8569" y="7344"/>
                  <a:pt x="8561" y="7348"/>
                </a:cubicBezTo>
                <a:cubicBezTo>
                  <a:pt x="8556" y="7350"/>
                  <a:pt x="8551" y="7341"/>
                  <a:pt x="8549" y="7327"/>
                </a:cubicBezTo>
                <a:cubicBezTo>
                  <a:pt x="8548" y="7313"/>
                  <a:pt x="8539" y="7291"/>
                  <a:pt x="8528" y="7278"/>
                </a:cubicBezTo>
                <a:cubicBezTo>
                  <a:pt x="8515" y="7261"/>
                  <a:pt x="8514" y="7257"/>
                  <a:pt x="8526" y="7262"/>
                </a:cubicBezTo>
                <a:cubicBezTo>
                  <a:pt x="8538" y="7268"/>
                  <a:pt x="8538" y="7267"/>
                  <a:pt x="8527" y="7257"/>
                </a:cubicBezTo>
                <a:cubicBezTo>
                  <a:pt x="8519" y="7249"/>
                  <a:pt x="8512" y="7234"/>
                  <a:pt x="8512" y="7223"/>
                </a:cubicBezTo>
                <a:cubicBezTo>
                  <a:pt x="8512" y="7212"/>
                  <a:pt x="8508" y="7199"/>
                  <a:pt x="8504" y="7195"/>
                </a:cubicBezTo>
                <a:cubicBezTo>
                  <a:pt x="8493" y="7186"/>
                  <a:pt x="8493" y="7182"/>
                  <a:pt x="8490" y="7129"/>
                </a:cubicBezTo>
                <a:cubicBezTo>
                  <a:pt x="8489" y="7101"/>
                  <a:pt x="8485" y="7092"/>
                  <a:pt x="8479" y="7101"/>
                </a:cubicBezTo>
                <a:cubicBezTo>
                  <a:pt x="8472" y="7110"/>
                  <a:pt x="8467" y="7103"/>
                  <a:pt x="8463" y="7077"/>
                </a:cubicBezTo>
                <a:cubicBezTo>
                  <a:pt x="8458" y="7041"/>
                  <a:pt x="8439" y="6990"/>
                  <a:pt x="8418" y="6955"/>
                </a:cubicBezTo>
                <a:cubicBezTo>
                  <a:pt x="8413" y="6945"/>
                  <a:pt x="8408" y="6927"/>
                  <a:pt x="8408" y="6914"/>
                </a:cubicBezTo>
                <a:cubicBezTo>
                  <a:pt x="8408" y="6900"/>
                  <a:pt x="8403" y="6889"/>
                  <a:pt x="8397" y="6889"/>
                </a:cubicBezTo>
                <a:cubicBezTo>
                  <a:pt x="8390" y="6889"/>
                  <a:pt x="8385" y="6883"/>
                  <a:pt x="8385" y="6875"/>
                </a:cubicBezTo>
                <a:cubicBezTo>
                  <a:pt x="8385" y="6867"/>
                  <a:pt x="8372" y="6836"/>
                  <a:pt x="8356" y="6806"/>
                </a:cubicBezTo>
                <a:cubicBezTo>
                  <a:pt x="8340" y="6776"/>
                  <a:pt x="8327" y="6743"/>
                  <a:pt x="8327" y="6733"/>
                </a:cubicBezTo>
                <a:cubicBezTo>
                  <a:pt x="8327" y="6723"/>
                  <a:pt x="8323" y="6715"/>
                  <a:pt x="8317" y="6715"/>
                </a:cubicBezTo>
                <a:cubicBezTo>
                  <a:pt x="8311" y="6715"/>
                  <a:pt x="8303" y="6704"/>
                  <a:pt x="8299" y="6691"/>
                </a:cubicBezTo>
                <a:cubicBezTo>
                  <a:pt x="8295" y="6677"/>
                  <a:pt x="8287" y="6666"/>
                  <a:pt x="8281" y="6666"/>
                </a:cubicBezTo>
                <a:cubicBezTo>
                  <a:pt x="8275" y="6666"/>
                  <a:pt x="8269" y="6658"/>
                  <a:pt x="8269" y="6647"/>
                </a:cubicBezTo>
                <a:cubicBezTo>
                  <a:pt x="8269" y="6636"/>
                  <a:pt x="8264" y="6628"/>
                  <a:pt x="8258" y="6628"/>
                </a:cubicBezTo>
                <a:cubicBezTo>
                  <a:pt x="8251" y="6628"/>
                  <a:pt x="8246" y="6621"/>
                  <a:pt x="8246" y="6613"/>
                </a:cubicBezTo>
                <a:cubicBezTo>
                  <a:pt x="8246" y="6600"/>
                  <a:pt x="8237" y="6581"/>
                  <a:pt x="8210" y="6541"/>
                </a:cubicBezTo>
                <a:cubicBezTo>
                  <a:pt x="8204" y="6533"/>
                  <a:pt x="8191" y="6510"/>
                  <a:pt x="8180" y="6490"/>
                </a:cubicBezTo>
                <a:cubicBezTo>
                  <a:pt x="8169" y="6470"/>
                  <a:pt x="8156" y="6453"/>
                  <a:pt x="8150" y="6453"/>
                </a:cubicBezTo>
                <a:cubicBezTo>
                  <a:pt x="8145" y="6453"/>
                  <a:pt x="8144" y="6449"/>
                  <a:pt x="8147" y="6444"/>
                </a:cubicBezTo>
                <a:cubicBezTo>
                  <a:pt x="8151" y="6439"/>
                  <a:pt x="8149" y="6433"/>
                  <a:pt x="8142" y="6429"/>
                </a:cubicBezTo>
                <a:cubicBezTo>
                  <a:pt x="8136" y="6426"/>
                  <a:pt x="8133" y="6419"/>
                  <a:pt x="8137" y="6414"/>
                </a:cubicBezTo>
                <a:cubicBezTo>
                  <a:pt x="8141" y="6409"/>
                  <a:pt x="8135" y="6405"/>
                  <a:pt x="8125" y="6405"/>
                </a:cubicBezTo>
                <a:cubicBezTo>
                  <a:pt x="8116" y="6405"/>
                  <a:pt x="8107" y="6397"/>
                  <a:pt x="8107" y="6388"/>
                </a:cubicBezTo>
                <a:cubicBezTo>
                  <a:pt x="8107" y="6378"/>
                  <a:pt x="8097" y="6364"/>
                  <a:pt x="8084" y="6357"/>
                </a:cubicBezTo>
                <a:cubicBezTo>
                  <a:pt x="8072" y="6349"/>
                  <a:pt x="8061" y="6332"/>
                  <a:pt x="8061" y="6320"/>
                </a:cubicBezTo>
                <a:cubicBezTo>
                  <a:pt x="8061" y="6307"/>
                  <a:pt x="8056" y="6300"/>
                  <a:pt x="8050" y="6303"/>
                </a:cubicBezTo>
                <a:cubicBezTo>
                  <a:pt x="8043" y="6307"/>
                  <a:pt x="8038" y="6303"/>
                  <a:pt x="8038" y="6296"/>
                </a:cubicBezTo>
                <a:cubicBezTo>
                  <a:pt x="8038" y="6277"/>
                  <a:pt x="7998" y="6248"/>
                  <a:pt x="7985" y="6257"/>
                </a:cubicBezTo>
                <a:cubicBezTo>
                  <a:pt x="7980" y="6261"/>
                  <a:pt x="7983" y="6256"/>
                  <a:pt x="7992" y="6246"/>
                </a:cubicBezTo>
                <a:cubicBezTo>
                  <a:pt x="8003" y="6234"/>
                  <a:pt x="8004" y="6230"/>
                  <a:pt x="7995" y="6234"/>
                </a:cubicBezTo>
                <a:cubicBezTo>
                  <a:pt x="7986" y="6239"/>
                  <a:pt x="7980" y="6236"/>
                  <a:pt x="7980" y="6226"/>
                </a:cubicBezTo>
                <a:cubicBezTo>
                  <a:pt x="7980" y="6218"/>
                  <a:pt x="7975" y="6211"/>
                  <a:pt x="7969" y="6211"/>
                </a:cubicBezTo>
                <a:cubicBezTo>
                  <a:pt x="7962" y="6211"/>
                  <a:pt x="7957" y="6205"/>
                  <a:pt x="7957" y="6198"/>
                </a:cubicBezTo>
                <a:cubicBezTo>
                  <a:pt x="7957" y="6191"/>
                  <a:pt x="7950" y="6172"/>
                  <a:pt x="7940" y="6157"/>
                </a:cubicBezTo>
                <a:cubicBezTo>
                  <a:pt x="7931" y="6143"/>
                  <a:pt x="7926" y="6127"/>
                  <a:pt x="7929" y="6124"/>
                </a:cubicBezTo>
                <a:cubicBezTo>
                  <a:pt x="7931" y="6120"/>
                  <a:pt x="7926" y="6111"/>
                  <a:pt x="7916" y="6105"/>
                </a:cubicBezTo>
                <a:cubicBezTo>
                  <a:pt x="7907" y="6098"/>
                  <a:pt x="7899" y="6083"/>
                  <a:pt x="7899" y="6070"/>
                </a:cubicBezTo>
                <a:cubicBezTo>
                  <a:pt x="7899" y="6058"/>
                  <a:pt x="7894" y="6045"/>
                  <a:pt x="7887" y="6042"/>
                </a:cubicBezTo>
                <a:cubicBezTo>
                  <a:pt x="7879" y="6037"/>
                  <a:pt x="7879" y="6032"/>
                  <a:pt x="7887" y="6023"/>
                </a:cubicBezTo>
                <a:cubicBezTo>
                  <a:pt x="7895" y="6015"/>
                  <a:pt x="7895" y="6008"/>
                  <a:pt x="7887" y="6002"/>
                </a:cubicBezTo>
                <a:cubicBezTo>
                  <a:pt x="7881" y="5996"/>
                  <a:pt x="7874" y="5970"/>
                  <a:pt x="7872" y="5944"/>
                </a:cubicBezTo>
                <a:cubicBezTo>
                  <a:pt x="7871" y="5918"/>
                  <a:pt x="7865" y="5890"/>
                  <a:pt x="7859" y="5883"/>
                </a:cubicBezTo>
                <a:cubicBezTo>
                  <a:pt x="7852" y="5873"/>
                  <a:pt x="7854" y="5872"/>
                  <a:pt x="7864" y="5877"/>
                </a:cubicBezTo>
                <a:cubicBezTo>
                  <a:pt x="7873" y="5882"/>
                  <a:pt x="7872" y="5876"/>
                  <a:pt x="7861" y="5861"/>
                </a:cubicBezTo>
                <a:cubicBezTo>
                  <a:pt x="7849" y="5846"/>
                  <a:pt x="7842" y="5809"/>
                  <a:pt x="7840" y="5747"/>
                </a:cubicBezTo>
                <a:cubicBezTo>
                  <a:pt x="7839" y="5696"/>
                  <a:pt x="7833" y="5645"/>
                  <a:pt x="7828" y="5633"/>
                </a:cubicBezTo>
                <a:cubicBezTo>
                  <a:pt x="7823" y="5621"/>
                  <a:pt x="7818" y="5594"/>
                  <a:pt x="7816" y="5573"/>
                </a:cubicBezTo>
                <a:cubicBezTo>
                  <a:pt x="7815" y="5551"/>
                  <a:pt x="7810" y="5533"/>
                  <a:pt x="7806" y="5533"/>
                </a:cubicBezTo>
                <a:cubicBezTo>
                  <a:pt x="7802" y="5533"/>
                  <a:pt x="7798" y="5528"/>
                  <a:pt x="7798" y="5521"/>
                </a:cubicBezTo>
                <a:cubicBezTo>
                  <a:pt x="7797" y="5515"/>
                  <a:pt x="7794" y="5501"/>
                  <a:pt x="7791" y="5490"/>
                </a:cubicBezTo>
                <a:cubicBezTo>
                  <a:pt x="7788" y="5479"/>
                  <a:pt x="7785" y="5467"/>
                  <a:pt x="7784" y="5463"/>
                </a:cubicBezTo>
                <a:cubicBezTo>
                  <a:pt x="7784" y="5458"/>
                  <a:pt x="7778" y="5458"/>
                  <a:pt x="7772" y="5461"/>
                </a:cubicBezTo>
                <a:cubicBezTo>
                  <a:pt x="7765" y="5464"/>
                  <a:pt x="7761" y="5464"/>
                  <a:pt x="7761" y="5459"/>
                </a:cubicBezTo>
                <a:cubicBezTo>
                  <a:pt x="7767" y="5433"/>
                  <a:pt x="7759" y="5398"/>
                  <a:pt x="7749" y="5403"/>
                </a:cubicBezTo>
                <a:cubicBezTo>
                  <a:pt x="7742" y="5406"/>
                  <a:pt x="7737" y="5398"/>
                  <a:pt x="7737" y="5385"/>
                </a:cubicBezTo>
                <a:cubicBezTo>
                  <a:pt x="7737" y="5372"/>
                  <a:pt x="7733" y="5359"/>
                  <a:pt x="7729" y="5358"/>
                </a:cubicBezTo>
                <a:cubicBezTo>
                  <a:pt x="7716" y="5353"/>
                  <a:pt x="7679" y="5292"/>
                  <a:pt x="7679" y="5277"/>
                </a:cubicBezTo>
                <a:cubicBezTo>
                  <a:pt x="7679" y="5265"/>
                  <a:pt x="7666" y="5239"/>
                  <a:pt x="7615" y="5153"/>
                </a:cubicBezTo>
                <a:cubicBezTo>
                  <a:pt x="7606" y="5138"/>
                  <a:pt x="7598" y="5117"/>
                  <a:pt x="7598" y="5106"/>
                </a:cubicBezTo>
                <a:cubicBezTo>
                  <a:pt x="7598" y="5096"/>
                  <a:pt x="7593" y="5090"/>
                  <a:pt x="7587" y="5093"/>
                </a:cubicBezTo>
                <a:cubicBezTo>
                  <a:pt x="7580" y="5096"/>
                  <a:pt x="7575" y="5085"/>
                  <a:pt x="7575" y="5064"/>
                </a:cubicBezTo>
                <a:cubicBezTo>
                  <a:pt x="7575" y="5019"/>
                  <a:pt x="7575" y="5016"/>
                  <a:pt x="7564" y="5011"/>
                </a:cubicBezTo>
                <a:cubicBezTo>
                  <a:pt x="7559" y="5008"/>
                  <a:pt x="7553" y="4986"/>
                  <a:pt x="7551" y="4962"/>
                </a:cubicBezTo>
                <a:cubicBezTo>
                  <a:pt x="7549" y="4938"/>
                  <a:pt x="7541" y="4902"/>
                  <a:pt x="7533" y="4881"/>
                </a:cubicBezTo>
                <a:cubicBezTo>
                  <a:pt x="7522" y="4854"/>
                  <a:pt x="7521" y="4839"/>
                  <a:pt x="7530" y="4825"/>
                </a:cubicBezTo>
                <a:cubicBezTo>
                  <a:pt x="7539" y="4810"/>
                  <a:pt x="7539" y="4807"/>
                  <a:pt x="7530" y="4811"/>
                </a:cubicBezTo>
                <a:cubicBezTo>
                  <a:pt x="7512" y="4821"/>
                  <a:pt x="7514" y="4785"/>
                  <a:pt x="7532" y="4769"/>
                </a:cubicBezTo>
                <a:cubicBezTo>
                  <a:pt x="7540" y="4762"/>
                  <a:pt x="7541" y="4759"/>
                  <a:pt x="7534" y="4762"/>
                </a:cubicBezTo>
                <a:cubicBezTo>
                  <a:pt x="7526" y="4765"/>
                  <a:pt x="7521" y="4738"/>
                  <a:pt x="7519" y="4681"/>
                </a:cubicBezTo>
                <a:cubicBezTo>
                  <a:pt x="7517" y="4627"/>
                  <a:pt x="7521" y="4594"/>
                  <a:pt x="7528" y="4594"/>
                </a:cubicBezTo>
                <a:cubicBezTo>
                  <a:pt x="7536" y="4594"/>
                  <a:pt x="7540" y="4481"/>
                  <a:pt x="7540" y="4260"/>
                </a:cubicBezTo>
                <a:cubicBezTo>
                  <a:pt x="7540" y="4040"/>
                  <a:pt x="7536" y="3927"/>
                  <a:pt x="7528" y="3931"/>
                </a:cubicBezTo>
                <a:cubicBezTo>
                  <a:pt x="7522" y="3934"/>
                  <a:pt x="7518" y="3934"/>
                  <a:pt x="7519" y="3929"/>
                </a:cubicBezTo>
                <a:cubicBezTo>
                  <a:pt x="7523" y="3913"/>
                  <a:pt x="7503" y="3838"/>
                  <a:pt x="7493" y="3833"/>
                </a:cubicBezTo>
                <a:cubicBezTo>
                  <a:pt x="7487" y="3830"/>
                  <a:pt x="7483" y="3818"/>
                  <a:pt x="7483" y="3806"/>
                </a:cubicBezTo>
                <a:cubicBezTo>
                  <a:pt x="7483" y="3784"/>
                  <a:pt x="7470" y="3758"/>
                  <a:pt x="7424" y="3681"/>
                </a:cubicBezTo>
                <a:cubicBezTo>
                  <a:pt x="7412" y="3660"/>
                  <a:pt x="7402" y="3637"/>
                  <a:pt x="7402" y="3630"/>
                </a:cubicBezTo>
                <a:cubicBezTo>
                  <a:pt x="7402" y="3622"/>
                  <a:pt x="7397" y="3616"/>
                  <a:pt x="7390" y="3616"/>
                </a:cubicBezTo>
                <a:cubicBezTo>
                  <a:pt x="7384" y="3616"/>
                  <a:pt x="7379" y="3612"/>
                  <a:pt x="7379" y="3606"/>
                </a:cubicBezTo>
                <a:cubicBezTo>
                  <a:pt x="7379" y="3597"/>
                  <a:pt x="7370" y="3586"/>
                  <a:pt x="7335" y="3554"/>
                </a:cubicBezTo>
                <a:cubicBezTo>
                  <a:pt x="7327" y="3546"/>
                  <a:pt x="7321" y="3535"/>
                  <a:pt x="7321" y="3530"/>
                </a:cubicBezTo>
                <a:cubicBezTo>
                  <a:pt x="7321" y="3524"/>
                  <a:pt x="7316" y="3519"/>
                  <a:pt x="7311" y="3519"/>
                </a:cubicBezTo>
                <a:cubicBezTo>
                  <a:pt x="7305" y="3519"/>
                  <a:pt x="7298" y="3506"/>
                  <a:pt x="7295" y="3490"/>
                </a:cubicBezTo>
                <a:cubicBezTo>
                  <a:pt x="7292" y="3474"/>
                  <a:pt x="7294" y="3461"/>
                  <a:pt x="7300" y="3461"/>
                </a:cubicBezTo>
                <a:cubicBezTo>
                  <a:pt x="7309" y="3461"/>
                  <a:pt x="7314" y="3477"/>
                  <a:pt x="7310" y="3494"/>
                </a:cubicBezTo>
                <a:cubicBezTo>
                  <a:pt x="7309" y="3499"/>
                  <a:pt x="7315" y="3498"/>
                  <a:pt x="7324" y="3492"/>
                </a:cubicBezTo>
                <a:cubicBezTo>
                  <a:pt x="7336" y="3484"/>
                  <a:pt x="7339" y="3486"/>
                  <a:pt x="7341" y="3500"/>
                </a:cubicBezTo>
                <a:cubicBezTo>
                  <a:pt x="7342" y="3510"/>
                  <a:pt x="7356" y="3531"/>
                  <a:pt x="7371" y="3545"/>
                </a:cubicBezTo>
                <a:cubicBezTo>
                  <a:pt x="7387" y="3559"/>
                  <a:pt x="7398" y="3574"/>
                  <a:pt x="7395" y="3578"/>
                </a:cubicBezTo>
                <a:cubicBezTo>
                  <a:pt x="7393" y="3582"/>
                  <a:pt x="7398" y="3590"/>
                  <a:pt x="7408" y="3597"/>
                </a:cubicBezTo>
                <a:cubicBezTo>
                  <a:pt x="7417" y="3603"/>
                  <a:pt x="7422" y="3612"/>
                  <a:pt x="7419" y="3616"/>
                </a:cubicBezTo>
                <a:cubicBezTo>
                  <a:pt x="7416" y="3620"/>
                  <a:pt x="7421" y="3629"/>
                  <a:pt x="7431" y="3636"/>
                </a:cubicBezTo>
                <a:cubicBezTo>
                  <a:pt x="7440" y="3642"/>
                  <a:pt x="7448" y="3653"/>
                  <a:pt x="7448" y="3660"/>
                </a:cubicBezTo>
                <a:cubicBezTo>
                  <a:pt x="7448" y="3667"/>
                  <a:pt x="7453" y="3674"/>
                  <a:pt x="7460" y="3676"/>
                </a:cubicBezTo>
                <a:cubicBezTo>
                  <a:pt x="7466" y="3678"/>
                  <a:pt x="7472" y="3692"/>
                  <a:pt x="7474" y="3707"/>
                </a:cubicBezTo>
                <a:cubicBezTo>
                  <a:pt x="7475" y="3722"/>
                  <a:pt x="7483" y="3737"/>
                  <a:pt x="7491" y="3739"/>
                </a:cubicBezTo>
                <a:cubicBezTo>
                  <a:pt x="7499" y="3742"/>
                  <a:pt x="7506" y="3752"/>
                  <a:pt x="7506" y="3762"/>
                </a:cubicBezTo>
                <a:cubicBezTo>
                  <a:pt x="7506" y="3772"/>
                  <a:pt x="7510" y="3781"/>
                  <a:pt x="7516" y="3781"/>
                </a:cubicBezTo>
                <a:cubicBezTo>
                  <a:pt x="7521" y="3781"/>
                  <a:pt x="7526" y="3797"/>
                  <a:pt x="7528" y="3817"/>
                </a:cubicBezTo>
                <a:cubicBezTo>
                  <a:pt x="7529" y="3837"/>
                  <a:pt x="7531" y="3859"/>
                  <a:pt x="7532" y="3865"/>
                </a:cubicBezTo>
                <a:cubicBezTo>
                  <a:pt x="7532" y="3872"/>
                  <a:pt x="7537" y="3878"/>
                  <a:pt x="7541" y="3878"/>
                </a:cubicBezTo>
                <a:cubicBezTo>
                  <a:pt x="7546" y="3878"/>
                  <a:pt x="7552" y="3907"/>
                  <a:pt x="7555" y="3943"/>
                </a:cubicBezTo>
                <a:cubicBezTo>
                  <a:pt x="7559" y="3979"/>
                  <a:pt x="7565" y="4019"/>
                  <a:pt x="7569" y="4033"/>
                </a:cubicBezTo>
                <a:cubicBezTo>
                  <a:pt x="7574" y="4046"/>
                  <a:pt x="7580" y="4121"/>
                  <a:pt x="7584" y="4200"/>
                </a:cubicBezTo>
                <a:cubicBezTo>
                  <a:pt x="7588" y="4312"/>
                  <a:pt x="7586" y="4346"/>
                  <a:pt x="7574" y="4359"/>
                </a:cubicBezTo>
                <a:cubicBezTo>
                  <a:pt x="7560" y="4373"/>
                  <a:pt x="7560" y="4374"/>
                  <a:pt x="7575" y="4367"/>
                </a:cubicBezTo>
                <a:cubicBezTo>
                  <a:pt x="7590" y="4360"/>
                  <a:pt x="7590" y="4361"/>
                  <a:pt x="7578" y="4373"/>
                </a:cubicBezTo>
                <a:cubicBezTo>
                  <a:pt x="7567" y="4384"/>
                  <a:pt x="7567" y="4390"/>
                  <a:pt x="7578" y="4400"/>
                </a:cubicBezTo>
                <a:cubicBezTo>
                  <a:pt x="7590" y="4410"/>
                  <a:pt x="7590" y="4412"/>
                  <a:pt x="7578" y="4406"/>
                </a:cubicBezTo>
                <a:cubicBezTo>
                  <a:pt x="7563" y="4399"/>
                  <a:pt x="7563" y="4395"/>
                  <a:pt x="7562" y="4611"/>
                </a:cubicBezTo>
                <a:cubicBezTo>
                  <a:pt x="7562" y="4676"/>
                  <a:pt x="7557" y="4730"/>
                  <a:pt x="7552" y="4730"/>
                </a:cubicBezTo>
                <a:cubicBezTo>
                  <a:pt x="7546" y="4730"/>
                  <a:pt x="7545" y="4740"/>
                  <a:pt x="7548" y="4752"/>
                </a:cubicBezTo>
                <a:cubicBezTo>
                  <a:pt x="7552" y="4764"/>
                  <a:pt x="7558" y="4815"/>
                  <a:pt x="7562" y="4865"/>
                </a:cubicBezTo>
                <a:cubicBezTo>
                  <a:pt x="7566" y="4916"/>
                  <a:pt x="7574" y="4963"/>
                  <a:pt x="7580" y="4970"/>
                </a:cubicBezTo>
                <a:cubicBezTo>
                  <a:pt x="7585" y="4978"/>
                  <a:pt x="7591" y="4999"/>
                  <a:pt x="7594" y="5019"/>
                </a:cubicBezTo>
                <a:cubicBezTo>
                  <a:pt x="7596" y="5038"/>
                  <a:pt x="7603" y="5055"/>
                  <a:pt x="7610" y="5057"/>
                </a:cubicBezTo>
                <a:cubicBezTo>
                  <a:pt x="7616" y="5059"/>
                  <a:pt x="7622" y="5071"/>
                  <a:pt x="7622" y="5084"/>
                </a:cubicBezTo>
                <a:cubicBezTo>
                  <a:pt x="7622" y="5108"/>
                  <a:pt x="7624" y="5113"/>
                  <a:pt x="7660" y="5174"/>
                </a:cubicBezTo>
                <a:cubicBezTo>
                  <a:pt x="7671" y="5191"/>
                  <a:pt x="7679" y="5212"/>
                  <a:pt x="7679" y="5220"/>
                </a:cubicBezTo>
                <a:cubicBezTo>
                  <a:pt x="7679" y="5227"/>
                  <a:pt x="7685" y="5233"/>
                  <a:pt x="7691" y="5233"/>
                </a:cubicBezTo>
                <a:cubicBezTo>
                  <a:pt x="7697" y="5233"/>
                  <a:pt x="7703" y="5244"/>
                  <a:pt x="7703" y="5258"/>
                </a:cubicBezTo>
                <a:cubicBezTo>
                  <a:pt x="7703" y="5272"/>
                  <a:pt x="7708" y="5280"/>
                  <a:pt x="7714" y="5277"/>
                </a:cubicBezTo>
                <a:cubicBezTo>
                  <a:pt x="7720" y="5274"/>
                  <a:pt x="7726" y="5280"/>
                  <a:pt x="7726" y="5290"/>
                </a:cubicBezTo>
                <a:cubicBezTo>
                  <a:pt x="7726" y="5301"/>
                  <a:pt x="7731" y="5312"/>
                  <a:pt x="7737" y="5316"/>
                </a:cubicBezTo>
                <a:cubicBezTo>
                  <a:pt x="7744" y="5319"/>
                  <a:pt x="7746" y="5326"/>
                  <a:pt x="7743" y="5331"/>
                </a:cubicBezTo>
                <a:cubicBezTo>
                  <a:pt x="7739" y="5336"/>
                  <a:pt x="7741" y="5340"/>
                  <a:pt x="7748" y="5340"/>
                </a:cubicBezTo>
                <a:cubicBezTo>
                  <a:pt x="7755" y="5340"/>
                  <a:pt x="7760" y="5346"/>
                  <a:pt x="7760" y="5354"/>
                </a:cubicBezTo>
                <a:cubicBezTo>
                  <a:pt x="7760" y="5362"/>
                  <a:pt x="7770" y="5383"/>
                  <a:pt x="7782" y="5401"/>
                </a:cubicBezTo>
                <a:cubicBezTo>
                  <a:pt x="7795" y="5419"/>
                  <a:pt x="7806" y="5447"/>
                  <a:pt x="7808" y="5462"/>
                </a:cubicBezTo>
                <a:cubicBezTo>
                  <a:pt x="7811" y="5477"/>
                  <a:pt x="7816" y="5492"/>
                  <a:pt x="7821" y="5495"/>
                </a:cubicBezTo>
                <a:cubicBezTo>
                  <a:pt x="7826" y="5498"/>
                  <a:pt x="7832" y="5518"/>
                  <a:pt x="7835" y="5539"/>
                </a:cubicBezTo>
                <a:cubicBezTo>
                  <a:pt x="7837" y="5560"/>
                  <a:pt x="7841" y="5578"/>
                  <a:pt x="7842" y="5579"/>
                </a:cubicBezTo>
                <a:cubicBezTo>
                  <a:pt x="7843" y="5581"/>
                  <a:pt x="7845" y="5585"/>
                  <a:pt x="7846" y="5589"/>
                </a:cubicBezTo>
                <a:cubicBezTo>
                  <a:pt x="7847" y="5593"/>
                  <a:pt x="7851" y="5601"/>
                  <a:pt x="7856" y="5607"/>
                </a:cubicBezTo>
                <a:cubicBezTo>
                  <a:pt x="7860" y="5614"/>
                  <a:pt x="7864" y="5646"/>
                  <a:pt x="7865" y="5680"/>
                </a:cubicBezTo>
                <a:cubicBezTo>
                  <a:pt x="7865" y="5749"/>
                  <a:pt x="7869" y="5783"/>
                  <a:pt x="7880" y="5805"/>
                </a:cubicBezTo>
                <a:cubicBezTo>
                  <a:pt x="7884" y="5813"/>
                  <a:pt x="7889" y="5850"/>
                  <a:pt x="7892" y="5887"/>
                </a:cubicBezTo>
                <a:cubicBezTo>
                  <a:pt x="7895" y="5924"/>
                  <a:pt x="7898" y="5958"/>
                  <a:pt x="7898" y="5963"/>
                </a:cubicBezTo>
                <a:cubicBezTo>
                  <a:pt x="7899" y="5967"/>
                  <a:pt x="7904" y="5968"/>
                  <a:pt x="7911" y="5964"/>
                </a:cubicBezTo>
                <a:cubicBezTo>
                  <a:pt x="7918" y="5961"/>
                  <a:pt x="7922" y="5977"/>
                  <a:pt x="7922" y="6007"/>
                </a:cubicBezTo>
                <a:cubicBezTo>
                  <a:pt x="7922" y="6034"/>
                  <a:pt x="7928" y="6056"/>
                  <a:pt x="7934" y="6056"/>
                </a:cubicBezTo>
                <a:cubicBezTo>
                  <a:pt x="7940" y="6056"/>
                  <a:pt x="7945" y="6071"/>
                  <a:pt x="7945" y="6090"/>
                </a:cubicBezTo>
                <a:cubicBezTo>
                  <a:pt x="7945" y="6108"/>
                  <a:pt x="7951" y="6126"/>
                  <a:pt x="7957" y="6129"/>
                </a:cubicBezTo>
                <a:cubicBezTo>
                  <a:pt x="7964" y="6132"/>
                  <a:pt x="7966" y="6139"/>
                  <a:pt x="7963" y="6143"/>
                </a:cubicBezTo>
                <a:cubicBezTo>
                  <a:pt x="7960" y="6147"/>
                  <a:pt x="7965" y="6157"/>
                  <a:pt x="7975" y="6163"/>
                </a:cubicBezTo>
                <a:cubicBezTo>
                  <a:pt x="7985" y="6170"/>
                  <a:pt x="8003" y="6195"/>
                  <a:pt x="8016" y="6218"/>
                </a:cubicBezTo>
                <a:cubicBezTo>
                  <a:pt x="8028" y="6241"/>
                  <a:pt x="8049" y="6265"/>
                  <a:pt x="8062" y="6272"/>
                </a:cubicBezTo>
                <a:cubicBezTo>
                  <a:pt x="8074" y="6278"/>
                  <a:pt x="8084" y="6291"/>
                  <a:pt x="8084" y="6300"/>
                </a:cubicBezTo>
                <a:cubicBezTo>
                  <a:pt x="8084" y="6308"/>
                  <a:pt x="8092" y="6321"/>
                  <a:pt x="8101" y="6327"/>
                </a:cubicBezTo>
                <a:cubicBezTo>
                  <a:pt x="8111" y="6334"/>
                  <a:pt x="8126" y="6351"/>
                  <a:pt x="8134" y="6365"/>
                </a:cubicBezTo>
                <a:cubicBezTo>
                  <a:pt x="8200" y="6471"/>
                  <a:pt x="8221" y="6501"/>
                  <a:pt x="8227" y="6497"/>
                </a:cubicBezTo>
                <a:cubicBezTo>
                  <a:pt x="8231" y="6494"/>
                  <a:pt x="8232" y="6495"/>
                  <a:pt x="8229" y="6499"/>
                </a:cubicBezTo>
                <a:cubicBezTo>
                  <a:pt x="8226" y="6502"/>
                  <a:pt x="8229" y="6511"/>
                  <a:pt x="8236" y="6518"/>
                </a:cubicBezTo>
                <a:cubicBezTo>
                  <a:pt x="8243" y="6525"/>
                  <a:pt x="8245" y="6531"/>
                  <a:pt x="8240" y="6531"/>
                </a:cubicBezTo>
                <a:cubicBezTo>
                  <a:pt x="8235" y="6531"/>
                  <a:pt x="8241" y="6540"/>
                  <a:pt x="8252" y="6550"/>
                </a:cubicBezTo>
                <a:cubicBezTo>
                  <a:pt x="8264" y="6561"/>
                  <a:pt x="8269" y="6570"/>
                  <a:pt x="8264" y="6570"/>
                </a:cubicBezTo>
                <a:cubicBezTo>
                  <a:pt x="8258" y="6570"/>
                  <a:pt x="8262" y="6577"/>
                  <a:pt x="8272" y="6587"/>
                </a:cubicBezTo>
                <a:cubicBezTo>
                  <a:pt x="8282" y="6596"/>
                  <a:pt x="8292" y="6612"/>
                  <a:pt x="8294" y="6623"/>
                </a:cubicBezTo>
                <a:cubicBezTo>
                  <a:pt x="8297" y="6634"/>
                  <a:pt x="8301" y="6644"/>
                  <a:pt x="8304" y="6647"/>
                </a:cubicBezTo>
                <a:cubicBezTo>
                  <a:pt x="8316" y="6657"/>
                  <a:pt x="8361" y="6740"/>
                  <a:pt x="8368" y="6766"/>
                </a:cubicBezTo>
                <a:cubicBezTo>
                  <a:pt x="8373" y="6781"/>
                  <a:pt x="8381" y="6795"/>
                  <a:pt x="8386" y="6798"/>
                </a:cubicBezTo>
                <a:cubicBezTo>
                  <a:pt x="8392" y="6801"/>
                  <a:pt x="8397" y="6814"/>
                  <a:pt x="8397" y="6827"/>
                </a:cubicBezTo>
                <a:cubicBezTo>
                  <a:pt x="8397" y="6840"/>
                  <a:pt x="8402" y="6850"/>
                  <a:pt x="8408" y="6850"/>
                </a:cubicBezTo>
                <a:cubicBezTo>
                  <a:pt x="8414" y="6850"/>
                  <a:pt x="8422" y="6866"/>
                  <a:pt x="8426" y="6884"/>
                </a:cubicBezTo>
                <a:cubicBezTo>
                  <a:pt x="8431" y="6903"/>
                  <a:pt x="8439" y="6918"/>
                  <a:pt x="8444" y="6918"/>
                </a:cubicBezTo>
                <a:cubicBezTo>
                  <a:pt x="8450" y="6918"/>
                  <a:pt x="8454" y="6931"/>
                  <a:pt x="8454" y="6946"/>
                </a:cubicBezTo>
                <a:cubicBezTo>
                  <a:pt x="8454" y="6962"/>
                  <a:pt x="8460" y="6976"/>
                  <a:pt x="8466" y="6978"/>
                </a:cubicBezTo>
                <a:cubicBezTo>
                  <a:pt x="8472" y="6980"/>
                  <a:pt x="8478" y="6996"/>
                  <a:pt x="8480" y="7013"/>
                </a:cubicBezTo>
                <a:cubicBezTo>
                  <a:pt x="8481" y="7031"/>
                  <a:pt x="8487" y="7048"/>
                  <a:pt x="8492" y="7050"/>
                </a:cubicBezTo>
                <a:cubicBezTo>
                  <a:pt x="8497" y="7053"/>
                  <a:pt x="8501" y="7065"/>
                  <a:pt x="8501" y="7078"/>
                </a:cubicBezTo>
                <a:cubicBezTo>
                  <a:pt x="8501" y="7091"/>
                  <a:pt x="8509" y="7121"/>
                  <a:pt x="8518" y="7144"/>
                </a:cubicBezTo>
                <a:cubicBezTo>
                  <a:pt x="8528" y="7168"/>
                  <a:pt x="8537" y="7199"/>
                  <a:pt x="8538" y="7213"/>
                </a:cubicBezTo>
                <a:cubicBezTo>
                  <a:pt x="8539" y="7226"/>
                  <a:pt x="8544" y="7238"/>
                  <a:pt x="8548" y="7238"/>
                </a:cubicBezTo>
                <a:cubicBezTo>
                  <a:pt x="8555" y="7238"/>
                  <a:pt x="8567" y="7275"/>
                  <a:pt x="8572" y="7313"/>
                </a:cubicBezTo>
                <a:cubicBezTo>
                  <a:pt x="8573" y="7320"/>
                  <a:pt x="8578" y="7325"/>
                  <a:pt x="8584" y="7325"/>
                </a:cubicBezTo>
                <a:cubicBezTo>
                  <a:pt x="8589" y="7325"/>
                  <a:pt x="8593" y="7336"/>
                  <a:pt x="8593" y="7349"/>
                </a:cubicBezTo>
                <a:cubicBezTo>
                  <a:pt x="8593" y="7362"/>
                  <a:pt x="8599" y="7373"/>
                  <a:pt x="8605" y="7373"/>
                </a:cubicBezTo>
                <a:cubicBezTo>
                  <a:pt x="8611" y="7373"/>
                  <a:pt x="8616" y="7382"/>
                  <a:pt x="8616" y="7392"/>
                </a:cubicBezTo>
                <a:cubicBezTo>
                  <a:pt x="8616" y="7402"/>
                  <a:pt x="8624" y="7422"/>
                  <a:pt x="8633" y="7437"/>
                </a:cubicBezTo>
                <a:cubicBezTo>
                  <a:pt x="8642" y="7452"/>
                  <a:pt x="8647" y="7468"/>
                  <a:pt x="8644" y="7472"/>
                </a:cubicBezTo>
                <a:cubicBezTo>
                  <a:pt x="8641" y="7476"/>
                  <a:pt x="8643" y="7480"/>
                  <a:pt x="8649" y="7480"/>
                </a:cubicBezTo>
                <a:cubicBezTo>
                  <a:pt x="8660" y="7480"/>
                  <a:pt x="8680" y="7525"/>
                  <a:pt x="8676" y="7540"/>
                </a:cubicBezTo>
                <a:cubicBezTo>
                  <a:pt x="8675" y="7544"/>
                  <a:pt x="8679" y="7548"/>
                  <a:pt x="8685" y="7548"/>
                </a:cubicBezTo>
                <a:cubicBezTo>
                  <a:pt x="8690" y="7548"/>
                  <a:pt x="8698" y="7554"/>
                  <a:pt x="8702" y="7563"/>
                </a:cubicBezTo>
                <a:cubicBezTo>
                  <a:pt x="8706" y="7571"/>
                  <a:pt x="8704" y="7575"/>
                  <a:pt x="8697" y="7572"/>
                </a:cubicBezTo>
                <a:cubicBezTo>
                  <a:pt x="8691" y="7569"/>
                  <a:pt x="8689" y="7573"/>
                  <a:pt x="8693" y="7581"/>
                </a:cubicBezTo>
                <a:cubicBezTo>
                  <a:pt x="8697" y="7589"/>
                  <a:pt x="8705" y="7594"/>
                  <a:pt x="8710" y="7591"/>
                </a:cubicBezTo>
                <a:cubicBezTo>
                  <a:pt x="8716" y="7588"/>
                  <a:pt x="8721" y="7590"/>
                  <a:pt x="8721" y="7596"/>
                </a:cubicBezTo>
                <a:cubicBezTo>
                  <a:pt x="8721" y="7616"/>
                  <a:pt x="8723" y="7621"/>
                  <a:pt x="8739" y="7636"/>
                </a:cubicBezTo>
                <a:cubicBezTo>
                  <a:pt x="8748" y="7644"/>
                  <a:pt x="8753" y="7653"/>
                  <a:pt x="8749" y="7656"/>
                </a:cubicBezTo>
                <a:cubicBezTo>
                  <a:pt x="8746" y="7659"/>
                  <a:pt x="8751" y="7667"/>
                  <a:pt x="8761" y="7673"/>
                </a:cubicBezTo>
                <a:cubicBezTo>
                  <a:pt x="8770" y="7680"/>
                  <a:pt x="8778" y="7696"/>
                  <a:pt x="8778" y="7709"/>
                </a:cubicBezTo>
                <a:cubicBezTo>
                  <a:pt x="8778" y="7722"/>
                  <a:pt x="8783" y="7731"/>
                  <a:pt x="8788" y="7728"/>
                </a:cubicBezTo>
                <a:cubicBezTo>
                  <a:pt x="8793" y="7725"/>
                  <a:pt x="8797" y="7731"/>
                  <a:pt x="8798" y="7740"/>
                </a:cubicBezTo>
                <a:cubicBezTo>
                  <a:pt x="8801" y="7769"/>
                  <a:pt x="8807" y="7784"/>
                  <a:pt x="8822" y="7798"/>
                </a:cubicBezTo>
                <a:cubicBezTo>
                  <a:pt x="8830" y="7805"/>
                  <a:pt x="8834" y="7814"/>
                  <a:pt x="8831" y="7819"/>
                </a:cubicBezTo>
                <a:cubicBezTo>
                  <a:pt x="8828" y="7823"/>
                  <a:pt x="8833" y="7832"/>
                  <a:pt x="8842" y="7838"/>
                </a:cubicBezTo>
                <a:cubicBezTo>
                  <a:pt x="8852" y="7845"/>
                  <a:pt x="8859" y="7859"/>
                  <a:pt x="8859" y="7869"/>
                </a:cubicBezTo>
                <a:cubicBezTo>
                  <a:pt x="8859" y="7879"/>
                  <a:pt x="8867" y="7894"/>
                  <a:pt x="8876" y="7902"/>
                </a:cubicBezTo>
                <a:cubicBezTo>
                  <a:pt x="8885" y="7910"/>
                  <a:pt x="8891" y="7925"/>
                  <a:pt x="8888" y="7935"/>
                </a:cubicBezTo>
                <a:cubicBezTo>
                  <a:pt x="8886" y="7946"/>
                  <a:pt x="8888" y="7954"/>
                  <a:pt x="8893" y="7954"/>
                </a:cubicBezTo>
                <a:cubicBezTo>
                  <a:pt x="8899" y="7954"/>
                  <a:pt x="8906" y="7968"/>
                  <a:pt x="8910" y="7984"/>
                </a:cubicBezTo>
                <a:cubicBezTo>
                  <a:pt x="8914" y="8000"/>
                  <a:pt x="8921" y="8012"/>
                  <a:pt x="8926" y="8009"/>
                </a:cubicBezTo>
                <a:cubicBezTo>
                  <a:pt x="8931" y="8006"/>
                  <a:pt x="8937" y="8018"/>
                  <a:pt x="8938" y="8035"/>
                </a:cubicBezTo>
                <a:cubicBezTo>
                  <a:pt x="8940" y="8052"/>
                  <a:pt x="8946" y="8067"/>
                  <a:pt x="8952" y="8069"/>
                </a:cubicBezTo>
                <a:cubicBezTo>
                  <a:pt x="8958" y="8071"/>
                  <a:pt x="8963" y="8081"/>
                  <a:pt x="8963" y="8091"/>
                </a:cubicBezTo>
                <a:cubicBezTo>
                  <a:pt x="8963" y="8102"/>
                  <a:pt x="8971" y="8123"/>
                  <a:pt x="8980" y="8138"/>
                </a:cubicBezTo>
                <a:cubicBezTo>
                  <a:pt x="8990" y="8153"/>
                  <a:pt x="8994" y="8168"/>
                  <a:pt x="8990" y="8171"/>
                </a:cubicBezTo>
                <a:cubicBezTo>
                  <a:pt x="8986" y="8174"/>
                  <a:pt x="8990" y="8177"/>
                  <a:pt x="8998" y="8177"/>
                </a:cubicBezTo>
                <a:cubicBezTo>
                  <a:pt x="9007" y="8177"/>
                  <a:pt x="9011" y="8180"/>
                  <a:pt x="9007" y="8183"/>
                </a:cubicBezTo>
                <a:cubicBezTo>
                  <a:pt x="9003" y="8186"/>
                  <a:pt x="9010" y="8204"/>
                  <a:pt x="9022" y="8222"/>
                </a:cubicBezTo>
                <a:cubicBezTo>
                  <a:pt x="9034" y="8240"/>
                  <a:pt x="9044" y="8262"/>
                  <a:pt x="9044" y="8269"/>
                </a:cubicBezTo>
                <a:cubicBezTo>
                  <a:pt x="9044" y="8277"/>
                  <a:pt x="9050" y="8284"/>
                  <a:pt x="9056" y="8284"/>
                </a:cubicBezTo>
                <a:cubicBezTo>
                  <a:pt x="9062" y="8284"/>
                  <a:pt x="9068" y="8292"/>
                  <a:pt x="9068" y="8302"/>
                </a:cubicBezTo>
                <a:cubicBezTo>
                  <a:pt x="9068" y="8312"/>
                  <a:pt x="9075" y="8323"/>
                  <a:pt x="9085" y="8326"/>
                </a:cubicBezTo>
                <a:cubicBezTo>
                  <a:pt x="9095" y="8329"/>
                  <a:pt x="9102" y="8340"/>
                  <a:pt x="9102" y="8351"/>
                </a:cubicBezTo>
                <a:cubicBezTo>
                  <a:pt x="9102" y="8362"/>
                  <a:pt x="9108" y="8371"/>
                  <a:pt x="9115" y="8371"/>
                </a:cubicBezTo>
                <a:cubicBezTo>
                  <a:pt x="9122" y="8371"/>
                  <a:pt x="9125" y="8378"/>
                  <a:pt x="9121" y="8386"/>
                </a:cubicBezTo>
                <a:cubicBezTo>
                  <a:pt x="9117" y="8395"/>
                  <a:pt x="9119" y="8398"/>
                  <a:pt x="9126" y="8395"/>
                </a:cubicBezTo>
                <a:cubicBezTo>
                  <a:pt x="9133" y="8391"/>
                  <a:pt x="9147" y="8397"/>
                  <a:pt x="9158" y="8408"/>
                </a:cubicBezTo>
                <a:cubicBezTo>
                  <a:pt x="9169" y="8418"/>
                  <a:pt x="9200" y="8437"/>
                  <a:pt x="9227" y="8448"/>
                </a:cubicBezTo>
                <a:cubicBezTo>
                  <a:pt x="9254" y="8460"/>
                  <a:pt x="9276" y="8474"/>
                  <a:pt x="9276" y="8478"/>
                </a:cubicBezTo>
                <a:cubicBezTo>
                  <a:pt x="9276" y="8483"/>
                  <a:pt x="9289" y="8485"/>
                  <a:pt x="9306" y="8483"/>
                </a:cubicBezTo>
                <a:cubicBezTo>
                  <a:pt x="9328" y="8479"/>
                  <a:pt x="9333" y="8481"/>
                  <a:pt x="9324" y="8490"/>
                </a:cubicBezTo>
                <a:cubicBezTo>
                  <a:pt x="9312" y="8502"/>
                  <a:pt x="9320" y="8505"/>
                  <a:pt x="9377" y="8509"/>
                </a:cubicBezTo>
                <a:cubicBezTo>
                  <a:pt x="9385" y="8509"/>
                  <a:pt x="9389" y="8512"/>
                  <a:pt x="9386" y="8514"/>
                </a:cubicBezTo>
                <a:cubicBezTo>
                  <a:pt x="9383" y="8517"/>
                  <a:pt x="9415" y="8534"/>
                  <a:pt x="9458" y="8551"/>
                </a:cubicBezTo>
                <a:cubicBezTo>
                  <a:pt x="9501" y="8569"/>
                  <a:pt x="9546" y="8594"/>
                  <a:pt x="9559" y="8606"/>
                </a:cubicBezTo>
                <a:cubicBezTo>
                  <a:pt x="9572" y="8618"/>
                  <a:pt x="9577" y="8622"/>
                  <a:pt x="9571" y="8614"/>
                </a:cubicBezTo>
                <a:cubicBezTo>
                  <a:pt x="9563" y="8604"/>
                  <a:pt x="9570" y="8606"/>
                  <a:pt x="9591" y="8618"/>
                </a:cubicBezTo>
                <a:cubicBezTo>
                  <a:pt x="9608" y="8629"/>
                  <a:pt x="9622" y="8640"/>
                  <a:pt x="9623" y="8644"/>
                </a:cubicBezTo>
                <a:cubicBezTo>
                  <a:pt x="9623" y="8648"/>
                  <a:pt x="9629" y="8652"/>
                  <a:pt x="9636" y="8652"/>
                </a:cubicBezTo>
                <a:cubicBezTo>
                  <a:pt x="9643" y="8652"/>
                  <a:pt x="9658" y="8660"/>
                  <a:pt x="9668" y="8669"/>
                </a:cubicBezTo>
                <a:cubicBezTo>
                  <a:pt x="9699" y="8698"/>
                  <a:pt x="9816" y="8767"/>
                  <a:pt x="9824" y="8761"/>
                </a:cubicBezTo>
                <a:cubicBezTo>
                  <a:pt x="9828" y="8758"/>
                  <a:pt x="9831" y="8760"/>
                  <a:pt x="9831" y="8766"/>
                </a:cubicBezTo>
                <a:cubicBezTo>
                  <a:pt x="9831" y="8772"/>
                  <a:pt x="9839" y="8777"/>
                  <a:pt x="9849" y="8777"/>
                </a:cubicBezTo>
                <a:cubicBezTo>
                  <a:pt x="9859" y="8777"/>
                  <a:pt x="9864" y="8782"/>
                  <a:pt x="9861" y="8786"/>
                </a:cubicBezTo>
                <a:cubicBezTo>
                  <a:pt x="9857" y="8791"/>
                  <a:pt x="9865" y="8798"/>
                  <a:pt x="9879" y="8802"/>
                </a:cubicBezTo>
                <a:cubicBezTo>
                  <a:pt x="9915" y="8812"/>
                  <a:pt x="9959" y="8857"/>
                  <a:pt x="9945" y="8871"/>
                </a:cubicBezTo>
                <a:cubicBezTo>
                  <a:pt x="9938" y="8878"/>
                  <a:pt x="9938" y="8885"/>
                  <a:pt x="9946" y="8889"/>
                </a:cubicBezTo>
                <a:cubicBezTo>
                  <a:pt x="9954" y="8893"/>
                  <a:pt x="9955" y="8901"/>
                  <a:pt x="9948" y="8912"/>
                </a:cubicBezTo>
                <a:cubicBezTo>
                  <a:pt x="9934" y="8932"/>
                  <a:pt x="9792" y="8940"/>
                  <a:pt x="9765" y="8921"/>
                </a:cubicBezTo>
                <a:cubicBezTo>
                  <a:pt x="9756" y="8914"/>
                  <a:pt x="9739" y="8908"/>
                  <a:pt x="9729" y="8907"/>
                </a:cubicBezTo>
                <a:cubicBezTo>
                  <a:pt x="9719" y="8905"/>
                  <a:pt x="9708" y="8900"/>
                  <a:pt x="9706" y="8894"/>
                </a:cubicBezTo>
                <a:cubicBezTo>
                  <a:pt x="9704" y="8889"/>
                  <a:pt x="9698" y="8886"/>
                  <a:pt x="9692" y="8889"/>
                </a:cubicBezTo>
                <a:cubicBezTo>
                  <a:pt x="9687" y="8892"/>
                  <a:pt x="9676" y="8888"/>
                  <a:pt x="9667" y="8882"/>
                </a:cubicBezTo>
                <a:cubicBezTo>
                  <a:pt x="9651" y="8869"/>
                  <a:pt x="9633" y="8864"/>
                  <a:pt x="9597" y="8862"/>
                </a:cubicBezTo>
                <a:cubicBezTo>
                  <a:pt x="9587" y="8861"/>
                  <a:pt x="9580" y="8859"/>
                  <a:pt x="9583" y="8856"/>
                </a:cubicBezTo>
                <a:cubicBezTo>
                  <a:pt x="9589" y="8851"/>
                  <a:pt x="9532" y="8826"/>
                  <a:pt x="9513" y="8826"/>
                </a:cubicBezTo>
                <a:cubicBezTo>
                  <a:pt x="9505" y="8826"/>
                  <a:pt x="9484" y="8820"/>
                  <a:pt x="9466" y="8812"/>
                </a:cubicBezTo>
                <a:cubicBezTo>
                  <a:pt x="9433" y="8797"/>
                  <a:pt x="9413" y="8805"/>
                  <a:pt x="9420" y="8830"/>
                </a:cubicBezTo>
                <a:cubicBezTo>
                  <a:pt x="9422" y="8836"/>
                  <a:pt x="9427" y="8855"/>
                  <a:pt x="9432" y="8872"/>
                </a:cubicBezTo>
                <a:cubicBezTo>
                  <a:pt x="9437" y="8889"/>
                  <a:pt x="9448" y="8908"/>
                  <a:pt x="9457" y="8914"/>
                </a:cubicBezTo>
                <a:cubicBezTo>
                  <a:pt x="9465" y="8920"/>
                  <a:pt x="9473" y="8933"/>
                  <a:pt x="9473" y="8943"/>
                </a:cubicBezTo>
                <a:cubicBezTo>
                  <a:pt x="9473" y="8953"/>
                  <a:pt x="9477" y="8961"/>
                  <a:pt x="9482" y="8961"/>
                </a:cubicBezTo>
                <a:cubicBezTo>
                  <a:pt x="9487" y="8961"/>
                  <a:pt x="9497" y="8981"/>
                  <a:pt x="9506" y="9005"/>
                </a:cubicBezTo>
                <a:cubicBezTo>
                  <a:pt x="9514" y="9028"/>
                  <a:pt x="9528" y="9053"/>
                  <a:pt x="9537" y="9059"/>
                </a:cubicBezTo>
                <a:cubicBezTo>
                  <a:pt x="9546" y="9065"/>
                  <a:pt x="9553" y="9079"/>
                  <a:pt x="9553" y="9089"/>
                </a:cubicBezTo>
                <a:cubicBezTo>
                  <a:pt x="9553" y="9099"/>
                  <a:pt x="9559" y="9107"/>
                  <a:pt x="9565" y="9107"/>
                </a:cubicBezTo>
                <a:cubicBezTo>
                  <a:pt x="9571" y="9107"/>
                  <a:pt x="9577" y="9118"/>
                  <a:pt x="9577" y="9131"/>
                </a:cubicBezTo>
                <a:cubicBezTo>
                  <a:pt x="9577" y="9144"/>
                  <a:pt x="9582" y="9155"/>
                  <a:pt x="9588" y="9155"/>
                </a:cubicBezTo>
                <a:cubicBezTo>
                  <a:pt x="9595" y="9155"/>
                  <a:pt x="9600" y="9164"/>
                  <a:pt x="9600" y="9174"/>
                </a:cubicBezTo>
                <a:cubicBezTo>
                  <a:pt x="9600" y="9184"/>
                  <a:pt x="9608" y="9199"/>
                  <a:pt x="9617" y="9207"/>
                </a:cubicBezTo>
                <a:cubicBezTo>
                  <a:pt x="9627" y="9215"/>
                  <a:pt x="9634" y="9231"/>
                  <a:pt x="9634" y="9242"/>
                </a:cubicBezTo>
                <a:cubicBezTo>
                  <a:pt x="9634" y="9253"/>
                  <a:pt x="9640" y="9262"/>
                  <a:pt x="9646" y="9262"/>
                </a:cubicBezTo>
                <a:cubicBezTo>
                  <a:pt x="9652" y="9262"/>
                  <a:pt x="9658" y="9269"/>
                  <a:pt x="9658" y="9279"/>
                </a:cubicBezTo>
                <a:cubicBezTo>
                  <a:pt x="9658" y="9288"/>
                  <a:pt x="9666" y="9304"/>
                  <a:pt x="9675" y="9314"/>
                </a:cubicBezTo>
                <a:cubicBezTo>
                  <a:pt x="9684" y="9324"/>
                  <a:pt x="9689" y="9336"/>
                  <a:pt x="9685" y="9341"/>
                </a:cubicBezTo>
                <a:cubicBezTo>
                  <a:pt x="9682" y="9345"/>
                  <a:pt x="9685" y="9349"/>
                  <a:pt x="9692" y="9349"/>
                </a:cubicBezTo>
                <a:cubicBezTo>
                  <a:pt x="9698" y="9349"/>
                  <a:pt x="9704" y="9359"/>
                  <a:pt x="9704" y="9372"/>
                </a:cubicBezTo>
                <a:cubicBezTo>
                  <a:pt x="9704" y="9385"/>
                  <a:pt x="9712" y="9402"/>
                  <a:pt x="9721" y="9410"/>
                </a:cubicBezTo>
                <a:cubicBezTo>
                  <a:pt x="9731" y="9418"/>
                  <a:pt x="9739" y="9432"/>
                  <a:pt x="9739" y="9440"/>
                </a:cubicBezTo>
                <a:cubicBezTo>
                  <a:pt x="9739" y="9448"/>
                  <a:pt x="9752" y="9475"/>
                  <a:pt x="9768" y="9500"/>
                </a:cubicBezTo>
                <a:cubicBezTo>
                  <a:pt x="9783" y="9525"/>
                  <a:pt x="9796" y="9551"/>
                  <a:pt x="9796" y="9558"/>
                </a:cubicBezTo>
                <a:cubicBezTo>
                  <a:pt x="9796" y="9566"/>
                  <a:pt x="9802" y="9572"/>
                  <a:pt x="9808" y="9572"/>
                </a:cubicBezTo>
                <a:cubicBezTo>
                  <a:pt x="9814" y="9572"/>
                  <a:pt x="9820" y="9580"/>
                  <a:pt x="9820" y="9590"/>
                </a:cubicBezTo>
                <a:cubicBezTo>
                  <a:pt x="9820" y="9601"/>
                  <a:pt x="9825" y="9612"/>
                  <a:pt x="9831" y="9615"/>
                </a:cubicBezTo>
                <a:cubicBezTo>
                  <a:pt x="9837" y="9618"/>
                  <a:pt x="9843" y="9632"/>
                  <a:pt x="9843" y="9645"/>
                </a:cubicBezTo>
                <a:cubicBezTo>
                  <a:pt x="9843" y="9659"/>
                  <a:pt x="9847" y="9667"/>
                  <a:pt x="9852" y="9665"/>
                </a:cubicBezTo>
                <a:cubicBezTo>
                  <a:pt x="9857" y="9662"/>
                  <a:pt x="9862" y="9674"/>
                  <a:pt x="9864" y="9691"/>
                </a:cubicBezTo>
                <a:cubicBezTo>
                  <a:pt x="9866" y="9714"/>
                  <a:pt x="9858" y="9729"/>
                  <a:pt x="9839" y="9744"/>
                </a:cubicBezTo>
                <a:cubicBezTo>
                  <a:pt x="9807" y="9770"/>
                  <a:pt x="9790" y="9769"/>
                  <a:pt x="9755" y="9739"/>
                </a:cubicBezTo>
                <a:cubicBezTo>
                  <a:pt x="9742" y="9727"/>
                  <a:pt x="9727" y="9720"/>
                  <a:pt x="9723" y="9723"/>
                </a:cubicBezTo>
                <a:cubicBezTo>
                  <a:pt x="9719" y="9727"/>
                  <a:pt x="9715" y="9722"/>
                  <a:pt x="9715" y="9712"/>
                </a:cubicBezTo>
                <a:cubicBezTo>
                  <a:pt x="9715" y="9702"/>
                  <a:pt x="9712" y="9697"/>
                  <a:pt x="9708" y="9700"/>
                </a:cubicBezTo>
                <a:cubicBezTo>
                  <a:pt x="9704" y="9704"/>
                  <a:pt x="9685" y="9682"/>
                  <a:pt x="9667" y="9651"/>
                </a:cubicBezTo>
                <a:cubicBezTo>
                  <a:pt x="9648" y="9621"/>
                  <a:pt x="9628" y="9594"/>
                  <a:pt x="9622" y="9593"/>
                </a:cubicBezTo>
                <a:cubicBezTo>
                  <a:pt x="9616" y="9591"/>
                  <a:pt x="9611" y="9582"/>
                  <a:pt x="9611" y="9573"/>
                </a:cubicBezTo>
                <a:cubicBezTo>
                  <a:pt x="9611" y="9564"/>
                  <a:pt x="9598" y="9544"/>
                  <a:pt x="9583" y="9529"/>
                </a:cubicBezTo>
                <a:cubicBezTo>
                  <a:pt x="9567" y="9514"/>
                  <a:pt x="9557" y="9497"/>
                  <a:pt x="9560" y="9493"/>
                </a:cubicBezTo>
                <a:cubicBezTo>
                  <a:pt x="9564" y="9488"/>
                  <a:pt x="9561" y="9484"/>
                  <a:pt x="9555" y="9484"/>
                </a:cubicBezTo>
                <a:cubicBezTo>
                  <a:pt x="9549" y="9484"/>
                  <a:pt x="9541" y="9474"/>
                  <a:pt x="9537" y="9460"/>
                </a:cubicBezTo>
                <a:cubicBezTo>
                  <a:pt x="9533" y="9447"/>
                  <a:pt x="9525" y="9436"/>
                  <a:pt x="9519" y="9436"/>
                </a:cubicBezTo>
                <a:cubicBezTo>
                  <a:pt x="9512" y="9436"/>
                  <a:pt x="9507" y="9429"/>
                  <a:pt x="9507" y="9421"/>
                </a:cubicBezTo>
                <a:cubicBezTo>
                  <a:pt x="9507" y="9412"/>
                  <a:pt x="9499" y="9399"/>
                  <a:pt x="9490" y="9391"/>
                </a:cubicBezTo>
                <a:cubicBezTo>
                  <a:pt x="9480" y="9383"/>
                  <a:pt x="9475" y="9373"/>
                  <a:pt x="9478" y="9369"/>
                </a:cubicBezTo>
                <a:cubicBezTo>
                  <a:pt x="9481" y="9365"/>
                  <a:pt x="9472" y="9353"/>
                  <a:pt x="9458" y="9343"/>
                </a:cubicBezTo>
                <a:cubicBezTo>
                  <a:pt x="9444" y="9333"/>
                  <a:pt x="9436" y="9329"/>
                  <a:pt x="9441" y="9334"/>
                </a:cubicBezTo>
                <a:cubicBezTo>
                  <a:pt x="9445" y="9338"/>
                  <a:pt x="9444" y="9348"/>
                  <a:pt x="9437" y="9354"/>
                </a:cubicBezTo>
                <a:cubicBezTo>
                  <a:pt x="9429" y="9363"/>
                  <a:pt x="9429" y="9368"/>
                  <a:pt x="9437" y="9373"/>
                </a:cubicBezTo>
                <a:cubicBezTo>
                  <a:pt x="9444" y="9376"/>
                  <a:pt x="9449" y="9396"/>
                  <a:pt x="9449" y="9417"/>
                </a:cubicBezTo>
                <a:cubicBezTo>
                  <a:pt x="9449" y="9438"/>
                  <a:pt x="9455" y="9455"/>
                  <a:pt x="9461" y="9455"/>
                </a:cubicBezTo>
                <a:cubicBezTo>
                  <a:pt x="9467" y="9455"/>
                  <a:pt x="9473" y="9468"/>
                  <a:pt x="9473" y="9483"/>
                </a:cubicBezTo>
                <a:cubicBezTo>
                  <a:pt x="9473" y="9498"/>
                  <a:pt x="9480" y="9518"/>
                  <a:pt x="9490" y="9529"/>
                </a:cubicBezTo>
                <a:cubicBezTo>
                  <a:pt x="9499" y="9539"/>
                  <a:pt x="9507" y="9557"/>
                  <a:pt x="9507" y="9569"/>
                </a:cubicBezTo>
                <a:cubicBezTo>
                  <a:pt x="9507" y="9580"/>
                  <a:pt x="9512" y="9592"/>
                  <a:pt x="9519" y="9596"/>
                </a:cubicBezTo>
                <a:cubicBezTo>
                  <a:pt x="9525" y="9599"/>
                  <a:pt x="9530" y="9614"/>
                  <a:pt x="9530" y="9629"/>
                </a:cubicBezTo>
                <a:cubicBezTo>
                  <a:pt x="9530" y="9645"/>
                  <a:pt x="9535" y="9659"/>
                  <a:pt x="9541" y="9660"/>
                </a:cubicBezTo>
                <a:cubicBezTo>
                  <a:pt x="9547" y="9662"/>
                  <a:pt x="9554" y="9677"/>
                  <a:pt x="9557" y="9694"/>
                </a:cubicBezTo>
                <a:cubicBezTo>
                  <a:pt x="9560" y="9711"/>
                  <a:pt x="9566" y="9729"/>
                  <a:pt x="9570" y="9734"/>
                </a:cubicBezTo>
                <a:cubicBezTo>
                  <a:pt x="9573" y="9739"/>
                  <a:pt x="9579" y="9767"/>
                  <a:pt x="9583" y="9795"/>
                </a:cubicBezTo>
                <a:cubicBezTo>
                  <a:pt x="9586" y="9824"/>
                  <a:pt x="9594" y="9851"/>
                  <a:pt x="9600" y="9857"/>
                </a:cubicBezTo>
                <a:cubicBezTo>
                  <a:pt x="9614" y="9868"/>
                  <a:pt x="9615" y="9901"/>
                  <a:pt x="9601" y="9901"/>
                </a:cubicBezTo>
                <a:cubicBezTo>
                  <a:pt x="9595" y="9901"/>
                  <a:pt x="9587" y="9915"/>
                  <a:pt x="9583" y="9933"/>
                </a:cubicBezTo>
                <a:cubicBezTo>
                  <a:pt x="9570" y="9994"/>
                  <a:pt x="9516" y="10024"/>
                  <a:pt x="9472" y="9995"/>
                </a:cubicBezTo>
                <a:cubicBezTo>
                  <a:pt x="9462" y="9988"/>
                  <a:pt x="9441" y="9963"/>
                  <a:pt x="9427" y="9937"/>
                </a:cubicBezTo>
                <a:cubicBezTo>
                  <a:pt x="9412" y="9912"/>
                  <a:pt x="9396" y="9894"/>
                  <a:pt x="9392" y="9896"/>
                </a:cubicBezTo>
                <a:cubicBezTo>
                  <a:pt x="9388" y="9898"/>
                  <a:pt x="9384" y="9890"/>
                  <a:pt x="9383" y="9878"/>
                </a:cubicBezTo>
                <a:cubicBezTo>
                  <a:pt x="9382" y="9867"/>
                  <a:pt x="9376" y="9856"/>
                  <a:pt x="9369" y="9854"/>
                </a:cubicBezTo>
                <a:cubicBezTo>
                  <a:pt x="9362" y="9852"/>
                  <a:pt x="9357" y="9843"/>
                  <a:pt x="9357" y="9833"/>
                </a:cubicBezTo>
                <a:cubicBezTo>
                  <a:pt x="9357" y="9823"/>
                  <a:pt x="9351" y="9814"/>
                  <a:pt x="9343" y="9811"/>
                </a:cubicBezTo>
                <a:cubicBezTo>
                  <a:pt x="9336" y="9809"/>
                  <a:pt x="9329" y="9792"/>
                  <a:pt x="9329" y="9773"/>
                </a:cubicBezTo>
                <a:cubicBezTo>
                  <a:pt x="9328" y="9751"/>
                  <a:pt x="9323" y="9740"/>
                  <a:pt x="9315" y="9743"/>
                </a:cubicBezTo>
                <a:cubicBezTo>
                  <a:pt x="9306" y="9746"/>
                  <a:pt x="9302" y="9735"/>
                  <a:pt x="9303" y="9713"/>
                </a:cubicBezTo>
                <a:cubicBezTo>
                  <a:pt x="9305" y="9689"/>
                  <a:pt x="9301" y="9682"/>
                  <a:pt x="9292" y="9689"/>
                </a:cubicBezTo>
                <a:cubicBezTo>
                  <a:pt x="9279" y="9698"/>
                  <a:pt x="9264" y="9674"/>
                  <a:pt x="9260" y="9639"/>
                </a:cubicBezTo>
                <a:cubicBezTo>
                  <a:pt x="9259" y="9631"/>
                  <a:pt x="9251" y="9617"/>
                  <a:pt x="9241" y="9608"/>
                </a:cubicBezTo>
                <a:cubicBezTo>
                  <a:pt x="9224" y="9591"/>
                  <a:pt x="9222" y="9587"/>
                  <a:pt x="9219" y="9556"/>
                </a:cubicBezTo>
                <a:cubicBezTo>
                  <a:pt x="9219" y="9548"/>
                  <a:pt x="9213" y="9544"/>
                  <a:pt x="9206" y="9547"/>
                </a:cubicBezTo>
                <a:cubicBezTo>
                  <a:pt x="9200" y="9551"/>
                  <a:pt x="9196" y="9550"/>
                  <a:pt x="9197" y="9545"/>
                </a:cubicBezTo>
                <a:cubicBezTo>
                  <a:pt x="9204" y="9527"/>
                  <a:pt x="9168" y="9469"/>
                  <a:pt x="9145" y="9460"/>
                </a:cubicBezTo>
                <a:cubicBezTo>
                  <a:pt x="9121" y="9450"/>
                  <a:pt x="9120" y="9452"/>
                  <a:pt x="9117" y="9494"/>
                </a:cubicBezTo>
                <a:cubicBezTo>
                  <a:pt x="9116" y="9518"/>
                  <a:pt x="9118" y="9544"/>
                  <a:pt x="9122" y="9552"/>
                </a:cubicBezTo>
                <a:cubicBezTo>
                  <a:pt x="9133" y="9575"/>
                  <a:pt x="9134" y="9630"/>
                  <a:pt x="9123" y="9636"/>
                </a:cubicBezTo>
                <a:cubicBezTo>
                  <a:pt x="9117" y="9639"/>
                  <a:pt x="9118" y="9646"/>
                  <a:pt x="9124" y="9652"/>
                </a:cubicBezTo>
                <a:cubicBezTo>
                  <a:pt x="9130" y="9658"/>
                  <a:pt x="9136" y="9694"/>
                  <a:pt x="9138" y="9731"/>
                </a:cubicBezTo>
                <a:cubicBezTo>
                  <a:pt x="9140" y="9769"/>
                  <a:pt x="9144" y="9803"/>
                  <a:pt x="9148" y="9809"/>
                </a:cubicBezTo>
                <a:cubicBezTo>
                  <a:pt x="9160" y="9828"/>
                  <a:pt x="9158" y="9843"/>
                  <a:pt x="9145" y="9836"/>
                </a:cubicBezTo>
                <a:cubicBezTo>
                  <a:pt x="9137" y="9832"/>
                  <a:pt x="9139" y="9837"/>
                  <a:pt x="9149" y="9847"/>
                </a:cubicBezTo>
                <a:cubicBezTo>
                  <a:pt x="9170" y="9869"/>
                  <a:pt x="9177" y="10015"/>
                  <a:pt x="9157" y="10035"/>
                </a:cubicBezTo>
                <a:cubicBezTo>
                  <a:pt x="9150" y="10042"/>
                  <a:pt x="9143" y="10054"/>
                  <a:pt x="9141" y="10062"/>
                </a:cubicBezTo>
                <a:cubicBezTo>
                  <a:pt x="9140" y="10070"/>
                  <a:pt x="9128" y="10084"/>
                  <a:pt x="9115" y="10094"/>
                </a:cubicBezTo>
                <a:cubicBezTo>
                  <a:pt x="9102" y="10103"/>
                  <a:pt x="9095" y="10114"/>
                  <a:pt x="9099" y="10117"/>
                </a:cubicBezTo>
                <a:cubicBezTo>
                  <a:pt x="9103" y="10121"/>
                  <a:pt x="9084" y="10124"/>
                  <a:pt x="9056" y="10124"/>
                </a:cubicBezTo>
                <a:cubicBezTo>
                  <a:pt x="9028" y="10124"/>
                  <a:pt x="9009" y="10121"/>
                  <a:pt x="9013" y="10118"/>
                </a:cubicBezTo>
                <a:close/>
                <a:moveTo>
                  <a:pt x="163" y="8927"/>
                </a:moveTo>
                <a:cubicBezTo>
                  <a:pt x="148" y="8921"/>
                  <a:pt x="113" y="8898"/>
                  <a:pt x="85" y="8876"/>
                </a:cubicBezTo>
                <a:cubicBezTo>
                  <a:pt x="57" y="8854"/>
                  <a:pt x="27" y="8836"/>
                  <a:pt x="19" y="8835"/>
                </a:cubicBezTo>
                <a:cubicBezTo>
                  <a:pt x="0" y="8835"/>
                  <a:pt x="56" y="8797"/>
                  <a:pt x="76" y="8797"/>
                </a:cubicBezTo>
                <a:cubicBezTo>
                  <a:pt x="85" y="8797"/>
                  <a:pt x="94" y="8791"/>
                  <a:pt x="97" y="8784"/>
                </a:cubicBezTo>
                <a:cubicBezTo>
                  <a:pt x="100" y="8777"/>
                  <a:pt x="121" y="8765"/>
                  <a:pt x="143" y="8758"/>
                </a:cubicBezTo>
                <a:cubicBezTo>
                  <a:pt x="164" y="8751"/>
                  <a:pt x="179" y="8742"/>
                  <a:pt x="176" y="8737"/>
                </a:cubicBezTo>
                <a:cubicBezTo>
                  <a:pt x="173" y="8733"/>
                  <a:pt x="180" y="8729"/>
                  <a:pt x="192" y="8729"/>
                </a:cubicBezTo>
                <a:cubicBezTo>
                  <a:pt x="203" y="8729"/>
                  <a:pt x="219" y="8724"/>
                  <a:pt x="226" y="8718"/>
                </a:cubicBezTo>
                <a:cubicBezTo>
                  <a:pt x="253" y="8696"/>
                  <a:pt x="266" y="8715"/>
                  <a:pt x="241" y="8739"/>
                </a:cubicBezTo>
                <a:cubicBezTo>
                  <a:pt x="227" y="8752"/>
                  <a:pt x="220" y="8757"/>
                  <a:pt x="225" y="8749"/>
                </a:cubicBezTo>
                <a:cubicBezTo>
                  <a:pt x="230" y="8740"/>
                  <a:pt x="222" y="8742"/>
                  <a:pt x="203" y="8754"/>
                </a:cubicBezTo>
                <a:cubicBezTo>
                  <a:pt x="186" y="8764"/>
                  <a:pt x="172" y="8776"/>
                  <a:pt x="172" y="8780"/>
                </a:cubicBezTo>
                <a:cubicBezTo>
                  <a:pt x="172" y="8785"/>
                  <a:pt x="167" y="8786"/>
                  <a:pt x="161" y="8783"/>
                </a:cubicBezTo>
                <a:cubicBezTo>
                  <a:pt x="156" y="8780"/>
                  <a:pt x="145" y="8784"/>
                  <a:pt x="137" y="8792"/>
                </a:cubicBezTo>
                <a:cubicBezTo>
                  <a:pt x="129" y="8800"/>
                  <a:pt x="116" y="8807"/>
                  <a:pt x="107" y="8807"/>
                </a:cubicBezTo>
                <a:cubicBezTo>
                  <a:pt x="99" y="8807"/>
                  <a:pt x="89" y="8811"/>
                  <a:pt x="85" y="8815"/>
                </a:cubicBezTo>
                <a:cubicBezTo>
                  <a:pt x="76" y="8828"/>
                  <a:pt x="91" y="8855"/>
                  <a:pt x="107" y="8855"/>
                </a:cubicBezTo>
                <a:cubicBezTo>
                  <a:pt x="115" y="8855"/>
                  <a:pt x="128" y="8866"/>
                  <a:pt x="137" y="8879"/>
                </a:cubicBezTo>
                <a:cubicBezTo>
                  <a:pt x="150" y="8899"/>
                  <a:pt x="161" y="8903"/>
                  <a:pt x="204" y="8903"/>
                </a:cubicBezTo>
                <a:cubicBezTo>
                  <a:pt x="245" y="8903"/>
                  <a:pt x="260" y="8899"/>
                  <a:pt x="278" y="8879"/>
                </a:cubicBezTo>
                <a:cubicBezTo>
                  <a:pt x="290" y="8866"/>
                  <a:pt x="310" y="8855"/>
                  <a:pt x="323" y="8855"/>
                </a:cubicBezTo>
                <a:cubicBezTo>
                  <a:pt x="335" y="8855"/>
                  <a:pt x="345" y="8851"/>
                  <a:pt x="345" y="8845"/>
                </a:cubicBezTo>
                <a:cubicBezTo>
                  <a:pt x="345" y="8840"/>
                  <a:pt x="349" y="8837"/>
                  <a:pt x="354" y="8838"/>
                </a:cubicBezTo>
                <a:cubicBezTo>
                  <a:pt x="369" y="8841"/>
                  <a:pt x="414" y="8812"/>
                  <a:pt x="414" y="8799"/>
                </a:cubicBezTo>
                <a:cubicBezTo>
                  <a:pt x="414" y="8793"/>
                  <a:pt x="419" y="8788"/>
                  <a:pt x="425" y="8790"/>
                </a:cubicBezTo>
                <a:cubicBezTo>
                  <a:pt x="430" y="8791"/>
                  <a:pt x="446" y="8782"/>
                  <a:pt x="459" y="8769"/>
                </a:cubicBezTo>
                <a:cubicBezTo>
                  <a:pt x="473" y="8756"/>
                  <a:pt x="484" y="8749"/>
                  <a:pt x="484" y="8753"/>
                </a:cubicBezTo>
                <a:cubicBezTo>
                  <a:pt x="484" y="8757"/>
                  <a:pt x="499" y="8747"/>
                  <a:pt x="517" y="8730"/>
                </a:cubicBezTo>
                <a:cubicBezTo>
                  <a:pt x="536" y="8714"/>
                  <a:pt x="558" y="8700"/>
                  <a:pt x="567" y="8700"/>
                </a:cubicBezTo>
                <a:cubicBezTo>
                  <a:pt x="576" y="8700"/>
                  <a:pt x="590" y="8695"/>
                  <a:pt x="597" y="8689"/>
                </a:cubicBezTo>
                <a:cubicBezTo>
                  <a:pt x="605" y="8682"/>
                  <a:pt x="614" y="8680"/>
                  <a:pt x="618" y="8683"/>
                </a:cubicBezTo>
                <a:cubicBezTo>
                  <a:pt x="627" y="8690"/>
                  <a:pt x="571" y="8739"/>
                  <a:pt x="554" y="8739"/>
                </a:cubicBezTo>
                <a:cubicBezTo>
                  <a:pt x="547" y="8739"/>
                  <a:pt x="542" y="8742"/>
                  <a:pt x="542" y="8746"/>
                </a:cubicBezTo>
                <a:cubicBezTo>
                  <a:pt x="542" y="8751"/>
                  <a:pt x="527" y="8761"/>
                  <a:pt x="510" y="8770"/>
                </a:cubicBezTo>
                <a:cubicBezTo>
                  <a:pt x="492" y="8779"/>
                  <a:pt x="453" y="8806"/>
                  <a:pt x="421" y="8831"/>
                </a:cubicBezTo>
                <a:cubicBezTo>
                  <a:pt x="390" y="8855"/>
                  <a:pt x="360" y="8874"/>
                  <a:pt x="354" y="8874"/>
                </a:cubicBezTo>
                <a:cubicBezTo>
                  <a:pt x="348" y="8874"/>
                  <a:pt x="336" y="8881"/>
                  <a:pt x="326" y="8889"/>
                </a:cubicBezTo>
                <a:cubicBezTo>
                  <a:pt x="316" y="8897"/>
                  <a:pt x="303" y="8901"/>
                  <a:pt x="296" y="8897"/>
                </a:cubicBezTo>
                <a:cubicBezTo>
                  <a:pt x="289" y="8893"/>
                  <a:pt x="287" y="8895"/>
                  <a:pt x="292" y="8902"/>
                </a:cubicBezTo>
                <a:cubicBezTo>
                  <a:pt x="309" y="8925"/>
                  <a:pt x="205" y="8946"/>
                  <a:pt x="163" y="8927"/>
                </a:cubicBezTo>
                <a:close/>
                <a:moveTo>
                  <a:pt x="271" y="8704"/>
                </a:moveTo>
                <a:cubicBezTo>
                  <a:pt x="261" y="8682"/>
                  <a:pt x="262" y="8681"/>
                  <a:pt x="287" y="8681"/>
                </a:cubicBezTo>
                <a:cubicBezTo>
                  <a:pt x="300" y="8681"/>
                  <a:pt x="310" y="8677"/>
                  <a:pt x="310" y="8673"/>
                </a:cubicBezTo>
                <a:cubicBezTo>
                  <a:pt x="310" y="8661"/>
                  <a:pt x="376" y="8632"/>
                  <a:pt x="386" y="8640"/>
                </a:cubicBezTo>
                <a:cubicBezTo>
                  <a:pt x="391" y="8644"/>
                  <a:pt x="392" y="8640"/>
                  <a:pt x="388" y="8631"/>
                </a:cubicBezTo>
                <a:cubicBezTo>
                  <a:pt x="384" y="8620"/>
                  <a:pt x="393" y="8612"/>
                  <a:pt x="421" y="8603"/>
                </a:cubicBezTo>
                <a:cubicBezTo>
                  <a:pt x="443" y="8596"/>
                  <a:pt x="461" y="8586"/>
                  <a:pt x="461" y="8582"/>
                </a:cubicBezTo>
                <a:cubicBezTo>
                  <a:pt x="461" y="8578"/>
                  <a:pt x="466" y="8574"/>
                  <a:pt x="473" y="8574"/>
                </a:cubicBezTo>
                <a:cubicBezTo>
                  <a:pt x="485" y="8574"/>
                  <a:pt x="501" y="8564"/>
                  <a:pt x="548" y="8528"/>
                </a:cubicBezTo>
                <a:cubicBezTo>
                  <a:pt x="563" y="8516"/>
                  <a:pt x="580" y="8506"/>
                  <a:pt x="587" y="8506"/>
                </a:cubicBezTo>
                <a:cubicBezTo>
                  <a:pt x="593" y="8506"/>
                  <a:pt x="618" y="8491"/>
                  <a:pt x="642" y="8471"/>
                </a:cubicBezTo>
                <a:cubicBezTo>
                  <a:pt x="666" y="8452"/>
                  <a:pt x="698" y="8430"/>
                  <a:pt x="712" y="8422"/>
                </a:cubicBezTo>
                <a:cubicBezTo>
                  <a:pt x="726" y="8414"/>
                  <a:pt x="735" y="8402"/>
                  <a:pt x="731" y="8396"/>
                </a:cubicBezTo>
                <a:cubicBezTo>
                  <a:pt x="726" y="8390"/>
                  <a:pt x="727" y="8388"/>
                  <a:pt x="732" y="8392"/>
                </a:cubicBezTo>
                <a:cubicBezTo>
                  <a:pt x="744" y="8401"/>
                  <a:pt x="867" y="8303"/>
                  <a:pt x="859" y="8292"/>
                </a:cubicBezTo>
                <a:cubicBezTo>
                  <a:pt x="855" y="8287"/>
                  <a:pt x="857" y="8284"/>
                  <a:pt x="862" y="8286"/>
                </a:cubicBezTo>
                <a:cubicBezTo>
                  <a:pt x="875" y="8289"/>
                  <a:pt x="935" y="8240"/>
                  <a:pt x="935" y="8226"/>
                </a:cubicBezTo>
                <a:cubicBezTo>
                  <a:pt x="935" y="8220"/>
                  <a:pt x="942" y="8217"/>
                  <a:pt x="949" y="8218"/>
                </a:cubicBezTo>
                <a:cubicBezTo>
                  <a:pt x="957" y="8220"/>
                  <a:pt x="963" y="8215"/>
                  <a:pt x="961" y="8209"/>
                </a:cubicBezTo>
                <a:cubicBezTo>
                  <a:pt x="959" y="8202"/>
                  <a:pt x="965" y="8198"/>
                  <a:pt x="973" y="8199"/>
                </a:cubicBezTo>
                <a:cubicBezTo>
                  <a:pt x="981" y="8200"/>
                  <a:pt x="986" y="8196"/>
                  <a:pt x="984" y="8189"/>
                </a:cubicBezTo>
                <a:cubicBezTo>
                  <a:pt x="983" y="8183"/>
                  <a:pt x="985" y="8178"/>
                  <a:pt x="990" y="8179"/>
                </a:cubicBezTo>
                <a:cubicBezTo>
                  <a:pt x="1004" y="8183"/>
                  <a:pt x="1062" y="8136"/>
                  <a:pt x="1062" y="8122"/>
                </a:cubicBezTo>
                <a:cubicBezTo>
                  <a:pt x="1062" y="8114"/>
                  <a:pt x="1067" y="8111"/>
                  <a:pt x="1074" y="8114"/>
                </a:cubicBezTo>
                <a:cubicBezTo>
                  <a:pt x="1080" y="8117"/>
                  <a:pt x="1085" y="8113"/>
                  <a:pt x="1085" y="8105"/>
                </a:cubicBezTo>
                <a:cubicBezTo>
                  <a:pt x="1085" y="8097"/>
                  <a:pt x="1093" y="8090"/>
                  <a:pt x="1103" y="8090"/>
                </a:cubicBezTo>
                <a:cubicBezTo>
                  <a:pt x="1112" y="8090"/>
                  <a:pt x="1120" y="8086"/>
                  <a:pt x="1120" y="8082"/>
                </a:cubicBezTo>
                <a:cubicBezTo>
                  <a:pt x="1120" y="8077"/>
                  <a:pt x="1136" y="8060"/>
                  <a:pt x="1155" y="8043"/>
                </a:cubicBezTo>
                <a:cubicBezTo>
                  <a:pt x="1174" y="8026"/>
                  <a:pt x="1190" y="8010"/>
                  <a:pt x="1190" y="8007"/>
                </a:cubicBezTo>
                <a:cubicBezTo>
                  <a:pt x="1190" y="8004"/>
                  <a:pt x="1195" y="7997"/>
                  <a:pt x="1201" y="7990"/>
                </a:cubicBezTo>
                <a:cubicBezTo>
                  <a:pt x="1257" y="7933"/>
                  <a:pt x="1271" y="7916"/>
                  <a:pt x="1271" y="7902"/>
                </a:cubicBezTo>
                <a:cubicBezTo>
                  <a:pt x="1271" y="7894"/>
                  <a:pt x="1277" y="7887"/>
                  <a:pt x="1284" y="7887"/>
                </a:cubicBezTo>
                <a:cubicBezTo>
                  <a:pt x="1291" y="7887"/>
                  <a:pt x="1294" y="7884"/>
                  <a:pt x="1290" y="7880"/>
                </a:cubicBezTo>
                <a:cubicBezTo>
                  <a:pt x="1286" y="7877"/>
                  <a:pt x="1288" y="7868"/>
                  <a:pt x="1296" y="7860"/>
                </a:cubicBezTo>
                <a:cubicBezTo>
                  <a:pt x="1304" y="7852"/>
                  <a:pt x="1311" y="7837"/>
                  <a:pt x="1313" y="7827"/>
                </a:cubicBezTo>
                <a:cubicBezTo>
                  <a:pt x="1315" y="7817"/>
                  <a:pt x="1325" y="7795"/>
                  <a:pt x="1334" y="7780"/>
                </a:cubicBezTo>
                <a:cubicBezTo>
                  <a:pt x="1344" y="7764"/>
                  <a:pt x="1349" y="7751"/>
                  <a:pt x="1345" y="7751"/>
                </a:cubicBezTo>
                <a:cubicBezTo>
                  <a:pt x="1340" y="7751"/>
                  <a:pt x="1344" y="7744"/>
                  <a:pt x="1353" y="7735"/>
                </a:cubicBezTo>
                <a:cubicBezTo>
                  <a:pt x="1361" y="7727"/>
                  <a:pt x="1369" y="7710"/>
                  <a:pt x="1370" y="7699"/>
                </a:cubicBezTo>
                <a:cubicBezTo>
                  <a:pt x="1377" y="7640"/>
                  <a:pt x="1380" y="7625"/>
                  <a:pt x="1389" y="7625"/>
                </a:cubicBezTo>
                <a:cubicBezTo>
                  <a:pt x="1394" y="7625"/>
                  <a:pt x="1398" y="7608"/>
                  <a:pt x="1398" y="7587"/>
                </a:cubicBezTo>
                <a:cubicBezTo>
                  <a:pt x="1398" y="7566"/>
                  <a:pt x="1403" y="7546"/>
                  <a:pt x="1409" y="7543"/>
                </a:cubicBezTo>
                <a:cubicBezTo>
                  <a:pt x="1416" y="7540"/>
                  <a:pt x="1421" y="7523"/>
                  <a:pt x="1421" y="7505"/>
                </a:cubicBezTo>
                <a:cubicBezTo>
                  <a:pt x="1421" y="7488"/>
                  <a:pt x="1427" y="7468"/>
                  <a:pt x="1435" y="7461"/>
                </a:cubicBezTo>
                <a:cubicBezTo>
                  <a:pt x="1447" y="7450"/>
                  <a:pt x="1447" y="7449"/>
                  <a:pt x="1432" y="7456"/>
                </a:cubicBezTo>
                <a:cubicBezTo>
                  <a:pt x="1418" y="7462"/>
                  <a:pt x="1418" y="7461"/>
                  <a:pt x="1430" y="7450"/>
                </a:cubicBezTo>
                <a:cubicBezTo>
                  <a:pt x="1438" y="7443"/>
                  <a:pt x="1444" y="7424"/>
                  <a:pt x="1444" y="7407"/>
                </a:cubicBezTo>
                <a:cubicBezTo>
                  <a:pt x="1444" y="7391"/>
                  <a:pt x="1451" y="7371"/>
                  <a:pt x="1458" y="7364"/>
                </a:cubicBezTo>
                <a:cubicBezTo>
                  <a:pt x="1466" y="7357"/>
                  <a:pt x="1467" y="7354"/>
                  <a:pt x="1460" y="7357"/>
                </a:cubicBezTo>
                <a:cubicBezTo>
                  <a:pt x="1454" y="7360"/>
                  <a:pt x="1448" y="7357"/>
                  <a:pt x="1448" y="7349"/>
                </a:cubicBezTo>
                <a:cubicBezTo>
                  <a:pt x="1448" y="7342"/>
                  <a:pt x="1452" y="7338"/>
                  <a:pt x="1458" y="7340"/>
                </a:cubicBezTo>
                <a:cubicBezTo>
                  <a:pt x="1463" y="7343"/>
                  <a:pt x="1468" y="7334"/>
                  <a:pt x="1469" y="7321"/>
                </a:cubicBezTo>
                <a:cubicBezTo>
                  <a:pt x="1471" y="7287"/>
                  <a:pt x="1472" y="7284"/>
                  <a:pt x="1484" y="7268"/>
                </a:cubicBezTo>
                <a:cubicBezTo>
                  <a:pt x="1490" y="7259"/>
                  <a:pt x="1490" y="7256"/>
                  <a:pt x="1482" y="7260"/>
                </a:cubicBezTo>
                <a:cubicBezTo>
                  <a:pt x="1476" y="7263"/>
                  <a:pt x="1471" y="7260"/>
                  <a:pt x="1471" y="7252"/>
                </a:cubicBezTo>
                <a:cubicBezTo>
                  <a:pt x="1471" y="7245"/>
                  <a:pt x="1475" y="7241"/>
                  <a:pt x="1480" y="7243"/>
                </a:cubicBezTo>
                <a:cubicBezTo>
                  <a:pt x="1485" y="7246"/>
                  <a:pt x="1493" y="7232"/>
                  <a:pt x="1497" y="7211"/>
                </a:cubicBezTo>
                <a:cubicBezTo>
                  <a:pt x="1501" y="7191"/>
                  <a:pt x="1511" y="7169"/>
                  <a:pt x="1518" y="7161"/>
                </a:cubicBezTo>
                <a:cubicBezTo>
                  <a:pt x="1528" y="7150"/>
                  <a:pt x="1527" y="7149"/>
                  <a:pt x="1515" y="7155"/>
                </a:cubicBezTo>
                <a:cubicBezTo>
                  <a:pt x="1502" y="7161"/>
                  <a:pt x="1501" y="7160"/>
                  <a:pt x="1508" y="7150"/>
                </a:cubicBezTo>
                <a:cubicBezTo>
                  <a:pt x="1514" y="7142"/>
                  <a:pt x="1520" y="7125"/>
                  <a:pt x="1522" y="7112"/>
                </a:cubicBezTo>
                <a:cubicBezTo>
                  <a:pt x="1524" y="7099"/>
                  <a:pt x="1529" y="7081"/>
                  <a:pt x="1533" y="7073"/>
                </a:cubicBezTo>
                <a:cubicBezTo>
                  <a:pt x="1537" y="7065"/>
                  <a:pt x="1542" y="7048"/>
                  <a:pt x="1544" y="7034"/>
                </a:cubicBezTo>
                <a:cubicBezTo>
                  <a:pt x="1547" y="7021"/>
                  <a:pt x="1552" y="7004"/>
                  <a:pt x="1556" y="6996"/>
                </a:cubicBezTo>
                <a:cubicBezTo>
                  <a:pt x="1560" y="6988"/>
                  <a:pt x="1565" y="6970"/>
                  <a:pt x="1568" y="6957"/>
                </a:cubicBezTo>
                <a:cubicBezTo>
                  <a:pt x="1570" y="6944"/>
                  <a:pt x="1575" y="6926"/>
                  <a:pt x="1579" y="6918"/>
                </a:cubicBezTo>
                <a:cubicBezTo>
                  <a:pt x="1588" y="6901"/>
                  <a:pt x="1591" y="6892"/>
                  <a:pt x="1598" y="6860"/>
                </a:cubicBezTo>
                <a:cubicBezTo>
                  <a:pt x="1602" y="6847"/>
                  <a:pt x="1605" y="6836"/>
                  <a:pt x="1606" y="6836"/>
                </a:cubicBezTo>
                <a:cubicBezTo>
                  <a:pt x="1607" y="6836"/>
                  <a:pt x="1610" y="6827"/>
                  <a:pt x="1612" y="6815"/>
                </a:cubicBezTo>
                <a:cubicBezTo>
                  <a:pt x="1615" y="6804"/>
                  <a:pt x="1623" y="6782"/>
                  <a:pt x="1631" y="6767"/>
                </a:cubicBezTo>
                <a:cubicBezTo>
                  <a:pt x="1638" y="6752"/>
                  <a:pt x="1646" y="6727"/>
                  <a:pt x="1647" y="6712"/>
                </a:cubicBezTo>
                <a:cubicBezTo>
                  <a:pt x="1649" y="6697"/>
                  <a:pt x="1656" y="6679"/>
                  <a:pt x="1662" y="6673"/>
                </a:cubicBezTo>
                <a:cubicBezTo>
                  <a:pt x="1669" y="6666"/>
                  <a:pt x="1676" y="6645"/>
                  <a:pt x="1677" y="6625"/>
                </a:cubicBezTo>
                <a:cubicBezTo>
                  <a:pt x="1679" y="6605"/>
                  <a:pt x="1684" y="6589"/>
                  <a:pt x="1689" y="6589"/>
                </a:cubicBezTo>
                <a:cubicBezTo>
                  <a:pt x="1694" y="6589"/>
                  <a:pt x="1699" y="6576"/>
                  <a:pt x="1699" y="6561"/>
                </a:cubicBezTo>
                <a:cubicBezTo>
                  <a:pt x="1699" y="6545"/>
                  <a:pt x="1704" y="6529"/>
                  <a:pt x="1710" y="6526"/>
                </a:cubicBezTo>
                <a:cubicBezTo>
                  <a:pt x="1716" y="6523"/>
                  <a:pt x="1722" y="6505"/>
                  <a:pt x="1722" y="6486"/>
                </a:cubicBezTo>
                <a:cubicBezTo>
                  <a:pt x="1722" y="6466"/>
                  <a:pt x="1726" y="6455"/>
                  <a:pt x="1733" y="6458"/>
                </a:cubicBezTo>
                <a:cubicBezTo>
                  <a:pt x="1740" y="6462"/>
                  <a:pt x="1745" y="6453"/>
                  <a:pt x="1746" y="6439"/>
                </a:cubicBezTo>
                <a:cubicBezTo>
                  <a:pt x="1748" y="6407"/>
                  <a:pt x="1759" y="6379"/>
                  <a:pt x="1792" y="6325"/>
                </a:cubicBezTo>
                <a:cubicBezTo>
                  <a:pt x="1798" y="6316"/>
                  <a:pt x="1803" y="6297"/>
                  <a:pt x="1803" y="6284"/>
                </a:cubicBezTo>
                <a:cubicBezTo>
                  <a:pt x="1803" y="6271"/>
                  <a:pt x="1808" y="6260"/>
                  <a:pt x="1814" y="6260"/>
                </a:cubicBezTo>
                <a:cubicBezTo>
                  <a:pt x="1821" y="6260"/>
                  <a:pt x="1825" y="6256"/>
                  <a:pt x="1824" y="6252"/>
                </a:cubicBezTo>
                <a:cubicBezTo>
                  <a:pt x="1820" y="6227"/>
                  <a:pt x="1828" y="6192"/>
                  <a:pt x="1837" y="6197"/>
                </a:cubicBezTo>
                <a:cubicBezTo>
                  <a:pt x="1844" y="6200"/>
                  <a:pt x="1849" y="6194"/>
                  <a:pt x="1849" y="6183"/>
                </a:cubicBezTo>
                <a:cubicBezTo>
                  <a:pt x="1849" y="6163"/>
                  <a:pt x="1852" y="6157"/>
                  <a:pt x="1887" y="6097"/>
                </a:cubicBezTo>
                <a:cubicBezTo>
                  <a:pt x="1898" y="6079"/>
                  <a:pt x="1907" y="6058"/>
                  <a:pt x="1907" y="6051"/>
                </a:cubicBezTo>
                <a:cubicBezTo>
                  <a:pt x="1907" y="6043"/>
                  <a:pt x="1912" y="6037"/>
                  <a:pt x="1918" y="6037"/>
                </a:cubicBezTo>
                <a:cubicBezTo>
                  <a:pt x="1925" y="6037"/>
                  <a:pt x="1930" y="6028"/>
                  <a:pt x="1930" y="6018"/>
                </a:cubicBezTo>
                <a:cubicBezTo>
                  <a:pt x="1930" y="6007"/>
                  <a:pt x="1934" y="5998"/>
                  <a:pt x="1939" y="5998"/>
                </a:cubicBezTo>
                <a:cubicBezTo>
                  <a:pt x="1944" y="5998"/>
                  <a:pt x="1949" y="5989"/>
                  <a:pt x="1950" y="5977"/>
                </a:cubicBezTo>
                <a:cubicBezTo>
                  <a:pt x="1951" y="5965"/>
                  <a:pt x="1957" y="5953"/>
                  <a:pt x="1964" y="5952"/>
                </a:cubicBezTo>
                <a:cubicBezTo>
                  <a:pt x="1971" y="5950"/>
                  <a:pt x="1976" y="5938"/>
                  <a:pt x="1976" y="5925"/>
                </a:cubicBezTo>
                <a:cubicBezTo>
                  <a:pt x="1976" y="5913"/>
                  <a:pt x="1981" y="5900"/>
                  <a:pt x="1988" y="5897"/>
                </a:cubicBezTo>
                <a:cubicBezTo>
                  <a:pt x="1994" y="5893"/>
                  <a:pt x="1999" y="5880"/>
                  <a:pt x="1999" y="5866"/>
                </a:cubicBezTo>
                <a:cubicBezTo>
                  <a:pt x="1999" y="5853"/>
                  <a:pt x="2004" y="5845"/>
                  <a:pt x="2011" y="5848"/>
                </a:cubicBezTo>
                <a:cubicBezTo>
                  <a:pt x="2018" y="5852"/>
                  <a:pt x="2023" y="5841"/>
                  <a:pt x="2024" y="5822"/>
                </a:cubicBezTo>
                <a:cubicBezTo>
                  <a:pt x="2027" y="5777"/>
                  <a:pt x="2028" y="5772"/>
                  <a:pt x="2038" y="5759"/>
                </a:cubicBezTo>
                <a:cubicBezTo>
                  <a:pt x="2043" y="5752"/>
                  <a:pt x="2043" y="5742"/>
                  <a:pt x="2039" y="5736"/>
                </a:cubicBezTo>
                <a:cubicBezTo>
                  <a:pt x="2035" y="5730"/>
                  <a:pt x="2037" y="5722"/>
                  <a:pt x="2044" y="5719"/>
                </a:cubicBezTo>
                <a:cubicBezTo>
                  <a:pt x="2050" y="5715"/>
                  <a:pt x="2057" y="5696"/>
                  <a:pt x="2059" y="5675"/>
                </a:cubicBezTo>
                <a:cubicBezTo>
                  <a:pt x="2061" y="5655"/>
                  <a:pt x="2066" y="5637"/>
                  <a:pt x="2071" y="5634"/>
                </a:cubicBezTo>
                <a:cubicBezTo>
                  <a:pt x="2076" y="5631"/>
                  <a:pt x="2080" y="5610"/>
                  <a:pt x="2080" y="5587"/>
                </a:cubicBezTo>
                <a:cubicBezTo>
                  <a:pt x="2080" y="5563"/>
                  <a:pt x="2084" y="5542"/>
                  <a:pt x="2089" y="5540"/>
                </a:cubicBezTo>
                <a:cubicBezTo>
                  <a:pt x="2094" y="5537"/>
                  <a:pt x="2099" y="5508"/>
                  <a:pt x="2101" y="5474"/>
                </a:cubicBezTo>
                <a:cubicBezTo>
                  <a:pt x="2103" y="5441"/>
                  <a:pt x="2109" y="5409"/>
                  <a:pt x="2114" y="5403"/>
                </a:cubicBezTo>
                <a:cubicBezTo>
                  <a:pt x="2119" y="5398"/>
                  <a:pt x="2124" y="5365"/>
                  <a:pt x="2126" y="5330"/>
                </a:cubicBezTo>
                <a:cubicBezTo>
                  <a:pt x="2127" y="5296"/>
                  <a:pt x="2132" y="5265"/>
                  <a:pt x="2137" y="5262"/>
                </a:cubicBezTo>
                <a:cubicBezTo>
                  <a:pt x="2141" y="5260"/>
                  <a:pt x="2146" y="5223"/>
                  <a:pt x="2148" y="5180"/>
                </a:cubicBezTo>
                <a:cubicBezTo>
                  <a:pt x="2150" y="5137"/>
                  <a:pt x="2154" y="5095"/>
                  <a:pt x="2157" y="5085"/>
                </a:cubicBezTo>
                <a:cubicBezTo>
                  <a:pt x="2164" y="5066"/>
                  <a:pt x="2181" y="4924"/>
                  <a:pt x="2192" y="4802"/>
                </a:cubicBezTo>
                <a:cubicBezTo>
                  <a:pt x="2195" y="4760"/>
                  <a:pt x="2203" y="4720"/>
                  <a:pt x="2210" y="4713"/>
                </a:cubicBezTo>
                <a:cubicBezTo>
                  <a:pt x="2216" y="4707"/>
                  <a:pt x="2221" y="4642"/>
                  <a:pt x="2220" y="4565"/>
                </a:cubicBezTo>
                <a:cubicBezTo>
                  <a:pt x="2219" y="4490"/>
                  <a:pt x="2223" y="4423"/>
                  <a:pt x="2227" y="4417"/>
                </a:cubicBezTo>
                <a:cubicBezTo>
                  <a:pt x="2238" y="4404"/>
                  <a:pt x="2240" y="4367"/>
                  <a:pt x="2242" y="4190"/>
                </a:cubicBezTo>
                <a:cubicBezTo>
                  <a:pt x="2242" y="4120"/>
                  <a:pt x="2248" y="4060"/>
                  <a:pt x="2254" y="4057"/>
                </a:cubicBezTo>
                <a:cubicBezTo>
                  <a:pt x="2260" y="4053"/>
                  <a:pt x="2265" y="4003"/>
                  <a:pt x="2265" y="3944"/>
                </a:cubicBezTo>
                <a:cubicBezTo>
                  <a:pt x="2265" y="3886"/>
                  <a:pt x="2270" y="3840"/>
                  <a:pt x="2275" y="3843"/>
                </a:cubicBezTo>
                <a:cubicBezTo>
                  <a:pt x="2281" y="3846"/>
                  <a:pt x="2286" y="3828"/>
                  <a:pt x="2287" y="3802"/>
                </a:cubicBezTo>
                <a:cubicBezTo>
                  <a:pt x="2289" y="3746"/>
                  <a:pt x="2293" y="3725"/>
                  <a:pt x="2304" y="3716"/>
                </a:cubicBezTo>
                <a:cubicBezTo>
                  <a:pt x="2308" y="3713"/>
                  <a:pt x="2312" y="3691"/>
                  <a:pt x="2312" y="3668"/>
                </a:cubicBezTo>
                <a:cubicBezTo>
                  <a:pt x="2312" y="3646"/>
                  <a:pt x="2316" y="3625"/>
                  <a:pt x="2322" y="3622"/>
                </a:cubicBezTo>
                <a:cubicBezTo>
                  <a:pt x="2332" y="3617"/>
                  <a:pt x="2351" y="3560"/>
                  <a:pt x="2348" y="3546"/>
                </a:cubicBezTo>
                <a:cubicBezTo>
                  <a:pt x="2347" y="3542"/>
                  <a:pt x="2352" y="3539"/>
                  <a:pt x="2358" y="3539"/>
                </a:cubicBezTo>
                <a:cubicBezTo>
                  <a:pt x="2364" y="3539"/>
                  <a:pt x="2370" y="3530"/>
                  <a:pt x="2370" y="3520"/>
                </a:cubicBezTo>
                <a:cubicBezTo>
                  <a:pt x="2370" y="3510"/>
                  <a:pt x="2375" y="3498"/>
                  <a:pt x="2381" y="3495"/>
                </a:cubicBezTo>
                <a:cubicBezTo>
                  <a:pt x="2387" y="3492"/>
                  <a:pt x="2393" y="3481"/>
                  <a:pt x="2393" y="3471"/>
                </a:cubicBezTo>
                <a:cubicBezTo>
                  <a:pt x="2393" y="3451"/>
                  <a:pt x="2421" y="3401"/>
                  <a:pt x="2429" y="3408"/>
                </a:cubicBezTo>
                <a:cubicBezTo>
                  <a:pt x="2432" y="3410"/>
                  <a:pt x="2442" y="3397"/>
                  <a:pt x="2451" y="3379"/>
                </a:cubicBezTo>
                <a:cubicBezTo>
                  <a:pt x="2459" y="3360"/>
                  <a:pt x="2473" y="3345"/>
                  <a:pt x="2482" y="3345"/>
                </a:cubicBezTo>
                <a:cubicBezTo>
                  <a:pt x="2490" y="3345"/>
                  <a:pt x="2497" y="3338"/>
                  <a:pt x="2497" y="3330"/>
                </a:cubicBezTo>
                <a:cubicBezTo>
                  <a:pt x="2497" y="3322"/>
                  <a:pt x="2502" y="3316"/>
                  <a:pt x="2508" y="3316"/>
                </a:cubicBezTo>
                <a:cubicBezTo>
                  <a:pt x="2515" y="3316"/>
                  <a:pt x="2520" y="3311"/>
                  <a:pt x="2520" y="3306"/>
                </a:cubicBezTo>
                <a:cubicBezTo>
                  <a:pt x="2520" y="3288"/>
                  <a:pt x="2553" y="3266"/>
                  <a:pt x="2568" y="3273"/>
                </a:cubicBezTo>
                <a:cubicBezTo>
                  <a:pt x="2576" y="3278"/>
                  <a:pt x="2578" y="3276"/>
                  <a:pt x="2573" y="3269"/>
                </a:cubicBezTo>
                <a:cubicBezTo>
                  <a:pt x="2565" y="3259"/>
                  <a:pt x="2613" y="3209"/>
                  <a:pt x="2631" y="3209"/>
                </a:cubicBezTo>
                <a:cubicBezTo>
                  <a:pt x="2635" y="3209"/>
                  <a:pt x="2651" y="3199"/>
                  <a:pt x="2666" y="3185"/>
                </a:cubicBezTo>
                <a:cubicBezTo>
                  <a:pt x="2680" y="3172"/>
                  <a:pt x="2701" y="3161"/>
                  <a:pt x="2711" y="3161"/>
                </a:cubicBezTo>
                <a:cubicBezTo>
                  <a:pt x="2721" y="3161"/>
                  <a:pt x="2726" y="3157"/>
                  <a:pt x="2722" y="3151"/>
                </a:cubicBezTo>
                <a:cubicBezTo>
                  <a:pt x="2718" y="3146"/>
                  <a:pt x="2726" y="3142"/>
                  <a:pt x="2740" y="3142"/>
                </a:cubicBezTo>
                <a:cubicBezTo>
                  <a:pt x="2755" y="3142"/>
                  <a:pt x="2761" y="3138"/>
                  <a:pt x="2756" y="3130"/>
                </a:cubicBezTo>
                <a:cubicBezTo>
                  <a:pt x="2751" y="3124"/>
                  <a:pt x="2752" y="3122"/>
                  <a:pt x="2758" y="3125"/>
                </a:cubicBezTo>
                <a:cubicBezTo>
                  <a:pt x="2764" y="3128"/>
                  <a:pt x="2790" y="3122"/>
                  <a:pt x="2815" y="3112"/>
                </a:cubicBezTo>
                <a:cubicBezTo>
                  <a:pt x="2840" y="3102"/>
                  <a:pt x="2868" y="3094"/>
                  <a:pt x="2876" y="3094"/>
                </a:cubicBezTo>
                <a:cubicBezTo>
                  <a:pt x="2885" y="3093"/>
                  <a:pt x="2889" y="3090"/>
                  <a:pt x="2886" y="3086"/>
                </a:cubicBezTo>
                <a:cubicBezTo>
                  <a:pt x="2883" y="3081"/>
                  <a:pt x="2896" y="3077"/>
                  <a:pt x="2916" y="3076"/>
                </a:cubicBezTo>
                <a:cubicBezTo>
                  <a:pt x="2936" y="3074"/>
                  <a:pt x="2958" y="3069"/>
                  <a:pt x="2965" y="3065"/>
                </a:cubicBezTo>
                <a:cubicBezTo>
                  <a:pt x="2971" y="3060"/>
                  <a:pt x="2995" y="3054"/>
                  <a:pt x="3017" y="3051"/>
                </a:cubicBezTo>
                <a:cubicBezTo>
                  <a:pt x="3040" y="3049"/>
                  <a:pt x="3058" y="3046"/>
                  <a:pt x="3058" y="3045"/>
                </a:cubicBezTo>
                <a:cubicBezTo>
                  <a:pt x="3058" y="3044"/>
                  <a:pt x="3073" y="3041"/>
                  <a:pt x="3093" y="3039"/>
                </a:cubicBezTo>
                <a:cubicBezTo>
                  <a:pt x="3112" y="3036"/>
                  <a:pt x="3144" y="3028"/>
                  <a:pt x="3164" y="3020"/>
                </a:cubicBezTo>
                <a:cubicBezTo>
                  <a:pt x="3184" y="3012"/>
                  <a:pt x="3211" y="3006"/>
                  <a:pt x="3225" y="3006"/>
                </a:cubicBezTo>
                <a:cubicBezTo>
                  <a:pt x="3239" y="3006"/>
                  <a:pt x="3247" y="3002"/>
                  <a:pt x="3243" y="2996"/>
                </a:cubicBezTo>
                <a:cubicBezTo>
                  <a:pt x="3239" y="2991"/>
                  <a:pt x="3246" y="2987"/>
                  <a:pt x="3259" y="2987"/>
                </a:cubicBezTo>
                <a:cubicBezTo>
                  <a:pt x="3285" y="2987"/>
                  <a:pt x="3368" y="2957"/>
                  <a:pt x="3374" y="2946"/>
                </a:cubicBezTo>
                <a:cubicBezTo>
                  <a:pt x="3376" y="2942"/>
                  <a:pt x="3386" y="2938"/>
                  <a:pt x="3396" y="2938"/>
                </a:cubicBezTo>
                <a:cubicBezTo>
                  <a:pt x="3417" y="2938"/>
                  <a:pt x="3494" y="2917"/>
                  <a:pt x="3503" y="2909"/>
                </a:cubicBezTo>
                <a:cubicBezTo>
                  <a:pt x="3517" y="2897"/>
                  <a:pt x="3573" y="2870"/>
                  <a:pt x="3585" y="2870"/>
                </a:cubicBezTo>
                <a:cubicBezTo>
                  <a:pt x="3592" y="2870"/>
                  <a:pt x="3605" y="2864"/>
                  <a:pt x="3615" y="2856"/>
                </a:cubicBezTo>
                <a:cubicBezTo>
                  <a:pt x="3624" y="2848"/>
                  <a:pt x="3637" y="2844"/>
                  <a:pt x="3643" y="2847"/>
                </a:cubicBezTo>
                <a:cubicBezTo>
                  <a:pt x="3649" y="2850"/>
                  <a:pt x="3654" y="2846"/>
                  <a:pt x="3654" y="2839"/>
                </a:cubicBezTo>
                <a:cubicBezTo>
                  <a:pt x="3654" y="2832"/>
                  <a:pt x="3665" y="2825"/>
                  <a:pt x="3678" y="2825"/>
                </a:cubicBezTo>
                <a:cubicBezTo>
                  <a:pt x="3691" y="2824"/>
                  <a:pt x="3711" y="2816"/>
                  <a:pt x="3722" y="2808"/>
                </a:cubicBezTo>
                <a:cubicBezTo>
                  <a:pt x="3733" y="2800"/>
                  <a:pt x="3746" y="2796"/>
                  <a:pt x="3750" y="2799"/>
                </a:cubicBezTo>
                <a:cubicBezTo>
                  <a:pt x="3754" y="2803"/>
                  <a:pt x="3758" y="2801"/>
                  <a:pt x="3758" y="2795"/>
                </a:cubicBezTo>
                <a:cubicBezTo>
                  <a:pt x="3758" y="2788"/>
                  <a:pt x="3766" y="2783"/>
                  <a:pt x="3775" y="2783"/>
                </a:cubicBezTo>
                <a:cubicBezTo>
                  <a:pt x="3785" y="2783"/>
                  <a:pt x="3792" y="2779"/>
                  <a:pt x="3792" y="2775"/>
                </a:cubicBezTo>
                <a:cubicBezTo>
                  <a:pt x="3792" y="2770"/>
                  <a:pt x="3802" y="2764"/>
                  <a:pt x="3813" y="2761"/>
                </a:cubicBezTo>
                <a:cubicBezTo>
                  <a:pt x="3840" y="2754"/>
                  <a:pt x="3924" y="2713"/>
                  <a:pt x="3933" y="2702"/>
                </a:cubicBezTo>
                <a:cubicBezTo>
                  <a:pt x="3937" y="2697"/>
                  <a:pt x="3949" y="2696"/>
                  <a:pt x="3959" y="2699"/>
                </a:cubicBezTo>
                <a:cubicBezTo>
                  <a:pt x="3972" y="2703"/>
                  <a:pt x="3978" y="2700"/>
                  <a:pt x="3978" y="2687"/>
                </a:cubicBezTo>
                <a:cubicBezTo>
                  <a:pt x="3978" y="2676"/>
                  <a:pt x="3991" y="2664"/>
                  <a:pt x="4011" y="2656"/>
                </a:cubicBezTo>
                <a:cubicBezTo>
                  <a:pt x="4030" y="2649"/>
                  <a:pt x="4043" y="2640"/>
                  <a:pt x="4040" y="2636"/>
                </a:cubicBezTo>
                <a:cubicBezTo>
                  <a:pt x="4037" y="2632"/>
                  <a:pt x="4040" y="2628"/>
                  <a:pt x="4047" y="2628"/>
                </a:cubicBezTo>
                <a:cubicBezTo>
                  <a:pt x="4067" y="2628"/>
                  <a:pt x="4186" y="2530"/>
                  <a:pt x="4179" y="2520"/>
                </a:cubicBezTo>
                <a:cubicBezTo>
                  <a:pt x="4175" y="2515"/>
                  <a:pt x="4179" y="2513"/>
                  <a:pt x="4188" y="2514"/>
                </a:cubicBezTo>
                <a:cubicBezTo>
                  <a:pt x="4196" y="2516"/>
                  <a:pt x="4202" y="2512"/>
                  <a:pt x="4201" y="2506"/>
                </a:cubicBezTo>
                <a:cubicBezTo>
                  <a:pt x="4199" y="2500"/>
                  <a:pt x="4206" y="2489"/>
                  <a:pt x="4215" y="2483"/>
                </a:cubicBezTo>
                <a:cubicBezTo>
                  <a:pt x="4226" y="2475"/>
                  <a:pt x="4232" y="2453"/>
                  <a:pt x="4232" y="2420"/>
                </a:cubicBezTo>
                <a:cubicBezTo>
                  <a:pt x="4232" y="2391"/>
                  <a:pt x="4236" y="2366"/>
                  <a:pt x="4242" y="2363"/>
                </a:cubicBezTo>
                <a:cubicBezTo>
                  <a:pt x="4247" y="2360"/>
                  <a:pt x="4250" y="2259"/>
                  <a:pt x="4248" y="2137"/>
                </a:cubicBezTo>
                <a:cubicBezTo>
                  <a:pt x="4245" y="1930"/>
                  <a:pt x="4234" y="1842"/>
                  <a:pt x="4207" y="1829"/>
                </a:cubicBezTo>
                <a:cubicBezTo>
                  <a:pt x="4202" y="1826"/>
                  <a:pt x="4197" y="1815"/>
                  <a:pt x="4197" y="1805"/>
                </a:cubicBezTo>
                <a:cubicBezTo>
                  <a:pt x="4197" y="1794"/>
                  <a:pt x="4192" y="1786"/>
                  <a:pt x="4186" y="1786"/>
                </a:cubicBezTo>
                <a:cubicBezTo>
                  <a:pt x="4179" y="1786"/>
                  <a:pt x="4174" y="1775"/>
                  <a:pt x="4174" y="1762"/>
                </a:cubicBezTo>
                <a:cubicBezTo>
                  <a:pt x="4174" y="1748"/>
                  <a:pt x="4169" y="1737"/>
                  <a:pt x="4163" y="1737"/>
                </a:cubicBezTo>
                <a:cubicBezTo>
                  <a:pt x="4156" y="1737"/>
                  <a:pt x="4151" y="1731"/>
                  <a:pt x="4151" y="1723"/>
                </a:cubicBezTo>
                <a:cubicBezTo>
                  <a:pt x="4151" y="1715"/>
                  <a:pt x="4143" y="1705"/>
                  <a:pt x="4134" y="1702"/>
                </a:cubicBezTo>
                <a:cubicBezTo>
                  <a:pt x="4124" y="1699"/>
                  <a:pt x="4116" y="1686"/>
                  <a:pt x="4116" y="1674"/>
                </a:cubicBezTo>
                <a:cubicBezTo>
                  <a:pt x="4116" y="1661"/>
                  <a:pt x="4111" y="1650"/>
                  <a:pt x="4105" y="1650"/>
                </a:cubicBezTo>
                <a:cubicBezTo>
                  <a:pt x="4098" y="1650"/>
                  <a:pt x="4093" y="1645"/>
                  <a:pt x="4093" y="1639"/>
                </a:cubicBezTo>
                <a:cubicBezTo>
                  <a:pt x="4093" y="1633"/>
                  <a:pt x="4080" y="1614"/>
                  <a:pt x="4064" y="1596"/>
                </a:cubicBezTo>
                <a:cubicBezTo>
                  <a:pt x="4048" y="1579"/>
                  <a:pt x="4035" y="1560"/>
                  <a:pt x="4035" y="1554"/>
                </a:cubicBezTo>
                <a:cubicBezTo>
                  <a:pt x="4035" y="1548"/>
                  <a:pt x="4030" y="1544"/>
                  <a:pt x="4024" y="1544"/>
                </a:cubicBezTo>
                <a:cubicBezTo>
                  <a:pt x="4017" y="1544"/>
                  <a:pt x="4012" y="1539"/>
                  <a:pt x="4012" y="1532"/>
                </a:cubicBezTo>
                <a:cubicBezTo>
                  <a:pt x="4012" y="1526"/>
                  <a:pt x="4005" y="1514"/>
                  <a:pt x="3997" y="1506"/>
                </a:cubicBezTo>
                <a:cubicBezTo>
                  <a:pt x="3981" y="1491"/>
                  <a:pt x="3900" y="1370"/>
                  <a:pt x="3899" y="1360"/>
                </a:cubicBezTo>
                <a:cubicBezTo>
                  <a:pt x="3898" y="1349"/>
                  <a:pt x="3873" y="1296"/>
                  <a:pt x="3862" y="1280"/>
                </a:cubicBezTo>
                <a:cubicBezTo>
                  <a:pt x="3848" y="1260"/>
                  <a:pt x="3849" y="1145"/>
                  <a:pt x="3863" y="1152"/>
                </a:cubicBezTo>
                <a:cubicBezTo>
                  <a:pt x="3869" y="1155"/>
                  <a:pt x="3873" y="1151"/>
                  <a:pt x="3873" y="1143"/>
                </a:cubicBezTo>
                <a:cubicBezTo>
                  <a:pt x="3873" y="1134"/>
                  <a:pt x="3882" y="1127"/>
                  <a:pt x="3891" y="1127"/>
                </a:cubicBezTo>
                <a:cubicBezTo>
                  <a:pt x="3901" y="1127"/>
                  <a:pt x="3906" y="1123"/>
                  <a:pt x="3902" y="1118"/>
                </a:cubicBezTo>
                <a:cubicBezTo>
                  <a:pt x="3893" y="1105"/>
                  <a:pt x="3898" y="1105"/>
                  <a:pt x="3950" y="1124"/>
                </a:cubicBezTo>
                <a:cubicBezTo>
                  <a:pt x="3974" y="1132"/>
                  <a:pt x="4000" y="1146"/>
                  <a:pt x="4008" y="1155"/>
                </a:cubicBezTo>
                <a:cubicBezTo>
                  <a:pt x="4020" y="1169"/>
                  <a:pt x="4023" y="1169"/>
                  <a:pt x="4029" y="1156"/>
                </a:cubicBezTo>
                <a:cubicBezTo>
                  <a:pt x="4038" y="1136"/>
                  <a:pt x="4030" y="911"/>
                  <a:pt x="4020" y="897"/>
                </a:cubicBezTo>
                <a:cubicBezTo>
                  <a:pt x="4015" y="891"/>
                  <a:pt x="4009" y="825"/>
                  <a:pt x="4005" y="750"/>
                </a:cubicBezTo>
                <a:cubicBezTo>
                  <a:pt x="3999" y="643"/>
                  <a:pt x="4001" y="611"/>
                  <a:pt x="4014" y="598"/>
                </a:cubicBezTo>
                <a:cubicBezTo>
                  <a:pt x="4027" y="584"/>
                  <a:pt x="4027" y="583"/>
                  <a:pt x="4012" y="590"/>
                </a:cubicBezTo>
                <a:cubicBezTo>
                  <a:pt x="3998" y="596"/>
                  <a:pt x="3998" y="595"/>
                  <a:pt x="4009" y="585"/>
                </a:cubicBezTo>
                <a:cubicBezTo>
                  <a:pt x="4017" y="577"/>
                  <a:pt x="4024" y="554"/>
                  <a:pt x="4024" y="532"/>
                </a:cubicBezTo>
                <a:cubicBezTo>
                  <a:pt x="4024" y="483"/>
                  <a:pt x="4035" y="448"/>
                  <a:pt x="4048" y="455"/>
                </a:cubicBezTo>
                <a:cubicBezTo>
                  <a:pt x="4054" y="458"/>
                  <a:pt x="4058" y="450"/>
                  <a:pt x="4058" y="437"/>
                </a:cubicBezTo>
                <a:cubicBezTo>
                  <a:pt x="4058" y="424"/>
                  <a:pt x="4069" y="404"/>
                  <a:pt x="4082" y="391"/>
                </a:cubicBezTo>
                <a:cubicBezTo>
                  <a:pt x="4094" y="379"/>
                  <a:pt x="4105" y="365"/>
                  <a:pt x="4105" y="360"/>
                </a:cubicBezTo>
                <a:cubicBezTo>
                  <a:pt x="4105" y="348"/>
                  <a:pt x="4159" y="304"/>
                  <a:pt x="4174" y="304"/>
                </a:cubicBezTo>
                <a:cubicBezTo>
                  <a:pt x="4180" y="304"/>
                  <a:pt x="4186" y="300"/>
                  <a:pt x="4186" y="295"/>
                </a:cubicBezTo>
                <a:cubicBezTo>
                  <a:pt x="4186" y="284"/>
                  <a:pt x="4288" y="198"/>
                  <a:pt x="4302" y="198"/>
                </a:cubicBezTo>
                <a:cubicBezTo>
                  <a:pt x="4308" y="198"/>
                  <a:pt x="4313" y="191"/>
                  <a:pt x="4313" y="183"/>
                </a:cubicBezTo>
                <a:cubicBezTo>
                  <a:pt x="4313" y="175"/>
                  <a:pt x="4320" y="169"/>
                  <a:pt x="4328" y="169"/>
                </a:cubicBezTo>
                <a:cubicBezTo>
                  <a:pt x="4337" y="169"/>
                  <a:pt x="4355" y="160"/>
                  <a:pt x="4368" y="149"/>
                </a:cubicBezTo>
                <a:cubicBezTo>
                  <a:pt x="4382" y="139"/>
                  <a:pt x="4398" y="130"/>
                  <a:pt x="4404" y="130"/>
                </a:cubicBezTo>
                <a:cubicBezTo>
                  <a:pt x="4409" y="130"/>
                  <a:pt x="4421" y="123"/>
                  <a:pt x="4429" y="115"/>
                </a:cubicBezTo>
                <a:cubicBezTo>
                  <a:pt x="4437" y="107"/>
                  <a:pt x="4453" y="101"/>
                  <a:pt x="4465" y="101"/>
                </a:cubicBezTo>
                <a:cubicBezTo>
                  <a:pt x="4477" y="101"/>
                  <a:pt x="4487" y="97"/>
                  <a:pt x="4487" y="91"/>
                </a:cubicBezTo>
                <a:cubicBezTo>
                  <a:pt x="4487" y="86"/>
                  <a:pt x="4500" y="82"/>
                  <a:pt x="4515" y="82"/>
                </a:cubicBezTo>
                <a:cubicBezTo>
                  <a:pt x="4531" y="82"/>
                  <a:pt x="4544" y="78"/>
                  <a:pt x="4544" y="74"/>
                </a:cubicBezTo>
                <a:cubicBezTo>
                  <a:pt x="4544" y="70"/>
                  <a:pt x="4561" y="65"/>
                  <a:pt x="4581" y="64"/>
                </a:cubicBezTo>
                <a:cubicBezTo>
                  <a:pt x="4601" y="63"/>
                  <a:pt x="4625" y="57"/>
                  <a:pt x="4634" y="50"/>
                </a:cubicBezTo>
                <a:cubicBezTo>
                  <a:pt x="4653" y="37"/>
                  <a:pt x="4667" y="35"/>
                  <a:pt x="4743" y="32"/>
                </a:cubicBezTo>
                <a:cubicBezTo>
                  <a:pt x="4773" y="31"/>
                  <a:pt x="4795" y="26"/>
                  <a:pt x="4792" y="22"/>
                </a:cubicBezTo>
                <a:cubicBezTo>
                  <a:pt x="4788" y="17"/>
                  <a:pt x="4780" y="16"/>
                  <a:pt x="4772" y="20"/>
                </a:cubicBezTo>
                <a:cubicBezTo>
                  <a:pt x="4765" y="24"/>
                  <a:pt x="4762" y="23"/>
                  <a:pt x="4768" y="18"/>
                </a:cubicBezTo>
                <a:cubicBezTo>
                  <a:pt x="4783" y="4"/>
                  <a:pt x="4892" y="2"/>
                  <a:pt x="4912" y="16"/>
                </a:cubicBezTo>
                <a:cubicBezTo>
                  <a:pt x="4926" y="25"/>
                  <a:pt x="4928" y="25"/>
                  <a:pt x="4922" y="16"/>
                </a:cubicBezTo>
                <a:cubicBezTo>
                  <a:pt x="4910" y="0"/>
                  <a:pt x="4963" y="0"/>
                  <a:pt x="4982" y="16"/>
                </a:cubicBezTo>
                <a:cubicBezTo>
                  <a:pt x="4998" y="30"/>
                  <a:pt x="5033" y="35"/>
                  <a:pt x="5024" y="22"/>
                </a:cubicBezTo>
                <a:cubicBezTo>
                  <a:pt x="5020" y="18"/>
                  <a:pt x="5013" y="16"/>
                  <a:pt x="5007" y="19"/>
                </a:cubicBezTo>
                <a:cubicBezTo>
                  <a:pt x="5002" y="21"/>
                  <a:pt x="4994" y="20"/>
                  <a:pt x="4991" y="15"/>
                </a:cubicBezTo>
                <a:cubicBezTo>
                  <a:pt x="4981" y="2"/>
                  <a:pt x="5016" y="8"/>
                  <a:pt x="5033" y="22"/>
                </a:cubicBezTo>
                <a:cubicBezTo>
                  <a:pt x="5040" y="28"/>
                  <a:pt x="5068" y="33"/>
                  <a:pt x="5095" y="33"/>
                </a:cubicBezTo>
                <a:cubicBezTo>
                  <a:pt x="5122" y="33"/>
                  <a:pt x="5149" y="39"/>
                  <a:pt x="5157" y="47"/>
                </a:cubicBezTo>
                <a:cubicBezTo>
                  <a:pt x="5164" y="54"/>
                  <a:pt x="5179" y="59"/>
                  <a:pt x="5190" y="58"/>
                </a:cubicBezTo>
                <a:cubicBezTo>
                  <a:pt x="5201" y="56"/>
                  <a:pt x="5217" y="60"/>
                  <a:pt x="5225" y="65"/>
                </a:cubicBezTo>
                <a:cubicBezTo>
                  <a:pt x="5234" y="71"/>
                  <a:pt x="5248" y="77"/>
                  <a:pt x="5258" y="78"/>
                </a:cubicBezTo>
                <a:cubicBezTo>
                  <a:pt x="5267" y="79"/>
                  <a:pt x="5294" y="88"/>
                  <a:pt x="5317" y="97"/>
                </a:cubicBezTo>
                <a:cubicBezTo>
                  <a:pt x="5341" y="107"/>
                  <a:pt x="5363" y="115"/>
                  <a:pt x="5368" y="115"/>
                </a:cubicBezTo>
                <a:cubicBezTo>
                  <a:pt x="5372" y="115"/>
                  <a:pt x="5388" y="124"/>
                  <a:pt x="5403" y="135"/>
                </a:cubicBezTo>
                <a:cubicBezTo>
                  <a:pt x="5418" y="146"/>
                  <a:pt x="5440" y="158"/>
                  <a:pt x="5451" y="162"/>
                </a:cubicBezTo>
                <a:cubicBezTo>
                  <a:pt x="5463" y="166"/>
                  <a:pt x="5468" y="173"/>
                  <a:pt x="5463" y="180"/>
                </a:cubicBezTo>
                <a:cubicBezTo>
                  <a:pt x="5458" y="186"/>
                  <a:pt x="5460" y="189"/>
                  <a:pt x="5467" y="185"/>
                </a:cubicBezTo>
                <a:cubicBezTo>
                  <a:pt x="5482" y="177"/>
                  <a:pt x="5547" y="226"/>
                  <a:pt x="5553" y="252"/>
                </a:cubicBezTo>
                <a:cubicBezTo>
                  <a:pt x="5556" y="262"/>
                  <a:pt x="5564" y="269"/>
                  <a:pt x="5572" y="268"/>
                </a:cubicBezTo>
                <a:cubicBezTo>
                  <a:pt x="5579" y="267"/>
                  <a:pt x="5586" y="272"/>
                  <a:pt x="5586" y="280"/>
                </a:cubicBezTo>
                <a:cubicBezTo>
                  <a:pt x="5586" y="288"/>
                  <a:pt x="5591" y="295"/>
                  <a:pt x="5597" y="295"/>
                </a:cubicBezTo>
                <a:cubicBezTo>
                  <a:pt x="5603" y="295"/>
                  <a:pt x="5609" y="301"/>
                  <a:pt x="5609" y="310"/>
                </a:cubicBezTo>
                <a:cubicBezTo>
                  <a:pt x="5609" y="318"/>
                  <a:pt x="5613" y="322"/>
                  <a:pt x="5619" y="319"/>
                </a:cubicBezTo>
                <a:cubicBezTo>
                  <a:pt x="5625" y="317"/>
                  <a:pt x="5633" y="325"/>
                  <a:pt x="5637" y="339"/>
                </a:cubicBezTo>
                <a:cubicBezTo>
                  <a:pt x="5641" y="352"/>
                  <a:pt x="5649" y="361"/>
                  <a:pt x="5655" y="357"/>
                </a:cubicBezTo>
                <a:cubicBezTo>
                  <a:pt x="5661" y="354"/>
                  <a:pt x="5667" y="363"/>
                  <a:pt x="5667" y="376"/>
                </a:cubicBezTo>
                <a:cubicBezTo>
                  <a:pt x="5667" y="390"/>
                  <a:pt x="5672" y="401"/>
                  <a:pt x="5678" y="401"/>
                </a:cubicBezTo>
                <a:cubicBezTo>
                  <a:pt x="5684" y="401"/>
                  <a:pt x="5689" y="404"/>
                  <a:pt x="5688" y="408"/>
                </a:cubicBezTo>
                <a:cubicBezTo>
                  <a:pt x="5685" y="428"/>
                  <a:pt x="5691" y="450"/>
                  <a:pt x="5699" y="446"/>
                </a:cubicBezTo>
                <a:cubicBezTo>
                  <a:pt x="5704" y="443"/>
                  <a:pt x="5709" y="449"/>
                  <a:pt x="5709" y="458"/>
                </a:cubicBezTo>
                <a:cubicBezTo>
                  <a:pt x="5712" y="485"/>
                  <a:pt x="5718" y="503"/>
                  <a:pt x="5728" y="508"/>
                </a:cubicBezTo>
                <a:cubicBezTo>
                  <a:pt x="5733" y="512"/>
                  <a:pt x="5739" y="527"/>
                  <a:pt x="5743" y="542"/>
                </a:cubicBezTo>
                <a:cubicBezTo>
                  <a:pt x="5746" y="557"/>
                  <a:pt x="5754" y="575"/>
                  <a:pt x="5759" y="581"/>
                </a:cubicBezTo>
                <a:cubicBezTo>
                  <a:pt x="5765" y="587"/>
                  <a:pt x="5772" y="609"/>
                  <a:pt x="5774" y="629"/>
                </a:cubicBezTo>
                <a:cubicBezTo>
                  <a:pt x="5776" y="650"/>
                  <a:pt x="5782" y="674"/>
                  <a:pt x="5787" y="681"/>
                </a:cubicBezTo>
                <a:cubicBezTo>
                  <a:pt x="5795" y="691"/>
                  <a:pt x="5793" y="693"/>
                  <a:pt x="5781" y="686"/>
                </a:cubicBezTo>
                <a:cubicBezTo>
                  <a:pt x="5768" y="680"/>
                  <a:pt x="5768" y="681"/>
                  <a:pt x="5781" y="695"/>
                </a:cubicBezTo>
                <a:cubicBezTo>
                  <a:pt x="5800" y="715"/>
                  <a:pt x="5806" y="905"/>
                  <a:pt x="5789" y="939"/>
                </a:cubicBezTo>
                <a:cubicBezTo>
                  <a:pt x="5780" y="956"/>
                  <a:pt x="5775" y="976"/>
                  <a:pt x="5769" y="1018"/>
                </a:cubicBezTo>
                <a:cubicBezTo>
                  <a:pt x="5768" y="1025"/>
                  <a:pt x="5763" y="1031"/>
                  <a:pt x="5759" y="1031"/>
                </a:cubicBezTo>
                <a:cubicBezTo>
                  <a:pt x="5755" y="1031"/>
                  <a:pt x="5751" y="1050"/>
                  <a:pt x="5749" y="1074"/>
                </a:cubicBezTo>
                <a:cubicBezTo>
                  <a:pt x="5748" y="1098"/>
                  <a:pt x="5751" y="1118"/>
                  <a:pt x="5757" y="1118"/>
                </a:cubicBezTo>
                <a:cubicBezTo>
                  <a:pt x="5772" y="1118"/>
                  <a:pt x="5795" y="1093"/>
                  <a:pt x="5788" y="1085"/>
                </a:cubicBezTo>
                <a:cubicBezTo>
                  <a:pt x="5785" y="1082"/>
                  <a:pt x="5786" y="1081"/>
                  <a:pt x="5790" y="1084"/>
                </a:cubicBezTo>
                <a:cubicBezTo>
                  <a:pt x="5794" y="1086"/>
                  <a:pt x="5804" y="1084"/>
                  <a:pt x="5813" y="1078"/>
                </a:cubicBezTo>
                <a:cubicBezTo>
                  <a:pt x="5821" y="1072"/>
                  <a:pt x="5828" y="1070"/>
                  <a:pt x="5828" y="1074"/>
                </a:cubicBezTo>
                <a:cubicBezTo>
                  <a:pt x="5828" y="1078"/>
                  <a:pt x="5835" y="1077"/>
                  <a:pt x="5844" y="1071"/>
                </a:cubicBezTo>
                <a:cubicBezTo>
                  <a:pt x="5852" y="1065"/>
                  <a:pt x="5870" y="1063"/>
                  <a:pt x="5884" y="1066"/>
                </a:cubicBezTo>
                <a:cubicBezTo>
                  <a:pt x="5908" y="1071"/>
                  <a:pt x="5909" y="1077"/>
                  <a:pt x="5909" y="1163"/>
                </a:cubicBezTo>
                <a:cubicBezTo>
                  <a:pt x="5909" y="1222"/>
                  <a:pt x="5905" y="1252"/>
                  <a:pt x="5898" y="1248"/>
                </a:cubicBezTo>
                <a:cubicBezTo>
                  <a:pt x="5891" y="1245"/>
                  <a:pt x="5886" y="1253"/>
                  <a:pt x="5886" y="1266"/>
                </a:cubicBezTo>
                <a:cubicBezTo>
                  <a:pt x="5886" y="1280"/>
                  <a:pt x="5881" y="1292"/>
                  <a:pt x="5874" y="1294"/>
                </a:cubicBezTo>
                <a:cubicBezTo>
                  <a:pt x="5868" y="1296"/>
                  <a:pt x="5860" y="1309"/>
                  <a:pt x="5857" y="1324"/>
                </a:cubicBezTo>
                <a:cubicBezTo>
                  <a:pt x="5854" y="1338"/>
                  <a:pt x="5841" y="1366"/>
                  <a:pt x="5828" y="1384"/>
                </a:cubicBezTo>
                <a:cubicBezTo>
                  <a:pt x="5816" y="1403"/>
                  <a:pt x="5805" y="1425"/>
                  <a:pt x="5805" y="1433"/>
                </a:cubicBezTo>
                <a:cubicBezTo>
                  <a:pt x="5805" y="1441"/>
                  <a:pt x="5800" y="1447"/>
                  <a:pt x="5794" y="1447"/>
                </a:cubicBezTo>
                <a:cubicBezTo>
                  <a:pt x="5787" y="1447"/>
                  <a:pt x="5782" y="1457"/>
                  <a:pt x="5782" y="1470"/>
                </a:cubicBezTo>
                <a:cubicBezTo>
                  <a:pt x="5782" y="1483"/>
                  <a:pt x="5774" y="1498"/>
                  <a:pt x="5765" y="1505"/>
                </a:cubicBezTo>
                <a:cubicBezTo>
                  <a:pt x="5755" y="1512"/>
                  <a:pt x="5747" y="1525"/>
                  <a:pt x="5747" y="1535"/>
                </a:cubicBezTo>
                <a:cubicBezTo>
                  <a:pt x="5747" y="1545"/>
                  <a:pt x="5742" y="1554"/>
                  <a:pt x="5735" y="1554"/>
                </a:cubicBezTo>
                <a:cubicBezTo>
                  <a:pt x="5728" y="1554"/>
                  <a:pt x="5726" y="1557"/>
                  <a:pt x="5729" y="1561"/>
                </a:cubicBezTo>
                <a:cubicBezTo>
                  <a:pt x="5732" y="1566"/>
                  <a:pt x="5727" y="1582"/>
                  <a:pt x="5718" y="1596"/>
                </a:cubicBezTo>
                <a:cubicBezTo>
                  <a:pt x="5709" y="1611"/>
                  <a:pt x="5701" y="1631"/>
                  <a:pt x="5701" y="1641"/>
                </a:cubicBezTo>
                <a:cubicBezTo>
                  <a:pt x="5701" y="1651"/>
                  <a:pt x="5696" y="1662"/>
                  <a:pt x="5690" y="1665"/>
                </a:cubicBezTo>
                <a:cubicBezTo>
                  <a:pt x="5683" y="1668"/>
                  <a:pt x="5678" y="1679"/>
                  <a:pt x="5678" y="1690"/>
                </a:cubicBezTo>
                <a:cubicBezTo>
                  <a:pt x="5678" y="1700"/>
                  <a:pt x="5674" y="1716"/>
                  <a:pt x="5668" y="1726"/>
                </a:cubicBezTo>
                <a:cubicBezTo>
                  <a:pt x="5648" y="1759"/>
                  <a:pt x="5624" y="1830"/>
                  <a:pt x="5627" y="1846"/>
                </a:cubicBezTo>
                <a:cubicBezTo>
                  <a:pt x="5628" y="1855"/>
                  <a:pt x="5622" y="1864"/>
                  <a:pt x="5613" y="1867"/>
                </a:cubicBezTo>
                <a:cubicBezTo>
                  <a:pt x="5604" y="1870"/>
                  <a:pt x="5597" y="1886"/>
                  <a:pt x="5597" y="1906"/>
                </a:cubicBezTo>
                <a:cubicBezTo>
                  <a:pt x="5597" y="1925"/>
                  <a:pt x="5592" y="1942"/>
                  <a:pt x="5587" y="1945"/>
                </a:cubicBezTo>
                <a:cubicBezTo>
                  <a:pt x="5581" y="1948"/>
                  <a:pt x="5573" y="1968"/>
                  <a:pt x="5569" y="1989"/>
                </a:cubicBezTo>
                <a:cubicBezTo>
                  <a:pt x="5566" y="2011"/>
                  <a:pt x="5559" y="2047"/>
                  <a:pt x="5555" y="2069"/>
                </a:cubicBezTo>
                <a:cubicBezTo>
                  <a:pt x="5551" y="2092"/>
                  <a:pt x="5542" y="2117"/>
                  <a:pt x="5535" y="2126"/>
                </a:cubicBezTo>
                <a:cubicBezTo>
                  <a:pt x="5521" y="2143"/>
                  <a:pt x="5524" y="2254"/>
                  <a:pt x="5538" y="2246"/>
                </a:cubicBezTo>
                <a:cubicBezTo>
                  <a:pt x="5543" y="2244"/>
                  <a:pt x="5548" y="2262"/>
                  <a:pt x="5549" y="2287"/>
                </a:cubicBezTo>
                <a:cubicBezTo>
                  <a:pt x="5551" y="2312"/>
                  <a:pt x="5555" y="2336"/>
                  <a:pt x="5558" y="2340"/>
                </a:cubicBezTo>
                <a:cubicBezTo>
                  <a:pt x="5562" y="2345"/>
                  <a:pt x="5567" y="2363"/>
                  <a:pt x="5570" y="2380"/>
                </a:cubicBezTo>
                <a:cubicBezTo>
                  <a:pt x="5574" y="2397"/>
                  <a:pt x="5580" y="2413"/>
                  <a:pt x="5584" y="2415"/>
                </a:cubicBezTo>
                <a:cubicBezTo>
                  <a:pt x="5600" y="2425"/>
                  <a:pt x="5632" y="2473"/>
                  <a:pt x="5632" y="2488"/>
                </a:cubicBezTo>
                <a:cubicBezTo>
                  <a:pt x="5632" y="2496"/>
                  <a:pt x="5637" y="2503"/>
                  <a:pt x="5644" y="2503"/>
                </a:cubicBezTo>
                <a:cubicBezTo>
                  <a:pt x="5651" y="2503"/>
                  <a:pt x="5653" y="2507"/>
                  <a:pt x="5649" y="2512"/>
                </a:cubicBezTo>
                <a:cubicBezTo>
                  <a:pt x="5646" y="2517"/>
                  <a:pt x="5653" y="2529"/>
                  <a:pt x="5665" y="2538"/>
                </a:cubicBezTo>
                <a:cubicBezTo>
                  <a:pt x="5678" y="2547"/>
                  <a:pt x="5686" y="2558"/>
                  <a:pt x="5683" y="2562"/>
                </a:cubicBezTo>
                <a:cubicBezTo>
                  <a:pt x="5679" y="2567"/>
                  <a:pt x="5685" y="2570"/>
                  <a:pt x="5695" y="2570"/>
                </a:cubicBezTo>
                <a:cubicBezTo>
                  <a:pt x="5705" y="2570"/>
                  <a:pt x="5713" y="2577"/>
                  <a:pt x="5713" y="2585"/>
                </a:cubicBezTo>
                <a:cubicBezTo>
                  <a:pt x="5713" y="2595"/>
                  <a:pt x="5718" y="2598"/>
                  <a:pt x="5727" y="2594"/>
                </a:cubicBezTo>
                <a:cubicBezTo>
                  <a:pt x="5735" y="2590"/>
                  <a:pt x="5738" y="2590"/>
                  <a:pt x="5733" y="2595"/>
                </a:cubicBezTo>
                <a:cubicBezTo>
                  <a:pt x="5721" y="2605"/>
                  <a:pt x="5771" y="2649"/>
                  <a:pt x="5786" y="2641"/>
                </a:cubicBezTo>
                <a:cubicBezTo>
                  <a:pt x="5792" y="2638"/>
                  <a:pt x="5794" y="2640"/>
                  <a:pt x="5789" y="2646"/>
                </a:cubicBezTo>
                <a:cubicBezTo>
                  <a:pt x="5785" y="2652"/>
                  <a:pt x="5787" y="2657"/>
                  <a:pt x="5794" y="2657"/>
                </a:cubicBezTo>
                <a:cubicBezTo>
                  <a:pt x="5801" y="2657"/>
                  <a:pt x="5820" y="2668"/>
                  <a:pt x="5838" y="2682"/>
                </a:cubicBezTo>
                <a:cubicBezTo>
                  <a:pt x="5855" y="2695"/>
                  <a:pt x="5875" y="2706"/>
                  <a:pt x="5882" y="2706"/>
                </a:cubicBezTo>
                <a:cubicBezTo>
                  <a:pt x="5889" y="2706"/>
                  <a:pt x="5901" y="2712"/>
                  <a:pt x="5909" y="2720"/>
                </a:cubicBezTo>
                <a:cubicBezTo>
                  <a:pt x="5917" y="2728"/>
                  <a:pt x="5929" y="2732"/>
                  <a:pt x="5936" y="2728"/>
                </a:cubicBezTo>
                <a:cubicBezTo>
                  <a:pt x="5943" y="2725"/>
                  <a:pt x="5944" y="2727"/>
                  <a:pt x="5939" y="2733"/>
                </a:cubicBezTo>
                <a:cubicBezTo>
                  <a:pt x="5935" y="2740"/>
                  <a:pt x="5939" y="2745"/>
                  <a:pt x="5950" y="2745"/>
                </a:cubicBezTo>
                <a:cubicBezTo>
                  <a:pt x="5960" y="2745"/>
                  <a:pt x="5966" y="2748"/>
                  <a:pt x="5962" y="2753"/>
                </a:cubicBezTo>
                <a:cubicBezTo>
                  <a:pt x="5956" y="2761"/>
                  <a:pt x="5997" y="2777"/>
                  <a:pt x="6017" y="2774"/>
                </a:cubicBezTo>
                <a:cubicBezTo>
                  <a:pt x="6023" y="2774"/>
                  <a:pt x="6024" y="2778"/>
                  <a:pt x="6020" y="2783"/>
                </a:cubicBezTo>
                <a:cubicBezTo>
                  <a:pt x="6015" y="2789"/>
                  <a:pt x="6019" y="2793"/>
                  <a:pt x="6028" y="2793"/>
                </a:cubicBezTo>
                <a:cubicBezTo>
                  <a:pt x="6037" y="2793"/>
                  <a:pt x="6056" y="2803"/>
                  <a:pt x="6072" y="2815"/>
                </a:cubicBezTo>
                <a:cubicBezTo>
                  <a:pt x="6087" y="2827"/>
                  <a:pt x="6103" y="2837"/>
                  <a:pt x="6106" y="2837"/>
                </a:cubicBezTo>
                <a:cubicBezTo>
                  <a:pt x="6109" y="2837"/>
                  <a:pt x="6110" y="2841"/>
                  <a:pt x="6108" y="2846"/>
                </a:cubicBezTo>
                <a:cubicBezTo>
                  <a:pt x="6106" y="2852"/>
                  <a:pt x="6108" y="2853"/>
                  <a:pt x="6113" y="2849"/>
                </a:cubicBezTo>
                <a:cubicBezTo>
                  <a:pt x="6118" y="2845"/>
                  <a:pt x="6134" y="2851"/>
                  <a:pt x="6149" y="2862"/>
                </a:cubicBezTo>
                <a:cubicBezTo>
                  <a:pt x="6163" y="2874"/>
                  <a:pt x="6176" y="2880"/>
                  <a:pt x="6176" y="2875"/>
                </a:cubicBezTo>
                <a:cubicBezTo>
                  <a:pt x="6176" y="2871"/>
                  <a:pt x="6191" y="2879"/>
                  <a:pt x="6210" y="2895"/>
                </a:cubicBezTo>
                <a:cubicBezTo>
                  <a:pt x="6229" y="2910"/>
                  <a:pt x="6245" y="2919"/>
                  <a:pt x="6245" y="2914"/>
                </a:cubicBezTo>
                <a:cubicBezTo>
                  <a:pt x="6245" y="2909"/>
                  <a:pt x="6263" y="2920"/>
                  <a:pt x="6285" y="2938"/>
                </a:cubicBezTo>
                <a:cubicBezTo>
                  <a:pt x="6308" y="2956"/>
                  <a:pt x="6326" y="2967"/>
                  <a:pt x="6326" y="2963"/>
                </a:cubicBezTo>
                <a:cubicBezTo>
                  <a:pt x="6326" y="2958"/>
                  <a:pt x="6336" y="2962"/>
                  <a:pt x="6348" y="2971"/>
                </a:cubicBezTo>
                <a:cubicBezTo>
                  <a:pt x="6360" y="2980"/>
                  <a:pt x="6380" y="2988"/>
                  <a:pt x="6393" y="2989"/>
                </a:cubicBezTo>
                <a:cubicBezTo>
                  <a:pt x="6406" y="2990"/>
                  <a:pt x="6414" y="2994"/>
                  <a:pt x="6411" y="2998"/>
                </a:cubicBezTo>
                <a:cubicBezTo>
                  <a:pt x="6408" y="3003"/>
                  <a:pt x="6416" y="3006"/>
                  <a:pt x="6429" y="3006"/>
                </a:cubicBezTo>
                <a:cubicBezTo>
                  <a:pt x="6442" y="3006"/>
                  <a:pt x="6453" y="3010"/>
                  <a:pt x="6453" y="3014"/>
                </a:cubicBezTo>
                <a:cubicBezTo>
                  <a:pt x="6453" y="3019"/>
                  <a:pt x="6460" y="3022"/>
                  <a:pt x="6468" y="3022"/>
                </a:cubicBezTo>
                <a:cubicBezTo>
                  <a:pt x="6492" y="3022"/>
                  <a:pt x="6580" y="3057"/>
                  <a:pt x="6580" y="3067"/>
                </a:cubicBezTo>
                <a:cubicBezTo>
                  <a:pt x="6580" y="3071"/>
                  <a:pt x="6585" y="3073"/>
                  <a:pt x="6590" y="3070"/>
                </a:cubicBezTo>
                <a:cubicBezTo>
                  <a:pt x="6596" y="3067"/>
                  <a:pt x="6610" y="3071"/>
                  <a:pt x="6622" y="3079"/>
                </a:cubicBezTo>
                <a:cubicBezTo>
                  <a:pt x="6634" y="3086"/>
                  <a:pt x="6653" y="3093"/>
                  <a:pt x="6664" y="3093"/>
                </a:cubicBezTo>
                <a:cubicBezTo>
                  <a:pt x="6675" y="3093"/>
                  <a:pt x="6685" y="3098"/>
                  <a:pt x="6685" y="3103"/>
                </a:cubicBezTo>
                <a:cubicBezTo>
                  <a:pt x="6685" y="3108"/>
                  <a:pt x="6698" y="3113"/>
                  <a:pt x="6713" y="3113"/>
                </a:cubicBezTo>
                <a:cubicBezTo>
                  <a:pt x="6729" y="3113"/>
                  <a:pt x="6742" y="3117"/>
                  <a:pt x="6742" y="3122"/>
                </a:cubicBezTo>
                <a:cubicBezTo>
                  <a:pt x="6742" y="3128"/>
                  <a:pt x="6752" y="3132"/>
                  <a:pt x="6764" y="3132"/>
                </a:cubicBezTo>
                <a:cubicBezTo>
                  <a:pt x="6776" y="3132"/>
                  <a:pt x="6789" y="3139"/>
                  <a:pt x="6793" y="3147"/>
                </a:cubicBezTo>
                <a:cubicBezTo>
                  <a:pt x="6797" y="3155"/>
                  <a:pt x="6805" y="3160"/>
                  <a:pt x="6811" y="3157"/>
                </a:cubicBezTo>
                <a:cubicBezTo>
                  <a:pt x="6817" y="3154"/>
                  <a:pt x="6829" y="3158"/>
                  <a:pt x="6839" y="3166"/>
                </a:cubicBezTo>
                <a:cubicBezTo>
                  <a:pt x="6849" y="3174"/>
                  <a:pt x="6862" y="3180"/>
                  <a:pt x="6870" y="3180"/>
                </a:cubicBezTo>
                <a:cubicBezTo>
                  <a:pt x="6877" y="3180"/>
                  <a:pt x="6891" y="3187"/>
                  <a:pt x="6900" y="3195"/>
                </a:cubicBezTo>
                <a:cubicBezTo>
                  <a:pt x="6910" y="3203"/>
                  <a:pt x="6923" y="3207"/>
                  <a:pt x="6930" y="3203"/>
                </a:cubicBezTo>
                <a:cubicBezTo>
                  <a:pt x="6937" y="3200"/>
                  <a:pt x="6939" y="3201"/>
                  <a:pt x="6935" y="3207"/>
                </a:cubicBezTo>
                <a:cubicBezTo>
                  <a:pt x="6931" y="3212"/>
                  <a:pt x="6945" y="3223"/>
                  <a:pt x="6965" y="3229"/>
                </a:cubicBezTo>
                <a:cubicBezTo>
                  <a:pt x="6986" y="3236"/>
                  <a:pt x="7015" y="3252"/>
                  <a:pt x="7030" y="3264"/>
                </a:cubicBezTo>
                <a:cubicBezTo>
                  <a:pt x="7045" y="3277"/>
                  <a:pt x="7065" y="3287"/>
                  <a:pt x="7074" y="3287"/>
                </a:cubicBezTo>
                <a:cubicBezTo>
                  <a:pt x="7083" y="3287"/>
                  <a:pt x="7088" y="3291"/>
                  <a:pt x="7084" y="3297"/>
                </a:cubicBezTo>
                <a:cubicBezTo>
                  <a:pt x="7080" y="3302"/>
                  <a:pt x="7083" y="3306"/>
                  <a:pt x="7092" y="3306"/>
                </a:cubicBezTo>
                <a:cubicBezTo>
                  <a:pt x="7100" y="3306"/>
                  <a:pt x="7126" y="3322"/>
                  <a:pt x="7149" y="3340"/>
                </a:cubicBezTo>
                <a:cubicBezTo>
                  <a:pt x="7173" y="3359"/>
                  <a:pt x="7198" y="3374"/>
                  <a:pt x="7204" y="3374"/>
                </a:cubicBezTo>
                <a:cubicBezTo>
                  <a:pt x="7211" y="3374"/>
                  <a:pt x="7215" y="3379"/>
                  <a:pt x="7214" y="3386"/>
                </a:cubicBezTo>
                <a:cubicBezTo>
                  <a:pt x="7212" y="3393"/>
                  <a:pt x="7218" y="3397"/>
                  <a:pt x="7226" y="3396"/>
                </a:cubicBezTo>
                <a:cubicBezTo>
                  <a:pt x="7235" y="3394"/>
                  <a:pt x="7239" y="3397"/>
                  <a:pt x="7235" y="3401"/>
                </a:cubicBezTo>
                <a:cubicBezTo>
                  <a:pt x="7232" y="3406"/>
                  <a:pt x="7240" y="3417"/>
                  <a:pt x="7252" y="3425"/>
                </a:cubicBezTo>
                <a:cubicBezTo>
                  <a:pt x="7275" y="3442"/>
                  <a:pt x="7282" y="3461"/>
                  <a:pt x="7265" y="3461"/>
                </a:cubicBezTo>
                <a:cubicBezTo>
                  <a:pt x="7249" y="3461"/>
                  <a:pt x="7182" y="3407"/>
                  <a:pt x="7190" y="3400"/>
                </a:cubicBezTo>
                <a:cubicBezTo>
                  <a:pt x="7194" y="3396"/>
                  <a:pt x="7191" y="3393"/>
                  <a:pt x="7182" y="3393"/>
                </a:cubicBezTo>
                <a:cubicBezTo>
                  <a:pt x="7174" y="3393"/>
                  <a:pt x="7158" y="3384"/>
                  <a:pt x="7146" y="3373"/>
                </a:cubicBezTo>
                <a:cubicBezTo>
                  <a:pt x="7134" y="3361"/>
                  <a:pt x="7124" y="3355"/>
                  <a:pt x="7124" y="3358"/>
                </a:cubicBezTo>
                <a:cubicBezTo>
                  <a:pt x="7124" y="3364"/>
                  <a:pt x="7098" y="3348"/>
                  <a:pt x="7062" y="3320"/>
                </a:cubicBezTo>
                <a:cubicBezTo>
                  <a:pt x="7055" y="3315"/>
                  <a:pt x="7028" y="3297"/>
                  <a:pt x="7003" y="3282"/>
                </a:cubicBezTo>
                <a:cubicBezTo>
                  <a:pt x="6977" y="3266"/>
                  <a:pt x="6953" y="3249"/>
                  <a:pt x="6948" y="3243"/>
                </a:cubicBezTo>
                <a:cubicBezTo>
                  <a:pt x="6943" y="3238"/>
                  <a:pt x="6939" y="3237"/>
                  <a:pt x="6939" y="3242"/>
                </a:cubicBezTo>
                <a:cubicBezTo>
                  <a:pt x="6939" y="3247"/>
                  <a:pt x="6931" y="3245"/>
                  <a:pt x="6922" y="3238"/>
                </a:cubicBezTo>
                <a:cubicBezTo>
                  <a:pt x="6912" y="3232"/>
                  <a:pt x="6904" y="3229"/>
                  <a:pt x="6904" y="3233"/>
                </a:cubicBezTo>
                <a:cubicBezTo>
                  <a:pt x="6904" y="3237"/>
                  <a:pt x="6896" y="3233"/>
                  <a:pt x="6886" y="3225"/>
                </a:cubicBezTo>
                <a:cubicBezTo>
                  <a:pt x="6876" y="3216"/>
                  <a:pt x="6863" y="3212"/>
                  <a:pt x="6857" y="3215"/>
                </a:cubicBezTo>
                <a:cubicBezTo>
                  <a:pt x="6851" y="3218"/>
                  <a:pt x="6847" y="3215"/>
                  <a:pt x="6849" y="3208"/>
                </a:cubicBezTo>
                <a:cubicBezTo>
                  <a:pt x="6851" y="3201"/>
                  <a:pt x="6847" y="3195"/>
                  <a:pt x="6841" y="3195"/>
                </a:cubicBezTo>
                <a:cubicBezTo>
                  <a:pt x="6819" y="3192"/>
                  <a:pt x="6766" y="3168"/>
                  <a:pt x="6766" y="3159"/>
                </a:cubicBezTo>
                <a:cubicBezTo>
                  <a:pt x="6766" y="3155"/>
                  <a:pt x="6752" y="3151"/>
                  <a:pt x="6736" y="3151"/>
                </a:cubicBezTo>
                <a:cubicBezTo>
                  <a:pt x="6719" y="3151"/>
                  <a:pt x="6709" y="3147"/>
                  <a:pt x="6713" y="3142"/>
                </a:cubicBezTo>
                <a:cubicBezTo>
                  <a:pt x="6718" y="3136"/>
                  <a:pt x="6708" y="3132"/>
                  <a:pt x="6691" y="3132"/>
                </a:cubicBezTo>
                <a:cubicBezTo>
                  <a:pt x="6675" y="3132"/>
                  <a:pt x="6661" y="3128"/>
                  <a:pt x="6661" y="3122"/>
                </a:cubicBezTo>
                <a:cubicBezTo>
                  <a:pt x="6661" y="3117"/>
                  <a:pt x="6652" y="3113"/>
                  <a:pt x="6641" y="3113"/>
                </a:cubicBezTo>
                <a:cubicBezTo>
                  <a:pt x="6629" y="3113"/>
                  <a:pt x="6614" y="3108"/>
                  <a:pt x="6608" y="3103"/>
                </a:cubicBezTo>
                <a:cubicBezTo>
                  <a:pt x="6601" y="3097"/>
                  <a:pt x="6583" y="3091"/>
                  <a:pt x="6568" y="3088"/>
                </a:cubicBezTo>
                <a:cubicBezTo>
                  <a:pt x="6553" y="3086"/>
                  <a:pt x="6538" y="3079"/>
                  <a:pt x="6536" y="3074"/>
                </a:cubicBezTo>
                <a:cubicBezTo>
                  <a:pt x="6534" y="3068"/>
                  <a:pt x="6528" y="3066"/>
                  <a:pt x="6523" y="3069"/>
                </a:cubicBezTo>
                <a:cubicBezTo>
                  <a:pt x="6518" y="3071"/>
                  <a:pt x="6507" y="3067"/>
                  <a:pt x="6499" y="3059"/>
                </a:cubicBezTo>
                <a:cubicBezTo>
                  <a:pt x="6491" y="3051"/>
                  <a:pt x="6473" y="3045"/>
                  <a:pt x="6458" y="3045"/>
                </a:cubicBezTo>
                <a:cubicBezTo>
                  <a:pt x="6442" y="3045"/>
                  <a:pt x="6430" y="3040"/>
                  <a:pt x="6430" y="3035"/>
                </a:cubicBezTo>
                <a:cubicBezTo>
                  <a:pt x="6430" y="3030"/>
                  <a:pt x="6420" y="3025"/>
                  <a:pt x="6407" y="3025"/>
                </a:cubicBezTo>
                <a:cubicBezTo>
                  <a:pt x="6379" y="3025"/>
                  <a:pt x="6336" y="3006"/>
                  <a:pt x="6322" y="2989"/>
                </a:cubicBezTo>
                <a:cubicBezTo>
                  <a:pt x="6317" y="2982"/>
                  <a:pt x="6308" y="2979"/>
                  <a:pt x="6302" y="2982"/>
                </a:cubicBezTo>
                <a:cubicBezTo>
                  <a:pt x="6296" y="2985"/>
                  <a:pt x="6291" y="2983"/>
                  <a:pt x="6291" y="2977"/>
                </a:cubicBezTo>
                <a:cubicBezTo>
                  <a:pt x="6291" y="2971"/>
                  <a:pt x="6287" y="2968"/>
                  <a:pt x="6282" y="2971"/>
                </a:cubicBezTo>
                <a:cubicBezTo>
                  <a:pt x="6277" y="2974"/>
                  <a:pt x="6265" y="2967"/>
                  <a:pt x="6256" y="2957"/>
                </a:cubicBezTo>
                <a:cubicBezTo>
                  <a:pt x="6247" y="2947"/>
                  <a:pt x="6233" y="2938"/>
                  <a:pt x="6225" y="2938"/>
                </a:cubicBezTo>
                <a:cubicBezTo>
                  <a:pt x="6217" y="2938"/>
                  <a:pt x="6210" y="2931"/>
                  <a:pt x="6210" y="2923"/>
                </a:cubicBezTo>
                <a:cubicBezTo>
                  <a:pt x="6210" y="2914"/>
                  <a:pt x="6205" y="2911"/>
                  <a:pt x="6197" y="2915"/>
                </a:cubicBezTo>
                <a:cubicBezTo>
                  <a:pt x="6187" y="2920"/>
                  <a:pt x="6186" y="2917"/>
                  <a:pt x="6191" y="2905"/>
                </a:cubicBezTo>
                <a:cubicBezTo>
                  <a:pt x="6198" y="2891"/>
                  <a:pt x="6196" y="2889"/>
                  <a:pt x="6184" y="2898"/>
                </a:cubicBezTo>
                <a:cubicBezTo>
                  <a:pt x="6172" y="2906"/>
                  <a:pt x="6156" y="2902"/>
                  <a:pt x="6117" y="2878"/>
                </a:cubicBezTo>
                <a:cubicBezTo>
                  <a:pt x="6089" y="2861"/>
                  <a:pt x="6059" y="2841"/>
                  <a:pt x="6050" y="2834"/>
                </a:cubicBezTo>
                <a:cubicBezTo>
                  <a:pt x="6042" y="2828"/>
                  <a:pt x="6031" y="2822"/>
                  <a:pt x="6026" y="2822"/>
                </a:cubicBezTo>
                <a:cubicBezTo>
                  <a:pt x="6022" y="2822"/>
                  <a:pt x="6008" y="2814"/>
                  <a:pt x="5995" y="2805"/>
                </a:cubicBezTo>
                <a:cubicBezTo>
                  <a:pt x="5983" y="2795"/>
                  <a:pt x="5955" y="2780"/>
                  <a:pt x="5933" y="2771"/>
                </a:cubicBezTo>
                <a:cubicBezTo>
                  <a:pt x="5910" y="2763"/>
                  <a:pt x="5892" y="2752"/>
                  <a:pt x="5892" y="2748"/>
                </a:cubicBezTo>
                <a:cubicBezTo>
                  <a:pt x="5892" y="2743"/>
                  <a:pt x="5883" y="2740"/>
                  <a:pt x="5872" y="2741"/>
                </a:cubicBezTo>
                <a:cubicBezTo>
                  <a:pt x="5861" y="2742"/>
                  <a:pt x="5855" y="2739"/>
                  <a:pt x="5857" y="2735"/>
                </a:cubicBezTo>
                <a:cubicBezTo>
                  <a:pt x="5864" y="2726"/>
                  <a:pt x="5770" y="2671"/>
                  <a:pt x="5755" y="2675"/>
                </a:cubicBezTo>
                <a:cubicBezTo>
                  <a:pt x="5750" y="2676"/>
                  <a:pt x="5749" y="2673"/>
                  <a:pt x="5753" y="2667"/>
                </a:cubicBezTo>
                <a:cubicBezTo>
                  <a:pt x="5757" y="2662"/>
                  <a:pt x="5752" y="2657"/>
                  <a:pt x="5741" y="2657"/>
                </a:cubicBezTo>
                <a:cubicBezTo>
                  <a:pt x="5731" y="2657"/>
                  <a:pt x="5719" y="2649"/>
                  <a:pt x="5716" y="2638"/>
                </a:cubicBezTo>
                <a:cubicBezTo>
                  <a:pt x="5713" y="2628"/>
                  <a:pt x="5705" y="2621"/>
                  <a:pt x="5700" y="2624"/>
                </a:cubicBezTo>
                <a:cubicBezTo>
                  <a:pt x="5694" y="2627"/>
                  <a:pt x="5691" y="2624"/>
                  <a:pt x="5692" y="2617"/>
                </a:cubicBezTo>
                <a:cubicBezTo>
                  <a:pt x="5694" y="2610"/>
                  <a:pt x="5689" y="2605"/>
                  <a:pt x="5680" y="2607"/>
                </a:cubicBezTo>
                <a:cubicBezTo>
                  <a:pt x="5672" y="2608"/>
                  <a:pt x="5668" y="2605"/>
                  <a:pt x="5672" y="2600"/>
                </a:cubicBezTo>
                <a:cubicBezTo>
                  <a:pt x="5675" y="2595"/>
                  <a:pt x="5673" y="2588"/>
                  <a:pt x="5666" y="2585"/>
                </a:cubicBezTo>
                <a:cubicBezTo>
                  <a:pt x="5659" y="2581"/>
                  <a:pt x="5649" y="2567"/>
                  <a:pt x="5643" y="2554"/>
                </a:cubicBezTo>
                <a:cubicBezTo>
                  <a:pt x="5636" y="2540"/>
                  <a:pt x="5627" y="2533"/>
                  <a:pt x="5618" y="2537"/>
                </a:cubicBezTo>
                <a:cubicBezTo>
                  <a:pt x="5611" y="2541"/>
                  <a:pt x="5608" y="2540"/>
                  <a:pt x="5613" y="2534"/>
                </a:cubicBezTo>
                <a:cubicBezTo>
                  <a:pt x="5617" y="2528"/>
                  <a:pt x="5613" y="2517"/>
                  <a:pt x="5603" y="2509"/>
                </a:cubicBezTo>
                <a:cubicBezTo>
                  <a:pt x="5593" y="2501"/>
                  <a:pt x="5586" y="2487"/>
                  <a:pt x="5586" y="2479"/>
                </a:cubicBezTo>
                <a:cubicBezTo>
                  <a:pt x="5586" y="2471"/>
                  <a:pt x="5575" y="2449"/>
                  <a:pt x="5562" y="2429"/>
                </a:cubicBezTo>
                <a:cubicBezTo>
                  <a:pt x="5549" y="2410"/>
                  <a:pt x="5544" y="2398"/>
                  <a:pt x="5551" y="2401"/>
                </a:cubicBezTo>
                <a:cubicBezTo>
                  <a:pt x="5565" y="2408"/>
                  <a:pt x="5564" y="2407"/>
                  <a:pt x="5525" y="2341"/>
                </a:cubicBezTo>
                <a:cubicBezTo>
                  <a:pt x="5513" y="2321"/>
                  <a:pt x="5510" y="2307"/>
                  <a:pt x="5517" y="2303"/>
                </a:cubicBezTo>
                <a:cubicBezTo>
                  <a:pt x="5525" y="2300"/>
                  <a:pt x="5524" y="2293"/>
                  <a:pt x="5516" y="2284"/>
                </a:cubicBezTo>
                <a:cubicBezTo>
                  <a:pt x="5504" y="2272"/>
                  <a:pt x="5499" y="2203"/>
                  <a:pt x="5503" y="2112"/>
                </a:cubicBezTo>
                <a:cubicBezTo>
                  <a:pt x="5504" y="2085"/>
                  <a:pt x="5509" y="2077"/>
                  <a:pt x="5519" y="2083"/>
                </a:cubicBezTo>
                <a:cubicBezTo>
                  <a:pt x="5528" y="2087"/>
                  <a:pt x="5528" y="2084"/>
                  <a:pt x="5517" y="2073"/>
                </a:cubicBezTo>
                <a:cubicBezTo>
                  <a:pt x="5503" y="2058"/>
                  <a:pt x="5503" y="2056"/>
                  <a:pt x="5517" y="2059"/>
                </a:cubicBezTo>
                <a:cubicBezTo>
                  <a:pt x="5528" y="2061"/>
                  <a:pt x="5532" y="2054"/>
                  <a:pt x="5530" y="2035"/>
                </a:cubicBezTo>
                <a:cubicBezTo>
                  <a:pt x="5528" y="2021"/>
                  <a:pt x="5530" y="2003"/>
                  <a:pt x="5535" y="1997"/>
                </a:cubicBezTo>
                <a:cubicBezTo>
                  <a:pt x="5541" y="1990"/>
                  <a:pt x="5545" y="1981"/>
                  <a:pt x="5546" y="1977"/>
                </a:cubicBezTo>
                <a:cubicBezTo>
                  <a:pt x="5547" y="1973"/>
                  <a:pt x="5549" y="1969"/>
                  <a:pt x="5550" y="1967"/>
                </a:cubicBezTo>
                <a:cubicBezTo>
                  <a:pt x="5553" y="1965"/>
                  <a:pt x="5558" y="1949"/>
                  <a:pt x="5566" y="1912"/>
                </a:cubicBezTo>
                <a:cubicBezTo>
                  <a:pt x="5570" y="1898"/>
                  <a:pt x="5573" y="1888"/>
                  <a:pt x="5574" y="1888"/>
                </a:cubicBezTo>
                <a:cubicBezTo>
                  <a:pt x="5575" y="1888"/>
                  <a:pt x="5578" y="1880"/>
                  <a:pt x="5580" y="1870"/>
                </a:cubicBezTo>
                <a:cubicBezTo>
                  <a:pt x="5582" y="1860"/>
                  <a:pt x="5588" y="1845"/>
                  <a:pt x="5592" y="1836"/>
                </a:cubicBezTo>
                <a:cubicBezTo>
                  <a:pt x="5597" y="1827"/>
                  <a:pt x="5603" y="1809"/>
                  <a:pt x="5605" y="1796"/>
                </a:cubicBezTo>
                <a:cubicBezTo>
                  <a:pt x="5608" y="1782"/>
                  <a:pt x="5615" y="1767"/>
                  <a:pt x="5621" y="1762"/>
                </a:cubicBezTo>
                <a:cubicBezTo>
                  <a:pt x="5627" y="1757"/>
                  <a:pt x="5632" y="1738"/>
                  <a:pt x="5632" y="1720"/>
                </a:cubicBezTo>
                <a:cubicBezTo>
                  <a:pt x="5632" y="1701"/>
                  <a:pt x="5637" y="1690"/>
                  <a:pt x="5643" y="1694"/>
                </a:cubicBezTo>
                <a:cubicBezTo>
                  <a:pt x="5650" y="1697"/>
                  <a:pt x="5655" y="1688"/>
                  <a:pt x="5655" y="1670"/>
                </a:cubicBezTo>
                <a:cubicBezTo>
                  <a:pt x="5655" y="1654"/>
                  <a:pt x="5659" y="1641"/>
                  <a:pt x="5664" y="1641"/>
                </a:cubicBezTo>
                <a:cubicBezTo>
                  <a:pt x="5669" y="1641"/>
                  <a:pt x="5682" y="1620"/>
                  <a:pt x="5692" y="1595"/>
                </a:cubicBezTo>
                <a:cubicBezTo>
                  <a:pt x="5728" y="1505"/>
                  <a:pt x="5740" y="1480"/>
                  <a:pt x="5791" y="1389"/>
                </a:cubicBezTo>
                <a:cubicBezTo>
                  <a:pt x="5819" y="1338"/>
                  <a:pt x="5847" y="1289"/>
                  <a:pt x="5853" y="1280"/>
                </a:cubicBezTo>
                <a:cubicBezTo>
                  <a:pt x="5859" y="1271"/>
                  <a:pt x="5863" y="1251"/>
                  <a:pt x="5863" y="1236"/>
                </a:cubicBezTo>
                <a:cubicBezTo>
                  <a:pt x="5863" y="1221"/>
                  <a:pt x="5869" y="1204"/>
                  <a:pt x="5875" y="1199"/>
                </a:cubicBezTo>
                <a:cubicBezTo>
                  <a:pt x="5882" y="1193"/>
                  <a:pt x="5886" y="1167"/>
                  <a:pt x="5884" y="1142"/>
                </a:cubicBezTo>
                <a:cubicBezTo>
                  <a:pt x="5881" y="1104"/>
                  <a:pt x="5876" y="1095"/>
                  <a:pt x="5858" y="1093"/>
                </a:cubicBezTo>
                <a:cubicBezTo>
                  <a:pt x="5828" y="1089"/>
                  <a:pt x="5724" y="1176"/>
                  <a:pt x="5724" y="1204"/>
                </a:cubicBezTo>
                <a:cubicBezTo>
                  <a:pt x="5724" y="1218"/>
                  <a:pt x="5717" y="1224"/>
                  <a:pt x="5701" y="1224"/>
                </a:cubicBezTo>
                <a:cubicBezTo>
                  <a:pt x="5684" y="1224"/>
                  <a:pt x="5678" y="1218"/>
                  <a:pt x="5678" y="1197"/>
                </a:cubicBezTo>
                <a:cubicBezTo>
                  <a:pt x="5678" y="1182"/>
                  <a:pt x="5682" y="1166"/>
                  <a:pt x="5687" y="1162"/>
                </a:cubicBezTo>
                <a:cubicBezTo>
                  <a:pt x="5692" y="1158"/>
                  <a:pt x="5696" y="1150"/>
                  <a:pt x="5696" y="1144"/>
                </a:cubicBezTo>
                <a:cubicBezTo>
                  <a:pt x="5696" y="1137"/>
                  <a:pt x="5704" y="1134"/>
                  <a:pt x="5712" y="1135"/>
                </a:cubicBezTo>
                <a:cubicBezTo>
                  <a:pt x="5725" y="1138"/>
                  <a:pt x="5725" y="1135"/>
                  <a:pt x="5715" y="1124"/>
                </a:cubicBezTo>
                <a:cubicBezTo>
                  <a:pt x="5701" y="1110"/>
                  <a:pt x="5702" y="1089"/>
                  <a:pt x="5719" y="1056"/>
                </a:cubicBezTo>
                <a:cubicBezTo>
                  <a:pt x="5724" y="1046"/>
                  <a:pt x="5729" y="1026"/>
                  <a:pt x="5730" y="1012"/>
                </a:cubicBezTo>
                <a:cubicBezTo>
                  <a:pt x="5731" y="998"/>
                  <a:pt x="5738" y="988"/>
                  <a:pt x="5745" y="989"/>
                </a:cubicBezTo>
                <a:cubicBezTo>
                  <a:pt x="5752" y="990"/>
                  <a:pt x="5756" y="983"/>
                  <a:pt x="5753" y="972"/>
                </a:cubicBezTo>
                <a:cubicBezTo>
                  <a:pt x="5751" y="962"/>
                  <a:pt x="5753" y="953"/>
                  <a:pt x="5758" y="953"/>
                </a:cubicBezTo>
                <a:cubicBezTo>
                  <a:pt x="5763" y="953"/>
                  <a:pt x="5765" y="942"/>
                  <a:pt x="5762" y="929"/>
                </a:cubicBezTo>
                <a:cubicBezTo>
                  <a:pt x="5759" y="916"/>
                  <a:pt x="5760" y="897"/>
                  <a:pt x="5765" y="888"/>
                </a:cubicBezTo>
                <a:cubicBezTo>
                  <a:pt x="5777" y="865"/>
                  <a:pt x="5780" y="796"/>
                  <a:pt x="5770" y="784"/>
                </a:cubicBezTo>
                <a:cubicBezTo>
                  <a:pt x="5760" y="772"/>
                  <a:pt x="5749" y="710"/>
                  <a:pt x="5748" y="664"/>
                </a:cubicBezTo>
                <a:cubicBezTo>
                  <a:pt x="5748" y="647"/>
                  <a:pt x="5743" y="635"/>
                  <a:pt x="5738" y="637"/>
                </a:cubicBezTo>
                <a:cubicBezTo>
                  <a:pt x="5730" y="641"/>
                  <a:pt x="5724" y="613"/>
                  <a:pt x="5721" y="559"/>
                </a:cubicBezTo>
                <a:cubicBezTo>
                  <a:pt x="5721" y="552"/>
                  <a:pt x="5717" y="546"/>
                  <a:pt x="5713" y="546"/>
                </a:cubicBezTo>
                <a:cubicBezTo>
                  <a:pt x="5709" y="546"/>
                  <a:pt x="5704" y="540"/>
                  <a:pt x="5703" y="532"/>
                </a:cubicBezTo>
                <a:cubicBezTo>
                  <a:pt x="5702" y="524"/>
                  <a:pt x="5700" y="511"/>
                  <a:pt x="5699" y="503"/>
                </a:cubicBezTo>
                <a:cubicBezTo>
                  <a:pt x="5698" y="495"/>
                  <a:pt x="5694" y="488"/>
                  <a:pt x="5689" y="488"/>
                </a:cubicBezTo>
                <a:cubicBezTo>
                  <a:pt x="5685" y="488"/>
                  <a:pt x="5678" y="475"/>
                  <a:pt x="5674" y="459"/>
                </a:cubicBezTo>
                <a:cubicBezTo>
                  <a:pt x="5670" y="442"/>
                  <a:pt x="5662" y="432"/>
                  <a:pt x="5655" y="435"/>
                </a:cubicBezTo>
                <a:cubicBezTo>
                  <a:pt x="5648" y="439"/>
                  <a:pt x="5644" y="438"/>
                  <a:pt x="5644" y="433"/>
                </a:cubicBezTo>
                <a:cubicBezTo>
                  <a:pt x="5649" y="409"/>
                  <a:pt x="5642" y="391"/>
                  <a:pt x="5630" y="397"/>
                </a:cubicBezTo>
                <a:cubicBezTo>
                  <a:pt x="5623" y="401"/>
                  <a:pt x="5619" y="400"/>
                  <a:pt x="5623" y="395"/>
                </a:cubicBezTo>
                <a:cubicBezTo>
                  <a:pt x="5633" y="382"/>
                  <a:pt x="5610" y="341"/>
                  <a:pt x="5597" y="348"/>
                </a:cubicBezTo>
                <a:cubicBezTo>
                  <a:pt x="5590" y="351"/>
                  <a:pt x="5586" y="351"/>
                  <a:pt x="5587" y="346"/>
                </a:cubicBezTo>
                <a:cubicBezTo>
                  <a:pt x="5590" y="328"/>
                  <a:pt x="5585" y="302"/>
                  <a:pt x="5578" y="307"/>
                </a:cubicBezTo>
                <a:cubicBezTo>
                  <a:pt x="5570" y="314"/>
                  <a:pt x="5539" y="291"/>
                  <a:pt x="5539" y="278"/>
                </a:cubicBezTo>
                <a:cubicBezTo>
                  <a:pt x="5539" y="273"/>
                  <a:pt x="5513" y="248"/>
                  <a:pt x="5481" y="223"/>
                </a:cubicBezTo>
                <a:cubicBezTo>
                  <a:pt x="5450" y="198"/>
                  <a:pt x="5424" y="180"/>
                  <a:pt x="5424" y="183"/>
                </a:cubicBezTo>
                <a:cubicBezTo>
                  <a:pt x="5424" y="186"/>
                  <a:pt x="5412" y="180"/>
                  <a:pt x="5398" y="169"/>
                </a:cubicBezTo>
                <a:cubicBezTo>
                  <a:pt x="5384" y="158"/>
                  <a:pt x="5361" y="146"/>
                  <a:pt x="5347" y="143"/>
                </a:cubicBezTo>
                <a:cubicBezTo>
                  <a:pt x="5333" y="140"/>
                  <a:pt x="5318" y="132"/>
                  <a:pt x="5315" y="125"/>
                </a:cubicBezTo>
                <a:cubicBezTo>
                  <a:pt x="5312" y="118"/>
                  <a:pt x="5296" y="113"/>
                  <a:pt x="5280" y="115"/>
                </a:cubicBezTo>
                <a:cubicBezTo>
                  <a:pt x="5264" y="116"/>
                  <a:pt x="5253" y="114"/>
                  <a:pt x="5256" y="110"/>
                </a:cubicBezTo>
                <a:cubicBezTo>
                  <a:pt x="5264" y="99"/>
                  <a:pt x="5247" y="92"/>
                  <a:pt x="5206" y="90"/>
                </a:cubicBezTo>
                <a:cubicBezTo>
                  <a:pt x="5187" y="88"/>
                  <a:pt x="5173" y="84"/>
                  <a:pt x="5176" y="80"/>
                </a:cubicBezTo>
                <a:cubicBezTo>
                  <a:pt x="5179" y="75"/>
                  <a:pt x="5159" y="72"/>
                  <a:pt x="5130" y="72"/>
                </a:cubicBezTo>
                <a:cubicBezTo>
                  <a:pt x="5101" y="72"/>
                  <a:pt x="5075" y="68"/>
                  <a:pt x="5071" y="62"/>
                </a:cubicBezTo>
                <a:cubicBezTo>
                  <a:pt x="5060" y="47"/>
                  <a:pt x="4738" y="50"/>
                  <a:pt x="4719" y="65"/>
                </a:cubicBezTo>
                <a:cubicBezTo>
                  <a:pt x="4706" y="74"/>
                  <a:pt x="4705" y="74"/>
                  <a:pt x="4713" y="62"/>
                </a:cubicBezTo>
                <a:cubicBezTo>
                  <a:pt x="4721" y="50"/>
                  <a:pt x="4720" y="50"/>
                  <a:pt x="4703" y="61"/>
                </a:cubicBezTo>
                <a:cubicBezTo>
                  <a:pt x="4693" y="68"/>
                  <a:pt x="4670" y="74"/>
                  <a:pt x="4652" y="75"/>
                </a:cubicBezTo>
                <a:cubicBezTo>
                  <a:pt x="4634" y="77"/>
                  <a:pt x="4612" y="82"/>
                  <a:pt x="4602" y="87"/>
                </a:cubicBezTo>
                <a:cubicBezTo>
                  <a:pt x="4582" y="97"/>
                  <a:pt x="4578" y="98"/>
                  <a:pt x="4538" y="100"/>
                </a:cubicBezTo>
                <a:cubicBezTo>
                  <a:pt x="4521" y="100"/>
                  <a:pt x="4511" y="105"/>
                  <a:pt x="4515" y="111"/>
                </a:cubicBezTo>
                <a:cubicBezTo>
                  <a:pt x="4519" y="116"/>
                  <a:pt x="4512" y="120"/>
                  <a:pt x="4498" y="120"/>
                </a:cubicBezTo>
                <a:cubicBezTo>
                  <a:pt x="4485" y="120"/>
                  <a:pt x="4460" y="131"/>
                  <a:pt x="4443" y="145"/>
                </a:cubicBezTo>
                <a:cubicBezTo>
                  <a:pt x="4426" y="158"/>
                  <a:pt x="4405" y="169"/>
                  <a:pt x="4397" y="169"/>
                </a:cubicBezTo>
                <a:cubicBezTo>
                  <a:pt x="4389" y="169"/>
                  <a:pt x="4382" y="172"/>
                  <a:pt x="4382" y="177"/>
                </a:cubicBezTo>
                <a:cubicBezTo>
                  <a:pt x="4382" y="181"/>
                  <a:pt x="4368" y="191"/>
                  <a:pt x="4351" y="199"/>
                </a:cubicBezTo>
                <a:cubicBezTo>
                  <a:pt x="4309" y="217"/>
                  <a:pt x="4161" y="343"/>
                  <a:pt x="4169" y="354"/>
                </a:cubicBezTo>
                <a:cubicBezTo>
                  <a:pt x="4173" y="359"/>
                  <a:pt x="4167" y="362"/>
                  <a:pt x="4157" y="362"/>
                </a:cubicBezTo>
                <a:cubicBezTo>
                  <a:pt x="4146" y="362"/>
                  <a:pt x="4141" y="367"/>
                  <a:pt x="4146" y="374"/>
                </a:cubicBezTo>
                <a:cubicBezTo>
                  <a:pt x="4151" y="380"/>
                  <a:pt x="4150" y="382"/>
                  <a:pt x="4142" y="378"/>
                </a:cubicBezTo>
                <a:cubicBezTo>
                  <a:pt x="4127" y="370"/>
                  <a:pt x="4070" y="440"/>
                  <a:pt x="4070" y="467"/>
                </a:cubicBezTo>
                <a:cubicBezTo>
                  <a:pt x="4070" y="477"/>
                  <a:pt x="4064" y="490"/>
                  <a:pt x="4056" y="497"/>
                </a:cubicBezTo>
                <a:cubicBezTo>
                  <a:pt x="4044" y="508"/>
                  <a:pt x="4044" y="509"/>
                  <a:pt x="4059" y="502"/>
                </a:cubicBezTo>
                <a:cubicBezTo>
                  <a:pt x="4073" y="495"/>
                  <a:pt x="4074" y="497"/>
                  <a:pt x="4060" y="511"/>
                </a:cubicBezTo>
                <a:cubicBezTo>
                  <a:pt x="4047" y="524"/>
                  <a:pt x="4045" y="578"/>
                  <a:pt x="4050" y="807"/>
                </a:cubicBezTo>
                <a:cubicBezTo>
                  <a:pt x="4053" y="961"/>
                  <a:pt x="4059" y="1091"/>
                  <a:pt x="4063" y="1097"/>
                </a:cubicBezTo>
                <a:cubicBezTo>
                  <a:pt x="4067" y="1102"/>
                  <a:pt x="4066" y="1109"/>
                  <a:pt x="4061" y="1112"/>
                </a:cubicBezTo>
                <a:cubicBezTo>
                  <a:pt x="4055" y="1115"/>
                  <a:pt x="4053" y="1139"/>
                  <a:pt x="4056" y="1166"/>
                </a:cubicBezTo>
                <a:cubicBezTo>
                  <a:pt x="4061" y="1211"/>
                  <a:pt x="4059" y="1215"/>
                  <a:pt x="4035" y="1215"/>
                </a:cubicBezTo>
                <a:cubicBezTo>
                  <a:pt x="4020" y="1215"/>
                  <a:pt x="4012" y="1212"/>
                  <a:pt x="4016" y="1208"/>
                </a:cubicBezTo>
                <a:cubicBezTo>
                  <a:pt x="4020" y="1204"/>
                  <a:pt x="4010" y="1194"/>
                  <a:pt x="3992" y="1184"/>
                </a:cubicBezTo>
                <a:cubicBezTo>
                  <a:pt x="3975" y="1174"/>
                  <a:pt x="3965" y="1166"/>
                  <a:pt x="3972" y="1166"/>
                </a:cubicBezTo>
                <a:cubicBezTo>
                  <a:pt x="3995" y="1166"/>
                  <a:pt x="3948" y="1147"/>
                  <a:pt x="3923" y="1147"/>
                </a:cubicBezTo>
                <a:cubicBezTo>
                  <a:pt x="3904" y="1147"/>
                  <a:pt x="3897" y="1152"/>
                  <a:pt x="3897" y="1167"/>
                </a:cubicBezTo>
                <a:cubicBezTo>
                  <a:pt x="3897" y="1180"/>
                  <a:pt x="3892" y="1184"/>
                  <a:pt x="3882" y="1179"/>
                </a:cubicBezTo>
                <a:cubicBezTo>
                  <a:pt x="3874" y="1175"/>
                  <a:pt x="3875" y="1180"/>
                  <a:pt x="3885" y="1190"/>
                </a:cubicBezTo>
                <a:cubicBezTo>
                  <a:pt x="3895" y="1201"/>
                  <a:pt x="3896" y="1206"/>
                  <a:pt x="3888" y="1201"/>
                </a:cubicBezTo>
                <a:cubicBezTo>
                  <a:pt x="3879" y="1197"/>
                  <a:pt x="3873" y="1200"/>
                  <a:pt x="3873" y="1209"/>
                </a:cubicBezTo>
                <a:cubicBezTo>
                  <a:pt x="3873" y="1217"/>
                  <a:pt x="3879" y="1226"/>
                  <a:pt x="3885" y="1229"/>
                </a:cubicBezTo>
                <a:cubicBezTo>
                  <a:pt x="3891" y="1232"/>
                  <a:pt x="3897" y="1248"/>
                  <a:pt x="3897" y="1263"/>
                </a:cubicBezTo>
                <a:cubicBezTo>
                  <a:pt x="3897" y="1278"/>
                  <a:pt x="3902" y="1294"/>
                  <a:pt x="3908" y="1297"/>
                </a:cubicBezTo>
                <a:cubicBezTo>
                  <a:pt x="3914" y="1300"/>
                  <a:pt x="3920" y="1314"/>
                  <a:pt x="3920" y="1327"/>
                </a:cubicBezTo>
                <a:cubicBezTo>
                  <a:pt x="3920" y="1340"/>
                  <a:pt x="3925" y="1350"/>
                  <a:pt x="3932" y="1350"/>
                </a:cubicBezTo>
                <a:cubicBezTo>
                  <a:pt x="3939" y="1350"/>
                  <a:pt x="3941" y="1354"/>
                  <a:pt x="3938" y="1359"/>
                </a:cubicBezTo>
                <a:cubicBezTo>
                  <a:pt x="3934" y="1364"/>
                  <a:pt x="3937" y="1369"/>
                  <a:pt x="3943" y="1371"/>
                </a:cubicBezTo>
                <a:cubicBezTo>
                  <a:pt x="3950" y="1373"/>
                  <a:pt x="3957" y="1381"/>
                  <a:pt x="3958" y="1389"/>
                </a:cubicBezTo>
                <a:cubicBezTo>
                  <a:pt x="3963" y="1414"/>
                  <a:pt x="4015" y="1495"/>
                  <a:pt x="4037" y="1512"/>
                </a:cubicBezTo>
                <a:cubicBezTo>
                  <a:pt x="4049" y="1520"/>
                  <a:pt x="4059" y="1534"/>
                  <a:pt x="4059" y="1541"/>
                </a:cubicBezTo>
                <a:cubicBezTo>
                  <a:pt x="4059" y="1549"/>
                  <a:pt x="4064" y="1552"/>
                  <a:pt x="4072" y="1548"/>
                </a:cubicBezTo>
                <a:cubicBezTo>
                  <a:pt x="4080" y="1544"/>
                  <a:pt x="4082" y="1545"/>
                  <a:pt x="4078" y="1551"/>
                </a:cubicBezTo>
                <a:cubicBezTo>
                  <a:pt x="4073" y="1557"/>
                  <a:pt x="4077" y="1567"/>
                  <a:pt x="4085" y="1575"/>
                </a:cubicBezTo>
                <a:cubicBezTo>
                  <a:pt x="4093" y="1582"/>
                  <a:pt x="4104" y="1594"/>
                  <a:pt x="4109" y="1602"/>
                </a:cubicBezTo>
                <a:cubicBezTo>
                  <a:pt x="4129" y="1637"/>
                  <a:pt x="4148" y="1660"/>
                  <a:pt x="4153" y="1656"/>
                </a:cubicBezTo>
                <a:cubicBezTo>
                  <a:pt x="4155" y="1653"/>
                  <a:pt x="4159" y="1661"/>
                  <a:pt x="4160" y="1672"/>
                </a:cubicBezTo>
                <a:cubicBezTo>
                  <a:pt x="4161" y="1684"/>
                  <a:pt x="4167" y="1695"/>
                  <a:pt x="4174" y="1697"/>
                </a:cubicBezTo>
                <a:cubicBezTo>
                  <a:pt x="4180" y="1699"/>
                  <a:pt x="4186" y="1708"/>
                  <a:pt x="4186" y="1718"/>
                </a:cubicBezTo>
                <a:cubicBezTo>
                  <a:pt x="4186" y="1727"/>
                  <a:pt x="4194" y="1741"/>
                  <a:pt x="4203" y="1747"/>
                </a:cubicBezTo>
                <a:cubicBezTo>
                  <a:pt x="4213" y="1754"/>
                  <a:pt x="4220" y="1769"/>
                  <a:pt x="4220" y="1782"/>
                </a:cubicBezTo>
                <a:cubicBezTo>
                  <a:pt x="4220" y="1794"/>
                  <a:pt x="4226" y="1807"/>
                  <a:pt x="4232" y="1810"/>
                </a:cubicBezTo>
                <a:cubicBezTo>
                  <a:pt x="4238" y="1813"/>
                  <a:pt x="4244" y="1826"/>
                  <a:pt x="4244" y="1838"/>
                </a:cubicBezTo>
                <a:cubicBezTo>
                  <a:pt x="4244" y="1850"/>
                  <a:pt x="4249" y="1864"/>
                  <a:pt x="4256" y="1870"/>
                </a:cubicBezTo>
                <a:cubicBezTo>
                  <a:pt x="4265" y="1877"/>
                  <a:pt x="4269" y="1970"/>
                  <a:pt x="4271" y="2146"/>
                </a:cubicBezTo>
                <a:cubicBezTo>
                  <a:pt x="4272" y="2370"/>
                  <a:pt x="4270" y="2415"/>
                  <a:pt x="4255" y="2430"/>
                </a:cubicBezTo>
                <a:cubicBezTo>
                  <a:pt x="4242" y="2444"/>
                  <a:pt x="4241" y="2446"/>
                  <a:pt x="4254" y="2440"/>
                </a:cubicBezTo>
                <a:cubicBezTo>
                  <a:pt x="4266" y="2434"/>
                  <a:pt x="4268" y="2435"/>
                  <a:pt x="4260" y="2445"/>
                </a:cubicBezTo>
                <a:cubicBezTo>
                  <a:pt x="4254" y="2453"/>
                  <a:pt x="4250" y="2466"/>
                  <a:pt x="4250" y="2474"/>
                </a:cubicBezTo>
                <a:cubicBezTo>
                  <a:pt x="4249" y="2483"/>
                  <a:pt x="4242" y="2497"/>
                  <a:pt x="4234" y="2506"/>
                </a:cubicBezTo>
                <a:cubicBezTo>
                  <a:pt x="4225" y="2515"/>
                  <a:pt x="4221" y="2522"/>
                  <a:pt x="4225" y="2522"/>
                </a:cubicBezTo>
                <a:cubicBezTo>
                  <a:pt x="4229" y="2522"/>
                  <a:pt x="4223" y="2531"/>
                  <a:pt x="4210" y="2542"/>
                </a:cubicBezTo>
                <a:cubicBezTo>
                  <a:pt x="4198" y="2553"/>
                  <a:pt x="4182" y="2560"/>
                  <a:pt x="4176" y="2557"/>
                </a:cubicBezTo>
                <a:cubicBezTo>
                  <a:pt x="4169" y="2553"/>
                  <a:pt x="4167" y="2560"/>
                  <a:pt x="4171" y="2573"/>
                </a:cubicBezTo>
                <a:cubicBezTo>
                  <a:pt x="4178" y="2592"/>
                  <a:pt x="4176" y="2593"/>
                  <a:pt x="4159" y="2581"/>
                </a:cubicBezTo>
                <a:cubicBezTo>
                  <a:pt x="4141" y="2569"/>
                  <a:pt x="4140" y="2570"/>
                  <a:pt x="4146" y="2583"/>
                </a:cubicBezTo>
                <a:cubicBezTo>
                  <a:pt x="4150" y="2593"/>
                  <a:pt x="4148" y="2599"/>
                  <a:pt x="4140" y="2599"/>
                </a:cubicBezTo>
                <a:cubicBezTo>
                  <a:pt x="4133" y="2599"/>
                  <a:pt x="4130" y="2604"/>
                  <a:pt x="4134" y="2609"/>
                </a:cubicBezTo>
                <a:cubicBezTo>
                  <a:pt x="4138" y="2614"/>
                  <a:pt x="4132" y="2619"/>
                  <a:pt x="4122" y="2619"/>
                </a:cubicBezTo>
                <a:cubicBezTo>
                  <a:pt x="4102" y="2619"/>
                  <a:pt x="4071" y="2640"/>
                  <a:pt x="4069" y="2654"/>
                </a:cubicBezTo>
                <a:cubicBezTo>
                  <a:pt x="4069" y="2659"/>
                  <a:pt x="4052" y="2673"/>
                  <a:pt x="4032" y="2686"/>
                </a:cubicBezTo>
                <a:cubicBezTo>
                  <a:pt x="4012" y="2700"/>
                  <a:pt x="4000" y="2704"/>
                  <a:pt x="4006" y="2696"/>
                </a:cubicBezTo>
                <a:cubicBezTo>
                  <a:pt x="4011" y="2688"/>
                  <a:pt x="4000" y="2694"/>
                  <a:pt x="3982" y="2708"/>
                </a:cubicBezTo>
                <a:cubicBezTo>
                  <a:pt x="3963" y="2723"/>
                  <a:pt x="3943" y="2735"/>
                  <a:pt x="3937" y="2735"/>
                </a:cubicBezTo>
                <a:cubicBezTo>
                  <a:pt x="3932" y="2735"/>
                  <a:pt x="3914" y="2745"/>
                  <a:pt x="3898" y="2757"/>
                </a:cubicBezTo>
                <a:cubicBezTo>
                  <a:pt x="3883" y="2769"/>
                  <a:pt x="3874" y="2772"/>
                  <a:pt x="3879" y="2764"/>
                </a:cubicBezTo>
                <a:cubicBezTo>
                  <a:pt x="3884" y="2756"/>
                  <a:pt x="3872" y="2762"/>
                  <a:pt x="3852" y="2778"/>
                </a:cubicBezTo>
                <a:cubicBezTo>
                  <a:pt x="3832" y="2794"/>
                  <a:pt x="3816" y="2803"/>
                  <a:pt x="3816" y="2798"/>
                </a:cubicBezTo>
                <a:cubicBezTo>
                  <a:pt x="3816" y="2794"/>
                  <a:pt x="3807" y="2797"/>
                  <a:pt x="3797" y="2804"/>
                </a:cubicBezTo>
                <a:cubicBezTo>
                  <a:pt x="3769" y="2823"/>
                  <a:pt x="3696" y="2850"/>
                  <a:pt x="3686" y="2845"/>
                </a:cubicBezTo>
                <a:cubicBezTo>
                  <a:pt x="3681" y="2842"/>
                  <a:pt x="3677" y="2847"/>
                  <a:pt x="3677" y="2855"/>
                </a:cubicBezTo>
                <a:cubicBezTo>
                  <a:pt x="3677" y="2864"/>
                  <a:pt x="3667" y="2870"/>
                  <a:pt x="3654" y="2870"/>
                </a:cubicBezTo>
                <a:cubicBezTo>
                  <a:pt x="3641" y="2870"/>
                  <a:pt x="3630" y="2875"/>
                  <a:pt x="3630" y="2880"/>
                </a:cubicBezTo>
                <a:cubicBezTo>
                  <a:pt x="3630" y="2885"/>
                  <a:pt x="3620" y="2890"/>
                  <a:pt x="3607" y="2890"/>
                </a:cubicBezTo>
                <a:cubicBezTo>
                  <a:pt x="3593" y="2890"/>
                  <a:pt x="3575" y="2896"/>
                  <a:pt x="3565" y="2904"/>
                </a:cubicBezTo>
                <a:cubicBezTo>
                  <a:pt x="3555" y="2913"/>
                  <a:pt x="3543" y="2917"/>
                  <a:pt x="3537" y="2914"/>
                </a:cubicBezTo>
                <a:cubicBezTo>
                  <a:pt x="3531" y="2911"/>
                  <a:pt x="3526" y="2913"/>
                  <a:pt x="3526" y="2918"/>
                </a:cubicBezTo>
                <a:cubicBezTo>
                  <a:pt x="3526" y="2924"/>
                  <a:pt x="3513" y="2931"/>
                  <a:pt x="3497" y="2934"/>
                </a:cubicBezTo>
                <a:cubicBezTo>
                  <a:pt x="3482" y="2938"/>
                  <a:pt x="3469" y="2944"/>
                  <a:pt x="3469" y="2949"/>
                </a:cubicBezTo>
                <a:cubicBezTo>
                  <a:pt x="3469" y="2954"/>
                  <a:pt x="3455" y="2958"/>
                  <a:pt x="3439" y="2958"/>
                </a:cubicBezTo>
                <a:cubicBezTo>
                  <a:pt x="3422" y="2958"/>
                  <a:pt x="3412" y="2962"/>
                  <a:pt x="3416" y="2967"/>
                </a:cubicBezTo>
                <a:cubicBezTo>
                  <a:pt x="3420" y="2973"/>
                  <a:pt x="3411" y="2977"/>
                  <a:pt x="3395" y="2977"/>
                </a:cubicBezTo>
                <a:cubicBezTo>
                  <a:pt x="3380" y="2977"/>
                  <a:pt x="3361" y="2983"/>
                  <a:pt x="3353" y="2991"/>
                </a:cubicBezTo>
                <a:cubicBezTo>
                  <a:pt x="3345" y="2999"/>
                  <a:pt x="3334" y="3004"/>
                  <a:pt x="3329" y="3001"/>
                </a:cubicBezTo>
                <a:cubicBezTo>
                  <a:pt x="3324" y="2998"/>
                  <a:pt x="3312" y="3003"/>
                  <a:pt x="3303" y="3011"/>
                </a:cubicBezTo>
                <a:cubicBezTo>
                  <a:pt x="3293" y="3019"/>
                  <a:pt x="3269" y="3025"/>
                  <a:pt x="3250" y="3025"/>
                </a:cubicBezTo>
                <a:cubicBezTo>
                  <a:pt x="3230" y="3025"/>
                  <a:pt x="3214" y="3030"/>
                  <a:pt x="3214" y="3035"/>
                </a:cubicBezTo>
                <a:cubicBezTo>
                  <a:pt x="3214" y="3040"/>
                  <a:pt x="3196" y="3045"/>
                  <a:pt x="3174" y="3045"/>
                </a:cubicBezTo>
                <a:cubicBezTo>
                  <a:pt x="3152" y="3045"/>
                  <a:pt x="3131" y="3049"/>
                  <a:pt x="3127" y="3054"/>
                </a:cubicBezTo>
                <a:cubicBezTo>
                  <a:pt x="3123" y="3060"/>
                  <a:pt x="3103" y="3064"/>
                  <a:pt x="3082" y="3064"/>
                </a:cubicBezTo>
                <a:cubicBezTo>
                  <a:pt x="3061" y="3064"/>
                  <a:pt x="3037" y="3071"/>
                  <a:pt x="3029" y="3079"/>
                </a:cubicBezTo>
                <a:cubicBezTo>
                  <a:pt x="3021" y="3087"/>
                  <a:pt x="2997" y="3093"/>
                  <a:pt x="2975" y="3093"/>
                </a:cubicBezTo>
                <a:cubicBezTo>
                  <a:pt x="2951" y="3093"/>
                  <a:pt x="2938" y="3097"/>
                  <a:pt x="2942" y="3103"/>
                </a:cubicBezTo>
                <a:cubicBezTo>
                  <a:pt x="2946" y="3109"/>
                  <a:pt x="2945" y="3112"/>
                  <a:pt x="2940" y="3112"/>
                </a:cubicBezTo>
                <a:cubicBezTo>
                  <a:pt x="2935" y="3111"/>
                  <a:pt x="2916" y="3111"/>
                  <a:pt x="2898" y="3111"/>
                </a:cubicBezTo>
                <a:cubicBezTo>
                  <a:pt x="2876" y="3112"/>
                  <a:pt x="2868" y="3116"/>
                  <a:pt x="2874" y="3125"/>
                </a:cubicBezTo>
                <a:cubicBezTo>
                  <a:pt x="2878" y="3131"/>
                  <a:pt x="2878" y="3134"/>
                  <a:pt x="2873" y="3130"/>
                </a:cubicBezTo>
                <a:cubicBezTo>
                  <a:pt x="2868" y="3126"/>
                  <a:pt x="2856" y="3127"/>
                  <a:pt x="2848" y="3133"/>
                </a:cubicBezTo>
                <a:cubicBezTo>
                  <a:pt x="2839" y="3139"/>
                  <a:pt x="2832" y="3141"/>
                  <a:pt x="2832" y="3138"/>
                </a:cubicBezTo>
                <a:cubicBezTo>
                  <a:pt x="2832" y="3135"/>
                  <a:pt x="2815" y="3141"/>
                  <a:pt x="2795" y="3151"/>
                </a:cubicBezTo>
                <a:cubicBezTo>
                  <a:pt x="2774" y="3162"/>
                  <a:pt x="2747" y="3174"/>
                  <a:pt x="2734" y="3179"/>
                </a:cubicBezTo>
                <a:cubicBezTo>
                  <a:pt x="2721" y="3184"/>
                  <a:pt x="2701" y="3197"/>
                  <a:pt x="2689" y="3208"/>
                </a:cubicBezTo>
                <a:cubicBezTo>
                  <a:pt x="2677" y="3220"/>
                  <a:pt x="2659" y="3229"/>
                  <a:pt x="2650" y="3229"/>
                </a:cubicBezTo>
                <a:cubicBezTo>
                  <a:pt x="2642" y="3229"/>
                  <a:pt x="2637" y="3233"/>
                  <a:pt x="2641" y="3238"/>
                </a:cubicBezTo>
                <a:cubicBezTo>
                  <a:pt x="2645" y="3244"/>
                  <a:pt x="2643" y="3248"/>
                  <a:pt x="2636" y="3248"/>
                </a:cubicBezTo>
                <a:cubicBezTo>
                  <a:pt x="2617" y="3248"/>
                  <a:pt x="2544" y="3306"/>
                  <a:pt x="2510" y="3349"/>
                </a:cubicBezTo>
                <a:cubicBezTo>
                  <a:pt x="2457" y="3415"/>
                  <a:pt x="2418" y="3475"/>
                  <a:pt x="2417" y="3493"/>
                </a:cubicBezTo>
                <a:cubicBezTo>
                  <a:pt x="2416" y="3503"/>
                  <a:pt x="2408" y="3518"/>
                  <a:pt x="2398" y="3525"/>
                </a:cubicBezTo>
                <a:cubicBezTo>
                  <a:pt x="2389" y="3533"/>
                  <a:pt x="2381" y="3548"/>
                  <a:pt x="2381" y="3558"/>
                </a:cubicBezTo>
                <a:cubicBezTo>
                  <a:pt x="2381" y="3568"/>
                  <a:pt x="2376" y="3579"/>
                  <a:pt x="2370" y="3582"/>
                </a:cubicBezTo>
                <a:cubicBezTo>
                  <a:pt x="2363" y="3586"/>
                  <a:pt x="2358" y="3600"/>
                  <a:pt x="2358" y="3615"/>
                </a:cubicBezTo>
                <a:cubicBezTo>
                  <a:pt x="2358" y="3629"/>
                  <a:pt x="2353" y="3645"/>
                  <a:pt x="2347" y="3650"/>
                </a:cubicBezTo>
                <a:cubicBezTo>
                  <a:pt x="2341" y="3656"/>
                  <a:pt x="2335" y="3681"/>
                  <a:pt x="2333" y="3706"/>
                </a:cubicBezTo>
                <a:cubicBezTo>
                  <a:pt x="2332" y="3732"/>
                  <a:pt x="2326" y="3755"/>
                  <a:pt x="2321" y="3758"/>
                </a:cubicBezTo>
                <a:cubicBezTo>
                  <a:pt x="2316" y="3760"/>
                  <a:pt x="2312" y="3790"/>
                  <a:pt x="2312" y="3824"/>
                </a:cubicBezTo>
                <a:cubicBezTo>
                  <a:pt x="2312" y="3858"/>
                  <a:pt x="2308" y="3888"/>
                  <a:pt x="2303" y="3891"/>
                </a:cubicBezTo>
                <a:cubicBezTo>
                  <a:pt x="2298" y="3893"/>
                  <a:pt x="2292" y="3949"/>
                  <a:pt x="2290" y="4015"/>
                </a:cubicBezTo>
                <a:cubicBezTo>
                  <a:pt x="2288" y="4080"/>
                  <a:pt x="2282" y="4138"/>
                  <a:pt x="2277" y="4144"/>
                </a:cubicBezTo>
                <a:cubicBezTo>
                  <a:pt x="2272" y="4149"/>
                  <a:pt x="2267" y="4236"/>
                  <a:pt x="2266" y="4337"/>
                </a:cubicBezTo>
                <a:cubicBezTo>
                  <a:pt x="2265" y="4438"/>
                  <a:pt x="2260" y="4523"/>
                  <a:pt x="2255" y="4526"/>
                </a:cubicBezTo>
                <a:cubicBezTo>
                  <a:pt x="2249" y="4529"/>
                  <a:pt x="2244" y="4584"/>
                  <a:pt x="2242" y="4647"/>
                </a:cubicBezTo>
                <a:cubicBezTo>
                  <a:pt x="2239" y="4795"/>
                  <a:pt x="2240" y="4788"/>
                  <a:pt x="2229" y="4782"/>
                </a:cubicBezTo>
                <a:cubicBezTo>
                  <a:pt x="2223" y="4779"/>
                  <a:pt x="2218" y="4810"/>
                  <a:pt x="2218" y="4850"/>
                </a:cubicBezTo>
                <a:cubicBezTo>
                  <a:pt x="2216" y="4927"/>
                  <a:pt x="2216" y="4929"/>
                  <a:pt x="2204" y="4952"/>
                </a:cubicBezTo>
                <a:cubicBezTo>
                  <a:pt x="2200" y="4960"/>
                  <a:pt x="2194" y="5002"/>
                  <a:pt x="2190" y="5044"/>
                </a:cubicBezTo>
                <a:cubicBezTo>
                  <a:pt x="2174" y="5250"/>
                  <a:pt x="2120" y="5591"/>
                  <a:pt x="2099" y="5619"/>
                </a:cubicBezTo>
                <a:cubicBezTo>
                  <a:pt x="2096" y="5623"/>
                  <a:pt x="2092" y="5645"/>
                  <a:pt x="2090" y="5667"/>
                </a:cubicBezTo>
                <a:cubicBezTo>
                  <a:pt x="2089" y="5689"/>
                  <a:pt x="2083" y="5704"/>
                  <a:pt x="2078" y="5702"/>
                </a:cubicBezTo>
                <a:cubicBezTo>
                  <a:pt x="2073" y="5699"/>
                  <a:pt x="2069" y="5719"/>
                  <a:pt x="2069" y="5745"/>
                </a:cubicBezTo>
                <a:cubicBezTo>
                  <a:pt x="2069" y="5772"/>
                  <a:pt x="2064" y="5796"/>
                  <a:pt x="2057" y="5800"/>
                </a:cubicBezTo>
                <a:cubicBezTo>
                  <a:pt x="2051" y="5803"/>
                  <a:pt x="2046" y="5818"/>
                  <a:pt x="2046" y="5834"/>
                </a:cubicBezTo>
                <a:cubicBezTo>
                  <a:pt x="2046" y="5849"/>
                  <a:pt x="2040" y="5864"/>
                  <a:pt x="2034" y="5868"/>
                </a:cubicBezTo>
                <a:cubicBezTo>
                  <a:pt x="2028" y="5871"/>
                  <a:pt x="2022" y="5882"/>
                  <a:pt x="2022" y="5892"/>
                </a:cubicBezTo>
                <a:cubicBezTo>
                  <a:pt x="2022" y="5903"/>
                  <a:pt x="2018" y="5919"/>
                  <a:pt x="2012" y="5928"/>
                </a:cubicBezTo>
                <a:cubicBezTo>
                  <a:pt x="2007" y="5937"/>
                  <a:pt x="1992" y="5961"/>
                  <a:pt x="1981" y="5981"/>
                </a:cubicBezTo>
                <a:cubicBezTo>
                  <a:pt x="1969" y="6001"/>
                  <a:pt x="1955" y="6018"/>
                  <a:pt x="1950" y="6018"/>
                </a:cubicBezTo>
                <a:cubicBezTo>
                  <a:pt x="1946" y="6018"/>
                  <a:pt x="1943" y="6021"/>
                  <a:pt x="1944" y="6025"/>
                </a:cubicBezTo>
                <a:cubicBezTo>
                  <a:pt x="1947" y="6033"/>
                  <a:pt x="1924" y="6088"/>
                  <a:pt x="1906" y="6117"/>
                </a:cubicBezTo>
                <a:cubicBezTo>
                  <a:pt x="1900" y="6126"/>
                  <a:pt x="1895" y="6142"/>
                  <a:pt x="1895" y="6153"/>
                </a:cubicBezTo>
                <a:cubicBezTo>
                  <a:pt x="1895" y="6164"/>
                  <a:pt x="1890" y="6173"/>
                  <a:pt x="1884" y="6173"/>
                </a:cubicBezTo>
                <a:cubicBezTo>
                  <a:pt x="1877" y="6173"/>
                  <a:pt x="1872" y="6179"/>
                  <a:pt x="1872" y="6188"/>
                </a:cubicBezTo>
                <a:cubicBezTo>
                  <a:pt x="1872" y="6196"/>
                  <a:pt x="1866" y="6212"/>
                  <a:pt x="1858" y="6224"/>
                </a:cubicBezTo>
                <a:cubicBezTo>
                  <a:pt x="1851" y="6236"/>
                  <a:pt x="1844" y="6255"/>
                  <a:pt x="1843" y="6267"/>
                </a:cubicBezTo>
                <a:cubicBezTo>
                  <a:pt x="1842" y="6280"/>
                  <a:pt x="1835" y="6295"/>
                  <a:pt x="1828" y="6301"/>
                </a:cubicBezTo>
                <a:cubicBezTo>
                  <a:pt x="1820" y="6307"/>
                  <a:pt x="1814" y="6322"/>
                  <a:pt x="1814" y="6334"/>
                </a:cubicBezTo>
                <a:cubicBezTo>
                  <a:pt x="1814" y="6346"/>
                  <a:pt x="1809" y="6358"/>
                  <a:pt x="1803" y="6361"/>
                </a:cubicBezTo>
                <a:cubicBezTo>
                  <a:pt x="1796" y="6365"/>
                  <a:pt x="1791" y="6383"/>
                  <a:pt x="1791" y="6401"/>
                </a:cubicBezTo>
                <a:cubicBezTo>
                  <a:pt x="1791" y="6421"/>
                  <a:pt x="1786" y="6433"/>
                  <a:pt x="1780" y="6429"/>
                </a:cubicBezTo>
                <a:cubicBezTo>
                  <a:pt x="1773" y="6426"/>
                  <a:pt x="1768" y="6437"/>
                  <a:pt x="1768" y="6456"/>
                </a:cubicBezTo>
                <a:cubicBezTo>
                  <a:pt x="1768" y="6474"/>
                  <a:pt x="1763" y="6492"/>
                  <a:pt x="1757" y="6498"/>
                </a:cubicBezTo>
                <a:cubicBezTo>
                  <a:pt x="1751" y="6503"/>
                  <a:pt x="1744" y="6521"/>
                  <a:pt x="1743" y="6538"/>
                </a:cubicBezTo>
                <a:cubicBezTo>
                  <a:pt x="1741" y="6554"/>
                  <a:pt x="1736" y="6566"/>
                  <a:pt x="1731" y="6564"/>
                </a:cubicBezTo>
                <a:cubicBezTo>
                  <a:pt x="1726" y="6561"/>
                  <a:pt x="1721" y="6564"/>
                  <a:pt x="1721" y="6571"/>
                </a:cubicBezTo>
                <a:cubicBezTo>
                  <a:pt x="1719" y="6593"/>
                  <a:pt x="1712" y="6619"/>
                  <a:pt x="1703" y="6636"/>
                </a:cubicBezTo>
                <a:cubicBezTo>
                  <a:pt x="1699" y="6645"/>
                  <a:pt x="1693" y="6663"/>
                  <a:pt x="1691" y="6676"/>
                </a:cubicBezTo>
                <a:cubicBezTo>
                  <a:pt x="1688" y="6689"/>
                  <a:pt x="1683" y="6707"/>
                  <a:pt x="1679" y="6715"/>
                </a:cubicBezTo>
                <a:cubicBezTo>
                  <a:pt x="1675" y="6723"/>
                  <a:pt x="1671" y="6742"/>
                  <a:pt x="1669" y="6757"/>
                </a:cubicBezTo>
                <a:cubicBezTo>
                  <a:pt x="1667" y="6773"/>
                  <a:pt x="1660" y="6790"/>
                  <a:pt x="1653" y="6796"/>
                </a:cubicBezTo>
                <a:cubicBezTo>
                  <a:pt x="1646" y="6801"/>
                  <a:pt x="1641" y="6820"/>
                  <a:pt x="1641" y="6837"/>
                </a:cubicBezTo>
                <a:cubicBezTo>
                  <a:pt x="1641" y="6855"/>
                  <a:pt x="1635" y="6872"/>
                  <a:pt x="1627" y="6876"/>
                </a:cubicBezTo>
                <a:cubicBezTo>
                  <a:pt x="1618" y="6880"/>
                  <a:pt x="1617" y="6878"/>
                  <a:pt x="1623" y="6869"/>
                </a:cubicBezTo>
                <a:cubicBezTo>
                  <a:pt x="1629" y="6861"/>
                  <a:pt x="1628" y="6859"/>
                  <a:pt x="1623" y="6863"/>
                </a:cubicBezTo>
                <a:cubicBezTo>
                  <a:pt x="1617" y="6867"/>
                  <a:pt x="1614" y="6886"/>
                  <a:pt x="1616" y="6905"/>
                </a:cubicBezTo>
                <a:cubicBezTo>
                  <a:pt x="1618" y="6923"/>
                  <a:pt x="1614" y="6944"/>
                  <a:pt x="1608" y="6950"/>
                </a:cubicBezTo>
                <a:cubicBezTo>
                  <a:pt x="1601" y="6957"/>
                  <a:pt x="1593" y="6974"/>
                  <a:pt x="1590" y="6989"/>
                </a:cubicBezTo>
                <a:cubicBezTo>
                  <a:pt x="1587" y="7003"/>
                  <a:pt x="1581" y="7020"/>
                  <a:pt x="1577" y="7026"/>
                </a:cubicBezTo>
                <a:cubicBezTo>
                  <a:pt x="1572" y="7031"/>
                  <a:pt x="1567" y="7051"/>
                  <a:pt x="1565" y="7069"/>
                </a:cubicBezTo>
                <a:cubicBezTo>
                  <a:pt x="1563" y="7088"/>
                  <a:pt x="1557" y="7108"/>
                  <a:pt x="1552" y="7114"/>
                </a:cubicBezTo>
                <a:cubicBezTo>
                  <a:pt x="1547" y="7121"/>
                  <a:pt x="1543" y="7141"/>
                  <a:pt x="1542" y="7158"/>
                </a:cubicBezTo>
                <a:cubicBezTo>
                  <a:pt x="1541" y="7175"/>
                  <a:pt x="1537" y="7192"/>
                  <a:pt x="1533" y="7196"/>
                </a:cubicBezTo>
                <a:cubicBezTo>
                  <a:pt x="1529" y="7199"/>
                  <a:pt x="1531" y="7208"/>
                  <a:pt x="1538" y="7215"/>
                </a:cubicBezTo>
                <a:cubicBezTo>
                  <a:pt x="1549" y="7226"/>
                  <a:pt x="1547" y="7227"/>
                  <a:pt x="1532" y="7222"/>
                </a:cubicBezTo>
                <a:cubicBezTo>
                  <a:pt x="1517" y="7217"/>
                  <a:pt x="1513" y="7224"/>
                  <a:pt x="1512" y="7259"/>
                </a:cubicBezTo>
                <a:cubicBezTo>
                  <a:pt x="1511" y="7282"/>
                  <a:pt x="1511" y="7304"/>
                  <a:pt x="1512" y="7309"/>
                </a:cubicBezTo>
                <a:cubicBezTo>
                  <a:pt x="1513" y="7313"/>
                  <a:pt x="1509" y="7314"/>
                  <a:pt x="1502" y="7311"/>
                </a:cubicBezTo>
                <a:cubicBezTo>
                  <a:pt x="1495" y="7307"/>
                  <a:pt x="1490" y="7321"/>
                  <a:pt x="1490" y="7349"/>
                </a:cubicBezTo>
                <a:cubicBezTo>
                  <a:pt x="1490" y="7382"/>
                  <a:pt x="1487" y="7392"/>
                  <a:pt x="1476" y="7387"/>
                </a:cubicBezTo>
                <a:cubicBezTo>
                  <a:pt x="1465" y="7381"/>
                  <a:pt x="1465" y="7383"/>
                  <a:pt x="1476" y="7395"/>
                </a:cubicBezTo>
                <a:cubicBezTo>
                  <a:pt x="1487" y="7405"/>
                  <a:pt x="1487" y="7412"/>
                  <a:pt x="1479" y="7417"/>
                </a:cubicBezTo>
                <a:cubicBezTo>
                  <a:pt x="1473" y="7420"/>
                  <a:pt x="1467" y="7437"/>
                  <a:pt x="1467" y="7454"/>
                </a:cubicBezTo>
                <a:cubicBezTo>
                  <a:pt x="1467" y="7472"/>
                  <a:pt x="1461" y="7492"/>
                  <a:pt x="1453" y="7499"/>
                </a:cubicBezTo>
                <a:cubicBezTo>
                  <a:pt x="1445" y="7506"/>
                  <a:pt x="1444" y="7509"/>
                  <a:pt x="1451" y="7506"/>
                </a:cubicBezTo>
                <a:cubicBezTo>
                  <a:pt x="1458" y="7503"/>
                  <a:pt x="1463" y="7506"/>
                  <a:pt x="1463" y="7514"/>
                </a:cubicBezTo>
                <a:cubicBezTo>
                  <a:pt x="1463" y="7521"/>
                  <a:pt x="1458" y="7526"/>
                  <a:pt x="1452" y="7525"/>
                </a:cubicBezTo>
                <a:cubicBezTo>
                  <a:pt x="1445" y="7524"/>
                  <a:pt x="1439" y="7537"/>
                  <a:pt x="1439" y="7553"/>
                </a:cubicBezTo>
                <a:cubicBezTo>
                  <a:pt x="1439" y="7568"/>
                  <a:pt x="1434" y="7588"/>
                  <a:pt x="1428" y="7595"/>
                </a:cubicBezTo>
                <a:cubicBezTo>
                  <a:pt x="1420" y="7605"/>
                  <a:pt x="1421" y="7607"/>
                  <a:pt x="1434" y="7601"/>
                </a:cubicBezTo>
                <a:cubicBezTo>
                  <a:pt x="1447" y="7594"/>
                  <a:pt x="1447" y="7595"/>
                  <a:pt x="1436" y="7607"/>
                </a:cubicBezTo>
                <a:cubicBezTo>
                  <a:pt x="1428" y="7615"/>
                  <a:pt x="1420" y="7630"/>
                  <a:pt x="1418" y="7640"/>
                </a:cubicBezTo>
                <a:cubicBezTo>
                  <a:pt x="1416" y="7651"/>
                  <a:pt x="1410" y="7665"/>
                  <a:pt x="1404" y="7673"/>
                </a:cubicBezTo>
                <a:cubicBezTo>
                  <a:pt x="1397" y="7683"/>
                  <a:pt x="1398" y="7684"/>
                  <a:pt x="1410" y="7678"/>
                </a:cubicBezTo>
                <a:cubicBezTo>
                  <a:pt x="1424" y="7671"/>
                  <a:pt x="1424" y="7673"/>
                  <a:pt x="1410" y="7687"/>
                </a:cubicBezTo>
                <a:cubicBezTo>
                  <a:pt x="1401" y="7697"/>
                  <a:pt x="1392" y="7711"/>
                  <a:pt x="1390" y="7719"/>
                </a:cubicBezTo>
                <a:cubicBezTo>
                  <a:pt x="1389" y="7727"/>
                  <a:pt x="1384" y="7740"/>
                  <a:pt x="1380" y="7749"/>
                </a:cubicBezTo>
                <a:cubicBezTo>
                  <a:pt x="1375" y="7758"/>
                  <a:pt x="1369" y="7774"/>
                  <a:pt x="1367" y="7785"/>
                </a:cubicBezTo>
                <a:cubicBezTo>
                  <a:pt x="1364" y="7795"/>
                  <a:pt x="1357" y="7808"/>
                  <a:pt x="1351" y="7813"/>
                </a:cubicBezTo>
                <a:cubicBezTo>
                  <a:pt x="1345" y="7818"/>
                  <a:pt x="1340" y="7833"/>
                  <a:pt x="1340" y="7845"/>
                </a:cubicBezTo>
                <a:cubicBezTo>
                  <a:pt x="1340" y="7858"/>
                  <a:pt x="1333" y="7867"/>
                  <a:pt x="1323" y="7867"/>
                </a:cubicBezTo>
                <a:cubicBezTo>
                  <a:pt x="1313" y="7867"/>
                  <a:pt x="1308" y="7874"/>
                  <a:pt x="1311" y="7886"/>
                </a:cubicBezTo>
                <a:cubicBezTo>
                  <a:pt x="1313" y="7896"/>
                  <a:pt x="1303" y="7916"/>
                  <a:pt x="1288" y="7929"/>
                </a:cubicBezTo>
                <a:cubicBezTo>
                  <a:pt x="1273" y="7942"/>
                  <a:pt x="1264" y="7955"/>
                  <a:pt x="1266" y="7957"/>
                </a:cubicBezTo>
                <a:cubicBezTo>
                  <a:pt x="1269" y="7959"/>
                  <a:pt x="1263" y="7967"/>
                  <a:pt x="1253" y="7974"/>
                </a:cubicBezTo>
                <a:cubicBezTo>
                  <a:pt x="1244" y="7980"/>
                  <a:pt x="1236" y="7991"/>
                  <a:pt x="1236" y="7997"/>
                </a:cubicBezTo>
                <a:cubicBezTo>
                  <a:pt x="1236" y="8003"/>
                  <a:pt x="1210" y="8032"/>
                  <a:pt x="1179" y="8061"/>
                </a:cubicBezTo>
                <a:cubicBezTo>
                  <a:pt x="1148" y="8090"/>
                  <a:pt x="1125" y="8117"/>
                  <a:pt x="1128" y="8121"/>
                </a:cubicBezTo>
                <a:cubicBezTo>
                  <a:pt x="1131" y="8126"/>
                  <a:pt x="1127" y="8128"/>
                  <a:pt x="1118" y="8126"/>
                </a:cubicBezTo>
                <a:cubicBezTo>
                  <a:pt x="1110" y="8125"/>
                  <a:pt x="1104" y="8129"/>
                  <a:pt x="1106" y="8136"/>
                </a:cubicBezTo>
                <a:cubicBezTo>
                  <a:pt x="1107" y="8143"/>
                  <a:pt x="1102" y="8147"/>
                  <a:pt x="1094" y="8146"/>
                </a:cubicBezTo>
                <a:cubicBezTo>
                  <a:pt x="1086" y="8144"/>
                  <a:pt x="1081" y="8149"/>
                  <a:pt x="1083" y="8156"/>
                </a:cubicBezTo>
                <a:cubicBezTo>
                  <a:pt x="1085" y="8163"/>
                  <a:pt x="1081" y="8166"/>
                  <a:pt x="1076" y="8164"/>
                </a:cubicBezTo>
                <a:cubicBezTo>
                  <a:pt x="1062" y="8157"/>
                  <a:pt x="1013" y="8201"/>
                  <a:pt x="1025" y="8210"/>
                </a:cubicBezTo>
                <a:cubicBezTo>
                  <a:pt x="1029" y="8214"/>
                  <a:pt x="1026" y="8216"/>
                  <a:pt x="1016" y="8214"/>
                </a:cubicBezTo>
                <a:cubicBezTo>
                  <a:pt x="1006" y="8212"/>
                  <a:pt x="1000" y="8216"/>
                  <a:pt x="1002" y="8223"/>
                </a:cubicBezTo>
                <a:cubicBezTo>
                  <a:pt x="1003" y="8230"/>
                  <a:pt x="998" y="8234"/>
                  <a:pt x="990" y="8233"/>
                </a:cubicBezTo>
                <a:cubicBezTo>
                  <a:pt x="982" y="8231"/>
                  <a:pt x="977" y="8237"/>
                  <a:pt x="979" y="8245"/>
                </a:cubicBezTo>
                <a:cubicBezTo>
                  <a:pt x="981" y="8253"/>
                  <a:pt x="980" y="8256"/>
                  <a:pt x="975" y="8253"/>
                </a:cubicBezTo>
                <a:cubicBezTo>
                  <a:pt x="965" y="8244"/>
                  <a:pt x="911" y="8284"/>
                  <a:pt x="919" y="8295"/>
                </a:cubicBezTo>
                <a:cubicBezTo>
                  <a:pt x="922" y="8300"/>
                  <a:pt x="918" y="8302"/>
                  <a:pt x="910" y="8301"/>
                </a:cubicBezTo>
                <a:cubicBezTo>
                  <a:pt x="901" y="8299"/>
                  <a:pt x="896" y="8305"/>
                  <a:pt x="898" y="8313"/>
                </a:cubicBezTo>
                <a:cubicBezTo>
                  <a:pt x="901" y="8321"/>
                  <a:pt x="898" y="8324"/>
                  <a:pt x="894" y="8320"/>
                </a:cubicBezTo>
                <a:cubicBezTo>
                  <a:pt x="889" y="8316"/>
                  <a:pt x="879" y="8322"/>
                  <a:pt x="872" y="8334"/>
                </a:cubicBezTo>
                <a:cubicBezTo>
                  <a:pt x="865" y="8346"/>
                  <a:pt x="848" y="8361"/>
                  <a:pt x="834" y="8367"/>
                </a:cubicBezTo>
                <a:cubicBezTo>
                  <a:pt x="819" y="8373"/>
                  <a:pt x="812" y="8381"/>
                  <a:pt x="817" y="8385"/>
                </a:cubicBezTo>
                <a:cubicBezTo>
                  <a:pt x="821" y="8389"/>
                  <a:pt x="817" y="8390"/>
                  <a:pt x="808" y="8389"/>
                </a:cubicBezTo>
                <a:cubicBezTo>
                  <a:pt x="798" y="8387"/>
                  <a:pt x="792" y="8391"/>
                  <a:pt x="793" y="8397"/>
                </a:cubicBezTo>
                <a:cubicBezTo>
                  <a:pt x="795" y="8404"/>
                  <a:pt x="790" y="8408"/>
                  <a:pt x="782" y="8407"/>
                </a:cubicBezTo>
                <a:cubicBezTo>
                  <a:pt x="774" y="8406"/>
                  <a:pt x="769" y="8410"/>
                  <a:pt x="770" y="8417"/>
                </a:cubicBezTo>
                <a:cubicBezTo>
                  <a:pt x="772" y="8423"/>
                  <a:pt x="768" y="8428"/>
                  <a:pt x="763" y="8426"/>
                </a:cubicBezTo>
                <a:cubicBezTo>
                  <a:pt x="757" y="8425"/>
                  <a:pt x="727" y="8444"/>
                  <a:pt x="695" y="8468"/>
                </a:cubicBezTo>
                <a:cubicBezTo>
                  <a:pt x="664" y="8493"/>
                  <a:pt x="631" y="8516"/>
                  <a:pt x="622" y="8520"/>
                </a:cubicBezTo>
                <a:cubicBezTo>
                  <a:pt x="575" y="8539"/>
                  <a:pt x="554" y="8552"/>
                  <a:pt x="561" y="8558"/>
                </a:cubicBezTo>
                <a:cubicBezTo>
                  <a:pt x="565" y="8562"/>
                  <a:pt x="561" y="8564"/>
                  <a:pt x="551" y="8564"/>
                </a:cubicBezTo>
                <a:cubicBezTo>
                  <a:pt x="541" y="8564"/>
                  <a:pt x="527" y="8571"/>
                  <a:pt x="519" y="8579"/>
                </a:cubicBezTo>
                <a:cubicBezTo>
                  <a:pt x="511" y="8587"/>
                  <a:pt x="499" y="8590"/>
                  <a:pt x="492" y="8587"/>
                </a:cubicBezTo>
                <a:cubicBezTo>
                  <a:pt x="486" y="8584"/>
                  <a:pt x="484" y="8585"/>
                  <a:pt x="488" y="8591"/>
                </a:cubicBezTo>
                <a:cubicBezTo>
                  <a:pt x="493" y="8598"/>
                  <a:pt x="478" y="8609"/>
                  <a:pt x="453" y="8619"/>
                </a:cubicBezTo>
                <a:cubicBezTo>
                  <a:pt x="429" y="8629"/>
                  <a:pt x="401" y="8643"/>
                  <a:pt x="391" y="8651"/>
                </a:cubicBezTo>
                <a:cubicBezTo>
                  <a:pt x="353" y="8681"/>
                  <a:pt x="321" y="8700"/>
                  <a:pt x="310" y="8700"/>
                </a:cubicBezTo>
                <a:cubicBezTo>
                  <a:pt x="304" y="8700"/>
                  <a:pt x="299" y="8704"/>
                  <a:pt x="299" y="8710"/>
                </a:cubicBezTo>
                <a:cubicBezTo>
                  <a:pt x="299" y="8725"/>
                  <a:pt x="279" y="8721"/>
                  <a:pt x="271" y="8704"/>
                </a:cubicBezTo>
                <a:close/>
                <a:moveTo>
                  <a:pt x="7905" y="7858"/>
                </a:moveTo>
                <a:cubicBezTo>
                  <a:pt x="7893" y="7842"/>
                  <a:pt x="7879" y="7832"/>
                  <a:pt x="7874" y="7835"/>
                </a:cubicBezTo>
                <a:cubicBezTo>
                  <a:pt x="7869" y="7837"/>
                  <a:pt x="7865" y="7833"/>
                  <a:pt x="7865" y="7824"/>
                </a:cubicBezTo>
                <a:cubicBezTo>
                  <a:pt x="7865" y="7816"/>
                  <a:pt x="7859" y="7809"/>
                  <a:pt x="7852" y="7809"/>
                </a:cubicBezTo>
                <a:cubicBezTo>
                  <a:pt x="7846" y="7809"/>
                  <a:pt x="7843" y="7805"/>
                  <a:pt x="7846" y="7801"/>
                </a:cubicBezTo>
                <a:cubicBezTo>
                  <a:pt x="7850" y="7796"/>
                  <a:pt x="7840" y="7780"/>
                  <a:pt x="7824" y="7764"/>
                </a:cubicBezTo>
                <a:cubicBezTo>
                  <a:pt x="7808" y="7749"/>
                  <a:pt x="7792" y="7729"/>
                  <a:pt x="7788" y="7720"/>
                </a:cubicBezTo>
                <a:cubicBezTo>
                  <a:pt x="7785" y="7710"/>
                  <a:pt x="7777" y="7703"/>
                  <a:pt x="7771" y="7703"/>
                </a:cubicBezTo>
                <a:cubicBezTo>
                  <a:pt x="7765" y="7703"/>
                  <a:pt x="7760" y="7696"/>
                  <a:pt x="7760" y="7688"/>
                </a:cubicBezTo>
                <a:cubicBezTo>
                  <a:pt x="7760" y="7679"/>
                  <a:pt x="7756" y="7675"/>
                  <a:pt x="7751" y="7677"/>
                </a:cubicBezTo>
                <a:cubicBezTo>
                  <a:pt x="7746" y="7680"/>
                  <a:pt x="7735" y="7667"/>
                  <a:pt x="7727" y="7649"/>
                </a:cubicBezTo>
                <a:cubicBezTo>
                  <a:pt x="7719" y="7630"/>
                  <a:pt x="7707" y="7615"/>
                  <a:pt x="7701" y="7615"/>
                </a:cubicBezTo>
                <a:cubicBezTo>
                  <a:pt x="7695" y="7615"/>
                  <a:pt x="7693" y="7611"/>
                  <a:pt x="7697" y="7606"/>
                </a:cubicBezTo>
                <a:cubicBezTo>
                  <a:pt x="7701" y="7600"/>
                  <a:pt x="7699" y="7596"/>
                  <a:pt x="7693" y="7596"/>
                </a:cubicBezTo>
                <a:cubicBezTo>
                  <a:pt x="7688" y="7596"/>
                  <a:pt x="7673" y="7581"/>
                  <a:pt x="7661" y="7562"/>
                </a:cubicBezTo>
                <a:cubicBezTo>
                  <a:pt x="7649" y="7544"/>
                  <a:pt x="7635" y="7528"/>
                  <a:pt x="7630" y="7528"/>
                </a:cubicBezTo>
                <a:cubicBezTo>
                  <a:pt x="7625" y="7528"/>
                  <a:pt x="7623" y="7524"/>
                  <a:pt x="7627" y="7519"/>
                </a:cubicBezTo>
                <a:cubicBezTo>
                  <a:pt x="7631" y="7513"/>
                  <a:pt x="7629" y="7509"/>
                  <a:pt x="7623" y="7509"/>
                </a:cubicBezTo>
                <a:cubicBezTo>
                  <a:pt x="7616" y="7509"/>
                  <a:pt x="7601" y="7491"/>
                  <a:pt x="7589" y="7470"/>
                </a:cubicBezTo>
                <a:cubicBezTo>
                  <a:pt x="7578" y="7449"/>
                  <a:pt x="7566" y="7433"/>
                  <a:pt x="7563" y="7436"/>
                </a:cubicBezTo>
                <a:cubicBezTo>
                  <a:pt x="7559" y="7438"/>
                  <a:pt x="7556" y="7431"/>
                  <a:pt x="7555" y="7420"/>
                </a:cubicBezTo>
                <a:cubicBezTo>
                  <a:pt x="7554" y="7409"/>
                  <a:pt x="7540" y="7388"/>
                  <a:pt x="7524" y="7374"/>
                </a:cubicBezTo>
                <a:cubicBezTo>
                  <a:pt x="7508" y="7360"/>
                  <a:pt x="7494" y="7338"/>
                  <a:pt x="7494" y="7326"/>
                </a:cubicBezTo>
                <a:cubicBezTo>
                  <a:pt x="7494" y="7314"/>
                  <a:pt x="7489" y="7307"/>
                  <a:pt x="7483" y="7310"/>
                </a:cubicBezTo>
                <a:cubicBezTo>
                  <a:pt x="7476" y="7314"/>
                  <a:pt x="7471" y="7304"/>
                  <a:pt x="7471" y="7287"/>
                </a:cubicBezTo>
                <a:cubicBezTo>
                  <a:pt x="7471" y="7270"/>
                  <a:pt x="7466" y="7257"/>
                  <a:pt x="7460" y="7257"/>
                </a:cubicBezTo>
                <a:cubicBezTo>
                  <a:pt x="7453" y="7257"/>
                  <a:pt x="7448" y="7248"/>
                  <a:pt x="7448" y="7236"/>
                </a:cubicBezTo>
                <a:cubicBezTo>
                  <a:pt x="7448" y="7225"/>
                  <a:pt x="7439" y="7206"/>
                  <a:pt x="7428" y="7196"/>
                </a:cubicBezTo>
                <a:cubicBezTo>
                  <a:pt x="7413" y="7182"/>
                  <a:pt x="7412" y="7179"/>
                  <a:pt x="7425" y="7184"/>
                </a:cubicBezTo>
                <a:cubicBezTo>
                  <a:pt x="7439" y="7191"/>
                  <a:pt x="7440" y="7190"/>
                  <a:pt x="7428" y="7179"/>
                </a:cubicBezTo>
                <a:cubicBezTo>
                  <a:pt x="7420" y="7172"/>
                  <a:pt x="7413" y="7156"/>
                  <a:pt x="7413" y="7143"/>
                </a:cubicBezTo>
                <a:cubicBezTo>
                  <a:pt x="7413" y="7131"/>
                  <a:pt x="7409" y="7123"/>
                  <a:pt x="7404" y="7125"/>
                </a:cubicBezTo>
                <a:cubicBezTo>
                  <a:pt x="7399" y="7128"/>
                  <a:pt x="7394" y="7116"/>
                  <a:pt x="7392" y="7100"/>
                </a:cubicBezTo>
                <a:cubicBezTo>
                  <a:pt x="7391" y="7083"/>
                  <a:pt x="7384" y="7064"/>
                  <a:pt x="7377" y="7057"/>
                </a:cubicBezTo>
                <a:cubicBezTo>
                  <a:pt x="7370" y="7050"/>
                  <a:pt x="7367" y="7038"/>
                  <a:pt x="7371" y="7030"/>
                </a:cubicBezTo>
                <a:cubicBezTo>
                  <a:pt x="7377" y="7017"/>
                  <a:pt x="7353" y="6992"/>
                  <a:pt x="7342" y="7001"/>
                </a:cubicBezTo>
                <a:cubicBezTo>
                  <a:pt x="7339" y="7003"/>
                  <a:pt x="7336" y="6976"/>
                  <a:pt x="7335" y="6940"/>
                </a:cubicBezTo>
                <a:cubicBezTo>
                  <a:pt x="7334" y="6881"/>
                  <a:pt x="7335" y="6878"/>
                  <a:pt x="7346" y="6909"/>
                </a:cubicBezTo>
                <a:cubicBezTo>
                  <a:pt x="7352" y="6927"/>
                  <a:pt x="7362" y="6950"/>
                  <a:pt x="7368" y="6959"/>
                </a:cubicBezTo>
                <a:cubicBezTo>
                  <a:pt x="7374" y="6969"/>
                  <a:pt x="7379" y="6985"/>
                  <a:pt x="7379" y="6996"/>
                </a:cubicBezTo>
                <a:cubicBezTo>
                  <a:pt x="7379" y="7007"/>
                  <a:pt x="7386" y="7018"/>
                  <a:pt x="7396" y="7021"/>
                </a:cubicBezTo>
                <a:cubicBezTo>
                  <a:pt x="7407" y="7025"/>
                  <a:pt x="7413" y="7039"/>
                  <a:pt x="7413" y="7060"/>
                </a:cubicBezTo>
                <a:cubicBezTo>
                  <a:pt x="7413" y="7078"/>
                  <a:pt x="7419" y="7093"/>
                  <a:pt x="7425" y="7093"/>
                </a:cubicBezTo>
                <a:cubicBezTo>
                  <a:pt x="7431" y="7093"/>
                  <a:pt x="7437" y="7100"/>
                  <a:pt x="7437" y="7109"/>
                </a:cubicBezTo>
                <a:cubicBezTo>
                  <a:pt x="7437" y="7129"/>
                  <a:pt x="7460" y="7187"/>
                  <a:pt x="7476" y="7208"/>
                </a:cubicBezTo>
                <a:cubicBezTo>
                  <a:pt x="7483" y="7217"/>
                  <a:pt x="7482" y="7219"/>
                  <a:pt x="7473" y="7215"/>
                </a:cubicBezTo>
                <a:cubicBezTo>
                  <a:pt x="7466" y="7211"/>
                  <a:pt x="7471" y="7224"/>
                  <a:pt x="7485" y="7244"/>
                </a:cubicBezTo>
                <a:cubicBezTo>
                  <a:pt x="7499" y="7264"/>
                  <a:pt x="7513" y="7289"/>
                  <a:pt x="7514" y="7300"/>
                </a:cubicBezTo>
                <a:cubicBezTo>
                  <a:pt x="7516" y="7310"/>
                  <a:pt x="7527" y="7327"/>
                  <a:pt x="7537" y="7337"/>
                </a:cubicBezTo>
                <a:cubicBezTo>
                  <a:pt x="7547" y="7346"/>
                  <a:pt x="7551" y="7354"/>
                  <a:pt x="7545" y="7354"/>
                </a:cubicBezTo>
                <a:cubicBezTo>
                  <a:pt x="7540" y="7354"/>
                  <a:pt x="7541" y="7358"/>
                  <a:pt x="7548" y="7362"/>
                </a:cubicBezTo>
                <a:cubicBezTo>
                  <a:pt x="7556" y="7365"/>
                  <a:pt x="7564" y="7375"/>
                  <a:pt x="7566" y="7382"/>
                </a:cubicBezTo>
                <a:cubicBezTo>
                  <a:pt x="7572" y="7405"/>
                  <a:pt x="7602" y="7431"/>
                  <a:pt x="7614" y="7425"/>
                </a:cubicBezTo>
                <a:cubicBezTo>
                  <a:pt x="7620" y="7421"/>
                  <a:pt x="7622" y="7423"/>
                  <a:pt x="7618" y="7428"/>
                </a:cubicBezTo>
                <a:cubicBezTo>
                  <a:pt x="7614" y="7433"/>
                  <a:pt x="7619" y="7450"/>
                  <a:pt x="7629" y="7466"/>
                </a:cubicBezTo>
                <a:cubicBezTo>
                  <a:pt x="7638" y="7482"/>
                  <a:pt x="7645" y="7494"/>
                  <a:pt x="7643" y="7494"/>
                </a:cubicBezTo>
                <a:cubicBezTo>
                  <a:pt x="7641" y="7494"/>
                  <a:pt x="7649" y="7503"/>
                  <a:pt x="7660" y="7514"/>
                </a:cubicBezTo>
                <a:cubicBezTo>
                  <a:pt x="7671" y="7524"/>
                  <a:pt x="7681" y="7538"/>
                  <a:pt x="7682" y="7543"/>
                </a:cubicBezTo>
                <a:cubicBezTo>
                  <a:pt x="7683" y="7548"/>
                  <a:pt x="7696" y="7563"/>
                  <a:pt x="7710" y="7576"/>
                </a:cubicBezTo>
                <a:cubicBezTo>
                  <a:pt x="7724" y="7589"/>
                  <a:pt x="7734" y="7603"/>
                  <a:pt x="7731" y="7606"/>
                </a:cubicBezTo>
                <a:cubicBezTo>
                  <a:pt x="7729" y="7610"/>
                  <a:pt x="7739" y="7623"/>
                  <a:pt x="7755" y="7635"/>
                </a:cubicBezTo>
                <a:cubicBezTo>
                  <a:pt x="7771" y="7647"/>
                  <a:pt x="7784" y="7663"/>
                  <a:pt x="7784" y="7670"/>
                </a:cubicBezTo>
                <a:cubicBezTo>
                  <a:pt x="7784" y="7677"/>
                  <a:pt x="7788" y="7683"/>
                  <a:pt x="7794" y="7683"/>
                </a:cubicBezTo>
                <a:cubicBezTo>
                  <a:pt x="7799" y="7683"/>
                  <a:pt x="7813" y="7698"/>
                  <a:pt x="7823" y="7717"/>
                </a:cubicBezTo>
                <a:cubicBezTo>
                  <a:pt x="7834" y="7736"/>
                  <a:pt x="7848" y="7751"/>
                  <a:pt x="7854" y="7751"/>
                </a:cubicBezTo>
                <a:cubicBezTo>
                  <a:pt x="7861" y="7751"/>
                  <a:pt x="7862" y="7756"/>
                  <a:pt x="7858" y="7762"/>
                </a:cubicBezTo>
                <a:cubicBezTo>
                  <a:pt x="7854" y="7768"/>
                  <a:pt x="7863" y="7782"/>
                  <a:pt x="7878" y="7793"/>
                </a:cubicBezTo>
                <a:cubicBezTo>
                  <a:pt x="7917" y="7823"/>
                  <a:pt x="7949" y="7868"/>
                  <a:pt x="7938" y="7878"/>
                </a:cubicBezTo>
                <a:cubicBezTo>
                  <a:pt x="7932" y="7882"/>
                  <a:pt x="7918" y="7874"/>
                  <a:pt x="7905" y="78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08957" y="1916832"/>
            <a:ext cx="0" cy="31368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3507" y="1484784"/>
            <a:ext cx="19287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Genome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9712" y="1484784"/>
            <a:ext cx="23871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err="1" smtClean="0">
                <a:solidFill>
                  <a:srgbClr val="7BC143"/>
                </a:solidFill>
                <a:latin typeface="Arial"/>
                <a:ea typeface="ヒラギノ角ゴ Pro W3" pitchFamily="-112" charset="-128"/>
                <a:cs typeface="Arial"/>
              </a:rPr>
              <a:t>Exposome</a:t>
            </a:r>
            <a:endParaRPr lang="en-GB" sz="3400" b="1" dirty="0">
              <a:solidFill>
                <a:srgbClr val="7BC143"/>
              </a:solidFill>
              <a:latin typeface="Arial"/>
              <a:ea typeface="ヒラギノ角ゴ Pro W3" pitchFamily="-112" charset="-128"/>
              <a:cs typeface="Arial"/>
            </a:endParaRPr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3978006" y="4725144"/>
            <a:ext cx="1047750" cy="7175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Health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6024" y="526229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 smtClean="0"/>
              <a:t>Exposome</a:t>
            </a:r>
            <a:r>
              <a:rPr lang="en-GB" sz="1600" dirty="0"/>
              <a:t>-</a:t>
            </a:r>
            <a:r>
              <a:rPr lang="en-GB" sz="1600" dirty="0" smtClean="0"/>
              <a:t>concept: </a:t>
            </a:r>
          </a:p>
          <a:p>
            <a:r>
              <a:rPr lang="en-GB" sz="1600" dirty="0" smtClean="0"/>
              <a:t>Wild, 2005, Cancer Epidemiology, Biomarkers &amp; Prevention 2005;14(8</a:t>
            </a:r>
            <a:r>
              <a:rPr lang="en-GB" sz="1600" dirty="0"/>
              <a:t>):1847-1850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2160" y="3308791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Genome sequencing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explained (much) less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than 10% of the risk of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major diseases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24574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12160" y="2507992"/>
            <a:ext cx="3069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Etiology</a:t>
            </a:r>
            <a:r>
              <a:rPr lang="en-GB" sz="1600" dirty="0" smtClean="0"/>
              <a:t> of disease</a:t>
            </a:r>
          </a:p>
          <a:p>
            <a:r>
              <a:rPr lang="en-GB" sz="1600" dirty="0" smtClean="0"/>
              <a:t>Smith &amp; Rappaport, 2009, EHP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54404" y="216769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srgbClr val="0000FF"/>
                </a:solidFill>
              </a:rPr>
              <a:t>Pollution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241159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Diet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483768" y="287979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srgbClr val="0000FF"/>
                </a:solidFill>
              </a:rPr>
              <a:t>Radiation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8999" y="411260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Stress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542228" y="358230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Lifestyle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411760" y="310482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Infections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378948" y="33477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srgbClr val="0000FF"/>
                </a:solidFill>
              </a:rPr>
              <a:t>Accidents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0476" y="385175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Behaviour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407548" y="263691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Medication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497316" y="43558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Education</a:t>
            </a:r>
            <a:endParaRPr lang="en-GB" dirty="0"/>
          </a:p>
        </p:txBody>
      </p:sp>
      <p:pic>
        <p:nvPicPr>
          <p:cNvPr id="4100" name="Picture 4" descr="C:\-\Desktop\dn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13" y="2081373"/>
            <a:ext cx="1376920" cy="8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5496" y="446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For the </a:t>
            </a:r>
            <a:r>
              <a:rPr lang="fi-FI" b="1" dirty="0" err="1" smtClean="0">
                <a:solidFill>
                  <a:srgbClr val="0070C0"/>
                </a:solidFill>
              </a:rPr>
              <a:t>discussion</a:t>
            </a:r>
            <a:endParaRPr lang="fi-FI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 smtClean="0"/>
              <a:t>So</a:t>
            </a:r>
            <a:r>
              <a:rPr lang="fi-FI" sz="2400" dirty="0" smtClean="0"/>
              <a:t> </a:t>
            </a:r>
            <a:r>
              <a:rPr lang="fi-FI" sz="2400" dirty="0" err="1" smtClean="0"/>
              <a:t>what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do</a:t>
            </a:r>
            <a:r>
              <a:rPr lang="fi-FI" sz="2400" dirty="0" smtClean="0"/>
              <a:t> to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Prevent</a:t>
            </a:r>
            <a:r>
              <a:rPr lang="fi-FI" dirty="0" smtClean="0"/>
              <a:t> </a:t>
            </a:r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risks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Wider</a:t>
            </a:r>
            <a:r>
              <a:rPr lang="fi-FI" dirty="0" smtClean="0"/>
              <a:t> </a:t>
            </a:r>
            <a:r>
              <a:rPr lang="fi-FI" dirty="0" err="1" smtClean="0"/>
              <a:t>context</a:t>
            </a:r>
            <a:r>
              <a:rPr lang="fi-FI" dirty="0" smtClean="0"/>
              <a:t>: </a:t>
            </a:r>
            <a:r>
              <a:rPr lang="fi-FI" dirty="0" err="1" smtClean="0"/>
              <a:t>Environmental</a:t>
            </a:r>
            <a:r>
              <a:rPr lang="fi-FI" dirty="0" smtClean="0"/>
              <a:t> vs. </a:t>
            </a:r>
            <a:r>
              <a:rPr lang="fi-FI" dirty="0" err="1" smtClean="0"/>
              <a:t>genetic</a:t>
            </a:r>
            <a:r>
              <a:rPr lang="fi-FI" dirty="0" smtClean="0"/>
              <a:t> </a:t>
            </a:r>
            <a:r>
              <a:rPr lang="fi-FI" dirty="0" err="1" smtClean="0"/>
              <a:t>impacts</a:t>
            </a:r>
            <a:endParaRPr lang="fi-FI" dirty="0" smtClean="0"/>
          </a:p>
          <a:p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seems</a:t>
            </a:r>
            <a:r>
              <a:rPr lang="fi-FI" dirty="0" smtClean="0"/>
              <a:t> </a:t>
            </a:r>
            <a:r>
              <a:rPr lang="fi-FI" dirty="0" err="1" smtClean="0"/>
              <a:t>likely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improve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better</a:t>
            </a:r>
            <a:r>
              <a:rPr lang="fi-FI" dirty="0" smtClean="0"/>
              <a:t>,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consider</a:t>
            </a:r>
            <a:endParaRPr lang="fi-FI" dirty="0" smtClean="0"/>
          </a:p>
          <a:p>
            <a:pPr lvl="1"/>
            <a:endParaRPr lang="fi-FI" dirty="0" smtClean="0"/>
          </a:p>
          <a:p>
            <a:pPr lvl="2"/>
            <a:r>
              <a:rPr lang="fi-FI" dirty="0" err="1" smtClean="0"/>
              <a:t>besides</a:t>
            </a:r>
            <a:r>
              <a:rPr lang="fi-FI" dirty="0" smtClean="0"/>
              <a:t> </a:t>
            </a:r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pollution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endParaRPr lang="fi-FI" dirty="0" smtClean="0"/>
          </a:p>
          <a:p>
            <a:pPr lvl="2"/>
            <a:r>
              <a:rPr lang="fi-FI" dirty="0" err="1" smtClean="0"/>
              <a:t>safety</a:t>
            </a:r>
            <a:r>
              <a:rPr lang="fi-FI" dirty="0" smtClean="0"/>
              <a:t> (</a:t>
            </a:r>
            <a:r>
              <a:rPr lang="fi-FI" dirty="0" err="1" smtClean="0"/>
              <a:t>injuries</a:t>
            </a:r>
            <a:r>
              <a:rPr lang="fi-FI" dirty="0" smtClean="0"/>
              <a:t>)</a:t>
            </a:r>
          </a:p>
          <a:p>
            <a:pPr lvl="2"/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activity</a:t>
            </a:r>
            <a:r>
              <a:rPr lang="fi-FI" dirty="0" smtClean="0"/>
              <a:t>, </a:t>
            </a:r>
            <a:r>
              <a:rPr lang="fi-FI" dirty="0" err="1" smtClean="0"/>
              <a:t>tobacco,alcohol</a:t>
            </a:r>
            <a:r>
              <a:rPr lang="fi-FI" dirty="0" smtClean="0"/>
              <a:t>, </a:t>
            </a:r>
            <a:r>
              <a:rPr lang="fi-FI" dirty="0" err="1" smtClean="0"/>
              <a:t>drugs</a:t>
            </a:r>
            <a:r>
              <a:rPr lang="fi-FI" dirty="0" smtClean="0"/>
              <a:t>,…</a:t>
            </a:r>
            <a:endParaRPr lang="fi-FI" dirty="0"/>
          </a:p>
          <a:p>
            <a:pPr lvl="2"/>
            <a:r>
              <a:rPr lang="fi-FI" dirty="0" err="1" smtClean="0"/>
              <a:t>motivation</a:t>
            </a:r>
            <a:r>
              <a:rPr lang="fi-FI" dirty="0" smtClean="0"/>
              <a:t> for </a:t>
            </a:r>
            <a:r>
              <a:rPr lang="fi-FI" dirty="0" err="1" smtClean="0"/>
              <a:t>behavioral</a:t>
            </a:r>
            <a:r>
              <a:rPr lang="fi-FI" dirty="0" smtClean="0"/>
              <a:t> </a:t>
            </a:r>
            <a:r>
              <a:rPr lang="fi-FI" dirty="0" err="1" smtClean="0"/>
              <a:t>choices</a:t>
            </a:r>
            <a:r>
              <a:rPr lang="fi-FI" dirty="0" smtClean="0"/>
              <a:t> (social)</a:t>
            </a:r>
          </a:p>
          <a:p>
            <a:pPr lvl="2"/>
            <a:r>
              <a:rPr lang="fi-FI" dirty="0" smtClean="0"/>
              <a:t>…</a:t>
            </a:r>
          </a:p>
          <a:p>
            <a:r>
              <a:rPr lang="fi-FI" b="1" dirty="0">
                <a:solidFill>
                  <a:srgbClr val="0070C0"/>
                </a:solidFill>
              </a:rPr>
              <a:t>Remote </a:t>
            </a:r>
            <a:r>
              <a:rPr lang="fi-FI" b="1" dirty="0" err="1">
                <a:solidFill>
                  <a:srgbClr val="0070C0"/>
                </a:solidFill>
              </a:rPr>
              <a:t>participation</a:t>
            </a:r>
            <a:r>
              <a:rPr lang="fi-FI" b="1" dirty="0">
                <a:solidFill>
                  <a:srgbClr val="0070C0"/>
                </a:solidFill>
              </a:rPr>
              <a:t> in </a:t>
            </a:r>
            <a:r>
              <a:rPr lang="fi-FI" b="1" dirty="0" err="1">
                <a:solidFill>
                  <a:srgbClr val="0070C0"/>
                </a:solidFill>
              </a:rPr>
              <a:t>discussion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right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now</a:t>
            </a:r>
            <a:r>
              <a:rPr lang="fi-FI" b="1" dirty="0">
                <a:solidFill>
                  <a:srgbClr val="0070C0"/>
                </a:solidFill>
              </a:rPr>
              <a:t>:</a:t>
            </a:r>
            <a:r>
              <a:rPr lang="fi-FI" dirty="0">
                <a:solidFill>
                  <a:srgbClr val="0070C0"/>
                </a:solidFill>
              </a:rPr>
              <a:t/>
            </a:r>
            <a:br>
              <a:rPr lang="fi-FI" dirty="0">
                <a:solidFill>
                  <a:srgbClr val="0070C0"/>
                </a:solidFill>
              </a:rPr>
            </a:br>
            <a:r>
              <a:rPr lang="fi-FI" dirty="0" err="1">
                <a:solidFill>
                  <a:srgbClr val="0070C0"/>
                </a:solidFill>
              </a:rPr>
              <a:t>call</a:t>
            </a:r>
            <a:r>
              <a:rPr lang="fi-FI" dirty="0">
                <a:solidFill>
                  <a:srgbClr val="0070C0"/>
                </a:solidFill>
              </a:rPr>
              <a:t> +358-(0)400 673 207</a:t>
            </a:r>
          </a:p>
          <a:p>
            <a:endParaRPr lang="fi-FI" dirty="0"/>
          </a:p>
          <a:p>
            <a:pPr lvl="2"/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446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For the </a:t>
            </a:r>
            <a:r>
              <a:rPr lang="fi-FI" b="1" dirty="0" err="1" smtClean="0">
                <a:solidFill>
                  <a:srgbClr val="0070C0"/>
                </a:solidFill>
              </a:rPr>
              <a:t>discussion</a:t>
            </a:r>
            <a:endParaRPr lang="fi-FI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"/>
          <a:stretch/>
        </p:blipFill>
        <p:spPr bwMode="auto">
          <a:xfrm>
            <a:off x="-1" y="360948"/>
            <a:ext cx="9144001" cy="64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187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4763869"/>
            <a:ext cx="391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Department of Environmental Health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Kuopio, Finland</a:t>
            </a:r>
          </a:p>
          <a:p>
            <a:endParaRPr lang="en-GB" dirty="0">
              <a:solidFill>
                <a:srgbClr val="92D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" y="2743200"/>
            <a:ext cx="762000" cy="202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968820" y="685800"/>
            <a:ext cx="10227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400" b="1" u="sng" dirty="0" smtClean="0">
                <a:solidFill>
                  <a:srgbClr val="0000FF"/>
                </a:solidFill>
                <a:latin typeface="Arial" charset="0"/>
                <a:ea typeface="+mn-ea"/>
                <a:hlinkClick r:id="rId5"/>
              </a:rPr>
              <a:t>www.thl.fi</a:t>
            </a:r>
            <a:endParaRPr lang="en-US" sz="1400" b="1" u="sng" dirty="0" smtClean="0">
              <a:solidFill>
                <a:srgbClr val="0000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43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Burden of disease metric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disability adjusted life year (DALY)</a:t>
            </a:r>
          </a:p>
          <a:p>
            <a:endParaRPr lang="en-GB" dirty="0"/>
          </a:p>
          <a:p>
            <a:r>
              <a:rPr lang="en-GB" dirty="0" err="1" smtClean="0"/>
              <a:t>BoD</a:t>
            </a:r>
            <a:r>
              <a:rPr lang="en-GB" dirty="0" smtClean="0"/>
              <a:t>= YLD + YLL</a:t>
            </a:r>
          </a:p>
          <a:p>
            <a:endParaRPr lang="en-GB" dirty="0"/>
          </a:p>
          <a:p>
            <a:r>
              <a:rPr lang="en-GB" dirty="0" smtClean="0"/>
              <a:t>YLD = years lived with disability </a:t>
            </a:r>
            <a:br>
              <a:rPr lang="en-GB" dirty="0" smtClean="0"/>
            </a:br>
            <a:r>
              <a:rPr lang="en-GB" dirty="0" smtClean="0"/>
              <a:t>(because of a disease)</a:t>
            </a:r>
          </a:p>
          <a:p>
            <a:r>
              <a:rPr lang="en-GB" dirty="0" smtClean="0"/>
              <a:t>YLL = years of life lost  </a:t>
            </a:r>
            <a:br>
              <a:rPr lang="en-GB" dirty="0" smtClean="0"/>
            </a:br>
            <a:r>
              <a:rPr lang="en-GB" dirty="0" smtClean="0"/>
              <a:t>(because of premature mortality)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95FA-9318-4E8C-87D6-A17CAFA1C97F}" type="datetime1">
              <a:rPr lang="fi-FI" smtClean="0"/>
              <a:pPr/>
              <a:t>2014-01-28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738D-84D2-49CB-BE1F-22297761F2B9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err="1" smtClean="0"/>
              <a:t>However</a:t>
            </a:r>
            <a:r>
              <a:rPr lang="fi-FI" sz="5400" dirty="0" smtClean="0"/>
              <a:t>,</a:t>
            </a:r>
            <a:endParaRPr lang="fi-FI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C00000"/>
                </a:solidFill>
              </a:rPr>
              <a:t>600 000 </a:t>
            </a:r>
            <a:r>
              <a:rPr lang="fi-FI" dirty="0" err="1" smtClean="0">
                <a:solidFill>
                  <a:srgbClr val="C00000"/>
                </a:solidFill>
              </a:rPr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exposed</a:t>
            </a:r>
            <a:r>
              <a:rPr lang="fi-FI" dirty="0" smtClean="0"/>
              <a:t> to </a:t>
            </a:r>
            <a:r>
              <a:rPr lang="fi-FI" dirty="0" err="1" smtClean="0"/>
              <a:t>dampness</a:t>
            </a:r>
            <a:r>
              <a:rPr lang="fi-FI" dirty="0" smtClean="0"/>
              <a:t> and </a:t>
            </a:r>
            <a:r>
              <a:rPr lang="fi-FI" dirty="0" err="1" smtClean="0"/>
              <a:t>mould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; </a:t>
            </a:r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thousand</a:t>
            </a:r>
            <a:r>
              <a:rPr lang="fi-FI" dirty="0" smtClean="0"/>
              <a:t> of </a:t>
            </a:r>
            <a:r>
              <a:rPr lang="fi-FI" dirty="0" err="1" smtClean="0"/>
              <a:t>them</a:t>
            </a:r>
            <a:r>
              <a:rPr lang="fi-FI" dirty="0" smtClean="0"/>
              <a:t> </a:t>
            </a:r>
            <a:r>
              <a:rPr lang="fi-FI" dirty="0" err="1" smtClean="0"/>
              <a:t>loose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endParaRPr lang="fi-FI" dirty="0" smtClean="0"/>
          </a:p>
          <a:p>
            <a:r>
              <a:rPr lang="fi-FI" dirty="0" smtClean="0">
                <a:solidFill>
                  <a:srgbClr val="C00000"/>
                </a:solidFill>
              </a:rPr>
              <a:t>1000-2000 </a:t>
            </a:r>
            <a:r>
              <a:rPr lang="fi-FI" dirty="0" err="1" smtClean="0">
                <a:solidFill>
                  <a:srgbClr val="C00000"/>
                </a:solidFill>
              </a:rPr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estimated</a:t>
            </a:r>
            <a:r>
              <a:rPr lang="fi-FI" dirty="0" smtClean="0"/>
              <a:t> to die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outdoor</a:t>
            </a:r>
            <a:r>
              <a:rPr lang="fi-FI" dirty="0" smtClean="0"/>
              <a:t> air </a:t>
            </a:r>
            <a:r>
              <a:rPr lang="fi-FI" dirty="0" err="1" smtClean="0"/>
              <a:t>pollution</a:t>
            </a:r>
            <a:r>
              <a:rPr lang="fi-FI" dirty="0" smtClean="0"/>
              <a:t> </a:t>
            </a:r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endParaRPr lang="fi-FI" dirty="0" smtClean="0"/>
          </a:p>
          <a:p>
            <a:r>
              <a:rPr lang="fi-FI" dirty="0" smtClean="0">
                <a:solidFill>
                  <a:srgbClr val="C00000"/>
                </a:solidFill>
              </a:rPr>
              <a:t>200-300 </a:t>
            </a:r>
            <a:r>
              <a:rPr lang="fi-FI" dirty="0" err="1" smtClean="0">
                <a:solidFill>
                  <a:srgbClr val="C00000"/>
                </a:solidFill>
              </a:rPr>
              <a:t>persons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a </a:t>
            </a:r>
            <a:r>
              <a:rPr lang="fi-FI" dirty="0" err="1" smtClean="0"/>
              <a:t>lung</a:t>
            </a:r>
            <a:r>
              <a:rPr lang="fi-FI" dirty="0" smtClean="0"/>
              <a:t> </a:t>
            </a:r>
            <a:r>
              <a:rPr lang="fi-FI" dirty="0" err="1" smtClean="0"/>
              <a:t>cancer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indoor</a:t>
            </a:r>
            <a:r>
              <a:rPr lang="fi-FI" dirty="0" smtClean="0"/>
              <a:t> radon; </a:t>
            </a:r>
            <a:r>
              <a:rPr lang="fi-FI" dirty="0" err="1" smtClean="0"/>
              <a:t>up</a:t>
            </a:r>
            <a:r>
              <a:rPr lang="fi-FI" dirty="0" smtClean="0"/>
              <a:t> to 90% of </a:t>
            </a:r>
            <a:r>
              <a:rPr lang="fi-FI" dirty="0" err="1" smtClean="0"/>
              <a:t>them</a:t>
            </a:r>
            <a:r>
              <a:rPr lang="fi-FI" dirty="0" smtClean="0"/>
              <a:t> die</a:t>
            </a:r>
          </a:p>
          <a:p>
            <a:r>
              <a:rPr lang="fi-FI" dirty="0" err="1" smtClean="0">
                <a:solidFill>
                  <a:srgbClr val="C00000"/>
                </a:solidFill>
              </a:rPr>
              <a:t>ca</a:t>
            </a:r>
            <a:r>
              <a:rPr lang="fi-FI" dirty="0" smtClean="0">
                <a:solidFill>
                  <a:srgbClr val="C00000"/>
                </a:solidFill>
              </a:rPr>
              <a:t>. 100 </a:t>
            </a:r>
            <a:r>
              <a:rPr lang="fi-FI" dirty="0" err="1" smtClean="0">
                <a:solidFill>
                  <a:srgbClr val="C00000"/>
                </a:solidFill>
              </a:rPr>
              <a:t>persons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myocardial</a:t>
            </a:r>
            <a:r>
              <a:rPr lang="fi-FI" dirty="0" smtClean="0"/>
              <a:t> </a:t>
            </a:r>
            <a:r>
              <a:rPr lang="fi-FI" dirty="0" err="1" smtClean="0"/>
              <a:t>infarction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noise</a:t>
            </a:r>
            <a:r>
              <a:rPr lang="fi-FI" dirty="0" smtClean="0"/>
              <a:t>; 30-40 of </a:t>
            </a:r>
            <a:r>
              <a:rPr lang="fi-FI" dirty="0" err="1" smtClean="0"/>
              <a:t>them</a:t>
            </a:r>
            <a:r>
              <a:rPr lang="fi-FI" dirty="0" smtClean="0"/>
              <a:t> die</a:t>
            </a:r>
            <a:endParaRPr lang="fi-FI" dirty="0"/>
          </a:p>
          <a:p>
            <a:r>
              <a:rPr lang="fi-FI" dirty="0" smtClean="0">
                <a:solidFill>
                  <a:srgbClr val="C00000"/>
                </a:solidFill>
              </a:rPr>
              <a:t>10 </a:t>
            </a:r>
            <a:r>
              <a:rPr lang="fi-FI" dirty="0" err="1" smtClean="0">
                <a:solidFill>
                  <a:srgbClr val="C00000"/>
                </a:solidFill>
              </a:rPr>
              <a:t>persons</a:t>
            </a:r>
            <a:r>
              <a:rPr lang="fi-FI" dirty="0" smtClean="0"/>
              <a:t> die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carbon</a:t>
            </a:r>
            <a:r>
              <a:rPr lang="fi-FI" dirty="0" smtClean="0"/>
              <a:t> </a:t>
            </a:r>
            <a:r>
              <a:rPr lang="fi-FI" dirty="0" err="1" smtClean="0"/>
              <a:t>monoxide</a:t>
            </a:r>
            <a:r>
              <a:rPr lang="fi-FI" dirty="0" smtClean="0"/>
              <a:t> </a:t>
            </a:r>
            <a:r>
              <a:rPr lang="fi-FI" dirty="0" err="1" smtClean="0"/>
              <a:t>poisonings</a:t>
            </a:r>
            <a:r>
              <a:rPr lang="fi-FI" dirty="0" smtClean="0"/>
              <a:t> </a:t>
            </a:r>
            <a:r>
              <a:rPr lang="fi-FI" dirty="0" err="1" smtClean="0"/>
              <a:t>annually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39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Years lived with disability (YLD)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Corresponding burden of disease is calculated as</a:t>
            </a:r>
          </a:p>
          <a:p>
            <a:endParaRPr lang="en-GB" dirty="0"/>
          </a:p>
          <a:p>
            <a:r>
              <a:rPr lang="en-GB" dirty="0" smtClean="0"/>
              <a:t>DALY = duration x severity </a:t>
            </a:r>
            <a:r>
              <a:rPr lang="en-GB" dirty="0"/>
              <a:t>of the disease </a:t>
            </a:r>
            <a:endParaRPr lang="en-GB" dirty="0" smtClean="0"/>
          </a:p>
          <a:p>
            <a:endParaRPr lang="en-GB" dirty="0"/>
          </a:p>
          <a:p>
            <a:pPr lvl="1"/>
            <a:r>
              <a:rPr lang="en-GB" dirty="0" smtClean="0"/>
              <a:t>(mean) duration is a medical fact</a:t>
            </a:r>
          </a:p>
          <a:p>
            <a:pPr lvl="1"/>
            <a:r>
              <a:rPr lang="en-GB" dirty="0" smtClean="0"/>
              <a:t>severity is a value parameter determined by expert panels based on predefined criteria; subject to different valuations, cultural differences etc.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0C7-99E3-4088-8BD4-A60DA969C37C}" type="datetime1">
              <a:rPr lang="fi-FI" smtClean="0"/>
              <a:pPr/>
              <a:t>2014-01-28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7AD1-9022-48CF-929F-B6C8E9A03EC6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Disability weight (severity weight)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Definition</a:t>
            </a:r>
          </a:p>
          <a:p>
            <a:endParaRPr lang="en-US" dirty="0"/>
          </a:p>
          <a:p>
            <a:r>
              <a:rPr lang="en-US" dirty="0" smtClean="0"/>
              <a:t>“A </a:t>
            </a:r>
            <a:r>
              <a:rPr lang="en-US" dirty="0"/>
              <a:t>disability weight is a weight factor that </a:t>
            </a:r>
            <a:r>
              <a:rPr lang="en-US" dirty="0">
                <a:solidFill>
                  <a:srgbClr val="FF0000"/>
                </a:solidFill>
              </a:rPr>
              <a:t>reflects the severity of the disease on a scale from 0 (perfect health) to 1 (equivalent to death)</a:t>
            </a:r>
            <a:r>
              <a:rPr lang="en-US" dirty="0"/>
              <a:t>. Years Lost due to Disability (YLD) are calculated by multiplying the incident cases by duration and disability weight for the condition</a:t>
            </a:r>
            <a:r>
              <a:rPr lang="en-US" dirty="0" smtClean="0"/>
              <a:t>.“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0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34AC-FE5B-42CF-9972-E43EB3C5B748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4030-A605-4D47-B640-65D3EFC50DD7}" type="slidenum">
              <a:rPr lang="en-US"/>
              <a:pPr/>
              <a:t>42</a:t>
            </a:fld>
            <a:endParaRPr lang="en-US"/>
          </a:p>
        </p:txBody>
      </p:sp>
      <p:sp>
        <p:nvSpPr>
          <p:cNvPr id="231426" name="Rectangle 2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944563"/>
          </a:xfrm>
        </p:spPr>
        <p:txBody>
          <a:bodyPr/>
          <a:lstStyle/>
          <a:p>
            <a:r>
              <a:rPr lang="en-GB" smtClean="0">
                <a:latin typeface="Arial" pitchFamily="34" charset="0"/>
                <a:ea typeface="ヒラギノ角ゴ Pro W3" charset="-128"/>
              </a:rPr>
              <a:t>The concept of DALYs</a:t>
            </a:r>
          </a:p>
        </p:txBody>
      </p:sp>
      <p:grpSp>
        <p:nvGrpSpPr>
          <p:cNvPr id="231486" name="Group 62"/>
          <p:cNvGrpSpPr>
            <a:grpSpLocks/>
          </p:cNvGrpSpPr>
          <p:nvPr/>
        </p:nvGrpSpPr>
        <p:grpSpPr bwMode="auto">
          <a:xfrm>
            <a:off x="323850" y="1550988"/>
            <a:ext cx="8375650" cy="4270375"/>
            <a:chOff x="204" y="977"/>
            <a:chExt cx="5276" cy="2690"/>
          </a:xfrm>
        </p:grpSpPr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>
              <a:off x="721" y="1774"/>
              <a:ext cx="3091" cy="170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3579" y="1778"/>
              <a:ext cx="233" cy="1701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3" name="Rectangle 9"/>
            <p:cNvSpPr>
              <a:spLocks noChangeArrowheads="1"/>
            </p:cNvSpPr>
            <p:nvPr/>
          </p:nvSpPr>
          <p:spPr bwMode="auto">
            <a:xfrm>
              <a:off x="1049" y="3539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endParaRPr lang="fi-FI"/>
            </a:p>
          </p:txBody>
        </p:sp>
        <p:sp>
          <p:nvSpPr>
            <p:cNvPr id="231434" name="Rectangle 10"/>
            <p:cNvSpPr>
              <a:spLocks noChangeArrowheads="1"/>
            </p:cNvSpPr>
            <p:nvPr/>
          </p:nvSpPr>
          <p:spPr bwMode="auto">
            <a:xfrm>
              <a:off x="625" y="172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</a:rPr>
                <a:t>0</a:t>
              </a:r>
              <a:endParaRPr lang="fi-FI"/>
            </a:p>
          </p:txBody>
        </p:sp>
        <p:sp>
          <p:nvSpPr>
            <p:cNvPr id="231435" name="Rectangle 11"/>
            <p:cNvSpPr>
              <a:spLocks noChangeArrowheads="1"/>
            </p:cNvSpPr>
            <p:nvPr/>
          </p:nvSpPr>
          <p:spPr bwMode="auto">
            <a:xfrm>
              <a:off x="625" y="339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</a:rPr>
                <a:t>1</a:t>
              </a:r>
              <a:endParaRPr lang="fi-FI"/>
            </a:p>
          </p:txBody>
        </p:sp>
        <p:sp>
          <p:nvSpPr>
            <p:cNvPr id="231436" name="Rectangle 12"/>
            <p:cNvSpPr>
              <a:spLocks noChangeArrowheads="1"/>
            </p:cNvSpPr>
            <p:nvPr/>
          </p:nvSpPr>
          <p:spPr bwMode="auto">
            <a:xfrm>
              <a:off x="1435" y="3539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lang="fi-FI"/>
            </a:p>
          </p:txBody>
        </p:sp>
        <p:sp>
          <p:nvSpPr>
            <p:cNvPr id="231437" name="Rectangle 13"/>
            <p:cNvSpPr>
              <a:spLocks noChangeArrowheads="1"/>
            </p:cNvSpPr>
            <p:nvPr/>
          </p:nvSpPr>
          <p:spPr bwMode="auto">
            <a:xfrm>
              <a:off x="1821" y="3539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</a:rPr>
                <a:t>30</a:t>
              </a:r>
              <a:endParaRPr lang="fi-FI"/>
            </a:p>
          </p:txBody>
        </p:sp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>
              <a:off x="2208" y="3539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</a:rPr>
                <a:t>40</a:t>
              </a:r>
              <a:endParaRPr lang="fi-FI"/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594" y="3539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</a:rPr>
                <a:t>50</a:t>
              </a:r>
              <a:endParaRPr lang="fi-FI"/>
            </a:p>
          </p:txBody>
        </p:sp>
        <p:sp>
          <p:nvSpPr>
            <p:cNvPr id="231440" name="Rectangle 16"/>
            <p:cNvSpPr>
              <a:spLocks noChangeArrowheads="1"/>
            </p:cNvSpPr>
            <p:nvPr/>
          </p:nvSpPr>
          <p:spPr bwMode="auto">
            <a:xfrm>
              <a:off x="2980" y="3539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  <a:endParaRPr lang="fi-FI"/>
            </a:p>
          </p:txBody>
        </p:sp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>
              <a:off x="3367" y="3539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</a:rPr>
                <a:t>70</a:t>
              </a:r>
              <a:endParaRPr lang="fi-FI"/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3753" y="3539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</a:rPr>
                <a:t>80</a:t>
              </a:r>
              <a:endParaRPr lang="fi-FI"/>
            </a:p>
          </p:txBody>
        </p:sp>
        <p:sp>
          <p:nvSpPr>
            <p:cNvPr id="231443" name="Rectangle 19"/>
            <p:cNvSpPr>
              <a:spLocks noChangeArrowheads="1"/>
            </p:cNvSpPr>
            <p:nvPr/>
          </p:nvSpPr>
          <p:spPr bwMode="auto">
            <a:xfrm>
              <a:off x="913" y="1778"/>
              <a:ext cx="271" cy="370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>
              <a:off x="1836" y="1778"/>
              <a:ext cx="7" cy="114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518" y="1778"/>
              <a:ext cx="1294" cy="117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6" name="Rectangle 22"/>
            <p:cNvSpPr>
              <a:spLocks noChangeArrowheads="1"/>
            </p:cNvSpPr>
            <p:nvPr/>
          </p:nvSpPr>
          <p:spPr bwMode="auto">
            <a:xfrm>
              <a:off x="2735" y="1778"/>
              <a:ext cx="1077" cy="303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>
              <a:off x="3352" y="1778"/>
              <a:ext cx="460" cy="601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8" name="Freeform 24"/>
            <p:cNvSpPr>
              <a:spLocks/>
            </p:cNvSpPr>
            <p:nvPr/>
          </p:nvSpPr>
          <p:spPr bwMode="auto">
            <a:xfrm>
              <a:off x="721" y="3468"/>
              <a:ext cx="3285" cy="19"/>
            </a:xfrm>
            <a:custGeom>
              <a:avLst/>
              <a:gdLst>
                <a:gd name="T0" fmla="*/ 3285 w 3285"/>
                <a:gd name="T1" fmla="*/ 11 h 19"/>
                <a:gd name="T2" fmla="*/ 3285 w 3285"/>
                <a:gd name="T3" fmla="*/ 0 h 19"/>
                <a:gd name="T4" fmla="*/ 0 w 3285"/>
                <a:gd name="T5" fmla="*/ 0 h 19"/>
                <a:gd name="T6" fmla="*/ 0 w 3285"/>
                <a:gd name="T7" fmla="*/ 19 h 19"/>
                <a:gd name="T8" fmla="*/ 3285 w 3285"/>
                <a:gd name="T9" fmla="*/ 19 h 19"/>
                <a:gd name="T10" fmla="*/ 3285 w 3285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5" h="19">
                  <a:moveTo>
                    <a:pt x="3285" y="11"/>
                  </a:moveTo>
                  <a:lnTo>
                    <a:pt x="3285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285" y="19"/>
                  </a:lnTo>
                  <a:lnTo>
                    <a:pt x="3285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9" name="Freeform 25"/>
            <p:cNvSpPr>
              <a:spLocks/>
            </p:cNvSpPr>
            <p:nvPr/>
          </p:nvSpPr>
          <p:spPr bwMode="auto">
            <a:xfrm>
              <a:off x="4001" y="3418"/>
              <a:ext cx="119" cy="119"/>
            </a:xfrm>
            <a:custGeom>
              <a:avLst/>
              <a:gdLst>
                <a:gd name="T0" fmla="*/ 119 w 119"/>
                <a:gd name="T1" fmla="*/ 61 h 119"/>
                <a:gd name="T2" fmla="*/ 0 w 119"/>
                <a:gd name="T3" fmla="*/ 0 h 119"/>
                <a:gd name="T4" fmla="*/ 0 w 119"/>
                <a:gd name="T5" fmla="*/ 119 h 119"/>
                <a:gd name="T6" fmla="*/ 119 w 119"/>
                <a:gd name="T7" fmla="*/ 61 h 119"/>
                <a:gd name="T8" fmla="*/ 119 w 119"/>
                <a:gd name="T9" fmla="*/ 6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119" y="61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119" y="61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0" name="Rectangle 26"/>
            <p:cNvSpPr>
              <a:spLocks noChangeArrowheads="1"/>
            </p:cNvSpPr>
            <p:nvPr/>
          </p:nvSpPr>
          <p:spPr bwMode="auto">
            <a:xfrm>
              <a:off x="717" y="1776"/>
              <a:ext cx="3098" cy="1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1" name="Freeform 27"/>
            <p:cNvSpPr>
              <a:spLocks/>
            </p:cNvSpPr>
            <p:nvPr/>
          </p:nvSpPr>
          <p:spPr bwMode="auto">
            <a:xfrm>
              <a:off x="710" y="1736"/>
              <a:ext cx="21" cy="1743"/>
            </a:xfrm>
            <a:custGeom>
              <a:avLst/>
              <a:gdLst>
                <a:gd name="T0" fmla="*/ 11 w 21"/>
                <a:gd name="T1" fmla="*/ 0 h 1743"/>
                <a:gd name="T2" fmla="*/ 0 w 21"/>
                <a:gd name="T3" fmla="*/ 0 h 1743"/>
                <a:gd name="T4" fmla="*/ 0 w 21"/>
                <a:gd name="T5" fmla="*/ 1743 h 1743"/>
                <a:gd name="T6" fmla="*/ 21 w 21"/>
                <a:gd name="T7" fmla="*/ 1743 h 1743"/>
                <a:gd name="T8" fmla="*/ 21 w 21"/>
                <a:gd name="T9" fmla="*/ 0 h 1743"/>
                <a:gd name="T10" fmla="*/ 11 w 21"/>
                <a:gd name="T11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43">
                  <a:moveTo>
                    <a:pt x="11" y="0"/>
                  </a:moveTo>
                  <a:lnTo>
                    <a:pt x="0" y="0"/>
                  </a:lnTo>
                  <a:lnTo>
                    <a:pt x="0" y="1743"/>
                  </a:lnTo>
                  <a:lnTo>
                    <a:pt x="21" y="1743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2" name="Freeform 28"/>
            <p:cNvSpPr>
              <a:spLocks/>
            </p:cNvSpPr>
            <p:nvPr/>
          </p:nvSpPr>
          <p:spPr bwMode="auto">
            <a:xfrm>
              <a:off x="660" y="1622"/>
              <a:ext cx="121" cy="121"/>
            </a:xfrm>
            <a:custGeom>
              <a:avLst/>
              <a:gdLst>
                <a:gd name="T0" fmla="*/ 61 w 121"/>
                <a:gd name="T1" fmla="*/ 0 h 121"/>
                <a:gd name="T2" fmla="*/ 0 w 121"/>
                <a:gd name="T3" fmla="*/ 121 h 121"/>
                <a:gd name="T4" fmla="*/ 121 w 121"/>
                <a:gd name="T5" fmla="*/ 121 h 121"/>
                <a:gd name="T6" fmla="*/ 61 w 121"/>
                <a:gd name="T7" fmla="*/ 0 h 121"/>
                <a:gd name="T8" fmla="*/ 61 w 121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61" y="0"/>
                  </a:moveTo>
                  <a:lnTo>
                    <a:pt x="0" y="121"/>
                  </a:lnTo>
                  <a:lnTo>
                    <a:pt x="121" y="121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3" name="Freeform 29"/>
            <p:cNvSpPr>
              <a:spLocks/>
            </p:cNvSpPr>
            <p:nvPr/>
          </p:nvSpPr>
          <p:spPr bwMode="auto">
            <a:xfrm>
              <a:off x="765" y="1734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4" name="Freeform 30"/>
            <p:cNvSpPr>
              <a:spLocks/>
            </p:cNvSpPr>
            <p:nvPr/>
          </p:nvSpPr>
          <p:spPr bwMode="auto">
            <a:xfrm>
              <a:off x="791" y="1710"/>
              <a:ext cx="3098" cy="1691"/>
            </a:xfrm>
            <a:custGeom>
              <a:avLst/>
              <a:gdLst>
                <a:gd name="T0" fmla="*/ 0 w 3098"/>
                <a:gd name="T1" fmla="*/ 0 h 1691"/>
                <a:gd name="T2" fmla="*/ 3098 w 3098"/>
                <a:gd name="T3" fmla="*/ 0 h 1691"/>
                <a:gd name="T4" fmla="*/ 3098 w 3098"/>
                <a:gd name="T5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8" h="1691">
                  <a:moveTo>
                    <a:pt x="0" y="0"/>
                  </a:moveTo>
                  <a:lnTo>
                    <a:pt x="3098" y="0"/>
                  </a:lnTo>
                  <a:lnTo>
                    <a:pt x="3098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5" name="Freeform 31"/>
            <p:cNvSpPr>
              <a:spLocks/>
            </p:cNvSpPr>
            <p:nvPr/>
          </p:nvSpPr>
          <p:spPr bwMode="auto">
            <a:xfrm>
              <a:off x="738" y="1759"/>
              <a:ext cx="3098" cy="1692"/>
            </a:xfrm>
            <a:custGeom>
              <a:avLst/>
              <a:gdLst>
                <a:gd name="T0" fmla="*/ 0 w 3098"/>
                <a:gd name="T1" fmla="*/ 0 h 1692"/>
                <a:gd name="T2" fmla="*/ 3098 w 3098"/>
                <a:gd name="T3" fmla="*/ 0 h 1692"/>
                <a:gd name="T4" fmla="*/ 3098 w 3098"/>
                <a:gd name="T5" fmla="*/ 1692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8" h="1692">
                  <a:moveTo>
                    <a:pt x="0" y="0"/>
                  </a:moveTo>
                  <a:lnTo>
                    <a:pt x="3098" y="0"/>
                  </a:lnTo>
                  <a:lnTo>
                    <a:pt x="3098" y="169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6" name="Freeform 32"/>
            <p:cNvSpPr>
              <a:spLocks/>
            </p:cNvSpPr>
            <p:nvPr/>
          </p:nvSpPr>
          <p:spPr bwMode="auto">
            <a:xfrm>
              <a:off x="812" y="1684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7" name="Freeform 33"/>
            <p:cNvSpPr>
              <a:spLocks/>
            </p:cNvSpPr>
            <p:nvPr/>
          </p:nvSpPr>
          <p:spPr bwMode="auto">
            <a:xfrm>
              <a:off x="836" y="1660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8" name="Freeform 34"/>
            <p:cNvSpPr>
              <a:spLocks/>
            </p:cNvSpPr>
            <p:nvPr/>
          </p:nvSpPr>
          <p:spPr bwMode="auto">
            <a:xfrm>
              <a:off x="860" y="1636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9" name="Freeform 35"/>
            <p:cNvSpPr>
              <a:spLocks/>
            </p:cNvSpPr>
            <p:nvPr/>
          </p:nvSpPr>
          <p:spPr bwMode="auto">
            <a:xfrm>
              <a:off x="884" y="1612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0" name="Freeform 36"/>
            <p:cNvSpPr>
              <a:spLocks/>
            </p:cNvSpPr>
            <p:nvPr/>
          </p:nvSpPr>
          <p:spPr bwMode="auto">
            <a:xfrm>
              <a:off x="910" y="1586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1" name="Freeform 37"/>
            <p:cNvSpPr>
              <a:spLocks/>
            </p:cNvSpPr>
            <p:nvPr/>
          </p:nvSpPr>
          <p:spPr bwMode="auto">
            <a:xfrm>
              <a:off x="934" y="1562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2" name="Freeform 38"/>
            <p:cNvSpPr>
              <a:spLocks/>
            </p:cNvSpPr>
            <p:nvPr/>
          </p:nvSpPr>
          <p:spPr bwMode="auto">
            <a:xfrm>
              <a:off x="958" y="1538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3" name="Freeform 39"/>
            <p:cNvSpPr>
              <a:spLocks/>
            </p:cNvSpPr>
            <p:nvPr/>
          </p:nvSpPr>
          <p:spPr bwMode="auto">
            <a:xfrm>
              <a:off x="982" y="1514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4" name="Freeform 40"/>
            <p:cNvSpPr>
              <a:spLocks/>
            </p:cNvSpPr>
            <p:nvPr/>
          </p:nvSpPr>
          <p:spPr bwMode="auto">
            <a:xfrm>
              <a:off x="1008" y="1488"/>
              <a:ext cx="3098" cy="1692"/>
            </a:xfrm>
            <a:custGeom>
              <a:avLst/>
              <a:gdLst>
                <a:gd name="T0" fmla="*/ 0 w 3098"/>
                <a:gd name="T1" fmla="*/ 0 h 1692"/>
                <a:gd name="T2" fmla="*/ 3098 w 3098"/>
                <a:gd name="T3" fmla="*/ 0 h 1692"/>
                <a:gd name="T4" fmla="*/ 3098 w 3098"/>
                <a:gd name="T5" fmla="*/ 1692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8" h="1692">
                  <a:moveTo>
                    <a:pt x="0" y="0"/>
                  </a:moveTo>
                  <a:lnTo>
                    <a:pt x="3098" y="0"/>
                  </a:lnTo>
                  <a:lnTo>
                    <a:pt x="3098" y="169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5" name="Freeform 41"/>
            <p:cNvSpPr>
              <a:spLocks/>
            </p:cNvSpPr>
            <p:nvPr/>
          </p:nvSpPr>
          <p:spPr bwMode="auto">
            <a:xfrm>
              <a:off x="1032" y="1464"/>
              <a:ext cx="3098" cy="1692"/>
            </a:xfrm>
            <a:custGeom>
              <a:avLst/>
              <a:gdLst>
                <a:gd name="T0" fmla="*/ 0 w 3098"/>
                <a:gd name="T1" fmla="*/ 0 h 1692"/>
                <a:gd name="T2" fmla="*/ 3098 w 3098"/>
                <a:gd name="T3" fmla="*/ 0 h 1692"/>
                <a:gd name="T4" fmla="*/ 3098 w 3098"/>
                <a:gd name="T5" fmla="*/ 1692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98" h="1692">
                  <a:moveTo>
                    <a:pt x="0" y="0"/>
                  </a:moveTo>
                  <a:lnTo>
                    <a:pt x="3098" y="0"/>
                  </a:lnTo>
                  <a:lnTo>
                    <a:pt x="3098" y="169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6" name="Freeform 42"/>
            <p:cNvSpPr>
              <a:spLocks/>
            </p:cNvSpPr>
            <p:nvPr/>
          </p:nvSpPr>
          <p:spPr bwMode="auto">
            <a:xfrm>
              <a:off x="1056" y="1440"/>
              <a:ext cx="3100" cy="1690"/>
            </a:xfrm>
            <a:custGeom>
              <a:avLst/>
              <a:gdLst>
                <a:gd name="T0" fmla="*/ 0 w 3100"/>
                <a:gd name="T1" fmla="*/ 0 h 1690"/>
                <a:gd name="T2" fmla="*/ 3100 w 3100"/>
                <a:gd name="T3" fmla="*/ 0 h 1690"/>
                <a:gd name="T4" fmla="*/ 3100 w 3100"/>
                <a:gd name="T5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0" h="1690">
                  <a:moveTo>
                    <a:pt x="0" y="0"/>
                  </a:moveTo>
                  <a:lnTo>
                    <a:pt x="3100" y="0"/>
                  </a:lnTo>
                  <a:lnTo>
                    <a:pt x="3100" y="169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7" name="Freeform 43"/>
            <p:cNvSpPr>
              <a:spLocks/>
            </p:cNvSpPr>
            <p:nvPr/>
          </p:nvSpPr>
          <p:spPr bwMode="auto">
            <a:xfrm>
              <a:off x="3808" y="3053"/>
              <a:ext cx="434" cy="436"/>
            </a:xfrm>
            <a:custGeom>
              <a:avLst/>
              <a:gdLst>
                <a:gd name="T0" fmla="*/ 429 w 434"/>
                <a:gd name="T1" fmla="*/ 5 h 436"/>
                <a:gd name="T2" fmla="*/ 424 w 434"/>
                <a:gd name="T3" fmla="*/ 0 h 436"/>
                <a:gd name="T4" fmla="*/ 0 w 434"/>
                <a:gd name="T5" fmla="*/ 426 h 436"/>
                <a:gd name="T6" fmla="*/ 10 w 434"/>
                <a:gd name="T7" fmla="*/ 436 h 436"/>
                <a:gd name="T8" fmla="*/ 434 w 434"/>
                <a:gd name="T9" fmla="*/ 10 h 436"/>
                <a:gd name="T10" fmla="*/ 429 w 434"/>
                <a:gd name="T11" fmla="*/ 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4" h="436">
                  <a:moveTo>
                    <a:pt x="429" y="5"/>
                  </a:moveTo>
                  <a:lnTo>
                    <a:pt x="424" y="0"/>
                  </a:lnTo>
                  <a:lnTo>
                    <a:pt x="0" y="426"/>
                  </a:lnTo>
                  <a:lnTo>
                    <a:pt x="10" y="436"/>
                  </a:lnTo>
                  <a:lnTo>
                    <a:pt x="434" y="10"/>
                  </a:lnTo>
                  <a:lnTo>
                    <a:pt x="429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8" name="Freeform 44"/>
            <p:cNvSpPr>
              <a:spLocks/>
            </p:cNvSpPr>
            <p:nvPr/>
          </p:nvSpPr>
          <p:spPr bwMode="auto">
            <a:xfrm>
              <a:off x="4203" y="2999"/>
              <a:ext cx="94" cy="95"/>
            </a:xfrm>
            <a:custGeom>
              <a:avLst/>
              <a:gdLst>
                <a:gd name="T0" fmla="*/ 94 w 94"/>
                <a:gd name="T1" fmla="*/ 0 h 95"/>
                <a:gd name="T2" fmla="*/ 0 w 94"/>
                <a:gd name="T3" fmla="*/ 31 h 95"/>
                <a:gd name="T4" fmla="*/ 63 w 94"/>
                <a:gd name="T5" fmla="*/ 95 h 95"/>
                <a:gd name="T6" fmla="*/ 94 w 94"/>
                <a:gd name="T7" fmla="*/ 0 h 95"/>
                <a:gd name="T8" fmla="*/ 94 w 94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5">
                  <a:moveTo>
                    <a:pt x="94" y="0"/>
                  </a:moveTo>
                  <a:lnTo>
                    <a:pt x="0" y="31"/>
                  </a:lnTo>
                  <a:lnTo>
                    <a:pt x="63" y="95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9" name="Rectangle 45"/>
            <p:cNvSpPr>
              <a:spLocks noChangeArrowheads="1"/>
            </p:cNvSpPr>
            <p:nvPr/>
          </p:nvSpPr>
          <p:spPr bwMode="auto">
            <a:xfrm>
              <a:off x="4372" y="2991"/>
              <a:ext cx="5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</a:rPr>
                <a:t>population</a:t>
              </a:r>
              <a:endParaRPr lang="fi-FI"/>
            </a:p>
          </p:txBody>
        </p:sp>
        <p:sp>
          <p:nvSpPr>
            <p:cNvPr id="231470" name="Line 46"/>
            <p:cNvSpPr>
              <a:spLocks noChangeShapeType="1"/>
            </p:cNvSpPr>
            <p:nvPr/>
          </p:nvSpPr>
          <p:spPr bwMode="auto">
            <a:xfrm flipV="1">
              <a:off x="1037" y="1381"/>
              <a:ext cx="374" cy="536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1" name="Rectangle 47"/>
            <p:cNvSpPr>
              <a:spLocks noChangeArrowheads="1"/>
            </p:cNvSpPr>
            <p:nvPr/>
          </p:nvSpPr>
          <p:spPr bwMode="auto">
            <a:xfrm>
              <a:off x="1227" y="1257"/>
              <a:ext cx="4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</a:rPr>
                <a:t>leukaemia</a:t>
              </a:r>
              <a:endParaRPr lang="fi-FI"/>
            </a:p>
          </p:txBody>
        </p:sp>
        <p:sp>
          <p:nvSpPr>
            <p:cNvPr id="231472" name="Line 48"/>
            <p:cNvSpPr>
              <a:spLocks noChangeShapeType="1"/>
            </p:cNvSpPr>
            <p:nvPr/>
          </p:nvSpPr>
          <p:spPr bwMode="auto">
            <a:xfrm flipV="1">
              <a:off x="1838" y="1305"/>
              <a:ext cx="351" cy="536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3" name="Line 49"/>
            <p:cNvSpPr>
              <a:spLocks noChangeShapeType="1"/>
            </p:cNvSpPr>
            <p:nvPr/>
          </p:nvSpPr>
          <p:spPr bwMode="auto">
            <a:xfrm flipV="1">
              <a:off x="3040" y="1373"/>
              <a:ext cx="372" cy="463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4" name="Rectangle 50"/>
            <p:cNvSpPr>
              <a:spLocks noChangeArrowheads="1"/>
            </p:cNvSpPr>
            <p:nvPr/>
          </p:nvSpPr>
          <p:spPr bwMode="auto">
            <a:xfrm>
              <a:off x="2052" y="1167"/>
              <a:ext cx="5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</a:rPr>
                <a:t>pneumonia</a:t>
              </a:r>
              <a:endParaRPr lang="fi-FI"/>
            </a:p>
          </p:txBody>
        </p:sp>
        <p:sp>
          <p:nvSpPr>
            <p:cNvPr id="231475" name="Rectangle 51"/>
            <p:cNvSpPr>
              <a:spLocks noChangeArrowheads="1"/>
            </p:cNvSpPr>
            <p:nvPr/>
          </p:nvSpPr>
          <p:spPr bwMode="auto">
            <a:xfrm>
              <a:off x="2855" y="1205"/>
              <a:ext cx="18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</a:rPr>
                <a:t>progressive cardio-pulmonary disease</a:t>
              </a:r>
              <a:endParaRPr lang="fi-FI"/>
            </a:p>
          </p:txBody>
        </p:sp>
        <p:sp>
          <p:nvSpPr>
            <p:cNvPr id="231476" name="Line 52"/>
            <p:cNvSpPr>
              <a:spLocks noChangeShapeType="1"/>
            </p:cNvSpPr>
            <p:nvPr/>
          </p:nvSpPr>
          <p:spPr bwMode="auto">
            <a:xfrm flipV="1">
              <a:off x="2434" y="1123"/>
              <a:ext cx="289" cy="660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7" name="Rectangle 53"/>
            <p:cNvSpPr>
              <a:spLocks noChangeArrowheads="1"/>
            </p:cNvSpPr>
            <p:nvPr/>
          </p:nvSpPr>
          <p:spPr bwMode="auto">
            <a:xfrm>
              <a:off x="2455" y="977"/>
              <a:ext cx="8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</a:rPr>
                <a:t>serious annoyance</a:t>
              </a:r>
              <a:endParaRPr lang="fi-FI"/>
            </a:p>
          </p:txBody>
        </p:sp>
        <p:sp>
          <p:nvSpPr>
            <p:cNvPr id="231478" name="Rectangle 54"/>
            <p:cNvSpPr>
              <a:spLocks noChangeArrowheads="1"/>
            </p:cNvSpPr>
            <p:nvPr/>
          </p:nvSpPr>
          <p:spPr bwMode="auto">
            <a:xfrm>
              <a:off x="4145" y="3513"/>
              <a:ext cx="1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</a:rPr>
                <a:t>age</a:t>
              </a:r>
              <a:endParaRPr lang="fi-FI"/>
            </a:p>
          </p:txBody>
        </p:sp>
        <p:sp>
          <p:nvSpPr>
            <p:cNvPr id="231479" name="Rectangle 55"/>
            <p:cNvSpPr>
              <a:spLocks noChangeArrowheads="1"/>
            </p:cNvSpPr>
            <p:nvPr/>
          </p:nvSpPr>
          <p:spPr bwMode="auto">
            <a:xfrm>
              <a:off x="204" y="1336"/>
              <a:ext cx="50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</a:rPr>
                <a:t>disability</a:t>
              </a:r>
              <a:endParaRPr lang="fi-FI"/>
            </a:p>
          </p:txBody>
        </p:sp>
        <p:sp>
          <p:nvSpPr>
            <p:cNvPr id="231480" name="Rectangle 56"/>
            <p:cNvSpPr>
              <a:spLocks noChangeArrowheads="1"/>
            </p:cNvSpPr>
            <p:nvPr/>
          </p:nvSpPr>
          <p:spPr bwMode="auto">
            <a:xfrm>
              <a:off x="273" y="1479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</a:rPr>
                <a:t>weight</a:t>
              </a:r>
              <a:endParaRPr lang="fi-FI"/>
            </a:p>
          </p:txBody>
        </p:sp>
        <p:sp>
          <p:nvSpPr>
            <p:cNvPr id="231481" name="Rectangle 57"/>
            <p:cNvSpPr>
              <a:spLocks noChangeArrowheads="1"/>
            </p:cNvSpPr>
            <p:nvPr/>
          </p:nvSpPr>
          <p:spPr bwMode="auto">
            <a:xfrm>
              <a:off x="4330" y="1551"/>
              <a:ext cx="235" cy="2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82" name="Rectangle 58"/>
            <p:cNvSpPr>
              <a:spLocks noChangeArrowheads="1"/>
            </p:cNvSpPr>
            <p:nvPr/>
          </p:nvSpPr>
          <p:spPr bwMode="auto">
            <a:xfrm>
              <a:off x="4324" y="1895"/>
              <a:ext cx="241" cy="282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4" name="Rectangle 60"/>
            <p:cNvSpPr>
              <a:spLocks noChangeArrowheads="1"/>
            </p:cNvSpPr>
            <p:nvPr/>
          </p:nvSpPr>
          <p:spPr bwMode="auto">
            <a:xfrm>
              <a:off x="4656" y="1584"/>
              <a:ext cx="82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500">
                  <a:solidFill>
                    <a:srgbClr val="000000"/>
                  </a:solidFill>
                  <a:latin typeface="Times New Roman" pitchFamily="18" charset="0"/>
                </a:rPr>
                <a:t>healthy life years</a:t>
              </a:r>
              <a:endParaRPr lang="fi-FI"/>
            </a:p>
          </p:txBody>
        </p:sp>
        <p:sp>
          <p:nvSpPr>
            <p:cNvPr id="231485" name="Rectangle 61"/>
            <p:cNvSpPr>
              <a:spLocks noChangeArrowheads="1"/>
            </p:cNvSpPr>
            <p:nvPr/>
          </p:nvSpPr>
          <p:spPr bwMode="auto">
            <a:xfrm>
              <a:off x="4656" y="1946"/>
              <a:ext cx="5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i-FI" sz="1500">
                  <a:solidFill>
                    <a:srgbClr val="000000"/>
                  </a:solidFill>
                  <a:latin typeface="Times New Roman" pitchFamily="18" charset="0"/>
                </a:rPr>
                <a:t>'health' loss</a:t>
              </a:r>
              <a:endParaRPr lang="fi-FI"/>
            </a:p>
          </p:txBody>
        </p:sp>
      </p:grpSp>
      <p:sp>
        <p:nvSpPr>
          <p:cNvPr id="231487" name="Text Box 63"/>
          <p:cNvSpPr txBox="1">
            <a:spLocks noChangeArrowheads="1"/>
          </p:cNvSpPr>
          <p:nvPr/>
        </p:nvSpPr>
        <p:spPr bwMode="auto">
          <a:xfrm>
            <a:off x="322263" y="5821363"/>
            <a:ext cx="239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algn="l"/>
            <a:r>
              <a:rPr lang="en-US" sz="1600"/>
              <a:t>de Hollander et al., 1999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971436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Disability-adjusted life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2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C5C1-C11B-4C5E-BFB4-6488B5979C6E}" type="datetime1">
              <a:rPr lang="fi-FI">
                <a:solidFill>
                  <a:srgbClr val="FFFFFF"/>
                </a:solidFill>
              </a:rPr>
              <a:pPr/>
              <a:t>2014-01-28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Elinympäristön terveysriskit 2010-08-25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3C96-3719-4FCF-9514-6FC2C4584932}" type="slidenum">
              <a:rPr lang="fi-FI">
                <a:solidFill>
                  <a:srgbClr val="FFFFFF"/>
                </a:solidFill>
              </a:rPr>
              <a:pPr/>
              <a:t>43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Ympäristö ja Terveys 3/2010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2060848"/>
            <a:ext cx="4475162" cy="3600450"/>
          </a:xfrm>
        </p:spPr>
        <p:txBody>
          <a:bodyPr/>
          <a:lstStyle/>
          <a:p>
            <a:r>
              <a:rPr lang="fi-FI" dirty="0" smtClean="0"/>
              <a:t>SETURI Teemanumero </a:t>
            </a:r>
            <a:endParaRPr lang="fi-FI" dirty="0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611188" y="1268413"/>
            <a:ext cx="668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fi-FI" smtClean="0">
                <a:solidFill>
                  <a:srgbClr val="000000"/>
                </a:solidFill>
                <a:ea typeface="+mn-ea"/>
                <a:hlinkClick r:id="rId2"/>
              </a:rPr>
              <a:t>http://www.ymparistojaterveys.fi/www/ytlehti/sisallot/vuosi-2010/</a:t>
            </a:r>
            <a:r>
              <a:rPr lang="fi-FI" smtClean="0">
                <a:solidFill>
                  <a:srgbClr val="000000"/>
                </a:solidFill>
                <a:ea typeface="+mn-ea"/>
              </a:rPr>
              <a:t> </a:t>
            </a:r>
          </a:p>
        </p:txBody>
      </p:sp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3108325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52787"/>
            <a:ext cx="2160588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800350"/>
            <a:ext cx="1152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1" y="4764087"/>
            <a:ext cx="1543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5338762"/>
            <a:ext cx="1762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877051" y="5535612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fi-FI" smtClean="0">
                <a:solidFill>
                  <a:srgbClr val="A6A6A8"/>
                </a:solidFill>
                <a:ea typeface="+mn-ea"/>
              </a:rPr>
              <a:t>(MMM)</a:t>
            </a:r>
          </a:p>
        </p:txBody>
      </p:sp>
      <p:pic>
        <p:nvPicPr>
          <p:cNvPr id="14" name="Picture 13" descr="FI_COL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808412"/>
            <a:ext cx="2374900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44563"/>
          </a:xfrm>
        </p:spPr>
        <p:txBody>
          <a:bodyPr/>
          <a:lstStyle/>
          <a:p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Burden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of </a:t>
            </a:r>
            <a:r>
              <a:rPr lang="fi-FI" dirty="0" err="1" smtClean="0"/>
              <a:t>Disease</a:t>
            </a:r>
            <a:r>
              <a:rPr lang="fi-FI" dirty="0" smtClean="0"/>
              <a:t> in Europe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9700-A8C8-4960-841E-4B3EC0147E9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BA7-E52D-4D38-8824-986909E320C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2671"/>
            <a:ext cx="3888432" cy="552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484" y="5147900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http://en.opasnet.org/w/Ebode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4112" y="5723964"/>
            <a:ext cx="813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hlinkClick r:id="rId5"/>
              </a:rPr>
              <a:t>http://www.thl.fi/thl-client/pdfs/b75f6999-e7c4-4550-a939-3bccb19e41c1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2401"/>
          <p:cNvGrpSpPr>
            <a:grpSpLocks/>
          </p:cNvGrpSpPr>
          <p:nvPr/>
        </p:nvGrpSpPr>
        <p:grpSpPr bwMode="auto">
          <a:xfrm>
            <a:off x="250825" y="1412875"/>
            <a:ext cx="4098925" cy="4054475"/>
            <a:chOff x="158" y="890"/>
            <a:chExt cx="2582" cy="2554"/>
          </a:xfrm>
        </p:grpSpPr>
        <p:sp>
          <p:nvSpPr>
            <p:cNvPr id="9" name="AutoShape 925"/>
            <p:cNvSpPr>
              <a:spLocks noChangeAspect="1" noChangeArrowheads="1" noTextEdit="1"/>
            </p:cNvSpPr>
            <p:nvPr/>
          </p:nvSpPr>
          <p:spPr bwMode="auto">
            <a:xfrm>
              <a:off x="158" y="890"/>
              <a:ext cx="2582" cy="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26"/>
            <p:cNvGrpSpPr>
              <a:grpSpLocks noChangeAspect="1"/>
            </p:cNvGrpSpPr>
            <p:nvPr/>
          </p:nvGrpSpPr>
          <p:grpSpPr bwMode="auto">
            <a:xfrm>
              <a:off x="158" y="890"/>
              <a:ext cx="2537" cy="2550"/>
              <a:chOff x="2971" y="709"/>
              <a:chExt cx="554" cy="557"/>
            </a:xfrm>
          </p:grpSpPr>
          <p:sp>
            <p:nvSpPr>
              <p:cNvPr id="239" name="Rectangle 927"/>
              <p:cNvSpPr>
                <a:spLocks noChangeAspect="1" noChangeArrowheads="1"/>
              </p:cNvSpPr>
              <p:nvPr/>
            </p:nvSpPr>
            <p:spPr bwMode="auto">
              <a:xfrm>
                <a:off x="2971" y="709"/>
                <a:ext cx="554" cy="557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/>
                <a:endParaRPr lang="fi-FI" sz="1000"/>
              </a:p>
            </p:txBody>
          </p:sp>
          <p:sp>
            <p:nvSpPr>
              <p:cNvPr id="240" name="Freeform 928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929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30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931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932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933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934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935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936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937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938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939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940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941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942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943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944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945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946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947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948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949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950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951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952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953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954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955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956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957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958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959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960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961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962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963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964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965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966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967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968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969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970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971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972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973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974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975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976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977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978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979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980"/>
              <p:cNvSpPr>
                <a:spLocks noChangeAspect="1"/>
              </p:cNvSpPr>
              <p:nvPr/>
            </p:nvSpPr>
            <p:spPr bwMode="auto">
              <a:xfrm>
                <a:off x="3283" y="1028"/>
                <a:ext cx="74" cy="38"/>
              </a:xfrm>
              <a:custGeom>
                <a:avLst/>
                <a:gdLst>
                  <a:gd name="T0" fmla="*/ 63 w 74"/>
                  <a:gd name="T1" fmla="*/ 31 h 38"/>
                  <a:gd name="T2" fmla="*/ 67 w 74"/>
                  <a:gd name="T3" fmla="*/ 26 h 38"/>
                  <a:gd name="T4" fmla="*/ 72 w 74"/>
                  <a:gd name="T5" fmla="*/ 23 h 38"/>
                  <a:gd name="T6" fmla="*/ 74 w 74"/>
                  <a:gd name="T7" fmla="*/ 19 h 38"/>
                  <a:gd name="T8" fmla="*/ 72 w 74"/>
                  <a:gd name="T9" fmla="*/ 16 h 38"/>
                  <a:gd name="T10" fmla="*/ 66 w 74"/>
                  <a:gd name="T11" fmla="*/ 14 h 38"/>
                  <a:gd name="T12" fmla="*/ 62 w 74"/>
                  <a:gd name="T13" fmla="*/ 13 h 38"/>
                  <a:gd name="T14" fmla="*/ 59 w 74"/>
                  <a:gd name="T15" fmla="*/ 10 h 38"/>
                  <a:gd name="T16" fmla="*/ 53 w 74"/>
                  <a:gd name="T17" fmla="*/ 9 h 38"/>
                  <a:gd name="T18" fmla="*/ 53 w 74"/>
                  <a:gd name="T19" fmla="*/ 12 h 38"/>
                  <a:gd name="T20" fmla="*/ 49 w 74"/>
                  <a:gd name="T21" fmla="*/ 13 h 38"/>
                  <a:gd name="T22" fmla="*/ 43 w 74"/>
                  <a:gd name="T23" fmla="*/ 10 h 38"/>
                  <a:gd name="T24" fmla="*/ 45 w 74"/>
                  <a:gd name="T25" fmla="*/ 6 h 38"/>
                  <a:gd name="T26" fmla="*/ 39 w 74"/>
                  <a:gd name="T27" fmla="*/ 6 h 38"/>
                  <a:gd name="T28" fmla="*/ 33 w 74"/>
                  <a:gd name="T29" fmla="*/ 3 h 38"/>
                  <a:gd name="T30" fmla="*/ 29 w 74"/>
                  <a:gd name="T31" fmla="*/ 0 h 38"/>
                  <a:gd name="T32" fmla="*/ 29 w 74"/>
                  <a:gd name="T33" fmla="*/ 3 h 38"/>
                  <a:gd name="T34" fmla="*/ 25 w 74"/>
                  <a:gd name="T35" fmla="*/ 2 h 38"/>
                  <a:gd name="T36" fmla="*/ 21 w 74"/>
                  <a:gd name="T37" fmla="*/ 2 h 38"/>
                  <a:gd name="T38" fmla="*/ 19 w 74"/>
                  <a:gd name="T39" fmla="*/ 6 h 38"/>
                  <a:gd name="T40" fmla="*/ 15 w 74"/>
                  <a:gd name="T41" fmla="*/ 7 h 38"/>
                  <a:gd name="T42" fmla="*/ 9 w 74"/>
                  <a:gd name="T43" fmla="*/ 10 h 38"/>
                  <a:gd name="T44" fmla="*/ 4 w 74"/>
                  <a:gd name="T45" fmla="*/ 12 h 38"/>
                  <a:gd name="T46" fmla="*/ 0 w 74"/>
                  <a:gd name="T47" fmla="*/ 14 h 38"/>
                  <a:gd name="T48" fmla="*/ 4 w 74"/>
                  <a:gd name="T49" fmla="*/ 19 h 38"/>
                  <a:gd name="T50" fmla="*/ 2 w 74"/>
                  <a:gd name="T51" fmla="*/ 23 h 38"/>
                  <a:gd name="T52" fmla="*/ 9 w 74"/>
                  <a:gd name="T53" fmla="*/ 29 h 38"/>
                  <a:gd name="T54" fmla="*/ 19 w 74"/>
                  <a:gd name="T55" fmla="*/ 34 h 38"/>
                  <a:gd name="T56" fmla="*/ 19 w 74"/>
                  <a:gd name="T57" fmla="*/ 36 h 38"/>
                  <a:gd name="T58" fmla="*/ 25 w 74"/>
                  <a:gd name="T59" fmla="*/ 38 h 38"/>
                  <a:gd name="T60" fmla="*/ 31 w 74"/>
                  <a:gd name="T61" fmla="*/ 37 h 38"/>
                  <a:gd name="T62" fmla="*/ 33 w 74"/>
                  <a:gd name="T63" fmla="*/ 31 h 38"/>
                  <a:gd name="T64" fmla="*/ 43 w 74"/>
                  <a:gd name="T65" fmla="*/ 34 h 38"/>
                  <a:gd name="T66" fmla="*/ 55 w 74"/>
                  <a:gd name="T67" fmla="*/ 34 h 38"/>
                  <a:gd name="T68" fmla="*/ 55 w 74"/>
                  <a:gd name="T69" fmla="*/ 34 h 38"/>
                  <a:gd name="T70" fmla="*/ 57 w 74"/>
                  <a:gd name="T71" fmla="*/ 31 h 38"/>
                  <a:gd name="T72" fmla="*/ 63 w 74"/>
                  <a:gd name="T73" fmla="*/ 31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63" y="31"/>
                    </a:moveTo>
                    <a:lnTo>
                      <a:pt x="67" y="26"/>
                    </a:lnTo>
                    <a:lnTo>
                      <a:pt x="72" y="23"/>
                    </a:lnTo>
                    <a:lnTo>
                      <a:pt x="74" y="19"/>
                    </a:lnTo>
                    <a:lnTo>
                      <a:pt x="72" y="16"/>
                    </a:lnTo>
                    <a:lnTo>
                      <a:pt x="66" y="14"/>
                    </a:lnTo>
                    <a:lnTo>
                      <a:pt x="62" y="13"/>
                    </a:lnTo>
                    <a:lnTo>
                      <a:pt x="59" y="10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3"/>
                    </a:lnTo>
                    <a:lnTo>
                      <a:pt x="43" y="10"/>
                    </a:lnTo>
                    <a:lnTo>
                      <a:pt x="45" y="6"/>
                    </a:lnTo>
                    <a:lnTo>
                      <a:pt x="39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9" y="6"/>
                    </a:lnTo>
                    <a:lnTo>
                      <a:pt x="15" y="7"/>
                    </a:lnTo>
                    <a:lnTo>
                      <a:pt x="9" y="10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5" y="38"/>
                    </a:lnTo>
                    <a:lnTo>
                      <a:pt x="31" y="37"/>
                    </a:lnTo>
                    <a:lnTo>
                      <a:pt x="33" y="31"/>
                    </a:lnTo>
                    <a:lnTo>
                      <a:pt x="43" y="34"/>
                    </a:lnTo>
                    <a:lnTo>
                      <a:pt x="55" y="34"/>
                    </a:lnTo>
                    <a:lnTo>
                      <a:pt x="57" y="31"/>
                    </a:lnTo>
                    <a:lnTo>
                      <a:pt x="63" y="3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981"/>
              <p:cNvSpPr>
                <a:spLocks noChangeAspect="1"/>
              </p:cNvSpPr>
              <p:nvPr/>
            </p:nvSpPr>
            <p:spPr bwMode="auto">
              <a:xfrm>
                <a:off x="3283" y="1028"/>
                <a:ext cx="74" cy="38"/>
              </a:xfrm>
              <a:custGeom>
                <a:avLst/>
                <a:gdLst>
                  <a:gd name="T0" fmla="*/ 63 w 74"/>
                  <a:gd name="T1" fmla="*/ 31 h 38"/>
                  <a:gd name="T2" fmla="*/ 67 w 74"/>
                  <a:gd name="T3" fmla="*/ 26 h 38"/>
                  <a:gd name="T4" fmla="*/ 72 w 74"/>
                  <a:gd name="T5" fmla="*/ 23 h 38"/>
                  <a:gd name="T6" fmla="*/ 74 w 74"/>
                  <a:gd name="T7" fmla="*/ 19 h 38"/>
                  <a:gd name="T8" fmla="*/ 72 w 74"/>
                  <a:gd name="T9" fmla="*/ 16 h 38"/>
                  <a:gd name="T10" fmla="*/ 66 w 74"/>
                  <a:gd name="T11" fmla="*/ 14 h 38"/>
                  <a:gd name="T12" fmla="*/ 62 w 74"/>
                  <a:gd name="T13" fmla="*/ 13 h 38"/>
                  <a:gd name="T14" fmla="*/ 59 w 74"/>
                  <a:gd name="T15" fmla="*/ 10 h 38"/>
                  <a:gd name="T16" fmla="*/ 53 w 74"/>
                  <a:gd name="T17" fmla="*/ 9 h 38"/>
                  <a:gd name="T18" fmla="*/ 53 w 74"/>
                  <a:gd name="T19" fmla="*/ 12 h 38"/>
                  <a:gd name="T20" fmla="*/ 49 w 74"/>
                  <a:gd name="T21" fmla="*/ 13 h 38"/>
                  <a:gd name="T22" fmla="*/ 43 w 74"/>
                  <a:gd name="T23" fmla="*/ 10 h 38"/>
                  <a:gd name="T24" fmla="*/ 45 w 74"/>
                  <a:gd name="T25" fmla="*/ 6 h 38"/>
                  <a:gd name="T26" fmla="*/ 39 w 74"/>
                  <a:gd name="T27" fmla="*/ 6 h 38"/>
                  <a:gd name="T28" fmla="*/ 33 w 74"/>
                  <a:gd name="T29" fmla="*/ 3 h 38"/>
                  <a:gd name="T30" fmla="*/ 29 w 74"/>
                  <a:gd name="T31" fmla="*/ 0 h 38"/>
                  <a:gd name="T32" fmla="*/ 29 w 74"/>
                  <a:gd name="T33" fmla="*/ 3 h 38"/>
                  <a:gd name="T34" fmla="*/ 25 w 74"/>
                  <a:gd name="T35" fmla="*/ 2 h 38"/>
                  <a:gd name="T36" fmla="*/ 21 w 74"/>
                  <a:gd name="T37" fmla="*/ 2 h 38"/>
                  <a:gd name="T38" fmla="*/ 19 w 74"/>
                  <a:gd name="T39" fmla="*/ 6 h 38"/>
                  <a:gd name="T40" fmla="*/ 15 w 74"/>
                  <a:gd name="T41" fmla="*/ 7 h 38"/>
                  <a:gd name="T42" fmla="*/ 9 w 74"/>
                  <a:gd name="T43" fmla="*/ 10 h 38"/>
                  <a:gd name="T44" fmla="*/ 4 w 74"/>
                  <a:gd name="T45" fmla="*/ 12 h 38"/>
                  <a:gd name="T46" fmla="*/ 0 w 74"/>
                  <a:gd name="T47" fmla="*/ 14 h 38"/>
                  <a:gd name="T48" fmla="*/ 4 w 74"/>
                  <a:gd name="T49" fmla="*/ 19 h 38"/>
                  <a:gd name="T50" fmla="*/ 2 w 74"/>
                  <a:gd name="T51" fmla="*/ 23 h 38"/>
                  <a:gd name="T52" fmla="*/ 9 w 74"/>
                  <a:gd name="T53" fmla="*/ 29 h 38"/>
                  <a:gd name="T54" fmla="*/ 19 w 74"/>
                  <a:gd name="T55" fmla="*/ 34 h 38"/>
                  <a:gd name="T56" fmla="*/ 19 w 74"/>
                  <a:gd name="T57" fmla="*/ 36 h 38"/>
                  <a:gd name="T58" fmla="*/ 25 w 74"/>
                  <a:gd name="T59" fmla="*/ 38 h 38"/>
                  <a:gd name="T60" fmla="*/ 31 w 74"/>
                  <a:gd name="T61" fmla="*/ 37 h 38"/>
                  <a:gd name="T62" fmla="*/ 33 w 74"/>
                  <a:gd name="T63" fmla="*/ 31 h 38"/>
                  <a:gd name="T64" fmla="*/ 43 w 74"/>
                  <a:gd name="T65" fmla="*/ 34 h 38"/>
                  <a:gd name="T66" fmla="*/ 55 w 74"/>
                  <a:gd name="T67" fmla="*/ 34 h 38"/>
                  <a:gd name="T68" fmla="*/ 55 w 74"/>
                  <a:gd name="T69" fmla="*/ 34 h 38"/>
                  <a:gd name="T70" fmla="*/ 57 w 74"/>
                  <a:gd name="T71" fmla="*/ 31 h 38"/>
                  <a:gd name="T72" fmla="*/ 63 w 74"/>
                  <a:gd name="T73" fmla="*/ 31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63" y="31"/>
                    </a:moveTo>
                    <a:lnTo>
                      <a:pt x="67" y="26"/>
                    </a:lnTo>
                    <a:lnTo>
                      <a:pt x="72" y="23"/>
                    </a:lnTo>
                    <a:lnTo>
                      <a:pt x="74" y="19"/>
                    </a:lnTo>
                    <a:lnTo>
                      <a:pt x="72" y="16"/>
                    </a:lnTo>
                    <a:lnTo>
                      <a:pt x="66" y="14"/>
                    </a:lnTo>
                    <a:lnTo>
                      <a:pt x="62" y="13"/>
                    </a:lnTo>
                    <a:lnTo>
                      <a:pt x="59" y="10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3"/>
                    </a:lnTo>
                    <a:lnTo>
                      <a:pt x="43" y="10"/>
                    </a:lnTo>
                    <a:lnTo>
                      <a:pt x="45" y="6"/>
                    </a:lnTo>
                    <a:lnTo>
                      <a:pt x="39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9" y="6"/>
                    </a:lnTo>
                    <a:lnTo>
                      <a:pt x="15" y="7"/>
                    </a:lnTo>
                    <a:lnTo>
                      <a:pt x="9" y="10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5" y="38"/>
                    </a:lnTo>
                    <a:lnTo>
                      <a:pt x="31" y="37"/>
                    </a:lnTo>
                    <a:lnTo>
                      <a:pt x="33" y="31"/>
                    </a:lnTo>
                    <a:lnTo>
                      <a:pt x="43" y="34"/>
                    </a:lnTo>
                    <a:lnTo>
                      <a:pt x="55" y="34"/>
                    </a:lnTo>
                    <a:lnTo>
                      <a:pt x="57" y="31"/>
                    </a:lnTo>
                    <a:lnTo>
                      <a:pt x="63" y="3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982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983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984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985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986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987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988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989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990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991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992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993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994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995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996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997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998"/>
              <p:cNvSpPr>
                <a:spLocks noChangeAspect="1"/>
              </p:cNvSpPr>
              <p:nvPr/>
            </p:nvSpPr>
            <p:spPr bwMode="auto">
              <a:xfrm>
                <a:off x="3391" y="105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999"/>
              <p:cNvSpPr>
                <a:spLocks noChangeAspect="1"/>
              </p:cNvSpPr>
              <p:nvPr/>
            </p:nvSpPr>
            <p:spPr bwMode="auto">
              <a:xfrm>
                <a:off x="3391" y="105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000"/>
              <p:cNvSpPr>
                <a:spLocks noChangeAspect="1"/>
              </p:cNvSpPr>
              <p:nvPr/>
            </p:nvSpPr>
            <p:spPr bwMode="auto">
              <a:xfrm>
                <a:off x="3394" y="10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Line 1001"/>
              <p:cNvSpPr>
                <a:spLocks noChangeAspect="1" noChangeShapeType="1"/>
              </p:cNvSpPr>
              <p:nvPr/>
            </p:nvSpPr>
            <p:spPr bwMode="auto">
              <a:xfrm flipV="1">
                <a:off x="3393" y="1059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1002"/>
              <p:cNvSpPr>
                <a:spLocks noChangeAspect="1" noChangeShapeType="1"/>
              </p:cNvSpPr>
              <p:nvPr/>
            </p:nvSpPr>
            <p:spPr bwMode="auto">
              <a:xfrm flipV="1">
                <a:off x="3393" y="1059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003"/>
              <p:cNvSpPr>
                <a:spLocks noChangeAspect="1"/>
              </p:cNvSpPr>
              <p:nvPr/>
            </p:nvSpPr>
            <p:spPr bwMode="auto">
              <a:xfrm>
                <a:off x="3390" y="10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004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005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006"/>
              <p:cNvSpPr>
                <a:spLocks noChangeAspect="1"/>
              </p:cNvSpPr>
              <p:nvPr/>
            </p:nvSpPr>
            <p:spPr bwMode="auto">
              <a:xfrm>
                <a:off x="3390" y="10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007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008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009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010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011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012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013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014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015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016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017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018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019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020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021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022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023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024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025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026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027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028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029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030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031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032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033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28 w 47"/>
                  <a:gd name="T1" fmla="*/ 6 h 75"/>
                  <a:gd name="T2" fmla="*/ 18 w 47"/>
                  <a:gd name="T3" fmla="*/ 0 h 75"/>
                  <a:gd name="T4" fmla="*/ 10 w 47"/>
                  <a:gd name="T5" fmla="*/ 0 h 75"/>
                  <a:gd name="T6" fmla="*/ 2 w 47"/>
                  <a:gd name="T7" fmla="*/ 3 h 75"/>
                  <a:gd name="T8" fmla="*/ 0 w 47"/>
                  <a:gd name="T9" fmla="*/ 9 h 75"/>
                  <a:gd name="T10" fmla="*/ 2 w 47"/>
                  <a:gd name="T11" fmla="*/ 17 h 75"/>
                  <a:gd name="T12" fmla="*/ 0 w 47"/>
                  <a:gd name="T13" fmla="*/ 24 h 75"/>
                  <a:gd name="T14" fmla="*/ 9 w 47"/>
                  <a:gd name="T15" fmla="*/ 23 h 75"/>
                  <a:gd name="T16" fmla="*/ 4 w 47"/>
                  <a:gd name="T17" fmla="*/ 32 h 75"/>
                  <a:gd name="T18" fmla="*/ 14 w 47"/>
                  <a:gd name="T19" fmla="*/ 39 h 75"/>
                  <a:gd name="T20" fmla="*/ 20 w 47"/>
                  <a:gd name="T21" fmla="*/ 47 h 75"/>
                  <a:gd name="T22" fmla="*/ 21 w 47"/>
                  <a:gd name="T23" fmla="*/ 54 h 75"/>
                  <a:gd name="T24" fmla="*/ 13 w 47"/>
                  <a:gd name="T25" fmla="*/ 54 h 75"/>
                  <a:gd name="T26" fmla="*/ 16 w 47"/>
                  <a:gd name="T27" fmla="*/ 61 h 75"/>
                  <a:gd name="T28" fmla="*/ 21 w 47"/>
                  <a:gd name="T29" fmla="*/ 60 h 75"/>
                  <a:gd name="T30" fmla="*/ 28 w 47"/>
                  <a:gd name="T31" fmla="*/ 63 h 75"/>
                  <a:gd name="T32" fmla="*/ 30 w 47"/>
                  <a:gd name="T33" fmla="*/ 70 h 75"/>
                  <a:gd name="T34" fmla="*/ 31 w 47"/>
                  <a:gd name="T35" fmla="*/ 72 h 75"/>
                  <a:gd name="T36" fmla="*/ 34 w 47"/>
                  <a:gd name="T37" fmla="*/ 74 h 75"/>
                  <a:gd name="T38" fmla="*/ 42 w 47"/>
                  <a:gd name="T39" fmla="*/ 75 h 75"/>
                  <a:gd name="T40" fmla="*/ 47 w 47"/>
                  <a:gd name="T41" fmla="*/ 71 h 75"/>
                  <a:gd name="T42" fmla="*/ 38 w 47"/>
                  <a:gd name="T43" fmla="*/ 8 h 75"/>
                  <a:gd name="T44" fmla="*/ 41 w 47"/>
                  <a:gd name="T45" fmla="*/ 19 h 75"/>
                  <a:gd name="T46" fmla="*/ 31 w 47"/>
                  <a:gd name="T47" fmla="*/ 22 h 75"/>
                  <a:gd name="T48" fmla="*/ 18 w 47"/>
                  <a:gd name="T49" fmla="*/ 26 h 75"/>
                  <a:gd name="T50" fmla="*/ 11 w 47"/>
                  <a:gd name="T51" fmla="*/ 26 h 75"/>
                  <a:gd name="T52" fmla="*/ 6 w 47"/>
                  <a:gd name="T53" fmla="*/ 33 h 75"/>
                  <a:gd name="T54" fmla="*/ 7 w 47"/>
                  <a:gd name="T55" fmla="*/ 29 h 75"/>
                  <a:gd name="T56" fmla="*/ 16 w 47"/>
                  <a:gd name="T57" fmla="*/ 22 h 75"/>
                  <a:gd name="T58" fmla="*/ 24 w 47"/>
                  <a:gd name="T59" fmla="*/ 13 h 75"/>
                  <a:gd name="T60" fmla="*/ 37 w 47"/>
                  <a:gd name="T61" fmla="*/ 10 h 75"/>
                  <a:gd name="T62" fmla="*/ 38 w 47"/>
                  <a:gd name="T63" fmla="*/ 13 h 75"/>
                  <a:gd name="T64" fmla="*/ 42 w 47"/>
                  <a:gd name="T65" fmla="*/ 15 h 75"/>
                  <a:gd name="T66" fmla="*/ 38 w 47"/>
                  <a:gd name="T67" fmla="*/ 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75"/>
                  <a:gd name="T104" fmla="*/ 47 w 47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7" y="17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1" y="22"/>
                    </a:lnTo>
                    <a:lnTo>
                      <a:pt x="23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1" y="26"/>
                    </a:lnTo>
                    <a:lnTo>
                      <a:pt x="9" y="29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10" y="26"/>
                    </a:lnTo>
                    <a:lnTo>
                      <a:pt x="16" y="22"/>
                    </a:lnTo>
                    <a:lnTo>
                      <a:pt x="17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3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37" y="17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034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28 w 47"/>
                  <a:gd name="T1" fmla="*/ 6 h 75"/>
                  <a:gd name="T2" fmla="*/ 18 w 47"/>
                  <a:gd name="T3" fmla="*/ 0 h 75"/>
                  <a:gd name="T4" fmla="*/ 10 w 47"/>
                  <a:gd name="T5" fmla="*/ 0 h 75"/>
                  <a:gd name="T6" fmla="*/ 2 w 47"/>
                  <a:gd name="T7" fmla="*/ 3 h 75"/>
                  <a:gd name="T8" fmla="*/ 0 w 47"/>
                  <a:gd name="T9" fmla="*/ 9 h 75"/>
                  <a:gd name="T10" fmla="*/ 2 w 47"/>
                  <a:gd name="T11" fmla="*/ 17 h 75"/>
                  <a:gd name="T12" fmla="*/ 0 w 47"/>
                  <a:gd name="T13" fmla="*/ 24 h 75"/>
                  <a:gd name="T14" fmla="*/ 9 w 47"/>
                  <a:gd name="T15" fmla="*/ 23 h 75"/>
                  <a:gd name="T16" fmla="*/ 4 w 47"/>
                  <a:gd name="T17" fmla="*/ 32 h 75"/>
                  <a:gd name="T18" fmla="*/ 14 w 47"/>
                  <a:gd name="T19" fmla="*/ 39 h 75"/>
                  <a:gd name="T20" fmla="*/ 20 w 47"/>
                  <a:gd name="T21" fmla="*/ 47 h 75"/>
                  <a:gd name="T22" fmla="*/ 21 w 47"/>
                  <a:gd name="T23" fmla="*/ 54 h 75"/>
                  <a:gd name="T24" fmla="*/ 13 w 47"/>
                  <a:gd name="T25" fmla="*/ 54 h 75"/>
                  <a:gd name="T26" fmla="*/ 16 w 47"/>
                  <a:gd name="T27" fmla="*/ 61 h 75"/>
                  <a:gd name="T28" fmla="*/ 21 w 47"/>
                  <a:gd name="T29" fmla="*/ 60 h 75"/>
                  <a:gd name="T30" fmla="*/ 28 w 47"/>
                  <a:gd name="T31" fmla="*/ 63 h 75"/>
                  <a:gd name="T32" fmla="*/ 30 w 47"/>
                  <a:gd name="T33" fmla="*/ 70 h 75"/>
                  <a:gd name="T34" fmla="*/ 31 w 47"/>
                  <a:gd name="T35" fmla="*/ 72 h 75"/>
                  <a:gd name="T36" fmla="*/ 34 w 47"/>
                  <a:gd name="T37" fmla="*/ 74 h 75"/>
                  <a:gd name="T38" fmla="*/ 42 w 47"/>
                  <a:gd name="T39" fmla="*/ 75 h 75"/>
                  <a:gd name="T40" fmla="*/ 47 w 47"/>
                  <a:gd name="T41" fmla="*/ 71 h 75"/>
                  <a:gd name="T42" fmla="*/ 38 w 47"/>
                  <a:gd name="T43" fmla="*/ 8 h 75"/>
                  <a:gd name="T44" fmla="*/ 41 w 47"/>
                  <a:gd name="T45" fmla="*/ 19 h 75"/>
                  <a:gd name="T46" fmla="*/ 31 w 47"/>
                  <a:gd name="T47" fmla="*/ 22 h 75"/>
                  <a:gd name="T48" fmla="*/ 18 w 47"/>
                  <a:gd name="T49" fmla="*/ 26 h 75"/>
                  <a:gd name="T50" fmla="*/ 11 w 47"/>
                  <a:gd name="T51" fmla="*/ 26 h 75"/>
                  <a:gd name="T52" fmla="*/ 6 w 47"/>
                  <a:gd name="T53" fmla="*/ 33 h 75"/>
                  <a:gd name="T54" fmla="*/ 7 w 47"/>
                  <a:gd name="T55" fmla="*/ 29 h 75"/>
                  <a:gd name="T56" fmla="*/ 16 w 47"/>
                  <a:gd name="T57" fmla="*/ 22 h 75"/>
                  <a:gd name="T58" fmla="*/ 24 w 47"/>
                  <a:gd name="T59" fmla="*/ 13 h 75"/>
                  <a:gd name="T60" fmla="*/ 37 w 47"/>
                  <a:gd name="T61" fmla="*/ 10 h 75"/>
                  <a:gd name="T62" fmla="*/ 38 w 47"/>
                  <a:gd name="T63" fmla="*/ 13 h 75"/>
                  <a:gd name="T64" fmla="*/ 42 w 47"/>
                  <a:gd name="T65" fmla="*/ 15 h 75"/>
                  <a:gd name="T66" fmla="*/ 38 w 47"/>
                  <a:gd name="T67" fmla="*/ 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75"/>
                  <a:gd name="T104" fmla="*/ 47 w 47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7" y="17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1" y="22"/>
                    </a:lnTo>
                    <a:lnTo>
                      <a:pt x="23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1" y="26"/>
                    </a:lnTo>
                    <a:lnTo>
                      <a:pt x="9" y="29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10" y="26"/>
                    </a:lnTo>
                    <a:lnTo>
                      <a:pt x="16" y="22"/>
                    </a:lnTo>
                    <a:lnTo>
                      <a:pt x="17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3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37" y="17"/>
                    </a:lnTo>
                    <a:lnTo>
                      <a:pt x="38" y="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035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38 w 47"/>
                  <a:gd name="T1" fmla="*/ 8 h 75"/>
                  <a:gd name="T2" fmla="*/ 28 w 47"/>
                  <a:gd name="T3" fmla="*/ 6 h 75"/>
                  <a:gd name="T4" fmla="*/ 24 w 47"/>
                  <a:gd name="T5" fmla="*/ 3 h 75"/>
                  <a:gd name="T6" fmla="*/ 18 w 47"/>
                  <a:gd name="T7" fmla="*/ 0 h 75"/>
                  <a:gd name="T8" fmla="*/ 16 w 47"/>
                  <a:gd name="T9" fmla="*/ 2 h 75"/>
                  <a:gd name="T10" fmla="*/ 10 w 47"/>
                  <a:gd name="T11" fmla="*/ 0 h 75"/>
                  <a:gd name="T12" fmla="*/ 6 w 47"/>
                  <a:gd name="T13" fmla="*/ 3 h 75"/>
                  <a:gd name="T14" fmla="*/ 2 w 47"/>
                  <a:gd name="T15" fmla="*/ 3 h 75"/>
                  <a:gd name="T16" fmla="*/ 2 w 47"/>
                  <a:gd name="T17" fmla="*/ 6 h 75"/>
                  <a:gd name="T18" fmla="*/ 0 w 47"/>
                  <a:gd name="T19" fmla="*/ 9 h 75"/>
                  <a:gd name="T20" fmla="*/ 4 w 47"/>
                  <a:gd name="T21" fmla="*/ 12 h 75"/>
                  <a:gd name="T22" fmla="*/ 2 w 47"/>
                  <a:gd name="T23" fmla="*/ 17 h 75"/>
                  <a:gd name="T24" fmla="*/ 3 w 47"/>
                  <a:gd name="T25" fmla="*/ 20 h 75"/>
                  <a:gd name="T26" fmla="*/ 0 w 47"/>
                  <a:gd name="T27" fmla="*/ 24 h 75"/>
                  <a:gd name="T28" fmla="*/ 0 w 47"/>
                  <a:gd name="T29" fmla="*/ 26 h 75"/>
                  <a:gd name="T30" fmla="*/ 9 w 47"/>
                  <a:gd name="T31" fmla="*/ 23 h 75"/>
                  <a:gd name="T32" fmla="*/ 6 w 47"/>
                  <a:gd name="T33" fmla="*/ 27 h 75"/>
                  <a:gd name="T34" fmla="*/ 4 w 47"/>
                  <a:gd name="T35" fmla="*/ 32 h 75"/>
                  <a:gd name="T36" fmla="*/ 6 w 47"/>
                  <a:gd name="T37" fmla="*/ 41 h 75"/>
                  <a:gd name="T38" fmla="*/ 14 w 47"/>
                  <a:gd name="T39" fmla="*/ 39 h 75"/>
                  <a:gd name="T40" fmla="*/ 14 w 47"/>
                  <a:gd name="T41" fmla="*/ 44 h 75"/>
                  <a:gd name="T42" fmla="*/ 20 w 47"/>
                  <a:gd name="T43" fmla="*/ 47 h 75"/>
                  <a:gd name="T44" fmla="*/ 18 w 47"/>
                  <a:gd name="T45" fmla="*/ 50 h 75"/>
                  <a:gd name="T46" fmla="*/ 21 w 47"/>
                  <a:gd name="T47" fmla="*/ 54 h 75"/>
                  <a:gd name="T48" fmla="*/ 17 w 47"/>
                  <a:gd name="T49" fmla="*/ 56 h 75"/>
                  <a:gd name="T50" fmla="*/ 13 w 47"/>
                  <a:gd name="T51" fmla="*/ 54 h 75"/>
                  <a:gd name="T52" fmla="*/ 13 w 47"/>
                  <a:gd name="T53" fmla="*/ 58 h 75"/>
                  <a:gd name="T54" fmla="*/ 16 w 47"/>
                  <a:gd name="T55" fmla="*/ 61 h 75"/>
                  <a:gd name="T56" fmla="*/ 18 w 47"/>
                  <a:gd name="T57" fmla="*/ 60 h 75"/>
                  <a:gd name="T58" fmla="*/ 21 w 47"/>
                  <a:gd name="T59" fmla="*/ 60 h 75"/>
                  <a:gd name="T60" fmla="*/ 24 w 47"/>
                  <a:gd name="T61" fmla="*/ 60 h 75"/>
                  <a:gd name="T62" fmla="*/ 28 w 47"/>
                  <a:gd name="T63" fmla="*/ 63 h 75"/>
                  <a:gd name="T64" fmla="*/ 28 w 47"/>
                  <a:gd name="T65" fmla="*/ 65 h 75"/>
                  <a:gd name="T66" fmla="*/ 30 w 47"/>
                  <a:gd name="T67" fmla="*/ 70 h 75"/>
                  <a:gd name="T68" fmla="*/ 34 w 47"/>
                  <a:gd name="T69" fmla="*/ 71 h 75"/>
                  <a:gd name="T70" fmla="*/ 31 w 47"/>
                  <a:gd name="T71" fmla="*/ 72 h 75"/>
                  <a:gd name="T72" fmla="*/ 31 w 47"/>
                  <a:gd name="T73" fmla="*/ 74 h 75"/>
                  <a:gd name="T74" fmla="*/ 34 w 47"/>
                  <a:gd name="T75" fmla="*/ 74 h 75"/>
                  <a:gd name="T76" fmla="*/ 44 w 47"/>
                  <a:gd name="T77" fmla="*/ 72 h 75"/>
                  <a:gd name="T78" fmla="*/ 42 w 47"/>
                  <a:gd name="T79" fmla="*/ 75 h 75"/>
                  <a:gd name="T80" fmla="*/ 47 w 47"/>
                  <a:gd name="T81" fmla="*/ 74 h 75"/>
                  <a:gd name="T82" fmla="*/ 45 w 47"/>
                  <a:gd name="T83" fmla="*/ 8 h 75"/>
                  <a:gd name="T84" fmla="*/ 38 w 47"/>
                  <a:gd name="T85" fmla="*/ 8 h 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75"/>
                  <a:gd name="T131" fmla="*/ 47 w 47"/>
                  <a:gd name="T132" fmla="*/ 75 h 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5" y="8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036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38 w 47"/>
                  <a:gd name="T1" fmla="*/ 8 h 75"/>
                  <a:gd name="T2" fmla="*/ 28 w 47"/>
                  <a:gd name="T3" fmla="*/ 6 h 75"/>
                  <a:gd name="T4" fmla="*/ 24 w 47"/>
                  <a:gd name="T5" fmla="*/ 3 h 75"/>
                  <a:gd name="T6" fmla="*/ 18 w 47"/>
                  <a:gd name="T7" fmla="*/ 0 h 75"/>
                  <a:gd name="T8" fmla="*/ 16 w 47"/>
                  <a:gd name="T9" fmla="*/ 2 h 75"/>
                  <a:gd name="T10" fmla="*/ 10 w 47"/>
                  <a:gd name="T11" fmla="*/ 0 h 75"/>
                  <a:gd name="T12" fmla="*/ 6 w 47"/>
                  <a:gd name="T13" fmla="*/ 3 h 75"/>
                  <a:gd name="T14" fmla="*/ 2 w 47"/>
                  <a:gd name="T15" fmla="*/ 3 h 75"/>
                  <a:gd name="T16" fmla="*/ 2 w 47"/>
                  <a:gd name="T17" fmla="*/ 6 h 75"/>
                  <a:gd name="T18" fmla="*/ 0 w 47"/>
                  <a:gd name="T19" fmla="*/ 9 h 75"/>
                  <a:gd name="T20" fmla="*/ 4 w 47"/>
                  <a:gd name="T21" fmla="*/ 12 h 75"/>
                  <a:gd name="T22" fmla="*/ 2 w 47"/>
                  <a:gd name="T23" fmla="*/ 17 h 75"/>
                  <a:gd name="T24" fmla="*/ 3 w 47"/>
                  <a:gd name="T25" fmla="*/ 20 h 75"/>
                  <a:gd name="T26" fmla="*/ 0 w 47"/>
                  <a:gd name="T27" fmla="*/ 24 h 75"/>
                  <a:gd name="T28" fmla="*/ 0 w 47"/>
                  <a:gd name="T29" fmla="*/ 26 h 75"/>
                  <a:gd name="T30" fmla="*/ 9 w 47"/>
                  <a:gd name="T31" fmla="*/ 23 h 75"/>
                  <a:gd name="T32" fmla="*/ 6 w 47"/>
                  <a:gd name="T33" fmla="*/ 27 h 75"/>
                  <a:gd name="T34" fmla="*/ 4 w 47"/>
                  <a:gd name="T35" fmla="*/ 32 h 75"/>
                  <a:gd name="T36" fmla="*/ 6 w 47"/>
                  <a:gd name="T37" fmla="*/ 41 h 75"/>
                  <a:gd name="T38" fmla="*/ 14 w 47"/>
                  <a:gd name="T39" fmla="*/ 39 h 75"/>
                  <a:gd name="T40" fmla="*/ 14 w 47"/>
                  <a:gd name="T41" fmla="*/ 44 h 75"/>
                  <a:gd name="T42" fmla="*/ 20 w 47"/>
                  <a:gd name="T43" fmla="*/ 47 h 75"/>
                  <a:gd name="T44" fmla="*/ 18 w 47"/>
                  <a:gd name="T45" fmla="*/ 50 h 75"/>
                  <a:gd name="T46" fmla="*/ 21 w 47"/>
                  <a:gd name="T47" fmla="*/ 54 h 75"/>
                  <a:gd name="T48" fmla="*/ 17 w 47"/>
                  <a:gd name="T49" fmla="*/ 56 h 75"/>
                  <a:gd name="T50" fmla="*/ 13 w 47"/>
                  <a:gd name="T51" fmla="*/ 54 h 75"/>
                  <a:gd name="T52" fmla="*/ 13 w 47"/>
                  <a:gd name="T53" fmla="*/ 58 h 75"/>
                  <a:gd name="T54" fmla="*/ 16 w 47"/>
                  <a:gd name="T55" fmla="*/ 61 h 75"/>
                  <a:gd name="T56" fmla="*/ 18 w 47"/>
                  <a:gd name="T57" fmla="*/ 60 h 75"/>
                  <a:gd name="T58" fmla="*/ 21 w 47"/>
                  <a:gd name="T59" fmla="*/ 60 h 75"/>
                  <a:gd name="T60" fmla="*/ 24 w 47"/>
                  <a:gd name="T61" fmla="*/ 60 h 75"/>
                  <a:gd name="T62" fmla="*/ 28 w 47"/>
                  <a:gd name="T63" fmla="*/ 63 h 75"/>
                  <a:gd name="T64" fmla="*/ 28 w 47"/>
                  <a:gd name="T65" fmla="*/ 65 h 75"/>
                  <a:gd name="T66" fmla="*/ 30 w 47"/>
                  <a:gd name="T67" fmla="*/ 70 h 75"/>
                  <a:gd name="T68" fmla="*/ 34 w 47"/>
                  <a:gd name="T69" fmla="*/ 71 h 75"/>
                  <a:gd name="T70" fmla="*/ 31 w 47"/>
                  <a:gd name="T71" fmla="*/ 72 h 75"/>
                  <a:gd name="T72" fmla="*/ 31 w 47"/>
                  <a:gd name="T73" fmla="*/ 74 h 75"/>
                  <a:gd name="T74" fmla="*/ 34 w 47"/>
                  <a:gd name="T75" fmla="*/ 74 h 75"/>
                  <a:gd name="T76" fmla="*/ 44 w 47"/>
                  <a:gd name="T77" fmla="*/ 72 h 75"/>
                  <a:gd name="T78" fmla="*/ 42 w 47"/>
                  <a:gd name="T79" fmla="*/ 75 h 75"/>
                  <a:gd name="T80" fmla="*/ 47 w 47"/>
                  <a:gd name="T81" fmla="*/ 74 h 75"/>
                  <a:gd name="T82" fmla="*/ 45 w 47"/>
                  <a:gd name="T83" fmla="*/ 8 h 75"/>
                  <a:gd name="T84" fmla="*/ 38 w 47"/>
                  <a:gd name="T85" fmla="*/ 8 h 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75"/>
                  <a:gd name="T131" fmla="*/ 47 w 47"/>
                  <a:gd name="T132" fmla="*/ 75 h 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5" y="8"/>
                    </a:lnTo>
                    <a:lnTo>
                      <a:pt x="38" y="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037"/>
              <p:cNvSpPr>
                <a:spLocks noChangeAspect="1"/>
              </p:cNvSpPr>
              <p:nvPr/>
            </p:nvSpPr>
            <p:spPr bwMode="auto">
              <a:xfrm>
                <a:off x="3476" y="1148"/>
                <a:ext cx="39" cy="23"/>
              </a:xfrm>
              <a:custGeom>
                <a:avLst/>
                <a:gdLst>
                  <a:gd name="T0" fmla="*/ 31 w 39"/>
                  <a:gd name="T1" fmla="*/ 7 h 23"/>
                  <a:gd name="T2" fmla="*/ 35 w 39"/>
                  <a:gd name="T3" fmla="*/ 10 h 23"/>
                  <a:gd name="T4" fmla="*/ 31 w 39"/>
                  <a:gd name="T5" fmla="*/ 12 h 23"/>
                  <a:gd name="T6" fmla="*/ 25 w 39"/>
                  <a:gd name="T7" fmla="*/ 12 h 23"/>
                  <a:gd name="T8" fmla="*/ 17 w 39"/>
                  <a:gd name="T9" fmla="*/ 16 h 23"/>
                  <a:gd name="T10" fmla="*/ 14 w 39"/>
                  <a:gd name="T11" fmla="*/ 16 h 23"/>
                  <a:gd name="T12" fmla="*/ 11 w 39"/>
                  <a:gd name="T13" fmla="*/ 16 h 23"/>
                  <a:gd name="T14" fmla="*/ 5 w 39"/>
                  <a:gd name="T15" fmla="*/ 16 h 23"/>
                  <a:gd name="T16" fmla="*/ 3 w 39"/>
                  <a:gd name="T17" fmla="*/ 20 h 23"/>
                  <a:gd name="T18" fmla="*/ 0 w 39"/>
                  <a:gd name="T19" fmla="*/ 23 h 23"/>
                  <a:gd name="T20" fmla="*/ 0 w 39"/>
                  <a:gd name="T21" fmla="*/ 22 h 23"/>
                  <a:gd name="T22" fmla="*/ 1 w 39"/>
                  <a:gd name="T23" fmla="*/ 20 h 23"/>
                  <a:gd name="T24" fmla="*/ 4 w 39"/>
                  <a:gd name="T25" fmla="*/ 16 h 23"/>
                  <a:gd name="T26" fmla="*/ 10 w 39"/>
                  <a:gd name="T27" fmla="*/ 12 h 23"/>
                  <a:gd name="T28" fmla="*/ 11 w 39"/>
                  <a:gd name="T29" fmla="*/ 6 h 23"/>
                  <a:gd name="T30" fmla="*/ 18 w 39"/>
                  <a:gd name="T31" fmla="*/ 3 h 23"/>
                  <a:gd name="T32" fmla="*/ 24 w 39"/>
                  <a:gd name="T33" fmla="*/ 3 h 23"/>
                  <a:gd name="T34" fmla="*/ 31 w 39"/>
                  <a:gd name="T35" fmla="*/ 0 h 23"/>
                  <a:gd name="T36" fmla="*/ 32 w 39"/>
                  <a:gd name="T37" fmla="*/ 0 h 23"/>
                  <a:gd name="T38" fmla="*/ 32 w 39"/>
                  <a:gd name="T39" fmla="*/ 3 h 23"/>
                  <a:gd name="T40" fmla="*/ 38 w 39"/>
                  <a:gd name="T41" fmla="*/ 3 h 23"/>
                  <a:gd name="T42" fmla="*/ 39 w 39"/>
                  <a:gd name="T43" fmla="*/ 3 h 23"/>
                  <a:gd name="T44" fmla="*/ 36 w 39"/>
                  <a:gd name="T45" fmla="*/ 5 h 23"/>
                  <a:gd name="T46" fmla="*/ 31 w 39"/>
                  <a:gd name="T47" fmla="*/ 7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9"/>
                  <a:gd name="T73" fmla="*/ 0 h 23"/>
                  <a:gd name="T74" fmla="*/ 39 w 39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9" h="23">
                    <a:moveTo>
                      <a:pt x="31" y="7"/>
                    </a:moveTo>
                    <a:lnTo>
                      <a:pt x="35" y="10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4" y="16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038"/>
              <p:cNvSpPr>
                <a:spLocks noChangeAspect="1"/>
              </p:cNvSpPr>
              <p:nvPr/>
            </p:nvSpPr>
            <p:spPr bwMode="auto">
              <a:xfrm>
                <a:off x="3476" y="1148"/>
                <a:ext cx="39" cy="23"/>
              </a:xfrm>
              <a:custGeom>
                <a:avLst/>
                <a:gdLst>
                  <a:gd name="T0" fmla="*/ 31 w 39"/>
                  <a:gd name="T1" fmla="*/ 7 h 23"/>
                  <a:gd name="T2" fmla="*/ 35 w 39"/>
                  <a:gd name="T3" fmla="*/ 10 h 23"/>
                  <a:gd name="T4" fmla="*/ 31 w 39"/>
                  <a:gd name="T5" fmla="*/ 12 h 23"/>
                  <a:gd name="T6" fmla="*/ 25 w 39"/>
                  <a:gd name="T7" fmla="*/ 12 h 23"/>
                  <a:gd name="T8" fmla="*/ 17 w 39"/>
                  <a:gd name="T9" fmla="*/ 16 h 23"/>
                  <a:gd name="T10" fmla="*/ 14 w 39"/>
                  <a:gd name="T11" fmla="*/ 16 h 23"/>
                  <a:gd name="T12" fmla="*/ 11 w 39"/>
                  <a:gd name="T13" fmla="*/ 16 h 23"/>
                  <a:gd name="T14" fmla="*/ 5 w 39"/>
                  <a:gd name="T15" fmla="*/ 16 h 23"/>
                  <a:gd name="T16" fmla="*/ 3 w 39"/>
                  <a:gd name="T17" fmla="*/ 20 h 23"/>
                  <a:gd name="T18" fmla="*/ 0 w 39"/>
                  <a:gd name="T19" fmla="*/ 23 h 23"/>
                  <a:gd name="T20" fmla="*/ 0 w 39"/>
                  <a:gd name="T21" fmla="*/ 22 h 23"/>
                  <a:gd name="T22" fmla="*/ 1 w 39"/>
                  <a:gd name="T23" fmla="*/ 20 h 23"/>
                  <a:gd name="T24" fmla="*/ 4 w 39"/>
                  <a:gd name="T25" fmla="*/ 16 h 23"/>
                  <a:gd name="T26" fmla="*/ 10 w 39"/>
                  <a:gd name="T27" fmla="*/ 12 h 23"/>
                  <a:gd name="T28" fmla="*/ 11 w 39"/>
                  <a:gd name="T29" fmla="*/ 6 h 23"/>
                  <a:gd name="T30" fmla="*/ 18 w 39"/>
                  <a:gd name="T31" fmla="*/ 3 h 23"/>
                  <a:gd name="T32" fmla="*/ 24 w 39"/>
                  <a:gd name="T33" fmla="*/ 3 h 23"/>
                  <a:gd name="T34" fmla="*/ 31 w 39"/>
                  <a:gd name="T35" fmla="*/ 0 h 23"/>
                  <a:gd name="T36" fmla="*/ 32 w 39"/>
                  <a:gd name="T37" fmla="*/ 0 h 23"/>
                  <a:gd name="T38" fmla="*/ 32 w 39"/>
                  <a:gd name="T39" fmla="*/ 3 h 23"/>
                  <a:gd name="T40" fmla="*/ 38 w 39"/>
                  <a:gd name="T41" fmla="*/ 3 h 23"/>
                  <a:gd name="T42" fmla="*/ 39 w 39"/>
                  <a:gd name="T43" fmla="*/ 3 h 23"/>
                  <a:gd name="T44" fmla="*/ 36 w 39"/>
                  <a:gd name="T45" fmla="*/ 5 h 23"/>
                  <a:gd name="T46" fmla="*/ 31 w 39"/>
                  <a:gd name="T47" fmla="*/ 7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9"/>
                  <a:gd name="T73" fmla="*/ 0 h 23"/>
                  <a:gd name="T74" fmla="*/ 39 w 39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9" h="23">
                    <a:moveTo>
                      <a:pt x="31" y="7"/>
                    </a:moveTo>
                    <a:lnTo>
                      <a:pt x="35" y="10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4" y="16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1" y="7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039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040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041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042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043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044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045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046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047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048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049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4"/>
              </a:xfrm>
              <a:custGeom>
                <a:avLst/>
                <a:gdLst>
                  <a:gd name="T0" fmla="*/ 21 w 27"/>
                  <a:gd name="T1" fmla="*/ 2 h 14"/>
                  <a:gd name="T2" fmla="*/ 14 w 27"/>
                  <a:gd name="T3" fmla="*/ 2 h 14"/>
                  <a:gd name="T4" fmla="*/ 10 w 27"/>
                  <a:gd name="T5" fmla="*/ 0 h 14"/>
                  <a:gd name="T6" fmla="*/ 8 w 27"/>
                  <a:gd name="T7" fmla="*/ 3 h 14"/>
                  <a:gd name="T8" fmla="*/ 4 w 27"/>
                  <a:gd name="T9" fmla="*/ 5 h 14"/>
                  <a:gd name="T10" fmla="*/ 0 w 27"/>
                  <a:gd name="T11" fmla="*/ 6 h 14"/>
                  <a:gd name="T12" fmla="*/ 0 w 27"/>
                  <a:gd name="T13" fmla="*/ 9 h 14"/>
                  <a:gd name="T14" fmla="*/ 0 w 27"/>
                  <a:gd name="T15" fmla="*/ 12 h 14"/>
                  <a:gd name="T16" fmla="*/ 10 w 27"/>
                  <a:gd name="T17" fmla="*/ 14 h 14"/>
                  <a:gd name="T18" fmla="*/ 27 w 27"/>
                  <a:gd name="T19" fmla="*/ 12 h 14"/>
                  <a:gd name="T20" fmla="*/ 24 w 27"/>
                  <a:gd name="T21" fmla="*/ 2 h 14"/>
                  <a:gd name="T22" fmla="*/ 21 w 27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4"/>
                  <a:gd name="T38" fmla="*/ 27 w 27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4">
                    <a:moveTo>
                      <a:pt x="21" y="2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4"/>
                    </a:lnTo>
                    <a:lnTo>
                      <a:pt x="27" y="12"/>
                    </a:lnTo>
                    <a:lnTo>
                      <a:pt x="24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050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4"/>
              </a:xfrm>
              <a:custGeom>
                <a:avLst/>
                <a:gdLst>
                  <a:gd name="T0" fmla="*/ 21 w 27"/>
                  <a:gd name="T1" fmla="*/ 2 h 14"/>
                  <a:gd name="T2" fmla="*/ 14 w 27"/>
                  <a:gd name="T3" fmla="*/ 2 h 14"/>
                  <a:gd name="T4" fmla="*/ 10 w 27"/>
                  <a:gd name="T5" fmla="*/ 0 h 14"/>
                  <a:gd name="T6" fmla="*/ 8 w 27"/>
                  <a:gd name="T7" fmla="*/ 3 h 14"/>
                  <a:gd name="T8" fmla="*/ 4 w 27"/>
                  <a:gd name="T9" fmla="*/ 5 h 14"/>
                  <a:gd name="T10" fmla="*/ 0 w 27"/>
                  <a:gd name="T11" fmla="*/ 6 h 14"/>
                  <a:gd name="T12" fmla="*/ 0 w 27"/>
                  <a:gd name="T13" fmla="*/ 9 h 14"/>
                  <a:gd name="T14" fmla="*/ 0 w 27"/>
                  <a:gd name="T15" fmla="*/ 12 h 14"/>
                  <a:gd name="T16" fmla="*/ 10 w 27"/>
                  <a:gd name="T17" fmla="*/ 14 h 14"/>
                  <a:gd name="T18" fmla="*/ 27 w 27"/>
                  <a:gd name="T19" fmla="*/ 12 h 14"/>
                  <a:gd name="T20" fmla="*/ 24 w 27"/>
                  <a:gd name="T21" fmla="*/ 2 h 14"/>
                  <a:gd name="T22" fmla="*/ 21 w 27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4"/>
                  <a:gd name="T38" fmla="*/ 27 w 27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4">
                    <a:moveTo>
                      <a:pt x="21" y="2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4"/>
                    </a:lnTo>
                    <a:lnTo>
                      <a:pt x="27" y="12"/>
                    </a:lnTo>
                    <a:lnTo>
                      <a:pt x="24" y="2"/>
                    </a:lnTo>
                    <a:lnTo>
                      <a:pt x="21" y="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051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052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053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3"/>
              </a:xfrm>
              <a:custGeom>
                <a:avLst/>
                <a:gdLst>
                  <a:gd name="T0" fmla="*/ 21 w 27"/>
                  <a:gd name="T1" fmla="*/ 0 h 13"/>
                  <a:gd name="T2" fmla="*/ 14 w 27"/>
                  <a:gd name="T3" fmla="*/ 0 h 13"/>
                  <a:gd name="T4" fmla="*/ 10 w 27"/>
                  <a:gd name="T5" fmla="*/ 0 h 13"/>
                  <a:gd name="T6" fmla="*/ 8 w 27"/>
                  <a:gd name="T7" fmla="*/ 3 h 13"/>
                  <a:gd name="T8" fmla="*/ 4 w 27"/>
                  <a:gd name="T9" fmla="*/ 3 h 13"/>
                  <a:gd name="T10" fmla="*/ 0 w 27"/>
                  <a:gd name="T11" fmla="*/ 6 h 13"/>
                  <a:gd name="T12" fmla="*/ 0 w 27"/>
                  <a:gd name="T13" fmla="*/ 9 h 13"/>
                  <a:gd name="T14" fmla="*/ 0 w 27"/>
                  <a:gd name="T15" fmla="*/ 12 h 13"/>
                  <a:gd name="T16" fmla="*/ 10 w 27"/>
                  <a:gd name="T17" fmla="*/ 13 h 13"/>
                  <a:gd name="T18" fmla="*/ 27 w 27"/>
                  <a:gd name="T19" fmla="*/ 10 h 13"/>
                  <a:gd name="T20" fmla="*/ 24 w 27"/>
                  <a:gd name="T21" fmla="*/ 2 h 13"/>
                  <a:gd name="T22" fmla="*/ 21 w 27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3"/>
                  <a:gd name="T38" fmla="*/ 27 w 27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3">
                    <a:moveTo>
                      <a:pt x="21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3"/>
                    </a:lnTo>
                    <a:lnTo>
                      <a:pt x="27" y="10"/>
                    </a:lnTo>
                    <a:lnTo>
                      <a:pt x="2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054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3"/>
              </a:xfrm>
              <a:custGeom>
                <a:avLst/>
                <a:gdLst>
                  <a:gd name="T0" fmla="*/ 21 w 27"/>
                  <a:gd name="T1" fmla="*/ 0 h 13"/>
                  <a:gd name="T2" fmla="*/ 14 w 27"/>
                  <a:gd name="T3" fmla="*/ 0 h 13"/>
                  <a:gd name="T4" fmla="*/ 10 w 27"/>
                  <a:gd name="T5" fmla="*/ 0 h 13"/>
                  <a:gd name="T6" fmla="*/ 8 w 27"/>
                  <a:gd name="T7" fmla="*/ 3 h 13"/>
                  <a:gd name="T8" fmla="*/ 4 w 27"/>
                  <a:gd name="T9" fmla="*/ 3 h 13"/>
                  <a:gd name="T10" fmla="*/ 0 w 27"/>
                  <a:gd name="T11" fmla="*/ 6 h 13"/>
                  <a:gd name="T12" fmla="*/ 0 w 27"/>
                  <a:gd name="T13" fmla="*/ 9 h 13"/>
                  <a:gd name="T14" fmla="*/ 0 w 27"/>
                  <a:gd name="T15" fmla="*/ 12 h 13"/>
                  <a:gd name="T16" fmla="*/ 10 w 27"/>
                  <a:gd name="T17" fmla="*/ 13 h 13"/>
                  <a:gd name="T18" fmla="*/ 27 w 27"/>
                  <a:gd name="T19" fmla="*/ 10 h 13"/>
                  <a:gd name="T20" fmla="*/ 24 w 27"/>
                  <a:gd name="T21" fmla="*/ 2 h 13"/>
                  <a:gd name="T22" fmla="*/ 21 w 27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3"/>
                  <a:gd name="T38" fmla="*/ 27 w 27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3">
                    <a:moveTo>
                      <a:pt x="21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3"/>
                    </a:lnTo>
                    <a:lnTo>
                      <a:pt x="27" y="10"/>
                    </a:lnTo>
                    <a:lnTo>
                      <a:pt x="24" y="2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055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9"/>
              </a:xfrm>
              <a:custGeom>
                <a:avLst/>
                <a:gdLst>
                  <a:gd name="T0" fmla="*/ 41 w 59"/>
                  <a:gd name="T1" fmla="*/ 36 h 39"/>
                  <a:gd name="T2" fmla="*/ 42 w 59"/>
                  <a:gd name="T3" fmla="*/ 36 h 39"/>
                  <a:gd name="T4" fmla="*/ 42 w 59"/>
                  <a:gd name="T5" fmla="*/ 34 h 39"/>
                  <a:gd name="T6" fmla="*/ 47 w 59"/>
                  <a:gd name="T7" fmla="*/ 32 h 39"/>
                  <a:gd name="T8" fmla="*/ 49 w 59"/>
                  <a:gd name="T9" fmla="*/ 31 h 39"/>
                  <a:gd name="T10" fmla="*/ 52 w 59"/>
                  <a:gd name="T11" fmla="*/ 31 h 39"/>
                  <a:gd name="T12" fmla="*/ 51 w 59"/>
                  <a:gd name="T13" fmla="*/ 28 h 39"/>
                  <a:gd name="T14" fmla="*/ 51 w 59"/>
                  <a:gd name="T15" fmla="*/ 24 h 39"/>
                  <a:gd name="T16" fmla="*/ 51 w 59"/>
                  <a:gd name="T17" fmla="*/ 19 h 39"/>
                  <a:gd name="T18" fmla="*/ 54 w 59"/>
                  <a:gd name="T19" fmla="*/ 18 h 39"/>
                  <a:gd name="T20" fmla="*/ 55 w 59"/>
                  <a:gd name="T21" fmla="*/ 15 h 39"/>
                  <a:gd name="T22" fmla="*/ 58 w 59"/>
                  <a:gd name="T23" fmla="*/ 15 h 39"/>
                  <a:gd name="T24" fmla="*/ 59 w 59"/>
                  <a:gd name="T25" fmla="*/ 12 h 39"/>
                  <a:gd name="T26" fmla="*/ 56 w 59"/>
                  <a:gd name="T27" fmla="*/ 12 h 39"/>
                  <a:gd name="T28" fmla="*/ 56 w 59"/>
                  <a:gd name="T29" fmla="*/ 8 h 39"/>
                  <a:gd name="T30" fmla="*/ 52 w 59"/>
                  <a:gd name="T31" fmla="*/ 7 h 39"/>
                  <a:gd name="T32" fmla="*/ 48 w 59"/>
                  <a:gd name="T33" fmla="*/ 5 h 39"/>
                  <a:gd name="T34" fmla="*/ 44 w 59"/>
                  <a:gd name="T35" fmla="*/ 3 h 39"/>
                  <a:gd name="T36" fmla="*/ 38 w 59"/>
                  <a:gd name="T37" fmla="*/ 3 h 39"/>
                  <a:gd name="T38" fmla="*/ 37 w 59"/>
                  <a:gd name="T39" fmla="*/ 0 h 39"/>
                  <a:gd name="T40" fmla="*/ 30 w 59"/>
                  <a:gd name="T41" fmla="*/ 4 h 39"/>
                  <a:gd name="T42" fmla="*/ 24 w 59"/>
                  <a:gd name="T43" fmla="*/ 3 h 39"/>
                  <a:gd name="T44" fmla="*/ 18 w 59"/>
                  <a:gd name="T45" fmla="*/ 4 h 39"/>
                  <a:gd name="T46" fmla="*/ 11 w 59"/>
                  <a:gd name="T47" fmla="*/ 4 h 39"/>
                  <a:gd name="T48" fmla="*/ 4 w 59"/>
                  <a:gd name="T49" fmla="*/ 8 h 39"/>
                  <a:gd name="T50" fmla="*/ 0 w 59"/>
                  <a:gd name="T51" fmla="*/ 11 h 39"/>
                  <a:gd name="T52" fmla="*/ 1 w 59"/>
                  <a:gd name="T53" fmla="*/ 12 h 39"/>
                  <a:gd name="T54" fmla="*/ 4 w 59"/>
                  <a:gd name="T55" fmla="*/ 21 h 39"/>
                  <a:gd name="T56" fmla="*/ 4 w 59"/>
                  <a:gd name="T57" fmla="*/ 22 h 39"/>
                  <a:gd name="T58" fmla="*/ 8 w 59"/>
                  <a:gd name="T59" fmla="*/ 24 h 39"/>
                  <a:gd name="T60" fmla="*/ 17 w 59"/>
                  <a:gd name="T61" fmla="*/ 24 h 39"/>
                  <a:gd name="T62" fmla="*/ 20 w 59"/>
                  <a:gd name="T63" fmla="*/ 25 h 39"/>
                  <a:gd name="T64" fmla="*/ 23 w 59"/>
                  <a:gd name="T65" fmla="*/ 34 h 39"/>
                  <a:gd name="T66" fmla="*/ 24 w 59"/>
                  <a:gd name="T67" fmla="*/ 34 h 39"/>
                  <a:gd name="T68" fmla="*/ 31 w 59"/>
                  <a:gd name="T69" fmla="*/ 36 h 39"/>
                  <a:gd name="T70" fmla="*/ 32 w 59"/>
                  <a:gd name="T71" fmla="*/ 39 h 39"/>
                  <a:gd name="T72" fmla="*/ 37 w 59"/>
                  <a:gd name="T73" fmla="*/ 36 h 39"/>
                  <a:gd name="T74" fmla="*/ 41 w 59"/>
                  <a:gd name="T75" fmla="*/ 36 h 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9"/>
                  <a:gd name="T116" fmla="*/ 59 w 59"/>
                  <a:gd name="T117" fmla="*/ 39 h 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9">
                    <a:moveTo>
                      <a:pt x="41" y="36"/>
                    </a:moveTo>
                    <a:lnTo>
                      <a:pt x="42" y="36"/>
                    </a:lnTo>
                    <a:lnTo>
                      <a:pt x="42" y="34"/>
                    </a:lnTo>
                    <a:lnTo>
                      <a:pt x="47" y="32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1" y="28"/>
                    </a:lnTo>
                    <a:lnTo>
                      <a:pt x="51" y="24"/>
                    </a:lnTo>
                    <a:lnTo>
                      <a:pt x="51" y="19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5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7"/>
                    </a:lnTo>
                    <a:lnTo>
                      <a:pt x="48" y="5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7" y="0"/>
                    </a:lnTo>
                    <a:lnTo>
                      <a:pt x="30" y="4"/>
                    </a:lnTo>
                    <a:lnTo>
                      <a:pt x="24" y="3"/>
                    </a:lnTo>
                    <a:lnTo>
                      <a:pt x="18" y="4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7" y="24"/>
                    </a:lnTo>
                    <a:lnTo>
                      <a:pt x="20" y="2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31" y="36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056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9"/>
              </a:xfrm>
              <a:custGeom>
                <a:avLst/>
                <a:gdLst>
                  <a:gd name="T0" fmla="*/ 41 w 59"/>
                  <a:gd name="T1" fmla="*/ 36 h 39"/>
                  <a:gd name="T2" fmla="*/ 42 w 59"/>
                  <a:gd name="T3" fmla="*/ 36 h 39"/>
                  <a:gd name="T4" fmla="*/ 42 w 59"/>
                  <a:gd name="T5" fmla="*/ 34 h 39"/>
                  <a:gd name="T6" fmla="*/ 47 w 59"/>
                  <a:gd name="T7" fmla="*/ 32 h 39"/>
                  <a:gd name="T8" fmla="*/ 49 w 59"/>
                  <a:gd name="T9" fmla="*/ 31 h 39"/>
                  <a:gd name="T10" fmla="*/ 52 w 59"/>
                  <a:gd name="T11" fmla="*/ 31 h 39"/>
                  <a:gd name="T12" fmla="*/ 51 w 59"/>
                  <a:gd name="T13" fmla="*/ 28 h 39"/>
                  <a:gd name="T14" fmla="*/ 51 w 59"/>
                  <a:gd name="T15" fmla="*/ 24 h 39"/>
                  <a:gd name="T16" fmla="*/ 51 w 59"/>
                  <a:gd name="T17" fmla="*/ 19 h 39"/>
                  <a:gd name="T18" fmla="*/ 54 w 59"/>
                  <a:gd name="T19" fmla="*/ 18 h 39"/>
                  <a:gd name="T20" fmla="*/ 55 w 59"/>
                  <a:gd name="T21" fmla="*/ 15 h 39"/>
                  <a:gd name="T22" fmla="*/ 58 w 59"/>
                  <a:gd name="T23" fmla="*/ 15 h 39"/>
                  <a:gd name="T24" fmla="*/ 59 w 59"/>
                  <a:gd name="T25" fmla="*/ 12 h 39"/>
                  <a:gd name="T26" fmla="*/ 56 w 59"/>
                  <a:gd name="T27" fmla="*/ 12 h 39"/>
                  <a:gd name="T28" fmla="*/ 56 w 59"/>
                  <a:gd name="T29" fmla="*/ 8 h 39"/>
                  <a:gd name="T30" fmla="*/ 52 w 59"/>
                  <a:gd name="T31" fmla="*/ 7 h 39"/>
                  <a:gd name="T32" fmla="*/ 48 w 59"/>
                  <a:gd name="T33" fmla="*/ 5 h 39"/>
                  <a:gd name="T34" fmla="*/ 44 w 59"/>
                  <a:gd name="T35" fmla="*/ 3 h 39"/>
                  <a:gd name="T36" fmla="*/ 38 w 59"/>
                  <a:gd name="T37" fmla="*/ 3 h 39"/>
                  <a:gd name="T38" fmla="*/ 37 w 59"/>
                  <a:gd name="T39" fmla="*/ 0 h 39"/>
                  <a:gd name="T40" fmla="*/ 30 w 59"/>
                  <a:gd name="T41" fmla="*/ 4 h 39"/>
                  <a:gd name="T42" fmla="*/ 24 w 59"/>
                  <a:gd name="T43" fmla="*/ 3 h 39"/>
                  <a:gd name="T44" fmla="*/ 18 w 59"/>
                  <a:gd name="T45" fmla="*/ 4 h 39"/>
                  <a:gd name="T46" fmla="*/ 11 w 59"/>
                  <a:gd name="T47" fmla="*/ 4 h 39"/>
                  <a:gd name="T48" fmla="*/ 4 w 59"/>
                  <a:gd name="T49" fmla="*/ 8 h 39"/>
                  <a:gd name="T50" fmla="*/ 0 w 59"/>
                  <a:gd name="T51" fmla="*/ 11 h 39"/>
                  <a:gd name="T52" fmla="*/ 1 w 59"/>
                  <a:gd name="T53" fmla="*/ 12 h 39"/>
                  <a:gd name="T54" fmla="*/ 4 w 59"/>
                  <a:gd name="T55" fmla="*/ 21 h 39"/>
                  <a:gd name="T56" fmla="*/ 4 w 59"/>
                  <a:gd name="T57" fmla="*/ 22 h 39"/>
                  <a:gd name="T58" fmla="*/ 8 w 59"/>
                  <a:gd name="T59" fmla="*/ 24 h 39"/>
                  <a:gd name="T60" fmla="*/ 17 w 59"/>
                  <a:gd name="T61" fmla="*/ 24 h 39"/>
                  <a:gd name="T62" fmla="*/ 20 w 59"/>
                  <a:gd name="T63" fmla="*/ 25 h 39"/>
                  <a:gd name="T64" fmla="*/ 23 w 59"/>
                  <a:gd name="T65" fmla="*/ 34 h 39"/>
                  <a:gd name="T66" fmla="*/ 24 w 59"/>
                  <a:gd name="T67" fmla="*/ 34 h 39"/>
                  <a:gd name="T68" fmla="*/ 31 w 59"/>
                  <a:gd name="T69" fmla="*/ 36 h 39"/>
                  <a:gd name="T70" fmla="*/ 32 w 59"/>
                  <a:gd name="T71" fmla="*/ 39 h 39"/>
                  <a:gd name="T72" fmla="*/ 37 w 59"/>
                  <a:gd name="T73" fmla="*/ 36 h 39"/>
                  <a:gd name="T74" fmla="*/ 41 w 59"/>
                  <a:gd name="T75" fmla="*/ 36 h 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9"/>
                  <a:gd name="T116" fmla="*/ 59 w 59"/>
                  <a:gd name="T117" fmla="*/ 39 h 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9">
                    <a:moveTo>
                      <a:pt x="41" y="36"/>
                    </a:moveTo>
                    <a:lnTo>
                      <a:pt x="42" y="36"/>
                    </a:lnTo>
                    <a:lnTo>
                      <a:pt x="42" y="34"/>
                    </a:lnTo>
                    <a:lnTo>
                      <a:pt x="47" y="32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1" y="28"/>
                    </a:lnTo>
                    <a:lnTo>
                      <a:pt x="51" y="24"/>
                    </a:lnTo>
                    <a:lnTo>
                      <a:pt x="51" y="19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5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7"/>
                    </a:lnTo>
                    <a:lnTo>
                      <a:pt x="48" y="5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7" y="0"/>
                    </a:lnTo>
                    <a:lnTo>
                      <a:pt x="30" y="4"/>
                    </a:lnTo>
                    <a:lnTo>
                      <a:pt x="24" y="3"/>
                    </a:lnTo>
                    <a:lnTo>
                      <a:pt x="18" y="4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7" y="24"/>
                    </a:lnTo>
                    <a:lnTo>
                      <a:pt x="20" y="2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31" y="36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41" y="36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057"/>
              <p:cNvSpPr>
                <a:spLocks noChangeAspect="1"/>
              </p:cNvSpPr>
              <p:nvPr/>
            </p:nvSpPr>
            <p:spPr bwMode="auto">
              <a:xfrm>
                <a:off x="3395" y="979"/>
                <a:ext cx="126" cy="113"/>
              </a:xfrm>
              <a:custGeom>
                <a:avLst/>
                <a:gdLst>
                  <a:gd name="T0" fmla="*/ 119 w 126"/>
                  <a:gd name="T1" fmla="*/ 11 h 113"/>
                  <a:gd name="T2" fmla="*/ 119 w 126"/>
                  <a:gd name="T3" fmla="*/ 4 h 113"/>
                  <a:gd name="T4" fmla="*/ 108 w 126"/>
                  <a:gd name="T5" fmla="*/ 0 h 113"/>
                  <a:gd name="T6" fmla="*/ 95 w 126"/>
                  <a:gd name="T7" fmla="*/ 3 h 113"/>
                  <a:gd name="T8" fmla="*/ 91 w 126"/>
                  <a:gd name="T9" fmla="*/ 8 h 113"/>
                  <a:gd name="T10" fmla="*/ 81 w 126"/>
                  <a:gd name="T11" fmla="*/ 18 h 113"/>
                  <a:gd name="T12" fmla="*/ 75 w 126"/>
                  <a:gd name="T13" fmla="*/ 21 h 113"/>
                  <a:gd name="T14" fmla="*/ 67 w 126"/>
                  <a:gd name="T15" fmla="*/ 21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4 h 113"/>
                  <a:gd name="T22" fmla="*/ 20 w 126"/>
                  <a:gd name="T23" fmla="*/ 27 h 113"/>
                  <a:gd name="T24" fmla="*/ 12 w 126"/>
                  <a:gd name="T25" fmla="*/ 32 h 113"/>
                  <a:gd name="T26" fmla="*/ 10 w 126"/>
                  <a:gd name="T27" fmla="*/ 37 h 113"/>
                  <a:gd name="T28" fmla="*/ 16 w 126"/>
                  <a:gd name="T29" fmla="*/ 49 h 113"/>
                  <a:gd name="T30" fmla="*/ 5 w 126"/>
                  <a:gd name="T31" fmla="*/ 62 h 113"/>
                  <a:gd name="T32" fmla="*/ 3 w 126"/>
                  <a:gd name="T33" fmla="*/ 72 h 113"/>
                  <a:gd name="T34" fmla="*/ 0 w 126"/>
                  <a:gd name="T35" fmla="*/ 82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5 h 113"/>
                  <a:gd name="T42" fmla="*/ 34 w 126"/>
                  <a:gd name="T43" fmla="*/ 86 h 113"/>
                  <a:gd name="T44" fmla="*/ 48 w 126"/>
                  <a:gd name="T45" fmla="*/ 80 h 113"/>
                  <a:gd name="T46" fmla="*/ 53 w 126"/>
                  <a:gd name="T47" fmla="*/ 75 h 113"/>
                  <a:gd name="T48" fmla="*/ 61 w 126"/>
                  <a:gd name="T49" fmla="*/ 72 h 113"/>
                  <a:gd name="T50" fmla="*/ 72 w 126"/>
                  <a:gd name="T51" fmla="*/ 72 h 113"/>
                  <a:gd name="T52" fmla="*/ 84 w 126"/>
                  <a:gd name="T53" fmla="*/ 78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7 h 113"/>
                  <a:gd name="T60" fmla="*/ 85 w 126"/>
                  <a:gd name="T61" fmla="*/ 107 h 113"/>
                  <a:gd name="T62" fmla="*/ 88 w 126"/>
                  <a:gd name="T63" fmla="*/ 113 h 113"/>
                  <a:gd name="T64" fmla="*/ 99 w 126"/>
                  <a:gd name="T65" fmla="*/ 109 h 113"/>
                  <a:gd name="T66" fmla="*/ 105 w 126"/>
                  <a:gd name="T67" fmla="*/ 93 h 113"/>
                  <a:gd name="T68" fmla="*/ 113 w 126"/>
                  <a:gd name="T69" fmla="*/ 85 h 113"/>
                  <a:gd name="T70" fmla="*/ 126 w 126"/>
                  <a:gd name="T71" fmla="*/ 83 h 113"/>
                  <a:gd name="T72" fmla="*/ 122 w 126"/>
                  <a:gd name="T73" fmla="*/ 11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1"/>
                    </a:moveTo>
                    <a:lnTo>
                      <a:pt x="119" y="11"/>
                    </a:lnTo>
                    <a:lnTo>
                      <a:pt x="116" y="5"/>
                    </a:lnTo>
                    <a:lnTo>
                      <a:pt x="119" y="4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99" y="3"/>
                    </a:lnTo>
                    <a:lnTo>
                      <a:pt x="95" y="3"/>
                    </a:lnTo>
                    <a:lnTo>
                      <a:pt x="95" y="8"/>
                    </a:lnTo>
                    <a:lnTo>
                      <a:pt x="91" y="8"/>
                    </a:lnTo>
                    <a:lnTo>
                      <a:pt x="82" y="11"/>
                    </a:lnTo>
                    <a:lnTo>
                      <a:pt x="81" y="18"/>
                    </a:lnTo>
                    <a:lnTo>
                      <a:pt x="81" y="22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67" y="21"/>
                    </a:lnTo>
                    <a:lnTo>
                      <a:pt x="62" y="25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4"/>
                    </a:lnTo>
                    <a:lnTo>
                      <a:pt x="27" y="25"/>
                    </a:lnTo>
                    <a:lnTo>
                      <a:pt x="20" y="27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7" y="32"/>
                    </a:lnTo>
                    <a:lnTo>
                      <a:pt x="10" y="37"/>
                    </a:lnTo>
                    <a:lnTo>
                      <a:pt x="15" y="44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5" y="62"/>
                    </a:lnTo>
                    <a:lnTo>
                      <a:pt x="7" y="70"/>
                    </a:lnTo>
                    <a:lnTo>
                      <a:pt x="3" y="72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0" y="87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4" y="86"/>
                    </a:lnTo>
                    <a:lnTo>
                      <a:pt x="38" y="83"/>
                    </a:lnTo>
                    <a:lnTo>
                      <a:pt x="48" y="80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61" y="72"/>
                    </a:lnTo>
                    <a:lnTo>
                      <a:pt x="64" y="69"/>
                    </a:lnTo>
                    <a:lnTo>
                      <a:pt x="72" y="72"/>
                    </a:lnTo>
                    <a:lnTo>
                      <a:pt x="81" y="72"/>
                    </a:lnTo>
                    <a:lnTo>
                      <a:pt x="84" y="78"/>
                    </a:lnTo>
                    <a:lnTo>
                      <a:pt x="91" y="80"/>
                    </a:lnTo>
                    <a:lnTo>
                      <a:pt x="92" y="85"/>
                    </a:lnTo>
                    <a:lnTo>
                      <a:pt x="96" y="87"/>
                    </a:lnTo>
                    <a:lnTo>
                      <a:pt x="99" y="92"/>
                    </a:lnTo>
                    <a:lnTo>
                      <a:pt x="89" y="93"/>
                    </a:lnTo>
                    <a:lnTo>
                      <a:pt x="85" y="97"/>
                    </a:lnTo>
                    <a:lnTo>
                      <a:pt x="88" y="100"/>
                    </a:lnTo>
                    <a:lnTo>
                      <a:pt x="85" y="107"/>
                    </a:lnTo>
                    <a:lnTo>
                      <a:pt x="84" y="110"/>
                    </a:lnTo>
                    <a:lnTo>
                      <a:pt x="88" y="113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99" y="106"/>
                    </a:lnTo>
                    <a:lnTo>
                      <a:pt x="105" y="93"/>
                    </a:lnTo>
                    <a:lnTo>
                      <a:pt x="109" y="89"/>
                    </a:lnTo>
                    <a:lnTo>
                      <a:pt x="113" y="85"/>
                    </a:lnTo>
                    <a:lnTo>
                      <a:pt x="119" y="82"/>
                    </a:lnTo>
                    <a:lnTo>
                      <a:pt x="126" y="83"/>
                    </a:lnTo>
                    <a:lnTo>
                      <a:pt x="126" y="11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058"/>
              <p:cNvSpPr>
                <a:spLocks noChangeAspect="1"/>
              </p:cNvSpPr>
              <p:nvPr/>
            </p:nvSpPr>
            <p:spPr bwMode="auto">
              <a:xfrm>
                <a:off x="3395" y="979"/>
                <a:ext cx="126" cy="113"/>
              </a:xfrm>
              <a:custGeom>
                <a:avLst/>
                <a:gdLst>
                  <a:gd name="T0" fmla="*/ 119 w 126"/>
                  <a:gd name="T1" fmla="*/ 11 h 113"/>
                  <a:gd name="T2" fmla="*/ 119 w 126"/>
                  <a:gd name="T3" fmla="*/ 4 h 113"/>
                  <a:gd name="T4" fmla="*/ 108 w 126"/>
                  <a:gd name="T5" fmla="*/ 0 h 113"/>
                  <a:gd name="T6" fmla="*/ 95 w 126"/>
                  <a:gd name="T7" fmla="*/ 3 h 113"/>
                  <a:gd name="T8" fmla="*/ 91 w 126"/>
                  <a:gd name="T9" fmla="*/ 8 h 113"/>
                  <a:gd name="T10" fmla="*/ 81 w 126"/>
                  <a:gd name="T11" fmla="*/ 18 h 113"/>
                  <a:gd name="T12" fmla="*/ 75 w 126"/>
                  <a:gd name="T13" fmla="*/ 21 h 113"/>
                  <a:gd name="T14" fmla="*/ 67 w 126"/>
                  <a:gd name="T15" fmla="*/ 21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4 h 113"/>
                  <a:gd name="T22" fmla="*/ 20 w 126"/>
                  <a:gd name="T23" fmla="*/ 27 h 113"/>
                  <a:gd name="T24" fmla="*/ 12 w 126"/>
                  <a:gd name="T25" fmla="*/ 32 h 113"/>
                  <a:gd name="T26" fmla="*/ 10 w 126"/>
                  <a:gd name="T27" fmla="*/ 37 h 113"/>
                  <a:gd name="T28" fmla="*/ 16 w 126"/>
                  <a:gd name="T29" fmla="*/ 49 h 113"/>
                  <a:gd name="T30" fmla="*/ 5 w 126"/>
                  <a:gd name="T31" fmla="*/ 62 h 113"/>
                  <a:gd name="T32" fmla="*/ 3 w 126"/>
                  <a:gd name="T33" fmla="*/ 72 h 113"/>
                  <a:gd name="T34" fmla="*/ 0 w 126"/>
                  <a:gd name="T35" fmla="*/ 82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5 h 113"/>
                  <a:gd name="T42" fmla="*/ 34 w 126"/>
                  <a:gd name="T43" fmla="*/ 86 h 113"/>
                  <a:gd name="T44" fmla="*/ 48 w 126"/>
                  <a:gd name="T45" fmla="*/ 80 h 113"/>
                  <a:gd name="T46" fmla="*/ 53 w 126"/>
                  <a:gd name="T47" fmla="*/ 75 h 113"/>
                  <a:gd name="T48" fmla="*/ 61 w 126"/>
                  <a:gd name="T49" fmla="*/ 72 h 113"/>
                  <a:gd name="T50" fmla="*/ 72 w 126"/>
                  <a:gd name="T51" fmla="*/ 72 h 113"/>
                  <a:gd name="T52" fmla="*/ 84 w 126"/>
                  <a:gd name="T53" fmla="*/ 78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7 h 113"/>
                  <a:gd name="T60" fmla="*/ 85 w 126"/>
                  <a:gd name="T61" fmla="*/ 107 h 113"/>
                  <a:gd name="T62" fmla="*/ 88 w 126"/>
                  <a:gd name="T63" fmla="*/ 113 h 113"/>
                  <a:gd name="T64" fmla="*/ 99 w 126"/>
                  <a:gd name="T65" fmla="*/ 109 h 113"/>
                  <a:gd name="T66" fmla="*/ 105 w 126"/>
                  <a:gd name="T67" fmla="*/ 93 h 113"/>
                  <a:gd name="T68" fmla="*/ 113 w 126"/>
                  <a:gd name="T69" fmla="*/ 85 h 113"/>
                  <a:gd name="T70" fmla="*/ 126 w 126"/>
                  <a:gd name="T71" fmla="*/ 83 h 113"/>
                  <a:gd name="T72" fmla="*/ 122 w 126"/>
                  <a:gd name="T73" fmla="*/ 11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1"/>
                    </a:moveTo>
                    <a:lnTo>
                      <a:pt x="119" y="11"/>
                    </a:lnTo>
                    <a:lnTo>
                      <a:pt x="116" y="5"/>
                    </a:lnTo>
                    <a:lnTo>
                      <a:pt x="119" y="4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99" y="3"/>
                    </a:lnTo>
                    <a:lnTo>
                      <a:pt x="95" y="3"/>
                    </a:lnTo>
                    <a:lnTo>
                      <a:pt x="95" y="8"/>
                    </a:lnTo>
                    <a:lnTo>
                      <a:pt x="91" y="8"/>
                    </a:lnTo>
                    <a:lnTo>
                      <a:pt x="82" y="11"/>
                    </a:lnTo>
                    <a:lnTo>
                      <a:pt x="81" y="18"/>
                    </a:lnTo>
                    <a:lnTo>
                      <a:pt x="81" y="22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67" y="21"/>
                    </a:lnTo>
                    <a:lnTo>
                      <a:pt x="62" y="25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4"/>
                    </a:lnTo>
                    <a:lnTo>
                      <a:pt x="27" y="25"/>
                    </a:lnTo>
                    <a:lnTo>
                      <a:pt x="20" y="27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7" y="32"/>
                    </a:lnTo>
                    <a:lnTo>
                      <a:pt x="10" y="37"/>
                    </a:lnTo>
                    <a:lnTo>
                      <a:pt x="15" y="44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5" y="62"/>
                    </a:lnTo>
                    <a:lnTo>
                      <a:pt x="7" y="70"/>
                    </a:lnTo>
                    <a:lnTo>
                      <a:pt x="3" y="72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0" y="87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4" y="86"/>
                    </a:lnTo>
                    <a:lnTo>
                      <a:pt x="38" y="83"/>
                    </a:lnTo>
                    <a:lnTo>
                      <a:pt x="48" y="80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61" y="72"/>
                    </a:lnTo>
                    <a:lnTo>
                      <a:pt x="64" y="69"/>
                    </a:lnTo>
                    <a:lnTo>
                      <a:pt x="72" y="72"/>
                    </a:lnTo>
                    <a:lnTo>
                      <a:pt x="81" y="72"/>
                    </a:lnTo>
                    <a:lnTo>
                      <a:pt x="84" y="78"/>
                    </a:lnTo>
                    <a:lnTo>
                      <a:pt x="91" y="80"/>
                    </a:lnTo>
                    <a:lnTo>
                      <a:pt x="92" y="85"/>
                    </a:lnTo>
                    <a:lnTo>
                      <a:pt x="96" y="87"/>
                    </a:lnTo>
                    <a:lnTo>
                      <a:pt x="99" y="92"/>
                    </a:lnTo>
                    <a:lnTo>
                      <a:pt x="89" y="93"/>
                    </a:lnTo>
                    <a:lnTo>
                      <a:pt x="85" y="97"/>
                    </a:lnTo>
                    <a:lnTo>
                      <a:pt x="88" y="100"/>
                    </a:lnTo>
                    <a:lnTo>
                      <a:pt x="85" y="107"/>
                    </a:lnTo>
                    <a:lnTo>
                      <a:pt x="84" y="110"/>
                    </a:lnTo>
                    <a:lnTo>
                      <a:pt x="88" y="113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99" y="106"/>
                    </a:lnTo>
                    <a:lnTo>
                      <a:pt x="105" y="93"/>
                    </a:lnTo>
                    <a:lnTo>
                      <a:pt x="109" y="89"/>
                    </a:lnTo>
                    <a:lnTo>
                      <a:pt x="113" y="85"/>
                    </a:lnTo>
                    <a:lnTo>
                      <a:pt x="119" y="82"/>
                    </a:lnTo>
                    <a:lnTo>
                      <a:pt x="126" y="83"/>
                    </a:lnTo>
                    <a:lnTo>
                      <a:pt x="126" y="11"/>
                    </a:lnTo>
                    <a:lnTo>
                      <a:pt x="122" y="1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059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8"/>
              </a:xfrm>
              <a:custGeom>
                <a:avLst/>
                <a:gdLst>
                  <a:gd name="T0" fmla="*/ 41 w 59"/>
                  <a:gd name="T1" fmla="*/ 36 h 38"/>
                  <a:gd name="T2" fmla="*/ 42 w 59"/>
                  <a:gd name="T3" fmla="*/ 35 h 38"/>
                  <a:gd name="T4" fmla="*/ 42 w 59"/>
                  <a:gd name="T5" fmla="*/ 32 h 38"/>
                  <a:gd name="T6" fmla="*/ 47 w 59"/>
                  <a:gd name="T7" fmla="*/ 31 h 38"/>
                  <a:gd name="T8" fmla="*/ 49 w 59"/>
                  <a:gd name="T9" fmla="*/ 29 h 38"/>
                  <a:gd name="T10" fmla="*/ 52 w 59"/>
                  <a:gd name="T11" fmla="*/ 31 h 38"/>
                  <a:gd name="T12" fmla="*/ 51 w 59"/>
                  <a:gd name="T13" fmla="*/ 27 h 38"/>
                  <a:gd name="T14" fmla="*/ 51 w 59"/>
                  <a:gd name="T15" fmla="*/ 22 h 38"/>
                  <a:gd name="T16" fmla="*/ 51 w 59"/>
                  <a:gd name="T17" fmla="*/ 18 h 38"/>
                  <a:gd name="T18" fmla="*/ 54 w 59"/>
                  <a:gd name="T19" fmla="*/ 18 h 38"/>
                  <a:gd name="T20" fmla="*/ 55 w 59"/>
                  <a:gd name="T21" fmla="*/ 15 h 38"/>
                  <a:gd name="T22" fmla="*/ 58 w 59"/>
                  <a:gd name="T23" fmla="*/ 14 h 38"/>
                  <a:gd name="T24" fmla="*/ 59 w 59"/>
                  <a:gd name="T25" fmla="*/ 12 h 38"/>
                  <a:gd name="T26" fmla="*/ 56 w 59"/>
                  <a:gd name="T27" fmla="*/ 11 h 38"/>
                  <a:gd name="T28" fmla="*/ 56 w 59"/>
                  <a:gd name="T29" fmla="*/ 7 h 38"/>
                  <a:gd name="T30" fmla="*/ 52 w 59"/>
                  <a:gd name="T31" fmla="*/ 5 h 38"/>
                  <a:gd name="T32" fmla="*/ 48 w 59"/>
                  <a:gd name="T33" fmla="*/ 4 h 38"/>
                  <a:gd name="T34" fmla="*/ 44 w 59"/>
                  <a:gd name="T35" fmla="*/ 3 h 38"/>
                  <a:gd name="T36" fmla="*/ 38 w 59"/>
                  <a:gd name="T37" fmla="*/ 1 h 38"/>
                  <a:gd name="T38" fmla="*/ 37 w 59"/>
                  <a:gd name="T39" fmla="*/ 0 h 38"/>
                  <a:gd name="T40" fmla="*/ 30 w 59"/>
                  <a:gd name="T41" fmla="*/ 3 h 38"/>
                  <a:gd name="T42" fmla="*/ 24 w 59"/>
                  <a:gd name="T43" fmla="*/ 3 h 38"/>
                  <a:gd name="T44" fmla="*/ 18 w 59"/>
                  <a:gd name="T45" fmla="*/ 3 h 38"/>
                  <a:gd name="T46" fmla="*/ 11 w 59"/>
                  <a:gd name="T47" fmla="*/ 3 h 38"/>
                  <a:gd name="T48" fmla="*/ 4 w 59"/>
                  <a:gd name="T49" fmla="*/ 7 h 38"/>
                  <a:gd name="T50" fmla="*/ 0 w 59"/>
                  <a:gd name="T51" fmla="*/ 10 h 38"/>
                  <a:gd name="T52" fmla="*/ 1 w 59"/>
                  <a:gd name="T53" fmla="*/ 12 h 38"/>
                  <a:gd name="T54" fmla="*/ 4 w 59"/>
                  <a:gd name="T55" fmla="*/ 19 h 38"/>
                  <a:gd name="T56" fmla="*/ 4 w 59"/>
                  <a:gd name="T57" fmla="*/ 21 h 38"/>
                  <a:gd name="T58" fmla="*/ 8 w 59"/>
                  <a:gd name="T59" fmla="*/ 22 h 38"/>
                  <a:gd name="T60" fmla="*/ 17 w 59"/>
                  <a:gd name="T61" fmla="*/ 22 h 38"/>
                  <a:gd name="T62" fmla="*/ 20 w 59"/>
                  <a:gd name="T63" fmla="*/ 24 h 38"/>
                  <a:gd name="T64" fmla="*/ 23 w 59"/>
                  <a:gd name="T65" fmla="*/ 32 h 38"/>
                  <a:gd name="T66" fmla="*/ 24 w 59"/>
                  <a:gd name="T67" fmla="*/ 32 h 38"/>
                  <a:gd name="T68" fmla="*/ 31 w 59"/>
                  <a:gd name="T69" fmla="*/ 35 h 38"/>
                  <a:gd name="T70" fmla="*/ 32 w 59"/>
                  <a:gd name="T71" fmla="*/ 38 h 38"/>
                  <a:gd name="T72" fmla="*/ 37 w 59"/>
                  <a:gd name="T73" fmla="*/ 35 h 38"/>
                  <a:gd name="T74" fmla="*/ 41 w 59"/>
                  <a:gd name="T75" fmla="*/ 36 h 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8"/>
                  <a:gd name="T116" fmla="*/ 59 w 59"/>
                  <a:gd name="T117" fmla="*/ 38 h 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8">
                    <a:moveTo>
                      <a:pt x="41" y="36"/>
                    </a:moveTo>
                    <a:lnTo>
                      <a:pt x="42" y="35"/>
                    </a:lnTo>
                    <a:lnTo>
                      <a:pt x="42" y="32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52" y="31"/>
                    </a:lnTo>
                    <a:lnTo>
                      <a:pt x="51" y="27"/>
                    </a:lnTo>
                    <a:lnTo>
                      <a:pt x="51" y="22"/>
                    </a:lnTo>
                    <a:lnTo>
                      <a:pt x="51" y="18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4"/>
                    </a:lnTo>
                    <a:lnTo>
                      <a:pt x="59" y="12"/>
                    </a:lnTo>
                    <a:lnTo>
                      <a:pt x="56" y="11"/>
                    </a:lnTo>
                    <a:lnTo>
                      <a:pt x="56" y="7"/>
                    </a:lnTo>
                    <a:lnTo>
                      <a:pt x="52" y="5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3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1" y="3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8" y="22"/>
                    </a:lnTo>
                    <a:lnTo>
                      <a:pt x="17" y="22"/>
                    </a:lnTo>
                    <a:lnTo>
                      <a:pt x="20" y="24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7" y="35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060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8"/>
              </a:xfrm>
              <a:custGeom>
                <a:avLst/>
                <a:gdLst>
                  <a:gd name="T0" fmla="*/ 41 w 59"/>
                  <a:gd name="T1" fmla="*/ 36 h 38"/>
                  <a:gd name="T2" fmla="*/ 42 w 59"/>
                  <a:gd name="T3" fmla="*/ 35 h 38"/>
                  <a:gd name="T4" fmla="*/ 42 w 59"/>
                  <a:gd name="T5" fmla="*/ 32 h 38"/>
                  <a:gd name="T6" fmla="*/ 47 w 59"/>
                  <a:gd name="T7" fmla="*/ 31 h 38"/>
                  <a:gd name="T8" fmla="*/ 49 w 59"/>
                  <a:gd name="T9" fmla="*/ 29 h 38"/>
                  <a:gd name="T10" fmla="*/ 52 w 59"/>
                  <a:gd name="T11" fmla="*/ 31 h 38"/>
                  <a:gd name="T12" fmla="*/ 51 w 59"/>
                  <a:gd name="T13" fmla="*/ 27 h 38"/>
                  <a:gd name="T14" fmla="*/ 51 w 59"/>
                  <a:gd name="T15" fmla="*/ 22 h 38"/>
                  <a:gd name="T16" fmla="*/ 51 w 59"/>
                  <a:gd name="T17" fmla="*/ 18 h 38"/>
                  <a:gd name="T18" fmla="*/ 54 w 59"/>
                  <a:gd name="T19" fmla="*/ 18 h 38"/>
                  <a:gd name="T20" fmla="*/ 55 w 59"/>
                  <a:gd name="T21" fmla="*/ 15 h 38"/>
                  <a:gd name="T22" fmla="*/ 58 w 59"/>
                  <a:gd name="T23" fmla="*/ 14 h 38"/>
                  <a:gd name="T24" fmla="*/ 59 w 59"/>
                  <a:gd name="T25" fmla="*/ 12 h 38"/>
                  <a:gd name="T26" fmla="*/ 56 w 59"/>
                  <a:gd name="T27" fmla="*/ 11 h 38"/>
                  <a:gd name="T28" fmla="*/ 56 w 59"/>
                  <a:gd name="T29" fmla="*/ 7 h 38"/>
                  <a:gd name="T30" fmla="*/ 52 w 59"/>
                  <a:gd name="T31" fmla="*/ 5 h 38"/>
                  <a:gd name="T32" fmla="*/ 48 w 59"/>
                  <a:gd name="T33" fmla="*/ 4 h 38"/>
                  <a:gd name="T34" fmla="*/ 44 w 59"/>
                  <a:gd name="T35" fmla="*/ 3 h 38"/>
                  <a:gd name="T36" fmla="*/ 38 w 59"/>
                  <a:gd name="T37" fmla="*/ 1 h 38"/>
                  <a:gd name="T38" fmla="*/ 37 w 59"/>
                  <a:gd name="T39" fmla="*/ 0 h 38"/>
                  <a:gd name="T40" fmla="*/ 30 w 59"/>
                  <a:gd name="T41" fmla="*/ 3 h 38"/>
                  <a:gd name="T42" fmla="*/ 24 w 59"/>
                  <a:gd name="T43" fmla="*/ 3 h 38"/>
                  <a:gd name="T44" fmla="*/ 18 w 59"/>
                  <a:gd name="T45" fmla="*/ 3 h 38"/>
                  <a:gd name="T46" fmla="*/ 11 w 59"/>
                  <a:gd name="T47" fmla="*/ 3 h 38"/>
                  <a:gd name="T48" fmla="*/ 4 w 59"/>
                  <a:gd name="T49" fmla="*/ 7 h 38"/>
                  <a:gd name="T50" fmla="*/ 0 w 59"/>
                  <a:gd name="T51" fmla="*/ 10 h 38"/>
                  <a:gd name="T52" fmla="*/ 1 w 59"/>
                  <a:gd name="T53" fmla="*/ 12 h 38"/>
                  <a:gd name="T54" fmla="*/ 4 w 59"/>
                  <a:gd name="T55" fmla="*/ 19 h 38"/>
                  <a:gd name="T56" fmla="*/ 4 w 59"/>
                  <a:gd name="T57" fmla="*/ 21 h 38"/>
                  <a:gd name="T58" fmla="*/ 8 w 59"/>
                  <a:gd name="T59" fmla="*/ 22 h 38"/>
                  <a:gd name="T60" fmla="*/ 17 w 59"/>
                  <a:gd name="T61" fmla="*/ 22 h 38"/>
                  <a:gd name="T62" fmla="*/ 20 w 59"/>
                  <a:gd name="T63" fmla="*/ 24 h 38"/>
                  <a:gd name="T64" fmla="*/ 23 w 59"/>
                  <a:gd name="T65" fmla="*/ 32 h 38"/>
                  <a:gd name="T66" fmla="*/ 24 w 59"/>
                  <a:gd name="T67" fmla="*/ 32 h 38"/>
                  <a:gd name="T68" fmla="*/ 31 w 59"/>
                  <a:gd name="T69" fmla="*/ 35 h 38"/>
                  <a:gd name="T70" fmla="*/ 32 w 59"/>
                  <a:gd name="T71" fmla="*/ 38 h 38"/>
                  <a:gd name="T72" fmla="*/ 37 w 59"/>
                  <a:gd name="T73" fmla="*/ 35 h 38"/>
                  <a:gd name="T74" fmla="*/ 41 w 59"/>
                  <a:gd name="T75" fmla="*/ 36 h 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8"/>
                  <a:gd name="T116" fmla="*/ 59 w 59"/>
                  <a:gd name="T117" fmla="*/ 38 h 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8">
                    <a:moveTo>
                      <a:pt x="41" y="36"/>
                    </a:moveTo>
                    <a:lnTo>
                      <a:pt x="42" y="35"/>
                    </a:lnTo>
                    <a:lnTo>
                      <a:pt x="42" y="32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52" y="31"/>
                    </a:lnTo>
                    <a:lnTo>
                      <a:pt x="51" y="27"/>
                    </a:lnTo>
                    <a:lnTo>
                      <a:pt x="51" y="22"/>
                    </a:lnTo>
                    <a:lnTo>
                      <a:pt x="51" y="18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4"/>
                    </a:lnTo>
                    <a:lnTo>
                      <a:pt x="59" y="12"/>
                    </a:lnTo>
                    <a:lnTo>
                      <a:pt x="56" y="11"/>
                    </a:lnTo>
                    <a:lnTo>
                      <a:pt x="56" y="7"/>
                    </a:lnTo>
                    <a:lnTo>
                      <a:pt x="52" y="5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3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1" y="3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8" y="22"/>
                    </a:lnTo>
                    <a:lnTo>
                      <a:pt x="17" y="22"/>
                    </a:lnTo>
                    <a:lnTo>
                      <a:pt x="20" y="24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7" y="35"/>
                    </a:lnTo>
                    <a:lnTo>
                      <a:pt x="41" y="36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061"/>
              <p:cNvSpPr>
                <a:spLocks noChangeAspect="1"/>
              </p:cNvSpPr>
              <p:nvPr/>
            </p:nvSpPr>
            <p:spPr bwMode="auto">
              <a:xfrm>
                <a:off x="3395" y="977"/>
                <a:ext cx="126" cy="113"/>
              </a:xfrm>
              <a:custGeom>
                <a:avLst/>
                <a:gdLst>
                  <a:gd name="T0" fmla="*/ 119 w 126"/>
                  <a:gd name="T1" fmla="*/ 12 h 113"/>
                  <a:gd name="T2" fmla="*/ 119 w 126"/>
                  <a:gd name="T3" fmla="*/ 5 h 113"/>
                  <a:gd name="T4" fmla="*/ 108 w 126"/>
                  <a:gd name="T5" fmla="*/ 0 h 113"/>
                  <a:gd name="T6" fmla="*/ 95 w 126"/>
                  <a:gd name="T7" fmla="*/ 5 h 113"/>
                  <a:gd name="T8" fmla="*/ 91 w 126"/>
                  <a:gd name="T9" fmla="*/ 9 h 113"/>
                  <a:gd name="T10" fmla="*/ 81 w 126"/>
                  <a:gd name="T11" fmla="*/ 20 h 113"/>
                  <a:gd name="T12" fmla="*/ 75 w 126"/>
                  <a:gd name="T13" fmla="*/ 22 h 113"/>
                  <a:gd name="T14" fmla="*/ 67 w 126"/>
                  <a:gd name="T15" fmla="*/ 23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6 h 113"/>
                  <a:gd name="T22" fmla="*/ 20 w 126"/>
                  <a:gd name="T23" fmla="*/ 27 h 113"/>
                  <a:gd name="T24" fmla="*/ 12 w 126"/>
                  <a:gd name="T25" fmla="*/ 33 h 113"/>
                  <a:gd name="T26" fmla="*/ 10 w 126"/>
                  <a:gd name="T27" fmla="*/ 37 h 113"/>
                  <a:gd name="T28" fmla="*/ 16 w 126"/>
                  <a:gd name="T29" fmla="*/ 50 h 113"/>
                  <a:gd name="T30" fmla="*/ 5 w 126"/>
                  <a:gd name="T31" fmla="*/ 63 h 113"/>
                  <a:gd name="T32" fmla="*/ 3 w 126"/>
                  <a:gd name="T33" fmla="*/ 72 h 113"/>
                  <a:gd name="T34" fmla="*/ 0 w 126"/>
                  <a:gd name="T35" fmla="*/ 84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7 h 113"/>
                  <a:gd name="T42" fmla="*/ 34 w 126"/>
                  <a:gd name="T43" fmla="*/ 87 h 113"/>
                  <a:gd name="T44" fmla="*/ 48 w 126"/>
                  <a:gd name="T45" fmla="*/ 81 h 113"/>
                  <a:gd name="T46" fmla="*/ 53 w 126"/>
                  <a:gd name="T47" fmla="*/ 75 h 113"/>
                  <a:gd name="T48" fmla="*/ 61 w 126"/>
                  <a:gd name="T49" fmla="*/ 74 h 113"/>
                  <a:gd name="T50" fmla="*/ 72 w 126"/>
                  <a:gd name="T51" fmla="*/ 74 h 113"/>
                  <a:gd name="T52" fmla="*/ 84 w 126"/>
                  <a:gd name="T53" fmla="*/ 80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8 h 113"/>
                  <a:gd name="T60" fmla="*/ 85 w 126"/>
                  <a:gd name="T61" fmla="*/ 109 h 113"/>
                  <a:gd name="T62" fmla="*/ 88 w 126"/>
                  <a:gd name="T63" fmla="*/ 113 h 113"/>
                  <a:gd name="T64" fmla="*/ 99 w 126"/>
                  <a:gd name="T65" fmla="*/ 111 h 113"/>
                  <a:gd name="T66" fmla="*/ 105 w 126"/>
                  <a:gd name="T67" fmla="*/ 94 h 113"/>
                  <a:gd name="T68" fmla="*/ 113 w 126"/>
                  <a:gd name="T69" fmla="*/ 87 h 113"/>
                  <a:gd name="T70" fmla="*/ 126 w 126"/>
                  <a:gd name="T71" fmla="*/ 84 h 113"/>
                  <a:gd name="T72" fmla="*/ 122 w 126"/>
                  <a:gd name="T73" fmla="*/ 13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3"/>
                    </a:moveTo>
                    <a:lnTo>
                      <a:pt x="119" y="12"/>
                    </a:lnTo>
                    <a:lnTo>
                      <a:pt x="116" y="7"/>
                    </a:lnTo>
                    <a:lnTo>
                      <a:pt x="119" y="5"/>
                    </a:lnTo>
                    <a:lnTo>
                      <a:pt x="113" y="2"/>
                    </a:lnTo>
                    <a:lnTo>
                      <a:pt x="108" y="0"/>
                    </a:lnTo>
                    <a:lnTo>
                      <a:pt x="99" y="5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1" y="9"/>
                    </a:lnTo>
                    <a:lnTo>
                      <a:pt x="82" y="12"/>
                    </a:lnTo>
                    <a:lnTo>
                      <a:pt x="81" y="20"/>
                    </a:lnTo>
                    <a:lnTo>
                      <a:pt x="81" y="23"/>
                    </a:lnTo>
                    <a:lnTo>
                      <a:pt x="75" y="22"/>
                    </a:lnTo>
                    <a:lnTo>
                      <a:pt x="70" y="24"/>
                    </a:lnTo>
                    <a:lnTo>
                      <a:pt x="67" y="23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6"/>
                    </a:lnTo>
                    <a:lnTo>
                      <a:pt x="27" y="26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2" y="33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6"/>
                    </a:lnTo>
                    <a:lnTo>
                      <a:pt x="16" y="50"/>
                    </a:lnTo>
                    <a:lnTo>
                      <a:pt x="12" y="51"/>
                    </a:lnTo>
                    <a:lnTo>
                      <a:pt x="5" y="63"/>
                    </a:lnTo>
                    <a:lnTo>
                      <a:pt x="7" y="71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3" y="82"/>
                    </a:lnTo>
                    <a:lnTo>
                      <a:pt x="7" y="85"/>
                    </a:lnTo>
                    <a:lnTo>
                      <a:pt x="10" y="88"/>
                    </a:lnTo>
                    <a:lnTo>
                      <a:pt x="15" y="85"/>
                    </a:lnTo>
                    <a:lnTo>
                      <a:pt x="20" y="87"/>
                    </a:lnTo>
                    <a:lnTo>
                      <a:pt x="24" y="87"/>
                    </a:lnTo>
                    <a:lnTo>
                      <a:pt x="30" y="85"/>
                    </a:lnTo>
                    <a:lnTo>
                      <a:pt x="34" y="87"/>
                    </a:lnTo>
                    <a:lnTo>
                      <a:pt x="38" y="84"/>
                    </a:lnTo>
                    <a:lnTo>
                      <a:pt x="48" y="81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72" y="74"/>
                    </a:lnTo>
                    <a:lnTo>
                      <a:pt x="81" y="74"/>
                    </a:lnTo>
                    <a:lnTo>
                      <a:pt x="84" y="80"/>
                    </a:lnTo>
                    <a:lnTo>
                      <a:pt x="91" y="81"/>
                    </a:lnTo>
                    <a:lnTo>
                      <a:pt x="92" y="85"/>
                    </a:lnTo>
                    <a:lnTo>
                      <a:pt x="96" y="89"/>
                    </a:lnTo>
                    <a:lnTo>
                      <a:pt x="99" y="92"/>
                    </a:lnTo>
                    <a:lnTo>
                      <a:pt x="89" y="95"/>
                    </a:lnTo>
                    <a:lnTo>
                      <a:pt x="85" y="98"/>
                    </a:lnTo>
                    <a:lnTo>
                      <a:pt x="88" y="101"/>
                    </a:lnTo>
                    <a:lnTo>
                      <a:pt x="85" y="109"/>
                    </a:lnTo>
                    <a:lnTo>
                      <a:pt x="84" y="112"/>
                    </a:lnTo>
                    <a:lnTo>
                      <a:pt x="88" y="113"/>
                    </a:lnTo>
                    <a:lnTo>
                      <a:pt x="95" y="111"/>
                    </a:lnTo>
                    <a:lnTo>
                      <a:pt x="99" y="111"/>
                    </a:lnTo>
                    <a:lnTo>
                      <a:pt x="99" y="106"/>
                    </a:lnTo>
                    <a:lnTo>
                      <a:pt x="105" y="94"/>
                    </a:lnTo>
                    <a:lnTo>
                      <a:pt x="109" y="89"/>
                    </a:lnTo>
                    <a:lnTo>
                      <a:pt x="113" y="87"/>
                    </a:lnTo>
                    <a:lnTo>
                      <a:pt x="119" y="84"/>
                    </a:lnTo>
                    <a:lnTo>
                      <a:pt x="126" y="84"/>
                    </a:lnTo>
                    <a:lnTo>
                      <a:pt x="126" y="13"/>
                    </a:lnTo>
                    <a:lnTo>
                      <a:pt x="122" y="1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062"/>
              <p:cNvSpPr>
                <a:spLocks noChangeAspect="1"/>
              </p:cNvSpPr>
              <p:nvPr/>
            </p:nvSpPr>
            <p:spPr bwMode="auto">
              <a:xfrm>
                <a:off x="3395" y="977"/>
                <a:ext cx="126" cy="113"/>
              </a:xfrm>
              <a:custGeom>
                <a:avLst/>
                <a:gdLst>
                  <a:gd name="T0" fmla="*/ 119 w 126"/>
                  <a:gd name="T1" fmla="*/ 12 h 113"/>
                  <a:gd name="T2" fmla="*/ 119 w 126"/>
                  <a:gd name="T3" fmla="*/ 5 h 113"/>
                  <a:gd name="T4" fmla="*/ 108 w 126"/>
                  <a:gd name="T5" fmla="*/ 0 h 113"/>
                  <a:gd name="T6" fmla="*/ 95 w 126"/>
                  <a:gd name="T7" fmla="*/ 5 h 113"/>
                  <a:gd name="T8" fmla="*/ 91 w 126"/>
                  <a:gd name="T9" fmla="*/ 9 h 113"/>
                  <a:gd name="T10" fmla="*/ 81 w 126"/>
                  <a:gd name="T11" fmla="*/ 20 h 113"/>
                  <a:gd name="T12" fmla="*/ 75 w 126"/>
                  <a:gd name="T13" fmla="*/ 22 h 113"/>
                  <a:gd name="T14" fmla="*/ 67 w 126"/>
                  <a:gd name="T15" fmla="*/ 23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6 h 113"/>
                  <a:gd name="T22" fmla="*/ 20 w 126"/>
                  <a:gd name="T23" fmla="*/ 27 h 113"/>
                  <a:gd name="T24" fmla="*/ 12 w 126"/>
                  <a:gd name="T25" fmla="*/ 33 h 113"/>
                  <a:gd name="T26" fmla="*/ 10 w 126"/>
                  <a:gd name="T27" fmla="*/ 37 h 113"/>
                  <a:gd name="T28" fmla="*/ 16 w 126"/>
                  <a:gd name="T29" fmla="*/ 50 h 113"/>
                  <a:gd name="T30" fmla="*/ 5 w 126"/>
                  <a:gd name="T31" fmla="*/ 63 h 113"/>
                  <a:gd name="T32" fmla="*/ 3 w 126"/>
                  <a:gd name="T33" fmla="*/ 72 h 113"/>
                  <a:gd name="T34" fmla="*/ 0 w 126"/>
                  <a:gd name="T35" fmla="*/ 84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7 h 113"/>
                  <a:gd name="T42" fmla="*/ 34 w 126"/>
                  <a:gd name="T43" fmla="*/ 87 h 113"/>
                  <a:gd name="T44" fmla="*/ 48 w 126"/>
                  <a:gd name="T45" fmla="*/ 81 h 113"/>
                  <a:gd name="T46" fmla="*/ 53 w 126"/>
                  <a:gd name="T47" fmla="*/ 75 h 113"/>
                  <a:gd name="T48" fmla="*/ 61 w 126"/>
                  <a:gd name="T49" fmla="*/ 74 h 113"/>
                  <a:gd name="T50" fmla="*/ 72 w 126"/>
                  <a:gd name="T51" fmla="*/ 74 h 113"/>
                  <a:gd name="T52" fmla="*/ 84 w 126"/>
                  <a:gd name="T53" fmla="*/ 80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8 h 113"/>
                  <a:gd name="T60" fmla="*/ 85 w 126"/>
                  <a:gd name="T61" fmla="*/ 109 h 113"/>
                  <a:gd name="T62" fmla="*/ 88 w 126"/>
                  <a:gd name="T63" fmla="*/ 113 h 113"/>
                  <a:gd name="T64" fmla="*/ 99 w 126"/>
                  <a:gd name="T65" fmla="*/ 111 h 113"/>
                  <a:gd name="T66" fmla="*/ 105 w 126"/>
                  <a:gd name="T67" fmla="*/ 94 h 113"/>
                  <a:gd name="T68" fmla="*/ 113 w 126"/>
                  <a:gd name="T69" fmla="*/ 87 h 113"/>
                  <a:gd name="T70" fmla="*/ 126 w 126"/>
                  <a:gd name="T71" fmla="*/ 84 h 113"/>
                  <a:gd name="T72" fmla="*/ 122 w 126"/>
                  <a:gd name="T73" fmla="*/ 13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3"/>
                    </a:moveTo>
                    <a:lnTo>
                      <a:pt x="119" y="12"/>
                    </a:lnTo>
                    <a:lnTo>
                      <a:pt x="116" y="7"/>
                    </a:lnTo>
                    <a:lnTo>
                      <a:pt x="119" y="5"/>
                    </a:lnTo>
                    <a:lnTo>
                      <a:pt x="113" y="2"/>
                    </a:lnTo>
                    <a:lnTo>
                      <a:pt x="108" y="0"/>
                    </a:lnTo>
                    <a:lnTo>
                      <a:pt x="99" y="5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1" y="9"/>
                    </a:lnTo>
                    <a:lnTo>
                      <a:pt x="82" y="12"/>
                    </a:lnTo>
                    <a:lnTo>
                      <a:pt x="81" y="20"/>
                    </a:lnTo>
                    <a:lnTo>
                      <a:pt x="81" y="23"/>
                    </a:lnTo>
                    <a:lnTo>
                      <a:pt x="75" y="22"/>
                    </a:lnTo>
                    <a:lnTo>
                      <a:pt x="70" y="24"/>
                    </a:lnTo>
                    <a:lnTo>
                      <a:pt x="67" y="23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6"/>
                    </a:lnTo>
                    <a:lnTo>
                      <a:pt x="27" y="26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2" y="33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6"/>
                    </a:lnTo>
                    <a:lnTo>
                      <a:pt x="16" y="50"/>
                    </a:lnTo>
                    <a:lnTo>
                      <a:pt x="12" y="51"/>
                    </a:lnTo>
                    <a:lnTo>
                      <a:pt x="5" y="63"/>
                    </a:lnTo>
                    <a:lnTo>
                      <a:pt x="7" y="71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3" y="82"/>
                    </a:lnTo>
                    <a:lnTo>
                      <a:pt x="7" y="85"/>
                    </a:lnTo>
                    <a:lnTo>
                      <a:pt x="10" y="88"/>
                    </a:lnTo>
                    <a:lnTo>
                      <a:pt x="15" y="85"/>
                    </a:lnTo>
                    <a:lnTo>
                      <a:pt x="20" y="87"/>
                    </a:lnTo>
                    <a:lnTo>
                      <a:pt x="24" y="87"/>
                    </a:lnTo>
                    <a:lnTo>
                      <a:pt x="30" y="85"/>
                    </a:lnTo>
                    <a:lnTo>
                      <a:pt x="34" y="87"/>
                    </a:lnTo>
                    <a:lnTo>
                      <a:pt x="38" y="84"/>
                    </a:lnTo>
                    <a:lnTo>
                      <a:pt x="48" y="81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72" y="74"/>
                    </a:lnTo>
                    <a:lnTo>
                      <a:pt x="81" y="74"/>
                    </a:lnTo>
                    <a:lnTo>
                      <a:pt x="84" y="80"/>
                    </a:lnTo>
                    <a:lnTo>
                      <a:pt x="91" y="81"/>
                    </a:lnTo>
                    <a:lnTo>
                      <a:pt x="92" y="85"/>
                    </a:lnTo>
                    <a:lnTo>
                      <a:pt x="96" y="89"/>
                    </a:lnTo>
                    <a:lnTo>
                      <a:pt x="99" y="92"/>
                    </a:lnTo>
                    <a:lnTo>
                      <a:pt x="89" y="95"/>
                    </a:lnTo>
                    <a:lnTo>
                      <a:pt x="85" y="98"/>
                    </a:lnTo>
                    <a:lnTo>
                      <a:pt x="88" y="101"/>
                    </a:lnTo>
                    <a:lnTo>
                      <a:pt x="85" y="109"/>
                    </a:lnTo>
                    <a:lnTo>
                      <a:pt x="84" y="112"/>
                    </a:lnTo>
                    <a:lnTo>
                      <a:pt x="88" y="113"/>
                    </a:lnTo>
                    <a:lnTo>
                      <a:pt x="95" y="111"/>
                    </a:lnTo>
                    <a:lnTo>
                      <a:pt x="99" y="111"/>
                    </a:lnTo>
                    <a:lnTo>
                      <a:pt x="99" y="106"/>
                    </a:lnTo>
                    <a:lnTo>
                      <a:pt x="105" y="94"/>
                    </a:lnTo>
                    <a:lnTo>
                      <a:pt x="109" y="89"/>
                    </a:lnTo>
                    <a:lnTo>
                      <a:pt x="113" y="87"/>
                    </a:lnTo>
                    <a:lnTo>
                      <a:pt x="119" y="84"/>
                    </a:lnTo>
                    <a:lnTo>
                      <a:pt x="126" y="84"/>
                    </a:lnTo>
                    <a:lnTo>
                      <a:pt x="126" y="13"/>
                    </a:lnTo>
                    <a:lnTo>
                      <a:pt x="122" y="1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063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3"/>
              </a:xfrm>
              <a:custGeom>
                <a:avLst/>
                <a:gdLst>
                  <a:gd name="T0" fmla="*/ 85 w 93"/>
                  <a:gd name="T1" fmla="*/ 39 h 73"/>
                  <a:gd name="T2" fmla="*/ 82 w 93"/>
                  <a:gd name="T3" fmla="*/ 34 h 73"/>
                  <a:gd name="T4" fmla="*/ 91 w 93"/>
                  <a:gd name="T5" fmla="*/ 31 h 73"/>
                  <a:gd name="T6" fmla="*/ 91 w 93"/>
                  <a:gd name="T7" fmla="*/ 25 h 73"/>
                  <a:gd name="T8" fmla="*/ 81 w 93"/>
                  <a:gd name="T9" fmla="*/ 21 h 73"/>
                  <a:gd name="T10" fmla="*/ 71 w 93"/>
                  <a:gd name="T11" fmla="*/ 17 h 73"/>
                  <a:gd name="T12" fmla="*/ 67 w 93"/>
                  <a:gd name="T13" fmla="*/ 13 h 73"/>
                  <a:gd name="T14" fmla="*/ 65 w 93"/>
                  <a:gd name="T15" fmla="*/ 6 h 73"/>
                  <a:gd name="T16" fmla="*/ 57 w 93"/>
                  <a:gd name="T17" fmla="*/ 1 h 73"/>
                  <a:gd name="T18" fmla="*/ 48 w 93"/>
                  <a:gd name="T19" fmla="*/ 3 h 73"/>
                  <a:gd name="T20" fmla="*/ 43 w 93"/>
                  <a:gd name="T21" fmla="*/ 3 h 73"/>
                  <a:gd name="T22" fmla="*/ 36 w 93"/>
                  <a:gd name="T23" fmla="*/ 0 h 73"/>
                  <a:gd name="T24" fmla="*/ 26 w 93"/>
                  <a:gd name="T25" fmla="*/ 8 h 73"/>
                  <a:gd name="T26" fmla="*/ 24 w 93"/>
                  <a:gd name="T27" fmla="*/ 11 h 73"/>
                  <a:gd name="T28" fmla="*/ 27 w 93"/>
                  <a:gd name="T29" fmla="*/ 15 h 73"/>
                  <a:gd name="T30" fmla="*/ 23 w 93"/>
                  <a:gd name="T31" fmla="*/ 18 h 73"/>
                  <a:gd name="T32" fmla="*/ 19 w 93"/>
                  <a:gd name="T33" fmla="*/ 22 h 73"/>
                  <a:gd name="T34" fmla="*/ 19 w 93"/>
                  <a:gd name="T35" fmla="*/ 31 h 73"/>
                  <a:gd name="T36" fmla="*/ 17 w 93"/>
                  <a:gd name="T37" fmla="*/ 34 h 73"/>
                  <a:gd name="T38" fmla="*/ 10 w 93"/>
                  <a:gd name="T39" fmla="*/ 37 h 73"/>
                  <a:gd name="T40" fmla="*/ 9 w 93"/>
                  <a:gd name="T41" fmla="*/ 39 h 73"/>
                  <a:gd name="T42" fmla="*/ 0 w 93"/>
                  <a:gd name="T43" fmla="*/ 42 h 73"/>
                  <a:gd name="T44" fmla="*/ 7 w 93"/>
                  <a:gd name="T45" fmla="*/ 56 h 73"/>
                  <a:gd name="T46" fmla="*/ 2 w 93"/>
                  <a:gd name="T47" fmla="*/ 65 h 73"/>
                  <a:gd name="T48" fmla="*/ 7 w 93"/>
                  <a:gd name="T49" fmla="*/ 73 h 73"/>
                  <a:gd name="T50" fmla="*/ 15 w 93"/>
                  <a:gd name="T51" fmla="*/ 70 h 73"/>
                  <a:gd name="T52" fmla="*/ 27 w 93"/>
                  <a:gd name="T53" fmla="*/ 66 h 73"/>
                  <a:gd name="T54" fmla="*/ 47 w 93"/>
                  <a:gd name="T55" fmla="*/ 65 h 73"/>
                  <a:gd name="T56" fmla="*/ 54 w 93"/>
                  <a:gd name="T57" fmla="*/ 65 h 73"/>
                  <a:gd name="T58" fmla="*/ 62 w 93"/>
                  <a:gd name="T59" fmla="*/ 66 h 73"/>
                  <a:gd name="T60" fmla="*/ 70 w 93"/>
                  <a:gd name="T61" fmla="*/ 65 h 73"/>
                  <a:gd name="T62" fmla="*/ 81 w 93"/>
                  <a:gd name="T63" fmla="*/ 63 h 73"/>
                  <a:gd name="T64" fmla="*/ 82 w 93"/>
                  <a:gd name="T65" fmla="*/ 52 h 73"/>
                  <a:gd name="T66" fmla="*/ 86 w 93"/>
                  <a:gd name="T67" fmla="*/ 45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3"/>
                  <a:gd name="T104" fmla="*/ 93 w 93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3">
                    <a:moveTo>
                      <a:pt x="85" y="42"/>
                    </a:moveTo>
                    <a:lnTo>
                      <a:pt x="85" y="39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4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4"/>
                    </a:lnTo>
                    <a:lnTo>
                      <a:pt x="81" y="21"/>
                    </a:lnTo>
                    <a:lnTo>
                      <a:pt x="75" y="20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6"/>
                    </a:lnTo>
                    <a:lnTo>
                      <a:pt x="61" y="3"/>
                    </a:lnTo>
                    <a:lnTo>
                      <a:pt x="57" y="1"/>
                    </a:lnTo>
                    <a:lnTo>
                      <a:pt x="51" y="4"/>
                    </a:lnTo>
                    <a:lnTo>
                      <a:pt x="48" y="3"/>
                    </a:lnTo>
                    <a:lnTo>
                      <a:pt x="44" y="1"/>
                    </a:lnTo>
                    <a:lnTo>
                      <a:pt x="43" y="3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9" y="27"/>
                    </a:lnTo>
                    <a:lnTo>
                      <a:pt x="19" y="31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5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5" y="39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6"/>
                    </a:lnTo>
                    <a:lnTo>
                      <a:pt x="7" y="73"/>
                    </a:lnTo>
                    <a:lnTo>
                      <a:pt x="12" y="73"/>
                    </a:lnTo>
                    <a:lnTo>
                      <a:pt x="15" y="70"/>
                    </a:lnTo>
                    <a:lnTo>
                      <a:pt x="20" y="68"/>
                    </a:lnTo>
                    <a:lnTo>
                      <a:pt x="27" y="66"/>
                    </a:lnTo>
                    <a:lnTo>
                      <a:pt x="38" y="65"/>
                    </a:lnTo>
                    <a:lnTo>
                      <a:pt x="47" y="65"/>
                    </a:lnTo>
                    <a:lnTo>
                      <a:pt x="51" y="68"/>
                    </a:lnTo>
                    <a:lnTo>
                      <a:pt x="54" y="65"/>
                    </a:lnTo>
                    <a:lnTo>
                      <a:pt x="58" y="65"/>
                    </a:lnTo>
                    <a:lnTo>
                      <a:pt x="62" y="66"/>
                    </a:lnTo>
                    <a:lnTo>
                      <a:pt x="67" y="62"/>
                    </a:lnTo>
                    <a:lnTo>
                      <a:pt x="70" y="65"/>
                    </a:lnTo>
                    <a:lnTo>
                      <a:pt x="75" y="62"/>
                    </a:lnTo>
                    <a:lnTo>
                      <a:pt x="81" y="63"/>
                    </a:lnTo>
                    <a:lnTo>
                      <a:pt x="81" y="59"/>
                    </a:lnTo>
                    <a:lnTo>
                      <a:pt x="82" y="52"/>
                    </a:lnTo>
                    <a:lnTo>
                      <a:pt x="91" y="49"/>
                    </a:lnTo>
                    <a:lnTo>
                      <a:pt x="86" y="45"/>
                    </a:lnTo>
                    <a:lnTo>
                      <a:pt x="85" y="4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064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3"/>
              </a:xfrm>
              <a:custGeom>
                <a:avLst/>
                <a:gdLst>
                  <a:gd name="T0" fmla="*/ 85 w 93"/>
                  <a:gd name="T1" fmla="*/ 39 h 73"/>
                  <a:gd name="T2" fmla="*/ 82 w 93"/>
                  <a:gd name="T3" fmla="*/ 34 h 73"/>
                  <a:gd name="T4" fmla="*/ 91 w 93"/>
                  <a:gd name="T5" fmla="*/ 31 h 73"/>
                  <a:gd name="T6" fmla="*/ 91 w 93"/>
                  <a:gd name="T7" fmla="*/ 25 h 73"/>
                  <a:gd name="T8" fmla="*/ 81 w 93"/>
                  <a:gd name="T9" fmla="*/ 21 h 73"/>
                  <a:gd name="T10" fmla="*/ 71 w 93"/>
                  <a:gd name="T11" fmla="*/ 17 h 73"/>
                  <a:gd name="T12" fmla="*/ 67 w 93"/>
                  <a:gd name="T13" fmla="*/ 13 h 73"/>
                  <a:gd name="T14" fmla="*/ 65 w 93"/>
                  <a:gd name="T15" fmla="*/ 6 h 73"/>
                  <a:gd name="T16" fmla="*/ 57 w 93"/>
                  <a:gd name="T17" fmla="*/ 1 h 73"/>
                  <a:gd name="T18" fmla="*/ 48 w 93"/>
                  <a:gd name="T19" fmla="*/ 3 h 73"/>
                  <a:gd name="T20" fmla="*/ 43 w 93"/>
                  <a:gd name="T21" fmla="*/ 3 h 73"/>
                  <a:gd name="T22" fmla="*/ 36 w 93"/>
                  <a:gd name="T23" fmla="*/ 0 h 73"/>
                  <a:gd name="T24" fmla="*/ 26 w 93"/>
                  <a:gd name="T25" fmla="*/ 8 h 73"/>
                  <a:gd name="T26" fmla="*/ 24 w 93"/>
                  <a:gd name="T27" fmla="*/ 11 h 73"/>
                  <a:gd name="T28" fmla="*/ 27 w 93"/>
                  <a:gd name="T29" fmla="*/ 15 h 73"/>
                  <a:gd name="T30" fmla="*/ 23 w 93"/>
                  <a:gd name="T31" fmla="*/ 18 h 73"/>
                  <a:gd name="T32" fmla="*/ 19 w 93"/>
                  <a:gd name="T33" fmla="*/ 22 h 73"/>
                  <a:gd name="T34" fmla="*/ 19 w 93"/>
                  <a:gd name="T35" fmla="*/ 31 h 73"/>
                  <a:gd name="T36" fmla="*/ 17 w 93"/>
                  <a:gd name="T37" fmla="*/ 34 h 73"/>
                  <a:gd name="T38" fmla="*/ 10 w 93"/>
                  <a:gd name="T39" fmla="*/ 37 h 73"/>
                  <a:gd name="T40" fmla="*/ 9 w 93"/>
                  <a:gd name="T41" fmla="*/ 39 h 73"/>
                  <a:gd name="T42" fmla="*/ 0 w 93"/>
                  <a:gd name="T43" fmla="*/ 42 h 73"/>
                  <a:gd name="T44" fmla="*/ 7 w 93"/>
                  <a:gd name="T45" fmla="*/ 56 h 73"/>
                  <a:gd name="T46" fmla="*/ 2 w 93"/>
                  <a:gd name="T47" fmla="*/ 65 h 73"/>
                  <a:gd name="T48" fmla="*/ 7 w 93"/>
                  <a:gd name="T49" fmla="*/ 73 h 73"/>
                  <a:gd name="T50" fmla="*/ 15 w 93"/>
                  <a:gd name="T51" fmla="*/ 70 h 73"/>
                  <a:gd name="T52" fmla="*/ 27 w 93"/>
                  <a:gd name="T53" fmla="*/ 66 h 73"/>
                  <a:gd name="T54" fmla="*/ 47 w 93"/>
                  <a:gd name="T55" fmla="*/ 65 h 73"/>
                  <a:gd name="T56" fmla="*/ 54 w 93"/>
                  <a:gd name="T57" fmla="*/ 65 h 73"/>
                  <a:gd name="T58" fmla="*/ 62 w 93"/>
                  <a:gd name="T59" fmla="*/ 66 h 73"/>
                  <a:gd name="T60" fmla="*/ 70 w 93"/>
                  <a:gd name="T61" fmla="*/ 65 h 73"/>
                  <a:gd name="T62" fmla="*/ 81 w 93"/>
                  <a:gd name="T63" fmla="*/ 63 h 73"/>
                  <a:gd name="T64" fmla="*/ 82 w 93"/>
                  <a:gd name="T65" fmla="*/ 52 h 73"/>
                  <a:gd name="T66" fmla="*/ 86 w 93"/>
                  <a:gd name="T67" fmla="*/ 45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3"/>
                  <a:gd name="T104" fmla="*/ 93 w 93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3">
                    <a:moveTo>
                      <a:pt x="85" y="42"/>
                    </a:moveTo>
                    <a:lnTo>
                      <a:pt x="85" y="39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4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4"/>
                    </a:lnTo>
                    <a:lnTo>
                      <a:pt x="81" y="21"/>
                    </a:lnTo>
                    <a:lnTo>
                      <a:pt x="75" y="20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6"/>
                    </a:lnTo>
                    <a:lnTo>
                      <a:pt x="61" y="3"/>
                    </a:lnTo>
                    <a:lnTo>
                      <a:pt x="57" y="1"/>
                    </a:lnTo>
                    <a:lnTo>
                      <a:pt x="51" y="4"/>
                    </a:lnTo>
                    <a:lnTo>
                      <a:pt x="48" y="3"/>
                    </a:lnTo>
                    <a:lnTo>
                      <a:pt x="44" y="1"/>
                    </a:lnTo>
                    <a:lnTo>
                      <a:pt x="43" y="3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9" y="27"/>
                    </a:lnTo>
                    <a:lnTo>
                      <a:pt x="19" y="31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5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5" y="39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6"/>
                    </a:lnTo>
                    <a:lnTo>
                      <a:pt x="7" y="73"/>
                    </a:lnTo>
                    <a:lnTo>
                      <a:pt x="12" y="73"/>
                    </a:lnTo>
                    <a:lnTo>
                      <a:pt x="15" y="70"/>
                    </a:lnTo>
                    <a:lnTo>
                      <a:pt x="20" y="68"/>
                    </a:lnTo>
                    <a:lnTo>
                      <a:pt x="27" y="66"/>
                    </a:lnTo>
                    <a:lnTo>
                      <a:pt x="38" y="65"/>
                    </a:lnTo>
                    <a:lnTo>
                      <a:pt x="47" y="65"/>
                    </a:lnTo>
                    <a:lnTo>
                      <a:pt x="51" y="68"/>
                    </a:lnTo>
                    <a:lnTo>
                      <a:pt x="54" y="65"/>
                    </a:lnTo>
                    <a:lnTo>
                      <a:pt x="58" y="65"/>
                    </a:lnTo>
                    <a:lnTo>
                      <a:pt x="62" y="66"/>
                    </a:lnTo>
                    <a:lnTo>
                      <a:pt x="67" y="62"/>
                    </a:lnTo>
                    <a:lnTo>
                      <a:pt x="70" y="65"/>
                    </a:lnTo>
                    <a:lnTo>
                      <a:pt x="75" y="62"/>
                    </a:lnTo>
                    <a:lnTo>
                      <a:pt x="81" y="63"/>
                    </a:lnTo>
                    <a:lnTo>
                      <a:pt x="81" y="59"/>
                    </a:lnTo>
                    <a:lnTo>
                      <a:pt x="82" y="52"/>
                    </a:lnTo>
                    <a:lnTo>
                      <a:pt x="91" y="49"/>
                    </a:lnTo>
                    <a:lnTo>
                      <a:pt x="86" y="45"/>
                    </a:lnTo>
                    <a:lnTo>
                      <a:pt x="85" y="4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065"/>
              <p:cNvSpPr>
                <a:spLocks noChangeAspect="1"/>
              </p:cNvSpPr>
              <p:nvPr/>
            </p:nvSpPr>
            <p:spPr bwMode="auto">
              <a:xfrm>
                <a:off x="3363" y="918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4 h 34"/>
                  <a:gd name="T4" fmla="*/ 52 w 68"/>
                  <a:gd name="T5" fmla="*/ 3 h 34"/>
                  <a:gd name="T6" fmla="*/ 47 w 68"/>
                  <a:gd name="T7" fmla="*/ 4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3 h 34"/>
                  <a:gd name="T14" fmla="*/ 27 w 68"/>
                  <a:gd name="T15" fmla="*/ 4 h 34"/>
                  <a:gd name="T16" fmla="*/ 28 w 68"/>
                  <a:gd name="T17" fmla="*/ 9 h 34"/>
                  <a:gd name="T18" fmla="*/ 28 w 68"/>
                  <a:gd name="T19" fmla="*/ 13 h 34"/>
                  <a:gd name="T20" fmla="*/ 27 w 68"/>
                  <a:gd name="T21" fmla="*/ 16 h 34"/>
                  <a:gd name="T22" fmla="*/ 24 w 68"/>
                  <a:gd name="T23" fmla="*/ 16 h 34"/>
                  <a:gd name="T24" fmla="*/ 20 w 68"/>
                  <a:gd name="T25" fmla="*/ 16 h 34"/>
                  <a:gd name="T26" fmla="*/ 14 w 68"/>
                  <a:gd name="T27" fmla="*/ 10 h 34"/>
                  <a:gd name="T28" fmla="*/ 8 w 68"/>
                  <a:gd name="T29" fmla="*/ 7 h 34"/>
                  <a:gd name="T30" fmla="*/ 4 w 68"/>
                  <a:gd name="T31" fmla="*/ 10 h 34"/>
                  <a:gd name="T32" fmla="*/ 1 w 68"/>
                  <a:gd name="T33" fmla="*/ 18 h 34"/>
                  <a:gd name="T34" fmla="*/ 0 w 68"/>
                  <a:gd name="T35" fmla="*/ 23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6 h 34"/>
                  <a:gd name="T48" fmla="*/ 30 w 68"/>
                  <a:gd name="T49" fmla="*/ 27 h 34"/>
                  <a:gd name="T50" fmla="*/ 37 w 68"/>
                  <a:gd name="T51" fmla="*/ 23 h 34"/>
                  <a:gd name="T52" fmla="*/ 37 w 68"/>
                  <a:gd name="T53" fmla="*/ 26 h 34"/>
                  <a:gd name="T54" fmla="*/ 44 w 68"/>
                  <a:gd name="T55" fmla="*/ 26 h 34"/>
                  <a:gd name="T56" fmla="*/ 48 w 68"/>
                  <a:gd name="T57" fmla="*/ 28 h 34"/>
                  <a:gd name="T58" fmla="*/ 51 w 68"/>
                  <a:gd name="T59" fmla="*/ 30 h 34"/>
                  <a:gd name="T60" fmla="*/ 55 w 68"/>
                  <a:gd name="T61" fmla="*/ 30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3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4"/>
                    </a:lnTo>
                    <a:lnTo>
                      <a:pt x="52" y="3"/>
                    </a:lnTo>
                    <a:lnTo>
                      <a:pt x="47" y="4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30" y="27"/>
                    </a:lnTo>
                    <a:lnTo>
                      <a:pt x="37" y="23"/>
                    </a:lnTo>
                    <a:lnTo>
                      <a:pt x="37" y="26"/>
                    </a:lnTo>
                    <a:lnTo>
                      <a:pt x="44" y="26"/>
                    </a:lnTo>
                    <a:lnTo>
                      <a:pt x="48" y="28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3"/>
                    </a:lnTo>
                    <a:lnTo>
                      <a:pt x="61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066"/>
              <p:cNvSpPr>
                <a:spLocks noChangeAspect="1"/>
              </p:cNvSpPr>
              <p:nvPr/>
            </p:nvSpPr>
            <p:spPr bwMode="auto">
              <a:xfrm>
                <a:off x="3363" y="918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4 h 34"/>
                  <a:gd name="T4" fmla="*/ 52 w 68"/>
                  <a:gd name="T5" fmla="*/ 3 h 34"/>
                  <a:gd name="T6" fmla="*/ 47 w 68"/>
                  <a:gd name="T7" fmla="*/ 4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3 h 34"/>
                  <a:gd name="T14" fmla="*/ 27 w 68"/>
                  <a:gd name="T15" fmla="*/ 4 h 34"/>
                  <a:gd name="T16" fmla="*/ 28 w 68"/>
                  <a:gd name="T17" fmla="*/ 9 h 34"/>
                  <a:gd name="T18" fmla="*/ 28 w 68"/>
                  <a:gd name="T19" fmla="*/ 13 h 34"/>
                  <a:gd name="T20" fmla="*/ 27 w 68"/>
                  <a:gd name="T21" fmla="*/ 16 h 34"/>
                  <a:gd name="T22" fmla="*/ 24 w 68"/>
                  <a:gd name="T23" fmla="*/ 16 h 34"/>
                  <a:gd name="T24" fmla="*/ 20 w 68"/>
                  <a:gd name="T25" fmla="*/ 16 h 34"/>
                  <a:gd name="T26" fmla="*/ 14 w 68"/>
                  <a:gd name="T27" fmla="*/ 10 h 34"/>
                  <a:gd name="T28" fmla="*/ 8 w 68"/>
                  <a:gd name="T29" fmla="*/ 7 h 34"/>
                  <a:gd name="T30" fmla="*/ 4 w 68"/>
                  <a:gd name="T31" fmla="*/ 10 h 34"/>
                  <a:gd name="T32" fmla="*/ 1 w 68"/>
                  <a:gd name="T33" fmla="*/ 18 h 34"/>
                  <a:gd name="T34" fmla="*/ 0 w 68"/>
                  <a:gd name="T35" fmla="*/ 23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6 h 34"/>
                  <a:gd name="T48" fmla="*/ 30 w 68"/>
                  <a:gd name="T49" fmla="*/ 27 h 34"/>
                  <a:gd name="T50" fmla="*/ 37 w 68"/>
                  <a:gd name="T51" fmla="*/ 23 h 34"/>
                  <a:gd name="T52" fmla="*/ 37 w 68"/>
                  <a:gd name="T53" fmla="*/ 26 h 34"/>
                  <a:gd name="T54" fmla="*/ 44 w 68"/>
                  <a:gd name="T55" fmla="*/ 26 h 34"/>
                  <a:gd name="T56" fmla="*/ 48 w 68"/>
                  <a:gd name="T57" fmla="*/ 28 h 34"/>
                  <a:gd name="T58" fmla="*/ 51 w 68"/>
                  <a:gd name="T59" fmla="*/ 30 h 34"/>
                  <a:gd name="T60" fmla="*/ 55 w 68"/>
                  <a:gd name="T61" fmla="*/ 30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3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4"/>
                    </a:lnTo>
                    <a:lnTo>
                      <a:pt x="52" y="3"/>
                    </a:lnTo>
                    <a:lnTo>
                      <a:pt x="47" y="4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30" y="27"/>
                    </a:lnTo>
                    <a:lnTo>
                      <a:pt x="37" y="23"/>
                    </a:lnTo>
                    <a:lnTo>
                      <a:pt x="37" y="26"/>
                    </a:lnTo>
                    <a:lnTo>
                      <a:pt x="44" y="26"/>
                    </a:lnTo>
                    <a:lnTo>
                      <a:pt x="48" y="28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3"/>
                    </a:lnTo>
                    <a:lnTo>
                      <a:pt x="61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067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2"/>
              </a:xfrm>
              <a:custGeom>
                <a:avLst/>
                <a:gdLst>
                  <a:gd name="T0" fmla="*/ 85 w 93"/>
                  <a:gd name="T1" fmla="*/ 38 h 72"/>
                  <a:gd name="T2" fmla="*/ 82 w 93"/>
                  <a:gd name="T3" fmla="*/ 34 h 72"/>
                  <a:gd name="T4" fmla="*/ 91 w 93"/>
                  <a:gd name="T5" fmla="*/ 31 h 72"/>
                  <a:gd name="T6" fmla="*/ 91 w 93"/>
                  <a:gd name="T7" fmla="*/ 25 h 72"/>
                  <a:gd name="T8" fmla="*/ 81 w 93"/>
                  <a:gd name="T9" fmla="*/ 20 h 72"/>
                  <a:gd name="T10" fmla="*/ 71 w 93"/>
                  <a:gd name="T11" fmla="*/ 15 h 72"/>
                  <a:gd name="T12" fmla="*/ 67 w 93"/>
                  <a:gd name="T13" fmla="*/ 13 h 72"/>
                  <a:gd name="T14" fmla="*/ 65 w 93"/>
                  <a:gd name="T15" fmla="*/ 4 h 72"/>
                  <a:gd name="T16" fmla="*/ 57 w 93"/>
                  <a:gd name="T17" fmla="*/ 0 h 72"/>
                  <a:gd name="T18" fmla="*/ 48 w 93"/>
                  <a:gd name="T19" fmla="*/ 1 h 72"/>
                  <a:gd name="T20" fmla="*/ 43 w 93"/>
                  <a:gd name="T21" fmla="*/ 1 h 72"/>
                  <a:gd name="T22" fmla="*/ 36 w 93"/>
                  <a:gd name="T23" fmla="*/ 0 h 72"/>
                  <a:gd name="T24" fmla="*/ 26 w 93"/>
                  <a:gd name="T25" fmla="*/ 7 h 72"/>
                  <a:gd name="T26" fmla="*/ 24 w 93"/>
                  <a:gd name="T27" fmla="*/ 10 h 72"/>
                  <a:gd name="T28" fmla="*/ 27 w 93"/>
                  <a:gd name="T29" fmla="*/ 15 h 72"/>
                  <a:gd name="T30" fmla="*/ 23 w 93"/>
                  <a:gd name="T31" fmla="*/ 18 h 72"/>
                  <a:gd name="T32" fmla="*/ 19 w 93"/>
                  <a:gd name="T33" fmla="*/ 21 h 72"/>
                  <a:gd name="T34" fmla="*/ 19 w 93"/>
                  <a:gd name="T35" fmla="*/ 30 h 72"/>
                  <a:gd name="T36" fmla="*/ 17 w 93"/>
                  <a:gd name="T37" fmla="*/ 32 h 72"/>
                  <a:gd name="T38" fmla="*/ 10 w 93"/>
                  <a:gd name="T39" fmla="*/ 35 h 72"/>
                  <a:gd name="T40" fmla="*/ 9 w 93"/>
                  <a:gd name="T41" fmla="*/ 39 h 72"/>
                  <a:gd name="T42" fmla="*/ 0 w 93"/>
                  <a:gd name="T43" fmla="*/ 41 h 72"/>
                  <a:gd name="T44" fmla="*/ 7 w 93"/>
                  <a:gd name="T45" fmla="*/ 56 h 72"/>
                  <a:gd name="T46" fmla="*/ 2 w 93"/>
                  <a:gd name="T47" fmla="*/ 65 h 72"/>
                  <a:gd name="T48" fmla="*/ 7 w 93"/>
                  <a:gd name="T49" fmla="*/ 72 h 72"/>
                  <a:gd name="T50" fmla="*/ 15 w 93"/>
                  <a:gd name="T51" fmla="*/ 69 h 72"/>
                  <a:gd name="T52" fmla="*/ 27 w 93"/>
                  <a:gd name="T53" fmla="*/ 65 h 72"/>
                  <a:gd name="T54" fmla="*/ 47 w 93"/>
                  <a:gd name="T55" fmla="*/ 63 h 72"/>
                  <a:gd name="T56" fmla="*/ 54 w 93"/>
                  <a:gd name="T57" fmla="*/ 63 h 72"/>
                  <a:gd name="T58" fmla="*/ 62 w 93"/>
                  <a:gd name="T59" fmla="*/ 65 h 72"/>
                  <a:gd name="T60" fmla="*/ 70 w 93"/>
                  <a:gd name="T61" fmla="*/ 63 h 72"/>
                  <a:gd name="T62" fmla="*/ 81 w 93"/>
                  <a:gd name="T63" fmla="*/ 62 h 72"/>
                  <a:gd name="T64" fmla="*/ 82 w 93"/>
                  <a:gd name="T65" fmla="*/ 51 h 72"/>
                  <a:gd name="T66" fmla="*/ 86 w 93"/>
                  <a:gd name="T67" fmla="*/ 44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2"/>
                  <a:gd name="T104" fmla="*/ 93 w 93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2">
                    <a:moveTo>
                      <a:pt x="85" y="41"/>
                    </a:moveTo>
                    <a:lnTo>
                      <a:pt x="85" y="38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2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75" y="18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1" y="3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7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19" y="30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9" y="39"/>
                    </a:lnTo>
                    <a:lnTo>
                      <a:pt x="5" y="38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5"/>
                    </a:lnTo>
                    <a:lnTo>
                      <a:pt x="7" y="72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0" y="66"/>
                    </a:lnTo>
                    <a:lnTo>
                      <a:pt x="27" y="65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1" y="66"/>
                    </a:lnTo>
                    <a:lnTo>
                      <a:pt x="54" y="63"/>
                    </a:lnTo>
                    <a:lnTo>
                      <a:pt x="58" y="63"/>
                    </a:lnTo>
                    <a:lnTo>
                      <a:pt x="62" y="65"/>
                    </a:lnTo>
                    <a:lnTo>
                      <a:pt x="67" y="62"/>
                    </a:lnTo>
                    <a:lnTo>
                      <a:pt x="70" y="63"/>
                    </a:lnTo>
                    <a:lnTo>
                      <a:pt x="75" y="61"/>
                    </a:lnTo>
                    <a:lnTo>
                      <a:pt x="81" y="62"/>
                    </a:lnTo>
                    <a:lnTo>
                      <a:pt x="81" y="59"/>
                    </a:lnTo>
                    <a:lnTo>
                      <a:pt x="82" y="51"/>
                    </a:lnTo>
                    <a:lnTo>
                      <a:pt x="91" y="48"/>
                    </a:lnTo>
                    <a:lnTo>
                      <a:pt x="86" y="44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068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2"/>
              </a:xfrm>
              <a:custGeom>
                <a:avLst/>
                <a:gdLst>
                  <a:gd name="T0" fmla="*/ 85 w 93"/>
                  <a:gd name="T1" fmla="*/ 38 h 72"/>
                  <a:gd name="T2" fmla="*/ 82 w 93"/>
                  <a:gd name="T3" fmla="*/ 34 h 72"/>
                  <a:gd name="T4" fmla="*/ 91 w 93"/>
                  <a:gd name="T5" fmla="*/ 31 h 72"/>
                  <a:gd name="T6" fmla="*/ 91 w 93"/>
                  <a:gd name="T7" fmla="*/ 25 h 72"/>
                  <a:gd name="T8" fmla="*/ 81 w 93"/>
                  <a:gd name="T9" fmla="*/ 20 h 72"/>
                  <a:gd name="T10" fmla="*/ 71 w 93"/>
                  <a:gd name="T11" fmla="*/ 15 h 72"/>
                  <a:gd name="T12" fmla="*/ 67 w 93"/>
                  <a:gd name="T13" fmla="*/ 13 h 72"/>
                  <a:gd name="T14" fmla="*/ 65 w 93"/>
                  <a:gd name="T15" fmla="*/ 4 h 72"/>
                  <a:gd name="T16" fmla="*/ 57 w 93"/>
                  <a:gd name="T17" fmla="*/ 0 h 72"/>
                  <a:gd name="T18" fmla="*/ 48 w 93"/>
                  <a:gd name="T19" fmla="*/ 1 h 72"/>
                  <a:gd name="T20" fmla="*/ 43 w 93"/>
                  <a:gd name="T21" fmla="*/ 1 h 72"/>
                  <a:gd name="T22" fmla="*/ 36 w 93"/>
                  <a:gd name="T23" fmla="*/ 0 h 72"/>
                  <a:gd name="T24" fmla="*/ 26 w 93"/>
                  <a:gd name="T25" fmla="*/ 7 h 72"/>
                  <a:gd name="T26" fmla="*/ 24 w 93"/>
                  <a:gd name="T27" fmla="*/ 10 h 72"/>
                  <a:gd name="T28" fmla="*/ 27 w 93"/>
                  <a:gd name="T29" fmla="*/ 15 h 72"/>
                  <a:gd name="T30" fmla="*/ 23 w 93"/>
                  <a:gd name="T31" fmla="*/ 18 h 72"/>
                  <a:gd name="T32" fmla="*/ 19 w 93"/>
                  <a:gd name="T33" fmla="*/ 21 h 72"/>
                  <a:gd name="T34" fmla="*/ 19 w 93"/>
                  <a:gd name="T35" fmla="*/ 30 h 72"/>
                  <a:gd name="T36" fmla="*/ 17 w 93"/>
                  <a:gd name="T37" fmla="*/ 32 h 72"/>
                  <a:gd name="T38" fmla="*/ 10 w 93"/>
                  <a:gd name="T39" fmla="*/ 35 h 72"/>
                  <a:gd name="T40" fmla="*/ 9 w 93"/>
                  <a:gd name="T41" fmla="*/ 39 h 72"/>
                  <a:gd name="T42" fmla="*/ 0 w 93"/>
                  <a:gd name="T43" fmla="*/ 41 h 72"/>
                  <a:gd name="T44" fmla="*/ 7 w 93"/>
                  <a:gd name="T45" fmla="*/ 56 h 72"/>
                  <a:gd name="T46" fmla="*/ 2 w 93"/>
                  <a:gd name="T47" fmla="*/ 65 h 72"/>
                  <a:gd name="T48" fmla="*/ 7 w 93"/>
                  <a:gd name="T49" fmla="*/ 72 h 72"/>
                  <a:gd name="T50" fmla="*/ 15 w 93"/>
                  <a:gd name="T51" fmla="*/ 69 h 72"/>
                  <a:gd name="T52" fmla="*/ 27 w 93"/>
                  <a:gd name="T53" fmla="*/ 65 h 72"/>
                  <a:gd name="T54" fmla="*/ 47 w 93"/>
                  <a:gd name="T55" fmla="*/ 63 h 72"/>
                  <a:gd name="T56" fmla="*/ 54 w 93"/>
                  <a:gd name="T57" fmla="*/ 63 h 72"/>
                  <a:gd name="T58" fmla="*/ 62 w 93"/>
                  <a:gd name="T59" fmla="*/ 65 h 72"/>
                  <a:gd name="T60" fmla="*/ 70 w 93"/>
                  <a:gd name="T61" fmla="*/ 63 h 72"/>
                  <a:gd name="T62" fmla="*/ 81 w 93"/>
                  <a:gd name="T63" fmla="*/ 62 h 72"/>
                  <a:gd name="T64" fmla="*/ 82 w 93"/>
                  <a:gd name="T65" fmla="*/ 51 h 72"/>
                  <a:gd name="T66" fmla="*/ 86 w 93"/>
                  <a:gd name="T67" fmla="*/ 44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2"/>
                  <a:gd name="T104" fmla="*/ 93 w 93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2">
                    <a:moveTo>
                      <a:pt x="85" y="41"/>
                    </a:moveTo>
                    <a:lnTo>
                      <a:pt x="85" y="38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2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75" y="18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1" y="3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7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19" y="30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9" y="39"/>
                    </a:lnTo>
                    <a:lnTo>
                      <a:pt x="5" y="38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5"/>
                    </a:lnTo>
                    <a:lnTo>
                      <a:pt x="7" y="72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0" y="66"/>
                    </a:lnTo>
                    <a:lnTo>
                      <a:pt x="27" y="65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1" y="66"/>
                    </a:lnTo>
                    <a:lnTo>
                      <a:pt x="54" y="63"/>
                    </a:lnTo>
                    <a:lnTo>
                      <a:pt x="58" y="63"/>
                    </a:lnTo>
                    <a:lnTo>
                      <a:pt x="62" y="65"/>
                    </a:lnTo>
                    <a:lnTo>
                      <a:pt x="67" y="62"/>
                    </a:lnTo>
                    <a:lnTo>
                      <a:pt x="70" y="63"/>
                    </a:lnTo>
                    <a:lnTo>
                      <a:pt x="75" y="61"/>
                    </a:lnTo>
                    <a:lnTo>
                      <a:pt x="81" y="62"/>
                    </a:lnTo>
                    <a:lnTo>
                      <a:pt x="81" y="59"/>
                    </a:lnTo>
                    <a:lnTo>
                      <a:pt x="82" y="51"/>
                    </a:lnTo>
                    <a:lnTo>
                      <a:pt x="91" y="48"/>
                    </a:lnTo>
                    <a:lnTo>
                      <a:pt x="86" y="44"/>
                    </a:lnTo>
                    <a:lnTo>
                      <a:pt x="85" y="4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069"/>
              <p:cNvSpPr>
                <a:spLocks noChangeAspect="1"/>
              </p:cNvSpPr>
              <p:nvPr/>
            </p:nvSpPr>
            <p:spPr bwMode="auto">
              <a:xfrm>
                <a:off x="3363" y="917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5 h 34"/>
                  <a:gd name="T4" fmla="*/ 52 w 68"/>
                  <a:gd name="T5" fmla="*/ 4 h 34"/>
                  <a:gd name="T6" fmla="*/ 47 w 68"/>
                  <a:gd name="T7" fmla="*/ 5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4 h 34"/>
                  <a:gd name="T14" fmla="*/ 27 w 68"/>
                  <a:gd name="T15" fmla="*/ 5 h 34"/>
                  <a:gd name="T16" fmla="*/ 28 w 68"/>
                  <a:gd name="T17" fmla="*/ 8 h 34"/>
                  <a:gd name="T18" fmla="*/ 28 w 68"/>
                  <a:gd name="T19" fmla="*/ 12 h 34"/>
                  <a:gd name="T20" fmla="*/ 27 w 68"/>
                  <a:gd name="T21" fmla="*/ 15 h 34"/>
                  <a:gd name="T22" fmla="*/ 24 w 68"/>
                  <a:gd name="T23" fmla="*/ 15 h 34"/>
                  <a:gd name="T24" fmla="*/ 20 w 68"/>
                  <a:gd name="T25" fmla="*/ 15 h 34"/>
                  <a:gd name="T26" fmla="*/ 14 w 68"/>
                  <a:gd name="T27" fmla="*/ 10 h 34"/>
                  <a:gd name="T28" fmla="*/ 8 w 68"/>
                  <a:gd name="T29" fmla="*/ 8 h 34"/>
                  <a:gd name="T30" fmla="*/ 4 w 68"/>
                  <a:gd name="T31" fmla="*/ 11 h 34"/>
                  <a:gd name="T32" fmla="*/ 1 w 68"/>
                  <a:gd name="T33" fmla="*/ 19 h 34"/>
                  <a:gd name="T34" fmla="*/ 0 w 68"/>
                  <a:gd name="T35" fmla="*/ 24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7 h 34"/>
                  <a:gd name="T48" fmla="*/ 30 w 68"/>
                  <a:gd name="T49" fmla="*/ 27 h 34"/>
                  <a:gd name="T50" fmla="*/ 37 w 68"/>
                  <a:gd name="T51" fmla="*/ 24 h 34"/>
                  <a:gd name="T52" fmla="*/ 37 w 68"/>
                  <a:gd name="T53" fmla="*/ 25 h 34"/>
                  <a:gd name="T54" fmla="*/ 44 w 68"/>
                  <a:gd name="T55" fmla="*/ 27 h 34"/>
                  <a:gd name="T56" fmla="*/ 48 w 68"/>
                  <a:gd name="T57" fmla="*/ 28 h 34"/>
                  <a:gd name="T58" fmla="*/ 51 w 68"/>
                  <a:gd name="T59" fmla="*/ 29 h 34"/>
                  <a:gd name="T60" fmla="*/ 55 w 68"/>
                  <a:gd name="T61" fmla="*/ 29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4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5"/>
                    </a:lnTo>
                    <a:lnTo>
                      <a:pt x="52" y="4"/>
                    </a:lnTo>
                    <a:lnTo>
                      <a:pt x="47" y="5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0" y="15"/>
                    </a:lnTo>
                    <a:lnTo>
                      <a:pt x="14" y="10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44" y="27"/>
                    </a:lnTo>
                    <a:lnTo>
                      <a:pt x="48" y="28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4"/>
                    </a:lnTo>
                    <a:lnTo>
                      <a:pt x="61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070"/>
              <p:cNvSpPr>
                <a:spLocks noChangeAspect="1"/>
              </p:cNvSpPr>
              <p:nvPr/>
            </p:nvSpPr>
            <p:spPr bwMode="auto">
              <a:xfrm>
                <a:off x="3363" y="917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5 h 34"/>
                  <a:gd name="T4" fmla="*/ 52 w 68"/>
                  <a:gd name="T5" fmla="*/ 4 h 34"/>
                  <a:gd name="T6" fmla="*/ 47 w 68"/>
                  <a:gd name="T7" fmla="*/ 5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4 h 34"/>
                  <a:gd name="T14" fmla="*/ 27 w 68"/>
                  <a:gd name="T15" fmla="*/ 5 h 34"/>
                  <a:gd name="T16" fmla="*/ 28 w 68"/>
                  <a:gd name="T17" fmla="*/ 8 h 34"/>
                  <a:gd name="T18" fmla="*/ 28 w 68"/>
                  <a:gd name="T19" fmla="*/ 12 h 34"/>
                  <a:gd name="T20" fmla="*/ 27 w 68"/>
                  <a:gd name="T21" fmla="*/ 15 h 34"/>
                  <a:gd name="T22" fmla="*/ 24 w 68"/>
                  <a:gd name="T23" fmla="*/ 15 h 34"/>
                  <a:gd name="T24" fmla="*/ 20 w 68"/>
                  <a:gd name="T25" fmla="*/ 15 h 34"/>
                  <a:gd name="T26" fmla="*/ 14 w 68"/>
                  <a:gd name="T27" fmla="*/ 10 h 34"/>
                  <a:gd name="T28" fmla="*/ 8 w 68"/>
                  <a:gd name="T29" fmla="*/ 8 h 34"/>
                  <a:gd name="T30" fmla="*/ 4 w 68"/>
                  <a:gd name="T31" fmla="*/ 11 h 34"/>
                  <a:gd name="T32" fmla="*/ 1 w 68"/>
                  <a:gd name="T33" fmla="*/ 19 h 34"/>
                  <a:gd name="T34" fmla="*/ 0 w 68"/>
                  <a:gd name="T35" fmla="*/ 24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7 h 34"/>
                  <a:gd name="T48" fmla="*/ 30 w 68"/>
                  <a:gd name="T49" fmla="*/ 27 h 34"/>
                  <a:gd name="T50" fmla="*/ 37 w 68"/>
                  <a:gd name="T51" fmla="*/ 24 h 34"/>
                  <a:gd name="T52" fmla="*/ 37 w 68"/>
                  <a:gd name="T53" fmla="*/ 25 h 34"/>
                  <a:gd name="T54" fmla="*/ 44 w 68"/>
                  <a:gd name="T55" fmla="*/ 27 h 34"/>
                  <a:gd name="T56" fmla="*/ 48 w 68"/>
                  <a:gd name="T57" fmla="*/ 28 h 34"/>
                  <a:gd name="T58" fmla="*/ 51 w 68"/>
                  <a:gd name="T59" fmla="*/ 29 h 34"/>
                  <a:gd name="T60" fmla="*/ 55 w 68"/>
                  <a:gd name="T61" fmla="*/ 29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4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5"/>
                    </a:lnTo>
                    <a:lnTo>
                      <a:pt x="52" y="4"/>
                    </a:lnTo>
                    <a:lnTo>
                      <a:pt x="47" y="5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0" y="15"/>
                    </a:lnTo>
                    <a:lnTo>
                      <a:pt x="14" y="10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44" y="27"/>
                    </a:lnTo>
                    <a:lnTo>
                      <a:pt x="48" y="28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4"/>
                    </a:lnTo>
                    <a:lnTo>
                      <a:pt x="61" y="1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071"/>
              <p:cNvSpPr>
                <a:spLocks noChangeAspect="1"/>
              </p:cNvSpPr>
              <p:nvPr/>
            </p:nvSpPr>
            <p:spPr bwMode="auto">
              <a:xfrm>
                <a:off x="3377" y="893"/>
                <a:ext cx="42" cy="29"/>
              </a:xfrm>
              <a:custGeom>
                <a:avLst/>
                <a:gdLst>
                  <a:gd name="T0" fmla="*/ 38 w 42"/>
                  <a:gd name="T1" fmla="*/ 15 h 29"/>
                  <a:gd name="T2" fmla="*/ 38 w 42"/>
                  <a:gd name="T3" fmla="*/ 7 h 29"/>
                  <a:gd name="T4" fmla="*/ 38 w 42"/>
                  <a:gd name="T5" fmla="*/ 1 h 29"/>
                  <a:gd name="T6" fmla="*/ 37 w 42"/>
                  <a:gd name="T7" fmla="*/ 0 h 29"/>
                  <a:gd name="T8" fmla="*/ 30 w 42"/>
                  <a:gd name="T9" fmla="*/ 0 h 29"/>
                  <a:gd name="T10" fmla="*/ 16 w 42"/>
                  <a:gd name="T11" fmla="*/ 1 h 29"/>
                  <a:gd name="T12" fmla="*/ 9 w 42"/>
                  <a:gd name="T13" fmla="*/ 4 h 29"/>
                  <a:gd name="T14" fmla="*/ 3 w 42"/>
                  <a:gd name="T15" fmla="*/ 7 h 29"/>
                  <a:gd name="T16" fmla="*/ 0 w 42"/>
                  <a:gd name="T17" fmla="*/ 10 h 29"/>
                  <a:gd name="T18" fmla="*/ 0 w 42"/>
                  <a:gd name="T19" fmla="*/ 12 h 29"/>
                  <a:gd name="T20" fmla="*/ 3 w 42"/>
                  <a:gd name="T21" fmla="*/ 15 h 29"/>
                  <a:gd name="T22" fmla="*/ 1 w 42"/>
                  <a:gd name="T23" fmla="*/ 18 h 29"/>
                  <a:gd name="T24" fmla="*/ 3 w 42"/>
                  <a:gd name="T25" fmla="*/ 21 h 29"/>
                  <a:gd name="T26" fmla="*/ 4 w 42"/>
                  <a:gd name="T27" fmla="*/ 22 h 29"/>
                  <a:gd name="T28" fmla="*/ 9 w 42"/>
                  <a:gd name="T29" fmla="*/ 22 h 29"/>
                  <a:gd name="T30" fmla="*/ 11 w 42"/>
                  <a:gd name="T31" fmla="*/ 21 h 29"/>
                  <a:gd name="T32" fmla="*/ 13 w 42"/>
                  <a:gd name="T33" fmla="*/ 28 h 29"/>
                  <a:gd name="T34" fmla="*/ 18 w 42"/>
                  <a:gd name="T35" fmla="*/ 25 h 29"/>
                  <a:gd name="T36" fmla="*/ 24 w 42"/>
                  <a:gd name="T37" fmla="*/ 25 h 29"/>
                  <a:gd name="T38" fmla="*/ 33 w 42"/>
                  <a:gd name="T39" fmla="*/ 29 h 29"/>
                  <a:gd name="T40" fmla="*/ 38 w 42"/>
                  <a:gd name="T41" fmla="*/ 28 h 29"/>
                  <a:gd name="T42" fmla="*/ 41 w 42"/>
                  <a:gd name="T43" fmla="*/ 28 h 29"/>
                  <a:gd name="T44" fmla="*/ 42 w 42"/>
                  <a:gd name="T45" fmla="*/ 21 h 29"/>
                  <a:gd name="T46" fmla="*/ 38 w 42"/>
                  <a:gd name="T47" fmla="*/ 15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29"/>
                  <a:gd name="T74" fmla="*/ 42 w 42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29">
                    <a:moveTo>
                      <a:pt x="38" y="15"/>
                    </a:moveTo>
                    <a:lnTo>
                      <a:pt x="38" y="7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16" y="1"/>
                    </a:lnTo>
                    <a:lnTo>
                      <a:pt x="9" y="4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11" y="21"/>
                    </a:lnTo>
                    <a:lnTo>
                      <a:pt x="13" y="28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33" y="29"/>
                    </a:lnTo>
                    <a:lnTo>
                      <a:pt x="38" y="28"/>
                    </a:lnTo>
                    <a:lnTo>
                      <a:pt x="41" y="28"/>
                    </a:lnTo>
                    <a:lnTo>
                      <a:pt x="42" y="21"/>
                    </a:lnTo>
                    <a:lnTo>
                      <a:pt x="38" y="1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072"/>
              <p:cNvSpPr>
                <a:spLocks noChangeAspect="1"/>
              </p:cNvSpPr>
              <p:nvPr/>
            </p:nvSpPr>
            <p:spPr bwMode="auto">
              <a:xfrm>
                <a:off x="3377" y="893"/>
                <a:ext cx="42" cy="29"/>
              </a:xfrm>
              <a:custGeom>
                <a:avLst/>
                <a:gdLst>
                  <a:gd name="T0" fmla="*/ 38 w 42"/>
                  <a:gd name="T1" fmla="*/ 15 h 29"/>
                  <a:gd name="T2" fmla="*/ 38 w 42"/>
                  <a:gd name="T3" fmla="*/ 7 h 29"/>
                  <a:gd name="T4" fmla="*/ 38 w 42"/>
                  <a:gd name="T5" fmla="*/ 1 h 29"/>
                  <a:gd name="T6" fmla="*/ 37 w 42"/>
                  <a:gd name="T7" fmla="*/ 0 h 29"/>
                  <a:gd name="T8" fmla="*/ 30 w 42"/>
                  <a:gd name="T9" fmla="*/ 0 h 29"/>
                  <a:gd name="T10" fmla="*/ 16 w 42"/>
                  <a:gd name="T11" fmla="*/ 1 h 29"/>
                  <a:gd name="T12" fmla="*/ 9 w 42"/>
                  <a:gd name="T13" fmla="*/ 4 h 29"/>
                  <a:gd name="T14" fmla="*/ 3 w 42"/>
                  <a:gd name="T15" fmla="*/ 7 h 29"/>
                  <a:gd name="T16" fmla="*/ 0 w 42"/>
                  <a:gd name="T17" fmla="*/ 10 h 29"/>
                  <a:gd name="T18" fmla="*/ 0 w 42"/>
                  <a:gd name="T19" fmla="*/ 12 h 29"/>
                  <a:gd name="T20" fmla="*/ 3 w 42"/>
                  <a:gd name="T21" fmla="*/ 15 h 29"/>
                  <a:gd name="T22" fmla="*/ 1 w 42"/>
                  <a:gd name="T23" fmla="*/ 18 h 29"/>
                  <a:gd name="T24" fmla="*/ 3 w 42"/>
                  <a:gd name="T25" fmla="*/ 21 h 29"/>
                  <a:gd name="T26" fmla="*/ 4 w 42"/>
                  <a:gd name="T27" fmla="*/ 22 h 29"/>
                  <a:gd name="T28" fmla="*/ 9 w 42"/>
                  <a:gd name="T29" fmla="*/ 22 h 29"/>
                  <a:gd name="T30" fmla="*/ 11 w 42"/>
                  <a:gd name="T31" fmla="*/ 21 h 29"/>
                  <a:gd name="T32" fmla="*/ 13 w 42"/>
                  <a:gd name="T33" fmla="*/ 28 h 29"/>
                  <a:gd name="T34" fmla="*/ 18 w 42"/>
                  <a:gd name="T35" fmla="*/ 25 h 29"/>
                  <a:gd name="T36" fmla="*/ 24 w 42"/>
                  <a:gd name="T37" fmla="*/ 25 h 29"/>
                  <a:gd name="T38" fmla="*/ 33 w 42"/>
                  <a:gd name="T39" fmla="*/ 29 h 29"/>
                  <a:gd name="T40" fmla="*/ 38 w 42"/>
                  <a:gd name="T41" fmla="*/ 28 h 29"/>
                  <a:gd name="T42" fmla="*/ 41 w 42"/>
                  <a:gd name="T43" fmla="*/ 28 h 29"/>
                  <a:gd name="T44" fmla="*/ 42 w 42"/>
                  <a:gd name="T45" fmla="*/ 21 h 29"/>
                  <a:gd name="T46" fmla="*/ 38 w 42"/>
                  <a:gd name="T47" fmla="*/ 15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29"/>
                  <a:gd name="T74" fmla="*/ 42 w 42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29">
                    <a:moveTo>
                      <a:pt x="38" y="15"/>
                    </a:moveTo>
                    <a:lnTo>
                      <a:pt x="38" y="7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16" y="1"/>
                    </a:lnTo>
                    <a:lnTo>
                      <a:pt x="9" y="4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11" y="21"/>
                    </a:lnTo>
                    <a:lnTo>
                      <a:pt x="13" y="28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33" y="29"/>
                    </a:lnTo>
                    <a:lnTo>
                      <a:pt x="38" y="28"/>
                    </a:lnTo>
                    <a:lnTo>
                      <a:pt x="41" y="28"/>
                    </a:lnTo>
                    <a:lnTo>
                      <a:pt x="42" y="21"/>
                    </a:lnTo>
                    <a:lnTo>
                      <a:pt x="38" y="15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073"/>
              <p:cNvSpPr>
                <a:spLocks noChangeAspect="1"/>
              </p:cNvSpPr>
              <p:nvPr/>
            </p:nvSpPr>
            <p:spPr bwMode="auto">
              <a:xfrm>
                <a:off x="3377" y="722"/>
                <a:ext cx="145" cy="268"/>
              </a:xfrm>
              <a:custGeom>
                <a:avLst/>
                <a:gdLst>
                  <a:gd name="T0" fmla="*/ 128 w 145"/>
                  <a:gd name="T1" fmla="*/ 7 h 268"/>
                  <a:gd name="T2" fmla="*/ 130 w 145"/>
                  <a:gd name="T3" fmla="*/ 19 h 268"/>
                  <a:gd name="T4" fmla="*/ 119 w 145"/>
                  <a:gd name="T5" fmla="*/ 19 h 268"/>
                  <a:gd name="T6" fmla="*/ 113 w 145"/>
                  <a:gd name="T7" fmla="*/ 19 h 268"/>
                  <a:gd name="T8" fmla="*/ 116 w 145"/>
                  <a:gd name="T9" fmla="*/ 11 h 268"/>
                  <a:gd name="T10" fmla="*/ 110 w 145"/>
                  <a:gd name="T11" fmla="*/ 1 h 268"/>
                  <a:gd name="T12" fmla="*/ 90 w 145"/>
                  <a:gd name="T13" fmla="*/ 5 h 268"/>
                  <a:gd name="T14" fmla="*/ 104 w 145"/>
                  <a:gd name="T15" fmla="*/ 21 h 268"/>
                  <a:gd name="T16" fmla="*/ 113 w 145"/>
                  <a:gd name="T17" fmla="*/ 27 h 268"/>
                  <a:gd name="T18" fmla="*/ 110 w 145"/>
                  <a:gd name="T19" fmla="*/ 36 h 268"/>
                  <a:gd name="T20" fmla="*/ 102 w 145"/>
                  <a:gd name="T21" fmla="*/ 39 h 268"/>
                  <a:gd name="T22" fmla="*/ 93 w 145"/>
                  <a:gd name="T23" fmla="*/ 55 h 268"/>
                  <a:gd name="T24" fmla="*/ 106 w 145"/>
                  <a:gd name="T25" fmla="*/ 68 h 268"/>
                  <a:gd name="T26" fmla="*/ 78 w 145"/>
                  <a:gd name="T27" fmla="*/ 69 h 268"/>
                  <a:gd name="T28" fmla="*/ 79 w 145"/>
                  <a:gd name="T29" fmla="*/ 77 h 268"/>
                  <a:gd name="T30" fmla="*/ 90 w 145"/>
                  <a:gd name="T31" fmla="*/ 80 h 268"/>
                  <a:gd name="T32" fmla="*/ 88 w 145"/>
                  <a:gd name="T33" fmla="*/ 86 h 268"/>
                  <a:gd name="T34" fmla="*/ 71 w 145"/>
                  <a:gd name="T35" fmla="*/ 83 h 268"/>
                  <a:gd name="T36" fmla="*/ 58 w 145"/>
                  <a:gd name="T37" fmla="*/ 72 h 268"/>
                  <a:gd name="T38" fmla="*/ 56 w 145"/>
                  <a:gd name="T39" fmla="*/ 62 h 268"/>
                  <a:gd name="T40" fmla="*/ 33 w 145"/>
                  <a:gd name="T41" fmla="*/ 52 h 268"/>
                  <a:gd name="T42" fmla="*/ 51 w 145"/>
                  <a:gd name="T43" fmla="*/ 53 h 268"/>
                  <a:gd name="T44" fmla="*/ 85 w 145"/>
                  <a:gd name="T45" fmla="*/ 51 h 268"/>
                  <a:gd name="T46" fmla="*/ 93 w 145"/>
                  <a:gd name="T47" fmla="*/ 35 h 268"/>
                  <a:gd name="T48" fmla="*/ 78 w 145"/>
                  <a:gd name="T49" fmla="*/ 24 h 268"/>
                  <a:gd name="T50" fmla="*/ 40 w 145"/>
                  <a:gd name="T51" fmla="*/ 15 h 268"/>
                  <a:gd name="T52" fmla="*/ 24 w 145"/>
                  <a:gd name="T53" fmla="*/ 11 h 268"/>
                  <a:gd name="T54" fmla="*/ 14 w 145"/>
                  <a:gd name="T55" fmla="*/ 14 h 268"/>
                  <a:gd name="T56" fmla="*/ 6 w 145"/>
                  <a:gd name="T57" fmla="*/ 21 h 268"/>
                  <a:gd name="T58" fmla="*/ 4 w 145"/>
                  <a:gd name="T59" fmla="*/ 41 h 268"/>
                  <a:gd name="T60" fmla="*/ 13 w 145"/>
                  <a:gd name="T61" fmla="*/ 55 h 268"/>
                  <a:gd name="T62" fmla="*/ 23 w 145"/>
                  <a:gd name="T63" fmla="*/ 80 h 268"/>
                  <a:gd name="T64" fmla="*/ 38 w 145"/>
                  <a:gd name="T65" fmla="*/ 99 h 268"/>
                  <a:gd name="T66" fmla="*/ 51 w 145"/>
                  <a:gd name="T67" fmla="*/ 114 h 268"/>
                  <a:gd name="T68" fmla="*/ 38 w 145"/>
                  <a:gd name="T69" fmla="*/ 140 h 268"/>
                  <a:gd name="T70" fmla="*/ 40 w 145"/>
                  <a:gd name="T71" fmla="*/ 154 h 268"/>
                  <a:gd name="T72" fmla="*/ 51 w 145"/>
                  <a:gd name="T73" fmla="*/ 158 h 268"/>
                  <a:gd name="T74" fmla="*/ 45 w 145"/>
                  <a:gd name="T75" fmla="*/ 159 h 268"/>
                  <a:gd name="T76" fmla="*/ 38 w 145"/>
                  <a:gd name="T77" fmla="*/ 166 h 268"/>
                  <a:gd name="T78" fmla="*/ 38 w 145"/>
                  <a:gd name="T79" fmla="*/ 171 h 268"/>
                  <a:gd name="T80" fmla="*/ 42 w 145"/>
                  <a:gd name="T81" fmla="*/ 190 h 268"/>
                  <a:gd name="T82" fmla="*/ 47 w 145"/>
                  <a:gd name="T83" fmla="*/ 205 h 268"/>
                  <a:gd name="T84" fmla="*/ 54 w 145"/>
                  <a:gd name="T85" fmla="*/ 216 h 268"/>
                  <a:gd name="T86" fmla="*/ 62 w 145"/>
                  <a:gd name="T87" fmla="*/ 216 h 268"/>
                  <a:gd name="T88" fmla="*/ 75 w 145"/>
                  <a:gd name="T89" fmla="*/ 216 h 268"/>
                  <a:gd name="T90" fmla="*/ 85 w 145"/>
                  <a:gd name="T91" fmla="*/ 224 h 268"/>
                  <a:gd name="T92" fmla="*/ 89 w 145"/>
                  <a:gd name="T93" fmla="*/ 231 h 268"/>
                  <a:gd name="T94" fmla="*/ 99 w 145"/>
                  <a:gd name="T95" fmla="*/ 238 h 268"/>
                  <a:gd name="T96" fmla="*/ 109 w 145"/>
                  <a:gd name="T97" fmla="*/ 247 h 268"/>
                  <a:gd name="T98" fmla="*/ 99 w 145"/>
                  <a:gd name="T99" fmla="*/ 253 h 268"/>
                  <a:gd name="T100" fmla="*/ 104 w 145"/>
                  <a:gd name="T101" fmla="*/ 260 h 268"/>
                  <a:gd name="T102" fmla="*/ 113 w 145"/>
                  <a:gd name="T103" fmla="*/ 260 h 268"/>
                  <a:gd name="T104" fmla="*/ 131 w 145"/>
                  <a:gd name="T105" fmla="*/ 257 h 268"/>
                  <a:gd name="T106" fmla="*/ 135 w 145"/>
                  <a:gd name="T107" fmla="*/ 267 h 268"/>
                  <a:gd name="T108" fmla="*/ 144 w 145"/>
                  <a:gd name="T109" fmla="*/ 165 h 268"/>
                  <a:gd name="T110" fmla="*/ 131 w 145"/>
                  <a:gd name="T111" fmla="*/ 1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268"/>
                  <a:gd name="T170" fmla="*/ 145 w 145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268">
                    <a:moveTo>
                      <a:pt x="131" y="1"/>
                    </a:moveTo>
                    <a:lnTo>
                      <a:pt x="131" y="0"/>
                    </a:lnTo>
                    <a:lnTo>
                      <a:pt x="128" y="7"/>
                    </a:lnTo>
                    <a:lnTo>
                      <a:pt x="131" y="14"/>
                    </a:lnTo>
                    <a:lnTo>
                      <a:pt x="131" y="17"/>
                    </a:lnTo>
                    <a:lnTo>
                      <a:pt x="130" y="19"/>
                    </a:lnTo>
                    <a:lnTo>
                      <a:pt x="124" y="22"/>
                    </a:lnTo>
                    <a:lnTo>
                      <a:pt x="121" y="22"/>
                    </a:lnTo>
                    <a:lnTo>
                      <a:pt x="119" y="19"/>
                    </a:lnTo>
                    <a:lnTo>
                      <a:pt x="117" y="19"/>
                    </a:lnTo>
                    <a:lnTo>
                      <a:pt x="116" y="19"/>
                    </a:lnTo>
                    <a:lnTo>
                      <a:pt x="113" y="19"/>
                    </a:lnTo>
                    <a:lnTo>
                      <a:pt x="113" y="17"/>
                    </a:lnTo>
                    <a:lnTo>
                      <a:pt x="113" y="14"/>
                    </a:lnTo>
                    <a:lnTo>
                      <a:pt x="116" y="11"/>
                    </a:lnTo>
                    <a:lnTo>
                      <a:pt x="117" y="7"/>
                    </a:lnTo>
                    <a:lnTo>
                      <a:pt x="116" y="5"/>
                    </a:lnTo>
                    <a:lnTo>
                      <a:pt x="110" y="1"/>
                    </a:lnTo>
                    <a:lnTo>
                      <a:pt x="103" y="3"/>
                    </a:lnTo>
                    <a:lnTo>
                      <a:pt x="97" y="4"/>
                    </a:lnTo>
                    <a:lnTo>
                      <a:pt x="90" y="5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4" y="21"/>
                    </a:lnTo>
                    <a:lnTo>
                      <a:pt x="106" y="24"/>
                    </a:lnTo>
                    <a:lnTo>
                      <a:pt x="109" y="24"/>
                    </a:lnTo>
                    <a:lnTo>
                      <a:pt x="113" y="27"/>
                    </a:lnTo>
                    <a:lnTo>
                      <a:pt x="117" y="32"/>
                    </a:lnTo>
                    <a:lnTo>
                      <a:pt x="117" y="38"/>
                    </a:lnTo>
                    <a:lnTo>
                      <a:pt x="110" y="36"/>
                    </a:lnTo>
                    <a:lnTo>
                      <a:pt x="103" y="38"/>
                    </a:lnTo>
                    <a:lnTo>
                      <a:pt x="102" y="39"/>
                    </a:lnTo>
                    <a:lnTo>
                      <a:pt x="100" y="44"/>
                    </a:lnTo>
                    <a:lnTo>
                      <a:pt x="97" y="49"/>
                    </a:lnTo>
                    <a:lnTo>
                      <a:pt x="93" y="55"/>
                    </a:lnTo>
                    <a:lnTo>
                      <a:pt x="93" y="58"/>
                    </a:lnTo>
                    <a:lnTo>
                      <a:pt x="95" y="60"/>
                    </a:lnTo>
                    <a:lnTo>
                      <a:pt x="106" y="68"/>
                    </a:lnTo>
                    <a:lnTo>
                      <a:pt x="97" y="70"/>
                    </a:lnTo>
                    <a:lnTo>
                      <a:pt x="86" y="70"/>
                    </a:lnTo>
                    <a:lnTo>
                      <a:pt x="78" y="69"/>
                    </a:lnTo>
                    <a:lnTo>
                      <a:pt x="75" y="70"/>
                    </a:lnTo>
                    <a:lnTo>
                      <a:pt x="75" y="73"/>
                    </a:lnTo>
                    <a:lnTo>
                      <a:pt x="79" y="77"/>
                    </a:lnTo>
                    <a:lnTo>
                      <a:pt x="85" y="79"/>
                    </a:lnTo>
                    <a:lnTo>
                      <a:pt x="89" y="79"/>
                    </a:lnTo>
                    <a:lnTo>
                      <a:pt x="90" y="80"/>
                    </a:lnTo>
                    <a:lnTo>
                      <a:pt x="90" y="83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5" y="86"/>
                    </a:lnTo>
                    <a:lnTo>
                      <a:pt x="78" y="84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65" y="80"/>
                    </a:lnTo>
                    <a:lnTo>
                      <a:pt x="58" y="72"/>
                    </a:lnTo>
                    <a:lnTo>
                      <a:pt x="56" y="68"/>
                    </a:lnTo>
                    <a:lnTo>
                      <a:pt x="56" y="65"/>
                    </a:lnTo>
                    <a:lnTo>
                      <a:pt x="56" y="62"/>
                    </a:lnTo>
                    <a:lnTo>
                      <a:pt x="49" y="60"/>
                    </a:lnTo>
                    <a:lnTo>
                      <a:pt x="44" y="58"/>
                    </a:lnTo>
                    <a:lnTo>
                      <a:pt x="33" y="52"/>
                    </a:lnTo>
                    <a:lnTo>
                      <a:pt x="38" y="52"/>
                    </a:lnTo>
                    <a:lnTo>
                      <a:pt x="42" y="53"/>
                    </a:lnTo>
                    <a:lnTo>
                      <a:pt x="51" y="53"/>
                    </a:lnTo>
                    <a:lnTo>
                      <a:pt x="73" y="55"/>
                    </a:lnTo>
                    <a:lnTo>
                      <a:pt x="80" y="52"/>
                    </a:lnTo>
                    <a:lnTo>
                      <a:pt x="85" y="51"/>
                    </a:lnTo>
                    <a:lnTo>
                      <a:pt x="89" y="46"/>
                    </a:lnTo>
                    <a:lnTo>
                      <a:pt x="92" y="39"/>
                    </a:lnTo>
                    <a:lnTo>
                      <a:pt x="93" y="35"/>
                    </a:lnTo>
                    <a:lnTo>
                      <a:pt x="92" y="31"/>
                    </a:lnTo>
                    <a:lnTo>
                      <a:pt x="86" y="25"/>
                    </a:lnTo>
                    <a:lnTo>
                      <a:pt x="78" y="24"/>
                    </a:lnTo>
                    <a:lnTo>
                      <a:pt x="58" y="18"/>
                    </a:lnTo>
                    <a:lnTo>
                      <a:pt x="48" y="15"/>
                    </a:lnTo>
                    <a:lnTo>
                      <a:pt x="40" y="15"/>
                    </a:lnTo>
                    <a:lnTo>
                      <a:pt x="20" y="15"/>
                    </a:lnTo>
                    <a:lnTo>
                      <a:pt x="23" y="12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6" y="21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10" y="42"/>
                    </a:lnTo>
                    <a:lnTo>
                      <a:pt x="14" y="48"/>
                    </a:lnTo>
                    <a:lnTo>
                      <a:pt x="13" y="55"/>
                    </a:lnTo>
                    <a:lnTo>
                      <a:pt x="18" y="66"/>
                    </a:lnTo>
                    <a:lnTo>
                      <a:pt x="28" y="73"/>
                    </a:lnTo>
                    <a:lnTo>
                      <a:pt x="23" y="80"/>
                    </a:lnTo>
                    <a:lnTo>
                      <a:pt x="23" y="86"/>
                    </a:lnTo>
                    <a:lnTo>
                      <a:pt x="33" y="92"/>
                    </a:lnTo>
                    <a:lnTo>
                      <a:pt x="38" y="99"/>
                    </a:lnTo>
                    <a:lnTo>
                      <a:pt x="35" y="104"/>
                    </a:lnTo>
                    <a:lnTo>
                      <a:pt x="44" y="108"/>
                    </a:lnTo>
                    <a:lnTo>
                      <a:pt x="51" y="114"/>
                    </a:lnTo>
                    <a:lnTo>
                      <a:pt x="49" y="123"/>
                    </a:lnTo>
                    <a:lnTo>
                      <a:pt x="44" y="131"/>
                    </a:lnTo>
                    <a:lnTo>
                      <a:pt x="38" y="140"/>
                    </a:lnTo>
                    <a:lnTo>
                      <a:pt x="34" y="152"/>
                    </a:lnTo>
                    <a:lnTo>
                      <a:pt x="37" y="149"/>
                    </a:lnTo>
                    <a:lnTo>
                      <a:pt x="40" y="154"/>
                    </a:lnTo>
                    <a:lnTo>
                      <a:pt x="45" y="155"/>
                    </a:lnTo>
                    <a:lnTo>
                      <a:pt x="51" y="157"/>
                    </a:lnTo>
                    <a:lnTo>
                      <a:pt x="51" y="158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4" y="162"/>
                    </a:lnTo>
                    <a:lnTo>
                      <a:pt x="38" y="164"/>
                    </a:lnTo>
                    <a:lnTo>
                      <a:pt x="38" y="166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8" y="171"/>
                    </a:lnTo>
                    <a:lnTo>
                      <a:pt x="38" y="178"/>
                    </a:lnTo>
                    <a:lnTo>
                      <a:pt x="38" y="185"/>
                    </a:lnTo>
                    <a:lnTo>
                      <a:pt x="42" y="190"/>
                    </a:lnTo>
                    <a:lnTo>
                      <a:pt x="41" y="199"/>
                    </a:lnTo>
                    <a:lnTo>
                      <a:pt x="45" y="200"/>
                    </a:lnTo>
                    <a:lnTo>
                      <a:pt x="47" y="205"/>
                    </a:lnTo>
                    <a:lnTo>
                      <a:pt x="51" y="209"/>
                    </a:lnTo>
                    <a:lnTo>
                      <a:pt x="54" y="216"/>
                    </a:lnTo>
                    <a:lnTo>
                      <a:pt x="56" y="216"/>
                    </a:lnTo>
                    <a:lnTo>
                      <a:pt x="61" y="217"/>
                    </a:lnTo>
                    <a:lnTo>
                      <a:pt x="62" y="216"/>
                    </a:lnTo>
                    <a:lnTo>
                      <a:pt x="66" y="217"/>
                    </a:lnTo>
                    <a:lnTo>
                      <a:pt x="69" y="219"/>
                    </a:lnTo>
                    <a:lnTo>
                      <a:pt x="75" y="216"/>
                    </a:lnTo>
                    <a:lnTo>
                      <a:pt x="79" y="217"/>
                    </a:lnTo>
                    <a:lnTo>
                      <a:pt x="83" y="220"/>
                    </a:lnTo>
                    <a:lnTo>
                      <a:pt x="85" y="224"/>
                    </a:lnTo>
                    <a:lnTo>
                      <a:pt x="85" y="229"/>
                    </a:lnTo>
                    <a:lnTo>
                      <a:pt x="89" y="230"/>
                    </a:lnTo>
                    <a:lnTo>
                      <a:pt x="89" y="231"/>
                    </a:lnTo>
                    <a:lnTo>
                      <a:pt x="93" y="234"/>
                    </a:lnTo>
                    <a:lnTo>
                      <a:pt x="99" y="236"/>
                    </a:lnTo>
                    <a:lnTo>
                      <a:pt x="99" y="238"/>
                    </a:lnTo>
                    <a:lnTo>
                      <a:pt x="109" y="240"/>
                    </a:lnTo>
                    <a:lnTo>
                      <a:pt x="111" y="244"/>
                    </a:lnTo>
                    <a:lnTo>
                      <a:pt x="109" y="247"/>
                    </a:lnTo>
                    <a:lnTo>
                      <a:pt x="107" y="248"/>
                    </a:lnTo>
                    <a:lnTo>
                      <a:pt x="100" y="250"/>
                    </a:lnTo>
                    <a:lnTo>
                      <a:pt x="99" y="253"/>
                    </a:lnTo>
                    <a:lnTo>
                      <a:pt x="103" y="254"/>
                    </a:lnTo>
                    <a:lnTo>
                      <a:pt x="103" y="257"/>
                    </a:lnTo>
                    <a:lnTo>
                      <a:pt x="104" y="260"/>
                    </a:lnTo>
                    <a:lnTo>
                      <a:pt x="109" y="264"/>
                    </a:lnTo>
                    <a:lnTo>
                      <a:pt x="113" y="264"/>
                    </a:lnTo>
                    <a:lnTo>
                      <a:pt x="113" y="260"/>
                    </a:lnTo>
                    <a:lnTo>
                      <a:pt x="117" y="260"/>
                    </a:lnTo>
                    <a:lnTo>
                      <a:pt x="126" y="255"/>
                    </a:lnTo>
                    <a:lnTo>
                      <a:pt x="131" y="257"/>
                    </a:lnTo>
                    <a:lnTo>
                      <a:pt x="135" y="260"/>
                    </a:lnTo>
                    <a:lnTo>
                      <a:pt x="134" y="262"/>
                    </a:lnTo>
                    <a:lnTo>
                      <a:pt x="135" y="267"/>
                    </a:lnTo>
                    <a:lnTo>
                      <a:pt x="140" y="268"/>
                    </a:lnTo>
                    <a:lnTo>
                      <a:pt x="144" y="268"/>
                    </a:lnTo>
                    <a:lnTo>
                      <a:pt x="144" y="165"/>
                    </a:lnTo>
                    <a:lnTo>
                      <a:pt x="145" y="0"/>
                    </a:lnTo>
                    <a:lnTo>
                      <a:pt x="144" y="1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074"/>
              <p:cNvSpPr>
                <a:spLocks noChangeAspect="1"/>
              </p:cNvSpPr>
              <p:nvPr/>
            </p:nvSpPr>
            <p:spPr bwMode="auto">
              <a:xfrm>
                <a:off x="3377" y="722"/>
                <a:ext cx="145" cy="268"/>
              </a:xfrm>
              <a:custGeom>
                <a:avLst/>
                <a:gdLst>
                  <a:gd name="T0" fmla="*/ 128 w 145"/>
                  <a:gd name="T1" fmla="*/ 7 h 268"/>
                  <a:gd name="T2" fmla="*/ 130 w 145"/>
                  <a:gd name="T3" fmla="*/ 19 h 268"/>
                  <a:gd name="T4" fmla="*/ 119 w 145"/>
                  <a:gd name="T5" fmla="*/ 19 h 268"/>
                  <a:gd name="T6" fmla="*/ 113 w 145"/>
                  <a:gd name="T7" fmla="*/ 19 h 268"/>
                  <a:gd name="T8" fmla="*/ 116 w 145"/>
                  <a:gd name="T9" fmla="*/ 11 h 268"/>
                  <a:gd name="T10" fmla="*/ 110 w 145"/>
                  <a:gd name="T11" fmla="*/ 1 h 268"/>
                  <a:gd name="T12" fmla="*/ 90 w 145"/>
                  <a:gd name="T13" fmla="*/ 5 h 268"/>
                  <a:gd name="T14" fmla="*/ 104 w 145"/>
                  <a:gd name="T15" fmla="*/ 21 h 268"/>
                  <a:gd name="T16" fmla="*/ 113 w 145"/>
                  <a:gd name="T17" fmla="*/ 27 h 268"/>
                  <a:gd name="T18" fmla="*/ 110 w 145"/>
                  <a:gd name="T19" fmla="*/ 36 h 268"/>
                  <a:gd name="T20" fmla="*/ 102 w 145"/>
                  <a:gd name="T21" fmla="*/ 39 h 268"/>
                  <a:gd name="T22" fmla="*/ 93 w 145"/>
                  <a:gd name="T23" fmla="*/ 55 h 268"/>
                  <a:gd name="T24" fmla="*/ 106 w 145"/>
                  <a:gd name="T25" fmla="*/ 68 h 268"/>
                  <a:gd name="T26" fmla="*/ 78 w 145"/>
                  <a:gd name="T27" fmla="*/ 69 h 268"/>
                  <a:gd name="T28" fmla="*/ 79 w 145"/>
                  <a:gd name="T29" fmla="*/ 77 h 268"/>
                  <a:gd name="T30" fmla="*/ 90 w 145"/>
                  <a:gd name="T31" fmla="*/ 80 h 268"/>
                  <a:gd name="T32" fmla="*/ 88 w 145"/>
                  <a:gd name="T33" fmla="*/ 86 h 268"/>
                  <a:gd name="T34" fmla="*/ 71 w 145"/>
                  <a:gd name="T35" fmla="*/ 83 h 268"/>
                  <a:gd name="T36" fmla="*/ 58 w 145"/>
                  <a:gd name="T37" fmla="*/ 72 h 268"/>
                  <a:gd name="T38" fmla="*/ 56 w 145"/>
                  <a:gd name="T39" fmla="*/ 62 h 268"/>
                  <a:gd name="T40" fmla="*/ 33 w 145"/>
                  <a:gd name="T41" fmla="*/ 52 h 268"/>
                  <a:gd name="T42" fmla="*/ 51 w 145"/>
                  <a:gd name="T43" fmla="*/ 53 h 268"/>
                  <a:gd name="T44" fmla="*/ 85 w 145"/>
                  <a:gd name="T45" fmla="*/ 51 h 268"/>
                  <a:gd name="T46" fmla="*/ 93 w 145"/>
                  <a:gd name="T47" fmla="*/ 35 h 268"/>
                  <a:gd name="T48" fmla="*/ 78 w 145"/>
                  <a:gd name="T49" fmla="*/ 24 h 268"/>
                  <a:gd name="T50" fmla="*/ 40 w 145"/>
                  <a:gd name="T51" fmla="*/ 15 h 268"/>
                  <a:gd name="T52" fmla="*/ 24 w 145"/>
                  <a:gd name="T53" fmla="*/ 11 h 268"/>
                  <a:gd name="T54" fmla="*/ 14 w 145"/>
                  <a:gd name="T55" fmla="*/ 14 h 268"/>
                  <a:gd name="T56" fmla="*/ 6 w 145"/>
                  <a:gd name="T57" fmla="*/ 21 h 268"/>
                  <a:gd name="T58" fmla="*/ 4 w 145"/>
                  <a:gd name="T59" fmla="*/ 41 h 268"/>
                  <a:gd name="T60" fmla="*/ 13 w 145"/>
                  <a:gd name="T61" fmla="*/ 55 h 268"/>
                  <a:gd name="T62" fmla="*/ 23 w 145"/>
                  <a:gd name="T63" fmla="*/ 80 h 268"/>
                  <a:gd name="T64" fmla="*/ 38 w 145"/>
                  <a:gd name="T65" fmla="*/ 99 h 268"/>
                  <a:gd name="T66" fmla="*/ 51 w 145"/>
                  <a:gd name="T67" fmla="*/ 114 h 268"/>
                  <a:gd name="T68" fmla="*/ 38 w 145"/>
                  <a:gd name="T69" fmla="*/ 140 h 268"/>
                  <a:gd name="T70" fmla="*/ 40 w 145"/>
                  <a:gd name="T71" fmla="*/ 154 h 268"/>
                  <a:gd name="T72" fmla="*/ 51 w 145"/>
                  <a:gd name="T73" fmla="*/ 158 h 268"/>
                  <a:gd name="T74" fmla="*/ 45 w 145"/>
                  <a:gd name="T75" fmla="*/ 159 h 268"/>
                  <a:gd name="T76" fmla="*/ 38 w 145"/>
                  <a:gd name="T77" fmla="*/ 166 h 268"/>
                  <a:gd name="T78" fmla="*/ 38 w 145"/>
                  <a:gd name="T79" fmla="*/ 171 h 268"/>
                  <a:gd name="T80" fmla="*/ 42 w 145"/>
                  <a:gd name="T81" fmla="*/ 190 h 268"/>
                  <a:gd name="T82" fmla="*/ 47 w 145"/>
                  <a:gd name="T83" fmla="*/ 205 h 268"/>
                  <a:gd name="T84" fmla="*/ 54 w 145"/>
                  <a:gd name="T85" fmla="*/ 216 h 268"/>
                  <a:gd name="T86" fmla="*/ 62 w 145"/>
                  <a:gd name="T87" fmla="*/ 216 h 268"/>
                  <a:gd name="T88" fmla="*/ 75 w 145"/>
                  <a:gd name="T89" fmla="*/ 216 h 268"/>
                  <a:gd name="T90" fmla="*/ 85 w 145"/>
                  <a:gd name="T91" fmla="*/ 224 h 268"/>
                  <a:gd name="T92" fmla="*/ 89 w 145"/>
                  <a:gd name="T93" fmla="*/ 231 h 268"/>
                  <a:gd name="T94" fmla="*/ 99 w 145"/>
                  <a:gd name="T95" fmla="*/ 238 h 268"/>
                  <a:gd name="T96" fmla="*/ 109 w 145"/>
                  <a:gd name="T97" fmla="*/ 247 h 268"/>
                  <a:gd name="T98" fmla="*/ 99 w 145"/>
                  <a:gd name="T99" fmla="*/ 253 h 268"/>
                  <a:gd name="T100" fmla="*/ 104 w 145"/>
                  <a:gd name="T101" fmla="*/ 260 h 268"/>
                  <a:gd name="T102" fmla="*/ 113 w 145"/>
                  <a:gd name="T103" fmla="*/ 260 h 268"/>
                  <a:gd name="T104" fmla="*/ 131 w 145"/>
                  <a:gd name="T105" fmla="*/ 257 h 268"/>
                  <a:gd name="T106" fmla="*/ 135 w 145"/>
                  <a:gd name="T107" fmla="*/ 267 h 268"/>
                  <a:gd name="T108" fmla="*/ 144 w 145"/>
                  <a:gd name="T109" fmla="*/ 165 h 268"/>
                  <a:gd name="T110" fmla="*/ 131 w 145"/>
                  <a:gd name="T111" fmla="*/ 1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268"/>
                  <a:gd name="T170" fmla="*/ 145 w 145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268">
                    <a:moveTo>
                      <a:pt x="131" y="1"/>
                    </a:moveTo>
                    <a:lnTo>
                      <a:pt x="131" y="0"/>
                    </a:lnTo>
                    <a:lnTo>
                      <a:pt x="128" y="7"/>
                    </a:lnTo>
                    <a:lnTo>
                      <a:pt x="131" y="14"/>
                    </a:lnTo>
                    <a:lnTo>
                      <a:pt x="131" y="17"/>
                    </a:lnTo>
                    <a:lnTo>
                      <a:pt x="130" y="19"/>
                    </a:lnTo>
                    <a:lnTo>
                      <a:pt x="124" y="22"/>
                    </a:lnTo>
                    <a:lnTo>
                      <a:pt x="121" y="22"/>
                    </a:lnTo>
                    <a:lnTo>
                      <a:pt x="119" y="19"/>
                    </a:lnTo>
                    <a:lnTo>
                      <a:pt x="117" y="19"/>
                    </a:lnTo>
                    <a:lnTo>
                      <a:pt x="116" y="19"/>
                    </a:lnTo>
                    <a:lnTo>
                      <a:pt x="113" y="19"/>
                    </a:lnTo>
                    <a:lnTo>
                      <a:pt x="113" y="17"/>
                    </a:lnTo>
                    <a:lnTo>
                      <a:pt x="113" y="14"/>
                    </a:lnTo>
                    <a:lnTo>
                      <a:pt x="116" y="11"/>
                    </a:lnTo>
                    <a:lnTo>
                      <a:pt x="117" y="7"/>
                    </a:lnTo>
                    <a:lnTo>
                      <a:pt x="116" y="5"/>
                    </a:lnTo>
                    <a:lnTo>
                      <a:pt x="110" y="1"/>
                    </a:lnTo>
                    <a:lnTo>
                      <a:pt x="103" y="3"/>
                    </a:lnTo>
                    <a:lnTo>
                      <a:pt x="97" y="4"/>
                    </a:lnTo>
                    <a:lnTo>
                      <a:pt x="90" y="5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4" y="21"/>
                    </a:lnTo>
                    <a:lnTo>
                      <a:pt x="106" y="24"/>
                    </a:lnTo>
                    <a:lnTo>
                      <a:pt x="109" y="24"/>
                    </a:lnTo>
                    <a:lnTo>
                      <a:pt x="113" y="27"/>
                    </a:lnTo>
                    <a:lnTo>
                      <a:pt x="117" y="32"/>
                    </a:lnTo>
                    <a:lnTo>
                      <a:pt x="117" y="38"/>
                    </a:lnTo>
                    <a:lnTo>
                      <a:pt x="110" y="36"/>
                    </a:lnTo>
                    <a:lnTo>
                      <a:pt x="103" y="38"/>
                    </a:lnTo>
                    <a:lnTo>
                      <a:pt x="102" y="39"/>
                    </a:lnTo>
                    <a:lnTo>
                      <a:pt x="100" y="44"/>
                    </a:lnTo>
                    <a:lnTo>
                      <a:pt x="97" y="49"/>
                    </a:lnTo>
                    <a:lnTo>
                      <a:pt x="93" y="55"/>
                    </a:lnTo>
                    <a:lnTo>
                      <a:pt x="93" y="58"/>
                    </a:lnTo>
                    <a:lnTo>
                      <a:pt x="95" y="60"/>
                    </a:lnTo>
                    <a:lnTo>
                      <a:pt x="106" y="68"/>
                    </a:lnTo>
                    <a:lnTo>
                      <a:pt x="97" y="70"/>
                    </a:lnTo>
                    <a:lnTo>
                      <a:pt x="86" y="70"/>
                    </a:lnTo>
                    <a:lnTo>
                      <a:pt x="78" y="69"/>
                    </a:lnTo>
                    <a:lnTo>
                      <a:pt x="75" y="70"/>
                    </a:lnTo>
                    <a:lnTo>
                      <a:pt x="75" y="73"/>
                    </a:lnTo>
                    <a:lnTo>
                      <a:pt x="79" y="77"/>
                    </a:lnTo>
                    <a:lnTo>
                      <a:pt x="85" y="79"/>
                    </a:lnTo>
                    <a:lnTo>
                      <a:pt x="89" y="79"/>
                    </a:lnTo>
                    <a:lnTo>
                      <a:pt x="90" y="80"/>
                    </a:lnTo>
                    <a:lnTo>
                      <a:pt x="90" y="83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5" y="86"/>
                    </a:lnTo>
                    <a:lnTo>
                      <a:pt x="78" y="84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65" y="80"/>
                    </a:lnTo>
                    <a:lnTo>
                      <a:pt x="58" y="72"/>
                    </a:lnTo>
                    <a:lnTo>
                      <a:pt x="56" y="68"/>
                    </a:lnTo>
                    <a:lnTo>
                      <a:pt x="56" y="65"/>
                    </a:lnTo>
                    <a:lnTo>
                      <a:pt x="56" y="62"/>
                    </a:lnTo>
                    <a:lnTo>
                      <a:pt x="49" y="60"/>
                    </a:lnTo>
                    <a:lnTo>
                      <a:pt x="44" y="58"/>
                    </a:lnTo>
                    <a:lnTo>
                      <a:pt x="33" y="52"/>
                    </a:lnTo>
                    <a:lnTo>
                      <a:pt x="38" y="52"/>
                    </a:lnTo>
                    <a:lnTo>
                      <a:pt x="42" y="53"/>
                    </a:lnTo>
                    <a:lnTo>
                      <a:pt x="51" y="53"/>
                    </a:lnTo>
                    <a:lnTo>
                      <a:pt x="73" y="55"/>
                    </a:lnTo>
                    <a:lnTo>
                      <a:pt x="80" y="52"/>
                    </a:lnTo>
                    <a:lnTo>
                      <a:pt x="85" y="51"/>
                    </a:lnTo>
                    <a:lnTo>
                      <a:pt x="89" y="46"/>
                    </a:lnTo>
                    <a:lnTo>
                      <a:pt x="92" y="39"/>
                    </a:lnTo>
                    <a:lnTo>
                      <a:pt x="93" y="35"/>
                    </a:lnTo>
                    <a:lnTo>
                      <a:pt x="92" y="31"/>
                    </a:lnTo>
                    <a:lnTo>
                      <a:pt x="86" y="25"/>
                    </a:lnTo>
                    <a:lnTo>
                      <a:pt x="78" y="24"/>
                    </a:lnTo>
                    <a:lnTo>
                      <a:pt x="58" y="18"/>
                    </a:lnTo>
                    <a:lnTo>
                      <a:pt x="48" y="15"/>
                    </a:lnTo>
                    <a:lnTo>
                      <a:pt x="40" y="15"/>
                    </a:lnTo>
                    <a:lnTo>
                      <a:pt x="20" y="15"/>
                    </a:lnTo>
                    <a:lnTo>
                      <a:pt x="23" y="12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6" y="21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10" y="42"/>
                    </a:lnTo>
                    <a:lnTo>
                      <a:pt x="14" y="48"/>
                    </a:lnTo>
                    <a:lnTo>
                      <a:pt x="13" y="55"/>
                    </a:lnTo>
                    <a:lnTo>
                      <a:pt x="18" y="66"/>
                    </a:lnTo>
                    <a:lnTo>
                      <a:pt x="28" y="73"/>
                    </a:lnTo>
                    <a:lnTo>
                      <a:pt x="23" y="80"/>
                    </a:lnTo>
                    <a:lnTo>
                      <a:pt x="23" y="86"/>
                    </a:lnTo>
                    <a:lnTo>
                      <a:pt x="33" y="92"/>
                    </a:lnTo>
                    <a:lnTo>
                      <a:pt x="38" y="99"/>
                    </a:lnTo>
                    <a:lnTo>
                      <a:pt x="35" y="104"/>
                    </a:lnTo>
                    <a:lnTo>
                      <a:pt x="44" y="108"/>
                    </a:lnTo>
                    <a:lnTo>
                      <a:pt x="51" y="114"/>
                    </a:lnTo>
                    <a:lnTo>
                      <a:pt x="49" y="123"/>
                    </a:lnTo>
                    <a:lnTo>
                      <a:pt x="44" y="131"/>
                    </a:lnTo>
                    <a:lnTo>
                      <a:pt x="38" y="140"/>
                    </a:lnTo>
                    <a:lnTo>
                      <a:pt x="34" y="152"/>
                    </a:lnTo>
                    <a:lnTo>
                      <a:pt x="37" y="149"/>
                    </a:lnTo>
                    <a:lnTo>
                      <a:pt x="40" y="154"/>
                    </a:lnTo>
                    <a:lnTo>
                      <a:pt x="45" y="155"/>
                    </a:lnTo>
                    <a:lnTo>
                      <a:pt x="51" y="157"/>
                    </a:lnTo>
                    <a:lnTo>
                      <a:pt x="51" y="158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4" y="162"/>
                    </a:lnTo>
                    <a:lnTo>
                      <a:pt x="38" y="164"/>
                    </a:lnTo>
                    <a:lnTo>
                      <a:pt x="38" y="166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8" y="171"/>
                    </a:lnTo>
                    <a:lnTo>
                      <a:pt x="38" y="178"/>
                    </a:lnTo>
                    <a:lnTo>
                      <a:pt x="38" y="185"/>
                    </a:lnTo>
                    <a:lnTo>
                      <a:pt x="42" y="190"/>
                    </a:lnTo>
                    <a:lnTo>
                      <a:pt x="41" y="199"/>
                    </a:lnTo>
                    <a:lnTo>
                      <a:pt x="45" y="200"/>
                    </a:lnTo>
                    <a:lnTo>
                      <a:pt x="47" y="205"/>
                    </a:lnTo>
                    <a:lnTo>
                      <a:pt x="51" y="209"/>
                    </a:lnTo>
                    <a:lnTo>
                      <a:pt x="54" y="216"/>
                    </a:lnTo>
                    <a:lnTo>
                      <a:pt x="56" y="216"/>
                    </a:lnTo>
                    <a:lnTo>
                      <a:pt x="61" y="217"/>
                    </a:lnTo>
                    <a:lnTo>
                      <a:pt x="62" y="216"/>
                    </a:lnTo>
                    <a:lnTo>
                      <a:pt x="66" y="217"/>
                    </a:lnTo>
                    <a:lnTo>
                      <a:pt x="69" y="219"/>
                    </a:lnTo>
                    <a:lnTo>
                      <a:pt x="75" y="216"/>
                    </a:lnTo>
                    <a:lnTo>
                      <a:pt x="79" y="217"/>
                    </a:lnTo>
                    <a:lnTo>
                      <a:pt x="83" y="220"/>
                    </a:lnTo>
                    <a:lnTo>
                      <a:pt x="85" y="224"/>
                    </a:lnTo>
                    <a:lnTo>
                      <a:pt x="85" y="229"/>
                    </a:lnTo>
                    <a:lnTo>
                      <a:pt x="89" y="230"/>
                    </a:lnTo>
                    <a:lnTo>
                      <a:pt x="89" y="231"/>
                    </a:lnTo>
                    <a:lnTo>
                      <a:pt x="93" y="234"/>
                    </a:lnTo>
                    <a:lnTo>
                      <a:pt x="99" y="236"/>
                    </a:lnTo>
                    <a:lnTo>
                      <a:pt x="99" y="238"/>
                    </a:lnTo>
                    <a:lnTo>
                      <a:pt x="109" y="240"/>
                    </a:lnTo>
                    <a:lnTo>
                      <a:pt x="111" y="244"/>
                    </a:lnTo>
                    <a:lnTo>
                      <a:pt x="109" y="247"/>
                    </a:lnTo>
                    <a:lnTo>
                      <a:pt x="107" y="248"/>
                    </a:lnTo>
                    <a:lnTo>
                      <a:pt x="100" y="250"/>
                    </a:lnTo>
                    <a:lnTo>
                      <a:pt x="99" y="253"/>
                    </a:lnTo>
                    <a:lnTo>
                      <a:pt x="103" y="254"/>
                    </a:lnTo>
                    <a:lnTo>
                      <a:pt x="103" y="257"/>
                    </a:lnTo>
                    <a:lnTo>
                      <a:pt x="104" y="260"/>
                    </a:lnTo>
                    <a:lnTo>
                      <a:pt x="109" y="264"/>
                    </a:lnTo>
                    <a:lnTo>
                      <a:pt x="113" y="264"/>
                    </a:lnTo>
                    <a:lnTo>
                      <a:pt x="113" y="260"/>
                    </a:lnTo>
                    <a:lnTo>
                      <a:pt x="117" y="260"/>
                    </a:lnTo>
                    <a:lnTo>
                      <a:pt x="126" y="255"/>
                    </a:lnTo>
                    <a:lnTo>
                      <a:pt x="131" y="257"/>
                    </a:lnTo>
                    <a:lnTo>
                      <a:pt x="135" y="260"/>
                    </a:lnTo>
                    <a:lnTo>
                      <a:pt x="134" y="262"/>
                    </a:lnTo>
                    <a:lnTo>
                      <a:pt x="135" y="267"/>
                    </a:lnTo>
                    <a:lnTo>
                      <a:pt x="140" y="268"/>
                    </a:lnTo>
                    <a:lnTo>
                      <a:pt x="144" y="268"/>
                    </a:lnTo>
                    <a:lnTo>
                      <a:pt x="144" y="165"/>
                    </a:lnTo>
                    <a:lnTo>
                      <a:pt x="145" y="0"/>
                    </a:lnTo>
                    <a:lnTo>
                      <a:pt x="144" y="1"/>
                    </a:lnTo>
                    <a:lnTo>
                      <a:pt x="131" y="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075"/>
              <p:cNvSpPr>
                <a:spLocks noChangeAspect="1"/>
              </p:cNvSpPr>
              <p:nvPr/>
            </p:nvSpPr>
            <p:spPr bwMode="auto">
              <a:xfrm>
                <a:off x="3377" y="891"/>
                <a:ext cx="42" cy="30"/>
              </a:xfrm>
              <a:custGeom>
                <a:avLst/>
                <a:gdLst>
                  <a:gd name="T0" fmla="*/ 38 w 42"/>
                  <a:gd name="T1" fmla="*/ 16 h 30"/>
                  <a:gd name="T2" fmla="*/ 38 w 42"/>
                  <a:gd name="T3" fmla="*/ 9 h 30"/>
                  <a:gd name="T4" fmla="*/ 38 w 42"/>
                  <a:gd name="T5" fmla="*/ 2 h 30"/>
                  <a:gd name="T6" fmla="*/ 37 w 42"/>
                  <a:gd name="T7" fmla="*/ 0 h 30"/>
                  <a:gd name="T8" fmla="*/ 30 w 42"/>
                  <a:gd name="T9" fmla="*/ 2 h 30"/>
                  <a:gd name="T10" fmla="*/ 16 w 42"/>
                  <a:gd name="T11" fmla="*/ 2 h 30"/>
                  <a:gd name="T12" fmla="*/ 9 w 42"/>
                  <a:gd name="T13" fmla="*/ 4 h 30"/>
                  <a:gd name="T14" fmla="*/ 3 w 42"/>
                  <a:gd name="T15" fmla="*/ 9 h 30"/>
                  <a:gd name="T16" fmla="*/ 0 w 42"/>
                  <a:gd name="T17" fmla="*/ 12 h 30"/>
                  <a:gd name="T18" fmla="*/ 0 w 42"/>
                  <a:gd name="T19" fmla="*/ 14 h 30"/>
                  <a:gd name="T20" fmla="*/ 3 w 42"/>
                  <a:gd name="T21" fmla="*/ 16 h 30"/>
                  <a:gd name="T22" fmla="*/ 1 w 42"/>
                  <a:gd name="T23" fmla="*/ 19 h 30"/>
                  <a:gd name="T24" fmla="*/ 3 w 42"/>
                  <a:gd name="T25" fmla="*/ 21 h 30"/>
                  <a:gd name="T26" fmla="*/ 4 w 42"/>
                  <a:gd name="T27" fmla="*/ 23 h 30"/>
                  <a:gd name="T28" fmla="*/ 9 w 42"/>
                  <a:gd name="T29" fmla="*/ 23 h 30"/>
                  <a:gd name="T30" fmla="*/ 11 w 42"/>
                  <a:gd name="T31" fmla="*/ 21 h 30"/>
                  <a:gd name="T32" fmla="*/ 13 w 42"/>
                  <a:gd name="T33" fmla="*/ 30 h 30"/>
                  <a:gd name="T34" fmla="*/ 18 w 42"/>
                  <a:gd name="T35" fmla="*/ 26 h 30"/>
                  <a:gd name="T36" fmla="*/ 24 w 42"/>
                  <a:gd name="T37" fmla="*/ 26 h 30"/>
                  <a:gd name="T38" fmla="*/ 33 w 42"/>
                  <a:gd name="T39" fmla="*/ 30 h 30"/>
                  <a:gd name="T40" fmla="*/ 38 w 42"/>
                  <a:gd name="T41" fmla="*/ 30 h 30"/>
                  <a:gd name="T42" fmla="*/ 41 w 42"/>
                  <a:gd name="T43" fmla="*/ 30 h 30"/>
                  <a:gd name="T44" fmla="*/ 42 w 42"/>
                  <a:gd name="T45" fmla="*/ 21 h 30"/>
                  <a:gd name="T46" fmla="*/ 38 w 42"/>
                  <a:gd name="T47" fmla="*/ 1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30"/>
                  <a:gd name="T74" fmla="*/ 42 w 42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30">
                    <a:moveTo>
                      <a:pt x="38" y="16"/>
                    </a:moveTo>
                    <a:lnTo>
                      <a:pt x="38" y="9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16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11" y="21"/>
                    </a:lnTo>
                    <a:lnTo>
                      <a:pt x="13" y="30"/>
                    </a:lnTo>
                    <a:lnTo>
                      <a:pt x="18" y="26"/>
                    </a:lnTo>
                    <a:lnTo>
                      <a:pt x="24" y="26"/>
                    </a:lnTo>
                    <a:lnTo>
                      <a:pt x="33" y="30"/>
                    </a:lnTo>
                    <a:lnTo>
                      <a:pt x="38" y="30"/>
                    </a:lnTo>
                    <a:lnTo>
                      <a:pt x="41" y="30"/>
                    </a:lnTo>
                    <a:lnTo>
                      <a:pt x="42" y="21"/>
                    </a:lnTo>
                    <a:lnTo>
                      <a:pt x="38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076"/>
              <p:cNvSpPr>
                <a:spLocks noChangeAspect="1"/>
              </p:cNvSpPr>
              <p:nvPr/>
            </p:nvSpPr>
            <p:spPr bwMode="auto">
              <a:xfrm>
                <a:off x="3377" y="891"/>
                <a:ext cx="42" cy="30"/>
              </a:xfrm>
              <a:custGeom>
                <a:avLst/>
                <a:gdLst>
                  <a:gd name="T0" fmla="*/ 38 w 42"/>
                  <a:gd name="T1" fmla="*/ 16 h 30"/>
                  <a:gd name="T2" fmla="*/ 38 w 42"/>
                  <a:gd name="T3" fmla="*/ 9 h 30"/>
                  <a:gd name="T4" fmla="*/ 38 w 42"/>
                  <a:gd name="T5" fmla="*/ 2 h 30"/>
                  <a:gd name="T6" fmla="*/ 37 w 42"/>
                  <a:gd name="T7" fmla="*/ 0 h 30"/>
                  <a:gd name="T8" fmla="*/ 30 w 42"/>
                  <a:gd name="T9" fmla="*/ 2 h 30"/>
                  <a:gd name="T10" fmla="*/ 16 w 42"/>
                  <a:gd name="T11" fmla="*/ 2 h 30"/>
                  <a:gd name="T12" fmla="*/ 9 w 42"/>
                  <a:gd name="T13" fmla="*/ 4 h 30"/>
                  <a:gd name="T14" fmla="*/ 3 w 42"/>
                  <a:gd name="T15" fmla="*/ 9 h 30"/>
                  <a:gd name="T16" fmla="*/ 0 w 42"/>
                  <a:gd name="T17" fmla="*/ 12 h 30"/>
                  <a:gd name="T18" fmla="*/ 0 w 42"/>
                  <a:gd name="T19" fmla="*/ 14 h 30"/>
                  <a:gd name="T20" fmla="*/ 3 w 42"/>
                  <a:gd name="T21" fmla="*/ 16 h 30"/>
                  <a:gd name="T22" fmla="*/ 1 w 42"/>
                  <a:gd name="T23" fmla="*/ 19 h 30"/>
                  <a:gd name="T24" fmla="*/ 3 w 42"/>
                  <a:gd name="T25" fmla="*/ 21 h 30"/>
                  <a:gd name="T26" fmla="*/ 4 w 42"/>
                  <a:gd name="T27" fmla="*/ 23 h 30"/>
                  <a:gd name="T28" fmla="*/ 9 w 42"/>
                  <a:gd name="T29" fmla="*/ 23 h 30"/>
                  <a:gd name="T30" fmla="*/ 11 w 42"/>
                  <a:gd name="T31" fmla="*/ 21 h 30"/>
                  <a:gd name="T32" fmla="*/ 13 w 42"/>
                  <a:gd name="T33" fmla="*/ 30 h 30"/>
                  <a:gd name="T34" fmla="*/ 18 w 42"/>
                  <a:gd name="T35" fmla="*/ 26 h 30"/>
                  <a:gd name="T36" fmla="*/ 24 w 42"/>
                  <a:gd name="T37" fmla="*/ 26 h 30"/>
                  <a:gd name="T38" fmla="*/ 33 w 42"/>
                  <a:gd name="T39" fmla="*/ 30 h 30"/>
                  <a:gd name="T40" fmla="*/ 38 w 42"/>
                  <a:gd name="T41" fmla="*/ 30 h 30"/>
                  <a:gd name="T42" fmla="*/ 41 w 42"/>
                  <a:gd name="T43" fmla="*/ 30 h 30"/>
                  <a:gd name="T44" fmla="*/ 42 w 42"/>
                  <a:gd name="T45" fmla="*/ 21 h 30"/>
                  <a:gd name="T46" fmla="*/ 38 w 42"/>
                  <a:gd name="T47" fmla="*/ 1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30"/>
                  <a:gd name="T74" fmla="*/ 42 w 42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30">
                    <a:moveTo>
                      <a:pt x="38" y="16"/>
                    </a:moveTo>
                    <a:lnTo>
                      <a:pt x="38" y="9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16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11" y="21"/>
                    </a:lnTo>
                    <a:lnTo>
                      <a:pt x="13" y="30"/>
                    </a:lnTo>
                    <a:lnTo>
                      <a:pt x="18" y="26"/>
                    </a:lnTo>
                    <a:lnTo>
                      <a:pt x="24" y="26"/>
                    </a:lnTo>
                    <a:lnTo>
                      <a:pt x="33" y="30"/>
                    </a:lnTo>
                    <a:lnTo>
                      <a:pt x="38" y="30"/>
                    </a:lnTo>
                    <a:lnTo>
                      <a:pt x="41" y="30"/>
                    </a:lnTo>
                    <a:lnTo>
                      <a:pt x="42" y="21"/>
                    </a:lnTo>
                    <a:lnTo>
                      <a:pt x="38" y="16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077"/>
              <p:cNvSpPr>
                <a:spLocks noChangeAspect="1"/>
              </p:cNvSpPr>
              <p:nvPr/>
            </p:nvSpPr>
            <p:spPr bwMode="auto">
              <a:xfrm>
                <a:off x="3377" y="723"/>
                <a:ext cx="144" cy="267"/>
              </a:xfrm>
              <a:custGeom>
                <a:avLst/>
                <a:gdLst>
                  <a:gd name="T0" fmla="*/ 131 w 144"/>
                  <a:gd name="T1" fmla="*/ 13 h 267"/>
                  <a:gd name="T2" fmla="*/ 124 w 144"/>
                  <a:gd name="T3" fmla="*/ 21 h 267"/>
                  <a:gd name="T4" fmla="*/ 117 w 144"/>
                  <a:gd name="T5" fmla="*/ 18 h 267"/>
                  <a:gd name="T6" fmla="*/ 113 w 144"/>
                  <a:gd name="T7" fmla="*/ 16 h 267"/>
                  <a:gd name="T8" fmla="*/ 117 w 144"/>
                  <a:gd name="T9" fmla="*/ 6 h 267"/>
                  <a:gd name="T10" fmla="*/ 103 w 144"/>
                  <a:gd name="T11" fmla="*/ 2 h 267"/>
                  <a:gd name="T12" fmla="*/ 96 w 144"/>
                  <a:gd name="T13" fmla="*/ 6 h 267"/>
                  <a:gd name="T14" fmla="*/ 106 w 144"/>
                  <a:gd name="T15" fmla="*/ 23 h 267"/>
                  <a:gd name="T16" fmla="*/ 117 w 144"/>
                  <a:gd name="T17" fmla="*/ 31 h 267"/>
                  <a:gd name="T18" fmla="*/ 103 w 144"/>
                  <a:gd name="T19" fmla="*/ 37 h 267"/>
                  <a:gd name="T20" fmla="*/ 100 w 144"/>
                  <a:gd name="T21" fmla="*/ 43 h 267"/>
                  <a:gd name="T22" fmla="*/ 93 w 144"/>
                  <a:gd name="T23" fmla="*/ 57 h 267"/>
                  <a:gd name="T24" fmla="*/ 97 w 144"/>
                  <a:gd name="T25" fmla="*/ 69 h 267"/>
                  <a:gd name="T26" fmla="*/ 75 w 144"/>
                  <a:gd name="T27" fmla="*/ 69 h 267"/>
                  <a:gd name="T28" fmla="*/ 85 w 144"/>
                  <a:gd name="T29" fmla="*/ 78 h 267"/>
                  <a:gd name="T30" fmla="*/ 90 w 144"/>
                  <a:gd name="T31" fmla="*/ 82 h 267"/>
                  <a:gd name="T32" fmla="*/ 85 w 144"/>
                  <a:gd name="T33" fmla="*/ 85 h 267"/>
                  <a:gd name="T34" fmla="*/ 68 w 144"/>
                  <a:gd name="T35" fmla="*/ 82 h 267"/>
                  <a:gd name="T36" fmla="*/ 56 w 144"/>
                  <a:gd name="T37" fmla="*/ 67 h 267"/>
                  <a:gd name="T38" fmla="*/ 49 w 144"/>
                  <a:gd name="T39" fmla="*/ 59 h 267"/>
                  <a:gd name="T40" fmla="*/ 38 w 144"/>
                  <a:gd name="T41" fmla="*/ 50 h 267"/>
                  <a:gd name="T42" fmla="*/ 73 w 144"/>
                  <a:gd name="T43" fmla="*/ 54 h 267"/>
                  <a:gd name="T44" fmla="*/ 89 w 144"/>
                  <a:gd name="T45" fmla="*/ 45 h 267"/>
                  <a:gd name="T46" fmla="*/ 92 w 144"/>
                  <a:gd name="T47" fmla="*/ 30 h 267"/>
                  <a:gd name="T48" fmla="*/ 58 w 144"/>
                  <a:gd name="T49" fmla="*/ 17 h 267"/>
                  <a:gd name="T50" fmla="*/ 20 w 144"/>
                  <a:gd name="T51" fmla="*/ 14 h 267"/>
                  <a:gd name="T52" fmla="*/ 23 w 144"/>
                  <a:gd name="T53" fmla="*/ 9 h 267"/>
                  <a:gd name="T54" fmla="*/ 10 w 144"/>
                  <a:gd name="T55" fmla="*/ 13 h 267"/>
                  <a:gd name="T56" fmla="*/ 1 w 144"/>
                  <a:gd name="T57" fmla="*/ 26 h 267"/>
                  <a:gd name="T58" fmla="*/ 10 w 144"/>
                  <a:gd name="T59" fmla="*/ 41 h 267"/>
                  <a:gd name="T60" fmla="*/ 18 w 144"/>
                  <a:gd name="T61" fmla="*/ 65 h 267"/>
                  <a:gd name="T62" fmla="*/ 23 w 144"/>
                  <a:gd name="T63" fmla="*/ 85 h 267"/>
                  <a:gd name="T64" fmla="*/ 35 w 144"/>
                  <a:gd name="T65" fmla="*/ 103 h 267"/>
                  <a:gd name="T66" fmla="*/ 49 w 144"/>
                  <a:gd name="T67" fmla="*/ 122 h 267"/>
                  <a:gd name="T68" fmla="*/ 34 w 144"/>
                  <a:gd name="T69" fmla="*/ 151 h 267"/>
                  <a:gd name="T70" fmla="*/ 45 w 144"/>
                  <a:gd name="T71" fmla="*/ 154 h 267"/>
                  <a:gd name="T72" fmla="*/ 51 w 144"/>
                  <a:gd name="T73" fmla="*/ 157 h 267"/>
                  <a:gd name="T74" fmla="*/ 44 w 144"/>
                  <a:gd name="T75" fmla="*/ 161 h 267"/>
                  <a:gd name="T76" fmla="*/ 38 w 144"/>
                  <a:gd name="T77" fmla="*/ 168 h 267"/>
                  <a:gd name="T78" fmla="*/ 38 w 144"/>
                  <a:gd name="T79" fmla="*/ 177 h 267"/>
                  <a:gd name="T80" fmla="*/ 41 w 144"/>
                  <a:gd name="T81" fmla="*/ 198 h 267"/>
                  <a:gd name="T82" fmla="*/ 51 w 144"/>
                  <a:gd name="T83" fmla="*/ 208 h 267"/>
                  <a:gd name="T84" fmla="*/ 56 w 144"/>
                  <a:gd name="T85" fmla="*/ 215 h 267"/>
                  <a:gd name="T86" fmla="*/ 66 w 144"/>
                  <a:gd name="T87" fmla="*/ 216 h 267"/>
                  <a:gd name="T88" fmla="*/ 79 w 144"/>
                  <a:gd name="T89" fmla="*/ 216 h 267"/>
                  <a:gd name="T90" fmla="*/ 85 w 144"/>
                  <a:gd name="T91" fmla="*/ 228 h 267"/>
                  <a:gd name="T92" fmla="*/ 93 w 144"/>
                  <a:gd name="T93" fmla="*/ 233 h 267"/>
                  <a:gd name="T94" fmla="*/ 107 w 144"/>
                  <a:gd name="T95" fmla="*/ 239 h 267"/>
                  <a:gd name="T96" fmla="*/ 107 w 144"/>
                  <a:gd name="T97" fmla="*/ 247 h 267"/>
                  <a:gd name="T98" fmla="*/ 103 w 144"/>
                  <a:gd name="T99" fmla="*/ 253 h 267"/>
                  <a:gd name="T100" fmla="*/ 107 w 144"/>
                  <a:gd name="T101" fmla="*/ 263 h 267"/>
                  <a:gd name="T102" fmla="*/ 117 w 144"/>
                  <a:gd name="T103" fmla="*/ 259 h 267"/>
                  <a:gd name="T104" fmla="*/ 135 w 144"/>
                  <a:gd name="T105" fmla="*/ 259 h 267"/>
                  <a:gd name="T106" fmla="*/ 140 w 144"/>
                  <a:gd name="T107" fmla="*/ 267 h 267"/>
                  <a:gd name="T108" fmla="*/ 131 w 144"/>
                  <a:gd name="T109" fmla="*/ 0 h 2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4"/>
                  <a:gd name="T166" fmla="*/ 0 h 267"/>
                  <a:gd name="T167" fmla="*/ 144 w 144"/>
                  <a:gd name="T168" fmla="*/ 267 h 2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4" h="267">
                    <a:moveTo>
                      <a:pt x="131" y="0"/>
                    </a:moveTo>
                    <a:lnTo>
                      <a:pt x="128" y="6"/>
                    </a:lnTo>
                    <a:lnTo>
                      <a:pt x="131" y="13"/>
                    </a:lnTo>
                    <a:lnTo>
                      <a:pt x="131" y="16"/>
                    </a:lnTo>
                    <a:lnTo>
                      <a:pt x="130" y="18"/>
                    </a:lnTo>
                    <a:lnTo>
                      <a:pt x="124" y="21"/>
                    </a:lnTo>
                    <a:lnTo>
                      <a:pt x="121" y="21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3" y="16"/>
                    </a:lnTo>
                    <a:lnTo>
                      <a:pt x="113" y="13"/>
                    </a:lnTo>
                    <a:lnTo>
                      <a:pt x="116" y="9"/>
                    </a:lnTo>
                    <a:lnTo>
                      <a:pt x="117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3" y="2"/>
                    </a:lnTo>
                    <a:lnTo>
                      <a:pt x="97" y="3"/>
                    </a:lnTo>
                    <a:lnTo>
                      <a:pt x="90" y="4"/>
                    </a:lnTo>
                    <a:lnTo>
                      <a:pt x="96" y="6"/>
                    </a:lnTo>
                    <a:lnTo>
                      <a:pt x="102" y="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9" y="23"/>
                    </a:lnTo>
                    <a:lnTo>
                      <a:pt x="113" y="26"/>
                    </a:lnTo>
                    <a:lnTo>
                      <a:pt x="117" y="31"/>
                    </a:lnTo>
                    <a:lnTo>
                      <a:pt x="117" y="37"/>
                    </a:lnTo>
                    <a:lnTo>
                      <a:pt x="110" y="35"/>
                    </a:lnTo>
                    <a:lnTo>
                      <a:pt x="103" y="37"/>
                    </a:lnTo>
                    <a:lnTo>
                      <a:pt x="102" y="38"/>
                    </a:lnTo>
                    <a:lnTo>
                      <a:pt x="100" y="43"/>
                    </a:lnTo>
                    <a:lnTo>
                      <a:pt x="97" y="47"/>
                    </a:lnTo>
                    <a:lnTo>
                      <a:pt x="93" y="54"/>
                    </a:lnTo>
                    <a:lnTo>
                      <a:pt x="93" y="57"/>
                    </a:lnTo>
                    <a:lnTo>
                      <a:pt x="95" y="59"/>
                    </a:lnTo>
                    <a:lnTo>
                      <a:pt x="106" y="67"/>
                    </a:lnTo>
                    <a:lnTo>
                      <a:pt x="97" y="69"/>
                    </a:lnTo>
                    <a:lnTo>
                      <a:pt x="86" y="69"/>
                    </a:lnTo>
                    <a:lnTo>
                      <a:pt x="78" y="68"/>
                    </a:lnTo>
                    <a:lnTo>
                      <a:pt x="75" y="69"/>
                    </a:lnTo>
                    <a:lnTo>
                      <a:pt x="75" y="72"/>
                    </a:lnTo>
                    <a:lnTo>
                      <a:pt x="79" y="76"/>
                    </a:lnTo>
                    <a:lnTo>
                      <a:pt x="85" y="78"/>
                    </a:lnTo>
                    <a:lnTo>
                      <a:pt x="89" y="78"/>
                    </a:lnTo>
                    <a:lnTo>
                      <a:pt x="90" y="79"/>
                    </a:lnTo>
                    <a:lnTo>
                      <a:pt x="90" y="82"/>
                    </a:lnTo>
                    <a:lnTo>
                      <a:pt x="89" y="85"/>
                    </a:lnTo>
                    <a:lnTo>
                      <a:pt x="88" y="85"/>
                    </a:lnTo>
                    <a:lnTo>
                      <a:pt x="85" y="85"/>
                    </a:lnTo>
                    <a:lnTo>
                      <a:pt x="78" y="83"/>
                    </a:lnTo>
                    <a:lnTo>
                      <a:pt x="71" y="82"/>
                    </a:lnTo>
                    <a:lnTo>
                      <a:pt x="68" y="82"/>
                    </a:lnTo>
                    <a:lnTo>
                      <a:pt x="65" y="79"/>
                    </a:lnTo>
                    <a:lnTo>
                      <a:pt x="58" y="71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1"/>
                    </a:lnTo>
                    <a:lnTo>
                      <a:pt x="49" y="59"/>
                    </a:lnTo>
                    <a:lnTo>
                      <a:pt x="44" y="57"/>
                    </a:lnTo>
                    <a:lnTo>
                      <a:pt x="33" y="50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51" y="52"/>
                    </a:lnTo>
                    <a:lnTo>
                      <a:pt x="73" y="54"/>
                    </a:lnTo>
                    <a:lnTo>
                      <a:pt x="80" y="51"/>
                    </a:lnTo>
                    <a:lnTo>
                      <a:pt x="85" y="50"/>
                    </a:lnTo>
                    <a:lnTo>
                      <a:pt x="89" y="45"/>
                    </a:lnTo>
                    <a:lnTo>
                      <a:pt x="92" y="38"/>
                    </a:lnTo>
                    <a:lnTo>
                      <a:pt x="93" y="34"/>
                    </a:lnTo>
                    <a:lnTo>
                      <a:pt x="92" y="30"/>
                    </a:lnTo>
                    <a:lnTo>
                      <a:pt x="86" y="24"/>
                    </a:lnTo>
                    <a:lnTo>
                      <a:pt x="78" y="21"/>
                    </a:lnTo>
                    <a:lnTo>
                      <a:pt x="58" y="17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17" y="9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10" y="16"/>
                    </a:lnTo>
                    <a:lnTo>
                      <a:pt x="6" y="20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4" y="40"/>
                    </a:lnTo>
                    <a:lnTo>
                      <a:pt x="10" y="41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8" y="65"/>
                    </a:lnTo>
                    <a:lnTo>
                      <a:pt x="28" y="72"/>
                    </a:lnTo>
                    <a:lnTo>
                      <a:pt x="23" y="79"/>
                    </a:lnTo>
                    <a:lnTo>
                      <a:pt x="23" y="85"/>
                    </a:lnTo>
                    <a:lnTo>
                      <a:pt x="33" y="91"/>
                    </a:lnTo>
                    <a:lnTo>
                      <a:pt x="38" y="98"/>
                    </a:lnTo>
                    <a:lnTo>
                      <a:pt x="35" y="103"/>
                    </a:lnTo>
                    <a:lnTo>
                      <a:pt x="44" y="107"/>
                    </a:lnTo>
                    <a:lnTo>
                      <a:pt x="51" y="113"/>
                    </a:lnTo>
                    <a:lnTo>
                      <a:pt x="49" y="122"/>
                    </a:lnTo>
                    <a:lnTo>
                      <a:pt x="44" y="130"/>
                    </a:lnTo>
                    <a:lnTo>
                      <a:pt x="38" y="139"/>
                    </a:lnTo>
                    <a:lnTo>
                      <a:pt x="34" y="151"/>
                    </a:lnTo>
                    <a:lnTo>
                      <a:pt x="37" y="148"/>
                    </a:lnTo>
                    <a:lnTo>
                      <a:pt x="40" y="153"/>
                    </a:lnTo>
                    <a:lnTo>
                      <a:pt x="45" y="154"/>
                    </a:lnTo>
                    <a:lnTo>
                      <a:pt x="51" y="156"/>
                    </a:lnTo>
                    <a:lnTo>
                      <a:pt x="51" y="157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4" y="161"/>
                    </a:lnTo>
                    <a:lnTo>
                      <a:pt x="38" y="163"/>
                    </a:lnTo>
                    <a:lnTo>
                      <a:pt x="38" y="165"/>
                    </a:lnTo>
                    <a:lnTo>
                      <a:pt x="38" y="168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8" y="177"/>
                    </a:lnTo>
                    <a:lnTo>
                      <a:pt x="38" y="184"/>
                    </a:lnTo>
                    <a:lnTo>
                      <a:pt x="42" y="189"/>
                    </a:lnTo>
                    <a:lnTo>
                      <a:pt x="41" y="198"/>
                    </a:lnTo>
                    <a:lnTo>
                      <a:pt x="45" y="198"/>
                    </a:lnTo>
                    <a:lnTo>
                      <a:pt x="47" y="204"/>
                    </a:lnTo>
                    <a:lnTo>
                      <a:pt x="51" y="208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61" y="216"/>
                    </a:lnTo>
                    <a:lnTo>
                      <a:pt x="62" y="215"/>
                    </a:lnTo>
                    <a:lnTo>
                      <a:pt x="66" y="216"/>
                    </a:lnTo>
                    <a:lnTo>
                      <a:pt x="69" y="218"/>
                    </a:lnTo>
                    <a:lnTo>
                      <a:pt x="75" y="215"/>
                    </a:lnTo>
                    <a:lnTo>
                      <a:pt x="79" y="216"/>
                    </a:lnTo>
                    <a:lnTo>
                      <a:pt x="83" y="219"/>
                    </a:lnTo>
                    <a:lnTo>
                      <a:pt x="85" y="223"/>
                    </a:lnTo>
                    <a:lnTo>
                      <a:pt x="85" y="228"/>
                    </a:lnTo>
                    <a:lnTo>
                      <a:pt x="89" y="229"/>
                    </a:lnTo>
                    <a:lnTo>
                      <a:pt x="89" y="230"/>
                    </a:lnTo>
                    <a:lnTo>
                      <a:pt x="93" y="233"/>
                    </a:lnTo>
                    <a:lnTo>
                      <a:pt x="99" y="235"/>
                    </a:lnTo>
                    <a:lnTo>
                      <a:pt x="99" y="237"/>
                    </a:lnTo>
                    <a:lnTo>
                      <a:pt x="107" y="239"/>
                    </a:lnTo>
                    <a:lnTo>
                      <a:pt x="111" y="243"/>
                    </a:lnTo>
                    <a:lnTo>
                      <a:pt x="109" y="246"/>
                    </a:lnTo>
                    <a:lnTo>
                      <a:pt x="107" y="247"/>
                    </a:lnTo>
                    <a:lnTo>
                      <a:pt x="100" y="249"/>
                    </a:lnTo>
                    <a:lnTo>
                      <a:pt x="99" y="252"/>
                    </a:lnTo>
                    <a:lnTo>
                      <a:pt x="103" y="253"/>
                    </a:lnTo>
                    <a:lnTo>
                      <a:pt x="103" y="256"/>
                    </a:lnTo>
                    <a:lnTo>
                      <a:pt x="104" y="259"/>
                    </a:lnTo>
                    <a:lnTo>
                      <a:pt x="107" y="263"/>
                    </a:lnTo>
                    <a:lnTo>
                      <a:pt x="111" y="263"/>
                    </a:lnTo>
                    <a:lnTo>
                      <a:pt x="113" y="259"/>
                    </a:lnTo>
                    <a:lnTo>
                      <a:pt x="117" y="259"/>
                    </a:lnTo>
                    <a:lnTo>
                      <a:pt x="126" y="254"/>
                    </a:lnTo>
                    <a:lnTo>
                      <a:pt x="131" y="256"/>
                    </a:lnTo>
                    <a:lnTo>
                      <a:pt x="135" y="259"/>
                    </a:lnTo>
                    <a:lnTo>
                      <a:pt x="134" y="261"/>
                    </a:lnTo>
                    <a:lnTo>
                      <a:pt x="135" y="266"/>
                    </a:lnTo>
                    <a:lnTo>
                      <a:pt x="140" y="267"/>
                    </a:lnTo>
                    <a:lnTo>
                      <a:pt x="144" y="267"/>
                    </a:lnTo>
                    <a:lnTo>
                      <a:pt x="144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078"/>
              <p:cNvSpPr>
                <a:spLocks noChangeAspect="1"/>
              </p:cNvSpPr>
              <p:nvPr/>
            </p:nvSpPr>
            <p:spPr bwMode="auto">
              <a:xfrm>
                <a:off x="3377" y="723"/>
                <a:ext cx="144" cy="267"/>
              </a:xfrm>
              <a:custGeom>
                <a:avLst/>
                <a:gdLst>
                  <a:gd name="T0" fmla="*/ 131 w 144"/>
                  <a:gd name="T1" fmla="*/ 13 h 267"/>
                  <a:gd name="T2" fmla="*/ 124 w 144"/>
                  <a:gd name="T3" fmla="*/ 21 h 267"/>
                  <a:gd name="T4" fmla="*/ 117 w 144"/>
                  <a:gd name="T5" fmla="*/ 18 h 267"/>
                  <a:gd name="T6" fmla="*/ 113 w 144"/>
                  <a:gd name="T7" fmla="*/ 16 h 267"/>
                  <a:gd name="T8" fmla="*/ 117 w 144"/>
                  <a:gd name="T9" fmla="*/ 6 h 267"/>
                  <a:gd name="T10" fmla="*/ 103 w 144"/>
                  <a:gd name="T11" fmla="*/ 2 h 267"/>
                  <a:gd name="T12" fmla="*/ 96 w 144"/>
                  <a:gd name="T13" fmla="*/ 6 h 267"/>
                  <a:gd name="T14" fmla="*/ 106 w 144"/>
                  <a:gd name="T15" fmla="*/ 23 h 267"/>
                  <a:gd name="T16" fmla="*/ 117 w 144"/>
                  <a:gd name="T17" fmla="*/ 31 h 267"/>
                  <a:gd name="T18" fmla="*/ 103 w 144"/>
                  <a:gd name="T19" fmla="*/ 37 h 267"/>
                  <a:gd name="T20" fmla="*/ 100 w 144"/>
                  <a:gd name="T21" fmla="*/ 43 h 267"/>
                  <a:gd name="T22" fmla="*/ 93 w 144"/>
                  <a:gd name="T23" fmla="*/ 57 h 267"/>
                  <a:gd name="T24" fmla="*/ 97 w 144"/>
                  <a:gd name="T25" fmla="*/ 69 h 267"/>
                  <a:gd name="T26" fmla="*/ 75 w 144"/>
                  <a:gd name="T27" fmla="*/ 69 h 267"/>
                  <a:gd name="T28" fmla="*/ 85 w 144"/>
                  <a:gd name="T29" fmla="*/ 78 h 267"/>
                  <a:gd name="T30" fmla="*/ 90 w 144"/>
                  <a:gd name="T31" fmla="*/ 82 h 267"/>
                  <a:gd name="T32" fmla="*/ 85 w 144"/>
                  <a:gd name="T33" fmla="*/ 85 h 267"/>
                  <a:gd name="T34" fmla="*/ 68 w 144"/>
                  <a:gd name="T35" fmla="*/ 82 h 267"/>
                  <a:gd name="T36" fmla="*/ 56 w 144"/>
                  <a:gd name="T37" fmla="*/ 67 h 267"/>
                  <a:gd name="T38" fmla="*/ 49 w 144"/>
                  <a:gd name="T39" fmla="*/ 59 h 267"/>
                  <a:gd name="T40" fmla="*/ 38 w 144"/>
                  <a:gd name="T41" fmla="*/ 50 h 267"/>
                  <a:gd name="T42" fmla="*/ 73 w 144"/>
                  <a:gd name="T43" fmla="*/ 54 h 267"/>
                  <a:gd name="T44" fmla="*/ 89 w 144"/>
                  <a:gd name="T45" fmla="*/ 45 h 267"/>
                  <a:gd name="T46" fmla="*/ 92 w 144"/>
                  <a:gd name="T47" fmla="*/ 30 h 267"/>
                  <a:gd name="T48" fmla="*/ 58 w 144"/>
                  <a:gd name="T49" fmla="*/ 17 h 267"/>
                  <a:gd name="T50" fmla="*/ 20 w 144"/>
                  <a:gd name="T51" fmla="*/ 14 h 267"/>
                  <a:gd name="T52" fmla="*/ 23 w 144"/>
                  <a:gd name="T53" fmla="*/ 9 h 267"/>
                  <a:gd name="T54" fmla="*/ 10 w 144"/>
                  <a:gd name="T55" fmla="*/ 13 h 267"/>
                  <a:gd name="T56" fmla="*/ 1 w 144"/>
                  <a:gd name="T57" fmla="*/ 26 h 267"/>
                  <a:gd name="T58" fmla="*/ 10 w 144"/>
                  <a:gd name="T59" fmla="*/ 41 h 267"/>
                  <a:gd name="T60" fmla="*/ 18 w 144"/>
                  <a:gd name="T61" fmla="*/ 65 h 267"/>
                  <a:gd name="T62" fmla="*/ 23 w 144"/>
                  <a:gd name="T63" fmla="*/ 85 h 267"/>
                  <a:gd name="T64" fmla="*/ 35 w 144"/>
                  <a:gd name="T65" fmla="*/ 103 h 267"/>
                  <a:gd name="T66" fmla="*/ 49 w 144"/>
                  <a:gd name="T67" fmla="*/ 122 h 267"/>
                  <a:gd name="T68" fmla="*/ 34 w 144"/>
                  <a:gd name="T69" fmla="*/ 151 h 267"/>
                  <a:gd name="T70" fmla="*/ 45 w 144"/>
                  <a:gd name="T71" fmla="*/ 154 h 267"/>
                  <a:gd name="T72" fmla="*/ 51 w 144"/>
                  <a:gd name="T73" fmla="*/ 157 h 267"/>
                  <a:gd name="T74" fmla="*/ 44 w 144"/>
                  <a:gd name="T75" fmla="*/ 161 h 267"/>
                  <a:gd name="T76" fmla="*/ 38 w 144"/>
                  <a:gd name="T77" fmla="*/ 168 h 267"/>
                  <a:gd name="T78" fmla="*/ 38 w 144"/>
                  <a:gd name="T79" fmla="*/ 177 h 267"/>
                  <a:gd name="T80" fmla="*/ 41 w 144"/>
                  <a:gd name="T81" fmla="*/ 198 h 267"/>
                  <a:gd name="T82" fmla="*/ 51 w 144"/>
                  <a:gd name="T83" fmla="*/ 208 h 267"/>
                  <a:gd name="T84" fmla="*/ 56 w 144"/>
                  <a:gd name="T85" fmla="*/ 215 h 267"/>
                  <a:gd name="T86" fmla="*/ 66 w 144"/>
                  <a:gd name="T87" fmla="*/ 216 h 267"/>
                  <a:gd name="T88" fmla="*/ 79 w 144"/>
                  <a:gd name="T89" fmla="*/ 216 h 267"/>
                  <a:gd name="T90" fmla="*/ 85 w 144"/>
                  <a:gd name="T91" fmla="*/ 228 h 267"/>
                  <a:gd name="T92" fmla="*/ 93 w 144"/>
                  <a:gd name="T93" fmla="*/ 233 h 267"/>
                  <a:gd name="T94" fmla="*/ 107 w 144"/>
                  <a:gd name="T95" fmla="*/ 239 h 267"/>
                  <a:gd name="T96" fmla="*/ 107 w 144"/>
                  <a:gd name="T97" fmla="*/ 247 h 267"/>
                  <a:gd name="T98" fmla="*/ 103 w 144"/>
                  <a:gd name="T99" fmla="*/ 253 h 267"/>
                  <a:gd name="T100" fmla="*/ 107 w 144"/>
                  <a:gd name="T101" fmla="*/ 263 h 267"/>
                  <a:gd name="T102" fmla="*/ 117 w 144"/>
                  <a:gd name="T103" fmla="*/ 259 h 267"/>
                  <a:gd name="T104" fmla="*/ 135 w 144"/>
                  <a:gd name="T105" fmla="*/ 259 h 267"/>
                  <a:gd name="T106" fmla="*/ 140 w 144"/>
                  <a:gd name="T107" fmla="*/ 267 h 267"/>
                  <a:gd name="T108" fmla="*/ 131 w 144"/>
                  <a:gd name="T109" fmla="*/ 0 h 2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4"/>
                  <a:gd name="T166" fmla="*/ 0 h 267"/>
                  <a:gd name="T167" fmla="*/ 144 w 144"/>
                  <a:gd name="T168" fmla="*/ 267 h 2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4" h="267">
                    <a:moveTo>
                      <a:pt x="131" y="0"/>
                    </a:moveTo>
                    <a:lnTo>
                      <a:pt x="128" y="6"/>
                    </a:lnTo>
                    <a:lnTo>
                      <a:pt x="131" y="13"/>
                    </a:lnTo>
                    <a:lnTo>
                      <a:pt x="131" y="16"/>
                    </a:lnTo>
                    <a:lnTo>
                      <a:pt x="130" y="18"/>
                    </a:lnTo>
                    <a:lnTo>
                      <a:pt x="124" y="21"/>
                    </a:lnTo>
                    <a:lnTo>
                      <a:pt x="121" y="21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3" y="16"/>
                    </a:lnTo>
                    <a:lnTo>
                      <a:pt x="113" y="13"/>
                    </a:lnTo>
                    <a:lnTo>
                      <a:pt x="116" y="9"/>
                    </a:lnTo>
                    <a:lnTo>
                      <a:pt x="117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3" y="2"/>
                    </a:lnTo>
                    <a:lnTo>
                      <a:pt x="97" y="3"/>
                    </a:lnTo>
                    <a:lnTo>
                      <a:pt x="90" y="4"/>
                    </a:lnTo>
                    <a:lnTo>
                      <a:pt x="96" y="6"/>
                    </a:lnTo>
                    <a:lnTo>
                      <a:pt x="102" y="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9" y="23"/>
                    </a:lnTo>
                    <a:lnTo>
                      <a:pt x="113" y="26"/>
                    </a:lnTo>
                    <a:lnTo>
                      <a:pt x="117" y="31"/>
                    </a:lnTo>
                    <a:lnTo>
                      <a:pt x="117" y="37"/>
                    </a:lnTo>
                    <a:lnTo>
                      <a:pt x="110" y="35"/>
                    </a:lnTo>
                    <a:lnTo>
                      <a:pt x="103" y="37"/>
                    </a:lnTo>
                    <a:lnTo>
                      <a:pt x="102" y="38"/>
                    </a:lnTo>
                    <a:lnTo>
                      <a:pt x="100" y="43"/>
                    </a:lnTo>
                    <a:lnTo>
                      <a:pt x="97" y="47"/>
                    </a:lnTo>
                    <a:lnTo>
                      <a:pt x="93" y="54"/>
                    </a:lnTo>
                    <a:lnTo>
                      <a:pt x="93" y="57"/>
                    </a:lnTo>
                    <a:lnTo>
                      <a:pt x="95" y="59"/>
                    </a:lnTo>
                    <a:lnTo>
                      <a:pt x="106" y="67"/>
                    </a:lnTo>
                    <a:lnTo>
                      <a:pt x="97" y="69"/>
                    </a:lnTo>
                    <a:lnTo>
                      <a:pt x="86" y="69"/>
                    </a:lnTo>
                    <a:lnTo>
                      <a:pt x="78" y="68"/>
                    </a:lnTo>
                    <a:lnTo>
                      <a:pt x="75" y="69"/>
                    </a:lnTo>
                    <a:lnTo>
                      <a:pt x="75" y="72"/>
                    </a:lnTo>
                    <a:lnTo>
                      <a:pt x="79" y="76"/>
                    </a:lnTo>
                    <a:lnTo>
                      <a:pt x="85" y="78"/>
                    </a:lnTo>
                    <a:lnTo>
                      <a:pt x="89" y="78"/>
                    </a:lnTo>
                    <a:lnTo>
                      <a:pt x="90" y="79"/>
                    </a:lnTo>
                    <a:lnTo>
                      <a:pt x="90" y="82"/>
                    </a:lnTo>
                    <a:lnTo>
                      <a:pt x="89" y="85"/>
                    </a:lnTo>
                    <a:lnTo>
                      <a:pt x="88" y="85"/>
                    </a:lnTo>
                    <a:lnTo>
                      <a:pt x="85" y="85"/>
                    </a:lnTo>
                    <a:lnTo>
                      <a:pt x="78" y="83"/>
                    </a:lnTo>
                    <a:lnTo>
                      <a:pt x="71" y="82"/>
                    </a:lnTo>
                    <a:lnTo>
                      <a:pt x="68" y="82"/>
                    </a:lnTo>
                    <a:lnTo>
                      <a:pt x="65" y="79"/>
                    </a:lnTo>
                    <a:lnTo>
                      <a:pt x="58" y="71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1"/>
                    </a:lnTo>
                    <a:lnTo>
                      <a:pt x="49" y="59"/>
                    </a:lnTo>
                    <a:lnTo>
                      <a:pt x="44" y="57"/>
                    </a:lnTo>
                    <a:lnTo>
                      <a:pt x="33" y="50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51" y="52"/>
                    </a:lnTo>
                    <a:lnTo>
                      <a:pt x="73" y="54"/>
                    </a:lnTo>
                    <a:lnTo>
                      <a:pt x="80" y="51"/>
                    </a:lnTo>
                    <a:lnTo>
                      <a:pt x="85" y="50"/>
                    </a:lnTo>
                    <a:lnTo>
                      <a:pt x="89" y="45"/>
                    </a:lnTo>
                    <a:lnTo>
                      <a:pt x="92" y="38"/>
                    </a:lnTo>
                    <a:lnTo>
                      <a:pt x="93" y="34"/>
                    </a:lnTo>
                    <a:lnTo>
                      <a:pt x="92" y="30"/>
                    </a:lnTo>
                    <a:lnTo>
                      <a:pt x="86" y="24"/>
                    </a:lnTo>
                    <a:lnTo>
                      <a:pt x="78" y="21"/>
                    </a:lnTo>
                    <a:lnTo>
                      <a:pt x="58" y="17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17" y="9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10" y="16"/>
                    </a:lnTo>
                    <a:lnTo>
                      <a:pt x="6" y="20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4" y="40"/>
                    </a:lnTo>
                    <a:lnTo>
                      <a:pt x="10" y="41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8" y="65"/>
                    </a:lnTo>
                    <a:lnTo>
                      <a:pt x="28" y="72"/>
                    </a:lnTo>
                    <a:lnTo>
                      <a:pt x="23" y="79"/>
                    </a:lnTo>
                    <a:lnTo>
                      <a:pt x="23" y="85"/>
                    </a:lnTo>
                    <a:lnTo>
                      <a:pt x="33" y="91"/>
                    </a:lnTo>
                    <a:lnTo>
                      <a:pt x="38" y="98"/>
                    </a:lnTo>
                    <a:lnTo>
                      <a:pt x="35" y="103"/>
                    </a:lnTo>
                    <a:lnTo>
                      <a:pt x="44" y="107"/>
                    </a:lnTo>
                    <a:lnTo>
                      <a:pt x="51" y="113"/>
                    </a:lnTo>
                    <a:lnTo>
                      <a:pt x="49" y="122"/>
                    </a:lnTo>
                    <a:lnTo>
                      <a:pt x="44" y="130"/>
                    </a:lnTo>
                    <a:lnTo>
                      <a:pt x="38" y="139"/>
                    </a:lnTo>
                    <a:lnTo>
                      <a:pt x="34" y="151"/>
                    </a:lnTo>
                    <a:lnTo>
                      <a:pt x="37" y="148"/>
                    </a:lnTo>
                    <a:lnTo>
                      <a:pt x="40" y="153"/>
                    </a:lnTo>
                    <a:lnTo>
                      <a:pt x="45" y="154"/>
                    </a:lnTo>
                    <a:lnTo>
                      <a:pt x="51" y="156"/>
                    </a:lnTo>
                    <a:lnTo>
                      <a:pt x="51" y="157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4" y="161"/>
                    </a:lnTo>
                    <a:lnTo>
                      <a:pt x="38" y="163"/>
                    </a:lnTo>
                    <a:lnTo>
                      <a:pt x="38" y="165"/>
                    </a:lnTo>
                    <a:lnTo>
                      <a:pt x="38" y="168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8" y="177"/>
                    </a:lnTo>
                    <a:lnTo>
                      <a:pt x="38" y="184"/>
                    </a:lnTo>
                    <a:lnTo>
                      <a:pt x="42" y="189"/>
                    </a:lnTo>
                    <a:lnTo>
                      <a:pt x="41" y="198"/>
                    </a:lnTo>
                    <a:lnTo>
                      <a:pt x="45" y="198"/>
                    </a:lnTo>
                    <a:lnTo>
                      <a:pt x="47" y="204"/>
                    </a:lnTo>
                    <a:lnTo>
                      <a:pt x="51" y="208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61" y="216"/>
                    </a:lnTo>
                    <a:lnTo>
                      <a:pt x="62" y="215"/>
                    </a:lnTo>
                    <a:lnTo>
                      <a:pt x="66" y="216"/>
                    </a:lnTo>
                    <a:lnTo>
                      <a:pt x="69" y="218"/>
                    </a:lnTo>
                    <a:lnTo>
                      <a:pt x="75" y="215"/>
                    </a:lnTo>
                    <a:lnTo>
                      <a:pt x="79" y="216"/>
                    </a:lnTo>
                    <a:lnTo>
                      <a:pt x="83" y="219"/>
                    </a:lnTo>
                    <a:lnTo>
                      <a:pt x="85" y="223"/>
                    </a:lnTo>
                    <a:lnTo>
                      <a:pt x="85" y="228"/>
                    </a:lnTo>
                    <a:lnTo>
                      <a:pt x="89" y="229"/>
                    </a:lnTo>
                    <a:lnTo>
                      <a:pt x="89" y="230"/>
                    </a:lnTo>
                    <a:lnTo>
                      <a:pt x="93" y="233"/>
                    </a:lnTo>
                    <a:lnTo>
                      <a:pt x="99" y="235"/>
                    </a:lnTo>
                    <a:lnTo>
                      <a:pt x="99" y="237"/>
                    </a:lnTo>
                    <a:lnTo>
                      <a:pt x="107" y="239"/>
                    </a:lnTo>
                    <a:lnTo>
                      <a:pt x="111" y="243"/>
                    </a:lnTo>
                    <a:lnTo>
                      <a:pt x="109" y="246"/>
                    </a:lnTo>
                    <a:lnTo>
                      <a:pt x="107" y="247"/>
                    </a:lnTo>
                    <a:lnTo>
                      <a:pt x="100" y="249"/>
                    </a:lnTo>
                    <a:lnTo>
                      <a:pt x="99" y="252"/>
                    </a:lnTo>
                    <a:lnTo>
                      <a:pt x="103" y="253"/>
                    </a:lnTo>
                    <a:lnTo>
                      <a:pt x="103" y="256"/>
                    </a:lnTo>
                    <a:lnTo>
                      <a:pt x="104" y="259"/>
                    </a:lnTo>
                    <a:lnTo>
                      <a:pt x="107" y="263"/>
                    </a:lnTo>
                    <a:lnTo>
                      <a:pt x="111" y="263"/>
                    </a:lnTo>
                    <a:lnTo>
                      <a:pt x="113" y="259"/>
                    </a:lnTo>
                    <a:lnTo>
                      <a:pt x="117" y="259"/>
                    </a:lnTo>
                    <a:lnTo>
                      <a:pt x="126" y="254"/>
                    </a:lnTo>
                    <a:lnTo>
                      <a:pt x="131" y="256"/>
                    </a:lnTo>
                    <a:lnTo>
                      <a:pt x="135" y="259"/>
                    </a:lnTo>
                    <a:lnTo>
                      <a:pt x="134" y="261"/>
                    </a:lnTo>
                    <a:lnTo>
                      <a:pt x="135" y="266"/>
                    </a:lnTo>
                    <a:lnTo>
                      <a:pt x="140" y="267"/>
                    </a:lnTo>
                    <a:lnTo>
                      <a:pt x="144" y="267"/>
                    </a:lnTo>
                    <a:lnTo>
                      <a:pt x="144" y="0"/>
                    </a:lnTo>
                    <a:lnTo>
                      <a:pt x="131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079"/>
              <p:cNvSpPr>
                <a:spLocks noChangeAspect="1"/>
              </p:cNvSpPr>
              <p:nvPr/>
            </p:nvSpPr>
            <p:spPr bwMode="auto">
              <a:xfrm>
                <a:off x="3270" y="761"/>
                <a:ext cx="89" cy="207"/>
              </a:xfrm>
              <a:custGeom>
                <a:avLst/>
                <a:gdLst>
                  <a:gd name="T0" fmla="*/ 45 w 89"/>
                  <a:gd name="T1" fmla="*/ 9 h 207"/>
                  <a:gd name="T2" fmla="*/ 37 w 89"/>
                  <a:gd name="T3" fmla="*/ 16 h 207"/>
                  <a:gd name="T4" fmla="*/ 32 w 89"/>
                  <a:gd name="T5" fmla="*/ 26 h 207"/>
                  <a:gd name="T6" fmla="*/ 27 w 89"/>
                  <a:gd name="T7" fmla="*/ 38 h 207"/>
                  <a:gd name="T8" fmla="*/ 21 w 89"/>
                  <a:gd name="T9" fmla="*/ 48 h 207"/>
                  <a:gd name="T10" fmla="*/ 14 w 89"/>
                  <a:gd name="T11" fmla="*/ 69 h 207"/>
                  <a:gd name="T12" fmla="*/ 18 w 89"/>
                  <a:gd name="T13" fmla="*/ 79 h 207"/>
                  <a:gd name="T14" fmla="*/ 4 w 89"/>
                  <a:gd name="T15" fmla="*/ 89 h 207"/>
                  <a:gd name="T16" fmla="*/ 6 w 89"/>
                  <a:gd name="T17" fmla="*/ 113 h 207"/>
                  <a:gd name="T18" fmla="*/ 11 w 89"/>
                  <a:gd name="T19" fmla="*/ 123 h 207"/>
                  <a:gd name="T20" fmla="*/ 8 w 89"/>
                  <a:gd name="T21" fmla="*/ 139 h 207"/>
                  <a:gd name="T22" fmla="*/ 1 w 89"/>
                  <a:gd name="T23" fmla="*/ 154 h 207"/>
                  <a:gd name="T24" fmla="*/ 0 w 89"/>
                  <a:gd name="T25" fmla="*/ 161 h 207"/>
                  <a:gd name="T26" fmla="*/ 4 w 89"/>
                  <a:gd name="T27" fmla="*/ 167 h 207"/>
                  <a:gd name="T28" fmla="*/ 10 w 89"/>
                  <a:gd name="T29" fmla="*/ 183 h 207"/>
                  <a:gd name="T30" fmla="*/ 14 w 89"/>
                  <a:gd name="T31" fmla="*/ 191 h 207"/>
                  <a:gd name="T32" fmla="*/ 14 w 89"/>
                  <a:gd name="T33" fmla="*/ 197 h 207"/>
                  <a:gd name="T34" fmla="*/ 17 w 89"/>
                  <a:gd name="T35" fmla="*/ 202 h 207"/>
                  <a:gd name="T36" fmla="*/ 25 w 89"/>
                  <a:gd name="T37" fmla="*/ 207 h 207"/>
                  <a:gd name="T38" fmla="*/ 31 w 89"/>
                  <a:gd name="T39" fmla="*/ 201 h 207"/>
                  <a:gd name="T40" fmla="*/ 37 w 89"/>
                  <a:gd name="T41" fmla="*/ 195 h 207"/>
                  <a:gd name="T42" fmla="*/ 49 w 89"/>
                  <a:gd name="T43" fmla="*/ 180 h 207"/>
                  <a:gd name="T44" fmla="*/ 49 w 89"/>
                  <a:gd name="T45" fmla="*/ 171 h 207"/>
                  <a:gd name="T46" fmla="*/ 51 w 89"/>
                  <a:gd name="T47" fmla="*/ 163 h 207"/>
                  <a:gd name="T48" fmla="*/ 54 w 89"/>
                  <a:gd name="T49" fmla="*/ 154 h 207"/>
                  <a:gd name="T50" fmla="*/ 63 w 89"/>
                  <a:gd name="T51" fmla="*/ 149 h 207"/>
                  <a:gd name="T52" fmla="*/ 65 w 89"/>
                  <a:gd name="T53" fmla="*/ 142 h 207"/>
                  <a:gd name="T54" fmla="*/ 61 w 89"/>
                  <a:gd name="T55" fmla="*/ 133 h 207"/>
                  <a:gd name="T56" fmla="*/ 51 w 89"/>
                  <a:gd name="T57" fmla="*/ 126 h 207"/>
                  <a:gd name="T58" fmla="*/ 49 w 89"/>
                  <a:gd name="T59" fmla="*/ 120 h 207"/>
                  <a:gd name="T60" fmla="*/ 49 w 89"/>
                  <a:gd name="T61" fmla="*/ 101 h 207"/>
                  <a:gd name="T62" fmla="*/ 61 w 89"/>
                  <a:gd name="T63" fmla="*/ 85 h 207"/>
                  <a:gd name="T64" fmla="*/ 70 w 89"/>
                  <a:gd name="T65" fmla="*/ 75 h 207"/>
                  <a:gd name="T66" fmla="*/ 75 w 89"/>
                  <a:gd name="T67" fmla="*/ 68 h 207"/>
                  <a:gd name="T68" fmla="*/ 73 w 89"/>
                  <a:gd name="T69" fmla="*/ 60 h 207"/>
                  <a:gd name="T70" fmla="*/ 77 w 89"/>
                  <a:gd name="T71" fmla="*/ 51 h 207"/>
                  <a:gd name="T72" fmla="*/ 87 w 89"/>
                  <a:gd name="T73" fmla="*/ 45 h 207"/>
                  <a:gd name="T74" fmla="*/ 86 w 89"/>
                  <a:gd name="T75" fmla="*/ 40 h 207"/>
                  <a:gd name="T76" fmla="*/ 83 w 89"/>
                  <a:gd name="T77" fmla="*/ 29 h 207"/>
                  <a:gd name="T78" fmla="*/ 77 w 89"/>
                  <a:gd name="T79" fmla="*/ 19 h 207"/>
                  <a:gd name="T80" fmla="*/ 73 w 89"/>
                  <a:gd name="T81" fmla="*/ 9 h 207"/>
                  <a:gd name="T82" fmla="*/ 56 w 89"/>
                  <a:gd name="T83" fmla="*/ 0 h 207"/>
                  <a:gd name="T84" fmla="*/ 55 w 89"/>
                  <a:gd name="T85" fmla="*/ 10 h 2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7"/>
                  <a:gd name="T131" fmla="*/ 89 w 89"/>
                  <a:gd name="T132" fmla="*/ 207 h 2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7">
                    <a:moveTo>
                      <a:pt x="55" y="10"/>
                    </a:moveTo>
                    <a:lnTo>
                      <a:pt x="45" y="9"/>
                    </a:lnTo>
                    <a:lnTo>
                      <a:pt x="42" y="16"/>
                    </a:lnTo>
                    <a:lnTo>
                      <a:pt x="37" y="16"/>
                    </a:lnTo>
                    <a:lnTo>
                      <a:pt x="32" y="20"/>
                    </a:lnTo>
                    <a:lnTo>
                      <a:pt x="32" y="26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0"/>
                    </a:lnTo>
                    <a:lnTo>
                      <a:pt x="14" y="69"/>
                    </a:lnTo>
                    <a:lnTo>
                      <a:pt x="20" y="72"/>
                    </a:lnTo>
                    <a:lnTo>
                      <a:pt x="18" y="79"/>
                    </a:lnTo>
                    <a:lnTo>
                      <a:pt x="8" y="81"/>
                    </a:lnTo>
                    <a:lnTo>
                      <a:pt x="4" y="89"/>
                    </a:lnTo>
                    <a:lnTo>
                      <a:pt x="6" y="103"/>
                    </a:lnTo>
                    <a:lnTo>
                      <a:pt x="6" y="113"/>
                    </a:lnTo>
                    <a:lnTo>
                      <a:pt x="11" y="119"/>
                    </a:lnTo>
                    <a:lnTo>
                      <a:pt x="11" y="123"/>
                    </a:lnTo>
                    <a:lnTo>
                      <a:pt x="8" y="129"/>
                    </a:lnTo>
                    <a:lnTo>
                      <a:pt x="8" y="139"/>
                    </a:lnTo>
                    <a:lnTo>
                      <a:pt x="4" y="143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61"/>
                    </a:lnTo>
                    <a:lnTo>
                      <a:pt x="4" y="164"/>
                    </a:lnTo>
                    <a:lnTo>
                      <a:pt x="4" y="167"/>
                    </a:lnTo>
                    <a:lnTo>
                      <a:pt x="4" y="175"/>
                    </a:lnTo>
                    <a:lnTo>
                      <a:pt x="10" y="183"/>
                    </a:lnTo>
                    <a:lnTo>
                      <a:pt x="14" y="187"/>
                    </a:lnTo>
                    <a:lnTo>
                      <a:pt x="14" y="191"/>
                    </a:lnTo>
                    <a:lnTo>
                      <a:pt x="14" y="194"/>
                    </a:lnTo>
                    <a:lnTo>
                      <a:pt x="14" y="197"/>
                    </a:lnTo>
                    <a:lnTo>
                      <a:pt x="15" y="198"/>
                    </a:lnTo>
                    <a:lnTo>
                      <a:pt x="17" y="202"/>
                    </a:lnTo>
                    <a:lnTo>
                      <a:pt x="17" y="207"/>
                    </a:lnTo>
                    <a:lnTo>
                      <a:pt x="25" y="207"/>
                    </a:lnTo>
                    <a:lnTo>
                      <a:pt x="30" y="205"/>
                    </a:lnTo>
                    <a:lnTo>
                      <a:pt x="31" y="201"/>
                    </a:lnTo>
                    <a:lnTo>
                      <a:pt x="32" y="197"/>
                    </a:lnTo>
                    <a:lnTo>
                      <a:pt x="37" y="195"/>
                    </a:lnTo>
                    <a:lnTo>
                      <a:pt x="45" y="195"/>
                    </a:lnTo>
                    <a:lnTo>
                      <a:pt x="49" y="180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3"/>
                    </a:lnTo>
                    <a:lnTo>
                      <a:pt x="51" y="157"/>
                    </a:lnTo>
                    <a:lnTo>
                      <a:pt x="54" y="154"/>
                    </a:lnTo>
                    <a:lnTo>
                      <a:pt x="61" y="151"/>
                    </a:lnTo>
                    <a:lnTo>
                      <a:pt x="63" y="149"/>
                    </a:lnTo>
                    <a:lnTo>
                      <a:pt x="63" y="144"/>
                    </a:lnTo>
                    <a:lnTo>
                      <a:pt x="65" y="142"/>
                    </a:lnTo>
                    <a:lnTo>
                      <a:pt x="66" y="139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6"/>
                    </a:lnTo>
                    <a:lnTo>
                      <a:pt x="49" y="125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1"/>
                    </a:lnTo>
                    <a:lnTo>
                      <a:pt x="55" y="92"/>
                    </a:lnTo>
                    <a:lnTo>
                      <a:pt x="61" y="85"/>
                    </a:lnTo>
                    <a:lnTo>
                      <a:pt x="69" y="79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0"/>
                    </a:lnTo>
                    <a:lnTo>
                      <a:pt x="75" y="57"/>
                    </a:lnTo>
                    <a:lnTo>
                      <a:pt x="77" y="51"/>
                    </a:lnTo>
                    <a:lnTo>
                      <a:pt x="79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40"/>
                    </a:lnTo>
                    <a:lnTo>
                      <a:pt x="85" y="34"/>
                    </a:lnTo>
                    <a:lnTo>
                      <a:pt x="83" y="29"/>
                    </a:lnTo>
                    <a:lnTo>
                      <a:pt x="83" y="23"/>
                    </a:lnTo>
                    <a:lnTo>
                      <a:pt x="77" y="19"/>
                    </a:lnTo>
                    <a:lnTo>
                      <a:pt x="77" y="14"/>
                    </a:lnTo>
                    <a:lnTo>
                      <a:pt x="73" y="9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5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080"/>
              <p:cNvSpPr>
                <a:spLocks noChangeAspect="1"/>
              </p:cNvSpPr>
              <p:nvPr/>
            </p:nvSpPr>
            <p:spPr bwMode="auto">
              <a:xfrm>
                <a:off x="3270" y="761"/>
                <a:ext cx="89" cy="207"/>
              </a:xfrm>
              <a:custGeom>
                <a:avLst/>
                <a:gdLst>
                  <a:gd name="T0" fmla="*/ 45 w 89"/>
                  <a:gd name="T1" fmla="*/ 9 h 207"/>
                  <a:gd name="T2" fmla="*/ 37 w 89"/>
                  <a:gd name="T3" fmla="*/ 16 h 207"/>
                  <a:gd name="T4" fmla="*/ 32 w 89"/>
                  <a:gd name="T5" fmla="*/ 26 h 207"/>
                  <a:gd name="T6" fmla="*/ 27 w 89"/>
                  <a:gd name="T7" fmla="*/ 38 h 207"/>
                  <a:gd name="T8" fmla="*/ 21 w 89"/>
                  <a:gd name="T9" fmla="*/ 48 h 207"/>
                  <a:gd name="T10" fmla="*/ 14 w 89"/>
                  <a:gd name="T11" fmla="*/ 69 h 207"/>
                  <a:gd name="T12" fmla="*/ 18 w 89"/>
                  <a:gd name="T13" fmla="*/ 79 h 207"/>
                  <a:gd name="T14" fmla="*/ 4 w 89"/>
                  <a:gd name="T15" fmla="*/ 89 h 207"/>
                  <a:gd name="T16" fmla="*/ 6 w 89"/>
                  <a:gd name="T17" fmla="*/ 113 h 207"/>
                  <a:gd name="T18" fmla="*/ 11 w 89"/>
                  <a:gd name="T19" fmla="*/ 123 h 207"/>
                  <a:gd name="T20" fmla="*/ 8 w 89"/>
                  <a:gd name="T21" fmla="*/ 139 h 207"/>
                  <a:gd name="T22" fmla="*/ 1 w 89"/>
                  <a:gd name="T23" fmla="*/ 154 h 207"/>
                  <a:gd name="T24" fmla="*/ 0 w 89"/>
                  <a:gd name="T25" fmla="*/ 161 h 207"/>
                  <a:gd name="T26" fmla="*/ 4 w 89"/>
                  <a:gd name="T27" fmla="*/ 167 h 207"/>
                  <a:gd name="T28" fmla="*/ 10 w 89"/>
                  <a:gd name="T29" fmla="*/ 183 h 207"/>
                  <a:gd name="T30" fmla="*/ 14 w 89"/>
                  <a:gd name="T31" fmla="*/ 191 h 207"/>
                  <a:gd name="T32" fmla="*/ 14 w 89"/>
                  <a:gd name="T33" fmla="*/ 197 h 207"/>
                  <a:gd name="T34" fmla="*/ 17 w 89"/>
                  <a:gd name="T35" fmla="*/ 202 h 207"/>
                  <a:gd name="T36" fmla="*/ 25 w 89"/>
                  <a:gd name="T37" fmla="*/ 207 h 207"/>
                  <a:gd name="T38" fmla="*/ 31 w 89"/>
                  <a:gd name="T39" fmla="*/ 201 h 207"/>
                  <a:gd name="T40" fmla="*/ 37 w 89"/>
                  <a:gd name="T41" fmla="*/ 195 h 207"/>
                  <a:gd name="T42" fmla="*/ 49 w 89"/>
                  <a:gd name="T43" fmla="*/ 180 h 207"/>
                  <a:gd name="T44" fmla="*/ 49 w 89"/>
                  <a:gd name="T45" fmla="*/ 171 h 207"/>
                  <a:gd name="T46" fmla="*/ 51 w 89"/>
                  <a:gd name="T47" fmla="*/ 163 h 207"/>
                  <a:gd name="T48" fmla="*/ 54 w 89"/>
                  <a:gd name="T49" fmla="*/ 154 h 207"/>
                  <a:gd name="T50" fmla="*/ 63 w 89"/>
                  <a:gd name="T51" fmla="*/ 149 h 207"/>
                  <a:gd name="T52" fmla="*/ 65 w 89"/>
                  <a:gd name="T53" fmla="*/ 142 h 207"/>
                  <a:gd name="T54" fmla="*/ 61 w 89"/>
                  <a:gd name="T55" fmla="*/ 133 h 207"/>
                  <a:gd name="T56" fmla="*/ 51 w 89"/>
                  <a:gd name="T57" fmla="*/ 126 h 207"/>
                  <a:gd name="T58" fmla="*/ 49 w 89"/>
                  <a:gd name="T59" fmla="*/ 120 h 207"/>
                  <a:gd name="T60" fmla="*/ 49 w 89"/>
                  <a:gd name="T61" fmla="*/ 101 h 207"/>
                  <a:gd name="T62" fmla="*/ 61 w 89"/>
                  <a:gd name="T63" fmla="*/ 85 h 207"/>
                  <a:gd name="T64" fmla="*/ 70 w 89"/>
                  <a:gd name="T65" fmla="*/ 75 h 207"/>
                  <a:gd name="T66" fmla="*/ 75 w 89"/>
                  <a:gd name="T67" fmla="*/ 68 h 207"/>
                  <a:gd name="T68" fmla="*/ 73 w 89"/>
                  <a:gd name="T69" fmla="*/ 60 h 207"/>
                  <a:gd name="T70" fmla="*/ 77 w 89"/>
                  <a:gd name="T71" fmla="*/ 51 h 207"/>
                  <a:gd name="T72" fmla="*/ 87 w 89"/>
                  <a:gd name="T73" fmla="*/ 45 h 207"/>
                  <a:gd name="T74" fmla="*/ 86 w 89"/>
                  <a:gd name="T75" fmla="*/ 40 h 207"/>
                  <a:gd name="T76" fmla="*/ 83 w 89"/>
                  <a:gd name="T77" fmla="*/ 29 h 207"/>
                  <a:gd name="T78" fmla="*/ 77 w 89"/>
                  <a:gd name="T79" fmla="*/ 19 h 207"/>
                  <a:gd name="T80" fmla="*/ 73 w 89"/>
                  <a:gd name="T81" fmla="*/ 9 h 207"/>
                  <a:gd name="T82" fmla="*/ 56 w 89"/>
                  <a:gd name="T83" fmla="*/ 0 h 207"/>
                  <a:gd name="T84" fmla="*/ 55 w 89"/>
                  <a:gd name="T85" fmla="*/ 10 h 2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7"/>
                  <a:gd name="T131" fmla="*/ 89 w 89"/>
                  <a:gd name="T132" fmla="*/ 207 h 2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7">
                    <a:moveTo>
                      <a:pt x="55" y="10"/>
                    </a:moveTo>
                    <a:lnTo>
                      <a:pt x="45" y="9"/>
                    </a:lnTo>
                    <a:lnTo>
                      <a:pt x="42" y="16"/>
                    </a:lnTo>
                    <a:lnTo>
                      <a:pt x="37" y="16"/>
                    </a:lnTo>
                    <a:lnTo>
                      <a:pt x="32" y="20"/>
                    </a:lnTo>
                    <a:lnTo>
                      <a:pt x="32" y="26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0"/>
                    </a:lnTo>
                    <a:lnTo>
                      <a:pt x="14" y="69"/>
                    </a:lnTo>
                    <a:lnTo>
                      <a:pt x="20" y="72"/>
                    </a:lnTo>
                    <a:lnTo>
                      <a:pt x="18" y="79"/>
                    </a:lnTo>
                    <a:lnTo>
                      <a:pt x="8" y="81"/>
                    </a:lnTo>
                    <a:lnTo>
                      <a:pt x="4" y="89"/>
                    </a:lnTo>
                    <a:lnTo>
                      <a:pt x="6" y="103"/>
                    </a:lnTo>
                    <a:lnTo>
                      <a:pt x="6" y="113"/>
                    </a:lnTo>
                    <a:lnTo>
                      <a:pt x="11" y="119"/>
                    </a:lnTo>
                    <a:lnTo>
                      <a:pt x="11" y="123"/>
                    </a:lnTo>
                    <a:lnTo>
                      <a:pt x="8" y="129"/>
                    </a:lnTo>
                    <a:lnTo>
                      <a:pt x="8" y="139"/>
                    </a:lnTo>
                    <a:lnTo>
                      <a:pt x="4" y="143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61"/>
                    </a:lnTo>
                    <a:lnTo>
                      <a:pt x="4" y="164"/>
                    </a:lnTo>
                    <a:lnTo>
                      <a:pt x="4" y="167"/>
                    </a:lnTo>
                    <a:lnTo>
                      <a:pt x="4" y="175"/>
                    </a:lnTo>
                    <a:lnTo>
                      <a:pt x="10" y="183"/>
                    </a:lnTo>
                    <a:lnTo>
                      <a:pt x="14" y="187"/>
                    </a:lnTo>
                    <a:lnTo>
                      <a:pt x="14" y="191"/>
                    </a:lnTo>
                    <a:lnTo>
                      <a:pt x="14" y="194"/>
                    </a:lnTo>
                    <a:lnTo>
                      <a:pt x="14" y="197"/>
                    </a:lnTo>
                    <a:lnTo>
                      <a:pt x="15" y="198"/>
                    </a:lnTo>
                    <a:lnTo>
                      <a:pt x="17" y="202"/>
                    </a:lnTo>
                    <a:lnTo>
                      <a:pt x="17" y="207"/>
                    </a:lnTo>
                    <a:lnTo>
                      <a:pt x="25" y="207"/>
                    </a:lnTo>
                    <a:lnTo>
                      <a:pt x="30" y="205"/>
                    </a:lnTo>
                    <a:lnTo>
                      <a:pt x="31" y="201"/>
                    </a:lnTo>
                    <a:lnTo>
                      <a:pt x="32" y="197"/>
                    </a:lnTo>
                    <a:lnTo>
                      <a:pt x="37" y="195"/>
                    </a:lnTo>
                    <a:lnTo>
                      <a:pt x="45" y="195"/>
                    </a:lnTo>
                    <a:lnTo>
                      <a:pt x="49" y="180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3"/>
                    </a:lnTo>
                    <a:lnTo>
                      <a:pt x="51" y="157"/>
                    </a:lnTo>
                    <a:lnTo>
                      <a:pt x="54" y="154"/>
                    </a:lnTo>
                    <a:lnTo>
                      <a:pt x="61" y="151"/>
                    </a:lnTo>
                    <a:lnTo>
                      <a:pt x="63" y="149"/>
                    </a:lnTo>
                    <a:lnTo>
                      <a:pt x="63" y="144"/>
                    </a:lnTo>
                    <a:lnTo>
                      <a:pt x="65" y="142"/>
                    </a:lnTo>
                    <a:lnTo>
                      <a:pt x="66" y="139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6"/>
                    </a:lnTo>
                    <a:lnTo>
                      <a:pt x="49" y="125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1"/>
                    </a:lnTo>
                    <a:lnTo>
                      <a:pt x="55" y="92"/>
                    </a:lnTo>
                    <a:lnTo>
                      <a:pt x="61" y="85"/>
                    </a:lnTo>
                    <a:lnTo>
                      <a:pt x="69" y="79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0"/>
                    </a:lnTo>
                    <a:lnTo>
                      <a:pt x="75" y="57"/>
                    </a:lnTo>
                    <a:lnTo>
                      <a:pt x="77" y="51"/>
                    </a:lnTo>
                    <a:lnTo>
                      <a:pt x="79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40"/>
                    </a:lnTo>
                    <a:lnTo>
                      <a:pt x="85" y="34"/>
                    </a:lnTo>
                    <a:lnTo>
                      <a:pt x="83" y="29"/>
                    </a:lnTo>
                    <a:lnTo>
                      <a:pt x="83" y="23"/>
                    </a:lnTo>
                    <a:lnTo>
                      <a:pt x="77" y="19"/>
                    </a:lnTo>
                    <a:lnTo>
                      <a:pt x="77" y="14"/>
                    </a:lnTo>
                    <a:lnTo>
                      <a:pt x="73" y="9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5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081"/>
              <p:cNvSpPr>
                <a:spLocks noChangeAspect="1"/>
              </p:cNvSpPr>
              <p:nvPr/>
            </p:nvSpPr>
            <p:spPr bwMode="auto">
              <a:xfrm>
                <a:off x="3270" y="760"/>
                <a:ext cx="89" cy="206"/>
              </a:xfrm>
              <a:custGeom>
                <a:avLst/>
                <a:gdLst>
                  <a:gd name="T0" fmla="*/ 45 w 89"/>
                  <a:gd name="T1" fmla="*/ 8 h 206"/>
                  <a:gd name="T2" fmla="*/ 37 w 89"/>
                  <a:gd name="T3" fmla="*/ 15 h 206"/>
                  <a:gd name="T4" fmla="*/ 32 w 89"/>
                  <a:gd name="T5" fmla="*/ 27 h 206"/>
                  <a:gd name="T6" fmla="*/ 27 w 89"/>
                  <a:gd name="T7" fmla="*/ 38 h 206"/>
                  <a:gd name="T8" fmla="*/ 21 w 89"/>
                  <a:gd name="T9" fmla="*/ 48 h 206"/>
                  <a:gd name="T10" fmla="*/ 14 w 89"/>
                  <a:gd name="T11" fmla="*/ 70 h 206"/>
                  <a:gd name="T12" fmla="*/ 18 w 89"/>
                  <a:gd name="T13" fmla="*/ 80 h 206"/>
                  <a:gd name="T14" fmla="*/ 4 w 89"/>
                  <a:gd name="T15" fmla="*/ 89 h 206"/>
                  <a:gd name="T16" fmla="*/ 6 w 89"/>
                  <a:gd name="T17" fmla="*/ 114 h 206"/>
                  <a:gd name="T18" fmla="*/ 11 w 89"/>
                  <a:gd name="T19" fmla="*/ 124 h 206"/>
                  <a:gd name="T20" fmla="*/ 8 w 89"/>
                  <a:gd name="T21" fmla="*/ 140 h 206"/>
                  <a:gd name="T22" fmla="*/ 1 w 89"/>
                  <a:gd name="T23" fmla="*/ 155 h 206"/>
                  <a:gd name="T24" fmla="*/ 0 w 89"/>
                  <a:gd name="T25" fmla="*/ 162 h 206"/>
                  <a:gd name="T26" fmla="*/ 4 w 89"/>
                  <a:gd name="T27" fmla="*/ 168 h 206"/>
                  <a:gd name="T28" fmla="*/ 10 w 89"/>
                  <a:gd name="T29" fmla="*/ 184 h 206"/>
                  <a:gd name="T30" fmla="*/ 14 w 89"/>
                  <a:gd name="T31" fmla="*/ 191 h 206"/>
                  <a:gd name="T32" fmla="*/ 14 w 89"/>
                  <a:gd name="T33" fmla="*/ 196 h 206"/>
                  <a:gd name="T34" fmla="*/ 17 w 89"/>
                  <a:gd name="T35" fmla="*/ 202 h 206"/>
                  <a:gd name="T36" fmla="*/ 25 w 89"/>
                  <a:gd name="T37" fmla="*/ 206 h 206"/>
                  <a:gd name="T38" fmla="*/ 31 w 89"/>
                  <a:gd name="T39" fmla="*/ 200 h 206"/>
                  <a:gd name="T40" fmla="*/ 37 w 89"/>
                  <a:gd name="T41" fmla="*/ 195 h 206"/>
                  <a:gd name="T42" fmla="*/ 49 w 89"/>
                  <a:gd name="T43" fmla="*/ 179 h 206"/>
                  <a:gd name="T44" fmla="*/ 49 w 89"/>
                  <a:gd name="T45" fmla="*/ 171 h 206"/>
                  <a:gd name="T46" fmla="*/ 51 w 89"/>
                  <a:gd name="T47" fmla="*/ 162 h 206"/>
                  <a:gd name="T48" fmla="*/ 54 w 89"/>
                  <a:gd name="T49" fmla="*/ 155 h 206"/>
                  <a:gd name="T50" fmla="*/ 63 w 89"/>
                  <a:gd name="T51" fmla="*/ 150 h 206"/>
                  <a:gd name="T52" fmla="*/ 65 w 89"/>
                  <a:gd name="T53" fmla="*/ 143 h 206"/>
                  <a:gd name="T54" fmla="*/ 61 w 89"/>
                  <a:gd name="T55" fmla="*/ 133 h 206"/>
                  <a:gd name="T56" fmla="*/ 51 w 89"/>
                  <a:gd name="T57" fmla="*/ 127 h 206"/>
                  <a:gd name="T58" fmla="*/ 49 w 89"/>
                  <a:gd name="T59" fmla="*/ 120 h 206"/>
                  <a:gd name="T60" fmla="*/ 49 w 89"/>
                  <a:gd name="T61" fmla="*/ 102 h 206"/>
                  <a:gd name="T62" fmla="*/ 61 w 89"/>
                  <a:gd name="T63" fmla="*/ 86 h 206"/>
                  <a:gd name="T64" fmla="*/ 70 w 89"/>
                  <a:gd name="T65" fmla="*/ 76 h 206"/>
                  <a:gd name="T66" fmla="*/ 75 w 89"/>
                  <a:gd name="T67" fmla="*/ 68 h 206"/>
                  <a:gd name="T68" fmla="*/ 73 w 89"/>
                  <a:gd name="T69" fmla="*/ 61 h 206"/>
                  <a:gd name="T70" fmla="*/ 77 w 89"/>
                  <a:gd name="T71" fmla="*/ 52 h 206"/>
                  <a:gd name="T72" fmla="*/ 87 w 89"/>
                  <a:gd name="T73" fmla="*/ 45 h 206"/>
                  <a:gd name="T74" fmla="*/ 86 w 89"/>
                  <a:gd name="T75" fmla="*/ 39 h 206"/>
                  <a:gd name="T76" fmla="*/ 83 w 89"/>
                  <a:gd name="T77" fmla="*/ 30 h 206"/>
                  <a:gd name="T78" fmla="*/ 77 w 89"/>
                  <a:gd name="T79" fmla="*/ 20 h 206"/>
                  <a:gd name="T80" fmla="*/ 73 w 89"/>
                  <a:gd name="T81" fmla="*/ 10 h 206"/>
                  <a:gd name="T82" fmla="*/ 56 w 89"/>
                  <a:gd name="T83" fmla="*/ 0 h 206"/>
                  <a:gd name="T84" fmla="*/ 55 w 89"/>
                  <a:gd name="T85" fmla="*/ 11 h 2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6"/>
                  <a:gd name="T131" fmla="*/ 89 w 89"/>
                  <a:gd name="T132" fmla="*/ 206 h 2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6">
                    <a:moveTo>
                      <a:pt x="55" y="11"/>
                    </a:moveTo>
                    <a:lnTo>
                      <a:pt x="45" y="8"/>
                    </a:lnTo>
                    <a:lnTo>
                      <a:pt x="42" y="15"/>
                    </a:lnTo>
                    <a:lnTo>
                      <a:pt x="37" y="15"/>
                    </a:lnTo>
                    <a:lnTo>
                      <a:pt x="32" y="20"/>
                    </a:lnTo>
                    <a:lnTo>
                      <a:pt x="32" y="27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1"/>
                    </a:lnTo>
                    <a:lnTo>
                      <a:pt x="14" y="70"/>
                    </a:lnTo>
                    <a:lnTo>
                      <a:pt x="20" y="73"/>
                    </a:lnTo>
                    <a:lnTo>
                      <a:pt x="18" y="80"/>
                    </a:lnTo>
                    <a:lnTo>
                      <a:pt x="8" y="80"/>
                    </a:lnTo>
                    <a:lnTo>
                      <a:pt x="4" y="89"/>
                    </a:lnTo>
                    <a:lnTo>
                      <a:pt x="6" y="104"/>
                    </a:lnTo>
                    <a:lnTo>
                      <a:pt x="6" y="114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8" y="128"/>
                    </a:lnTo>
                    <a:lnTo>
                      <a:pt x="8" y="140"/>
                    </a:lnTo>
                    <a:lnTo>
                      <a:pt x="4" y="143"/>
                    </a:lnTo>
                    <a:lnTo>
                      <a:pt x="1" y="155"/>
                    </a:lnTo>
                    <a:lnTo>
                      <a:pt x="0" y="155"/>
                    </a:lnTo>
                    <a:lnTo>
                      <a:pt x="0" y="162"/>
                    </a:lnTo>
                    <a:lnTo>
                      <a:pt x="4" y="165"/>
                    </a:lnTo>
                    <a:lnTo>
                      <a:pt x="4" y="168"/>
                    </a:lnTo>
                    <a:lnTo>
                      <a:pt x="4" y="175"/>
                    </a:lnTo>
                    <a:lnTo>
                      <a:pt x="10" y="184"/>
                    </a:lnTo>
                    <a:lnTo>
                      <a:pt x="14" y="186"/>
                    </a:lnTo>
                    <a:lnTo>
                      <a:pt x="14" y="191"/>
                    </a:lnTo>
                    <a:lnTo>
                      <a:pt x="14" y="193"/>
                    </a:lnTo>
                    <a:lnTo>
                      <a:pt x="14" y="196"/>
                    </a:lnTo>
                    <a:lnTo>
                      <a:pt x="15" y="199"/>
                    </a:lnTo>
                    <a:lnTo>
                      <a:pt x="17" y="202"/>
                    </a:lnTo>
                    <a:lnTo>
                      <a:pt x="17" y="206"/>
                    </a:lnTo>
                    <a:lnTo>
                      <a:pt x="25" y="206"/>
                    </a:lnTo>
                    <a:lnTo>
                      <a:pt x="30" y="205"/>
                    </a:lnTo>
                    <a:lnTo>
                      <a:pt x="31" y="200"/>
                    </a:lnTo>
                    <a:lnTo>
                      <a:pt x="32" y="196"/>
                    </a:lnTo>
                    <a:lnTo>
                      <a:pt x="37" y="195"/>
                    </a:lnTo>
                    <a:lnTo>
                      <a:pt x="45" y="196"/>
                    </a:lnTo>
                    <a:lnTo>
                      <a:pt x="49" y="179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2"/>
                    </a:lnTo>
                    <a:lnTo>
                      <a:pt x="51" y="158"/>
                    </a:lnTo>
                    <a:lnTo>
                      <a:pt x="54" y="155"/>
                    </a:lnTo>
                    <a:lnTo>
                      <a:pt x="61" y="151"/>
                    </a:lnTo>
                    <a:lnTo>
                      <a:pt x="63" y="150"/>
                    </a:lnTo>
                    <a:lnTo>
                      <a:pt x="63" y="145"/>
                    </a:lnTo>
                    <a:lnTo>
                      <a:pt x="65" y="143"/>
                    </a:lnTo>
                    <a:lnTo>
                      <a:pt x="66" y="140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49" y="124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2"/>
                    </a:lnTo>
                    <a:lnTo>
                      <a:pt x="55" y="93"/>
                    </a:lnTo>
                    <a:lnTo>
                      <a:pt x="61" y="86"/>
                    </a:lnTo>
                    <a:lnTo>
                      <a:pt x="69" y="79"/>
                    </a:lnTo>
                    <a:lnTo>
                      <a:pt x="70" y="76"/>
                    </a:lnTo>
                    <a:lnTo>
                      <a:pt x="72" y="70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1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9" y="46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39"/>
                    </a:lnTo>
                    <a:lnTo>
                      <a:pt x="85" y="35"/>
                    </a:lnTo>
                    <a:lnTo>
                      <a:pt x="83" y="30"/>
                    </a:lnTo>
                    <a:lnTo>
                      <a:pt x="83" y="24"/>
                    </a:lnTo>
                    <a:lnTo>
                      <a:pt x="77" y="20"/>
                    </a:lnTo>
                    <a:lnTo>
                      <a:pt x="77" y="14"/>
                    </a:lnTo>
                    <a:lnTo>
                      <a:pt x="73" y="1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55" y="1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082"/>
              <p:cNvSpPr>
                <a:spLocks noChangeAspect="1"/>
              </p:cNvSpPr>
              <p:nvPr/>
            </p:nvSpPr>
            <p:spPr bwMode="auto">
              <a:xfrm>
                <a:off x="3270" y="760"/>
                <a:ext cx="89" cy="206"/>
              </a:xfrm>
              <a:custGeom>
                <a:avLst/>
                <a:gdLst>
                  <a:gd name="T0" fmla="*/ 45 w 89"/>
                  <a:gd name="T1" fmla="*/ 8 h 206"/>
                  <a:gd name="T2" fmla="*/ 37 w 89"/>
                  <a:gd name="T3" fmla="*/ 15 h 206"/>
                  <a:gd name="T4" fmla="*/ 32 w 89"/>
                  <a:gd name="T5" fmla="*/ 27 h 206"/>
                  <a:gd name="T6" fmla="*/ 27 w 89"/>
                  <a:gd name="T7" fmla="*/ 38 h 206"/>
                  <a:gd name="T8" fmla="*/ 21 w 89"/>
                  <a:gd name="T9" fmla="*/ 48 h 206"/>
                  <a:gd name="T10" fmla="*/ 14 w 89"/>
                  <a:gd name="T11" fmla="*/ 70 h 206"/>
                  <a:gd name="T12" fmla="*/ 18 w 89"/>
                  <a:gd name="T13" fmla="*/ 80 h 206"/>
                  <a:gd name="T14" fmla="*/ 4 w 89"/>
                  <a:gd name="T15" fmla="*/ 89 h 206"/>
                  <a:gd name="T16" fmla="*/ 6 w 89"/>
                  <a:gd name="T17" fmla="*/ 114 h 206"/>
                  <a:gd name="T18" fmla="*/ 11 w 89"/>
                  <a:gd name="T19" fmla="*/ 124 h 206"/>
                  <a:gd name="T20" fmla="*/ 8 w 89"/>
                  <a:gd name="T21" fmla="*/ 140 h 206"/>
                  <a:gd name="T22" fmla="*/ 1 w 89"/>
                  <a:gd name="T23" fmla="*/ 155 h 206"/>
                  <a:gd name="T24" fmla="*/ 0 w 89"/>
                  <a:gd name="T25" fmla="*/ 162 h 206"/>
                  <a:gd name="T26" fmla="*/ 4 w 89"/>
                  <a:gd name="T27" fmla="*/ 168 h 206"/>
                  <a:gd name="T28" fmla="*/ 10 w 89"/>
                  <a:gd name="T29" fmla="*/ 184 h 206"/>
                  <a:gd name="T30" fmla="*/ 14 w 89"/>
                  <a:gd name="T31" fmla="*/ 191 h 206"/>
                  <a:gd name="T32" fmla="*/ 14 w 89"/>
                  <a:gd name="T33" fmla="*/ 196 h 206"/>
                  <a:gd name="T34" fmla="*/ 17 w 89"/>
                  <a:gd name="T35" fmla="*/ 202 h 206"/>
                  <a:gd name="T36" fmla="*/ 25 w 89"/>
                  <a:gd name="T37" fmla="*/ 206 h 206"/>
                  <a:gd name="T38" fmla="*/ 31 w 89"/>
                  <a:gd name="T39" fmla="*/ 200 h 206"/>
                  <a:gd name="T40" fmla="*/ 37 w 89"/>
                  <a:gd name="T41" fmla="*/ 195 h 206"/>
                  <a:gd name="T42" fmla="*/ 49 w 89"/>
                  <a:gd name="T43" fmla="*/ 179 h 206"/>
                  <a:gd name="T44" fmla="*/ 49 w 89"/>
                  <a:gd name="T45" fmla="*/ 171 h 206"/>
                  <a:gd name="T46" fmla="*/ 51 w 89"/>
                  <a:gd name="T47" fmla="*/ 162 h 206"/>
                  <a:gd name="T48" fmla="*/ 54 w 89"/>
                  <a:gd name="T49" fmla="*/ 155 h 206"/>
                  <a:gd name="T50" fmla="*/ 63 w 89"/>
                  <a:gd name="T51" fmla="*/ 150 h 206"/>
                  <a:gd name="T52" fmla="*/ 65 w 89"/>
                  <a:gd name="T53" fmla="*/ 143 h 206"/>
                  <a:gd name="T54" fmla="*/ 61 w 89"/>
                  <a:gd name="T55" fmla="*/ 133 h 206"/>
                  <a:gd name="T56" fmla="*/ 51 w 89"/>
                  <a:gd name="T57" fmla="*/ 127 h 206"/>
                  <a:gd name="T58" fmla="*/ 49 w 89"/>
                  <a:gd name="T59" fmla="*/ 120 h 206"/>
                  <a:gd name="T60" fmla="*/ 49 w 89"/>
                  <a:gd name="T61" fmla="*/ 102 h 206"/>
                  <a:gd name="T62" fmla="*/ 61 w 89"/>
                  <a:gd name="T63" fmla="*/ 86 h 206"/>
                  <a:gd name="T64" fmla="*/ 70 w 89"/>
                  <a:gd name="T65" fmla="*/ 76 h 206"/>
                  <a:gd name="T66" fmla="*/ 75 w 89"/>
                  <a:gd name="T67" fmla="*/ 68 h 206"/>
                  <a:gd name="T68" fmla="*/ 73 w 89"/>
                  <a:gd name="T69" fmla="*/ 61 h 206"/>
                  <a:gd name="T70" fmla="*/ 77 w 89"/>
                  <a:gd name="T71" fmla="*/ 52 h 206"/>
                  <a:gd name="T72" fmla="*/ 87 w 89"/>
                  <a:gd name="T73" fmla="*/ 45 h 206"/>
                  <a:gd name="T74" fmla="*/ 86 w 89"/>
                  <a:gd name="T75" fmla="*/ 39 h 206"/>
                  <a:gd name="T76" fmla="*/ 83 w 89"/>
                  <a:gd name="T77" fmla="*/ 30 h 206"/>
                  <a:gd name="T78" fmla="*/ 77 w 89"/>
                  <a:gd name="T79" fmla="*/ 20 h 206"/>
                  <a:gd name="T80" fmla="*/ 73 w 89"/>
                  <a:gd name="T81" fmla="*/ 10 h 206"/>
                  <a:gd name="T82" fmla="*/ 56 w 89"/>
                  <a:gd name="T83" fmla="*/ 0 h 206"/>
                  <a:gd name="T84" fmla="*/ 55 w 89"/>
                  <a:gd name="T85" fmla="*/ 11 h 2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6"/>
                  <a:gd name="T131" fmla="*/ 89 w 89"/>
                  <a:gd name="T132" fmla="*/ 206 h 2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6">
                    <a:moveTo>
                      <a:pt x="55" y="11"/>
                    </a:moveTo>
                    <a:lnTo>
                      <a:pt x="45" y="8"/>
                    </a:lnTo>
                    <a:lnTo>
                      <a:pt x="42" y="15"/>
                    </a:lnTo>
                    <a:lnTo>
                      <a:pt x="37" y="15"/>
                    </a:lnTo>
                    <a:lnTo>
                      <a:pt x="32" y="20"/>
                    </a:lnTo>
                    <a:lnTo>
                      <a:pt x="32" y="27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1"/>
                    </a:lnTo>
                    <a:lnTo>
                      <a:pt x="14" y="70"/>
                    </a:lnTo>
                    <a:lnTo>
                      <a:pt x="20" y="73"/>
                    </a:lnTo>
                    <a:lnTo>
                      <a:pt x="18" y="80"/>
                    </a:lnTo>
                    <a:lnTo>
                      <a:pt x="8" y="80"/>
                    </a:lnTo>
                    <a:lnTo>
                      <a:pt x="4" y="89"/>
                    </a:lnTo>
                    <a:lnTo>
                      <a:pt x="6" y="104"/>
                    </a:lnTo>
                    <a:lnTo>
                      <a:pt x="6" y="114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8" y="128"/>
                    </a:lnTo>
                    <a:lnTo>
                      <a:pt x="8" y="140"/>
                    </a:lnTo>
                    <a:lnTo>
                      <a:pt x="4" y="143"/>
                    </a:lnTo>
                    <a:lnTo>
                      <a:pt x="1" y="155"/>
                    </a:lnTo>
                    <a:lnTo>
                      <a:pt x="0" y="155"/>
                    </a:lnTo>
                    <a:lnTo>
                      <a:pt x="0" y="162"/>
                    </a:lnTo>
                    <a:lnTo>
                      <a:pt x="4" y="165"/>
                    </a:lnTo>
                    <a:lnTo>
                      <a:pt x="4" y="168"/>
                    </a:lnTo>
                    <a:lnTo>
                      <a:pt x="4" y="175"/>
                    </a:lnTo>
                    <a:lnTo>
                      <a:pt x="10" y="184"/>
                    </a:lnTo>
                    <a:lnTo>
                      <a:pt x="14" y="186"/>
                    </a:lnTo>
                    <a:lnTo>
                      <a:pt x="14" y="191"/>
                    </a:lnTo>
                    <a:lnTo>
                      <a:pt x="14" y="193"/>
                    </a:lnTo>
                    <a:lnTo>
                      <a:pt x="14" y="196"/>
                    </a:lnTo>
                    <a:lnTo>
                      <a:pt x="15" y="199"/>
                    </a:lnTo>
                    <a:lnTo>
                      <a:pt x="17" y="202"/>
                    </a:lnTo>
                    <a:lnTo>
                      <a:pt x="17" y="206"/>
                    </a:lnTo>
                    <a:lnTo>
                      <a:pt x="25" y="206"/>
                    </a:lnTo>
                    <a:lnTo>
                      <a:pt x="30" y="205"/>
                    </a:lnTo>
                    <a:lnTo>
                      <a:pt x="31" y="200"/>
                    </a:lnTo>
                    <a:lnTo>
                      <a:pt x="32" y="196"/>
                    </a:lnTo>
                    <a:lnTo>
                      <a:pt x="37" y="195"/>
                    </a:lnTo>
                    <a:lnTo>
                      <a:pt x="45" y="196"/>
                    </a:lnTo>
                    <a:lnTo>
                      <a:pt x="49" y="179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2"/>
                    </a:lnTo>
                    <a:lnTo>
                      <a:pt x="51" y="158"/>
                    </a:lnTo>
                    <a:lnTo>
                      <a:pt x="54" y="155"/>
                    </a:lnTo>
                    <a:lnTo>
                      <a:pt x="61" y="151"/>
                    </a:lnTo>
                    <a:lnTo>
                      <a:pt x="63" y="150"/>
                    </a:lnTo>
                    <a:lnTo>
                      <a:pt x="63" y="145"/>
                    </a:lnTo>
                    <a:lnTo>
                      <a:pt x="65" y="143"/>
                    </a:lnTo>
                    <a:lnTo>
                      <a:pt x="66" y="140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49" y="124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2"/>
                    </a:lnTo>
                    <a:lnTo>
                      <a:pt x="55" y="93"/>
                    </a:lnTo>
                    <a:lnTo>
                      <a:pt x="61" y="86"/>
                    </a:lnTo>
                    <a:lnTo>
                      <a:pt x="69" y="79"/>
                    </a:lnTo>
                    <a:lnTo>
                      <a:pt x="70" y="76"/>
                    </a:lnTo>
                    <a:lnTo>
                      <a:pt x="72" y="70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1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9" y="46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39"/>
                    </a:lnTo>
                    <a:lnTo>
                      <a:pt x="85" y="35"/>
                    </a:lnTo>
                    <a:lnTo>
                      <a:pt x="83" y="30"/>
                    </a:lnTo>
                    <a:lnTo>
                      <a:pt x="83" y="24"/>
                    </a:lnTo>
                    <a:lnTo>
                      <a:pt x="77" y="20"/>
                    </a:lnTo>
                    <a:lnTo>
                      <a:pt x="77" y="14"/>
                    </a:lnTo>
                    <a:lnTo>
                      <a:pt x="73" y="1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55" y="1"/>
                    </a:lnTo>
                    <a:lnTo>
                      <a:pt x="55" y="1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083"/>
              <p:cNvSpPr>
                <a:spLocks noChangeAspect="1"/>
              </p:cNvSpPr>
              <p:nvPr/>
            </p:nvSpPr>
            <p:spPr bwMode="auto">
              <a:xfrm>
                <a:off x="3215" y="723"/>
                <a:ext cx="172" cy="205"/>
              </a:xfrm>
              <a:custGeom>
                <a:avLst/>
                <a:gdLst>
                  <a:gd name="T0" fmla="*/ 171 w 172"/>
                  <a:gd name="T1" fmla="*/ 4 h 205"/>
                  <a:gd name="T2" fmla="*/ 155 w 172"/>
                  <a:gd name="T3" fmla="*/ 3 h 205"/>
                  <a:gd name="T4" fmla="*/ 151 w 172"/>
                  <a:gd name="T5" fmla="*/ 0 h 205"/>
                  <a:gd name="T6" fmla="*/ 145 w 172"/>
                  <a:gd name="T7" fmla="*/ 3 h 205"/>
                  <a:gd name="T8" fmla="*/ 138 w 172"/>
                  <a:gd name="T9" fmla="*/ 14 h 205"/>
                  <a:gd name="T10" fmla="*/ 130 w 172"/>
                  <a:gd name="T11" fmla="*/ 4 h 205"/>
                  <a:gd name="T12" fmla="*/ 124 w 172"/>
                  <a:gd name="T13" fmla="*/ 16 h 205"/>
                  <a:gd name="T14" fmla="*/ 113 w 172"/>
                  <a:gd name="T15" fmla="*/ 21 h 205"/>
                  <a:gd name="T16" fmla="*/ 104 w 172"/>
                  <a:gd name="T17" fmla="*/ 21 h 205"/>
                  <a:gd name="T18" fmla="*/ 92 w 172"/>
                  <a:gd name="T19" fmla="*/ 30 h 205"/>
                  <a:gd name="T20" fmla="*/ 90 w 172"/>
                  <a:gd name="T21" fmla="*/ 40 h 205"/>
                  <a:gd name="T22" fmla="*/ 83 w 172"/>
                  <a:gd name="T23" fmla="*/ 51 h 205"/>
                  <a:gd name="T24" fmla="*/ 76 w 172"/>
                  <a:gd name="T25" fmla="*/ 61 h 205"/>
                  <a:gd name="T26" fmla="*/ 73 w 172"/>
                  <a:gd name="T27" fmla="*/ 68 h 205"/>
                  <a:gd name="T28" fmla="*/ 61 w 172"/>
                  <a:gd name="T29" fmla="*/ 91 h 205"/>
                  <a:gd name="T30" fmla="*/ 51 w 172"/>
                  <a:gd name="T31" fmla="*/ 103 h 205"/>
                  <a:gd name="T32" fmla="*/ 51 w 172"/>
                  <a:gd name="T33" fmla="*/ 109 h 205"/>
                  <a:gd name="T34" fmla="*/ 39 w 172"/>
                  <a:gd name="T35" fmla="*/ 124 h 205"/>
                  <a:gd name="T36" fmla="*/ 31 w 172"/>
                  <a:gd name="T37" fmla="*/ 126 h 205"/>
                  <a:gd name="T38" fmla="*/ 24 w 172"/>
                  <a:gd name="T39" fmla="*/ 133 h 205"/>
                  <a:gd name="T40" fmla="*/ 11 w 172"/>
                  <a:gd name="T41" fmla="*/ 139 h 205"/>
                  <a:gd name="T42" fmla="*/ 3 w 172"/>
                  <a:gd name="T43" fmla="*/ 146 h 205"/>
                  <a:gd name="T44" fmla="*/ 1 w 172"/>
                  <a:gd name="T45" fmla="*/ 154 h 205"/>
                  <a:gd name="T46" fmla="*/ 1 w 172"/>
                  <a:gd name="T47" fmla="*/ 158 h 205"/>
                  <a:gd name="T48" fmla="*/ 0 w 172"/>
                  <a:gd name="T49" fmla="*/ 164 h 205"/>
                  <a:gd name="T50" fmla="*/ 1 w 172"/>
                  <a:gd name="T51" fmla="*/ 174 h 205"/>
                  <a:gd name="T52" fmla="*/ 7 w 172"/>
                  <a:gd name="T53" fmla="*/ 178 h 205"/>
                  <a:gd name="T54" fmla="*/ 3 w 172"/>
                  <a:gd name="T55" fmla="*/ 184 h 205"/>
                  <a:gd name="T56" fmla="*/ 7 w 172"/>
                  <a:gd name="T57" fmla="*/ 189 h 205"/>
                  <a:gd name="T58" fmla="*/ 3 w 172"/>
                  <a:gd name="T59" fmla="*/ 192 h 205"/>
                  <a:gd name="T60" fmla="*/ 7 w 172"/>
                  <a:gd name="T61" fmla="*/ 199 h 205"/>
                  <a:gd name="T62" fmla="*/ 13 w 172"/>
                  <a:gd name="T63" fmla="*/ 205 h 205"/>
                  <a:gd name="T64" fmla="*/ 35 w 172"/>
                  <a:gd name="T65" fmla="*/ 198 h 205"/>
                  <a:gd name="T66" fmla="*/ 45 w 172"/>
                  <a:gd name="T67" fmla="*/ 192 h 205"/>
                  <a:gd name="T68" fmla="*/ 49 w 172"/>
                  <a:gd name="T69" fmla="*/ 184 h 205"/>
                  <a:gd name="T70" fmla="*/ 54 w 172"/>
                  <a:gd name="T71" fmla="*/ 194 h 205"/>
                  <a:gd name="T72" fmla="*/ 63 w 172"/>
                  <a:gd name="T73" fmla="*/ 177 h 205"/>
                  <a:gd name="T74" fmla="*/ 66 w 172"/>
                  <a:gd name="T75" fmla="*/ 157 h 205"/>
                  <a:gd name="T76" fmla="*/ 59 w 172"/>
                  <a:gd name="T77" fmla="*/ 127 h 205"/>
                  <a:gd name="T78" fmla="*/ 75 w 172"/>
                  <a:gd name="T79" fmla="*/ 110 h 205"/>
                  <a:gd name="T80" fmla="*/ 76 w 172"/>
                  <a:gd name="T81" fmla="*/ 86 h 205"/>
                  <a:gd name="T82" fmla="*/ 89 w 172"/>
                  <a:gd name="T83" fmla="*/ 69 h 205"/>
                  <a:gd name="T84" fmla="*/ 92 w 172"/>
                  <a:gd name="T85" fmla="*/ 54 h 205"/>
                  <a:gd name="T86" fmla="*/ 110 w 172"/>
                  <a:gd name="T87" fmla="*/ 48 h 205"/>
                  <a:gd name="T88" fmla="*/ 110 w 172"/>
                  <a:gd name="T89" fmla="*/ 35 h 205"/>
                  <a:gd name="T90" fmla="*/ 134 w 172"/>
                  <a:gd name="T91" fmla="*/ 37 h 205"/>
                  <a:gd name="T92" fmla="*/ 144 w 172"/>
                  <a:gd name="T93" fmla="*/ 21 h 205"/>
                  <a:gd name="T94" fmla="*/ 162 w 172"/>
                  <a:gd name="T95" fmla="*/ 20 h 205"/>
                  <a:gd name="T96" fmla="*/ 172 w 172"/>
                  <a:gd name="T97" fmla="*/ 17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5"/>
                  <a:gd name="T149" fmla="*/ 172 w 172"/>
                  <a:gd name="T150" fmla="*/ 205 h 2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5">
                    <a:moveTo>
                      <a:pt x="159" y="13"/>
                    </a:moveTo>
                    <a:lnTo>
                      <a:pt x="165" y="9"/>
                    </a:lnTo>
                    <a:lnTo>
                      <a:pt x="171" y="4"/>
                    </a:lnTo>
                    <a:lnTo>
                      <a:pt x="159" y="2"/>
                    </a:lnTo>
                    <a:lnTo>
                      <a:pt x="156" y="0"/>
                    </a:lnTo>
                    <a:lnTo>
                      <a:pt x="155" y="3"/>
                    </a:lnTo>
                    <a:lnTo>
                      <a:pt x="152" y="6"/>
                    </a:lnTo>
                    <a:lnTo>
                      <a:pt x="151" y="2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6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9"/>
                    </a:lnTo>
                    <a:lnTo>
                      <a:pt x="123" y="13"/>
                    </a:lnTo>
                    <a:lnTo>
                      <a:pt x="124" y="16"/>
                    </a:lnTo>
                    <a:lnTo>
                      <a:pt x="116" y="17"/>
                    </a:lnTo>
                    <a:lnTo>
                      <a:pt x="114" y="18"/>
                    </a:lnTo>
                    <a:lnTo>
                      <a:pt x="113" y="21"/>
                    </a:lnTo>
                    <a:lnTo>
                      <a:pt x="110" y="23"/>
                    </a:lnTo>
                    <a:lnTo>
                      <a:pt x="106" y="23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7" y="35"/>
                    </a:lnTo>
                    <a:lnTo>
                      <a:pt x="87" y="38"/>
                    </a:lnTo>
                    <a:lnTo>
                      <a:pt x="90" y="40"/>
                    </a:lnTo>
                    <a:lnTo>
                      <a:pt x="85" y="45"/>
                    </a:lnTo>
                    <a:lnTo>
                      <a:pt x="82" y="44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1"/>
                    </a:lnTo>
                    <a:lnTo>
                      <a:pt x="77" y="64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69"/>
                    </a:lnTo>
                    <a:lnTo>
                      <a:pt x="68" y="75"/>
                    </a:lnTo>
                    <a:lnTo>
                      <a:pt x="61" y="91"/>
                    </a:lnTo>
                    <a:lnTo>
                      <a:pt x="59" y="99"/>
                    </a:lnTo>
                    <a:lnTo>
                      <a:pt x="56" y="102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7"/>
                    </a:lnTo>
                    <a:lnTo>
                      <a:pt x="51" y="109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6"/>
                    </a:lnTo>
                    <a:lnTo>
                      <a:pt x="34" y="124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39"/>
                    </a:lnTo>
                    <a:lnTo>
                      <a:pt x="8" y="141"/>
                    </a:lnTo>
                    <a:lnTo>
                      <a:pt x="7" y="146"/>
                    </a:lnTo>
                    <a:lnTo>
                      <a:pt x="3" y="146"/>
                    </a:lnTo>
                    <a:lnTo>
                      <a:pt x="3" y="147"/>
                    </a:lnTo>
                    <a:lnTo>
                      <a:pt x="3" y="151"/>
                    </a:lnTo>
                    <a:lnTo>
                      <a:pt x="1" y="154"/>
                    </a:lnTo>
                    <a:lnTo>
                      <a:pt x="3" y="154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60"/>
                    </a:lnTo>
                    <a:lnTo>
                      <a:pt x="3" y="161"/>
                    </a:lnTo>
                    <a:lnTo>
                      <a:pt x="0" y="164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4"/>
                    </a:lnTo>
                    <a:lnTo>
                      <a:pt x="4" y="174"/>
                    </a:lnTo>
                    <a:lnTo>
                      <a:pt x="1" y="180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6" y="181"/>
                    </a:lnTo>
                    <a:lnTo>
                      <a:pt x="3" y="184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1"/>
                    </a:lnTo>
                    <a:lnTo>
                      <a:pt x="4" y="192"/>
                    </a:lnTo>
                    <a:lnTo>
                      <a:pt x="3" y="192"/>
                    </a:lnTo>
                    <a:lnTo>
                      <a:pt x="1" y="194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2"/>
                    </a:lnTo>
                    <a:lnTo>
                      <a:pt x="13" y="205"/>
                    </a:lnTo>
                    <a:lnTo>
                      <a:pt x="22" y="205"/>
                    </a:lnTo>
                    <a:lnTo>
                      <a:pt x="31" y="202"/>
                    </a:lnTo>
                    <a:lnTo>
                      <a:pt x="35" y="198"/>
                    </a:lnTo>
                    <a:lnTo>
                      <a:pt x="39" y="192"/>
                    </a:lnTo>
                    <a:lnTo>
                      <a:pt x="42" y="192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4"/>
                    </a:lnTo>
                    <a:lnTo>
                      <a:pt x="49" y="184"/>
                    </a:lnTo>
                    <a:lnTo>
                      <a:pt x="51" y="187"/>
                    </a:lnTo>
                    <a:lnTo>
                      <a:pt x="52" y="189"/>
                    </a:lnTo>
                    <a:lnTo>
                      <a:pt x="54" y="194"/>
                    </a:lnTo>
                    <a:lnTo>
                      <a:pt x="56" y="192"/>
                    </a:lnTo>
                    <a:lnTo>
                      <a:pt x="59" y="181"/>
                    </a:lnTo>
                    <a:lnTo>
                      <a:pt x="63" y="177"/>
                    </a:lnTo>
                    <a:lnTo>
                      <a:pt x="63" y="167"/>
                    </a:lnTo>
                    <a:lnTo>
                      <a:pt x="66" y="161"/>
                    </a:lnTo>
                    <a:lnTo>
                      <a:pt x="66" y="157"/>
                    </a:lnTo>
                    <a:lnTo>
                      <a:pt x="61" y="151"/>
                    </a:lnTo>
                    <a:lnTo>
                      <a:pt x="61" y="141"/>
                    </a:lnTo>
                    <a:lnTo>
                      <a:pt x="59" y="127"/>
                    </a:lnTo>
                    <a:lnTo>
                      <a:pt x="63" y="119"/>
                    </a:lnTo>
                    <a:lnTo>
                      <a:pt x="73" y="117"/>
                    </a:lnTo>
                    <a:lnTo>
                      <a:pt x="75" y="110"/>
                    </a:lnTo>
                    <a:lnTo>
                      <a:pt x="69" y="107"/>
                    </a:lnTo>
                    <a:lnTo>
                      <a:pt x="76" y="98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5"/>
                    </a:lnTo>
                    <a:lnTo>
                      <a:pt x="89" y="69"/>
                    </a:lnTo>
                    <a:lnTo>
                      <a:pt x="87" y="64"/>
                    </a:lnTo>
                    <a:lnTo>
                      <a:pt x="87" y="58"/>
                    </a:lnTo>
                    <a:lnTo>
                      <a:pt x="92" y="54"/>
                    </a:lnTo>
                    <a:lnTo>
                      <a:pt x="97" y="54"/>
                    </a:lnTo>
                    <a:lnTo>
                      <a:pt x="100" y="47"/>
                    </a:lnTo>
                    <a:lnTo>
                      <a:pt x="110" y="4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0" y="35"/>
                    </a:lnTo>
                    <a:lnTo>
                      <a:pt x="116" y="33"/>
                    </a:lnTo>
                    <a:lnTo>
                      <a:pt x="128" y="38"/>
                    </a:lnTo>
                    <a:lnTo>
                      <a:pt x="134" y="37"/>
                    </a:lnTo>
                    <a:lnTo>
                      <a:pt x="141" y="38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8" y="16"/>
                    </a:lnTo>
                    <a:lnTo>
                      <a:pt x="154" y="16"/>
                    </a:lnTo>
                    <a:lnTo>
                      <a:pt x="162" y="20"/>
                    </a:lnTo>
                    <a:lnTo>
                      <a:pt x="165" y="26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084"/>
              <p:cNvSpPr>
                <a:spLocks noChangeAspect="1"/>
              </p:cNvSpPr>
              <p:nvPr/>
            </p:nvSpPr>
            <p:spPr bwMode="auto">
              <a:xfrm>
                <a:off x="3215" y="723"/>
                <a:ext cx="172" cy="205"/>
              </a:xfrm>
              <a:custGeom>
                <a:avLst/>
                <a:gdLst>
                  <a:gd name="T0" fmla="*/ 171 w 172"/>
                  <a:gd name="T1" fmla="*/ 4 h 205"/>
                  <a:gd name="T2" fmla="*/ 155 w 172"/>
                  <a:gd name="T3" fmla="*/ 3 h 205"/>
                  <a:gd name="T4" fmla="*/ 151 w 172"/>
                  <a:gd name="T5" fmla="*/ 0 h 205"/>
                  <a:gd name="T6" fmla="*/ 145 w 172"/>
                  <a:gd name="T7" fmla="*/ 3 h 205"/>
                  <a:gd name="T8" fmla="*/ 138 w 172"/>
                  <a:gd name="T9" fmla="*/ 14 h 205"/>
                  <a:gd name="T10" fmla="*/ 130 w 172"/>
                  <a:gd name="T11" fmla="*/ 4 h 205"/>
                  <a:gd name="T12" fmla="*/ 124 w 172"/>
                  <a:gd name="T13" fmla="*/ 16 h 205"/>
                  <a:gd name="T14" fmla="*/ 113 w 172"/>
                  <a:gd name="T15" fmla="*/ 21 h 205"/>
                  <a:gd name="T16" fmla="*/ 104 w 172"/>
                  <a:gd name="T17" fmla="*/ 21 h 205"/>
                  <a:gd name="T18" fmla="*/ 92 w 172"/>
                  <a:gd name="T19" fmla="*/ 30 h 205"/>
                  <a:gd name="T20" fmla="*/ 90 w 172"/>
                  <a:gd name="T21" fmla="*/ 40 h 205"/>
                  <a:gd name="T22" fmla="*/ 83 w 172"/>
                  <a:gd name="T23" fmla="*/ 51 h 205"/>
                  <a:gd name="T24" fmla="*/ 76 w 172"/>
                  <a:gd name="T25" fmla="*/ 61 h 205"/>
                  <a:gd name="T26" fmla="*/ 73 w 172"/>
                  <a:gd name="T27" fmla="*/ 68 h 205"/>
                  <a:gd name="T28" fmla="*/ 61 w 172"/>
                  <a:gd name="T29" fmla="*/ 91 h 205"/>
                  <a:gd name="T30" fmla="*/ 51 w 172"/>
                  <a:gd name="T31" fmla="*/ 103 h 205"/>
                  <a:gd name="T32" fmla="*/ 51 w 172"/>
                  <a:gd name="T33" fmla="*/ 109 h 205"/>
                  <a:gd name="T34" fmla="*/ 39 w 172"/>
                  <a:gd name="T35" fmla="*/ 124 h 205"/>
                  <a:gd name="T36" fmla="*/ 31 w 172"/>
                  <a:gd name="T37" fmla="*/ 126 h 205"/>
                  <a:gd name="T38" fmla="*/ 24 w 172"/>
                  <a:gd name="T39" fmla="*/ 133 h 205"/>
                  <a:gd name="T40" fmla="*/ 11 w 172"/>
                  <a:gd name="T41" fmla="*/ 139 h 205"/>
                  <a:gd name="T42" fmla="*/ 3 w 172"/>
                  <a:gd name="T43" fmla="*/ 146 h 205"/>
                  <a:gd name="T44" fmla="*/ 1 w 172"/>
                  <a:gd name="T45" fmla="*/ 154 h 205"/>
                  <a:gd name="T46" fmla="*/ 1 w 172"/>
                  <a:gd name="T47" fmla="*/ 158 h 205"/>
                  <a:gd name="T48" fmla="*/ 0 w 172"/>
                  <a:gd name="T49" fmla="*/ 164 h 205"/>
                  <a:gd name="T50" fmla="*/ 1 w 172"/>
                  <a:gd name="T51" fmla="*/ 174 h 205"/>
                  <a:gd name="T52" fmla="*/ 7 w 172"/>
                  <a:gd name="T53" fmla="*/ 178 h 205"/>
                  <a:gd name="T54" fmla="*/ 3 w 172"/>
                  <a:gd name="T55" fmla="*/ 184 h 205"/>
                  <a:gd name="T56" fmla="*/ 7 w 172"/>
                  <a:gd name="T57" fmla="*/ 189 h 205"/>
                  <a:gd name="T58" fmla="*/ 3 w 172"/>
                  <a:gd name="T59" fmla="*/ 192 h 205"/>
                  <a:gd name="T60" fmla="*/ 7 w 172"/>
                  <a:gd name="T61" fmla="*/ 199 h 205"/>
                  <a:gd name="T62" fmla="*/ 13 w 172"/>
                  <a:gd name="T63" fmla="*/ 205 h 205"/>
                  <a:gd name="T64" fmla="*/ 35 w 172"/>
                  <a:gd name="T65" fmla="*/ 198 h 205"/>
                  <a:gd name="T66" fmla="*/ 45 w 172"/>
                  <a:gd name="T67" fmla="*/ 192 h 205"/>
                  <a:gd name="T68" fmla="*/ 49 w 172"/>
                  <a:gd name="T69" fmla="*/ 184 h 205"/>
                  <a:gd name="T70" fmla="*/ 54 w 172"/>
                  <a:gd name="T71" fmla="*/ 194 h 205"/>
                  <a:gd name="T72" fmla="*/ 63 w 172"/>
                  <a:gd name="T73" fmla="*/ 177 h 205"/>
                  <a:gd name="T74" fmla="*/ 66 w 172"/>
                  <a:gd name="T75" fmla="*/ 157 h 205"/>
                  <a:gd name="T76" fmla="*/ 59 w 172"/>
                  <a:gd name="T77" fmla="*/ 127 h 205"/>
                  <a:gd name="T78" fmla="*/ 75 w 172"/>
                  <a:gd name="T79" fmla="*/ 110 h 205"/>
                  <a:gd name="T80" fmla="*/ 76 w 172"/>
                  <a:gd name="T81" fmla="*/ 86 h 205"/>
                  <a:gd name="T82" fmla="*/ 89 w 172"/>
                  <a:gd name="T83" fmla="*/ 69 h 205"/>
                  <a:gd name="T84" fmla="*/ 92 w 172"/>
                  <a:gd name="T85" fmla="*/ 54 h 205"/>
                  <a:gd name="T86" fmla="*/ 110 w 172"/>
                  <a:gd name="T87" fmla="*/ 48 h 205"/>
                  <a:gd name="T88" fmla="*/ 110 w 172"/>
                  <a:gd name="T89" fmla="*/ 35 h 205"/>
                  <a:gd name="T90" fmla="*/ 134 w 172"/>
                  <a:gd name="T91" fmla="*/ 37 h 205"/>
                  <a:gd name="T92" fmla="*/ 144 w 172"/>
                  <a:gd name="T93" fmla="*/ 21 h 205"/>
                  <a:gd name="T94" fmla="*/ 162 w 172"/>
                  <a:gd name="T95" fmla="*/ 20 h 205"/>
                  <a:gd name="T96" fmla="*/ 172 w 172"/>
                  <a:gd name="T97" fmla="*/ 17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5"/>
                  <a:gd name="T149" fmla="*/ 172 w 172"/>
                  <a:gd name="T150" fmla="*/ 205 h 2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5">
                    <a:moveTo>
                      <a:pt x="159" y="13"/>
                    </a:moveTo>
                    <a:lnTo>
                      <a:pt x="165" y="9"/>
                    </a:lnTo>
                    <a:lnTo>
                      <a:pt x="171" y="4"/>
                    </a:lnTo>
                    <a:lnTo>
                      <a:pt x="159" y="2"/>
                    </a:lnTo>
                    <a:lnTo>
                      <a:pt x="156" y="0"/>
                    </a:lnTo>
                    <a:lnTo>
                      <a:pt x="155" y="3"/>
                    </a:lnTo>
                    <a:lnTo>
                      <a:pt x="152" y="6"/>
                    </a:lnTo>
                    <a:lnTo>
                      <a:pt x="151" y="2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6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9"/>
                    </a:lnTo>
                    <a:lnTo>
                      <a:pt x="123" y="13"/>
                    </a:lnTo>
                    <a:lnTo>
                      <a:pt x="124" y="16"/>
                    </a:lnTo>
                    <a:lnTo>
                      <a:pt x="116" y="17"/>
                    </a:lnTo>
                    <a:lnTo>
                      <a:pt x="114" y="18"/>
                    </a:lnTo>
                    <a:lnTo>
                      <a:pt x="113" y="21"/>
                    </a:lnTo>
                    <a:lnTo>
                      <a:pt x="110" y="23"/>
                    </a:lnTo>
                    <a:lnTo>
                      <a:pt x="106" y="23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7" y="35"/>
                    </a:lnTo>
                    <a:lnTo>
                      <a:pt x="87" y="38"/>
                    </a:lnTo>
                    <a:lnTo>
                      <a:pt x="90" y="40"/>
                    </a:lnTo>
                    <a:lnTo>
                      <a:pt x="85" y="45"/>
                    </a:lnTo>
                    <a:lnTo>
                      <a:pt x="82" y="44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1"/>
                    </a:lnTo>
                    <a:lnTo>
                      <a:pt x="77" y="64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69"/>
                    </a:lnTo>
                    <a:lnTo>
                      <a:pt x="68" y="75"/>
                    </a:lnTo>
                    <a:lnTo>
                      <a:pt x="61" y="91"/>
                    </a:lnTo>
                    <a:lnTo>
                      <a:pt x="59" y="99"/>
                    </a:lnTo>
                    <a:lnTo>
                      <a:pt x="56" y="102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7"/>
                    </a:lnTo>
                    <a:lnTo>
                      <a:pt x="51" y="109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6"/>
                    </a:lnTo>
                    <a:lnTo>
                      <a:pt x="34" y="124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39"/>
                    </a:lnTo>
                    <a:lnTo>
                      <a:pt x="8" y="141"/>
                    </a:lnTo>
                    <a:lnTo>
                      <a:pt x="7" y="146"/>
                    </a:lnTo>
                    <a:lnTo>
                      <a:pt x="3" y="146"/>
                    </a:lnTo>
                    <a:lnTo>
                      <a:pt x="3" y="147"/>
                    </a:lnTo>
                    <a:lnTo>
                      <a:pt x="3" y="151"/>
                    </a:lnTo>
                    <a:lnTo>
                      <a:pt x="1" y="154"/>
                    </a:lnTo>
                    <a:lnTo>
                      <a:pt x="3" y="154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60"/>
                    </a:lnTo>
                    <a:lnTo>
                      <a:pt x="3" y="161"/>
                    </a:lnTo>
                    <a:lnTo>
                      <a:pt x="0" y="164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4"/>
                    </a:lnTo>
                    <a:lnTo>
                      <a:pt x="4" y="174"/>
                    </a:lnTo>
                    <a:lnTo>
                      <a:pt x="1" y="180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6" y="181"/>
                    </a:lnTo>
                    <a:lnTo>
                      <a:pt x="3" y="184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1"/>
                    </a:lnTo>
                    <a:lnTo>
                      <a:pt x="4" y="192"/>
                    </a:lnTo>
                    <a:lnTo>
                      <a:pt x="3" y="192"/>
                    </a:lnTo>
                    <a:lnTo>
                      <a:pt x="1" y="194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2"/>
                    </a:lnTo>
                    <a:lnTo>
                      <a:pt x="13" y="205"/>
                    </a:lnTo>
                    <a:lnTo>
                      <a:pt x="22" y="205"/>
                    </a:lnTo>
                    <a:lnTo>
                      <a:pt x="31" y="202"/>
                    </a:lnTo>
                    <a:lnTo>
                      <a:pt x="35" y="198"/>
                    </a:lnTo>
                    <a:lnTo>
                      <a:pt x="39" y="192"/>
                    </a:lnTo>
                    <a:lnTo>
                      <a:pt x="42" y="192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4"/>
                    </a:lnTo>
                    <a:lnTo>
                      <a:pt x="49" y="184"/>
                    </a:lnTo>
                    <a:lnTo>
                      <a:pt x="51" y="187"/>
                    </a:lnTo>
                    <a:lnTo>
                      <a:pt x="52" y="189"/>
                    </a:lnTo>
                    <a:lnTo>
                      <a:pt x="54" y="194"/>
                    </a:lnTo>
                    <a:lnTo>
                      <a:pt x="56" y="192"/>
                    </a:lnTo>
                    <a:lnTo>
                      <a:pt x="59" y="181"/>
                    </a:lnTo>
                    <a:lnTo>
                      <a:pt x="63" y="177"/>
                    </a:lnTo>
                    <a:lnTo>
                      <a:pt x="63" y="167"/>
                    </a:lnTo>
                    <a:lnTo>
                      <a:pt x="66" y="161"/>
                    </a:lnTo>
                    <a:lnTo>
                      <a:pt x="66" y="157"/>
                    </a:lnTo>
                    <a:lnTo>
                      <a:pt x="61" y="151"/>
                    </a:lnTo>
                    <a:lnTo>
                      <a:pt x="61" y="141"/>
                    </a:lnTo>
                    <a:lnTo>
                      <a:pt x="59" y="127"/>
                    </a:lnTo>
                    <a:lnTo>
                      <a:pt x="63" y="119"/>
                    </a:lnTo>
                    <a:lnTo>
                      <a:pt x="73" y="117"/>
                    </a:lnTo>
                    <a:lnTo>
                      <a:pt x="75" y="110"/>
                    </a:lnTo>
                    <a:lnTo>
                      <a:pt x="69" y="107"/>
                    </a:lnTo>
                    <a:lnTo>
                      <a:pt x="76" y="98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5"/>
                    </a:lnTo>
                    <a:lnTo>
                      <a:pt x="89" y="69"/>
                    </a:lnTo>
                    <a:lnTo>
                      <a:pt x="87" y="64"/>
                    </a:lnTo>
                    <a:lnTo>
                      <a:pt x="87" y="58"/>
                    </a:lnTo>
                    <a:lnTo>
                      <a:pt x="92" y="54"/>
                    </a:lnTo>
                    <a:lnTo>
                      <a:pt x="97" y="54"/>
                    </a:lnTo>
                    <a:lnTo>
                      <a:pt x="100" y="47"/>
                    </a:lnTo>
                    <a:lnTo>
                      <a:pt x="110" y="4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0" y="35"/>
                    </a:lnTo>
                    <a:lnTo>
                      <a:pt x="116" y="33"/>
                    </a:lnTo>
                    <a:lnTo>
                      <a:pt x="128" y="38"/>
                    </a:lnTo>
                    <a:lnTo>
                      <a:pt x="134" y="37"/>
                    </a:lnTo>
                    <a:lnTo>
                      <a:pt x="141" y="38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8" y="16"/>
                    </a:lnTo>
                    <a:lnTo>
                      <a:pt x="154" y="16"/>
                    </a:lnTo>
                    <a:lnTo>
                      <a:pt x="162" y="20"/>
                    </a:lnTo>
                    <a:lnTo>
                      <a:pt x="165" y="26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085"/>
              <p:cNvSpPr>
                <a:spLocks noChangeAspect="1"/>
              </p:cNvSpPr>
              <p:nvPr/>
            </p:nvSpPr>
            <p:spPr bwMode="auto">
              <a:xfrm>
                <a:off x="3215" y="722"/>
                <a:ext cx="172" cy="206"/>
              </a:xfrm>
              <a:custGeom>
                <a:avLst/>
                <a:gdLst>
                  <a:gd name="T0" fmla="*/ 171 w 172"/>
                  <a:gd name="T1" fmla="*/ 4 h 206"/>
                  <a:gd name="T2" fmla="*/ 155 w 172"/>
                  <a:gd name="T3" fmla="*/ 3 h 206"/>
                  <a:gd name="T4" fmla="*/ 151 w 172"/>
                  <a:gd name="T5" fmla="*/ 0 h 206"/>
                  <a:gd name="T6" fmla="*/ 145 w 172"/>
                  <a:gd name="T7" fmla="*/ 3 h 206"/>
                  <a:gd name="T8" fmla="*/ 138 w 172"/>
                  <a:gd name="T9" fmla="*/ 14 h 206"/>
                  <a:gd name="T10" fmla="*/ 130 w 172"/>
                  <a:gd name="T11" fmla="*/ 4 h 206"/>
                  <a:gd name="T12" fmla="*/ 124 w 172"/>
                  <a:gd name="T13" fmla="*/ 17 h 206"/>
                  <a:gd name="T14" fmla="*/ 113 w 172"/>
                  <a:gd name="T15" fmla="*/ 22 h 206"/>
                  <a:gd name="T16" fmla="*/ 104 w 172"/>
                  <a:gd name="T17" fmla="*/ 21 h 206"/>
                  <a:gd name="T18" fmla="*/ 92 w 172"/>
                  <a:gd name="T19" fmla="*/ 29 h 206"/>
                  <a:gd name="T20" fmla="*/ 90 w 172"/>
                  <a:gd name="T21" fmla="*/ 39 h 206"/>
                  <a:gd name="T22" fmla="*/ 83 w 172"/>
                  <a:gd name="T23" fmla="*/ 51 h 206"/>
                  <a:gd name="T24" fmla="*/ 76 w 172"/>
                  <a:gd name="T25" fmla="*/ 60 h 206"/>
                  <a:gd name="T26" fmla="*/ 73 w 172"/>
                  <a:gd name="T27" fmla="*/ 68 h 206"/>
                  <a:gd name="T28" fmla="*/ 61 w 172"/>
                  <a:gd name="T29" fmla="*/ 90 h 206"/>
                  <a:gd name="T30" fmla="*/ 51 w 172"/>
                  <a:gd name="T31" fmla="*/ 103 h 206"/>
                  <a:gd name="T32" fmla="*/ 51 w 172"/>
                  <a:gd name="T33" fmla="*/ 108 h 206"/>
                  <a:gd name="T34" fmla="*/ 39 w 172"/>
                  <a:gd name="T35" fmla="*/ 124 h 206"/>
                  <a:gd name="T36" fmla="*/ 31 w 172"/>
                  <a:gd name="T37" fmla="*/ 125 h 206"/>
                  <a:gd name="T38" fmla="*/ 24 w 172"/>
                  <a:gd name="T39" fmla="*/ 133 h 206"/>
                  <a:gd name="T40" fmla="*/ 11 w 172"/>
                  <a:gd name="T41" fmla="*/ 140 h 206"/>
                  <a:gd name="T42" fmla="*/ 3 w 172"/>
                  <a:gd name="T43" fmla="*/ 147 h 206"/>
                  <a:gd name="T44" fmla="*/ 1 w 172"/>
                  <a:gd name="T45" fmla="*/ 154 h 206"/>
                  <a:gd name="T46" fmla="*/ 1 w 172"/>
                  <a:gd name="T47" fmla="*/ 158 h 206"/>
                  <a:gd name="T48" fmla="*/ 0 w 172"/>
                  <a:gd name="T49" fmla="*/ 165 h 206"/>
                  <a:gd name="T50" fmla="*/ 1 w 172"/>
                  <a:gd name="T51" fmla="*/ 173 h 206"/>
                  <a:gd name="T52" fmla="*/ 7 w 172"/>
                  <a:gd name="T53" fmla="*/ 178 h 206"/>
                  <a:gd name="T54" fmla="*/ 3 w 172"/>
                  <a:gd name="T55" fmla="*/ 183 h 206"/>
                  <a:gd name="T56" fmla="*/ 7 w 172"/>
                  <a:gd name="T57" fmla="*/ 189 h 206"/>
                  <a:gd name="T58" fmla="*/ 3 w 172"/>
                  <a:gd name="T59" fmla="*/ 193 h 206"/>
                  <a:gd name="T60" fmla="*/ 7 w 172"/>
                  <a:gd name="T61" fmla="*/ 199 h 206"/>
                  <a:gd name="T62" fmla="*/ 13 w 172"/>
                  <a:gd name="T63" fmla="*/ 206 h 206"/>
                  <a:gd name="T64" fmla="*/ 35 w 172"/>
                  <a:gd name="T65" fmla="*/ 197 h 206"/>
                  <a:gd name="T66" fmla="*/ 45 w 172"/>
                  <a:gd name="T67" fmla="*/ 192 h 206"/>
                  <a:gd name="T68" fmla="*/ 49 w 172"/>
                  <a:gd name="T69" fmla="*/ 183 h 206"/>
                  <a:gd name="T70" fmla="*/ 54 w 172"/>
                  <a:gd name="T71" fmla="*/ 193 h 206"/>
                  <a:gd name="T72" fmla="*/ 63 w 172"/>
                  <a:gd name="T73" fmla="*/ 178 h 206"/>
                  <a:gd name="T74" fmla="*/ 66 w 172"/>
                  <a:gd name="T75" fmla="*/ 157 h 206"/>
                  <a:gd name="T76" fmla="*/ 59 w 172"/>
                  <a:gd name="T77" fmla="*/ 127 h 206"/>
                  <a:gd name="T78" fmla="*/ 75 w 172"/>
                  <a:gd name="T79" fmla="*/ 111 h 206"/>
                  <a:gd name="T80" fmla="*/ 76 w 172"/>
                  <a:gd name="T81" fmla="*/ 86 h 206"/>
                  <a:gd name="T82" fmla="*/ 89 w 172"/>
                  <a:gd name="T83" fmla="*/ 69 h 206"/>
                  <a:gd name="T84" fmla="*/ 92 w 172"/>
                  <a:gd name="T85" fmla="*/ 53 h 206"/>
                  <a:gd name="T86" fmla="*/ 110 w 172"/>
                  <a:gd name="T87" fmla="*/ 49 h 206"/>
                  <a:gd name="T88" fmla="*/ 110 w 172"/>
                  <a:gd name="T89" fmla="*/ 36 h 206"/>
                  <a:gd name="T90" fmla="*/ 134 w 172"/>
                  <a:gd name="T91" fmla="*/ 36 h 206"/>
                  <a:gd name="T92" fmla="*/ 144 w 172"/>
                  <a:gd name="T93" fmla="*/ 21 h 206"/>
                  <a:gd name="T94" fmla="*/ 162 w 172"/>
                  <a:gd name="T95" fmla="*/ 19 h 206"/>
                  <a:gd name="T96" fmla="*/ 172 w 172"/>
                  <a:gd name="T97" fmla="*/ 17 h 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6"/>
                  <a:gd name="T149" fmla="*/ 172 w 172"/>
                  <a:gd name="T150" fmla="*/ 206 h 2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6">
                    <a:moveTo>
                      <a:pt x="159" y="12"/>
                    </a:moveTo>
                    <a:lnTo>
                      <a:pt x="165" y="10"/>
                    </a:lnTo>
                    <a:lnTo>
                      <a:pt x="171" y="4"/>
                    </a:lnTo>
                    <a:lnTo>
                      <a:pt x="159" y="1"/>
                    </a:lnTo>
                    <a:lnTo>
                      <a:pt x="156" y="1"/>
                    </a:lnTo>
                    <a:lnTo>
                      <a:pt x="155" y="3"/>
                    </a:lnTo>
                    <a:lnTo>
                      <a:pt x="152" y="7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5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10"/>
                    </a:lnTo>
                    <a:lnTo>
                      <a:pt x="123" y="14"/>
                    </a:lnTo>
                    <a:lnTo>
                      <a:pt x="124" y="17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3" y="22"/>
                    </a:lnTo>
                    <a:lnTo>
                      <a:pt x="110" y="24"/>
                    </a:lnTo>
                    <a:lnTo>
                      <a:pt x="106" y="24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5"/>
                    </a:lnTo>
                    <a:lnTo>
                      <a:pt x="92" y="29"/>
                    </a:lnTo>
                    <a:lnTo>
                      <a:pt x="87" y="36"/>
                    </a:lnTo>
                    <a:lnTo>
                      <a:pt x="87" y="39"/>
                    </a:lnTo>
                    <a:lnTo>
                      <a:pt x="90" y="39"/>
                    </a:lnTo>
                    <a:lnTo>
                      <a:pt x="85" y="45"/>
                    </a:lnTo>
                    <a:lnTo>
                      <a:pt x="82" y="45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0"/>
                    </a:lnTo>
                    <a:lnTo>
                      <a:pt x="77" y="63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70"/>
                    </a:lnTo>
                    <a:lnTo>
                      <a:pt x="68" y="76"/>
                    </a:lnTo>
                    <a:lnTo>
                      <a:pt x="61" y="90"/>
                    </a:lnTo>
                    <a:lnTo>
                      <a:pt x="59" y="99"/>
                    </a:lnTo>
                    <a:lnTo>
                      <a:pt x="56" y="101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8"/>
                    </a:lnTo>
                    <a:lnTo>
                      <a:pt x="51" y="108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4" y="124"/>
                    </a:lnTo>
                    <a:lnTo>
                      <a:pt x="31" y="125"/>
                    </a:lnTo>
                    <a:lnTo>
                      <a:pt x="30" y="127"/>
                    </a:lnTo>
                    <a:lnTo>
                      <a:pt x="28" y="130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40"/>
                    </a:lnTo>
                    <a:lnTo>
                      <a:pt x="8" y="142"/>
                    </a:lnTo>
                    <a:lnTo>
                      <a:pt x="7" y="145"/>
                    </a:lnTo>
                    <a:lnTo>
                      <a:pt x="3" y="147"/>
                    </a:lnTo>
                    <a:lnTo>
                      <a:pt x="3" y="152"/>
                    </a:lnTo>
                    <a:lnTo>
                      <a:pt x="1" y="154"/>
                    </a:lnTo>
                    <a:lnTo>
                      <a:pt x="3" y="155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59"/>
                    </a:lnTo>
                    <a:lnTo>
                      <a:pt x="3" y="162"/>
                    </a:lnTo>
                    <a:lnTo>
                      <a:pt x="0" y="165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3"/>
                    </a:lnTo>
                    <a:lnTo>
                      <a:pt x="4" y="175"/>
                    </a:lnTo>
                    <a:lnTo>
                      <a:pt x="1" y="181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1"/>
                    </a:lnTo>
                    <a:lnTo>
                      <a:pt x="3" y="183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0"/>
                    </a:lnTo>
                    <a:lnTo>
                      <a:pt x="4" y="193"/>
                    </a:lnTo>
                    <a:lnTo>
                      <a:pt x="3" y="193"/>
                    </a:lnTo>
                    <a:lnTo>
                      <a:pt x="1" y="193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3"/>
                    </a:lnTo>
                    <a:lnTo>
                      <a:pt x="13" y="206"/>
                    </a:lnTo>
                    <a:lnTo>
                      <a:pt x="22" y="206"/>
                    </a:lnTo>
                    <a:lnTo>
                      <a:pt x="31" y="203"/>
                    </a:lnTo>
                    <a:lnTo>
                      <a:pt x="35" y="197"/>
                    </a:lnTo>
                    <a:lnTo>
                      <a:pt x="39" y="192"/>
                    </a:lnTo>
                    <a:lnTo>
                      <a:pt x="42" y="193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3"/>
                    </a:lnTo>
                    <a:lnTo>
                      <a:pt x="49" y="183"/>
                    </a:lnTo>
                    <a:lnTo>
                      <a:pt x="51" y="186"/>
                    </a:lnTo>
                    <a:lnTo>
                      <a:pt x="52" y="190"/>
                    </a:lnTo>
                    <a:lnTo>
                      <a:pt x="54" y="193"/>
                    </a:lnTo>
                    <a:lnTo>
                      <a:pt x="56" y="193"/>
                    </a:lnTo>
                    <a:lnTo>
                      <a:pt x="59" y="181"/>
                    </a:lnTo>
                    <a:lnTo>
                      <a:pt x="63" y="178"/>
                    </a:lnTo>
                    <a:lnTo>
                      <a:pt x="63" y="166"/>
                    </a:lnTo>
                    <a:lnTo>
                      <a:pt x="66" y="162"/>
                    </a:lnTo>
                    <a:lnTo>
                      <a:pt x="66" y="157"/>
                    </a:lnTo>
                    <a:lnTo>
                      <a:pt x="61" y="152"/>
                    </a:lnTo>
                    <a:lnTo>
                      <a:pt x="61" y="142"/>
                    </a:lnTo>
                    <a:lnTo>
                      <a:pt x="59" y="127"/>
                    </a:lnTo>
                    <a:lnTo>
                      <a:pt x="63" y="118"/>
                    </a:lnTo>
                    <a:lnTo>
                      <a:pt x="73" y="118"/>
                    </a:lnTo>
                    <a:lnTo>
                      <a:pt x="75" y="111"/>
                    </a:lnTo>
                    <a:lnTo>
                      <a:pt x="69" y="108"/>
                    </a:lnTo>
                    <a:lnTo>
                      <a:pt x="76" y="99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6"/>
                    </a:lnTo>
                    <a:lnTo>
                      <a:pt x="89" y="69"/>
                    </a:lnTo>
                    <a:lnTo>
                      <a:pt x="87" y="65"/>
                    </a:lnTo>
                    <a:lnTo>
                      <a:pt x="87" y="58"/>
                    </a:lnTo>
                    <a:lnTo>
                      <a:pt x="92" y="53"/>
                    </a:lnTo>
                    <a:lnTo>
                      <a:pt x="97" y="53"/>
                    </a:lnTo>
                    <a:lnTo>
                      <a:pt x="100" y="46"/>
                    </a:lnTo>
                    <a:lnTo>
                      <a:pt x="110" y="49"/>
                    </a:lnTo>
                    <a:lnTo>
                      <a:pt x="110" y="39"/>
                    </a:lnTo>
                    <a:lnTo>
                      <a:pt x="111" y="38"/>
                    </a:lnTo>
                    <a:lnTo>
                      <a:pt x="110" y="36"/>
                    </a:lnTo>
                    <a:lnTo>
                      <a:pt x="116" y="32"/>
                    </a:lnTo>
                    <a:lnTo>
                      <a:pt x="128" y="39"/>
                    </a:lnTo>
                    <a:lnTo>
                      <a:pt x="134" y="36"/>
                    </a:lnTo>
                    <a:lnTo>
                      <a:pt x="141" y="39"/>
                    </a:lnTo>
                    <a:lnTo>
                      <a:pt x="144" y="29"/>
                    </a:lnTo>
                    <a:lnTo>
                      <a:pt x="144" y="21"/>
                    </a:lnTo>
                    <a:lnTo>
                      <a:pt x="148" y="17"/>
                    </a:lnTo>
                    <a:lnTo>
                      <a:pt x="154" y="17"/>
                    </a:lnTo>
                    <a:lnTo>
                      <a:pt x="162" y="19"/>
                    </a:lnTo>
                    <a:lnTo>
                      <a:pt x="165" y="25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086"/>
              <p:cNvSpPr>
                <a:spLocks noChangeAspect="1"/>
              </p:cNvSpPr>
              <p:nvPr/>
            </p:nvSpPr>
            <p:spPr bwMode="auto">
              <a:xfrm>
                <a:off x="3215" y="722"/>
                <a:ext cx="172" cy="206"/>
              </a:xfrm>
              <a:custGeom>
                <a:avLst/>
                <a:gdLst>
                  <a:gd name="T0" fmla="*/ 171 w 172"/>
                  <a:gd name="T1" fmla="*/ 4 h 206"/>
                  <a:gd name="T2" fmla="*/ 155 w 172"/>
                  <a:gd name="T3" fmla="*/ 3 h 206"/>
                  <a:gd name="T4" fmla="*/ 151 w 172"/>
                  <a:gd name="T5" fmla="*/ 0 h 206"/>
                  <a:gd name="T6" fmla="*/ 145 w 172"/>
                  <a:gd name="T7" fmla="*/ 3 h 206"/>
                  <a:gd name="T8" fmla="*/ 138 w 172"/>
                  <a:gd name="T9" fmla="*/ 14 h 206"/>
                  <a:gd name="T10" fmla="*/ 130 w 172"/>
                  <a:gd name="T11" fmla="*/ 4 h 206"/>
                  <a:gd name="T12" fmla="*/ 124 w 172"/>
                  <a:gd name="T13" fmla="*/ 17 h 206"/>
                  <a:gd name="T14" fmla="*/ 113 w 172"/>
                  <a:gd name="T15" fmla="*/ 22 h 206"/>
                  <a:gd name="T16" fmla="*/ 104 w 172"/>
                  <a:gd name="T17" fmla="*/ 21 h 206"/>
                  <a:gd name="T18" fmla="*/ 92 w 172"/>
                  <a:gd name="T19" fmla="*/ 29 h 206"/>
                  <a:gd name="T20" fmla="*/ 90 w 172"/>
                  <a:gd name="T21" fmla="*/ 39 h 206"/>
                  <a:gd name="T22" fmla="*/ 83 w 172"/>
                  <a:gd name="T23" fmla="*/ 51 h 206"/>
                  <a:gd name="T24" fmla="*/ 76 w 172"/>
                  <a:gd name="T25" fmla="*/ 60 h 206"/>
                  <a:gd name="T26" fmla="*/ 73 w 172"/>
                  <a:gd name="T27" fmla="*/ 68 h 206"/>
                  <a:gd name="T28" fmla="*/ 61 w 172"/>
                  <a:gd name="T29" fmla="*/ 90 h 206"/>
                  <a:gd name="T30" fmla="*/ 51 w 172"/>
                  <a:gd name="T31" fmla="*/ 103 h 206"/>
                  <a:gd name="T32" fmla="*/ 51 w 172"/>
                  <a:gd name="T33" fmla="*/ 108 h 206"/>
                  <a:gd name="T34" fmla="*/ 39 w 172"/>
                  <a:gd name="T35" fmla="*/ 124 h 206"/>
                  <a:gd name="T36" fmla="*/ 31 w 172"/>
                  <a:gd name="T37" fmla="*/ 125 h 206"/>
                  <a:gd name="T38" fmla="*/ 24 w 172"/>
                  <a:gd name="T39" fmla="*/ 133 h 206"/>
                  <a:gd name="T40" fmla="*/ 11 w 172"/>
                  <a:gd name="T41" fmla="*/ 140 h 206"/>
                  <a:gd name="T42" fmla="*/ 3 w 172"/>
                  <a:gd name="T43" fmla="*/ 147 h 206"/>
                  <a:gd name="T44" fmla="*/ 1 w 172"/>
                  <a:gd name="T45" fmla="*/ 154 h 206"/>
                  <a:gd name="T46" fmla="*/ 1 w 172"/>
                  <a:gd name="T47" fmla="*/ 158 h 206"/>
                  <a:gd name="T48" fmla="*/ 0 w 172"/>
                  <a:gd name="T49" fmla="*/ 165 h 206"/>
                  <a:gd name="T50" fmla="*/ 1 w 172"/>
                  <a:gd name="T51" fmla="*/ 173 h 206"/>
                  <a:gd name="T52" fmla="*/ 7 w 172"/>
                  <a:gd name="T53" fmla="*/ 178 h 206"/>
                  <a:gd name="T54" fmla="*/ 3 w 172"/>
                  <a:gd name="T55" fmla="*/ 183 h 206"/>
                  <a:gd name="T56" fmla="*/ 7 w 172"/>
                  <a:gd name="T57" fmla="*/ 189 h 206"/>
                  <a:gd name="T58" fmla="*/ 3 w 172"/>
                  <a:gd name="T59" fmla="*/ 193 h 206"/>
                  <a:gd name="T60" fmla="*/ 7 w 172"/>
                  <a:gd name="T61" fmla="*/ 199 h 206"/>
                  <a:gd name="T62" fmla="*/ 13 w 172"/>
                  <a:gd name="T63" fmla="*/ 206 h 206"/>
                  <a:gd name="T64" fmla="*/ 35 w 172"/>
                  <a:gd name="T65" fmla="*/ 197 h 206"/>
                  <a:gd name="T66" fmla="*/ 45 w 172"/>
                  <a:gd name="T67" fmla="*/ 192 h 206"/>
                  <a:gd name="T68" fmla="*/ 49 w 172"/>
                  <a:gd name="T69" fmla="*/ 183 h 206"/>
                  <a:gd name="T70" fmla="*/ 54 w 172"/>
                  <a:gd name="T71" fmla="*/ 193 h 206"/>
                  <a:gd name="T72" fmla="*/ 63 w 172"/>
                  <a:gd name="T73" fmla="*/ 178 h 206"/>
                  <a:gd name="T74" fmla="*/ 66 w 172"/>
                  <a:gd name="T75" fmla="*/ 157 h 206"/>
                  <a:gd name="T76" fmla="*/ 59 w 172"/>
                  <a:gd name="T77" fmla="*/ 127 h 206"/>
                  <a:gd name="T78" fmla="*/ 75 w 172"/>
                  <a:gd name="T79" fmla="*/ 111 h 206"/>
                  <a:gd name="T80" fmla="*/ 76 w 172"/>
                  <a:gd name="T81" fmla="*/ 86 h 206"/>
                  <a:gd name="T82" fmla="*/ 89 w 172"/>
                  <a:gd name="T83" fmla="*/ 69 h 206"/>
                  <a:gd name="T84" fmla="*/ 92 w 172"/>
                  <a:gd name="T85" fmla="*/ 53 h 206"/>
                  <a:gd name="T86" fmla="*/ 110 w 172"/>
                  <a:gd name="T87" fmla="*/ 49 h 206"/>
                  <a:gd name="T88" fmla="*/ 110 w 172"/>
                  <a:gd name="T89" fmla="*/ 36 h 206"/>
                  <a:gd name="T90" fmla="*/ 134 w 172"/>
                  <a:gd name="T91" fmla="*/ 36 h 206"/>
                  <a:gd name="T92" fmla="*/ 144 w 172"/>
                  <a:gd name="T93" fmla="*/ 21 h 206"/>
                  <a:gd name="T94" fmla="*/ 162 w 172"/>
                  <a:gd name="T95" fmla="*/ 19 h 206"/>
                  <a:gd name="T96" fmla="*/ 172 w 172"/>
                  <a:gd name="T97" fmla="*/ 17 h 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6"/>
                  <a:gd name="T149" fmla="*/ 172 w 172"/>
                  <a:gd name="T150" fmla="*/ 206 h 2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6">
                    <a:moveTo>
                      <a:pt x="159" y="12"/>
                    </a:moveTo>
                    <a:lnTo>
                      <a:pt x="165" y="10"/>
                    </a:lnTo>
                    <a:lnTo>
                      <a:pt x="171" y="4"/>
                    </a:lnTo>
                    <a:lnTo>
                      <a:pt x="159" y="1"/>
                    </a:lnTo>
                    <a:lnTo>
                      <a:pt x="156" y="1"/>
                    </a:lnTo>
                    <a:lnTo>
                      <a:pt x="155" y="3"/>
                    </a:lnTo>
                    <a:lnTo>
                      <a:pt x="152" y="7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5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10"/>
                    </a:lnTo>
                    <a:lnTo>
                      <a:pt x="123" y="14"/>
                    </a:lnTo>
                    <a:lnTo>
                      <a:pt x="124" y="17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3" y="22"/>
                    </a:lnTo>
                    <a:lnTo>
                      <a:pt x="110" y="24"/>
                    </a:lnTo>
                    <a:lnTo>
                      <a:pt x="106" y="24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5"/>
                    </a:lnTo>
                    <a:lnTo>
                      <a:pt x="92" y="29"/>
                    </a:lnTo>
                    <a:lnTo>
                      <a:pt x="87" y="36"/>
                    </a:lnTo>
                    <a:lnTo>
                      <a:pt x="87" y="39"/>
                    </a:lnTo>
                    <a:lnTo>
                      <a:pt x="90" y="39"/>
                    </a:lnTo>
                    <a:lnTo>
                      <a:pt x="85" y="45"/>
                    </a:lnTo>
                    <a:lnTo>
                      <a:pt x="82" y="45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0"/>
                    </a:lnTo>
                    <a:lnTo>
                      <a:pt x="77" y="63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70"/>
                    </a:lnTo>
                    <a:lnTo>
                      <a:pt x="68" y="76"/>
                    </a:lnTo>
                    <a:lnTo>
                      <a:pt x="61" y="90"/>
                    </a:lnTo>
                    <a:lnTo>
                      <a:pt x="59" y="99"/>
                    </a:lnTo>
                    <a:lnTo>
                      <a:pt x="56" y="101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8"/>
                    </a:lnTo>
                    <a:lnTo>
                      <a:pt x="51" y="108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4" y="124"/>
                    </a:lnTo>
                    <a:lnTo>
                      <a:pt x="31" y="125"/>
                    </a:lnTo>
                    <a:lnTo>
                      <a:pt x="30" y="127"/>
                    </a:lnTo>
                    <a:lnTo>
                      <a:pt x="28" y="130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40"/>
                    </a:lnTo>
                    <a:lnTo>
                      <a:pt x="8" y="142"/>
                    </a:lnTo>
                    <a:lnTo>
                      <a:pt x="7" y="145"/>
                    </a:lnTo>
                    <a:lnTo>
                      <a:pt x="3" y="147"/>
                    </a:lnTo>
                    <a:lnTo>
                      <a:pt x="3" y="152"/>
                    </a:lnTo>
                    <a:lnTo>
                      <a:pt x="1" y="154"/>
                    </a:lnTo>
                    <a:lnTo>
                      <a:pt x="3" y="155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59"/>
                    </a:lnTo>
                    <a:lnTo>
                      <a:pt x="3" y="162"/>
                    </a:lnTo>
                    <a:lnTo>
                      <a:pt x="0" y="165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3"/>
                    </a:lnTo>
                    <a:lnTo>
                      <a:pt x="4" y="175"/>
                    </a:lnTo>
                    <a:lnTo>
                      <a:pt x="1" y="181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1"/>
                    </a:lnTo>
                    <a:lnTo>
                      <a:pt x="3" y="183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0"/>
                    </a:lnTo>
                    <a:lnTo>
                      <a:pt x="4" y="193"/>
                    </a:lnTo>
                    <a:lnTo>
                      <a:pt x="3" y="193"/>
                    </a:lnTo>
                    <a:lnTo>
                      <a:pt x="1" y="193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3"/>
                    </a:lnTo>
                    <a:lnTo>
                      <a:pt x="13" y="206"/>
                    </a:lnTo>
                    <a:lnTo>
                      <a:pt x="22" y="206"/>
                    </a:lnTo>
                    <a:lnTo>
                      <a:pt x="31" y="203"/>
                    </a:lnTo>
                    <a:lnTo>
                      <a:pt x="35" y="197"/>
                    </a:lnTo>
                    <a:lnTo>
                      <a:pt x="39" y="192"/>
                    </a:lnTo>
                    <a:lnTo>
                      <a:pt x="42" y="193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3"/>
                    </a:lnTo>
                    <a:lnTo>
                      <a:pt x="49" y="183"/>
                    </a:lnTo>
                    <a:lnTo>
                      <a:pt x="51" y="186"/>
                    </a:lnTo>
                    <a:lnTo>
                      <a:pt x="52" y="190"/>
                    </a:lnTo>
                    <a:lnTo>
                      <a:pt x="54" y="193"/>
                    </a:lnTo>
                    <a:lnTo>
                      <a:pt x="56" y="193"/>
                    </a:lnTo>
                    <a:lnTo>
                      <a:pt x="59" y="181"/>
                    </a:lnTo>
                    <a:lnTo>
                      <a:pt x="63" y="178"/>
                    </a:lnTo>
                    <a:lnTo>
                      <a:pt x="63" y="166"/>
                    </a:lnTo>
                    <a:lnTo>
                      <a:pt x="66" y="162"/>
                    </a:lnTo>
                    <a:lnTo>
                      <a:pt x="66" y="157"/>
                    </a:lnTo>
                    <a:lnTo>
                      <a:pt x="61" y="152"/>
                    </a:lnTo>
                    <a:lnTo>
                      <a:pt x="61" y="142"/>
                    </a:lnTo>
                    <a:lnTo>
                      <a:pt x="59" y="127"/>
                    </a:lnTo>
                    <a:lnTo>
                      <a:pt x="63" y="118"/>
                    </a:lnTo>
                    <a:lnTo>
                      <a:pt x="73" y="118"/>
                    </a:lnTo>
                    <a:lnTo>
                      <a:pt x="75" y="111"/>
                    </a:lnTo>
                    <a:lnTo>
                      <a:pt x="69" y="108"/>
                    </a:lnTo>
                    <a:lnTo>
                      <a:pt x="76" y="99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6"/>
                    </a:lnTo>
                    <a:lnTo>
                      <a:pt x="89" y="69"/>
                    </a:lnTo>
                    <a:lnTo>
                      <a:pt x="87" y="65"/>
                    </a:lnTo>
                    <a:lnTo>
                      <a:pt x="87" y="58"/>
                    </a:lnTo>
                    <a:lnTo>
                      <a:pt x="92" y="53"/>
                    </a:lnTo>
                    <a:lnTo>
                      <a:pt x="97" y="53"/>
                    </a:lnTo>
                    <a:lnTo>
                      <a:pt x="100" y="46"/>
                    </a:lnTo>
                    <a:lnTo>
                      <a:pt x="110" y="49"/>
                    </a:lnTo>
                    <a:lnTo>
                      <a:pt x="110" y="39"/>
                    </a:lnTo>
                    <a:lnTo>
                      <a:pt x="111" y="38"/>
                    </a:lnTo>
                    <a:lnTo>
                      <a:pt x="110" y="36"/>
                    </a:lnTo>
                    <a:lnTo>
                      <a:pt x="116" y="32"/>
                    </a:lnTo>
                    <a:lnTo>
                      <a:pt x="128" y="39"/>
                    </a:lnTo>
                    <a:lnTo>
                      <a:pt x="134" y="36"/>
                    </a:lnTo>
                    <a:lnTo>
                      <a:pt x="141" y="39"/>
                    </a:lnTo>
                    <a:lnTo>
                      <a:pt x="144" y="29"/>
                    </a:lnTo>
                    <a:lnTo>
                      <a:pt x="144" y="21"/>
                    </a:lnTo>
                    <a:lnTo>
                      <a:pt x="148" y="17"/>
                    </a:lnTo>
                    <a:lnTo>
                      <a:pt x="154" y="17"/>
                    </a:lnTo>
                    <a:lnTo>
                      <a:pt x="162" y="19"/>
                    </a:lnTo>
                    <a:lnTo>
                      <a:pt x="165" y="25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087"/>
              <p:cNvSpPr>
                <a:spLocks noChangeAspect="1"/>
              </p:cNvSpPr>
              <p:nvPr/>
            </p:nvSpPr>
            <p:spPr bwMode="auto">
              <a:xfrm>
                <a:off x="3294" y="1216"/>
                <a:ext cx="42" cy="26"/>
              </a:xfrm>
              <a:custGeom>
                <a:avLst/>
                <a:gdLst>
                  <a:gd name="T0" fmla="*/ 0 w 42"/>
                  <a:gd name="T1" fmla="*/ 10 h 26"/>
                  <a:gd name="T2" fmla="*/ 0 w 42"/>
                  <a:gd name="T3" fmla="*/ 7 h 26"/>
                  <a:gd name="T4" fmla="*/ 4 w 42"/>
                  <a:gd name="T5" fmla="*/ 4 h 26"/>
                  <a:gd name="T6" fmla="*/ 7 w 42"/>
                  <a:gd name="T7" fmla="*/ 6 h 26"/>
                  <a:gd name="T8" fmla="*/ 8 w 42"/>
                  <a:gd name="T9" fmla="*/ 4 h 26"/>
                  <a:gd name="T10" fmla="*/ 13 w 42"/>
                  <a:gd name="T11" fmla="*/ 3 h 26"/>
                  <a:gd name="T12" fmla="*/ 14 w 42"/>
                  <a:gd name="T13" fmla="*/ 4 h 26"/>
                  <a:gd name="T14" fmla="*/ 15 w 42"/>
                  <a:gd name="T15" fmla="*/ 4 h 26"/>
                  <a:gd name="T16" fmla="*/ 18 w 42"/>
                  <a:gd name="T17" fmla="*/ 6 h 26"/>
                  <a:gd name="T18" fmla="*/ 21 w 42"/>
                  <a:gd name="T19" fmla="*/ 4 h 26"/>
                  <a:gd name="T20" fmla="*/ 27 w 42"/>
                  <a:gd name="T21" fmla="*/ 4 h 26"/>
                  <a:gd name="T22" fmla="*/ 31 w 42"/>
                  <a:gd name="T23" fmla="*/ 4 h 26"/>
                  <a:gd name="T24" fmla="*/ 32 w 42"/>
                  <a:gd name="T25" fmla="*/ 2 h 26"/>
                  <a:gd name="T26" fmla="*/ 34 w 42"/>
                  <a:gd name="T27" fmla="*/ 2 h 26"/>
                  <a:gd name="T28" fmla="*/ 37 w 42"/>
                  <a:gd name="T29" fmla="*/ 3 h 26"/>
                  <a:gd name="T30" fmla="*/ 38 w 42"/>
                  <a:gd name="T31" fmla="*/ 2 h 26"/>
                  <a:gd name="T32" fmla="*/ 41 w 42"/>
                  <a:gd name="T33" fmla="*/ 0 h 26"/>
                  <a:gd name="T34" fmla="*/ 42 w 42"/>
                  <a:gd name="T35" fmla="*/ 2 h 26"/>
                  <a:gd name="T36" fmla="*/ 41 w 42"/>
                  <a:gd name="T37" fmla="*/ 7 h 26"/>
                  <a:gd name="T38" fmla="*/ 39 w 42"/>
                  <a:gd name="T39" fmla="*/ 10 h 26"/>
                  <a:gd name="T40" fmla="*/ 37 w 42"/>
                  <a:gd name="T41" fmla="*/ 13 h 26"/>
                  <a:gd name="T42" fmla="*/ 37 w 42"/>
                  <a:gd name="T43" fmla="*/ 14 h 26"/>
                  <a:gd name="T44" fmla="*/ 39 w 42"/>
                  <a:gd name="T45" fmla="*/ 16 h 26"/>
                  <a:gd name="T46" fmla="*/ 41 w 42"/>
                  <a:gd name="T47" fmla="*/ 20 h 26"/>
                  <a:gd name="T48" fmla="*/ 39 w 42"/>
                  <a:gd name="T49" fmla="*/ 21 h 26"/>
                  <a:gd name="T50" fmla="*/ 39 w 42"/>
                  <a:gd name="T51" fmla="*/ 26 h 26"/>
                  <a:gd name="T52" fmla="*/ 35 w 42"/>
                  <a:gd name="T53" fmla="*/ 24 h 26"/>
                  <a:gd name="T54" fmla="*/ 30 w 42"/>
                  <a:gd name="T55" fmla="*/ 23 h 26"/>
                  <a:gd name="T56" fmla="*/ 27 w 42"/>
                  <a:gd name="T57" fmla="*/ 19 h 26"/>
                  <a:gd name="T58" fmla="*/ 22 w 42"/>
                  <a:gd name="T59" fmla="*/ 20 h 26"/>
                  <a:gd name="T60" fmla="*/ 18 w 42"/>
                  <a:gd name="T61" fmla="*/ 17 h 26"/>
                  <a:gd name="T62" fmla="*/ 17 w 42"/>
                  <a:gd name="T63" fmla="*/ 16 h 26"/>
                  <a:gd name="T64" fmla="*/ 14 w 42"/>
                  <a:gd name="T65" fmla="*/ 16 h 26"/>
                  <a:gd name="T66" fmla="*/ 11 w 42"/>
                  <a:gd name="T67" fmla="*/ 14 h 26"/>
                  <a:gd name="T68" fmla="*/ 8 w 42"/>
                  <a:gd name="T69" fmla="*/ 14 h 26"/>
                  <a:gd name="T70" fmla="*/ 7 w 42"/>
                  <a:gd name="T71" fmla="*/ 11 h 26"/>
                  <a:gd name="T72" fmla="*/ 4 w 42"/>
                  <a:gd name="T73" fmla="*/ 13 h 26"/>
                  <a:gd name="T74" fmla="*/ 0 w 42"/>
                  <a:gd name="T75" fmla="*/ 10 h 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"/>
                  <a:gd name="T115" fmla="*/ 0 h 26"/>
                  <a:gd name="T116" fmla="*/ 42 w 42"/>
                  <a:gd name="T117" fmla="*/ 26 h 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" h="26">
                    <a:moveTo>
                      <a:pt x="0" y="10"/>
                    </a:moveTo>
                    <a:lnTo>
                      <a:pt x="0" y="7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8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1" y="7"/>
                    </a:lnTo>
                    <a:lnTo>
                      <a:pt x="39" y="10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41" y="20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0" y="23"/>
                    </a:lnTo>
                    <a:lnTo>
                      <a:pt x="27" y="19"/>
                    </a:lnTo>
                    <a:lnTo>
                      <a:pt x="22" y="20"/>
                    </a:lnTo>
                    <a:lnTo>
                      <a:pt x="18" y="17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088"/>
              <p:cNvSpPr>
                <a:spLocks noChangeAspect="1"/>
              </p:cNvSpPr>
              <p:nvPr/>
            </p:nvSpPr>
            <p:spPr bwMode="auto">
              <a:xfrm>
                <a:off x="3294" y="1216"/>
                <a:ext cx="42" cy="26"/>
              </a:xfrm>
              <a:custGeom>
                <a:avLst/>
                <a:gdLst>
                  <a:gd name="T0" fmla="*/ 0 w 42"/>
                  <a:gd name="T1" fmla="*/ 10 h 26"/>
                  <a:gd name="T2" fmla="*/ 0 w 42"/>
                  <a:gd name="T3" fmla="*/ 7 h 26"/>
                  <a:gd name="T4" fmla="*/ 4 w 42"/>
                  <a:gd name="T5" fmla="*/ 4 h 26"/>
                  <a:gd name="T6" fmla="*/ 7 w 42"/>
                  <a:gd name="T7" fmla="*/ 6 h 26"/>
                  <a:gd name="T8" fmla="*/ 8 w 42"/>
                  <a:gd name="T9" fmla="*/ 4 h 26"/>
                  <a:gd name="T10" fmla="*/ 13 w 42"/>
                  <a:gd name="T11" fmla="*/ 3 h 26"/>
                  <a:gd name="T12" fmla="*/ 14 w 42"/>
                  <a:gd name="T13" fmla="*/ 4 h 26"/>
                  <a:gd name="T14" fmla="*/ 15 w 42"/>
                  <a:gd name="T15" fmla="*/ 4 h 26"/>
                  <a:gd name="T16" fmla="*/ 18 w 42"/>
                  <a:gd name="T17" fmla="*/ 6 h 26"/>
                  <a:gd name="T18" fmla="*/ 21 w 42"/>
                  <a:gd name="T19" fmla="*/ 4 h 26"/>
                  <a:gd name="T20" fmla="*/ 27 w 42"/>
                  <a:gd name="T21" fmla="*/ 4 h 26"/>
                  <a:gd name="T22" fmla="*/ 31 w 42"/>
                  <a:gd name="T23" fmla="*/ 4 h 26"/>
                  <a:gd name="T24" fmla="*/ 32 w 42"/>
                  <a:gd name="T25" fmla="*/ 2 h 26"/>
                  <a:gd name="T26" fmla="*/ 34 w 42"/>
                  <a:gd name="T27" fmla="*/ 2 h 26"/>
                  <a:gd name="T28" fmla="*/ 37 w 42"/>
                  <a:gd name="T29" fmla="*/ 3 h 26"/>
                  <a:gd name="T30" fmla="*/ 38 w 42"/>
                  <a:gd name="T31" fmla="*/ 2 h 26"/>
                  <a:gd name="T32" fmla="*/ 41 w 42"/>
                  <a:gd name="T33" fmla="*/ 0 h 26"/>
                  <a:gd name="T34" fmla="*/ 42 w 42"/>
                  <a:gd name="T35" fmla="*/ 2 h 26"/>
                  <a:gd name="T36" fmla="*/ 41 w 42"/>
                  <a:gd name="T37" fmla="*/ 7 h 26"/>
                  <a:gd name="T38" fmla="*/ 39 w 42"/>
                  <a:gd name="T39" fmla="*/ 10 h 26"/>
                  <a:gd name="T40" fmla="*/ 37 w 42"/>
                  <a:gd name="T41" fmla="*/ 13 h 26"/>
                  <a:gd name="T42" fmla="*/ 37 w 42"/>
                  <a:gd name="T43" fmla="*/ 14 h 26"/>
                  <a:gd name="T44" fmla="*/ 39 w 42"/>
                  <a:gd name="T45" fmla="*/ 16 h 26"/>
                  <a:gd name="T46" fmla="*/ 41 w 42"/>
                  <a:gd name="T47" fmla="*/ 20 h 26"/>
                  <a:gd name="T48" fmla="*/ 39 w 42"/>
                  <a:gd name="T49" fmla="*/ 21 h 26"/>
                  <a:gd name="T50" fmla="*/ 39 w 42"/>
                  <a:gd name="T51" fmla="*/ 26 h 26"/>
                  <a:gd name="T52" fmla="*/ 35 w 42"/>
                  <a:gd name="T53" fmla="*/ 24 h 26"/>
                  <a:gd name="T54" fmla="*/ 30 w 42"/>
                  <a:gd name="T55" fmla="*/ 23 h 26"/>
                  <a:gd name="T56" fmla="*/ 27 w 42"/>
                  <a:gd name="T57" fmla="*/ 19 h 26"/>
                  <a:gd name="T58" fmla="*/ 22 w 42"/>
                  <a:gd name="T59" fmla="*/ 20 h 26"/>
                  <a:gd name="T60" fmla="*/ 18 w 42"/>
                  <a:gd name="T61" fmla="*/ 17 h 26"/>
                  <a:gd name="T62" fmla="*/ 17 w 42"/>
                  <a:gd name="T63" fmla="*/ 16 h 26"/>
                  <a:gd name="T64" fmla="*/ 14 w 42"/>
                  <a:gd name="T65" fmla="*/ 16 h 26"/>
                  <a:gd name="T66" fmla="*/ 11 w 42"/>
                  <a:gd name="T67" fmla="*/ 14 h 26"/>
                  <a:gd name="T68" fmla="*/ 8 w 42"/>
                  <a:gd name="T69" fmla="*/ 14 h 26"/>
                  <a:gd name="T70" fmla="*/ 7 w 42"/>
                  <a:gd name="T71" fmla="*/ 11 h 26"/>
                  <a:gd name="T72" fmla="*/ 4 w 42"/>
                  <a:gd name="T73" fmla="*/ 13 h 26"/>
                  <a:gd name="T74" fmla="*/ 0 w 42"/>
                  <a:gd name="T75" fmla="*/ 10 h 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"/>
                  <a:gd name="T115" fmla="*/ 0 h 26"/>
                  <a:gd name="T116" fmla="*/ 42 w 42"/>
                  <a:gd name="T117" fmla="*/ 26 h 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" h="26">
                    <a:moveTo>
                      <a:pt x="0" y="10"/>
                    </a:moveTo>
                    <a:lnTo>
                      <a:pt x="0" y="7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8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1" y="7"/>
                    </a:lnTo>
                    <a:lnTo>
                      <a:pt x="39" y="10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41" y="20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0" y="23"/>
                    </a:lnTo>
                    <a:lnTo>
                      <a:pt x="27" y="19"/>
                    </a:lnTo>
                    <a:lnTo>
                      <a:pt x="22" y="20"/>
                    </a:lnTo>
                    <a:lnTo>
                      <a:pt x="18" y="17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089"/>
              <p:cNvSpPr>
                <a:spLocks noChangeAspect="1"/>
              </p:cNvSpPr>
              <p:nvPr/>
            </p:nvSpPr>
            <p:spPr bwMode="auto">
              <a:xfrm>
                <a:off x="3236" y="1175"/>
                <a:ext cx="21" cy="35"/>
              </a:xfrm>
              <a:custGeom>
                <a:avLst/>
                <a:gdLst>
                  <a:gd name="T0" fmla="*/ 0 w 21"/>
                  <a:gd name="T1" fmla="*/ 4 h 35"/>
                  <a:gd name="T2" fmla="*/ 4 w 21"/>
                  <a:gd name="T3" fmla="*/ 6 h 35"/>
                  <a:gd name="T4" fmla="*/ 7 w 21"/>
                  <a:gd name="T5" fmla="*/ 4 h 35"/>
                  <a:gd name="T6" fmla="*/ 13 w 21"/>
                  <a:gd name="T7" fmla="*/ 2 h 35"/>
                  <a:gd name="T8" fmla="*/ 14 w 21"/>
                  <a:gd name="T9" fmla="*/ 0 h 35"/>
                  <a:gd name="T10" fmla="*/ 18 w 21"/>
                  <a:gd name="T11" fmla="*/ 2 h 35"/>
                  <a:gd name="T12" fmla="*/ 18 w 21"/>
                  <a:gd name="T13" fmla="*/ 4 h 35"/>
                  <a:gd name="T14" fmla="*/ 21 w 21"/>
                  <a:gd name="T15" fmla="*/ 11 h 35"/>
                  <a:gd name="T16" fmla="*/ 20 w 21"/>
                  <a:gd name="T17" fmla="*/ 14 h 35"/>
                  <a:gd name="T18" fmla="*/ 21 w 21"/>
                  <a:gd name="T19" fmla="*/ 19 h 35"/>
                  <a:gd name="T20" fmla="*/ 18 w 21"/>
                  <a:gd name="T21" fmla="*/ 31 h 35"/>
                  <a:gd name="T22" fmla="*/ 14 w 21"/>
                  <a:gd name="T23" fmla="*/ 30 h 35"/>
                  <a:gd name="T24" fmla="*/ 11 w 21"/>
                  <a:gd name="T25" fmla="*/ 30 h 35"/>
                  <a:gd name="T26" fmla="*/ 10 w 21"/>
                  <a:gd name="T27" fmla="*/ 33 h 35"/>
                  <a:gd name="T28" fmla="*/ 9 w 21"/>
                  <a:gd name="T29" fmla="*/ 34 h 35"/>
                  <a:gd name="T30" fmla="*/ 6 w 21"/>
                  <a:gd name="T31" fmla="*/ 35 h 35"/>
                  <a:gd name="T32" fmla="*/ 3 w 21"/>
                  <a:gd name="T33" fmla="*/ 30 h 35"/>
                  <a:gd name="T34" fmla="*/ 3 w 21"/>
                  <a:gd name="T35" fmla="*/ 24 h 35"/>
                  <a:gd name="T36" fmla="*/ 4 w 21"/>
                  <a:gd name="T37" fmla="*/ 21 h 35"/>
                  <a:gd name="T38" fmla="*/ 3 w 21"/>
                  <a:gd name="T39" fmla="*/ 20 h 35"/>
                  <a:gd name="T40" fmla="*/ 4 w 21"/>
                  <a:gd name="T41" fmla="*/ 17 h 35"/>
                  <a:gd name="T42" fmla="*/ 4 w 21"/>
                  <a:gd name="T43" fmla="*/ 14 h 35"/>
                  <a:gd name="T44" fmla="*/ 3 w 21"/>
                  <a:gd name="T45" fmla="*/ 10 h 35"/>
                  <a:gd name="T46" fmla="*/ 0 w 21"/>
                  <a:gd name="T47" fmla="*/ 9 h 35"/>
                  <a:gd name="T48" fmla="*/ 0 w 21"/>
                  <a:gd name="T49" fmla="*/ 4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"/>
                  <a:gd name="T76" fmla="*/ 0 h 35"/>
                  <a:gd name="T77" fmla="*/ 21 w 21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" h="35">
                    <a:moveTo>
                      <a:pt x="0" y="4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1" y="11"/>
                    </a:lnTo>
                    <a:lnTo>
                      <a:pt x="20" y="14"/>
                    </a:lnTo>
                    <a:lnTo>
                      <a:pt x="21" y="19"/>
                    </a:lnTo>
                    <a:lnTo>
                      <a:pt x="18" y="31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10" y="33"/>
                    </a:lnTo>
                    <a:lnTo>
                      <a:pt x="9" y="34"/>
                    </a:lnTo>
                    <a:lnTo>
                      <a:pt x="6" y="35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090"/>
              <p:cNvSpPr>
                <a:spLocks noChangeAspect="1"/>
              </p:cNvSpPr>
              <p:nvPr/>
            </p:nvSpPr>
            <p:spPr bwMode="auto">
              <a:xfrm>
                <a:off x="3236" y="1175"/>
                <a:ext cx="21" cy="35"/>
              </a:xfrm>
              <a:custGeom>
                <a:avLst/>
                <a:gdLst>
                  <a:gd name="T0" fmla="*/ 0 w 21"/>
                  <a:gd name="T1" fmla="*/ 4 h 35"/>
                  <a:gd name="T2" fmla="*/ 4 w 21"/>
                  <a:gd name="T3" fmla="*/ 6 h 35"/>
                  <a:gd name="T4" fmla="*/ 7 w 21"/>
                  <a:gd name="T5" fmla="*/ 4 h 35"/>
                  <a:gd name="T6" fmla="*/ 13 w 21"/>
                  <a:gd name="T7" fmla="*/ 2 h 35"/>
                  <a:gd name="T8" fmla="*/ 14 w 21"/>
                  <a:gd name="T9" fmla="*/ 0 h 35"/>
                  <a:gd name="T10" fmla="*/ 18 w 21"/>
                  <a:gd name="T11" fmla="*/ 2 h 35"/>
                  <a:gd name="T12" fmla="*/ 18 w 21"/>
                  <a:gd name="T13" fmla="*/ 4 h 35"/>
                  <a:gd name="T14" fmla="*/ 21 w 21"/>
                  <a:gd name="T15" fmla="*/ 11 h 35"/>
                  <a:gd name="T16" fmla="*/ 20 w 21"/>
                  <a:gd name="T17" fmla="*/ 14 h 35"/>
                  <a:gd name="T18" fmla="*/ 21 w 21"/>
                  <a:gd name="T19" fmla="*/ 19 h 35"/>
                  <a:gd name="T20" fmla="*/ 18 w 21"/>
                  <a:gd name="T21" fmla="*/ 31 h 35"/>
                  <a:gd name="T22" fmla="*/ 14 w 21"/>
                  <a:gd name="T23" fmla="*/ 30 h 35"/>
                  <a:gd name="T24" fmla="*/ 11 w 21"/>
                  <a:gd name="T25" fmla="*/ 30 h 35"/>
                  <a:gd name="T26" fmla="*/ 10 w 21"/>
                  <a:gd name="T27" fmla="*/ 33 h 35"/>
                  <a:gd name="T28" fmla="*/ 9 w 21"/>
                  <a:gd name="T29" fmla="*/ 34 h 35"/>
                  <a:gd name="T30" fmla="*/ 6 w 21"/>
                  <a:gd name="T31" fmla="*/ 35 h 35"/>
                  <a:gd name="T32" fmla="*/ 3 w 21"/>
                  <a:gd name="T33" fmla="*/ 30 h 35"/>
                  <a:gd name="T34" fmla="*/ 3 w 21"/>
                  <a:gd name="T35" fmla="*/ 24 h 35"/>
                  <a:gd name="T36" fmla="*/ 4 w 21"/>
                  <a:gd name="T37" fmla="*/ 21 h 35"/>
                  <a:gd name="T38" fmla="*/ 3 w 21"/>
                  <a:gd name="T39" fmla="*/ 20 h 35"/>
                  <a:gd name="T40" fmla="*/ 4 w 21"/>
                  <a:gd name="T41" fmla="*/ 17 h 35"/>
                  <a:gd name="T42" fmla="*/ 4 w 21"/>
                  <a:gd name="T43" fmla="*/ 14 h 35"/>
                  <a:gd name="T44" fmla="*/ 3 w 21"/>
                  <a:gd name="T45" fmla="*/ 10 h 35"/>
                  <a:gd name="T46" fmla="*/ 0 w 21"/>
                  <a:gd name="T47" fmla="*/ 9 h 35"/>
                  <a:gd name="T48" fmla="*/ 0 w 21"/>
                  <a:gd name="T49" fmla="*/ 4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"/>
                  <a:gd name="T76" fmla="*/ 0 h 35"/>
                  <a:gd name="T77" fmla="*/ 21 w 21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" h="35">
                    <a:moveTo>
                      <a:pt x="0" y="4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1" y="11"/>
                    </a:lnTo>
                    <a:lnTo>
                      <a:pt x="20" y="14"/>
                    </a:lnTo>
                    <a:lnTo>
                      <a:pt x="21" y="19"/>
                    </a:lnTo>
                    <a:lnTo>
                      <a:pt x="18" y="31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10" y="33"/>
                    </a:lnTo>
                    <a:lnTo>
                      <a:pt x="9" y="34"/>
                    </a:lnTo>
                    <a:lnTo>
                      <a:pt x="6" y="35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091"/>
              <p:cNvSpPr>
                <a:spLocks noChangeAspect="1"/>
              </p:cNvSpPr>
              <p:nvPr/>
            </p:nvSpPr>
            <p:spPr bwMode="auto">
              <a:xfrm>
                <a:off x="3240" y="1148"/>
                <a:ext cx="14" cy="24"/>
              </a:xfrm>
              <a:custGeom>
                <a:avLst/>
                <a:gdLst>
                  <a:gd name="T0" fmla="*/ 10 w 14"/>
                  <a:gd name="T1" fmla="*/ 5 h 24"/>
                  <a:gd name="T2" fmla="*/ 10 w 14"/>
                  <a:gd name="T3" fmla="*/ 0 h 24"/>
                  <a:gd name="T4" fmla="*/ 13 w 14"/>
                  <a:gd name="T5" fmla="*/ 0 h 24"/>
                  <a:gd name="T6" fmla="*/ 13 w 14"/>
                  <a:gd name="T7" fmla="*/ 6 h 24"/>
                  <a:gd name="T8" fmla="*/ 14 w 14"/>
                  <a:gd name="T9" fmla="*/ 7 h 24"/>
                  <a:gd name="T10" fmla="*/ 14 w 14"/>
                  <a:gd name="T11" fmla="*/ 13 h 24"/>
                  <a:gd name="T12" fmla="*/ 13 w 14"/>
                  <a:gd name="T13" fmla="*/ 16 h 24"/>
                  <a:gd name="T14" fmla="*/ 13 w 14"/>
                  <a:gd name="T15" fmla="*/ 19 h 24"/>
                  <a:gd name="T16" fmla="*/ 10 w 14"/>
                  <a:gd name="T17" fmla="*/ 24 h 24"/>
                  <a:gd name="T18" fmla="*/ 7 w 14"/>
                  <a:gd name="T19" fmla="*/ 24 h 24"/>
                  <a:gd name="T20" fmla="*/ 5 w 14"/>
                  <a:gd name="T21" fmla="*/ 22 h 24"/>
                  <a:gd name="T22" fmla="*/ 6 w 14"/>
                  <a:gd name="T23" fmla="*/ 20 h 24"/>
                  <a:gd name="T24" fmla="*/ 3 w 14"/>
                  <a:gd name="T25" fmla="*/ 19 h 24"/>
                  <a:gd name="T26" fmla="*/ 6 w 14"/>
                  <a:gd name="T27" fmla="*/ 17 h 24"/>
                  <a:gd name="T28" fmla="*/ 2 w 14"/>
                  <a:gd name="T29" fmla="*/ 16 h 24"/>
                  <a:gd name="T30" fmla="*/ 5 w 14"/>
                  <a:gd name="T31" fmla="*/ 14 h 24"/>
                  <a:gd name="T32" fmla="*/ 2 w 14"/>
                  <a:gd name="T33" fmla="*/ 13 h 24"/>
                  <a:gd name="T34" fmla="*/ 0 w 14"/>
                  <a:gd name="T35" fmla="*/ 9 h 24"/>
                  <a:gd name="T36" fmla="*/ 3 w 14"/>
                  <a:gd name="T37" fmla="*/ 9 h 24"/>
                  <a:gd name="T38" fmla="*/ 3 w 14"/>
                  <a:gd name="T39" fmla="*/ 6 h 24"/>
                  <a:gd name="T40" fmla="*/ 6 w 14"/>
                  <a:gd name="T41" fmla="*/ 6 h 24"/>
                  <a:gd name="T42" fmla="*/ 10 w 14"/>
                  <a:gd name="T43" fmla="*/ 5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24"/>
                  <a:gd name="T68" fmla="*/ 14 w 1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24">
                    <a:moveTo>
                      <a:pt x="10" y="5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6" y="17"/>
                    </a:lnTo>
                    <a:lnTo>
                      <a:pt x="2" y="16"/>
                    </a:lnTo>
                    <a:lnTo>
                      <a:pt x="5" y="14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1092"/>
              <p:cNvSpPr>
                <a:spLocks noChangeAspect="1"/>
              </p:cNvSpPr>
              <p:nvPr/>
            </p:nvSpPr>
            <p:spPr bwMode="auto">
              <a:xfrm>
                <a:off x="3240" y="1148"/>
                <a:ext cx="14" cy="24"/>
              </a:xfrm>
              <a:custGeom>
                <a:avLst/>
                <a:gdLst>
                  <a:gd name="T0" fmla="*/ 10 w 14"/>
                  <a:gd name="T1" fmla="*/ 5 h 24"/>
                  <a:gd name="T2" fmla="*/ 10 w 14"/>
                  <a:gd name="T3" fmla="*/ 0 h 24"/>
                  <a:gd name="T4" fmla="*/ 13 w 14"/>
                  <a:gd name="T5" fmla="*/ 0 h 24"/>
                  <a:gd name="T6" fmla="*/ 13 w 14"/>
                  <a:gd name="T7" fmla="*/ 6 h 24"/>
                  <a:gd name="T8" fmla="*/ 14 w 14"/>
                  <a:gd name="T9" fmla="*/ 7 h 24"/>
                  <a:gd name="T10" fmla="*/ 14 w 14"/>
                  <a:gd name="T11" fmla="*/ 13 h 24"/>
                  <a:gd name="T12" fmla="*/ 13 w 14"/>
                  <a:gd name="T13" fmla="*/ 16 h 24"/>
                  <a:gd name="T14" fmla="*/ 13 w 14"/>
                  <a:gd name="T15" fmla="*/ 19 h 24"/>
                  <a:gd name="T16" fmla="*/ 10 w 14"/>
                  <a:gd name="T17" fmla="*/ 24 h 24"/>
                  <a:gd name="T18" fmla="*/ 7 w 14"/>
                  <a:gd name="T19" fmla="*/ 24 h 24"/>
                  <a:gd name="T20" fmla="*/ 5 w 14"/>
                  <a:gd name="T21" fmla="*/ 22 h 24"/>
                  <a:gd name="T22" fmla="*/ 6 w 14"/>
                  <a:gd name="T23" fmla="*/ 20 h 24"/>
                  <a:gd name="T24" fmla="*/ 3 w 14"/>
                  <a:gd name="T25" fmla="*/ 19 h 24"/>
                  <a:gd name="T26" fmla="*/ 6 w 14"/>
                  <a:gd name="T27" fmla="*/ 17 h 24"/>
                  <a:gd name="T28" fmla="*/ 2 w 14"/>
                  <a:gd name="T29" fmla="*/ 16 h 24"/>
                  <a:gd name="T30" fmla="*/ 5 w 14"/>
                  <a:gd name="T31" fmla="*/ 14 h 24"/>
                  <a:gd name="T32" fmla="*/ 2 w 14"/>
                  <a:gd name="T33" fmla="*/ 13 h 24"/>
                  <a:gd name="T34" fmla="*/ 0 w 14"/>
                  <a:gd name="T35" fmla="*/ 9 h 24"/>
                  <a:gd name="T36" fmla="*/ 3 w 14"/>
                  <a:gd name="T37" fmla="*/ 9 h 24"/>
                  <a:gd name="T38" fmla="*/ 3 w 14"/>
                  <a:gd name="T39" fmla="*/ 6 h 24"/>
                  <a:gd name="T40" fmla="*/ 6 w 14"/>
                  <a:gd name="T41" fmla="*/ 6 h 24"/>
                  <a:gd name="T42" fmla="*/ 10 w 14"/>
                  <a:gd name="T43" fmla="*/ 5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24"/>
                  <a:gd name="T68" fmla="*/ 14 w 1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24">
                    <a:moveTo>
                      <a:pt x="10" y="5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6" y="17"/>
                    </a:lnTo>
                    <a:lnTo>
                      <a:pt x="2" y="16"/>
                    </a:lnTo>
                    <a:lnTo>
                      <a:pt x="5" y="14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0" y="5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093"/>
              <p:cNvSpPr>
                <a:spLocks noChangeAspect="1"/>
              </p:cNvSpPr>
              <p:nvPr/>
            </p:nvSpPr>
            <p:spPr bwMode="auto">
              <a:xfrm>
                <a:off x="3092" y="1027"/>
                <a:ext cx="147" cy="133"/>
              </a:xfrm>
              <a:custGeom>
                <a:avLst/>
                <a:gdLst>
                  <a:gd name="T0" fmla="*/ 124 w 147"/>
                  <a:gd name="T1" fmla="*/ 73 h 133"/>
                  <a:gd name="T2" fmla="*/ 122 w 147"/>
                  <a:gd name="T3" fmla="*/ 70 h 133"/>
                  <a:gd name="T4" fmla="*/ 127 w 147"/>
                  <a:gd name="T5" fmla="*/ 63 h 133"/>
                  <a:gd name="T6" fmla="*/ 131 w 147"/>
                  <a:gd name="T7" fmla="*/ 58 h 133"/>
                  <a:gd name="T8" fmla="*/ 140 w 147"/>
                  <a:gd name="T9" fmla="*/ 55 h 133"/>
                  <a:gd name="T10" fmla="*/ 143 w 147"/>
                  <a:gd name="T11" fmla="*/ 39 h 133"/>
                  <a:gd name="T12" fmla="*/ 140 w 147"/>
                  <a:gd name="T13" fmla="*/ 32 h 133"/>
                  <a:gd name="T14" fmla="*/ 130 w 147"/>
                  <a:gd name="T15" fmla="*/ 30 h 133"/>
                  <a:gd name="T16" fmla="*/ 119 w 147"/>
                  <a:gd name="T17" fmla="*/ 25 h 133"/>
                  <a:gd name="T18" fmla="*/ 109 w 147"/>
                  <a:gd name="T19" fmla="*/ 17 h 133"/>
                  <a:gd name="T20" fmla="*/ 103 w 147"/>
                  <a:gd name="T21" fmla="*/ 14 h 133"/>
                  <a:gd name="T22" fmla="*/ 99 w 147"/>
                  <a:gd name="T23" fmla="*/ 11 h 133"/>
                  <a:gd name="T24" fmla="*/ 91 w 147"/>
                  <a:gd name="T25" fmla="*/ 5 h 133"/>
                  <a:gd name="T26" fmla="*/ 85 w 147"/>
                  <a:gd name="T27" fmla="*/ 0 h 133"/>
                  <a:gd name="T28" fmla="*/ 76 w 147"/>
                  <a:gd name="T29" fmla="*/ 3 h 133"/>
                  <a:gd name="T30" fmla="*/ 72 w 147"/>
                  <a:gd name="T31" fmla="*/ 13 h 133"/>
                  <a:gd name="T32" fmla="*/ 62 w 147"/>
                  <a:gd name="T33" fmla="*/ 17 h 133"/>
                  <a:gd name="T34" fmla="*/ 58 w 147"/>
                  <a:gd name="T35" fmla="*/ 21 h 133"/>
                  <a:gd name="T36" fmla="*/ 52 w 147"/>
                  <a:gd name="T37" fmla="*/ 22 h 133"/>
                  <a:gd name="T38" fmla="*/ 44 w 147"/>
                  <a:gd name="T39" fmla="*/ 20 h 133"/>
                  <a:gd name="T40" fmla="*/ 34 w 147"/>
                  <a:gd name="T41" fmla="*/ 17 h 133"/>
                  <a:gd name="T42" fmla="*/ 38 w 147"/>
                  <a:gd name="T43" fmla="*/ 31 h 133"/>
                  <a:gd name="T44" fmla="*/ 27 w 147"/>
                  <a:gd name="T45" fmla="*/ 30 h 133"/>
                  <a:gd name="T46" fmla="*/ 23 w 147"/>
                  <a:gd name="T47" fmla="*/ 28 h 133"/>
                  <a:gd name="T48" fmla="*/ 16 w 147"/>
                  <a:gd name="T49" fmla="*/ 25 h 133"/>
                  <a:gd name="T50" fmla="*/ 10 w 147"/>
                  <a:gd name="T51" fmla="*/ 27 h 133"/>
                  <a:gd name="T52" fmla="*/ 0 w 147"/>
                  <a:gd name="T53" fmla="*/ 28 h 133"/>
                  <a:gd name="T54" fmla="*/ 0 w 147"/>
                  <a:gd name="T55" fmla="*/ 30 h 133"/>
                  <a:gd name="T56" fmla="*/ 3 w 147"/>
                  <a:gd name="T57" fmla="*/ 32 h 133"/>
                  <a:gd name="T58" fmla="*/ 2 w 147"/>
                  <a:gd name="T59" fmla="*/ 35 h 133"/>
                  <a:gd name="T60" fmla="*/ 4 w 147"/>
                  <a:gd name="T61" fmla="*/ 38 h 133"/>
                  <a:gd name="T62" fmla="*/ 14 w 147"/>
                  <a:gd name="T63" fmla="*/ 39 h 133"/>
                  <a:gd name="T64" fmla="*/ 20 w 147"/>
                  <a:gd name="T65" fmla="*/ 45 h 133"/>
                  <a:gd name="T66" fmla="*/ 24 w 147"/>
                  <a:gd name="T67" fmla="*/ 49 h 133"/>
                  <a:gd name="T68" fmla="*/ 27 w 147"/>
                  <a:gd name="T69" fmla="*/ 55 h 133"/>
                  <a:gd name="T70" fmla="*/ 34 w 147"/>
                  <a:gd name="T71" fmla="*/ 65 h 133"/>
                  <a:gd name="T72" fmla="*/ 36 w 147"/>
                  <a:gd name="T73" fmla="*/ 70 h 133"/>
                  <a:gd name="T74" fmla="*/ 38 w 147"/>
                  <a:gd name="T75" fmla="*/ 78 h 133"/>
                  <a:gd name="T76" fmla="*/ 30 w 147"/>
                  <a:gd name="T77" fmla="*/ 94 h 133"/>
                  <a:gd name="T78" fmla="*/ 23 w 147"/>
                  <a:gd name="T79" fmla="*/ 106 h 133"/>
                  <a:gd name="T80" fmla="*/ 20 w 147"/>
                  <a:gd name="T81" fmla="*/ 109 h 133"/>
                  <a:gd name="T82" fmla="*/ 31 w 147"/>
                  <a:gd name="T83" fmla="*/ 117 h 133"/>
                  <a:gd name="T84" fmla="*/ 41 w 147"/>
                  <a:gd name="T85" fmla="*/ 121 h 133"/>
                  <a:gd name="T86" fmla="*/ 51 w 147"/>
                  <a:gd name="T87" fmla="*/ 124 h 133"/>
                  <a:gd name="T88" fmla="*/ 67 w 147"/>
                  <a:gd name="T89" fmla="*/ 128 h 133"/>
                  <a:gd name="T90" fmla="*/ 78 w 147"/>
                  <a:gd name="T91" fmla="*/ 133 h 133"/>
                  <a:gd name="T92" fmla="*/ 82 w 147"/>
                  <a:gd name="T93" fmla="*/ 130 h 133"/>
                  <a:gd name="T94" fmla="*/ 81 w 147"/>
                  <a:gd name="T95" fmla="*/ 121 h 133"/>
                  <a:gd name="T96" fmla="*/ 88 w 147"/>
                  <a:gd name="T97" fmla="*/ 114 h 133"/>
                  <a:gd name="T98" fmla="*/ 96 w 147"/>
                  <a:gd name="T99" fmla="*/ 113 h 133"/>
                  <a:gd name="T100" fmla="*/ 113 w 147"/>
                  <a:gd name="T101" fmla="*/ 117 h 133"/>
                  <a:gd name="T102" fmla="*/ 122 w 147"/>
                  <a:gd name="T103" fmla="*/ 120 h 133"/>
                  <a:gd name="T104" fmla="*/ 124 w 147"/>
                  <a:gd name="T105" fmla="*/ 117 h 133"/>
                  <a:gd name="T106" fmla="*/ 131 w 147"/>
                  <a:gd name="T107" fmla="*/ 113 h 133"/>
                  <a:gd name="T108" fmla="*/ 140 w 147"/>
                  <a:gd name="T109" fmla="*/ 104 h 133"/>
                  <a:gd name="T110" fmla="*/ 131 w 147"/>
                  <a:gd name="T111" fmla="*/ 96 h 133"/>
                  <a:gd name="T112" fmla="*/ 133 w 147"/>
                  <a:gd name="T113" fmla="*/ 87 h 133"/>
                  <a:gd name="T114" fmla="*/ 133 w 147"/>
                  <a:gd name="T115" fmla="*/ 80 h 133"/>
                  <a:gd name="T116" fmla="*/ 130 w 147"/>
                  <a:gd name="T117" fmla="*/ 75 h 1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133"/>
                  <a:gd name="T179" fmla="*/ 147 w 147"/>
                  <a:gd name="T180" fmla="*/ 133 h 1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133">
                    <a:moveTo>
                      <a:pt x="130" y="75"/>
                    </a:moveTo>
                    <a:lnTo>
                      <a:pt x="124" y="73"/>
                    </a:lnTo>
                    <a:lnTo>
                      <a:pt x="120" y="75"/>
                    </a:lnTo>
                    <a:lnTo>
                      <a:pt x="122" y="70"/>
                    </a:lnTo>
                    <a:lnTo>
                      <a:pt x="126" y="66"/>
                    </a:lnTo>
                    <a:lnTo>
                      <a:pt x="127" y="63"/>
                    </a:lnTo>
                    <a:lnTo>
                      <a:pt x="130" y="61"/>
                    </a:lnTo>
                    <a:lnTo>
                      <a:pt x="131" y="58"/>
                    </a:lnTo>
                    <a:lnTo>
                      <a:pt x="136" y="56"/>
                    </a:lnTo>
                    <a:lnTo>
                      <a:pt x="140" y="55"/>
                    </a:lnTo>
                    <a:lnTo>
                      <a:pt x="141" y="44"/>
                    </a:lnTo>
                    <a:lnTo>
                      <a:pt x="143" y="39"/>
                    </a:lnTo>
                    <a:lnTo>
                      <a:pt x="147" y="35"/>
                    </a:lnTo>
                    <a:lnTo>
                      <a:pt x="140" y="32"/>
                    </a:lnTo>
                    <a:lnTo>
                      <a:pt x="133" y="31"/>
                    </a:lnTo>
                    <a:lnTo>
                      <a:pt x="130" y="30"/>
                    </a:lnTo>
                    <a:lnTo>
                      <a:pt x="127" y="27"/>
                    </a:lnTo>
                    <a:lnTo>
                      <a:pt x="119" y="25"/>
                    </a:lnTo>
                    <a:lnTo>
                      <a:pt x="112" y="21"/>
                    </a:lnTo>
                    <a:lnTo>
                      <a:pt x="109" y="17"/>
                    </a:lnTo>
                    <a:lnTo>
                      <a:pt x="103" y="17"/>
                    </a:lnTo>
                    <a:lnTo>
                      <a:pt x="103" y="14"/>
                    </a:lnTo>
                    <a:lnTo>
                      <a:pt x="99" y="11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88" y="1"/>
                    </a:lnTo>
                    <a:lnTo>
                      <a:pt x="85" y="0"/>
                    </a:lnTo>
                    <a:lnTo>
                      <a:pt x="79" y="1"/>
                    </a:lnTo>
                    <a:lnTo>
                      <a:pt x="76" y="3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52" y="22"/>
                    </a:lnTo>
                    <a:lnTo>
                      <a:pt x="47" y="21"/>
                    </a:lnTo>
                    <a:lnTo>
                      <a:pt x="44" y="20"/>
                    </a:lnTo>
                    <a:lnTo>
                      <a:pt x="43" y="17"/>
                    </a:lnTo>
                    <a:lnTo>
                      <a:pt x="34" y="17"/>
                    </a:lnTo>
                    <a:lnTo>
                      <a:pt x="38" y="24"/>
                    </a:lnTo>
                    <a:lnTo>
                      <a:pt x="38" y="31"/>
                    </a:lnTo>
                    <a:lnTo>
                      <a:pt x="33" y="30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4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10" y="39"/>
                    </a:lnTo>
                    <a:lnTo>
                      <a:pt x="14" y="39"/>
                    </a:lnTo>
                    <a:lnTo>
                      <a:pt x="17" y="42"/>
                    </a:lnTo>
                    <a:lnTo>
                      <a:pt x="20" y="45"/>
                    </a:lnTo>
                    <a:lnTo>
                      <a:pt x="23" y="45"/>
                    </a:lnTo>
                    <a:lnTo>
                      <a:pt x="24" y="49"/>
                    </a:lnTo>
                    <a:lnTo>
                      <a:pt x="28" y="52"/>
                    </a:lnTo>
                    <a:lnTo>
                      <a:pt x="27" y="55"/>
                    </a:lnTo>
                    <a:lnTo>
                      <a:pt x="31" y="62"/>
                    </a:lnTo>
                    <a:lnTo>
                      <a:pt x="34" y="65"/>
                    </a:lnTo>
                    <a:lnTo>
                      <a:pt x="37" y="68"/>
                    </a:lnTo>
                    <a:lnTo>
                      <a:pt x="36" y="70"/>
                    </a:lnTo>
                    <a:lnTo>
                      <a:pt x="33" y="72"/>
                    </a:lnTo>
                    <a:lnTo>
                      <a:pt x="38" y="78"/>
                    </a:lnTo>
                    <a:lnTo>
                      <a:pt x="34" y="78"/>
                    </a:lnTo>
                    <a:lnTo>
                      <a:pt x="30" y="94"/>
                    </a:lnTo>
                    <a:lnTo>
                      <a:pt x="26" y="103"/>
                    </a:lnTo>
                    <a:lnTo>
                      <a:pt x="23" y="106"/>
                    </a:lnTo>
                    <a:lnTo>
                      <a:pt x="19" y="107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41" y="121"/>
                    </a:lnTo>
                    <a:lnTo>
                      <a:pt x="43" y="124"/>
                    </a:lnTo>
                    <a:lnTo>
                      <a:pt x="51" y="124"/>
                    </a:lnTo>
                    <a:lnTo>
                      <a:pt x="59" y="126"/>
                    </a:lnTo>
                    <a:lnTo>
                      <a:pt x="67" y="128"/>
                    </a:lnTo>
                    <a:lnTo>
                      <a:pt x="75" y="130"/>
                    </a:lnTo>
                    <a:lnTo>
                      <a:pt x="78" y="133"/>
                    </a:lnTo>
                    <a:lnTo>
                      <a:pt x="81" y="131"/>
                    </a:lnTo>
                    <a:lnTo>
                      <a:pt x="82" y="130"/>
                    </a:lnTo>
                    <a:lnTo>
                      <a:pt x="79" y="126"/>
                    </a:lnTo>
                    <a:lnTo>
                      <a:pt x="81" y="121"/>
                    </a:lnTo>
                    <a:lnTo>
                      <a:pt x="83" y="117"/>
                    </a:lnTo>
                    <a:lnTo>
                      <a:pt x="88" y="114"/>
                    </a:lnTo>
                    <a:lnTo>
                      <a:pt x="92" y="113"/>
                    </a:lnTo>
                    <a:lnTo>
                      <a:pt x="96" y="113"/>
                    </a:lnTo>
                    <a:lnTo>
                      <a:pt x="107" y="116"/>
                    </a:lnTo>
                    <a:lnTo>
                      <a:pt x="113" y="117"/>
                    </a:lnTo>
                    <a:lnTo>
                      <a:pt x="117" y="120"/>
                    </a:lnTo>
                    <a:lnTo>
                      <a:pt x="122" y="120"/>
                    </a:lnTo>
                    <a:lnTo>
                      <a:pt x="123" y="119"/>
                    </a:lnTo>
                    <a:lnTo>
                      <a:pt x="124" y="117"/>
                    </a:lnTo>
                    <a:lnTo>
                      <a:pt x="126" y="117"/>
                    </a:lnTo>
                    <a:lnTo>
                      <a:pt x="131" y="113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30" y="102"/>
                    </a:lnTo>
                    <a:lnTo>
                      <a:pt x="131" y="96"/>
                    </a:lnTo>
                    <a:lnTo>
                      <a:pt x="127" y="90"/>
                    </a:lnTo>
                    <a:lnTo>
                      <a:pt x="133" y="87"/>
                    </a:lnTo>
                    <a:lnTo>
                      <a:pt x="131" y="80"/>
                    </a:lnTo>
                    <a:lnTo>
                      <a:pt x="133" y="80"/>
                    </a:lnTo>
                    <a:lnTo>
                      <a:pt x="131" y="78"/>
                    </a:lnTo>
                    <a:lnTo>
                      <a:pt x="130" y="75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094"/>
              <p:cNvSpPr>
                <a:spLocks noChangeAspect="1"/>
              </p:cNvSpPr>
              <p:nvPr/>
            </p:nvSpPr>
            <p:spPr bwMode="auto">
              <a:xfrm>
                <a:off x="3092" y="1027"/>
                <a:ext cx="147" cy="133"/>
              </a:xfrm>
              <a:custGeom>
                <a:avLst/>
                <a:gdLst>
                  <a:gd name="T0" fmla="*/ 124 w 147"/>
                  <a:gd name="T1" fmla="*/ 73 h 133"/>
                  <a:gd name="T2" fmla="*/ 122 w 147"/>
                  <a:gd name="T3" fmla="*/ 70 h 133"/>
                  <a:gd name="T4" fmla="*/ 127 w 147"/>
                  <a:gd name="T5" fmla="*/ 63 h 133"/>
                  <a:gd name="T6" fmla="*/ 131 w 147"/>
                  <a:gd name="T7" fmla="*/ 58 h 133"/>
                  <a:gd name="T8" fmla="*/ 140 w 147"/>
                  <a:gd name="T9" fmla="*/ 55 h 133"/>
                  <a:gd name="T10" fmla="*/ 143 w 147"/>
                  <a:gd name="T11" fmla="*/ 39 h 133"/>
                  <a:gd name="T12" fmla="*/ 140 w 147"/>
                  <a:gd name="T13" fmla="*/ 32 h 133"/>
                  <a:gd name="T14" fmla="*/ 130 w 147"/>
                  <a:gd name="T15" fmla="*/ 30 h 133"/>
                  <a:gd name="T16" fmla="*/ 119 w 147"/>
                  <a:gd name="T17" fmla="*/ 25 h 133"/>
                  <a:gd name="T18" fmla="*/ 109 w 147"/>
                  <a:gd name="T19" fmla="*/ 17 h 133"/>
                  <a:gd name="T20" fmla="*/ 103 w 147"/>
                  <a:gd name="T21" fmla="*/ 14 h 133"/>
                  <a:gd name="T22" fmla="*/ 99 w 147"/>
                  <a:gd name="T23" fmla="*/ 11 h 133"/>
                  <a:gd name="T24" fmla="*/ 91 w 147"/>
                  <a:gd name="T25" fmla="*/ 5 h 133"/>
                  <a:gd name="T26" fmla="*/ 85 w 147"/>
                  <a:gd name="T27" fmla="*/ 0 h 133"/>
                  <a:gd name="T28" fmla="*/ 76 w 147"/>
                  <a:gd name="T29" fmla="*/ 3 h 133"/>
                  <a:gd name="T30" fmla="*/ 72 w 147"/>
                  <a:gd name="T31" fmla="*/ 13 h 133"/>
                  <a:gd name="T32" fmla="*/ 62 w 147"/>
                  <a:gd name="T33" fmla="*/ 17 h 133"/>
                  <a:gd name="T34" fmla="*/ 58 w 147"/>
                  <a:gd name="T35" fmla="*/ 21 h 133"/>
                  <a:gd name="T36" fmla="*/ 52 w 147"/>
                  <a:gd name="T37" fmla="*/ 22 h 133"/>
                  <a:gd name="T38" fmla="*/ 44 w 147"/>
                  <a:gd name="T39" fmla="*/ 20 h 133"/>
                  <a:gd name="T40" fmla="*/ 34 w 147"/>
                  <a:gd name="T41" fmla="*/ 17 h 133"/>
                  <a:gd name="T42" fmla="*/ 38 w 147"/>
                  <a:gd name="T43" fmla="*/ 31 h 133"/>
                  <a:gd name="T44" fmla="*/ 27 w 147"/>
                  <a:gd name="T45" fmla="*/ 30 h 133"/>
                  <a:gd name="T46" fmla="*/ 23 w 147"/>
                  <a:gd name="T47" fmla="*/ 28 h 133"/>
                  <a:gd name="T48" fmla="*/ 16 w 147"/>
                  <a:gd name="T49" fmla="*/ 25 h 133"/>
                  <a:gd name="T50" fmla="*/ 10 w 147"/>
                  <a:gd name="T51" fmla="*/ 27 h 133"/>
                  <a:gd name="T52" fmla="*/ 0 w 147"/>
                  <a:gd name="T53" fmla="*/ 28 h 133"/>
                  <a:gd name="T54" fmla="*/ 0 w 147"/>
                  <a:gd name="T55" fmla="*/ 30 h 133"/>
                  <a:gd name="T56" fmla="*/ 3 w 147"/>
                  <a:gd name="T57" fmla="*/ 32 h 133"/>
                  <a:gd name="T58" fmla="*/ 2 w 147"/>
                  <a:gd name="T59" fmla="*/ 35 h 133"/>
                  <a:gd name="T60" fmla="*/ 4 w 147"/>
                  <a:gd name="T61" fmla="*/ 38 h 133"/>
                  <a:gd name="T62" fmla="*/ 14 w 147"/>
                  <a:gd name="T63" fmla="*/ 39 h 133"/>
                  <a:gd name="T64" fmla="*/ 20 w 147"/>
                  <a:gd name="T65" fmla="*/ 45 h 133"/>
                  <a:gd name="T66" fmla="*/ 24 w 147"/>
                  <a:gd name="T67" fmla="*/ 49 h 133"/>
                  <a:gd name="T68" fmla="*/ 27 w 147"/>
                  <a:gd name="T69" fmla="*/ 55 h 133"/>
                  <a:gd name="T70" fmla="*/ 34 w 147"/>
                  <a:gd name="T71" fmla="*/ 65 h 133"/>
                  <a:gd name="T72" fmla="*/ 36 w 147"/>
                  <a:gd name="T73" fmla="*/ 70 h 133"/>
                  <a:gd name="T74" fmla="*/ 38 w 147"/>
                  <a:gd name="T75" fmla="*/ 78 h 133"/>
                  <a:gd name="T76" fmla="*/ 30 w 147"/>
                  <a:gd name="T77" fmla="*/ 94 h 133"/>
                  <a:gd name="T78" fmla="*/ 23 w 147"/>
                  <a:gd name="T79" fmla="*/ 106 h 133"/>
                  <a:gd name="T80" fmla="*/ 20 w 147"/>
                  <a:gd name="T81" fmla="*/ 109 h 133"/>
                  <a:gd name="T82" fmla="*/ 31 w 147"/>
                  <a:gd name="T83" fmla="*/ 117 h 133"/>
                  <a:gd name="T84" fmla="*/ 41 w 147"/>
                  <a:gd name="T85" fmla="*/ 121 h 133"/>
                  <a:gd name="T86" fmla="*/ 51 w 147"/>
                  <a:gd name="T87" fmla="*/ 124 h 133"/>
                  <a:gd name="T88" fmla="*/ 67 w 147"/>
                  <a:gd name="T89" fmla="*/ 128 h 133"/>
                  <a:gd name="T90" fmla="*/ 78 w 147"/>
                  <a:gd name="T91" fmla="*/ 133 h 133"/>
                  <a:gd name="T92" fmla="*/ 82 w 147"/>
                  <a:gd name="T93" fmla="*/ 130 h 133"/>
                  <a:gd name="T94" fmla="*/ 81 w 147"/>
                  <a:gd name="T95" fmla="*/ 121 h 133"/>
                  <a:gd name="T96" fmla="*/ 88 w 147"/>
                  <a:gd name="T97" fmla="*/ 114 h 133"/>
                  <a:gd name="T98" fmla="*/ 96 w 147"/>
                  <a:gd name="T99" fmla="*/ 113 h 133"/>
                  <a:gd name="T100" fmla="*/ 113 w 147"/>
                  <a:gd name="T101" fmla="*/ 117 h 133"/>
                  <a:gd name="T102" fmla="*/ 122 w 147"/>
                  <a:gd name="T103" fmla="*/ 120 h 133"/>
                  <a:gd name="T104" fmla="*/ 124 w 147"/>
                  <a:gd name="T105" fmla="*/ 117 h 133"/>
                  <a:gd name="T106" fmla="*/ 131 w 147"/>
                  <a:gd name="T107" fmla="*/ 113 h 133"/>
                  <a:gd name="T108" fmla="*/ 140 w 147"/>
                  <a:gd name="T109" fmla="*/ 104 h 133"/>
                  <a:gd name="T110" fmla="*/ 131 w 147"/>
                  <a:gd name="T111" fmla="*/ 96 h 133"/>
                  <a:gd name="T112" fmla="*/ 133 w 147"/>
                  <a:gd name="T113" fmla="*/ 87 h 133"/>
                  <a:gd name="T114" fmla="*/ 133 w 147"/>
                  <a:gd name="T115" fmla="*/ 80 h 133"/>
                  <a:gd name="T116" fmla="*/ 130 w 147"/>
                  <a:gd name="T117" fmla="*/ 75 h 1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133"/>
                  <a:gd name="T179" fmla="*/ 147 w 147"/>
                  <a:gd name="T180" fmla="*/ 133 h 1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133">
                    <a:moveTo>
                      <a:pt x="130" y="75"/>
                    </a:moveTo>
                    <a:lnTo>
                      <a:pt x="124" y="73"/>
                    </a:lnTo>
                    <a:lnTo>
                      <a:pt x="120" y="75"/>
                    </a:lnTo>
                    <a:lnTo>
                      <a:pt x="122" y="70"/>
                    </a:lnTo>
                    <a:lnTo>
                      <a:pt x="126" y="66"/>
                    </a:lnTo>
                    <a:lnTo>
                      <a:pt x="127" y="63"/>
                    </a:lnTo>
                    <a:lnTo>
                      <a:pt x="130" y="61"/>
                    </a:lnTo>
                    <a:lnTo>
                      <a:pt x="131" y="58"/>
                    </a:lnTo>
                    <a:lnTo>
                      <a:pt x="136" y="56"/>
                    </a:lnTo>
                    <a:lnTo>
                      <a:pt x="140" y="55"/>
                    </a:lnTo>
                    <a:lnTo>
                      <a:pt x="141" y="44"/>
                    </a:lnTo>
                    <a:lnTo>
                      <a:pt x="143" y="39"/>
                    </a:lnTo>
                    <a:lnTo>
                      <a:pt x="147" y="35"/>
                    </a:lnTo>
                    <a:lnTo>
                      <a:pt x="140" y="32"/>
                    </a:lnTo>
                    <a:lnTo>
                      <a:pt x="133" y="31"/>
                    </a:lnTo>
                    <a:lnTo>
                      <a:pt x="130" y="30"/>
                    </a:lnTo>
                    <a:lnTo>
                      <a:pt x="127" y="27"/>
                    </a:lnTo>
                    <a:lnTo>
                      <a:pt x="119" y="25"/>
                    </a:lnTo>
                    <a:lnTo>
                      <a:pt x="112" y="21"/>
                    </a:lnTo>
                    <a:lnTo>
                      <a:pt x="109" y="17"/>
                    </a:lnTo>
                    <a:lnTo>
                      <a:pt x="103" y="17"/>
                    </a:lnTo>
                    <a:lnTo>
                      <a:pt x="103" y="14"/>
                    </a:lnTo>
                    <a:lnTo>
                      <a:pt x="99" y="11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88" y="1"/>
                    </a:lnTo>
                    <a:lnTo>
                      <a:pt x="85" y="0"/>
                    </a:lnTo>
                    <a:lnTo>
                      <a:pt x="79" y="1"/>
                    </a:lnTo>
                    <a:lnTo>
                      <a:pt x="76" y="3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52" y="22"/>
                    </a:lnTo>
                    <a:lnTo>
                      <a:pt x="47" y="21"/>
                    </a:lnTo>
                    <a:lnTo>
                      <a:pt x="44" y="20"/>
                    </a:lnTo>
                    <a:lnTo>
                      <a:pt x="43" y="17"/>
                    </a:lnTo>
                    <a:lnTo>
                      <a:pt x="34" y="17"/>
                    </a:lnTo>
                    <a:lnTo>
                      <a:pt x="38" y="24"/>
                    </a:lnTo>
                    <a:lnTo>
                      <a:pt x="38" y="31"/>
                    </a:lnTo>
                    <a:lnTo>
                      <a:pt x="33" y="30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4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10" y="39"/>
                    </a:lnTo>
                    <a:lnTo>
                      <a:pt x="14" y="39"/>
                    </a:lnTo>
                    <a:lnTo>
                      <a:pt x="17" y="42"/>
                    </a:lnTo>
                    <a:lnTo>
                      <a:pt x="20" y="45"/>
                    </a:lnTo>
                    <a:lnTo>
                      <a:pt x="23" y="45"/>
                    </a:lnTo>
                    <a:lnTo>
                      <a:pt x="24" y="49"/>
                    </a:lnTo>
                    <a:lnTo>
                      <a:pt x="28" y="52"/>
                    </a:lnTo>
                    <a:lnTo>
                      <a:pt x="27" y="55"/>
                    </a:lnTo>
                    <a:lnTo>
                      <a:pt x="31" y="62"/>
                    </a:lnTo>
                    <a:lnTo>
                      <a:pt x="34" y="65"/>
                    </a:lnTo>
                    <a:lnTo>
                      <a:pt x="37" y="68"/>
                    </a:lnTo>
                    <a:lnTo>
                      <a:pt x="36" y="70"/>
                    </a:lnTo>
                    <a:lnTo>
                      <a:pt x="33" y="72"/>
                    </a:lnTo>
                    <a:lnTo>
                      <a:pt x="38" y="78"/>
                    </a:lnTo>
                    <a:lnTo>
                      <a:pt x="34" y="78"/>
                    </a:lnTo>
                    <a:lnTo>
                      <a:pt x="30" y="94"/>
                    </a:lnTo>
                    <a:lnTo>
                      <a:pt x="26" y="103"/>
                    </a:lnTo>
                    <a:lnTo>
                      <a:pt x="23" y="106"/>
                    </a:lnTo>
                    <a:lnTo>
                      <a:pt x="19" y="107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41" y="121"/>
                    </a:lnTo>
                    <a:lnTo>
                      <a:pt x="43" y="124"/>
                    </a:lnTo>
                    <a:lnTo>
                      <a:pt x="51" y="124"/>
                    </a:lnTo>
                    <a:lnTo>
                      <a:pt x="59" y="126"/>
                    </a:lnTo>
                    <a:lnTo>
                      <a:pt x="67" y="128"/>
                    </a:lnTo>
                    <a:lnTo>
                      <a:pt x="75" y="130"/>
                    </a:lnTo>
                    <a:lnTo>
                      <a:pt x="78" y="133"/>
                    </a:lnTo>
                    <a:lnTo>
                      <a:pt x="81" y="131"/>
                    </a:lnTo>
                    <a:lnTo>
                      <a:pt x="82" y="130"/>
                    </a:lnTo>
                    <a:lnTo>
                      <a:pt x="79" y="126"/>
                    </a:lnTo>
                    <a:lnTo>
                      <a:pt x="81" y="121"/>
                    </a:lnTo>
                    <a:lnTo>
                      <a:pt x="83" y="117"/>
                    </a:lnTo>
                    <a:lnTo>
                      <a:pt x="88" y="114"/>
                    </a:lnTo>
                    <a:lnTo>
                      <a:pt x="92" y="113"/>
                    </a:lnTo>
                    <a:lnTo>
                      <a:pt x="96" y="113"/>
                    </a:lnTo>
                    <a:lnTo>
                      <a:pt x="107" y="116"/>
                    </a:lnTo>
                    <a:lnTo>
                      <a:pt x="113" y="117"/>
                    </a:lnTo>
                    <a:lnTo>
                      <a:pt x="117" y="120"/>
                    </a:lnTo>
                    <a:lnTo>
                      <a:pt x="122" y="120"/>
                    </a:lnTo>
                    <a:lnTo>
                      <a:pt x="123" y="119"/>
                    </a:lnTo>
                    <a:lnTo>
                      <a:pt x="124" y="117"/>
                    </a:lnTo>
                    <a:lnTo>
                      <a:pt x="126" y="117"/>
                    </a:lnTo>
                    <a:lnTo>
                      <a:pt x="131" y="113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30" y="102"/>
                    </a:lnTo>
                    <a:lnTo>
                      <a:pt x="131" y="96"/>
                    </a:lnTo>
                    <a:lnTo>
                      <a:pt x="127" y="90"/>
                    </a:lnTo>
                    <a:lnTo>
                      <a:pt x="133" y="87"/>
                    </a:lnTo>
                    <a:lnTo>
                      <a:pt x="131" y="80"/>
                    </a:lnTo>
                    <a:lnTo>
                      <a:pt x="133" y="80"/>
                    </a:lnTo>
                    <a:lnTo>
                      <a:pt x="131" y="78"/>
                    </a:lnTo>
                    <a:lnTo>
                      <a:pt x="130" y="7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095"/>
              <p:cNvSpPr>
                <a:spLocks noChangeAspect="1"/>
              </p:cNvSpPr>
              <p:nvPr/>
            </p:nvSpPr>
            <p:spPr bwMode="auto">
              <a:xfrm>
                <a:off x="3219" y="1089"/>
                <a:ext cx="152" cy="131"/>
              </a:xfrm>
              <a:custGeom>
                <a:avLst/>
                <a:gdLst>
                  <a:gd name="T0" fmla="*/ 144 w 152"/>
                  <a:gd name="T1" fmla="*/ 89 h 131"/>
                  <a:gd name="T2" fmla="*/ 130 w 152"/>
                  <a:gd name="T3" fmla="*/ 82 h 131"/>
                  <a:gd name="T4" fmla="*/ 120 w 152"/>
                  <a:gd name="T5" fmla="*/ 75 h 131"/>
                  <a:gd name="T6" fmla="*/ 116 w 152"/>
                  <a:gd name="T7" fmla="*/ 72 h 131"/>
                  <a:gd name="T8" fmla="*/ 106 w 152"/>
                  <a:gd name="T9" fmla="*/ 72 h 131"/>
                  <a:gd name="T10" fmla="*/ 95 w 152"/>
                  <a:gd name="T11" fmla="*/ 65 h 131"/>
                  <a:gd name="T12" fmla="*/ 88 w 152"/>
                  <a:gd name="T13" fmla="*/ 55 h 131"/>
                  <a:gd name="T14" fmla="*/ 72 w 152"/>
                  <a:gd name="T15" fmla="*/ 42 h 131"/>
                  <a:gd name="T16" fmla="*/ 68 w 152"/>
                  <a:gd name="T17" fmla="*/ 34 h 131"/>
                  <a:gd name="T18" fmla="*/ 71 w 152"/>
                  <a:gd name="T19" fmla="*/ 30 h 131"/>
                  <a:gd name="T20" fmla="*/ 69 w 152"/>
                  <a:gd name="T21" fmla="*/ 27 h 131"/>
                  <a:gd name="T22" fmla="*/ 72 w 152"/>
                  <a:gd name="T23" fmla="*/ 23 h 131"/>
                  <a:gd name="T24" fmla="*/ 83 w 152"/>
                  <a:gd name="T25" fmla="*/ 18 h 131"/>
                  <a:gd name="T26" fmla="*/ 83 w 152"/>
                  <a:gd name="T27" fmla="*/ 7 h 131"/>
                  <a:gd name="T28" fmla="*/ 66 w 152"/>
                  <a:gd name="T29" fmla="*/ 0 h 131"/>
                  <a:gd name="T30" fmla="*/ 52 w 152"/>
                  <a:gd name="T31" fmla="*/ 6 h 131"/>
                  <a:gd name="T32" fmla="*/ 45 w 152"/>
                  <a:gd name="T33" fmla="*/ 8 h 131"/>
                  <a:gd name="T34" fmla="*/ 38 w 152"/>
                  <a:gd name="T35" fmla="*/ 10 h 131"/>
                  <a:gd name="T36" fmla="*/ 30 w 152"/>
                  <a:gd name="T37" fmla="*/ 18 h 131"/>
                  <a:gd name="T38" fmla="*/ 16 w 152"/>
                  <a:gd name="T39" fmla="*/ 17 h 131"/>
                  <a:gd name="T40" fmla="*/ 6 w 152"/>
                  <a:gd name="T41" fmla="*/ 25 h 131"/>
                  <a:gd name="T42" fmla="*/ 3 w 152"/>
                  <a:gd name="T43" fmla="*/ 34 h 131"/>
                  <a:gd name="T44" fmla="*/ 13 w 152"/>
                  <a:gd name="T45" fmla="*/ 44 h 131"/>
                  <a:gd name="T46" fmla="*/ 13 w 152"/>
                  <a:gd name="T47" fmla="*/ 48 h 131"/>
                  <a:gd name="T48" fmla="*/ 21 w 152"/>
                  <a:gd name="T49" fmla="*/ 42 h 131"/>
                  <a:gd name="T50" fmla="*/ 27 w 152"/>
                  <a:gd name="T51" fmla="*/ 40 h 131"/>
                  <a:gd name="T52" fmla="*/ 34 w 152"/>
                  <a:gd name="T53" fmla="*/ 44 h 131"/>
                  <a:gd name="T54" fmla="*/ 41 w 152"/>
                  <a:gd name="T55" fmla="*/ 45 h 131"/>
                  <a:gd name="T56" fmla="*/ 44 w 152"/>
                  <a:gd name="T57" fmla="*/ 52 h 131"/>
                  <a:gd name="T58" fmla="*/ 48 w 152"/>
                  <a:gd name="T59" fmla="*/ 61 h 131"/>
                  <a:gd name="T60" fmla="*/ 55 w 152"/>
                  <a:gd name="T61" fmla="*/ 68 h 131"/>
                  <a:gd name="T62" fmla="*/ 64 w 152"/>
                  <a:gd name="T63" fmla="*/ 72 h 131"/>
                  <a:gd name="T64" fmla="*/ 78 w 152"/>
                  <a:gd name="T65" fmla="*/ 83 h 131"/>
                  <a:gd name="T66" fmla="*/ 83 w 152"/>
                  <a:gd name="T67" fmla="*/ 85 h 131"/>
                  <a:gd name="T68" fmla="*/ 96 w 152"/>
                  <a:gd name="T69" fmla="*/ 90 h 131"/>
                  <a:gd name="T70" fmla="*/ 100 w 152"/>
                  <a:gd name="T71" fmla="*/ 92 h 131"/>
                  <a:gd name="T72" fmla="*/ 105 w 152"/>
                  <a:gd name="T73" fmla="*/ 93 h 131"/>
                  <a:gd name="T74" fmla="*/ 110 w 152"/>
                  <a:gd name="T75" fmla="*/ 100 h 131"/>
                  <a:gd name="T76" fmla="*/ 120 w 152"/>
                  <a:gd name="T77" fmla="*/ 105 h 131"/>
                  <a:gd name="T78" fmla="*/ 126 w 152"/>
                  <a:gd name="T79" fmla="*/ 120 h 131"/>
                  <a:gd name="T80" fmla="*/ 120 w 152"/>
                  <a:gd name="T81" fmla="*/ 121 h 131"/>
                  <a:gd name="T82" fmla="*/ 120 w 152"/>
                  <a:gd name="T83" fmla="*/ 127 h 131"/>
                  <a:gd name="T84" fmla="*/ 120 w 152"/>
                  <a:gd name="T85" fmla="*/ 131 h 131"/>
                  <a:gd name="T86" fmla="*/ 126 w 152"/>
                  <a:gd name="T87" fmla="*/ 131 h 131"/>
                  <a:gd name="T88" fmla="*/ 130 w 152"/>
                  <a:gd name="T89" fmla="*/ 121 h 131"/>
                  <a:gd name="T90" fmla="*/ 138 w 152"/>
                  <a:gd name="T91" fmla="*/ 116 h 131"/>
                  <a:gd name="T92" fmla="*/ 136 w 152"/>
                  <a:gd name="T93" fmla="*/ 109 h 131"/>
                  <a:gd name="T94" fmla="*/ 130 w 152"/>
                  <a:gd name="T95" fmla="*/ 106 h 131"/>
                  <a:gd name="T96" fmla="*/ 130 w 152"/>
                  <a:gd name="T97" fmla="*/ 97 h 131"/>
                  <a:gd name="T98" fmla="*/ 134 w 152"/>
                  <a:gd name="T99" fmla="*/ 93 h 131"/>
                  <a:gd name="T100" fmla="*/ 148 w 152"/>
                  <a:gd name="T101" fmla="*/ 97 h 131"/>
                  <a:gd name="T102" fmla="*/ 152 w 152"/>
                  <a:gd name="T103" fmla="*/ 96 h 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2"/>
                  <a:gd name="T157" fmla="*/ 0 h 131"/>
                  <a:gd name="T158" fmla="*/ 152 w 152"/>
                  <a:gd name="T159" fmla="*/ 131 h 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2" h="131">
                    <a:moveTo>
                      <a:pt x="148" y="92"/>
                    </a:moveTo>
                    <a:lnTo>
                      <a:pt x="144" y="89"/>
                    </a:lnTo>
                    <a:lnTo>
                      <a:pt x="140" y="88"/>
                    </a:lnTo>
                    <a:lnTo>
                      <a:pt x="130" y="82"/>
                    </a:lnTo>
                    <a:lnTo>
                      <a:pt x="119" y="78"/>
                    </a:lnTo>
                    <a:lnTo>
                      <a:pt x="120" y="75"/>
                    </a:lnTo>
                    <a:lnTo>
                      <a:pt x="120" y="73"/>
                    </a:lnTo>
                    <a:lnTo>
                      <a:pt x="116" y="72"/>
                    </a:lnTo>
                    <a:lnTo>
                      <a:pt x="112" y="72"/>
                    </a:lnTo>
                    <a:lnTo>
                      <a:pt x="106" y="72"/>
                    </a:lnTo>
                    <a:lnTo>
                      <a:pt x="100" y="69"/>
                    </a:lnTo>
                    <a:lnTo>
                      <a:pt x="95" y="65"/>
                    </a:lnTo>
                    <a:lnTo>
                      <a:pt x="92" y="59"/>
                    </a:lnTo>
                    <a:lnTo>
                      <a:pt x="88" y="55"/>
                    </a:lnTo>
                    <a:lnTo>
                      <a:pt x="83" y="49"/>
                    </a:lnTo>
                    <a:lnTo>
                      <a:pt x="72" y="42"/>
                    </a:lnTo>
                    <a:lnTo>
                      <a:pt x="68" y="37"/>
                    </a:lnTo>
                    <a:lnTo>
                      <a:pt x="68" y="34"/>
                    </a:lnTo>
                    <a:lnTo>
                      <a:pt x="69" y="31"/>
                    </a:lnTo>
                    <a:lnTo>
                      <a:pt x="71" y="30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2" y="23"/>
                    </a:lnTo>
                    <a:lnTo>
                      <a:pt x="83" y="18"/>
                    </a:lnTo>
                    <a:lnTo>
                      <a:pt x="83" y="11"/>
                    </a:lnTo>
                    <a:lnTo>
                      <a:pt x="83" y="7"/>
                    </a:lnTo>
                    <a:lnTo>
                      <a:pt x="69" y="3"/>
                    </a:lnTo>
                    <a:lnTo>
                      <a:pt x="66" y="0"/>
                    </a:lnTo>
                    <a:lnTo>
                      <a:pt x="57" y="1"/>
                    </a:lnTo>
                    <a:lnTo>
                      <a:pt x="52" y="6"/>
                    </a:lnTo>
                    <a:lnTo>
                      <a:pt x="48" y="4"/>
                    </a:lnTo>
                    <a:lnTo>
                      <a:pt x="45" y="8"/>
                    </a:lnTo>
                    <a:lnTo>
                      <a:pt x="41" y="8"/>
                    </a:lnTo>
                    <a:lnTo>
                      <a:pt x="38" y="10"/>
                    </a:lnTo>
                    <a:lnTo>
                      <a:pt x="33" y="8"/>
                    </a:lnTo>
                    <a:lnTo>
                      <a:pt x="30" y="18"/>
                    </a:lnTo>
                    <a:lnTo>
                      <a:pt x="21" y="8"/>
                    </a:lnTo>
                    <a:lnTo>
                      <a:pt x="16" y="17"/>
                    </a:lnTo>
                    <a:lnTo>
                      <a:pt x="3" y="18"/>
                    </a:lnTo>
                    <a:lnTo>
                      <a:pt x="6" y="25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3" y="40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13" y="48"/>
                    </a:lnTo>
                    <a:lnTo>
                      <a:pt x="17" y="47"/>
                    </a:lnTo>
                    <a:lnTo>
                      <a:pt x="21" y="42"/>
                    </a:lnTo>
                    <a:lnTo>
                      <a:pt x="23" y="41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4" y="44"/>
                    </a:lnTo>
                    <a:lnTo>
                      <a:pt x="35" y="45"/>
                    </a:lnTo>
                    <a:lnTo>
                      <a:pt x="41" y="45"/>
                    </a:lnTo>
                    <a:lnTo>
                      <a:pt x="42" y="47"/>
                    </a:lnTo>
                    <a:lnTo>
                      <a:pt x="44" y="52"/>
                    </a:lnTo>
                    <a:lnTo>
                      <a:pt x="47" y="58"/>
                    </a:lnTo>
                    <a:lnTo>
                      <a:pt x="48" y="61"/>
                    </a:lnTo>
                    <a:lnTo>
                      <a:pt x="51" y="62"/>
                    </a:lnTo>
                    <a:lnTo>
                      <a:pt x="55" y="68"/>
                    </a:lnTo>
                    <a:lnTo>
                      <a:pt x="61" y="71"/>
                    </a:lnTo>
                    <a:lnTo>
                      <a:pt x="64" y="72"/>
                    </a:lnTo>
                    <a:lnTo>
                      <a:pt x="66" y="75"/>
                    </a:lnTo>
                    <a:lnTo>
                      <a:pt x="78" y="83"/>
                    </a:lnTo>
                    <a:lnTo>
                      <a:pt x="81" y="85"/>
                    </a:lnTo>
                    <a:lnTo>
                      <a:pt x="83" y="85"/>
                    </a:lnTo>
                    <a:lnTo>
                      <a:pt x="92" y="88"/>
                    </a:lnTo>
                    <a:lnTo>
                      <a:pt x="96" y="90"/>
                    </a:lnTo>
                    <a:lnTo>
                      <a:pt x="99" y="90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105" y="93"/>
                    </a:lnTo>
                    <a:lnTo>
                      <a:pt x="106" y="97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20" y="105"/>
                    </a:lnTo>
                    <a:lnTo>
                      <a:pt x="121" y="110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1"/>
                    </a:lnTo>
                    <a:lnTo>
                      <a:pt x="120" y="124"/>
                    </a:lnTo>
                    <a:lnTo>
                      <a:pt x="120" y="127"/>
                    </a:lnTo>
                    <a:lnTo>
                      <a:pt x="119" y="129"/>
                    </a:lnTo>
                    <a:lnTo>
                      <a:pt x="120" y="131"/>
                    </a:lnTo>
                    <a:lnTo>
                      <a:pt x="123" y="131"/>
                    </a:lnTo>
                    <a:lnTo>
                      <a:pt x="126" y="131"/>
                    </a:lnTo>
                    <a:lnTo>
                      <a:pt x="128" y="127"/>
                    </a:lnTo>
                    <a:lnTo>
                      <a:pt x="130" y="121"/>
                    </a:lnTo>
                    <a:lnTo>
                      <a:pt x="133" y="117"/>
                    </a:lnTo>
                    <a:lnTo>
                      <a:pt x="138" y="116"/>
                    </a:lnTo>
                    <a:lnTo>
                      <a:pt x="138" y="110"/>
                    </a:lnTo>
                    <a:lnTo>
                      <a:pt x="136" y="109"/>
                    </a:lnTo>
                    <a:lnTo>
                      <a:pt x="133" y="107"/>
                    </a:lnTo>
                    <a:lnTo>
                      <a:pt x="130" y="106"/>
                    </a:lnTo>
                    <a:lnTo>
                      <a:pt x="128" y="103"/>
                    </a:lnTo>
                    <a:lnTo>
                      <a:pt x="130" y="97"/>
                    </a:lnTo>
                    <a:lnTo>
                      <a:pt x="133" y="95"/>
                    </a:lnTo>
                    <a:lnTo>
                      <a:pt x="134" y="93"/>
                    </a:lnTo>
                    <a:lnTo>
                      <a:pt x="143" y="95"/>
                    </a:lnTo>
                    <a:lnTo>
                      <a:pt x="148" y="97"/>
                    </a:lnTo>
                    <a:lnTo>
                      <a:pt x="152" y="100"/>
                    </a:lnTo>
                    <a:lnTo>
                      <a:pt x="152" y="96"/>
                    </a:lnTo>
                    <a:lnTo>
                      <a:pt x="148" y="92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1096"/>
              <p:cNvSpPr>
                <a:spLocks noChangeAspect="1"/>
              </p:cNvSpPr>
              <p:nvPr/>
            </p:nvSpPr>
            <p:spPr bwMode="auto">
              <a:xfrm>
                <a:off x="3219" y="1089"/>
                <a:ext cx="152" cy="131"/>
              </a:xfrm>
              <a:custGeom>
                <a:avLst/>
                <a:gdLst>
                  <a:gd name="T0" fmla="*/ 144 w 152"/>
                  <a:gd name="T1" fmla="*/ 89 h 131"/>
                  <a:gd name="T2" fmla="*/ 130 w 152"/>
                  <a:gd name="T3" fmla="*/ 82 h 131"/>
                  <a:gd name="T4" fmla="*/ 120 w 152"/>
                  <a:gd name="T5" fmla="*/ 75 h 131"/>
                  <a:gd name="T6" fmla="*/ 116 w 152"/>
                  <a:gd name="T7" fmla="*/ 72 h 131"/>
                  <a:gd name="T8" fmla="*/ 106 w 152"/>
                  <a:gd name="T9" fmla="*/ 72 h 131"/>
                  <a:gd name="T10" fmla="*/ 95 w 152"/>
                  <a:gd name="T11" fmla="*/ 65 h 131"/>
                  <a:gd name="T12" fmla="*/ 88 w 152"/>
                  <a:gd name="T13" fmla="*/ 55 h 131"/>
                  <a:gd name="T14" fmla="*/ 72 w 152"/>
                  <a:gd name="T15" fmla="*/ 42 h 131"/>
                  <a:gd name="T16" fmla="*/ 68 w 152"/>
                  <a:gd name="T17" fmla="*/ 34 h 131"/>
                  <a:gd name="T18" fmla="*/ 71 w 152"/>
                  <a:gd name="T19" fmla="*/ 30 h 131"/>
                  <a:gd name="T20" fmla="*/ 69 w 152"/>
                  <a:gd name="T21" fmla="*/ 27 h 131"/>
                  <a:gd name="T22" fmla="*/ 72 w 152"/>
                  <a:gd name="T23" fmla="*/ 23 h 131"/>
                  <a:gd name="T24" fmla="*/ 83 w 152"/>
                  <a:gd name="T25" fmla="*/ 18 h 131"/>
                  <a:gd name="T26" fmla="*/ 83 w 152"/>
                  <a:gd name="T27" fmla="*/ 7 h 131"/>
                  <a:gd name="T28" fmla="*/ 66 w 152"/>
                  <a:gd name="T29" fmla="*/ 0 h 131"/>
                  <a:gd name="T30" fmla="*/ 52 w 152"/>
                  <a:gd name="T31" fmla="*/ 6 h 131"/>
                  <a:gd name="T32" fmla="*/ 45 w 152"/>
                  <a:gd name="T33" fmla="*/ 8 h 131"/>
                  <a:gd name="T34" fmla="*/ 38 w 152"/>
                  <a:gd name="T35" fmla="*/ 10 h 131"/>
                  <a:gd name="T36" fmla="*/ 30 w 152"/>
                  <a:gd name="T37" fmla="*/ 18 h 131"/>
                  <a:gd name="T38" fmla="*/ 16 w 152"/>
                  <a:gd name="T39" fmla="*/ 17 h 131"/>
                  <a:gd name="T40" fmla="*/ 6 w 152"/>
                  <a:gd name="T41" fmla="*/ 25 h 131"/>
                  <a:gd name="T42" fmla="*/ 3 w 152"/>
                  <a:gd name="T43" fmla="*/ 34 h 131"/>
                  <a:gd name="T44" fmla="*/ 13 w 152"/>
                  <a:gd name="T45" fmla="*/ 44 h 131"/>
                  <a:gd name="T46" fmla="*/ 13 w 152"/>
                  <a:gd name="T47" fmla="*/ 48 h 131"/>
                  <a:gd name="T48" fmla="*/ 21 w 152"/>
                  <a:gd name="T49" fmla="*/ 42 h 131"/>
                  <a:gd name="T50" fmla="*/ 27 w 152"/>
                  <a:gd name="T51" fmla="*/ 40 h 131"/>
                  <a:gd name="T52" fmla="*/ 34 w 152"/>
                  <a:gd name="T53" fmla="*/ 44 h 131"/>
                  <a:gd name="T54" fmla="*/ 41 w 152"/>
                  <a:gd name="T55" fmla="*/ 45 h 131"/>
                  <a:gd name="T56" fmla="*/ 44 w 152"/>
                  <a:gd name="T57" fmla="*/ 52 h 131"/>
                  <a:gd name="T58" fmla="*/ 48 w 152"/>
                  <a:gd name="T59" fmla="*/ 61 h 131"/>
                  <a:gd name="T60" fmla="*/ 55 w 152"/>
                  <a:gd name="T61" fmla="*/ 68 h 131"/>
                  <a:gd name="T62" fmla="*/ 64 w 152"/>
                  <a:gd name="T63" fmla="*/ 72 h 131"/>
                  <a:gd name="T64" fmla="*/ 78 w 152"/>
                  <a:gd name="T65" fmla="*/ 83 h 131"/>
                  <a:gd name="T66" fmla="*/ 83 w 152"/>
                  <a:gd name="T67" fmla="*/ 85 h 131"/>
                  <a:gd name="T68" fmla="*/ 96 w 152"/>
                  <a:gd name="T69" fmla="*/ 90 h 131"/>
                  <a:gd name="T70" fmla="*/ 100 w 152"/>
                  <a:gd name="T71" fmla="*/ 92 h 131"/>
                  <a:gd name="T72" fmla="*/ 105 w 152"/>
                  <a:gd name="T73" fmla="*/ 93 h 131"/>
                  <a:gd name="T74" fmla="*/ 110 w 152"/>
                  <a:gd name="T75" fmla="*/ 100 h 131"/>
                  <a:gd name="T76" fmla="*/ 120 w 152"/>
                  <a:gd name="T77" fmla="*/ 105 h 131"/>
                  <a:gd name="T78" fmla="*/ 126 w 152"/>
                  <a:gd name="T79" fmla="*/ 120 h 131"/>
                  <a:gd name="T80" fmla="*/ 120 w 152"/>
                  <a:gd name="T81" fmla="*/ 121 h 131"/>
                  <a:gd name="T82" fmla="*/ 120 w 152"/>
                  <a:gd name="T83" fmla="*/ 127 h 131"/>
                  <a:gd name="T84" fmla="*/ 120 w 152"/>
                  <a:gd name="T85" fmla="*/ 131 h 131"/>
                  <a:gd name="T86" fmla="*/ 126 w 152"/>
                  <a:gd name="T87" fmla="*/ 131 h 131"/>
                  <a:gd name="T88" fmla="*/ 130 w 152"/>
                  <a:gd name="T89" fmla="*/ 121 h 131"/>
                  <a:gd name="T90" fmla="*/ 138 w 152"/>
                  <a:gd name="T91" fmla="*/ 116 h 131"/>
                  <a:gd name="T92" fmla="*/ 136 w 152"/>
                  <a:gd name="T93" fmla="*/ 109 h 131"/>
                  <a:gd name="T94" fmla="*/ 130 w 152"/>
                  <a:gd name="T95" fmla="*/ 106 h 131"/>
                  <a:gd name="T96" fmla="*/ 130 w 152"/>
                  <a:gd name="T97" fmla="*/ 97 h 131"/>
                  <a:gd name="T98" fmla="*/ 134 w 152"/>
                  <a:gd name="T99" fmla="*/ 93 h 131"/>
                  <a:gd name="T100" fmla="*/ 148 w 152"/>
                  <a:gd name="T101" fmla="*/ 97 h 131"/>
                  <a:gd name="T102" fmla="*/ 152 w 152"/>
                  <a:gd name="T103" fmla="*/ 96 h 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2"/>
                  <a:gd name="T157" fmla="*/ 0 h 131"/>
                  <a:gd name="T158" fmla="*/ 152 w 152"/>
                  <a:gd name="T159" fmla="*/ 131 h 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2" h="131">
                    <a:moveTo>
                      <a:pt x="148" y="92"/>
                    </a:moveTo>
                    <a:lnTo>
                      <a:pt x="144" y="89"/>
                    </a:lnTo>
                    <a:lnTo>
                      <a:pt x="140" y="88"/>
                    </a:lnTo>
                    <a:lnTo>
                      <a:pt x="130" y="82"/>
                    </a:lnTo>
                    <a:lnTo>
                      <a:pt x="119" y="78"/>
                    </a:lnTo>
                    <a:lnTo>
                      <a:pt x="120" y="75"/>
                    </a:lnTo>
                    <a:lnTo>
                      <a:pt x="120" y="73"/>
                    </a:lnTo>
                    <a:lnTo>
                      <a:pt x="116" y="72"/>
                    </a:lnTo>
                    <a:lnTo>
                      <a:pt x="112" y="72"/>
                    </a:lnTo>
                    <a:lnTo>
                      <a:pt x="106" y="72"/>
                    </a:lnTo>
                    <a:lnTo>
                      <a:pt x="100" y="69"/>
                    </a:lnTo>
                    <a:lnTo>
                      <a:pt x="95" y="65"/>
                    </a:lnTo>
                    <a:lnTo>
                      <a:pt x="92" y="59"/>
                    </a:lnTo>
                    <a:lnTo>
                      <a:pt x="88" y="55"/>
                    </a:lnTo>
                    <a:lnTo>
                      <a:pt x="83" y="49"/>
                    </a:lnTo>
                    <a:lnTo>
                      <a:pt x="72" y="42"/>
                    </a:lnTo>
                    <a:lnTo>
                      <a:pt x="68" y="37"/>
                    </a:lnTo>
                    <a:lnTo>
                      <a:pt x="68" y="34"/>
                    </a:lnTo>
                    <a:lnTo>
                      <a:pt x="69" y="31"/>
                    </a:lnTo>
                    <a:lnTo>
                      <a:pt x="71" y="30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2" y="23"/>
                    </a:lnTo>
                    <a:lnTo>
                      <a:pt x="83" y="18"/>
                    </a:lnTo>
                    <a:lnTo>
                      <a:pt x="83" y="11"/>
                    </a:lnTo>
                    <a:lnTo>
                      <a:pt x="83" y="7"/>
                    </a:lnTo>
                    <a:lnTo>
                      <a:pt x="69" y="3"/>
                    </a:lnTo>
                    <a:lnTo>
                      <a:pt x="66" y="0"/>
                    </a:lnTo>
                    <a:lnTo>
                      <a:pt x="57" y="1"/>
                    </a:lnTo>
                    <a:lnTo>
                      <a:pt x="52" y="6"/>
                    </a:lnTo>
                    <a:lnTo>
                      <a:pt x="48" y="4"/>
                    </a:lnTo>
                    <a:lnTo>
                      <a:pt x="45" y="8"/>
                    </a:lnTo>
                    <a:lnTo>
                      <a:pt x="41" y="8"/>
                    </a:lnTo>
                    <a:lnTo>
                      <a:pt x="38" y="10"/>
                    </a:lnTo>
                    <a:lnTo>
                      <a:pt x="33" y="8"/>
                    </a:lnTo>
                    <a:lnTo>
                      <a:pt x="30" y="18"/>
                    </a:lnTo>
                    <a:lnTo>
                      <a:pt x="21" y="8"/>
                    </a:lnTo>
                    <a:lnTo>
                      <a:pt x="16" y="17"/>
                    </a:lnTo>
                    <a:lnTo>
                      <a:pt x="3" y="18"/>
                    </a:lnTo>
                    <a:lnTo>
                      <a:pt x="6" y="25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3" y="40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13" y="48"/>
                    </a:lnTo>
                    <a:lnTo>
                      <a:pt x="17" y="47"/>
                    </a:lnTo>
                    <a:lnTo>
                      <a:pt x="21" y="42"/>
                    </a:lnTo>
                    <a:lnTo>
                      <a:pt x="23" y="41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4" y="44"/>
                    </a:lnTo>
                    <a:lnTo>
                      <a:pt x="35" y="45"/>
                    </a:lnTo>
                    <a:lnTo>
                      <a:pt x="41" y="45"/>
                    </a:lnTo>
                    <a:lnTo>
                      <a:pt x="42" y="47"/>
                    </a:lnTo>
                    <a:lnTo>
                      <a:pt x="44" y="52"/>
                    </a:lnTo>
                    <a:lnTo>
                      <a:pt x="47" y="58"/>
                    </a:lnTo>
                    <a:lnTo>
                      <a:pt x="48" y="61"/>
                    </a:lnTo>
                    <a:lnTo>
                      <a:pt x="51" y="62"/>
                    </a:lnTo>
                    <a:lnTo>
                      <a:pt x="55" y="68"/>
                    </a:lnTo>
                    <a:lnTo>
                      <a:pt x="61" y="71"/>
                    </a:lnTo>
                    <a:lnTo>
                      <a:pt x="64" y="72"/>
                    </a:lnTo>
                    <a:lnTo>
                      <a:pt x="66" y="75"/>
                    </a:lnTo>
                    <a:lnTo>
                      <a:pt x="78" y="83"/>
                    </a:lnTo>
                    <a:lnTo>
                      <a:pt x="81" y="85"/>
                    </a:lnTo>
                    <a:lnTo>
                      <a:pt x="83" y="85"/>
                    </a:lnTo>
                    <a:lnTo>
                      <a:pt x="92" y="88"/>
                    </a:lnTo>
                    <a:lnTo>
                      <a:pt x="96" y="90"/>
                    </a:lnTo>
                    <a:lnTo>
                      <a:pt x="99" y="90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105" y="93"/>
                    </a:lnTo>
                    <a:lnTo>
                      <a:pt x="106" y="97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20" y="105"/>
                    </a:lnTo>
                    <a:lnTo>
                      <a:pt x="121" y="110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1"/>
                    </a:lnTo>
                    <a:lnTo>
                      <a:pt x="120" y="124"/>
                    </a:lnTo>
                    <a:lnTo>
                      <a:pt x="120" y="127"/>
                    </a:lnTo>
                    <a:lnTo>
                      <a:pt x="119" y="129"/>
                    </a:lnTo>
                    <a:lnTo>
                      <a:pt x="120" y="131"/>
                    </a:lnTo>
                    <a:lnTo>
                      <a:pt x="123" y="131"/>
                    </a:lnTo>
                    <a:lnTo>
                      <a:pt x="126" y="131"/>
                    </a:lnTo>
                    <a:lnTo>
                      <a:pt x="128" y="127"/>
                    </a:lnTo>
                    <a:lnTo>
                      <a:pt x="130" y="121"/>
                    </a:lnTo>
                    <a:lnTo>
                      <a:pt x="133" y="117"/>
                    </a:lnTo>
                    <a:lnTo>
                      <a:pt x="138" y="116"/>
                    </a:lnTo>
                    <a:lnTo>
                      <a:pt x="138" y="110"/>
                    </a:lnTo>
                    <a:lnTo>
                      <a:pt x="136" y="109"/>
                    </a:lnTo>
                    <a:lnTo>
                      <a:pt x="133" y="107"/>
                    </a:lnTo>
                    <a:lnTo>
                      <a:pt x="130" y="106"/>
                    </a:lnTo>
                    <a:lnTo>
                      <a:pt x="128" y="103"/>
                    </a:lnTo>
                    <a:lnTo>
                      <a:pt x="130" y="97"/>
                    </a:lnTo>
                    <a:lnTo>
                      <a:pt x="133" y="95"/>
                    </a:lnTo>
                    <a:lnTo>
                      <a:pt x="134" y="93"/>
                    </a:lnTo>
                    <a:lnTo>
                      <a:pt x="143" y="95"/>
                    </a:lnTo>
                    <a:lnTo>
                      <a:pt x="148" y="97"/>
                    </a:lnTo>
                    <a:lnTo>
                      <a:pt x="152" y="100"/>
                    </a:lnTo>
                    <a:lnTo>
                      <a:pt x="152" y="96"/>
                    </a:lnTo>
                    <a:lnTo>
                      <a:pt x="148" y="92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097"/>
              <p:cNvSpPr>
                <a:spLocks noChangeAspect="1"/>
              </p:cNvSpPr>
              <p:nvPr/>
            </p:nvSpPr>
            <p:spPr bwMode="auto">
              <a:xfrm>
                <a:off x="3177" y="1024"/>
                <a:ext cx="42" cy="28"/>
              </a:xfrm>
              <a:custGeom>
                <a:avLst/>
                <a:gdLst>
                  <a:gd name="T0" fmla="*/ 37 w 42"/>
                  <a:gd name="T1" fmla="*/ 23 h 28"/>
                  <a:gd name="T2" fmla="*/ 37 w 42"/>
                  <a:gd name="T3" fmla="*/ 20 h 28"/>
                  <a:gd name="T4" fmla="*/ 41 w 42"/>
                  <a:gd name="T5" fmla="*/ 20 h 28"/>
                  <a:gd name="T6" fmla="*/ 42 w 42"/>
                  <a:gd name="T7" fmla="*/ 17 h 28"/>
                  <a:gd name="T8" fmla="*/ 42 w 42"/>
                  <a:gd name="T9" fmla="*/ 14 h 28"/>
                  <a:gd name="T10" fmla="*/ 39 w 42"/>
                  <a:gd name="T11" fmla="*/ 11 h 28"/>
                  <a:gd name="T12" fmla="*/ 35 w 42"/>
                  <a:gd name="T13" fmla="*/ 8 h 28"/>
                  <a:gd name="T14" fmla="*/ 37 w 42"/>
                  <a:gd name="T15" fmla="*/ 6 h 28"/>
                  <a:gd name="T16" fmla="*/ 34 w 42"/>
                  <a:gd name="T17" fmla="*/ 3 h 28"/>
                  <a:gd name="T18" fmla="*/ 28 w 42"/>
                  <a:gd name="T19" fmla="*/ 1 h 28"/>
                  <a:gd name="T20" fmla="*/ 22 w 42"/>
                  <a:gd name="T21" fmla="*/ 1 h 28"/>
                  <a:gd name="T22" fmla="*/ 17 w 42"/>
                  <a:gd name="T23" fmla="*/ 3 h 28"/>
                  <a:gd name="T24" fmla="*/ 14 w 42"/>
                  <a:gd name="T25" fmla="*/ 1 h 28"/>
                  <a:gd name="T26" fmla="*/ 10 w 42"/>
                  <a:gd name="T27" fmla="*/ 0 h 28"/>
                  <a:gd name="T28" fmla="*/ 6 w 42"/>
                  <a:gd name="T29" fmla="*/ 1 h 28"/>
                  <a:gd name="T30" fmla="*/ 0 w 42"/>
                  <a:gd name="T31" fmla="*/ 3 h 28"/>
                  <a:gd name="T32" fmla="*/ 3 w 42"/>
                  <a:gd name="T33" fmla="*/ 4 h 28"/>
                  <a:gd name="T34" fmla="*/ 6 w 42"/>
                  <a:gd name="T35" fmla="*/ 8 h 28"/>
                  <a:gd name="T36" fmla="*/ 8 w 42"/>
                  <a:gd name="T37" fmla="*/ 11 h 28"/>
                  <a:gd name="T38" fmla="*/ 14 w 42"/>
                  <a:gd name="T39" fmla="*/ 14 h 28"/>
                  <a:gd name="T40" fmla="*/ 14 w 42"/>
                  <a:gd name="T41" fmla="*/ 14 h 28"/>
                  <a:gd name="T42" fmla="*/ 18 w 42"/>
                  <a:gd name="T43" fmla="*/ 17 h 28"/>
                  <a:gd name="T44" fmla="*/ 18 w 42"/>
                  <a:gd name="T45" fmla="*/ 20 h 28"/>
                  <a:gd name="T46" fmla="*/ 24 w 42"/>
                  <a:gd name="T47" fmla="*/ 20 h 28"/>
                  <a:gd name="T48" fmla="*/ 27 w 42"/>
                  <a:gd name="T49" fmla="*/ 24 h 28"/>
                  <a:gd name="T50" fmla="*/ 34 w 42"/>
                  <a:gd name="T51" fmla="*/ 28 h 28"/>
                  <a:gd name="T52" fmla="*/ 37 w 42"/>
                  <a:gd name="T53" fmla="*/ 28 h 28"/>
                  <a:gd name="T54" fmla="*/ 37 w 42"/>
                  <a:gd name="T55" fmla="*/ 25 h 28"/>
                  <a:gd name="T56" fmla="*/ 37 w 42"/>
                  <a:gd name="T57" fmla="*/ 23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28"/>
                  <a:gd name="T89" fmla="*/ 42 w 42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28">
                    <a:moveTo>
                      <a:pt x="37" y="23"/>
                    </a:moveTo>
                    <a:lnTo>
                      <a:pt x="37" y="20"/>
                    </a:lnTo>
                    <a:lnTo>
                      <a:pt x="41" y="20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4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8"/>
                    </a:lnTo>
                    <a:lnTo>
                      <a:pt x="8" y="11"/>
                    </a:lnTo>
                    <a:lnTo>
                      <a:pt x="14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7" y="24"/>
                    </a:lnTo>
                    <a:lnTo>
                      <a:pt x="34" y="28"/>
                    </a:lnTo>
                    <a:lnTo>
                      <a:pt x="37" y="28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098"/>
              <p:cNvSpPr>
                <a:spLocks noChangeAspect="1"/>
              </p:cNvSpPr>
              <p:nvPr/>
            </p:nvSpPr>
            <p:spPr bwMode="auto">
              <a:xfrm>
                <a:off x="3177" y="1024"/>
                <a:ext cx="42" cy="28"/>
              </a:xfrm>
              <a:custGeom>
                <a:avLst/>
                <a:gdLst>
                  <a:gd name="T0" fmla="*/ 37 w 42"/>
                  <a:gd name="T1" fmla="*/ 23 h 28"/>
                  <a:gd name="T2" fmla="*/ 37 w 42"/>
                  <a:gd name="T3" fmla="*/ 20 h 28"/>
                  <a:gd name="T4" fmla="*/ 41 w 42"/>
                  <a:gd name="T5" fmla="*/ 20 h 28"/>
                  <a:gd name="T6" fmla="*/ 42 w 42"/>
                  <a:gd name="T7" fmla="*/ 17 h 28"/>
                  <a:gd name="T8" fmla="*/ 42 w 42"/>
                  <a:gd name="T9" fmla="*/ 14 h 28"/>
                  <a:gd name="T10" fmla="*/ 39 w 42"/>
                  <a:gd name="T11" fmla="*/ 11 h 28"/>
                  <a:gd name="T12" fmla="*/ 35 w 42"/>
                  <a:gd name="T13" fmla="*/ 8 h 28"/>
                  <a:gd name="T14" fmla="*/ 37 w 42"/>
                  <a:gd name="T15" fmla="*/ 6 h 28"/>
                  <a:gd name="T16" fmla="*/ 34 w 42"/>
                  <a:gd name="T17" fmla="*/ 3 h 28"/>
                  <a:gd name="T18" fmla="*/ 28 w 42"/>
                  <a:gd name="T19" fmla="*/ 1 h 28"/>
                  <a:gd name="T20" fmla="*/ 22 w 42"/>
                  <a:gd name="T21" fmla="*/ 1 h 28"/>
                  <a:gd name="T22" fmla="*/ 17 w 42"/>
                  <a:gd name="T23" fmla="*/ 3 h 28"/>
                  <a:gd name="T24" fmla="*/ 14 w 42"/>
                  <a:gd name="T25" fmla="*/ 1 h 28"/>
                  <a:gd name="T26" fmla="*/ 10 w 42"/>
                  <a:gd name="T27" fmla="*/ 0 h 28"/>
                  <a:gd name="T28" fmla="*/ 6 w 42"/>
                  <a:gd name="T29" fmla="*/ 1 h 28"/>
                  <a:gd name="T30" fmla="*/ 0 w 42"/>
                  <a:gd name="T31" fmla="*/ 3 h 28"/>
                  <a:gd name="T32" fmla="*/ 3 w 42"/>
                  <a:gd name="T33" fmla="*/ 4 h 28"/>
                  <a:gd name="T34" fmla="*/ 6 w 42"/>
                  <a:gd name="T35" fmla="*/ 8 h 28"/>
                  <a:gd name="T36" fmla="*/ 8 w 42"/>
                  <a:gd name="T37" fmla="*/ 11 h 28"/>
                  <a:gd name="T38" fmla="*/ 14 w 42"/>
                  <a:gd name="T39" fmla="*/ 14 h 28"/>
                  <a:gd name="T40" fmla="*/ 14 w 42"/>
                  <a:gd name="T41" fmla="*/ 14 h 28"/>
                  <a:gd name="T42" fmla="*/ 18 w 42"/>
                  <a:gd name="T43" fmla="*/ 17 h 28"/>
                  <a:gd name="T44" fmla="*/ 18 w 42"/>
                  <a:gd name="T45" fmla="*/ 20 h 28"/>
                  <a:gd name="T46" fmla="*/ 24 w 42"/>
                  <a:gd name="T47" fmla="*/ 20 h 28"/>
                  <a:gd name="T48" fmla="*/ 27 w 42"/>
                  <a:gd name="T49" fmla="*/ 24 h 28"/>
                  <a:gd name="T50" fmla="*/ 34 w 42"/>
                  <a:gd name="T51" fmla="*/ 28 h 28"/>
                  <a:gd name="T52" fmla="*/ 37 w 42"/>
                  <a:gd name="T53" fmla="*/ 28 h 28"/>
                  <a:gd name="T54" fmla="*/ 37 w 42"/>
                  <a:gd name="T55" fmla="*/ 25 h 28"/>
                  <a:gd name="T56" fmla="*/ 37 w 42"/>
                  <a:gd name="T57" fmla="*/ 23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28"/>
                  <a:gd name="T89" fmla="*/ 42 w 42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28">
                    <a:moveTo>
                      <a:pt x="37" y="23"/>
                    </a:moveTo>
                    <a:lnTo>
                      <a:pt x="37" y="20"/>
                    </a:lnTo>
                    <a:lnTo>
                      <a:pt x="41" y="20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4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8"/>
                    </a:lnTo>
                    <a:lnTo>
                      <a:pt x="8" y="11"/>
                    </a:lnTo>
                    <a:lnTo>
                      <a:pt x="14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7" y="24"/>
                    </a:lnTo>
                    <a:lnTo>
                      <a:pt x="34" y="28"/>
                    </a:lnTo>
                    <a:lnTo>
                      <a:pt x="37" y="28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1099"/>
              <p:cNvSpPr>
                <a:spLocks noChangeAspect="1"/>
              </p:cNvSpPr>
              <p:nvPr/>
            </p:nvSpPr>
            <p:spPr bwMode="auto">
              <a:xfrm>
                <a:off x="3187" y="994"/>
                <a:ext cx="43" cy="40"/>
              </a:xfrm>
              <a:custGeom>
                <a:avLst/>
                <a:gdLst>
                  <a:gd name="T0" fmla="*/ 31 w 43"/>
                  <a:gd name="T1" fmla="*/ 34 h 40"/>
                  <a:gd name="T2" fmla="*/ 31 w 43"/>
                  <a:gd name="T3" fmla="*/ 29 h 40"/>
                  <a:gd name="T4" fmla="*/ 31 w 43"/>
                  <a:gd name="T5" fmla="*/ 26 h 40"/>
                  <a:gd name="T6" fmla="*/ 36 w 43"/>
                  <a:gd name="T7" fmla="*/ 24 h 40"/>
                  <a:gd name="T8" fmla="*/ 36 w 43"/>
                  <a:gd name="T9" fmla="*/ 22 h 40"/>
                  <a:gd name="T10" fmla="*/ 41 w 43"/>
                  <a:gd name="T11" fmla="*/ 20 h 40"/>
                  <a:gd name="T12" fmla="*/ 42 w 43"/>
                  <a:gd name="T13" fmla="*/ 16 h 40"/>
                  <a:gd name="T14" fmla="*/ 38 w 43"/>
                  <a:gd name="T15" fmla="*/ 13 h 40"/>
                  <a:gd name="T16" fmla="*/ 42 w 43"/>
                  <a:gd name="T17" fmla="*/ 13 h 40"/>
                  <a:gd name="T18" fmla="*/ 43 w 43"/>
                  <a:gd name="T19" fmla="*/ 7 h 40"/>
                  <a:gd name="T20" fmla="*/ 42 w 43"/>
                  <a:gd name="T21" fmla="*/ 3 h 40"/>
                  <a:gd name="T22" fmla="*/ 42 w 43"/>
                  <a:gd name="T23" fmla="*/ 3 h 40"/>
                  <a:gd name="T24" fmla="*/ 39 w 43"/>
                  <a:gd name="T25" fmla="*/ 0 h 40"/>
                  <a:gd name="T26" fmla="*/ 36 w 43"/>
                  <a:gd name="T27" fmla="*/ 0 h 40"/>
                  <a:gd name="T28" fmla="*/ 28 w 43"/>
                  <a:gd name="T29" fmla="*/ 3 h 40"/>
                  <a:gd name="T30" fmla="*/ 27 w 43"/>
                  <a:gd name="T31" fmla="*/ 3 h 40"/>
                  <a:gd name="T32" fmla="*/ 25 w 43"/>
                  <a:gd name="T33" fmla="*/ 6 h 40"/>
                  <a:gd name="T34" fmla="*/ 27 w 43"/>
                  <a:gd name="T35" fmla="*/ 9 h 40"/>
                  <a:gd name="T36" fmla="*/ 28 w 43"/>
                  <a:gd name="T37" fmla="*/ 13 h 40"/>
                  <a:gd name="T38" fmla="*/ 29 w 43"/>
                  <a:gd name="T39" fmla="*/ 14 h 40"/>
                  <a:gd name="T40" fmla="*/ 27 w 43"/>
                  <a:gd name="T41" fmla="*/ 16 h 40"/>
                  <a:gd name="T42" fmla="*/ 24 w 43"/>
                  <a:gd name="T43" fmla="*/ 17 h 40"/>
                  <a:gd name="T44" fmla="*/ 21 w 43"/>
                  <a:gd name="T45" fmla="*/ 16 h 40"/>
                  <a:gd name="T46" fmla="*/ 22 w 43"/>
                  <a:gd name="T47" fmla="*/ 9 h 40"/>
                  <a:gd name="T48" fmla="*/ 21 w 43"/>
                  <a:gd name="T49" fmla="*/ 7 h 40"/>
                  <a:gd name="T50" fmla="*/ 19 w 43"/>
                  <a:gd name="T51" fmla="*/ 5 h 40"/>
                  <a:gd name="T52" fmla="*/ 14 w 43"/>
                  <a:gd name="T53" fmla="*/ 16 h 40"/>
                  <a:gd name="T54" fmla="*/ 10 w 43"/>
                  <a:gd name="T55" fmla="*/ 22 h 40"/>
                  <a:gd name="T56" fmla="*/ 8 w 43"/>
                  <a:gd name="T57" fmla="*/ 27 h 40"/>
                  <a:gd name="T58" fmla="*/ 5 w 43"/>
                  <a:gd name="T59" fmla="*/ 27 h 40"/>
                  <a:gd name="T60" fmla="*/ 4 w 43"/>
                  <a:gd name="T61" fmla="*/ 27 h 40"/>
                  <a:gd name="T62" fmla="*/ 3 w 43"/>
                  <a:gd name="T63" fmla="*/ 29 h 40"/>
                  <a:gd name="T64" fmla="*/ 0 w 43"/>
                  <a:gd name="T65" fmla="*/ 30 h 40"/>
                  <a:gd name="T66" fmla="*/ 3 w 43"/>
                  <a:gd name="T67" fmla="*/ 31 h 40"/>
                  <a:gd name="T68" fmla="*/ 8 w 43"/>
                  <a:gd name="T69" fmla="*/ 33 h 40"/>
                  <a:gd name="T70" fmla="*/ 12 w 43"/>
                  <a:gd name="T71" fmla="*/ 31 h 40"/>
                  <a:gd name="T72" fmla="*/ 18 w 43"/>
                  <a:gd name="T73" fmla="*/ 31 h 40"/>
                  <a:gd name="T74" fmla="*/ 24 w 43"/>
                  <a:gd name="T75" fmla="*/ 33 h 40"/>
                  <a:gd name="T76" fmla="*/ 27 w 43"/>
                  <a:gd name="T77" fmla="*/ 36 h 40"/>
                  <a:gd name="T78" fmla="*/ 25 w 43"/>
                  <a:gd name="T79" fmla="*/ 38 h 40"/>
                  <a:gd name="T80" fmla="*/ 28 w 43"/>
                  <a:gd name="T81" fmla="*/ 40 h 40"/>
                  <a:gd name="T82" fmla="*/ 28 w 43"/>
                  <a:gd name="T83" fmla="*/ 37 h 40"/>
                  <a:gd name="T84" fmla="*/ 31 w 43"/>
                  <a:gd name="T85" fmla="*/ 34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"/>
                  <a:gd name="T130" fmla="*/ 0 h 40"/>
                  <a:gd name="T131" fmla="*/ 43 w 43"/>
                  <a:gd name="T132" fmla="*/ 40 h 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" h="40">
                    <a:moveTo>
                      <a:pt x="31" y="34"/>
                    </a:moveTo>
                    <a:lnTo>
                      <a:pt x="31" y="29"/>
                    </a:lnTo>
                    <a:lnTo>
                      <a:pt x="31" y="26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41" y="20"/>
                    </a:lnTo>
                    <a:lnTo>
                      <a:pt x="42" y="16"/>
                    </a:lnTo>
                    <a:lnTo>
                      <a:pt x="38" y="13"/>
                    </a:lnTo>
                    <a:lnTo>
                      <a:pt x="42" y="13"/>
                    </a:lnTo>
                    <a:lnTo>
                      <a:pt x="43" y="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6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4" y="17"/>
                    </a:lnTo>
                    <a:lnTo>
                      <a:pt x="21" y="16"/>
                    </a:lnTo>
                    <a:lnTo>
                      <a:pt x="22" y="9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24" y="33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100"/>
              <p:cNvSpPr>
                <a:spLocks noChangeAspect="1"/>
              </p:cNvSpPr>
              <p:nvPr/>
            </p:nvSpPr>
            <p:spPr bwMode="auto">
              <a:xfrm>
                <a:off x="3187" y="994"/>
                <a:ext cx="43" cy="40"/>
              </a:xfrm>
              <a:custGeom>
                <a:avLst/>
                <a:gdLst>
                  <a:gd name="T0" fmla="*/ 31 w 43"/>
                  <a:gd name="T1" fmla="*/ 34 h 40"/>
                  <a:gd name="T2" fmla="*/ 31 w 43"/>
                  <a:gd name="T3" fmla="*/ 29 h 40"/>
                  <a:gd name="T4" fmla="*/ 31 w 43"/>
                  <a:gd name="T5" fmla="*/ 26 h 40"/>
                  <a:gd name="T6" fmla="*/ 36 w 43"/>
                  <a:gd name="T7" fmla="*/ 24 h 40"/>
                  <a:gd name="T8" fmla="*/ 36 w 43"/>
                  <a:gd name="T9" fmla="*/ 22 h 40"/>
                  <a:gd name="T10" fmla="*/ 41 w 43"/>
                  <a:gd name="T11" fmla="*/ 20 h 40"/>
                  <a:gd name="T12" fmla="*/ 42 w 43"/>
                  <a:gd name="T13" fmla="*/ 16 h 40"/>
                  <a:gd name="T14" fmla="*/ 38 w 43"/>
                  <a:gd name="T15" fmla="*/ 13 h 40"/>
                  <a:gd name="T16" fmla="*/ 42 w 43"/>
                  <a:gd name="T17" fmla="*/ 13 h 40"/>
                  <a:gd name="T18" fmla="*/ 43 w 43"/>
                  <a:gd name="T19" fmla="*/ 7 h 40"/>
                  <a:gd name="T20" fmla="*/ 42 w 43"/>
                  <a:gd name="T21" fmla="*/ 3 h 40"/>
                  <a:gd name="T22" fmla="*/ 42 w 43"/>
                  <a:gd name="T23" fmla="*/ 3 h 40"/>
                  <a:gd name="T24" fmla="*/ 39 w 43"/>
                  <a:gd name="T25" fmla="*/ 0 h 40"/>
                  <a:gd name="T26" fmla="*/ 36 w 43"/>
                  <a:gd name="T27" fmla="*/ 0 h 40"/>
                  <a:gd name="T28" fmla="*/ 28 w 43"/>
                  <a:gd name="T29" fmla="*/ 3 h 40"/>
                  <a:gd name="T30" fmla="*/ 27 w 43"/>
                  <a:gd name="T31" fmla="*/ 3 h 40"/>
                  <a:gd name="T32" fmla="*/ 25 w 43"/>
                  <a:gd name="T33" fmla="*/ 6 h 40"/>
                  <a:gd name="T34" fmla="*/ 27 w 43"/>
                  <a:gd name="T35" fmla="*/ 9 h 40"/>
                  <a:gd name="T36" fmla="*/ 28 w 43"/>
                  <a:gd name="T37" fmla="*/ 13 h 40"/>
                  <a:gd name="T38" fmla="*/ 29 w 43"/>
                  <a:gd name="T39" fmla="*/ 14 h 40"/>
                  <a:gd name="T40" fmla="*/ 27 w 43"/>
                  <a:gd name="T41" fmla="*/ 16 h 40"/>
                  <a:gd name="T42" fmla="*/ 24 w 43"/>
                  <a:gd name="T43" fmla="*/ 17 h 40"/>
                  <a:gd name="T44" fmla="*/ 21 w 43"/>
                  <a:gd name="T45" fmla="*/ 16 h 40"/>
                  <a:gd name="T46" fmla="*/ 22 w 43"/>
                  <a:gd name="T47" fmla="*/ 9 h 40"/>
                  <a:gd name="T48" fmla="*/ 21 w 43"/>
                  <a:gd name="T49" fmla="*/ 7 h 40"/>
                  <a:gd name="T50" fmla="*/ 19 w 43"/>
                  <a:gd name="T51" fmla="*/ 5 h 40"/>
                  <a:gd name="T52" fmla="*/ 14 w 43"/>
                  <a:gd name="T53" fmla="*/ 16 h 40"/>
                  <a:gd name="T54" fmla="*/ 10 w 43"/>
                  <a:gd name="T55" fmla="*/ 22 h 40"/>
                  <a:gd name="T56" fmla="*/ 8 w 43"/>
                  <a:gd name="T57" fmla="*/ 27 h 40"/>
                  <a:gd name="T58" fmla="*/ 5 w 43"/>
                  <a:gd name="T59" fmla="*/ 27 h 40"/>
                  <a:gd name="T60" fmla="*/ 4 w 43"/>
                  <a:gd name="T61" fmla="*/ 27 h 40"/>
                  <a:gd name="T62" fmla="*/ 3 w 43"/>
                  <a:gd name="T63" fmla="*/ 29 h 40"/>
                  <a:gd name="T64" fmla="*/ 0 w 43"/>
                  <a:gd name="T65" fmla="*/ 30 h 40"/>
                  <a:gd name="T66" fmla="*/ 3 w 43"/>
                  <a:gd name="T67" fmla="*/ 31 h 40"/>
                  <a:gd name="T68" fmla="*/ 8 w 43"/>
                  <a:gd name="T69" fmla="*/ 33 h 40"/>
                  <a:gd name="T70" fmla="*/ 12 w 43"/>
                  <a:gd name="T71" fmla="*/ 31 h 40"/>
                  <a:gd name="T72" fmla="*/ 18 w 43"/>
                  <a:gd name="T73" fmla="*/ 31 h 40"/>
                  <a:gd name="T74" fmla="*/ 24 w 43"/>
                  <a:gd name="T75" fmla="*/ 33 h 40"/>
                  <a:gd name="T76" fmla="*/ 27 w 43"/>
                  <a:gd name="T77" fmla="*/ 36 h 40"/>
                  <a:gd name="T78" fmla="*/ 25 w 43"/>
                  <a:gd name="T79" fmla="*/ 38 h 40"/>
                  <a:gd name="T80" fmla="*/ 28 w 43"/>
                  <a:gd name="T81" fmla="*/ 40 h 40"/>
                  <a:gd name="T82" fmla="*/ 28 w 43"/>
                  <a:gd name="T83" fmla="*/ 37 h 40"/>
                  <a:gd name="T84" fmla="*/ 31 w 43"/>
                  <a:gd name="T85" fmla="*/ 34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"/>
                  <a:gd name="T130" fmla="*/ 0 h 40"/>
                  <a:gd name="T131" fmla="*/ 43 w 43"/>
                  <a:gd name="T132" fmla="*/ 40 h 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" h="40">
                    <a:moveTo>
                      <a:pt x="31" y="34"/>
                    </a:moveTo>
                    <a:lnTo>
                      <a:pt x="31" y="29"/>
                    </a:lnTo>
                    <a:lnTo>
                      <a:pt x="31" y="26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41" y="20"/>
                    </a:lnTo>
                    <a:lnTo>
                      <a:pt x="42" y="16"/>
                    </a:lnTo>
                    <a:lnTo>
                      <a:pt x="38" y="13"/>
                    </a:lnTo>
                    <a:lnTo>
                      <a:pt x="42" y="13"/>
                    </a:lnTo>
                    <a:lnTo>
                      <a:pt x="43" y="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6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4" y="17"/>
                    </a:lnTo>
                    <a:lnTo>
                      <a:pt x="21" y="16"/>
                    </a:lnTo>
                    <a:lnTo>
                      <a:pt x="22" y="9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24" y="33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31" y="34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101"/>
              <p:cNvSpPr>
                <a:spLocks noChangeAspect="1"/>
              </p:cNvSpPr>
              <p:nvPr/>
            </p:nvSpPr>
            <p:spPr bwMode="auto">
              <a:xfrm>
                <a:off x="3215" y="976"/>
                <a:ext cx="96" cy="109"/>
              </a:xfrm>
              <a:custGeom>
                <a:avLst/>
                <a:gdLst>
                  <a:gd name="T0" fmla="*/ 30 w 96"/>
                  <a:gd name="T1" fmla="*/ 103 h 109"/>
                  <a:gd name="T2" fmla="*/ 45 w 96"/>
                  <a:gd name="T3" fmla="*/ 109 h 109"/>
                  <a:gd name="T4" fmla="*/ 58 w 96"/>
                  <a:gd name="T5" fmla="*/ 107 h 109"/>
                  <a:gd name="T6" fmla="*/ 72 w 96"/>
                  <a:gd name="T7" fmla="*/ 103 h 109"/>
                  <a:gd name="T8" fmla="*/ 79 w 96"/>
                  <a:gd name="T9" fmla="*/ 102 h 109"/>
                  <a:gd name="T10" fmla="*/ 82 w 96"/>
                  <a:gd name="T11" fmla="*/ 95 h 109"/>
                  <a:gd name="T12" fmla="*/ 87 w 96"/>
                  <a:gd name="T13" fmla="*/ 90 h 109"/>
                  <a:gd name="T14" fmla="*/ 77 w 96"/>
                  <a:gd name="T15" fmla="*/ 81 h 109"/>
                  <a:gd name="T16" fmla="*/ 72 w 96"/>
                  <a:gd name="T17" fmla="*/ 71 h 109"/>
                  <a:gd name="T18" fmla="*/ 72 w 96"/>
                  <a:gd name="T19" fmla="*/ 64 h 109"/>
                  <a:gd name="T20" fmla="*/ 83 w 96"/>
                  <a:gd name="T21" fmla="*/ 59 h 109"/>
                  <a:gd name="T22" fmla="*/ 89 w 96"/>
                  <a:gd name="T23" fmla="*/ 54 h 109"/>
                  <a:gd name="T24" fmla="*/ 96 w 96"/>
                  <a:gd name="T25" fmla="*/ 55 h 109"/>
                  <a:gd name="T26" fmla="*/ 93 w 96"/>
                  <a:gd name="T27" fmla="*/ 44 h 109"/>
                  <a:gd name="T28" fmla="*/ 92 w 96"/>
                  <a:gd name="T29" fmla="*/ 34 h 109"/>
                  <a:gd name="T30" fmla="*/ 86 w 96"/>
                  <a:gd name="T31" fmla="*/ 27 h 109"/>
                  <a:gd name="T32" fmla="*/ 87 w 96"/>
                  <a:gd name="T33" fmla="*/ 17 h 109"/>
                  <a:gd name="T34" fmla="*/ 83 w 96"/>
                  <a:gd name="T35" fmla="*/ 10 h 109"/>
                  <a:gd name="T36" fmla="*/ 79 w 96"/>
                  <a:gd name="T37" fmla="*/ 4 h 109"/>
                  <a:gd name="T38" fmla="*/ 75 w 96"/>
                  <a:gd name="T39" fmla="*/ 4 h 109"/>
                  <a:gd name="T40" fmla="*/ 72 w 96"/>
                  <a:gd name="T41" fmla="*/ 4 h 109"/>
                  <a:gd name="T42" fmla="*/ 69 w 96"/>
                  <a:gd name="T43" fmla="*/ 4 h 109"/>
                  <a:gd name="T44" fmla="*/ 62 w 96"/>
                  <a:gd name="T45" fmla="*/ 8 h 109"/>
                  <a:gd name="T46" fmla="*/ 56 w 96"/>
                  <a:gd name="T47" fmla="*/ 11 h 109"/>
                  <a:gd name="T48" fmla="*/ 55 w 96"/>
                  <a:gd name="T49" fmla="*/ 8 h 109"/>
                  <a:gd name="T50" fmla="*/ 51 w 96"/>
                  <a:gd name="T51" fmla="*/ 7 h 109"/>
                  <a:gd name="T52" fmla="*/ 45 w 96"/>
                  <a:gd name="T53" fmla="*/ 1 h 109"/>
                  <a:gd name="T54" fmla="*/ 32 w 96"/>
                  <a:gd name="T55" fmla="*/ 0 h 109"/>
                  <a:gd name="T56" fmla="*/ 31 w 96"/>
                  <a:gd name="T57" fmla="*/ 4 h 109"/>
                  <a:gd name="T58" fmla="*/ 35 w 96"/>
                  <a:gd name="T59" fmla="*/ 14 h 109"/>
                  <a:gd name="T60" fmla="*/ 31 w 96"/>
                  <a:gd name="T61" fmla="*/ 14 h 109"/>
                  <a:gd name="T62" fmla="*/ 28 w 96"/>
                  <a:gd name="T63" fmla="*/ 17 h 109"/>
                  <a:gd name="T64" fmla="*/ 24 w 96"/>
                  <a:gd name="T65" fmla="*/ 16 h 109"/>
                  <a:gd name="T66" fmla="*/ 14 w 96"/>
                  <a:gd name="T67" fmla="*/ 17 h 109"/>
                  <a:gd name="T68" fmla="*/ 15 w 96"/>
                  <a:gd name="T69" fmla="*/ 25 h 109"/>
                  <a:gd name="T70" fmla="*/ 10 w 96"/>
                  <a:gd name="T71" fmla="*/ 31 h 109"/>
                  <a:gd name="T72" fmla="*/ 11 w 96"/>
                  <a:gd name="T73" fmla="*/ 38 h 109"/>
                  <a:gd name="T74" fmla="*/ 8 w 96"/>
                  <a:gd name="T75" fmla="*/ 42 h 109"/>
                  <a:gd name="T76" fmla="*/ 3 w 96"/>
                  <a:gd name="T77" fmla="*/ 47 h 109"/>
                  <a:gd name="T78" fmla="*/ 0 w 96"/>
                  <a:gd name="T79" fmla="*/ 55 h 109"/>
                  <a:gd name="T80" fmla="*/ 1 w 96"/>
                  <a:gd name="T81" fmla="*/ 58 h 109"/>
                  <a:gd name="T82" fmla="*/ 4 w 96"/>
                  <a:gd name="T83" fmla="*/ 65 h 109"/>
                  <a:gd name="T84" fmla="*/ 1 w 96"/>
                  <a:gd name="T85" fmla="*/ 68 h 109"/>
                  <a:gd name="T86" fmla="*/ 6 w 96"/>
                  <a:gd name="T87" fmla="*/ 73 h 109"/>
                  <a:gd name="T88" fmla="*/ 7 w 96"/>
                  <a:gd name="T89" fmla="*/ 81 h 109"/>
                  <a:gd name="T90" fmla="*/ 17 w 96"/>
                  <a:gd name="T91" fmla="*/ 83 h 109"/>
                  <a:gd name="T92" fmla="*/ 20 w 96"/>
                  <a:gd name="T93" fmla="*/ 90 h 109"/>
                  <a:gd name="T94" fmla="*/ 17 w 96"/>
                  <a:gd name="T95" fmla="*/ 106 h 109"/>
                  <a:gd name="T96" fmla="*/ 18 w 96"/>
                  <a:gd name="T97" fmla="*/ 106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"/>
                  <a:gd name="T148" fmla="*/ 0 h 109"/>
                  <a:gd name="T149" fmla="*/ 96 w 96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" h="109">
                    <a:moveTo>
                      <a:pt x="25" y="106"/>
                    </a:moveTo>
                    <a:lnTo>
                      <a:pt x="30" y="103"/>
                    </a:lnTo>
                    <a:lnTo>
                      <a:pt x="39" y="106"/>
                    </a:lnTo>
                    <a:lnTo>
                      <a:pt x="45" y="109"/>
                    </a:lnTo>
                    <a:lnTo>
                      <a:pt x="49" y="106"/>
                    </a:lnTo>
                    <a:lnTo>
                      <a:pt x="58" y="107"/>
                    </a:lnTo>
                    <a:lnTo>
                      <a:pt x="63" y="106"/>
                    </a:lnTo>
                    <a:lnTo>
                      <a:pt x="72" y="103"/>
                    </a:lnTo>
                    <a:lnTo>
                      <a:pt x="79" y="106"/>
                    </a:lnTo>
                    <a:lnTo>
                      <a:pt x="79" y="102"/>
                    </a:lnTo>
                    <a:lnTo>
                      <a:pt x="77" y="97"/>
                    </a:lnTo>
                    <a:lnTo>
                      <a:pt x="82" y="95"/>
                    </a:lnTo>
                    <a:lnTo>
                      <a:pt x="83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77" y="81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72" y="64"/>
                    </a:lnTo>
                    <a:lnTo>
                      <a:pt x="77" y="62"/>
                    </a:lnTo>
                    <a:lnTo>
                      <a:pt x="83" y="59"/>
                    </a:lnTo>
                    <a:lnTo>
                      <a:pt x="87" y="58"/>
                    </a:lnTo>
                    <a:lnTo>
                      <a:pt x="89" y="54"/>
                    </a:lnTo>
                    <a:lnTo>
                      <a:pt x="93" y="54"/>
                    </a:lnTo>
                    <a:lnTo>
                      <a:pt x="96" y="55"/>
                    </a:lnTo>
                    <a:lnTo>
                      <a:pt x="96" y="48"/>
                    </a:lnTo>
                    <a:lnTo>
                      <a:pt x="93" y="44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92" y="30"/>
                    </a:lnTo>
                    <a:lnTo>
                      <a:pt x="86" y="27"/>
                    </a:lnTo>
                    <a:lnTo>
                      <a:pt x="89" y="20"/>
                    </a:lnTo>
                    <a:lnTo>
                      <a:pt x="87" y="17"/>
                    </a:lnTo>
                    <a:lnTo>
                      <a:pt x="87" y="11"/>
                    </a:lnTo>
                    <a:lnTo>
                      <a:pt x="83" y="10"/>
                    </a:lnTo>
                    <a:lnTo>
                      <a:pt x="77" y="8"/>
                    </a:lnTo>
                    <a:lnTo>
                      <a:pt x="79" y="4"/>
                    </a:lnTo>
                    <a:lnTo>
                      <a:pt x="76" y="1"/>
                    </a:lnTo>
                    <a:lnTo>
                      <a:pt x="75" y="4"/>
                    </a:lnTo>
                    <a:lnTo>
                      <a:pt x="73" y="6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5" y="8"/>
                    </a:lnTo>
                    <a:lnTo>
                      <a:pt x="55" y="4"/>
                    </a:lnTo>
                    <a:lnTo>
                      <a:pt x="51" y="7"/>
                    </a:lnTo>
                    <a:lnTo>
                      <a:pt x="45" y="4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6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4" y="16"/>
                    </a:lnTo>
                    <a:lnTo>
                      <a:pt x="17" y="16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5" y="25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1" y="38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4" y="62"/>
                    </a:lnTo>
                    <a:lnTo>
                      <a:pt x="4" y="65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1" y="71"/>
                    </a:lnTo>
                    <a:lnTo>
                      <a:pt x="6" y="73"/>
                    </a:lnTo>
                    <a:lnTo>
                      <a:pt x="3" y="78"/>
                    </a:lnTo>
                    <a:lnTo>
                      <a:pt x="7" y="81"/>
                    </a:lnTo>
                    <a:lnTo>
                      <a:pt x="10" y="82"/>
                    </a:lnTo>
                    <a:lnTo>
                      <a:pt x="17" y="83"/>
                    </a:lnTo>
                    <a:lnTo>
                      <a:pt x="24" y="86"/>
                    </a:lnTo>
                    <a:lnTo>
                      <a:pt x="20" y="90"/>
                    </a:lnTo>
                    <a:lnTo>
                      <a:pt x="18" y="95"/>
                    </a:lnTo>
                    <a:lnTo>
                      <a:pt x="17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25" y="10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1102"/>
              <p:cNvSpPr>
                <a:spLocks noChangeAspect="1"/>
              </p:cNvSpPr>
              <p:nvPr/>
            </p:nvSpPr>
            <p:spPr bwMode="auto">
              <a:xfrm>
                <a:off x="3215" y="976"/>
                <a:ext cx="96" cy="109"/>
              </a:xfrm>
              <a:custGeom>
                <a:avLst/>
                <a:gdLst>
                  <a:gd name="T0" fmla="*/ 30 w 96"/>
                  <a:gd name="T1" fmla="*/ 103 h 109"/>
                  <a:gd name="T2" fmla="*/ 45 w 96"/>
                  <a:gd name="T3" fmla="*/ 109 h 109"/>
                  <a:gd name="T4" fmla="*/ 58 w 96"/>
                  <a:gd name="T5" fmla="*/ 107 h 109"/>
                  <a:gd name="T6" fmla="*/ 72 w 96"/>
                  <a:gd name="T7" fmla="*/ 103 h 109"/>
                  <a:gd name="T8" fmla="*/ 79 w 96"/>
                  <a:gd name="T9" fmla="*/ 102 h 109"/>
                  <a:gd name="T10" fmla="*/ 82 w 96"/>
                  <a:gd name="T11" fmla="*/ 95 h 109"/>
                  <a:gd name="T12" fmla="*/ 87 w 96"/>
                  <a:gd name="T13" fmla="*/ 90 h 109"/>
                  <a:gd name="T14" fmla="*/ 77 w 96"/>
                  <a:gd name="T15" fmla="*/ 81 h 109"/>
                  <a:gd name="T16" fmla="*/ 72 w 96"/>
                  <a:gd name="T17" fmla="*/ 71 h 109"/>
                  <a:gd name="T18" fmla="*/ 72 w 96"/>
                  <a:gd name="T19" fmla="*/ 64 h 109"/>
                  <a:gd name="T20" fmla="*/ 83 w 96"/>
                  <a:gd name="T21" fmla="*/ 59 h 109"/>
                  <a:gd name="T22" fmla="*/ 89 w 96"/>
                  <a:gd name="T23" fmla="*/ 54 h 109"/>
                  <a:gd name="T24" fmla="*/ 96 w 96"/>
                  <a:gd name="T25" fmla="*/ 55 h 109"/>
                  <a:gd name="T26" fmla="*/ 93 w 96"/>
                  <a:gd name="T27" fmla="*/ 44 h 109"/>
                  <a:gd name="T28" fmla="*/ 92 w 96"/>
                  <a:gd name="T29" fmla="*/ 34 h 109"/>
                  <a:gd name="T30" fmla="*/ 86 w 96"/>
                  <a:gd name="T31" fmla="*/ 27 h 109"/>
                  <a:gd name="T32" fmla="*/ 87 w 96"/>
                  <a:gd name="T33" fmla="*/ 17 h 109"/>
                  <a:gd name="T34" fmla="*/ 83 w 96"/>
                  <a:gd name="T35" fmla="*/ 10 h 109"/>
                  <a:gd name="T36" fmla="*/ 79 w 96"/>
                  <a:gd name="T37" fmla="*/ 4 h 109"/>
                  <a:gd name="T38" fmla="*/ 75 w 96"/>
                  <a:gd name="T39" fmla="*/ 4 h 109"/>
                  <a:gd name="T40" fmla="*/ 72 w 96"/>
                  <a:gd name="T41" fmla="*/ 4 h 109"/>
                  <a:gd name="T42" fmla="*/ 69 w 96"/>
                  <a:gd name="T43" fmla="*/ 4 h 109"/>
                  <a:gd name="T44" fmla="*/ 62 w 96"/>
                  <a:gd name="T45" fmla="*/ 8 h 109"/>
                  <a:gd name="T46" fmla="*/ 56 w 96"/>
                  <a:gd name="T47" fmla="*/ 11 h 109"/>
                  <a:gd name="T48" fmla="*/ 55 w 96"/>
                  <a:gd name="T49" fmla="*/ 8 h 109"/>
                  <a:gd name="T50" fmla="*/ 51 w 96"/>
                  <a:gd name="T51" fmla="*/ 7 h 109"/>
                  <a:gd name="T52" fmla="*/ 45 w 96"/>
                  <a:gd name="T53" fmla="*/ 1 h 109"/>
                  <a:gd name="T54" fmla="*/ 32 w 96"/>
                  <a:gd name="T55" fmla="*/ 0 h 109"/>
                  <a:gd name="T56" fmla="*/ 31 w 96"/>
                  <a:gd name="T57" fmla="*/ 4 h 109"/>
                  <a:gd name="T58" fmla="*/ 35 w 96"/>
                  <a:gd name="T59" fmla="*/ 14 h 109"/>
                  <a:gd name="T60" fmla="*/ 31 w 96"/>
                  <a:gd name="T61" fmla="*/ 14 h 109"/>
                  <a:gd name="T62" fmla="*/ 28 w 96"/>
                  <a:gd name="T63" fmla="*/ 17 h 109"/>
                  <a:gd name="T64" fmla="*/ 24 w 96"/>
                  <a:gd name="T65" fmla="*/ 16 h 109"/>
                  <a:gd name="T66" fmla="*/ 14 w 96"/>
                  <a:gd name="T67" fmla="*/ 17 h 109"/>
                  <a:gd name="T68" fmla="*/ 15 w 96"/>
                  <a:gd name="T69" fmla="*/ 25 h 109"/>
                  <a:gd name="T70" fmla="*/ 10 w 96"/>
                  <a:gd name="T71" fmla="*/ 31 h 109"/>
                  <a:gd name="T72" fmla="*/ 11 w 96"/>
                  <a:gd name="T73" fmla="*/ 38 h 109"/>
                  <a:gd name="T74" fmla="*/ 8 w 96"/>
                  <a:gd name="T75" fmla="*/ 42 h 109"/>
                  <a:gd name="T76" fmla="*/ 3 w 96"/>
                  <a:gd name="T77" fmla="*/ 47 h 109"/>
                  <a:gd name="T78" fmla="*/ 0 w 96"/>
                  <a:gd name="T79" fmla="*/ 55 h 109"/>
                  <a:gd name="T80" fmla="*/ 1 w 96"/>
                  <a:gd name="T81" fmla="*/ 58 h 109"/>
                  <a:gd name="T82" fmla="*/ 4 w 96"/>
                  <a:gd name="T83" fmla="*/ 65 h 109"/>
                  <a:gd name="T84" fmla="*/ 1 w 96"/>
                  <a:gd name="T85" fmla="*/ 68 h 109"/>
                  <a:gd name="T86" fmla="*/ 6 w 96"/>
                  <a:gd name="T87" fmla="*/ 73 h 109"/>
                  <a:gd name="T88" fmla="*/ 7 w 96"/>
                  <a:gd name="T89" fmla="*/ 81 h 109"/>
                  <a:gd name="T90" fmla="*/ 17 w 96"/>
                  <a:gd name="T91" fmla="*/ 83 h 109"/>
                  <a:gd name="T92" fmla="*/ 20 w 96"/>
                  <a:gd name="T93" fmla="*/ 90 h 109"/>
                  <a:gd name="T94" fmla="*/ 17 w 96"/>
                  <a:gd name="T95" fmla="*/ 106 h 109"/>
                  <a:gd name="T96" fmla="*/ 18 w 96"/>
                  <a:gd name="T97" fmla="*/ 106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"/>
                  <a:gd name="T148" fmla="*/ 0 h 109"/>
                  <a:gd name="T149" fmla="*/ 96 w 96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" h="109">
                    <a:moveTo>
                      <a:pt x="25" y="106"/>
                    </a:moveTo>
                    <a:lnTo>
                      <a:pt x="30" y="103"/>
                    </a:lnTo>
                    <a:lnTo>
                      <a:pt x="39" y="106"/>
                    </a:lnTo>
                    <a:lnTo>
                      <a:pt x="45" y="109"/>
                    </a:lnTo>
                    <a:lnTo>
                      <a:pt x="49" y="106"/>
                    </a:lnTo>
                    <a:lnTo>
                      <a:pt x="58" y="107"/>
                    </a:lnTo>
                    <a:lnTo>
                      <a:pt x="63" y="106"/>
                    </a:lnTo>
                    <a:lnTo>
                      <a:pt x="72" y="103"/>
                    </a:lnTo>
                    <a:lnTo>
                      <a:pt x="79" y="106"/>
                    </a:lnTo>
                    <a:lnTo>
                      <a:pt x="79" y="102"/>
                    </a:lnTo>
                    <a:lnTo>
                      <a:pt x="77" y="97"/>
                    </a:lnTo>
                    <a:lnTo>
                      <a:pt x="82" y="95"/>
                    </a:lnTo>
                    <a:lnTo>
                      <a:pt x="83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77" y="81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72" y="64"/>
                    </a:lnTo>
                    <a:lnTo>
                      <a:pt x="77" y="62"/>
                    </a:lnTo>
                    <a:lnTo>
                      <a:pt x="83" y="59"/>
                    </a:lnTo>
                    <a:lnTo>
                      <a:pt x="87" y="58"/>
                    </a:lnTo>
                    <a:lnTo>
                      <a:pt x="89" y="54"/>
                    </a:lnTo>
                    <a:lnTo>
                      <a:pt x="93" y="54"/>
                    </a:lnTo>
                    <a:lnTo>
                      <a:pt x="96" y="55"/>
                    </a:lnTo>
                    <a:lnTo>
                      <a:pt x="96" y="48"/>
                    </a:lnTo>
                    <a:lnTo>
                      <a:pt x="93" y="44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92" y="30"/>
                    </a:lnTo>
                    <a:lnTo>
                      <a:pt x="86" y="27"/>
                    </a:lnTo>
                    <a:lnTo>
                      <a:pt x="89" y="20"/>
                    </a:lnTo>
                    <a:lnTo>
                      <a:pt x="87" y="17"/>
                    </a:lnTo>
                    <a:lnTo>
                      <a:pt x="87" y="11"/>
                    </a:lnTo>
                    <a:lnTo>
                      <a:pt x="83" y="10"/>
                    </a:lnTo>
                    <a:lnTo>
                      <a:pt x="77" y="8"/>
                    </a:lnTo>
                    <a:lnTo>
                      <a:pt x="79" y="4"/>
                    </a:lnTo>
                    <a:lnTo>
                      <a:pt x="76" y="1"/>
                    </a:lnTo>
                    <a:lnTo>
                      <a:pt x="75" y="4"/>
                    </a:lnTo>
                    <a:lnTo>
                      <a:pt x="73" y="6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5" y="8"/>
                    </a:lnTo>
                    <a:lnTo>
                      <a:pt x="55" y="4"/>
                    </a:lnTo>
                    <a:lnTo>
                      <a:pt x="51" y="7"/>
                    </a:lnTo>
                    <a:lnTo>
                      <a:pt x="45" y="4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6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4" y="16"/>
                    </a:lnTo>
                    <a:lnTo>
                      <a:pt x="17" y="16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5" y="25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1" y="38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4" y="62"/>
                    </a:lnTo>
                    <a:lnTo>
                      <a:pt x="4" y="65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1" y="71"/>
                    </a:lnTo>
                    <a:lnTo>
                      <a:pt x="6" y="73"/>
                    </a:lnTo>
                    <a:lnTo>
                      <a:pt x="3" y="78"/>
                    </a:lnTo>
                    <a:lnTo>
                      <a:pt x="7" y="81"/>
                    </a:lnTo>
                    <a:lnTo>
                      <a:pt x="10" y="82"/>
                    </a:lnTo>
                    <a:lnTo>
                      <a:pt x="17" y="83"/>
                    </a:lnTo>
                    <a:lnTo>
                      <a:pt x="24" y="86"/>
                    </a:lnTo>
                    <a:lnTo>
                      <a:pt x="20" y="90"/>
                    </a:lnTo>
                    <a:lnTo>
                      <a:pt x="18" y="95"/>
                    </a:lnTo>
                    <a:lnTo>
                      <a:pt x="17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25" y="106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103"/>
              <p:cNvSpPr>
                <a:spLocks noChangeAspect="1"/>
              </p:cNvSpPr>
              <p:nvPr/>
            </p:nvSpPr>
            <p:spPr bwMode="auto">
              <a:xfrm>
                <a:off x="3325" y="739"/>
                <a:ext cx="103" cy="155"/>
              </a:xfrm>
              <a:custGeom>
                <a:avLst/>
                <a:gdLst>
                  <a:gd name="T0" fmla="*/ 87 w 103"/>
                  <a:gd name="T1" fmla="*/ 87 h 155"/>
                  <a:gd name="T2" fmla="*/ 85 w 103"/>
                  <a:gd name="T3" fmla="*/ 75 h 155"/>
                  <a:gd name="T4" fmla="*/ 75 w 103"/>
                  <a:gd name="T5" fmla="*/ 63 h 155"/>
                  <a:gd name="T6" fmla="*/ 72 w 103"/>
                  <a:gd name="T7" fmla="*/ 51 h 155"/>
                  <a:gd name="T8" fmla="*/ 66 w 103"/>
                  <a:gd name="T9" fmla="*/ 31 h 155"/>
                  <a:gd name="T10" fmla="*/ 56 w 103"/>
                  <a:gd name="T11" fmla="*/ 25 h 155"/>
                  <a:gd name="T12" fmla="*/ 53 w 103"/>
                  <a:gd name="T13" fmla="*/ 11 h 155"/>
                  <a:gd name="T14" fmla="*/ 52 w 103"/>
                  <a:gd name="T15" fmla="*/ 4 h 155"/>
                  <a:gd name="T16" fmla="*/ 38 w 103"/>
                  <a:gd name="T17" fmla="*/ 0 h 155"/>
                  <a:gd name="T18" fmla="*/ 34 w 103"/>
                  <a:gd name="T19" fmla="*/ 14 h 155"/>
                  <a:gd name="T20" fmla="*/ 24 w 103"/>
                  <a:gd name="T21" fmla="*/ 21 h 155"/>
                  <a:gd name="T22" fmla="*/ 6 w 103"/>
                  <a:gd name="T23" fmla="*/ 17 h 155"/>
                  <a:gd name="T24" fmla="*/ 6 w 103"/>
                  <a:gd name="T25" fmla="*/ 27 h 155"/>
                  <a:gd name="T26" fmla="*/ 22 w 103"/>
                  <a:gd name="T27" fmla="*/ 36 h 155"/>
                  <a:gd name="T28" fmla="*/ 28 w 103"/>
                  <a:gd name="T29" fmla="*/ 45 h 155"/>
                  <a:gd name="T30" fmla="*/ 30 w 103"/>
                  <a:gd name="T31" fmla="*/ 56 h 155"/>
                  <a:gd name="T32" fmla="*/ 34 w 103"/>
                  <a:gd name="T33" fmla="*/ 67 h 155"/>
                  <a:gd name="T34" fmla="*/ 42 w 103"/>
                  <a:gd name="T35" fmla="*/ 70 h 155"/>
                  <a:gd name="T36" fmla="*/ 45 w 103"/>
                  <a:gd name="T37" fmla="*/ 73 h 155"/>
                  <a:gd name="T38" fmla="*/ 45 w 103"/>
                  <a:gd name="T39" fmla="*/ 77 h 155"/>
                  <a:gd name="T40" fmla="*/ 30 w 103"/>
                  <a:gd name="T41" fmla="*/ 101 h 155"/>
                  <a:gd name="T42" fmla="*/ 22 w 103"/>
                  <a:gd name="T43" fmla="*/ 110 h 155"/>
                  <a:gd name="T44" fmla="*/ 24 w 103"/>
                  <a:gd name="T45" fmla="*/ 120 h 155"/>
                  <a:gd name="T46" fmla="*/ 30 w 103"/>
                  <a:gd name="T47" fmla="*/ 132 h 155"/>
                  <a:gd name="T48" fmla="*/ 30 w 103"/>
                  <a:gd name="T49" fmla="*/ 141 h 155"/>
                  <a:gd name="T50" fmla="*/ 37 w 103"/>
                  <a:gd name="T51" fmla="*/ 148 h 155"/>
                  <a:gd name="T52" fmla="*/ 39 w 103"/>
                  <a:gd name="T53" fmla="*/ 155 h 155"/>
                  <a:gd name="T54" fmla="*/ 48 w 103"/>
                  <a:gd name="T55" fmla="*/ 154 h 155"/>
                  <a:gd name="T56" fmla="*/ 65 w 103"/>
                  <a:gd name="T57" fmla="*/ 145 h 155"/>
                  <a:gd name="T58" fmla="*/ 86 w 103"/>
                  <a:gd name="T59" fmla="*/ 135 h 155"/>
                  <a:gd name="T60" fmla="*/ 96 w 103"/>
                  <a:gd name="T61" fmla="*/ 116 h 155"/>
                  <a:gd name="T62" fmla="*/ 103 w 103"/>
                  <a:gd name="T63" fmla="*/ 99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3"/>
                  <a:gd name="T97" fmla="*/ 0 h 155"/>
                  <a:gd name="T98" fmla="*/ 103 w 103"/>
                  <a:gd name="T99" fmla="*/ 155 h 1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3" h="155">
                    <a:moveTo>
                      <a:pt x="96" y="93"/>
                    </a:moveTo>
                    <a:lnTo>
                      <a:pt x="87" y="87"/>
                    </a:lnTo>
                    <a:lnTo>
                      <a:pt x="90" y="82"/>
                    </a:lnTo>
                    <a:lnTo>
                      <a:pt x="85" y="75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80" y="58"/>
                    </a:lnTo>
                    <a:lnTo>
                      <a:pt x="72" y="51"/>
                    </a:lnTo>
                    <a:lnTo>
                      <a:pt x="65" y="38"/>
                    </a:lnTo>
                    <a:lnTo>
                      <a:pt x="66" y="31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52" y="17"/>
                    </a:lnTo>
                    <a:lnTo>
                      <a:pt x="53" y="11"/>
                    </a:lnTo>
                    <a:lnTo>
                      <a:pt x="55" y="10"/>
                    </a:lnTo>
                    <a:lnTo>
                      <a:pt x="52" y="4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34" y="14"/>
                    </a:lnTo>
                    <a:lnTo>
                      <a:pt x="31" y="22"/>
                    </a:lnTo>
                    <a:lnTo>
                      <a:pt x="24" y="21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9"/>
                    </a:lnTo>
                    <a:lnTo>
                      <a:pt x="6" y="27"/>
                    </a:lnTo>
                    <a:lnTo>
                      <a:pt x="18" y="31"/>
                    </a:lnTo>
                    <a:lnTo>
                      <a:pt x="22" y="36"/>
                    </a:lnTo>
                    <a:lnTo>
                      <a:pt x="22" y="41"/>
                    </a:lnTo>
                    <a:lnTo>
                      <a:pt x="28" y="45"/>
                    </a:lnTo>
                    <a:lnTo>
                      <a:pt x="28" y="51"/>
                    </a:lnTo>
                    <a:lnTo>
                      <a:pt x="30" y="56"/>
                    </a:lnTo>
                    <a:lnTo>
                      <a:pt x="31" y="62"/>
                    </a:lnTo>
                    <a:lnTo>
                      <a:pt x="34" y="67"/>
                    </a:lnTo>
                    <a:lnTo>
                      <a:pt x="38" y="69"/>
                    </a:lnTo>
                    <a:lnTo>
                      <a:pt x="42" y="70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1" y="84"/>
                    </a:lnTo>
                    <a:lnTo>
                      <a:pt x="30" y="101"/>
                    </a:lnTo>
                    <a:lnTo>
                      <a:pt x="25" y="106"/>
                    </a:lnTo>
                    <a:lnTo>
                      <a:pt x="22" y="110"/>
                    </a:lnTo>
                    <a:lnTo>
                      <a:pt x="22" y="114"/>
                    </a:lnTo>
                    <a:lnTo>
                      <a:pt x="24" y="120"/>
                    </a:lnTo>
                    <a:lnTo>
                      <a:pt x="27" y="128"/>
                    </a:lnTo>
                    <a:lnTo>
                      <a:pt x="30" y="132"/>
                    </a:lnTo>
                    <a:lnTo>
                      <a:pt x="30" y="137"/>
                    </a:lnTo>
                    <a:lnTo>
                      <a:pt x="30" y="141"/>
                    </a:lnTo>
                    <a:lnTo>
                      <a:pt x="32" y="145"/>
                    </a:lnTo>
                    <a:lnTo>
                      <a:pt x="37" y="148"/>
                    </a:lnTo>
                    <a:lnTo>
                      <a:pt x="41" y="149"/>
                    </a:lnTo>
                    <a:lnTo>
                      <a:pt x="39" y="155"/>
                    </a:lnTo>
                    <a:lnTo>
                      <a:pt x="46" y="155"/>
                    </a:lnTo>
                    <a:lnTo>
                      <a:pt x="48" y="154"/>
                    </a:lnTo>
                    <a:lnTo>
                      <a:pt x="52" y="152"/>
                    </a:lnTo>
                    <a:lnTo>
                      <a:pt x="65" y="145"/>
                    </a:lnTo>
                    <a:lnTo>
                      <a:pt x="76" y="141"/>
                    </a:lnTo>
                    <a:lnTo>
                      <a:pt x="86" y="135"/>
                    </a:lnTo>
                    <a:lnTo>
                      <a:pt x="90" y="124"/>
                    </a:lnTo>
                    <a:lnTo>
                      <a:pt x="96" y="116"/>
                    </a:lnTo>
                    <a:lnTo>
                      <a:pt x="101" y="107"/>
                    </a:lnTo>
                    <a:lnTo>
                      <a:pt x="103" y="99"/>
                    </a:lnTo>
                    <a:lnTo>
                      <a:pt x="96" y="93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104"/>
              <p:cNvSpPr>
                <a:spLocks noChangeAspect="1"/>
              </p:cNvSpPr>
              <p:nvPr/>
            </p:nvSpPr>
            <p:spPr bwMode="auto">
              <a:xfrm>
                <a:off x="3325" y="739"/>
                <a:ext cx="103" cy="155"/>
              </a:xfrm>
              <a:custGeom>
                <a:avLst/>
                <a:gdLst>
                  <a:gd name="T0" fmla="*/ 87 w 103"/>
                  <a:gd name="T1" fmla="*/ 87 h 155"/>
                  <a:gd name="T2" fmla="*/ 85 w 103"/>
                  <a:gd name="T3" fmla="*/ 75 h 155"/>
                  <a:gd name="T4" fmla="*/ 75 w 103"/>
                  <a:gd name="T5" fmla="*/ 63 h 155"/>
                  <a:gd name="T6" fmla="*/ 72 w 103"/>
                  <a:gd name="T7" fmla="*/ 51 h 155"/>
                  <a:gd name="T8" fmla="*/ 66 w 103"/>
                  <a:gd name="T9" fmla="*/ 31 h 155"/>
                  <a:gd name="T10" fmla="*/ 56 w 103"/>
                  <a:gd name="T11" fmla="*/ 25 h 155"/>
                  <a:gd name="T12" fmla="*/ 53 w 103"/>
                  <a:gd name="T13" fmla="*/ 11 h 155"/>
                  <a:gd name="T14" fmla="*/ 52 w 103"/>
                  <a:gd name="T15" fmla="*/ 4 h 155"/>
                  <a:gd name="T16" fmla="*/ 38 w 103"/>
                  <a:gd name="T17" fmla="*/ 0 h 155"/>
                  <a:gd name="T18" fmla="*/ 34 w 103"/>
                  <a:gd name="T19" fmla="*/ 14 h 155"/>
                  <a:gd name="T20" fmla="*/ 24 w 103"/>
                  <a:gd name="T21" fmla="*/ 21 h 155"/>
                  <a:gd name="T22" fmla="*/ 6 w 103"/>
                  <a:gd name="T23" fmla="*/ 17 h 155"/>
                  <a:gd name="T24" fmla="*/ 6 w 103"/>
                  <a:gd name="T25" fmla="*/ 27 h 155"/>
                  <a:gd name="T26" fmla="*/ 22 w 103"/>
                  <a:gd name="T27" fmla="*/ 36 h 155"/>
                  <a:gd name="T28" fmla="*/ 28 w 103"/>
                  <a:gd name="T29" fmla="*/ 45 h 155"/>
                  <a:gd name="T30" fmla="*/ 30 w 103"/>
                  <a:gd name="T31" fmla="*/ 56 h 155"/>
                  <a:gd name="T32" fmla="*/ 34 w 103"/>
                  <a:gd name="T33" fmla="*/ 67 h 155"/>
                  <a:gd name="T34" fmla="*/ 42 w 103"/>
                  <a:gd name="T35" fmla="*/ 70 h 155"/>
                  <a:gd name="T36" fmla="*/ 45 w 103"/>
                  <a:gd name="T37" fmla="*/ 73 h 155"/>
                  <a:gd name="T38" fmla="*/ 45 w 103"/>
                  <a:gd name="T39" fmla="*/ 77 h 155"/>
                  <a:gd name="T40" fmla="*/ 30 w 103"/>
                  <a:gd name="T41" fmla="*/ 101 h 155"/>
                  <a:gd name="T42" fmla="*/ 22 w 103"/>
                  <a:gd name="T43" fmla="*/ 110 h 155"/>
                  <a:gd name="T44" fmla="*/ 24 w 103"/>
                  <a:gd name="T45" fmla="*/ 120 h 155"/>
                  <a:gd name="T46" fmla="*/ 30 w 103"/>
                  <a:gd name="T47" fmla="*/ 132 h 155"/>
                  <a:gd name="T48" fmla="*/ 30 w 103"/>
                  <a:gd name="T49" fmla="*/ 141 h 155"/>
                  <a:gd name="T50" fmla="*/ 37 w 103"/>
                  <a:gd name="T51" fmla="*/ 148 h 155"/>
                  <a:gd name="T52" fmla="*/ 39 w 103"/>
                  <a:gd name="T53" fmla="*/ 155 h 155"/>
                  <a:gd name="T54" fmla="*/ 48 w 103"/>
                  <a:gd name="T55" fmla="*/ 154 h 155"/>
                  <a:gd name="T56" fmla="*/ 65 w 103"/>
                  <a:gd name="T57" fmla="*/ 145 h 155"/>
                  <a:gd name="T58" fmla="*/ 86 w 103"/>
                  <a:gd name="T59" fmla="*/ 135 h 155"/>
                  <a:gd name="T60" fmla="*/ 96 w 103"/>
                  <a:gd name="T61" fmla="*/ 116 h 155"/>
                  <a:gd name="T62" fmla="*/ 103 w 103"/>
                  <a:gd name="T63" fmla="*/ 99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3"/>
                  <a:gd name="T97" fmla="*/ 0 h 155"/>
                  <a:gd name="T98" fmla="*/ 103 w 103"/>
                  <a:gd name="T99" fmla="*/ 155 h 1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3" h="155">
                    <a:moveTo>
                      <a:pt x="96" y="93"/>
                    </a:moveTo>
                    <a:lnTo>
                      <a:pt x="87" y="87"/>
                    </a:lnTo>
                    <a:lnTo>
                      <a:pt x="90" y="82"/>
                    </a:lnTo>
                    <a:lnTo>
                      <a:pt x="85" y="75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80" y="58"/>
                    </a:lnTo>
                    <a:lnTo>
                      <a:pt x="72" y="51"/>
                    </a:lnTo>
                    <a:lnTo>
                      <a:pt x="65" y="38"/>
                    </a:lnTo>
                    <a:lnTo>
                      <a:pt x="66" y="31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52" y="17"/>
                    </a:lnTo>
                    <a:lnTo>
                      <a:pt x="53" y="11"/>
                    </a:lnTo>
                    <a:lnTo>
                      <a:pt x="55" y="10"/>
                    </a:lnTo>
                    <a:lnTo>
                      <a:pt x="52" y="4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34" y="14"/>
                    </a:lnTo>
                    <a:lnTo>
                      <a:pt x="31" y="22"/>
                    </a:lnTo>
                    <a:lnTo>
                      <a:pt x="24" y="21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9"/>
                    </a:lnTo>
                    <a:lnTo>
                      <a:pt x="6" y="27"/>
                    </a:lnTo>
                    <a:lnTo>
                      <a:pt x="18" y="31"/>
                    </a:lnTo>
                    <a:lnTo>
                      <a:pt x="22" y="36"/>
                    </a:lnTo>
                    <a:lnTo>
                      <a:pt x="22" y="41"/>
                    </a:lnTo>
                    <a:lnTo>
                      <a:pt x="28" y="45"/>
                    </a:lnTo>
                    <a:lnTo>
                      <a:pt x="28" y="51"/>
                    </a:lnTo>
                    <a:lnTo>
                      <a:pt x="30" y="56"/>
                    </a:lnTo>
                    <a:lnTo>
                      <a:pt x="31" y="62"/>
                    </a:lnTo>
                    <a:lnTo>
                      <a:pt x="34" y="67"/>
                    </a:lnTo>
                    <a:lnTo>
                      <a:pt x="38" y="69"/>
                    </a:lnTo>
                    <a:lnTo>
                      <a:pt x="42" y="70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1" y="84"/>
                    </a:lnTo>
                    <a:lnTo>
                      <a:pt x="30" y="101"/>
                    </a:lnTo>
                    <a:lnTo>
                      <a:pt x="25" y="106"/>
                    </a:lnTo>
                    <a:lnTo>
                      <a:pt x="22" y="110"/>
                    </a:lnTo>
                    <a:lnTo>
                      <a:pt x="22" y="114"/>
                    </a:lnTo>
                    <a:lnTo>
                      <a:pt x="24" y="120"/>
                    </a:lnTo>
                    <a:lnTo>
                      <a:pt x="27" y="128"/>
                    </a:lnTo>
                    <a:lnTo>
                      <a:pt x="30" y="132"/>
                    </a:lnTo>
                    <a:lnTo>
                      <a:pt x="30" y="137"/>
                    </a:lnTo>
                    <a:lnTo>
                      <a:pt x="30" y="141"/>
                    </a:lnTo>
                    <a:lnTo>
                      <a:pt x="32" y="145"/>
                    </a:lnTo>
                    <a:lnTo>
                      <a:pt x="37" y="148"/>
                    </a:lnTo>
                    <a:lnTo>
                      <a:pt x="41" y="149"/>
                    </a:lnTo>
                    <a:lnTo>
                      <a:pt x="39" y="155"/>
                    </a:lnTo>
                    <a:lnTo>
                      <a:pt x="46" y="155"/>
                    </a:lnTo>
                    <a:lnTo>
                      <a:pt x="48" y="154"/>
                    </a:lnTo>
                    <a:lnTo>
                      <a:pt x="52" y="152"/>
                    </a:lnTo>
                    <a:lnTo>
                      <a:pt x="65" y="145"/>
                    </a:lnTo>
                    <a:lnTo>
                      <a:pt x="76" y="141"/>
                    </a:lnTo>
                    <a:lnTo>
                      <a:pt x="86" y="135"/>
                    </a:lnTo>
                    <a:lnTo>
                      <a:pt x="90" y="124"/>
                    </a:lnTo>
                    <a:lnTo>
                      <a:pt x="96" y="116"/>
                    </a:lnTo>
                    <a:lnTo>
                      <a:pt x="101" y="107"/>
                    </a:lnTo>
                    <a:lnTo>
                      <a:pt x="103" y="99"/>
                    </a:lnTo>
                    <a:lnTo>
                      <a:pt x="96" y="93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Rectangle 1105"/>
              <p:cNvSpPr>
                <a:spLocks noChangeAspect="1" noChangeArrowheads="1"/>
              </p:cNvSpPr>
              <p:nvPr/>
            </p:nvSpPr>
            <p:spPr bwMode="auto">
              <a:xfrm>
                <a:off x="3402" y="830"/>
                <a:ext cx="23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914400"/>
                <a:r>
                  <a:rPr lang="fi-FI" sz="400">
                    <a:solidFill>
                      <a:srgbClr val="000000"/>
                    </a:solidFill>
                  </a:rPr>
                  <a:t>Finland</a:t>
                </a:r>
                <a:endParaRPr lang="fi-FI"/>
              </a:p>
            </p:txBody>
          </p:sp>
          <p:sp>
            <p:nvSpPr>
              <p:cNvPr id="418" name="Rectangle 1106"/>
              <p:cNvSpPr>
                <a:spLocks noChangeAspect="1" noChangeArrowheads="1"/>
              </p:cNvSpPr>
              <p:nvPr/>
            </p:nvSpPr>
            <p:spPr bwMode="auto">
              <a:xfrm>
                <a:off x="3247" y="1025"/>
                <a:ext cx="29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914400"/>
                <a:r>
                  <a:rPr lang="fi-FI" sz="400">
                    <a:solidFill>
                      <a:srgbClr val="000000"/>
                    </a:solidFill>
                  </a:rPr>
                  <a:t>Germany</a:t>
                </a:r>
                <a:endParaRPr lang="fi-FI"/>
              </a:p>
            </p:txBody>
          </p:sp>
          <p:sp>
            <p:nvSpPr>
              <p:cNvPr id="419" name="Rectangle 1107"/>
              <p:cNvSpPr>
                <a:spLocks noChangeAspect="1" noChangeArrowheads="1"/>
              </p:cNvSpPr>
              <p:nvPr/>
            </p:nvSpPr>
            <p:spPr bwMode="auto">
              <a:xfrm>
                <a:off x="3088" y="986"/>
                <a:ext cx="38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914400"/>
                <a:r>
                  <a:rPr lang="fi-FI" sz="400">
                    <a:solidFill>
                      <a:srgbClr val="000000"/>
                    </a:solidFill>
                  </a:rPr>
                  <a:t>Netherlands</a:t>
                </a:r>
                <a:endParaRPr lang="fi-FI"/>
              </a:p>
            </p:txBody>
          </p:sp>
          <p:sp>
            <p:nvSpPr>
              <p:cNvPr id="420" name="Rectangle 1108"/>
              <p:cNvSpPr>
                <a:spLocks noChangeAspect="1" noChangeArrowheads="1"/>
              </p:cNvSpPr>
              <p:nvPr/>
            </p:nvSpPr>
            <p:spPr bwMode="auto">
              <a:xfrm>
                <a:off x="3108" y="1022"/>
                <a:ext cx="25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914400"/>
                <a:r>
                  <a:rPr lang="fi-FI" sz="400">
                    <a:solidFill>
                      <a:srgbClr val="000000"/>
                    </a:solidFill>
                  </a:rPr>
                  <a:t>Belgium</a:t>
                </a:r>
                <a:endParaRPr lang="fi-FI"/>
              </a:p>
            </p:txBody>
          </p:sp>
          <p:sp>
            <p:nvSpPr>
              <p:cNvPr id="421" name="Rectangle 1109"/>
              <p:cNvSpPr>
                <a:spLocks noChangeAspect="1" noChangeArrowheads="1"/>
              </p:cNvSpPr>
              <p:nvPr/>
            </p:nvSpPr>
            <p:spPr bwMode="auto">
              <a:xfrm>
                <a:off x="3102" y="1089"/>
                <a:ext cx="22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914400"/>
                <a:r>
                  <a:rPr lang="fi-FI" sz="400">
                    <a:solidFill>
                      <a:srgbClr val="000000"/>
                    </a:solidFill>
                  </a:rPr>
                  <a:t>France</a:t>
                </a:r>
                <a:endParaRPr lang="fi-FI"/>
              </a:p>
            </p:txBody>
          </p:sp>
          <p:sp>
            <p:nvSpPr>
              <p:cNvPr id="422" name="Rectangle 1110"/>
              <p:cNvSpPr>
                <a:spLocks noChangeAspect="1" noChangeArrowheads="1"/>
              </p:cNvSpPr>
              <p:nvPr/>
            </p:nvSpPr>
            <p:spPr bwMode="auto">
              <a:xfrm>
                <a:off x="3270" y="1115"/>
                <a:ext cx="13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914400"/>
                <a:r>
                  <a:rPr lang="fi-FI" sz="400">
                    <a:solidFill>
                      <a:srgbClr val="000000"/>
                    </a:solidFill>
                  </a:rPr>
                  <a:t>Italy</a:t>
                </a:r>
                <a:endParaRPr lang="fi-FI"/>
              </a:p>
            </p:txBody>
          </p:sp>
          <p:sp>
            <p:nvSpPr>
              <p:cNvPr id="423" name="Rectangle 1111"/>
              <p:cNvSpPr>
                <a:spLocks noChangeAspect="1" noChangeArrowheads="1"/>
              </p:cNvSpPr>
              <p:nvPr/>
            </p:nvSpPr>
            <p:spPr bwMode="auto">
              <a:xfrm>
                <a:off x="2971" y="709"/>
                <a:ext cx="554" cy="557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914400"/>
                <a:endParaRPr lang="fi-FI" sz="1000"/>
              </a:p>
            </p:txBody>
          </p:sp>
          <p:sp>
            <p:nvSpPr>
              <p:cNvPr id="424" name="Freeform 1112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113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1114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1115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1116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1117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1118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1119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1120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1121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1122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1123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1124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1125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1126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127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2 w 7"/>
                <a:gd name="T1" fmla="*/ 3 h 10"/>
                <a:gd name="T2" fmla="*/ 2 w 7"/>
                <a:gd name="T3" fmla="*/ 0 h 10"/>
                <a:gd name="T4" fmla="*/ 0 w 7"/>
                <a:gd name="T5" fmla="*/ 0 h 10"/>
                <a:gd name="T6" fmla="*/ 0 w 7"/>
                <a:gd name="T7" fmla="*/ 3 h 10"/>
                <a:gd name="T8" fmla="*/ 0 w 7"/>
                <a:gd name="T9" fmla="*/ 5 h 10"/>
                <a:gd name="T10" fmla="*/ 0 w 7"/>
                <a:gd name="T11" fmla="*/ 8 h 10"/>
                <a:gd name="T12" fmla="*/ 4 w 7"/>
                <a:gd name="T13" fmla="*/ 10 h 10"/>
                <a:gd name="T14" fmla="*/ 7 w 7"/>
                <a:gd name="T15" fmla="*/ 5 h 10"/>
                <a:gd name="T16" fmla="*/ 2 w 7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28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2 w 7"/>
                <a:gd name="T1" fmla="*/ 3 h 10"/>
                <a:gd name="T2" fmla="*/ 2 w 7"/>
                <a:gd name="T3" fmla="*/ 0 h 10"/>
                <a:gd name="T4" fmla="*/ 0 w 7"/>
                <a:gd name="T5" fmla="*/ 0 h 10"/>
                <a:gd name="T6" fmla="*/ 0 w 7"/>
                <a:gd name="T7" fmla="*/ 3 h 10"/>
                <a:gd name="T8" fmla="*/ 0 w 7"/>
                <a:gd name="T9" fmla="*/ 5 h 10"/>
                <a:gd name="T10" fmla="*/ 0 w 7"/>
                <a:gd name="T11" fmla="*/ 8 h 10"/>
                <a:gd name="T12" fmla="*/ 4 w 7"/>
                <a:gd name="T13" fmla="*/ 10 h 10"/>
                <a:gd name="T14" fmla="*/ 7 w 7"/>
                <a:gd name="T15" fmla="*/ 5 h 10"/>
                <a:gd name="T16" fmla="*/ 2 w 7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29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19 w 27"/>
                <a:gd name="T1" fmla="*/ 42 h 42"/>
                <a:gd name="T2" fmla="*/ 16 w 27"/>
                <a:gd name="T3" fmla="*/ 38 h 42"/>
                <a:gd name="T4" fmla="*/ 19 w 27"/>
                <a:gd name="T5" fmla="*/ 38 h 42"/>
                <a:gd name="T6" fmla="*/ 16 w 27"/>
                <a:gd name="T7" fmla="*/ 34 h 42"/>
                <a:gd name="T8" fmla="*/ 16 w 27"/>
                <a:gd name="T9" fmla="*/ 30 h 42"/>
                <a:gd name="T10" fmla="*/ 21 w 27"/>
                <a:gd name="T11" fmla="*/ 23 h 42"/>
                <a:gd name="T12" fmla="*/ 24 w 27"/>
                <a:gd name="T13" fmla="*/ 24 h 42"/>
                <a:gd name="T14" fmla="*/ 27 w 27"/>
                <a:gd name="T15" fmla="*/ 17 h 42"/>
                <a:gd name="T16" fmla="*/ 23 w 27"/>
                <a:gd name="T17" fmla="*/ 14 h 42"/>
                <a:gd name="T18" fmla="*/ 21 w 27"/>
                <a:gd name="T19" fmla="*/ 9 h 42"/>
                <a:gd name="T20" fmla="*/ 23 w 27"/>
                <a:gd name="T21" fmla="*/ 3 h 42"/>
                <a:gd name="T22" fmla="*/ 23 w 27"/>
                <a:gd name="T23" fmla="*/ 1 h 42"/>
                <a:gd name="T24" fmla="*/ 20 w 27"/>
                <a:gd name="T25" fmla="*/ 0 h 42"/>
                <a:gd name="T26" fmla="*/ 17 w 27"/>
                <a:gd name="T27" fmla="*/ 1 h 42"/>
                <a:gd name="T28" fmla="*/ 16 w 27"/>
                <a:gd name="T29" fmla="*/ 3 h 42"/>
                <a:gd name="T30" fmla="*/ 13 w 27"/>
                <a:gd name="T31" fmla="*/ 4 h 42"/>
                <a:gd name="T32" fmla="*/ 10 w 27"/>
                <a:gd name="T33" fmla="*/ 6 h 42"/>
                <a:gd name="T34" fmla="*/ 6 w 27"/>
                <a:gd name="T35" fmla="*/ 7 h 42"/>
                <a:gd name="T36" fmla="*/ 5 w 27"/>
                <a:gd name="T37" fmla="*/ 9 h 42"/>
                <a:gd name="T38" fmla="*/ 3 w 27"/>
                <a:gd name="T39" fmla="*/ 11 h 42"/>
                <a:gd name="T40" fmla="*/ 6 w 27"/>
                <a:gd name="T41" fmla="*/ 14 h 42"/>
                <a:gd name="T42" fmla="*/ 2 w 27"/>
                <a:gd name="T43" fmla="*/ 14 h 42"/>
                <a:gd name="T44" fmla="*/ 2 w 27"/>
                <a:gd name="T45" fmla="*/ 17 h 42"/>
                <a:gd name="T46" fmla="*/ 2 w 27"/>
                <a:gd name="T47" fmla="*/ 21 h 42"/>
                <a:gd name="T48" fmla="*/ 3 w 27"/>
                <a:gd name="T49" fmla="*/ 24 h 42"/>
                <a:gd name="T50" fmla="*/ 0 w 27"/>
                <a:gd name="T51" fmla="*/ 25 h 42"/>
                <a:gd name="T52" fmla="*/ 0 w 27"/>
                <a:gd name="T53" fmla="*/ 27 h 42"/>
                <a:gd name="T54" fmla="*/ 3 w 27"/>
                <a:gd name="T55" fmla="*/ 34 h 42"/>
                <a:gd name="T56" fmla="*/ 6 w 27"/>
                <a:gd name="T57" fmla="*/ 31 h 42"/>
                <a:gd name="T58" fmla="*/ 6 w 27"/>
                <a:gd name="T59" fmla="*/ 37 h 42"/>
                <a:gd name="T60" fmla="*/ 7 w 27"/>
                <a:gd name="T61" fmla="*/ 40 h 42"/>
                <a:gd name="T62" fmla="*/ 10 w 27"/>
                <a:gd name="T63" fmla="*/ 41 h 42"/>
                <a:gd name="T64" fmla="*/ 19 w 27"/>
                <a:gd name="T65" fmla="*/ 42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30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19 w 27"/>
                <a:gd name="T1" fmla="*/ 42 h 42"/>
                <a:gd name="T2" fmla="*/ 16 w 27"/>
                <a:gd name="T3" fmla="*/ 38 h 42"/>
                <a:gd name="T4" fmla="*/ 19 w 27"/>
                <a:gd name="T5" fmla="*/ 38 h 42"/>
                <a:gd name="T6" fmla="*/ 16 w 27"/>
                <a:gd name="T7" fmla="*/ 34 h 42"/>
                <a:gd name="T8" fmla="*/ 16 w 27"/>
                <a:gd name="T9" fmla="*/ 30 h 42"/>
                <a:gd name="T10" fmla="*/ 21 w 27"/>
                <a:gd name="T11" fmla="*/ 23 h 42"/>
                <a:gd name="T12" fmla="*/ 24 w 27"/>
                <a:gd name="T13" fmla="*/ 24 h 42"/>
                <a:gd name="T14" fmla="*/ 27 w 27"/>
                <a:gd name="T15" fmla="*/ 17 h 42"/>
                <a:gd name="T16" fmla="*/ 23 w 27"/>
                <a:gd name="T17" fmla="*/ 14 h 42"/>
                <a:gd name="T18" fmla="*/ 21 w 27"/>
                <a:gd name="T19" fmla="*/ 9 h 42"/>
                <a:gd name="T20" fmla="*/ 23 w 27"/>
                <a:gd name="T21" fmla="*/ 3 h 42"/>
                <a:gd name="T22" fmla="*/ 23 w 27"/>
                <a:gd name="T23" fmla="*/ 1 h 42"/>
                <a:gd name="T24" fmla="*/ 20 w 27"/>
                <a:gd name="T25" fmla="*/ 0 h 42"/>
                <a:gd name="T26" fmla="*/ 17 w 27"/>
                <a:gd name="T27" fmla="*/ 1 h 42"/>
                <a:gd name="T28" fmla="*/ 16 w 27"/>
                <a:gd name="T29" fmla="*/ 3 h 42"/>
                <a:gd name="T30" fmla="*/ 13 w 27"/>
                <a:gd name="T31" fmla="*/ 4 h 42"/>
                <a:gd name="T32" fmla="*/ 10 w 27"/>
                <a:gd name="T33" fmla="*/ 6 h 42"/>
                <a:gd name="T34" fmla="*/ 6 w 27"/>
                <a:gd name="T35" fmla="*/ 7 h 42"/>
                <a:gd name="T36" fmla="*/ 5 w 27"/>
                <a:gd name="T37" fmla="*/ 9 h 42"/>
                <a:gd name="T38" fmla="*/ 3 w 27"/>
                <a:gd name="T39" fmla="*/ 11 h 42"/>
                <a:gd name="T40" fmla="*/ 6 w 27"/>
                <a:gd name="T41" fmla="*/ 14 h 42"/>
                <a:gd name="T42" fmla="*/ 2 w 27"/>
                <a:gd name="T43" fmla="*/ 14 h 42"/>
                <a:gd name="T44" fmla="*/ 2 w 27"/>
                <a:gd name="T45" fmla="*/ 17 h 42"/>
                <a:gd name="T46" fmla="*/ 2 w 27"/>
                <a:gd name="T47" fmla="*/ 21 h 42"/>
                <a:gd name="T48" fmla="*/ 3 w 27"/>
                <a:gd name="T49" fmla="*/ 24 h 42"/>
                <a:gd name="T50" fmla="*/ 0 w 27"/>
                <a:gd name="T51" fmla="*/ 25 h 42"/>
                <a:gd name="T52" fmla="*/ 0 w 27"/>
                <a:gd name="T53" fmla="*/ 27 h 42"/>
                <a:gd name="T54" fmla="*/ 3 w 27"/>
                <a:gd name="T55" fmla="*/ 34 h 42"/>
                <a:gd name="T56" fmla="*/ 6 w 27"/>
                <a:gd name="T57" fmla="*/ 31 h 42"/>
                <a:gd name="T58" fmla="*/ 6 w 27"/>
                <a:gd name="T59" fmla="*/ 37 h 42"/>
                <a:gd name="T60" fmla="*/ 7 w 27"/>
                <a:gd name="T61" fmla="*/ 40 h 42"/>
                <a:gd name="T62" fmla="*/ 10 w 27"/>
                <a:gd name="T63" fmla="*/ 41 h 42"/>
                <a:gd name="T64" fmla="*/ 19 w 27"/>
                <a:gd name="T65" fmla="*/ 42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31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19 w 27"/>
                <a:gd name="T1" fmla="*/ 42 h 42"/>
                <a:gd name="T2" fmla="*/ 16 w 27"/>
                <a:gd name="T3" fmla="*/ 38 h 42"/>
                <a:gd name="T4" fmla="*/ 19 w 27"/>
                <a:gd name="T5" fmla="*/ 38 h 42"/>
                <a:gd name="T6" fmla="*/ 16 w 27"/>
                <a:gd name="T7" fmla="*/ 34 h 42"/>
                <a:gd name="T8" fmla="*/ 16 w 27"/>
                <a:gd name="T9" fmla="*/ 30 h 42"/>
                <a:gd name="T10" fmla="*/ 21 w 27"/>
                <a:gd name="T11" fmla="*/ 23 h 42"/>
                <a:gd name="T12" fmla="*/ 24 w 27"/>
                <a:gd name="T13" fmla="*/ 24 h 42"/>
                <a:gd name="T14" fmla="*/ 27 w 27"/>
                <a:gd name="T15" fmla="*/ 17 h 42"/>
                <a:gd name="T16" fmla="*/ 23 w 27"/>
                <a:gd name="T17" fmla="*/ 14 h 42"/>
                <a:gd name="T18" fmla="*/ 21 w 27"/>
                <a:gd name="T19" fmla="*/ 9 h 42"/>
                <a:gd name="T20" fmla="*/ 23 w 27"/>
                <a:gd name="T21" fmla="*/ 3 h 42"/>
                <a:gd name="T22" fmla="*/ 23 w 27"/>
                <a:gd name="T23" fmla="*/ 1 h 42"/>
                <a:gd name="T24" fmla="*/ 20 w 27"/>
                <a:gd name="T25" fmla="*/ 0 h 42"/>
                <a:gd name="T26" fmla="*/ 17 w 27"/>
                <a:gd name="T27" fmla="*/ 1 h 42"/>
                <a:gd name="T28" fmla="*/ 16 w 27"/>
                <a:gd name="T29" fmla="*/ 3 h 42"/>
                <a:gd name="T30" fmla="*/ 13 w 27"/>
                <a:gd name="T31" fmla="*/ 4 h 42"/>
                <a:gd name="T32" fmla="*/ 10 w 27"/>
                <a:gd name="T33" fmla="*/ 6 h 42"/>
                <a:gd name="T34" fmla="*/ 6 w 27"/>
                <a:gd name="T35" fmla="*/ 7 h 42"/>
                <a:gd name="T36" fmla="*/ 5 w 27"/>
                <a:gd name="T37" fmla="*/ 9 h 42"/>
                <a:gd name="T38" fmla="*/ 3 w 27"/>
                <a:gd name="T39" fmla="*/ 11 h 42"/>
                <a:gd name="T40" fmla="*/ 6 w 27"/>
                <a:gd name="T41" fmla="*/ 14 h 42"/>
                <a:gd name="T42" fmla="*/ 2 w 27"/>
                <a:gd name="T43" fmla="*/ 14 h 42"/>
                <a:gd name="T44" fmla="*/ 2 w 27"/>
                <a:gd name="T45" fmla="*/ 17 h 42"/>
                <a:gd name="T46" fmla="*/ 2 w 27"/>
                <a:gd name="T47" fmla="*/ 21 h 42"/>
                <a:gd name="T48" fmla="*/ 3 w 27"/>
                <a:gd name="T49" fmla="*/ 24 h 42"/>
                <a:gd name="T50" fmla="*/ 0 w 27"/>
                <a:gd name="T51" fmla="*/ 25 h 42"/>
                <a:gd name="T52" fmla="*/ 0 w 27"/>
                <a:gd name="T53" fmla="*/ 27 h 42"/>
                <a:gd name="T54" fmla="*/ 3 w 27"/>
                <a:gd name="T55" fmla="*/ 34 h 42"/>
                <a:gd name="T56" fmla="*/ 6 w 27"/>
                <a:gd name="T57" fmla="*/ 31 h 42"/>
                <a:gd name="T58" fmla="*/ 6 w 27"/>
                <a:gd name="T59" fmla="*/ 37 h 42"/>
                <a:gd name="T60" fmla="*/ 7 w 27"/>
                <a:gd name="T61" fmla="*/ 40 h 42"/>
                <a:gd name="T62" fmla="*/ 10 w 27"/>
                <a:gd name="T63" fmla="*/ 41 h 42"/>
                <a:gd name="T64" fmla="*/ 19 w 27"/>
                <a:gd name="T65" fmla="*/ 42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32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19 w 27"/>
                <a:gd name="T1" fmla="*/ 42 h 42"/>
                <a:gd name="T2" fmla="*/ 16 w 27"/>
                <a:gd name="T3" fmla="*/ 38 h 42"/>
                <a:gd name="T4" fmla="*/ 19 w 27"/>
                <a:gd name="T5" fmla="*/ 38 h 42"/>
                <a:gd name="T6" fmla="*/ 16 w 27"/>
                <a:gd name="T7" fmla="*/ 34 h 42"/>
                <a:gd name="T8" fmla="*/ 16 w 27"/>
                <a:gd name="T9" fmla="*/ 30 h 42"/>
                <a:gd name="T10" fmla="*/ 21 w 27"/>
                <a:gd name="T11" fmla="*/ 23 h 42"/>
                <a:gd name="T12" fmla="*/ 24 w 27"/>
                <a:gd name="T13" fmla="*/ 24 h 42"/>
                <a:gd name="T14" fmla="*/ 27 w 27"/>
                <a:gd name="T15" fmla="*/ 17 h 42"/>
                <a:gd name="T16" fmla="*/ 23 w 27"/>
                <a:gd name="T17" fmla="*/ 14 h 42"/>
                <a:gd name="T18" fmla="*/ 21 w 27"/>
                <a:gd name="T19" fmla="*/ 9 h 42"/>
                <a:gd name="T20" fmla="*/ 23 w 27"/>
                <a:gd name="T21" fmla="*/ 3 h 42"/>
                <a:gd name="T22" fmla="*/ 23 w 27"/>
                <a:gd name="T23" fmla="*/ 1 h 42"/>
                <a:gd name="T24" fmla="*/ 20 w 27"/>
                <a:gd name="T25" fmla="*/ 0 h 42"/>
                <a:gd name="T26" fmla="*/ 17 w 27"/>
                <a:gd name="T27" fmla="*/ 1 h 42"/>
                <a:gd name="T28" fmla="*/ 16 w 27"/>
                <a:gd name="T29" fmla="*/ 3 h 42"/>
                <a:gd name="T30" fmla="*/ 13 w 27"/>
                <a:gd name="T31" fmla="*/ 4 h 42"/>
                <a:gd name="T32" fmla="*/ 10 w 27"/>
                <a:gd name="T33" fmla="*/ 6 h 42"/>
                <a:gd name="T34" fmla="*/ 6 w 27"/>
                <a:gd name="T35" fmla="*/ 7 h 42"/>
                <a:gd name="T36" fmla="*/ 5 w 27"/>
                <a:gd name="T37" fmla="*/ 9 h 42"/>
                <a:gd name="T38" fmla="*/ 3 w 27"/>
                <a:gd name="T39" fmla="*/ 11 h 42"/>
                <a:gd name="T40" fmla="*/ 6 w 27"/>
                <a:gd name="T41" fmla="*/ 14 h 42"/>
                <a:gd name="T42" fmla="*/ 2 w 27"/>
                <a:gd name="T43" fmla="*/ 14 h 42"/>
                <a:gd name="T44" fmla="*/ 2 w 27"/>
                <a:gd name="T45" fmla="*/ 17 h 42"/>
                <a:gd name="T46" fmla="*/ 2 w 27"/>
                <a:gd name="T47" fmla="*/ 21 h 42"/>
                <a:gd name="T48" fmla="*/ 3 w 27"/>
                <a:gd name="T49" fmla="*/ 24 h 42"/>
                <a:gd name="T50" fmla="*/ 0 w 27"/>
                <a:gd name="T51" fmla="*/ 25 h 42"/>
                <a:gd name="T52" fmla="*/ 0 w 27"/>
                <a:gd name="T53" fmla="*/ 27 h 42"/>
                <a:gd name="T54" fmla="*/ 3 w 27"/>
                <a:gd name="T55" fmla="*/ 34 h 42"/>
                <a:gd name="T56" fmla="*/ 6 w 27"/>
                <a:gd name="T57" fmla="*/ 31 h 42"/>
                <a:gd name="T58" fmla="*/ 6 w 27"/>
                <a:gd name="T59" fmla="*/ 37 h 42"/>
                <a:gd name="T60" fmla="*/ 7 w 27"/>
                <a:gd name="T61" fmla="*/ 40 h 42"/>
                <a:gd name="T62" fmla="*/ 10 w 27"/>
                <a:gd name="T63" fmla="*/ 41 h 42"/>
                <a:gd name="T64" fmla="*/ 19 w 27"/>
                <a:gd name="T65" fmla="*/ 42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33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47 w 54"/>
                <a:gd name="T1" fmla="*/ 13 h 28"/>
                <a:gd name="T2" fmla="*/ 45 w 54"/>
                <a:gd name="T3" fmla="*/ 11 h 28"/>
                <a:gd name="T4" fmla="*/ 42 w 54"/>
                <a:gd name="T5" fmla="*/ 9 h 28"/>
                <a:gd name="T6" fmla="*/ 42 w 54"/>
                <a:gd name="T7" fmla="*/ 4 h 28"/>
                <a:gd name="T8" fmla="*/ 42 w 54"/>
                <a:gd name="T9" fmla="*/ 3 h 28"/>
                <a:gd name="T10" fmla="*/ 33 w 54"/>
                <a:gd name="T11" fmla="*/ 0 h 28"/>
                <a:gd name="T12" fmla="*/ 28 w 54"/>
                <a:gd name="T13" fmla="*/ 3 h 28"/>
                <a:gd name="T14" fmla="*/ 21 w 54"/>
                <a:gd name="T15" fmla="*/ 3 h 28"/>
                <a:gd name="T16" fmla="*/ 18 w 54"/>
                <a:gd name="T17" fmla="*/ 3 h 28"/>
                <a:gd name="T18" fmla="*/ 14 w 54"/>
                <a:gd name="T19" fmla="*/ 4 h 28"/>
                <a:gd name="T20" fmla="*/ 10 w 54"/>
                <a:gd name="T21" fmla="*/ 6 h 28"/>
                <a:gd name="T22" fmla="*/ 10 w 54"/>
                <a:gd name="T23" fmla="*/ 9 h 28"/>
                <a:gd name="T24" fmla="*/ 6 w 54"/>
                <a:gd name="T25" fmla="*/ 11 h 28"/>
                <a:gd name="T26" fmla="*/ 4 w 54"/>
                <a:gd name="T27" fmla="*/ 14 h 28"/>
                <a:gd name="T28" fmla="*/ 0 w 54"/>
                <a:gd name="T29" fmla="*/ 18 h 28"/>
                <a:gd name="T30" fmla="*/ 0 w 54"/>
                <a:gd name="T31" fmla="*/ 23 h 28"/>
                <a:gd name="T32" fmla="*/ 4 w 54"/>
                <a:gd name="T33" fmla="*/ 21 h 28"/>
                <a:gd name="T34" fmla="*/ 10 w 54"/>
                <a:gd name="T35" fmla="*/ 23 h 28"/>
                <a:gd name="T36" fmla="*/ 10 w 54"/>
                <a:gd name="T37" fmla="*/ 24 h 28"/>
                <a:gd name="T38" fmla="*/ 13 w 54"/>
                <a:gd name="T39" fmla="*/ 27 h 28"/>
                <a:gd name="T40" fmla="*/ 23 w 54"/>
                <a:gd name="T41" fmla="*/ 27 h 28"/>
                <a:gd name="T42" fmla="*/ 28 w 54"/>
                <a:gd name="T43" fmla="*/ 18 h 28"/>
                <a:gd name="T44" fmla="*/ 37 w 54"/>
                <a:gd name="T45" fmla="*/ 28 h 28"/>
                <a:gd name="T46" fmla="*/ 40 w 54"/>
                <a:gd name="T47" fmla="*/ 18 h 28"/>
                <a:gd name="T48" fmla="*/ 45 w 54"/>
                <a:gd name="T49" fmla="*/ 20 h 28"/>
                <a:gd name="T50" fmla="*/ 48 w 54"/>
                <a:gd name="T51" fmla="*/ 18 h 28"/>
                <a:gd name="T52" fmla="*/ 52 w 54"/>
                <a:gd name="T53" fmla="*/ 18 h 28"/>
                <a:gd name="T54" fmla="*/ 54 w 54"/>
                <a:gd name="T55" fmla="*/ 17 h 28"/>
                <a:gd name="T56" fmla="*/ 52 w 54"/>
                <a:gd name="T57" fmla="*/ 11 h 28"/>
                <a:gd name="T58" fmla="*/ 47 w 54"/>
                <a:gd name="T59" fmla="*/ 13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34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47 w 54"/>
                <a:gd name="T1" fmla="*/ 13 h 28"/>
                <a:gd name="T2" fmla="*/ 45 w 54"/>
                <a:gd name="T3" fmla="*/ 11 h 28"/>
                <a:gd name="T4" fmla="*/ 42 w 54"/>
                <a:gd name="T5" fmla="*/ 9 h 28"/>
                <a:gd name="T6" fmla="*/ 42 w 54"/>
                <a:gd name="T7" fmla="*/ 4 h 28"/>
                <a:gd name="T8" fmla="*/ 42 w 54"/>
                <a:gd name="T9" fmla="*/ 3 h 28"/>
                <a:gd name="T10" fmla="*/ 33 w 54"/>
                <a:gd name="T11" fmla="*/ 0 h 28"/>
                <a:gd name="T12" fmla="*/ 28 w 54"/>
                <a:gd name="T13" fmla="*/ 3 h 28"/>
                <a:gd name="T14" fmla="*/ 21 w 54"/>
                <a:gd name="T15" fmla="*/ 3 h 28"/>
                <a:gd name="T16" fmla="*/ 18 w 54"/>
                <a:gd name="T17" fmla="*/ 3 h 28"/>
                <a:gd name="T18" fmla="*/ 14 w 54"/>
                <a:gd name="T19" fmla="*/ 4 h 28"/>
                <a:gd name="T20" fmla="*/ 10 w 54"/>
                <a:gd name="T21" fmla="*/ 6 h 28"/>
                <a:gd name="T22" fmla="*/ 10 w 54"/>
                <a:gd name="T23" fmla="*/ 9 h 28"/>
                <a:gd name="T24" fmla="*/ 6 w 54"/>
                <a:gd name="T25" fmla="*/ 11 h 28"/>
                <a:gd name="T26" fmla="*/ 4 w 54"/>
                <a:gd name="T27" fmla="*/ 14 h 28"/>
                <a:gd name="T28" fmla="*/ 0 w 54"/>
                <a:gd name="T29" fmla="*/ 18 h 28"/>
                <a:gd name="T30" fmla="*/ 0 w 54"/>
                <a:gd name="T31" fmla="*/ 23 h 28"/>
                <a:gd name="T32" fmla="*/ 4 w 54"/>
                <a:gd name="T33" fmla="*/ 21 h 28"/>
                <a:gd name="T34" fmla="*/ 10 w 54"/>
                <a:gd name="T35" fmla="*/ 23 h 28"/>
                <a:gd name="T36" fmla="*/ 10 w 54"/>
                <a:gd name="T37" fmla="*/ 24 h 28"/>
                <a:gd name="T38" fmla="*/ 13 w 54"/>
                <a:gd name="T39" fmla="*/ 27 h 28"/>
                <a:gd name="T40" fmla="*/ 23 w 54"/>
                <a:gd name="T41" fmla="*/ 27 h 28"/>
                <a:gd name="T42" fmla="*/ 28 w 54"/>
                <a:gd name="T43" fmla="*/ 18 h 28"/>
                <a:gd name="T44" fmla="*/ 37 w 54"/>
                <a:gd name="T45" fmla="*/ 28 h 28"/>
                <a:gd name="T46" fmla="*/ 40 w 54"/>
                <a:gd name="T47" fmla="*/ 18 h 28"/>
                <a:gd name="T48" fmla="*/ 45 w 54"/>
                <a:gd name="T49" fmla="*/ 20 h 28"/>
                <a:gd name="T50" fmla="*/ 48 w 54"/>
                <a:gd name="T51" fmla="*/ 18 h 28"/>
                <a:gd name="T52" fmla="*/ 52 w 54"/>
                <a:gd name="T53" fmla="*/ 18 h 28"/>
                <a:gd name="T54" fmla="*/ 54 w 54"/>
                <a:gd name="T55" fmla="*/ 17 h 28"/>
                <a:gd name="T56" fmla="*/ 52 w 54"/>
                <a:gd name="T57" fmla="*/ 11 h 28"/>
                <a:gd name="T58" fmla="*/ 47 w 54"/>
                <a:gd name="T59" fmla="*/ 13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35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61 w 88"/>
                <a:gd name="T1" fmla="*/ 37 h 38"/>
                <a:gd name="T2" fmla="*/ 65 w 88"/>
                <a:gd name="T3" fmla="*/ 34 h 38"/>
                <a:gd name="T4" fmla="*/ 71 w 88"/>
                <a:gd name="T5" fmla="*/ 34 h 38"/>
                <a:gd name="T6" fmla="*/ 77 w 88"/>
                <a:gd name="T7" fmla="*/ 33 h 38"/>
                <a:gd name="T8" fmla="*/ 77 w 88"/>
                <a:gd name="T9" fmla="*/ 30 h 38"/>
                <a:gd name="T10" fmla="*/ 81 w 88"/>
                <a:gd name="T11" fmla="*/ 27 h 38"/>
                <a:gd name="T12" fmla="*/ 81 w 88"/>
                <a:gd name="T13" fmla="*/ 23 h 38"/>
                <a:gd name="T14" fmla="*/ 81 w 88"/>
                <a:gd name="T15" fmla="*/ 17 h 38"/>
                <a:gd name="T16" fmla="*/ 86 w 88"/>
                <a:gd name="T17" fmla="*/ 16 h 38"/>
                <a:gd name="T18" fmla="*/ 88 w 88"/>
                <a:gd name="T19" fmla="*/ 12 h 38"/>
                <a:gd name="T20" fmla="*/ 84 w 88"/>
                <a:gd name="T21" fmla="*/ 9 h 38"/>
                <a:gd name="T22" fmla="*/ 84 w 88"/>
                <a:gd name="T23" fmla="*/ 3 h 38"/>
                <a:gd name="T24" fmla="*/ 72 w 88"/>
                <a:gd name="T25" fmla="*/ 3 h 38"/>
                <a:gd name="T26" fmla="*/ 62 w 88"/>
                <a:gd name="T27" fmla="*/ 0 h 38"/>
                <a:gd name="T28" fmla="*/ 60 w 88"/>
                <a:gd name="T29" fmla="*/ 6 h 38"/>
                <a:gd name="T30" fmla="*/ 53 w 88"/>
                <a:gd name="T31" fmla="*/ 7 h 38"/>
                <a:gd name="T32" fmla="*/ 48 w 88"/>
                <a:gd name="T33" fmla="*/ 5 h 38"/>
                <a:gd name="T34" fmla="*/ 48 w 88"/>
                <a:gd name="T35" fmla="*/ 7 h 38"/>
                <a:gd name="T36" fmla="*/ 43 w 88"/>
                <a:gd name="T37" fmla="*/ 7 h 38"/>
                <a:gd name="T38" fmla="*/ 43 w 88"/>
                <a:gd name="T39" fmla="*/ 12 h 38"/>
                <a:gd name="T40" fmla="*/ 38 w 88"/>
                <a:gd name="T41" fmla="*/ 14 h 38"/>
                <a:gd name="T42" fmla="*/ 40 w 88"/>
                <a:gd name="T43" fmla="*/ 19 h 38"/>
                <a:gd name="T44" fmla="*/ 40 w 88"/>
                <a:gd name="T45" fmla="*/ 23 h 38"/>
                <a:gd name="T46" fmla="*/ 33 w 88"/>
                <a:gd name="T47" fmla="*/ 20 h 38"/>
                <a:gd name="T48" fmla="*/ 24 w 88"/>
                <a:gd name="T49" fmla="*/ 23 h 38"/>
                <a:gd name="T50" fmla="*/ 19 w 88"/>
                <a:gd name="T51" fmla="*/ 24 h 38"/>
                <a:gd name="T52" fmla="*/ 10 w 88"/>
                <a:gd name="T53" fmla="*/ 23 h 38"/>
                <a:gd name="T54" fmla="*/ 6 w 88"/>
                <a:gd name="T55" fmla="*/ 26 h 38"/>
                <a:gd name="T56" fmla="*/ 0 w 88"/>
                <a:gd name="T57" fmla="*/ 24 h 38"/>
                <a:gd name="T58" fmla="*/ 0 w 88"/>
                <a:gd name="T59" fmla="*/ 29 h 38"/>
                <a:gd name="T60" fmla="*/ 3 w 88"/>
                <a:gd name="T61" fmla="*/ 31 h 38"/>
                <a:gd name="T62" fmla="*/ 6 w 88"/>
                <a:gd name="T63" fmla="*/ 33 h 38"/>
                <a:gd name="T64" fmla="*/ 10 w 88"/>
                <a:gd name="T65" fmla="*/ 33 h 38"/>
                <a:gd name="T66" fmla="*/ 12 w 88"/>
                <a:gd name="T67" fmla="*/ 37 h 38"/>
                <a:gd name="T68" fmla="*/ 13 w 88"/>
                <a:gd name="T69" fmla="*/ 34 h 38"/>
                <a:gd name="T70" fmla="*/ 17 w 88"/>
                <a:gd name="T71" fmla="*/ 36 h 38"/>
                <a:gd name="T72" fmla="*/ 22 w 88"/>
                <a:gd name="T73" fmla="*/ 31 h 38"/>
                <a:gd name="T74" fmla="*/ 31 w 88"/>
                <a:gd name="T75" fmla="*/ 30 h 38"/>
                <a:gd name="T76" fmla="*/ 34 w 88"/>
                <a:gd name="T77" fmla="*/ 33 h 38"/>
                <a:gd name="T78" fmla="*/ 48 w 88"/>
                <a:gd name="T79" fmla="*/ 37 h 38"/>
                <a:gd name="T80" fmla="*/ 48 w 88"/>
                <a:gd name="T81" fmla="*/ 38 h 38"/>
                <a:gd name="T82" fmla="*/ 53 w 88"/>
                <a:gd name="T83" fmla="*/ 37 h 38"/>
                <a:gd name="T84" fmla="*/ 61 w 88"/>
                <a:gd name="T85" fmla="*/ 37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36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61 w 88"/>
                <a:gd name="T1" fmla="*/ 37 h 38"/>
                <a:gd name="T2" fmla="*/ 65 w 88"/>
                <a:gd name="T3" fmla="*/ 34 h 38"/>
                <a:gd name="T4" fmla="*/ 71 w 88"/>
                <a:gd name="T5" fmla="*/ 34 h 38"/>
                <a:gd name="T6" fmla="*/ 77 w 88"/>
                <a:gd name="T7" fmla="*/ 33 h 38"/>
                <a:gd name="T8" fmla="*/ 77 w 88"/>
                <a:gd name="T9" fmla="*/ 30 h 38"/>
                <a:gd name="T10" fmla="*/ 81 w 88"/>
                <a:gd name="T11" fmla="*/ 27 h 38"/>
                <a:gd name="T12" fmla="*/ 81 w 88"/>
                <a:gd name="T13" fmla="*/ 23 h 38"/>
                <a:gd name="T14" fmla="*/ 81 w 88"/>
                <a:gd name="T15" fmla="*/ 17 h 38"/>
                <a:gd name="T16" fmla="*/ 86 w 88"/>
                <a:gd name="T17" fmla="*/ 16 h 38"/>
                <a:gd name="T18" fmla="*/ 88 w 88"/>
                <a:gd name="T19" fmla="*/ 12 h 38"/>
                <a:gd name="T20" fmla="*/ 84 w 88"/>
                <a:gd name="T21" fmla="*/ 9 h 38"/>
                <a:gd name="T22" fmla="*/ 84 w 88"/>
                <a:gd name="T23" fmla="*/ 3 h 38"/>
                <a:gd name="T24" fmla="*/ 72 w 88"/>
                <a:gd name="T25" fmla="*/ 3 h 38"/>
                <a:gd name="T26" fmla="*/ 62 w 88"/>
                <a:gd name="T27" fmla="*/ 0 h 38"/>
                <a:gd name="T28" fmla="*/ 60 w 88"/>
                <a:gd name="T29" fmla="*/ 6 h 38"/>
                <a:gd name="T30" fmla="*/ 53 w 88"/>
                <a:gd name="T31" fmla="*/ 7 h 38"/>
                <a:gd name="T32" fmla="*/ 48 w 88"/>
                <a:gd name="T33" fmla="*/ 5 h 38"/>
                <a:gd name="T34" fmla="*/ 48 w 88"/>
                <a:gd name="T35" fmla="*/ 7 h 38"/>
                <a:gd name="T36" fmla="*/ 43 w 88"/>
                <a:gd name="T37" fmla="*/ 7 h 38"/>
                <a:gd name="T38" fmla="*/ 43 w 88"/>
                <a:gd name="T39" fmla="*/ 12 h 38"/>
                <a:gd name="T40" fmla="*/ 38 w 88"/>
                <a:gd name="T41" fmla="*/ 14 h 38"/>
                <a:gd name="T42" fmla="*/ 40 w 88"/>
                <a:gd name="T43" fmla="*/ 19 h 38"/>
                <a:gd name="T44" fmla="*/ 40 w 88"/>
                <a:gd name="T45" fmla="*/ 23 h 38"/>
                <a:gd name="T46" fmla="*/ 33 w 88"/>
                <a:gd name="T47" fmla="*/ 20 h 38"/>
                <a:gd name="T48" fmla="*/ 24 w 88"/>
                <a:gd name="T49" fmla="*/ 23 h 38"/>
                <a:gd name="T50" fmla="*/ 19 w 88"/>
                <a:gd name="T51" fmla="*/ 24 h 38"/>
                <a:gd name="T52" fmla="*/ 10 w 88"/>
                <a:gd name="T53" fmla="*/ 23 h 38"/>
                <a:gd name="T54" fmla="*/ 6 w 88"/>
                <a:gd name="T55" fmla="*/ 26 h 38"/>
                <a:gd name="T56" fmla="*/ 0 w 88"/>
                <a:gd name="T57" fmla="*/ 24 h 38"/>
                <a:gd name="T58" fmla="*/ 0 w 88"/>
                <a:gd name="T59" fmla="*/ 29 h 38"/>
                <a:gd name="T60" fmla="*/ 3 w 88"/>
                <a:gd name="T61" fmla="*/ 31 h 38"/>
                <a:gd name="T62" fmla="*/ 6 w 88"/>
                <a:gd name="T63" fmla="*/ 33 h 38"/>
                <a:gd name="T64" fmla="*/ 10 w 88"/>
                <a:gd name="T65" fmla="*/ 33 h 38"/>
                <a:gd name="T66" fmla="*/ 12 w 88"/>
                <a:gd name="T67" fmla="*/ 37 h 38"/>
                <a:gd name="T68" fmla="*/ 13 w 88"/>
                <a:gd name="T69" fmla="*/ 34 h 38"/>
                <a:gd name="T70" fmla="*/ 17 w 88"/>
                <a:gd name="T71" fmla="*/ 36 h 38"/>
                <a:gd name="T72" fmla="*/ 22 w 88"/>
                <a:gd name="T73" fmla="*/ 31 h 38"/>
                <a:gd name="T74" fmla="*/ 31 w 88"/>
                <a:gd name="T75" fmla="*/ 30 h 38"/>
                <a:gd name="T76" fmla="*/ 34 w 88"/>
                <a:gd name="T77" fmla="*/ 33 h 38"/>
                <a:gd name="T78" fmla="*/ 48 w 88"/>
                <a:gd name="T79" fmla="*/ 37 h 38"/>
                <a:gd name="T80" fmla="*/ 48 w 88"/>
                <a:gd name="T81" fmla="*/ 38 h 38"/>
                <a:gd name="T82" fmla="*/ 53 w 88"/>
                <a:gd name="T83" fmla="*/ 37 h 38"/>
                <a:gd name="T84" fmla="*/ 61 w 88"/>
                <a:gd name="T85" fmla="*/ 37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38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47 w 54"/>
                <a:gd name="T1" fmla="*/ 13 h 28"/>
                <a:gd name="T2" fmla="*/ 45 w 54"/>
                <a:gd name="T3" fmla="*/ 11 h 28"/>
                <a:gd name="T4" fmla="*/ 42 w 54"/>
                <a:gd name="T5" fmla="*/ 9 h 28"/>
                <a:gd name="T6" fmla="*/ 42 w 54"/>
                <a:gd name="T7" fmla="*/ 4 h 28"/>
                <a:gd name="T8" fmla="*/ 42 w 54"/>
                <a:gd name="T9" fmla="*/ 3 h 28"/>
                <a:gd name="T10" fmla="*/ 33 w 54"/>
                <a:gd name="T11" fmla="*/ 0 h 28"/>
                <a:gd name="T12" fmla="*/ 28 w 54"/>
                <a:gd name="T13" fmla="*/ 3 h 28"/>
                <a:gd name="T14" fmla="*/ 21 w 54"/>
                <a:gd name="T15" fmla="*/ 3 h 28"/>
                <a:gd name="T16" fmla="*/ 18 w 54"/>
                <a:gd name="T17" fmla="*/ 3 h 28"/>
                <a:gd name="T18" fmla="*/ 14 w 54"/>
                <a:gd name="T19" fmla="*/ 4 h 28"/>
                <a:gd name="T20" fmla="*/ 10 w 54"/>
                <a:gd name="T21" fmla="*/ 6 h 28"/>
                <a:gd name="T22" fmla="*/ 10 w 54"/>
                <a:gd name="T23" fmla="*/ 9 h 28"/>
                <a:gd name="T24" fmla="*/ 6 w 54"/>
                <a:gd name="T25" fmla="*/ 11 h 28"/>
                <a:gd name="T26" fmla="*/ 4 w 54"/>
                <a:gd name="T27" fmla="*/ 14 h 28"/>
                <a:gd name="T28" fmla="*/ 0 w 54"/>
                <a:gd name="T29" fmla="*/ 18 h 28"/>
                <a:gd name="T30" fmla="*/ 0 w 54"/>
                <a:gd name="T31" fmla="*/ 23 h 28"/>
                <a:gd name="T32" fmla="*/ 4 w 54"/>
                <a:gd name="T33" fmla="*/ 21 h 28"/>
                <a:gd name="T34" fmla="*/ 10 w 54"/>
                <a:gd name="T35" fmla="*/ 23 h 28"/>
                <a:gd name="T36" fmla="*/ 10 w 54"/>
                <a:gd name="T37" fmla="*/ 24 h 28"/>
                <a:gd name="T38" fmla="*/ 13 w 54"/>
                <a:gd name="T39" fmla="*/ 27 h 28"/>
                <a:gd name="T40" fmla="*/ 23 w 54"/>
                <a:gd name="T41" fmla="*/ 27 h 28"/>
                <a:gd name="T42" fmla="*/ 28 w 54"/>
                <a:gd name="T43" fmla="*/ 18 h 28"/>
                <a:gd name="T44" fmla="*/ 37 w 54"/>
                <a:gd name="T45" fmla="*/ 28 h 28"/>
                <a:gd name="T46" fmla="*/ 40 w 54"/>
                <a:gd name="T47" fmla="*/ 18 h 28"/>
                <a:gd name="T48" fmla="*/ 45 w 54"/>
                <a:gd name="T49" fmla="*/ 20 h 28"/>
                <a:gd name="T50" fmla="*/ 48 w 54"/>
                <a:gd name="T51" fmla="*/ 18 h 28"/>
                <a:gd name="T52" fmla="*/ 52 w 54"/>
                <a:gd name="T53" fmla="*/ 18 h 28"/>
                <a:gd name="T54" fmla="*/ 54 w 54"/>
                <a:gd name="T55" fmla="*/ 17 h 28"/>
                <a:gd name="T56" fmla="*/ 52 w 54"/>
                <a:gd name="T57" fmla="*/ 11 h 28"/>
                <a:gd name="T58" fmla="*/ 47 w 54"/>
                <a:gd name="T59" fmla="*/ 13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40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61 w 88"/>
                <a:gd name="T1" fmla="*/ 37 h 38"/>
                <a:gd name="T2" fmla="*/ 65 w 88"/>
                <a:gd name="T3" fmla="*/ 34 h 38"/>
                <a:gd name="T4" fmla="*/ 71 w 88"/>
                <a:gd name="T5" fmla="*/ 34 h 38"/>
                <a:gd name="T6" fmla="*/ 77 w 88"/>
                <a:gd name="T7" fmla="*/ 33 h 38"/>
                <a:gd name="T8" fmla="*/ 77 w 88"/>
                <a:gd name="T9" fmla="*/ 30 h 38"/>
                <a:gd name="T10" fmla="*/ 81 w 88"/>
                <a:gd name="T11" fmla="*/ 27 h 38"/>
                <a:gd name="T12" fmla="*/ 81 w 88"/>
                <a:gd name="T13" fmla="*/ 23 h 38"/>
                <a:gd name="T14" fmla="*/ 81 w 88"/>
                <a:gd name="T15" fmla="*/ 17 h 38"/>
                <a:gd name="T16" fmla="*/ 86 w 88"/>
                <a:gd name="T17" fmla="*/ 16 h 38"/>
                <a:gd name="T18" fmla="*/ 88 w 88"/>
                <a:gd name="T19" fmla="*/ 12 h 38"/>
                <a:gd name="T20" fmla="*/ 84 w 88"/>
                <a:gd name="T21" fmla="*/ 9 h 38"/>
                <a:gd name="T22" fmla="*/ 84 w 88"/>
                <a:gd name="T23" fmla="*/ 3 h 38"/>
                <a:gd name="T24" fmla="*/ 72 w 88"/>
                <a:gd name="T25" fmla="*/ 3 h 38"/>
                <a:gd name="T26" fmla="*/ 62 w 88"/>
                <a:gd name="T27" fmla="*/ 0 h 38"/>
                <a:gd name="T28" fmla="*/ 60 w 88"/>
                <a:gd name="T29" fmla="*/ 6 h 38"/>
                <a:gd name="T30" fmla="*/ 53 w 88"/>
                <a:gd name="T31" fmla="*/ 7 h 38"/>
                <a:gd name="T32" fmla="*/ 48 w 88"/>
                <a:gd name="T33" fmla="*/ 5 h 38"/>
                <a:gd name="T34" fmla="*/ 48 w 88"/>
                <a:gd name="T35" fmla="*/ 7 h 38"/>
                <a:gd name="T36" fmla="*/ 43 w 88"/>
                <a:gd name="T37" fmla="*/ 7 h 38"/>
                <a:gd name="T38" fmla="*/ 43 w 88"/>
                <a:gd name="T39" fmla="*/ 12 h 38"/>
                <a:gd name="T40" fmla="*/ 38 w 88"/>
                <a:gd name="T41" fmla="*/ 14 h 38"/>
                <a:gd name="T42" fmla="*/ 40 w 88"/>
                <a:gd name="T43" fmla="*/ 19 h 38"/>
                <a:gd name="T44" fmla="*/ 40 w 88"/>
                <a:gd name="T45" fmla="*/ 23 h 38"/>
                <a:gd name="T46" fmla="*/ 33 w 88"/>
                <a:gd name="T47" fmla="*/ 20 h 38"/>
                <a:gd name="T48" fmla="*/ 24 w 88"/>
                <a:gd name="T49" fmla="*/ 23 h 38"/>
                <a:gd name="T50" fmla="*/ 19 w 88"/>
                <a:gd name="T51" fmla="*/ 24 h 38"/>
                <a:gd name="T52" fmla="*/ 10 w 88"/>
                <a:gd name="T53" fmla="*/ 23 h 38"/>
                <a:gd name="T54" fmla="*/ 6 w 88"/>
                <a:gd name="T55" fmla="*/ 26 h 38"/>
                <a:gd name="T56" fmla="*/ 0 w 88"/>
                <a:gd name="T57" fmla="*/ 24 h 38"/>
                <a:gd name="T58" fmla="*/ 0 w 88"/>
                <a:gd name="T59" fmla="*/ 29 h 38"/>
                <a:gd name="T60" fmla="*/ 3 w 88"/>
                <a:gd name="T61" fmla="*/ 31 h 38"/>
                <a:gd name="T62" fmla="*/ 6 w 88"/>
                <a:gd name="T63" fmla="*/ 33 h 38"/>
                <a:gd name="T64" fmla="*/ 10 w 88"/>
                <a:gd name="T65" fmla="*/ 33 h 38"/>
                <a:gd name="T66" fmla="*/ 12 w 88"/>
                <a:gd name="T67" fmla="*/ 37 h 38"/>
                <a:gd name="T68" fmla="*/ 13 w 88"/>
                <a:gd name="T69" fmla="*/ 34 h 38"/>
                <a:gd name="T70" fmla="*/ 17 w 88"/>
                <a:gd name="T71" fmla="*/ 36 h 38"/>
                <a:gd name="T72" fmla="*/ 22 w 88"/>
                <a:gd name="T73" fmla="*/ 31 h 38"/>
                <a:gd name="T74" fmla="*/ 31 w 88"/>
                <a:gd name="T75" fmla="*/ 30 h 38"/>
                <a:gd name="T76" fmla="*/ 34 w 88"/>
                <a:gd name="T77" fmla="*/ 33 h 38"/>
                <a:gd name="T78" fmla="*/ 48 w 88"/>
                <a:gd name="T79" fmla="*/ 37 h 38"/>
                <a:gd name="T80" fmla="*/ 48 w 88"/>
                <a:gd name="T81" fmla="*/ 38 h 38"/>
                <a:gd name="T82" fmla="*/ 53 w 88"/>
                <a:gd name="T83" fmla="*/ 37 h 38"/>
                <a:gd name="T84" fmla="*/ 61 w 88"/>
                <a:gd name="T85" fmla="*/ 37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141"/>
            <p:cNvSpPr>
              <a:spLocks noChangeAspect="1"/>
            </p:cNvSpPr>
            <p:nvPr/>
          </p:nvSpPr>
          <p:spPr bwMode="auto">
            <a:xfrm>
              <a:off x="1586" y="2350"/>
              <a:ext cx="339" cy="174"/>
            </a:xfrm>
            <a:custGeom>
              <a:avLst/>
              <a:gdLst>
                <a:gd name="T0" fmla="*/ 63 w 74"/>
                <a:gd name="T1" fmla="*/ 31 h 38"/>
                <a:gd name="T2" fmla="*/ 67 w 74"/>
                <a:gd name="T3" fmla="*/ 26 h 38"/>
                <a:gd name="T4" fmla="*/ 72 w 74"/>
                <a:gd name="T5" fmla="*/ 23 h 38"/>
                <a:gd name="T6" fmla="*/ 74 w 74"/>
                <a:gd name="T7" fmla="*/ 19 h 38"/>
                <a:gd name="T8" fmla="*/ 72 w 74"/>
                <a:gd name="T9" fmla="*/ 16 h 38"/>
                <a:gd name="T10" fmla="*/ 66 w 74"/>
                <a:gd name="T11" fmla="*/ 14 h 38"/>
                <a:gd name="T12" fmla="*/ 62 w 74"/>
                <a:gd name="T13" fmla="*/ 13 h 38"/>
                <a:gd name="T14" fmla="*/ 59 w 74"/>
                <a:gd name="T15" fmla="*/ 10 h 38"/>
                <a:gd name="T16" fmla="*/ 53 w 74"/>
                <a:gd name="T17" fmla="*/ 9 h 38"/>
                <a:gd name="T18" fmla="*/ 53 w 74"/>
                <a:gd name="T19" fmla="*/ 12 h 38"/>
                <a:gd name="T20" fmla="*/ 49 w 74"/>
                <a:gd name="T21" fmla="*/ 13 h 38"/>
                <a:gd name="T22" fmla="*/ 43 w 74"/>
                <a:gd name="T23" fmla="*/ 10 h 38"/>
                <a:gd name="T24" fmla="*/ 45 w 74"/>
                <a:gd name="T25" fmla="*/ 6 h 38"/>
                <a:gd name="T26" fmla="*/ 39 w 74"/>
                <a:gd name="T27" fmla="*/ 6 h 38"/>
                <a:gd name="T28" fmla="*/ 33 w 74"/>
                <a:gd name="T29" fmla="*/ 3 h 38"/>
                <a:gd name="T30" fmla="*/ 29 w 74"/>
                <a:gd name="T31" fmla="*/ 0 h 38"/>
                <a:gd name="T32" fmla="*/ 29 w 74"/>
                <a:gd name="T33" fmla="*/ 3 h 38"/>
                <a:gd name="T34" fmla="*/ 25 w 74"/>
                <a:gd name="T35" fmla="*/ 2 h 38"/>
                <a:gd name="T36" fmla="*/ 21 w 74"/>
                <a:gd name="T37" fmla="*/ 2 h 38"/>
                <a:gd name="T38" fmla="*/ 19 w 74"/>
                <a:gd name="T39" fmla="*/ 6 h 38"/>
                <a:gd name="T40" fmla="*/ 15 w 74"/>
                <a:gd name="T41" fmla="*/ 7 h 38"/>
                <a:gd name="T42" fmla="*/ 9 w 74"/>
                <a:gd name="T43" fmla="*/ 10 h 38"/>
                <a:gd name="T44" fmla="*/ 4 w 74"/>
                <a:gd name="T45" fmla="*/ 12 h 38"/>
                <a:gd name="T46" fmla="*/ 0 w 74"/>
                <a:gd name="T47" fmla="*/ 14 h 38"/>
                <a:gd name="T48" fmla="*/ 4 w 74"/>
                <a:gd name="T49" fmla="*/ 19 h 38"/>
                <a:gd name="T50" fmla="*/ 2 w 74"/>
                <a:gd name="T51" fmla="*/ 23 h 38"/>
                <a:gd name="T52" fmla="*/ 9 w 74"/>
                <a:gd name="T53" fmla="*/ 29 h 38"/>
                <a:gd name="T54" fmla="*/ 19 w 74"/>
                <a:gd name="T55" fmla="*/ 34 h 38"/>
                <a:gd name="T56" fmla="*/ 19 w 74"/>
                <a:gd name="T57" fmla="*/ 36 h 38"/>
                <a:gd name="T58" fmla="*/ 25 w 74"/>
                <a:gd name="T59" fmla="*/ 38 h 38"/>
                <a:gd name="T60" fmla="*/ 31 w 74"/>
                <a:gd name="T61" fmla="*/ 37 h 38"/>
                <a:gd name="T62" fmla="*/ 33 w 74"/>
                <a:gd name="T63" fmla="*/ 31 h 38"/>
                <a:gd name="T64" fmla="*/ 43 w 74"/>
                <a:gd name="T65" fmla="*/ 34 h 38"/>
                <a:gd name="T66" fmla="*/ 55 w 74"/>
                <a:gd name="T67" fmla="*/ 34 h 38"/>
                <a:gd name="T68" fmla="*/ 55 w 74"/>
                <a:gd name="T69" fmla="*/ 34 h 38"/>
                <a:gd name="T70" fmla="*/ 57 w 74"/>
                <a:gd name="T71" fmla="*/ 31 h 38"/>
                <a:gd name="T72" fmla="*/ 63 w 74"/>
                <a:gd name="T73" fmla="*/ 31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38"/>
                <a:gd name="T113" fmla="*/ 74 w 7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38">
                  <a:moveTo>
                    <a:pt x="63" y="31"/>
                  </a:moveTo>
                  <a:lnTo>
                    <a:pt x="67" y="26"/>
                  </a:lnTo>
                  <a:lnTo>
                    <a:pt x="72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3" y="10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5" y="38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43" y="34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142"/>
            <p:cNvSpPr>
              <a:spLocks noChangeAspect="1"/>
            </p:cNvSpPr>
            <p:nvPr/>
          </p:nvSpPr>
          <p:spPr bwMode="auto">
            <a:xfrm>
              <a:off x="1586" y="2350"/>
              <a:ext cx="339" cy="174"/>
            </a:xfrm>
            <a:custGeom>
              <a:avLst/>
              <a:gdLst>
                <a:gd name="T0" fmla="*/ 63 w 74"/>
                <a:gd name="T1" fmla="*/ 31 h 38"/>
                <a:gd name="T2" fmla="*/ 67 w 74"/>
                <a:gd name="T3" fmla="*/ 26 h 38"/>
                <a:gd name="T4" fmla="*/ 72 w 74"/>
                <a:gd name="T5" fmla="*/ 23 h 38"/>
                <a:gd name="T6" fmla="*/ 74 w 74"/>
                <a:gd name="T7" fmla="*/ 19 h 38"/>
                <a:gd name="T8" fmla="*/ 72 w 74"/>
                <a:gd name="T9" fmla="*/ 16 h 38"/>
                <a:gd name="T10" fmla="*/ 66 w 74"/>
                <a:gd name="T11" fmla="*/ 14 h 38"/>
                <a:gd name="T12" fmla="*/ 62 w 74"/>
                <a:gd name="T13" fmla="*/ 13 h 38"/>
                <a:gd name="T14" fmla="*/ 59 w 74"/>
                <a:gd name="T15" fmla="*/ 10 h 38"/>
                <a:gd name="T16" fmla="*/ 53 w 74"/>
                <a:gd name="T17" fmla="*/ 9 h 38"/>
                <a:gd name="T18" fmla="*/ 53 w 74"/>
                <a:gd name="T19" fmla="*/ 12 h 38"/>
                <a:gd name="T20" fmla="*/ 49 w 74"/>
                <a:gd name="T21" fmla="*/ 13 h 38"/>
                <a:gd name="T22" fmla="*/ 43 w 74"/>
                <a:gd name="T23" fmla="*/ 10 h 38"/>
                <a:gd name="T24" fmla="*/ 45 w 74"/>
                <a:gd name="T25" fmla="*/ 6 h 38"/>
                <a:gd name="T26" fmla="*/ 39 w 74"/>
                <a:gd name="T27" fmla="*/ 6 h 38"/>
                <a:gd name="T28" fmla="*/ 33 w 74"/>
                <a:gd name="T29" fmla="*/ 3 h 38"/>
                <a:gd name="T30" fmla="*/ 29 w 74"/>
                <a:gd name="T31" fmla="*/ 0 h 38"/>
                <a:gd name="T32" fmla="*/ 29 w 74"/>
                <a:gd name="T33" fmla="*/ 3 h 38"/>
                <a:gd name="T34" fmla="*/ 25 w 74"/>
                <a:gd name="T35" fmla="*/ 2 h 38"/>
                <a:gd name="T36" fmla="*/ 21 w 74"/>
                <a:gd name="T37" fmla="*/ 2 h 38"/>
                <a:gd name="T38" fmla="*/ 19 w 74"/>
                <a:gd name="T39" fmla="*/ 6 h 38"/>
                <a:gd name="T40" fmla="*/ 15 w 74"/>
                <a:gd name="T41" fmla="*/ 7 h 38"/>
                <a:gd name="T42" fmla="*/ 9 w 74"/>
                <a:gd name="T43" fmla="*/ 10 h 38"/>
                <a:gd name="T44" fmla="*/ 4 w 74"/>
                <a:gd name="T45" fmla="*/ 12 h 38"/>
                <a:gd name="T46" fmla="*/ 0 w 74"/>
                <a:gd name="T47" fmla="*/ 14 h 38"/>
                <a:gd name="T48" fmla="*/ 4 w 74"/>
                <a:gd name="T49" fmla="*/ 19 h 38"/>
                <a:gd name="T50" fmla="*/ 2 w 74"/>
                <a:gd name="T51" fmla="*/ 23 h 38"/>
                <a:gd name="T52" fmla="*/ 9 w 74"/>
                <a:gd name="T53" fmla="*/ 29 h 38"/>
                <a:gd name="T54" fmla="*/ 19 w 74"/>
                <a:gd name="T55" fmla="*/ 34 h 38"/>
                <a:gd name="T56" fmla="*/ 19 w 74"/>
                <a:gd name="T57" fmla="*/ 36 h 38"/>
                <a:gd name="T58" fmla="*/ 25 w 74"/>
                <a:gd name="T59" fmla="*/ 38 h 38"/>
                <a:gd name="T60" fmla="*/ 31 w 74"/>
                <a:gd name="T61" fmla="*/ 37 h 38"/>
                <a:gd name="T62" fmla="*/ 33 w 74"/>
                <a:gd name="T63" fmla="*/ 31 h 38"/>
                <a:gd name="T64" fmla="*/ 43 w 74"/>
                <a:gd name="T65" fmla="*/ 34 h 38"/>
                <a:gd name="T66" fmla="*/ 55 w 74"/>
                <a:gd name="T67" fmla="*/ 34 h 38"/>
                <a:gd name="T68" fmla="*/ 55 w 74"/>
                <a:gd name="T69" fmla="*/ 34 h 38"/>
                <a:gd name="T70" fmla="*/ 57 w 74"/>
                <a:gd name="T71" fmla="*/ 31 h 38"/>
                <a:gd name="T72" fmla="*/ 63 w 74"/>
                <a:gd name="T73" fmla="*/ 31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38"/>
                <a:gd name="T113" fmla="*/ 74 w 7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38">
                  <a:moveTo>
                    <a:pt x="63" y="31"/>
                  </a:moveTo>
                  <a:lnTo>
                    <a:pt x="67" y="26"/>
                  </a:lnTo>
                  <a:lnTo>
                    <a:pt x="72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3" y="10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5" y="38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43" y="34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43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6 w 36"/>
                <a:gd name="T1" fmla="*/ 24 h 25"/>
                <a:gd name="T2" fmla="*/ 12 w 36"/>
                <a:gd name="T3" fmla="*/ 19 h 25"/>
                <a:gd name="T4" fmla="*/ 14 w 36"/>
                <a:gd name="T5" fmla="*/ 22 h 25"/>
                <a:gd name="T6" fmla="*/ 19 w 36"/>
                <a:gd name="T7" fmla="*/ 22 h 25"/>
                <a:gd name="T8" fmla="*/ 22 w 36"/>
                <a:gd name="T9" fmla="*/ 19 h 25"/>
                <a:gd name="T10" fmla="*/ 26 w 36"/>
                <a:gd name="T11" fmla="*/ 18 h 25"/>
                <a:gd name="T12" fmla="*/ 26 w 36"/>
                <a:gd name="T13" fmla="*/ 12 h 25"/>
                <a:gd name="T14" fmla="*/ 30 w 36"/>
                <a:gd name="T15" fmla="*/ 8 h 25"/>
                <a:gd name="T16" fmla="*/ 36 w 36"/>
                <a:gd name="T17" fmla="*/ 7 h 25"/>
                <a:gd name="T18" fmla="*/ 30 w 36"/>
                <a:gd name="T19" fmla="*/ 0 h 25"/>
                <a:gd name="T20" fmla="*/ 29 w 36"/>
                <a:gd name="T21" fmla="*/ 1 h 25"/>
                <a:gd name="T22" fmla="*/ 29 w 36"/>
                <a:gd name="T23" fmla="*/ 4 h 25"/>
                <a:gd name="T24" fmla="*/ 24 w 36"/>
                <a:gd name="T25" fmla="*/ 5 h 25"/>
                <a:gd name="T26" fmla="*/ 17 w 36"/>
                <a:gd name="T27" fmla="*/ 5 h 25"/>
                <a:gd name="T28" fmla="*/ 13 w 36"/>
                <a:gd name="T29" fmla="*/ 8 h 25"/>
                <a:gd name="T30" fmla="*/ 6 w 36"/>
                <a:gd name="T31" fmla="*/ 8 h 25"/>
                <a:gd name="T32" fmla="*/ 0 w 36"/>
                <a:gd name="T33" fmla="*/ 9 h 25"/>
                <a:gd name="T34" fmla="*/ 0 w 36"/>
                <a:gd name="T35" fmla="*/ 12 h 25"/>
                <a:gd name="T36" fmla="*/ 0 w 36"/>
                <a:gd name="T37" fmla="*/ 19 h 25"/>
                <a:gd name="T38" fmla="*/ 0 w 36"/>
                <a:gd name="T39" fmla="*/ 19 h 25"/>
                <a:gd name="T40" fmla="*/ 3 w 36"/>
                <a:gd name="T41" fmla="*/ 19 h 25"/>
                <a:gd name="T42" fmla="*/ 0 w 36"/>
                <a:gd name="T43" fmla="*/ 22 h 25"/>
                <a:gd name="T44" fmla="*/ 0 w 36"/>
                <a:gd name="T45" fmla="*/ 25 h 25"/>
                <a:gd name="T46" fmla="*/ 2 w 36"/>
                <a:gd name="T47" fmla="*/ 25 h 25"/>
                <a:gd name="T48" fmla="*/ 6 w 36"/>
                <a:gd name="T49" fmla="*/ 24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44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6 w 36"/>
                <a:gd name="T1" fmla="*/ 24 h 25"/>
                <a:gd name="T2" fmla="*/ 12 w 36"/>
                <a:gd name="T3" fmla="*/ 19 h 25"/>
                <a:gd name="T4" fmla="*/ 14 w 36"/>
                <a:gd name="T5" fmla="*/ 22 h 25"/>
                <a:gd name="T6" fmla="*/ 19 w 36"/>
                <a:gd name="T7" fmla="*/ 22 h 25"/>
                <a:gd name="T8" fmla="*/ 22 w 36"/>
                <a:gd name="T9" fmla="*/ 19 h 25"/>
                <a:gd name="T10" fmla="*/ 26 w 36"/>
                <a:gd name="T11" fmla="*/ 18 h 25"/>
                <a:gd name="T12" fmla="*/ 26 w 36"/>
                <a:gd name="T13" fmla="*/ 12 h 25"/>
                <a:gd name="T14" fmla="*/ 30 w 36"/>
                <a:gd name="T15" fmla="*/ 8 h 25"/>
                <a:gd name="T16" fmla="*/ 36 w 36"/>
                <a:gd name="T17" fmla="*/ 7 h 25"/>
                <a:gd name="T18" fmla="*/ 30 w 36"/>
                <a:gd name="T19" fmla="*/ 0 h 25"/>
                <a:gd name="T20" fmla="*/ 29 w 36"/>
                <a:gd name="T21" fmla="*/ 1 h 25"/>
                <a:gd name="T22" fmla="*/ 29 w 36"/>
                <a:gd name="T23" fmla="*/ 4 h 25"/>
                <a:gd name="T24" fmla="*/ 24 w 36"/>
                <a:gd name="T25" fmla="*/ 5 h 25"/>
                <a:gd name="T26" fmla="*/ 17 w 36"/>
                <a:gd name="T27" fmla="*/ 5 h 25"/>
                <a:gd name="T28" fmla="*/ 13 w 36"/>
                <a:gd name="T29" fmla="*/ 8 h 25"/>
                <a:gd name="T30" fmla="*/ 6 w 36"/>
                <a:gd name="T31" fmla="*/ 8 h 25"/>
                <a:gd name="T32" fmla="*/ 0 w 36"/>
                <a:gd name="T33" fmla="*/ 9 h 25"/>
                <a:gd name="T34" fmla="*/ 0 w 36"/>
                <a:gd name="T35" fmla="*/ 12 h 25"/>
                <a:gd name="T36" fmla="*/ 0 w 36"/>
                <a:gd name="T37" fmla="*/ 19 h 25"/>
                <a:gd name="T38" fmla="*/ 0 w 36"/>
                <a:gd name="T39" fmla="*/ 19 h 25"/>
                <a:gd name="T40" fmla="*/ 3 w 36"/>
                <a:gd name="T41" fmla="*/ 19 h 25"/>
                <a:gd name="T42" fmla="*/ 0 w 36"/>
                <a:gd name="T43" fmla="*/ 22 h 25"/>
                <a:gd name="T44" fmla="*/ 0 w 36"/>
                <a:gd name="T45" fmla="*/ 25 h 25"/>
                <a:gd name="T46" fmla="*/ 2 w 36"/>
                <a:gd name="T47" fmla="*/ 25 h 25"/>
                <a:gd name="T48" fmla="*/ 6 w 36"/>
                <a:gd name="T49" fmla="*/ 24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45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51 w 71"/>
                <a:gd name="T1" fmla="*/ 43 h 51"/>
                <a:gd name="T2" fmla="*/ 50 w 71"/>
                <a:gd name="T3" fmla="*/ 42 h 51"/>
                <a:gd name="T4" fmla="*/ 45 w 71"/>
                <a:gd name="T5" fmla="*/ 41 h 51"/>
                <a:gd name="T6" fmla="*/ 43 w 71"/>
                <a:gd name="T7" fmla="*/ 36 h 51"/>
                <a:gd name="T8" fmla="*/ 36 w 71"/>
                <a:gd name="T9" fmla="*/ 32 h 51"/>
                <a:gd name="T10" fmla="*/ 31 w 71"/>
                <a:gd name="T11" fmla="*/ 26 h 51"/>
                <a:gd name="T12" fmla="*/ 27 w 71"/>
                <a:gd name="T13" fmla="*/ 25 h 51"/>
                <a:gd name="T14" fmla="*/ 29 w 71"/>
                <a:gd name="T15" fmla="*/ 18 h 51"/>
                <a:gd name="T16" fmla="*/ 31 w 71"/>
                <a:gd name="T17" fmla="*/ 18 h 51"/>
                <a:gd name="T18" fmla="*/ 36 w 71"/>
                <a:gd name="T19" fmla="*/ 21 h 51"/>
                <a:gd name="T20" fmla="*/ 37 w 71"/>
                <a:gd name="T21" fmla="*/ 18 h 51"/>
                <a:gd name="T22" fmla="*/ 41 w 71"/>
                <a:gd name="T23" fmla="*/ 17 h 51"/>
                <a:gd name="T24" fmla="*/ 47 w 71"/>
                <a:gd name="T25" fmla="*/ 18 h 51"/>
                <a:gd name="T26" fmla="*/ 53 w 71"/>
                <a:gd name="T27" fmla="*/ 18 h 51"/>
                <a:gd name="T28" fmla="*/ 57 w 71"/>
                <a:gd name="T29" fmla="*/ 18 h 51"/>
                <a:gd name="T30" fmla="*/ 61 w 71"/>
                <a:gd name="T31" fmla="*/ 18 h 51"/>
                <a:gd name="T32" fmla="*/ 68 w 71"/>
                <a:gd name="T33" fmla="*/ 19 h 51"/>
                <a:gd name="T34" fmla="*/ 68 w 71"/>
                <a:gd name="T35" fmla="*/ 15 h 51"/>
                <a:gd name="T36" fmla="*/ 71 w 71"/>
                <a:gd name="T37" fmla="*/ 15 h 51"/>
                <a:gd name="T38" fmla="*/ 68 w 71"/>
                <a:gd name="T39" fmla="*/ 14 h 51"/>
                <a:gd name="T40" fmla="*/ 65 w 71"/>
                <a:gd name="T41" fmla="*/ 10 h 51"/>
                <a:gd name="T42" fmla="*/ 62 w 71"/>
                <a:gd name="T43" fmla="*/ 5 h 51"/>
                <a:gd name="T44" fmla="*/ 55 w 71"/>
                <a:gd name="T45" fmla="*/ 8 h 51"/>
                <a:gd name="T46" fmla="*/ 51 w 71"/>
                <a:gd name="T47" fmla="*/ 8 h 51"/>
                <a:gd name="T48" fmla="*/ 50 w 71"/>
                <a:gd name="T49" fmla="*/ 5 h 51"/>
                <a:gd name="T50" fmla="*/ 45 w 71"/>
                <a:gd name="T51" fmla="*/ 7 h 51"/>
                <a:gd name="T52" fmla="*/ 43 w 71"/>
                <a:gd name="T53" fmla="*/ 5 h 51"/>
                <a:gd name="T54" fmla="*/ 38 w 71"/>
                <a:gd name="T55" fmla="*/ 2 h 51"/>
                <a:gd name="T56" fmla="*/ 34 w 71"/>
                <a:gd name="T57" fmla="*/ 0 h 51"/>
                <a:gd name="T58" fmla="*/ 30 w 71"/>
                <a:gd name="T59" fmla="*/ 1 h 51"/>
                <a:gd name="T60" fmla="*/ 26 w 71"/>
                <a:gd name="T61" fmla="*/ 5 h 51"/>
                <a:gd name="T62" fmla="*/ 26 w 71"/>
                <a:gd name="T63" fmla="*/ 11 h 51"/>
                <a:gd name="T64" fmla="*/ 22 w 71"/>
                <a:gd name="T65" fmla="*/ 12 h 51"/>
                <a:gd name="T66" fmla="*/ 19 w 71"/>
                <a:gd name="T67" fmla="*/ 15 h 51"/>
                <a:gd name="T68" fmla="*/ 14 w 71"/>
                <a:gd name="T69" fmla="*/ 15 h 51"/>
                <a:gd name="T70" fmla="*/ 12 w 71"/>
                <a:gd name="T71" fmla="*/ 12 h 51"/>
                <a:gd name="T72" fmla="*/ 6 w 71"/>
                <a:gd name="T73" fmla="*/ 17 h 51"/>
                <a:gd name="T74" fmla="*/ 2 w 71"/>
                <a:gd name="T75" fmla="*/ 18 h 51"/>
                <a:gd name="T76" fmla="*/ 0 w 71"/>
                <a:gd name="T77" fmla="*/ 18 h 51"/>
                <a:gd name="T78" fmla="*/ 0 w 71"/>
                <a:gd name="T79" fmla="*/ 18 h 51"/>
                <a:gd name="T80" fmla="*/ 5 w 71"/>
                <a:gd name="T81" fmla="*/ 26 h 51"/>
                <a:gd name="T82" fmla="*/ 12 w 71"/>
                <a:gd name="T83" fmla="*/ 18 h 51"/>
                <a:gd name="T84" fmla="*/ 12 w 71"/>
                <a:gd name="T85" fmla="*/ 26 h 51"/>
                <a:gd name="T86" fmla="*/ 17 w 71"/>
                <a:gd name="T87" fmla="*/ 24 h 51"/>
                <a:gd name="T88" fmla="*/ 17 w 71"/>
                <a:gd name="T89" fmla="*/ 29 h 51"/>
                <a:gd name="T90" fmla="*/ 23 w 71"/>
                <a:gd name="T91" fmla="*/ 32 h 51"/>
                <a:gd name="T92" fmla="*/ 22 w 71"/>
                <a:gd name="T93" fmla="*/ 34 h 51"/>
                <a:gd name="T94" fmla="*/ 29 w 71"/>
                <a:gd name="T95" fmla="*/ 38 h 51"/>
                <a:gd name="T96" fmla="*/ 30 w 71"/>
                <a:gd name="T97" fmla="*/ 41 h 51"/>
                <a:gd name="T98" fmla="*/ 33 w 71"/>
                <a:gd name="T99" fmla="*/ 43 h 51"/>
                <a:gd name="T100" fmla="*/ 41 w 71"/>
                <a:gd name="T101" fmla="*/ 43 h 51"/>
                <a:gd name="T102" fmla="*/ 48 w 71"/>
                <a:gd name="T103" fmla="*/ 46 h 51"/>
                <a:gd name="T104" fmla="*/ 41 w 71"/>
                <a:gd name="T105" fmla="*/ 48 h 51"/>
                <a:gd name="T106" fmla="*/ 54 w 71"/>
                <a:gd name="T107" fmla="*/ 51 h 51"/>
                <a:gd name="T108" fmla="*/ 54 w 71"/>
                <a:gd name="T109" fmla="*/ 46 h 51"/>
                <a:gd name="T110" fmla="*/ 51 w 71"/>
                <a:gd name="T111" fmla="*/ 43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46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51 w 71"/>
                <a:gd name="T1" fmla="*/ 43 h 51"/>
                <a:gd name="T2" fmla="*/ 50 w 71"/>
                <a:gd name="T3" fmla="*/ 42 h 51"/>
                <a:gd name="T4" fmla="*/ 45 w 71"/>
                <a:gd name="T5" fmla="*/ 41 h 51"/>
                <a:gd name="T6" fmla="*/ 43 w 71"/>
                <a:gd name="T7" fmla="*/ 36 h 51"/>
                <a:gd name="T8" fmla="*/ 36 w 71"/>
                <a:gd name="T9" fmla="*/ 32 h 51"/>
                <a:gd name="T10" fmla="*/ 31 w 71"/>
                <a:gd name="T11" fmla="*/ 26 h 51"/>
                <a:gd name="T12" fmla="*/ 27 w 71"/>
                <a:gd name="T13" fmla="*/ 25 h 51"/>
                <a:gd name="T14" fmla="*/ 29 w 71"/>
                <a:gd name="T15" fmla="*/ 18 h 51"/>
                <a:gd name="T16" fmla="*/ 31 w 71"/>
                <a:gd name="T17" fmla="*/ 18 h 51"/>
                <a:gd name="T18" fmla="*/ 36 w 71"/>
                <a:gd name="T19" fmla="*/ 21 h 51"/>
                <a:gd name="T20" fmla="*/ 37 w 71"/>
                <a:gd name="T21" fmla="*/ 18 h 51"/>
                <a:gd name="T22" fmla="*/ 41 w 71"/>
                <a:gd name="T23" fmla="*/ 17 h 51"/>
                <a:gd name="T24" fmla="*/ 47 w 71"/>
                <a:gd name="T25" fmla="*/ 18 h 51"/>
                <a:gd name="T26" fmla="*/ 53 w 71"/>
                <a:gd name="T27" fmla="*/ 18 h 51"/>
                <a:gd name="T28" fmla="*/ 57 w 71"/>
                <a:gd name="T29" fmla="*/ 18 h 51"/>
                <a:gd name="T30" fmla="*/ 61 w 71"/>
                <a:gd name="T31" fmla="*/ 18 h 51"/>
                <a:gd name="T32" fmla="*/ 68 w 71"/>
                <a:gd name="T33" fmla="*/ 19 h 51"/>
                <a:gd name="T34" fmla="*/ 68 w 71"/>
                <a:gd name="T35" fmla="*/ 15 h 51"/>
                <a:gd name="T36" fmla="*/ 71 w 71"/>
                <a:gd name="T37" fmla="*/ 15 h 51"/>
                <a:gd name="T38" fmla="*/ 68 w 71"/>
                <a:gd name="T39" fmla="*/ 14 h 51"/>
                <a:gd name="T40" fmla="*/ 65 w 71"/>
                <a:gd name="T41" fmla="*/ 10 h 51"/>
                <a:gd name="T42" fmla="*/ 62 w 71"/>
                <a:gd name="T43" fmla="*/ 5 h 51"/>
                <a:gd name="T44" fmla="*/ 55 w 71"/>
                <a:gd name="T45" fmla="*/ 8 h 51"/>
                <a:gd name="T46" fmla="*/ 51 w 71"/>
                <a:gd name="T47" fmla="*/ 8 h 51"/>
                <a:gd name="T48" fmla="*/ 50 w 71"/>
                <a:gd name="T49" fmla="*/ 5 h 51"/>
                <a:gd name="T50" fmla="*/ 45 w 71"/>
                <a:gd name="T51" fmla="*/ 7 h 51"/>
                <a:gd name="T52" fmla="*/ 43 w 71"/>
                <a:gd name="T53" fmla="*/ 5 h 51"/>
                <a:gd name="T54" fmla="*/ 38 w 71"/>
                <a:gd name="T55" fmla="*/ 2 h 51"/>
                <a:gd name="T56" fmla="*/ 34 w 71"/>
                <a:gd name="T57" fmla="*/ 0 h 51"/>
                <a:gd name="T58" fmla="*/ 30 w 71"/>
                <a:gd name="T59" fmla="*/ 1 h 51"/>
                <a:gd name="T60" fmla="*/ 26 w 71"/>
                <a:gd name="T61" fmla="*/ 5 h 51"/>
                <a:gd name="T62" fmla="*/ 26 w 71"/>
                <a:gd name="T63" fmla="*/ 11 h 51"/>
                <a:gd name="T64" fmla="*/ 22 w 71"/>
                <a:gd name="T65" fmla="*/ 12 h 51"/>
                <a:gd name="T66" fmla="*/ 19 w 71"/>
                <a:gd name="T67" fmla="*/ 15 h 51"/>
                <a:gd name="T68" fmla="*/ 14 w 71"/>
                <a:gd name="T69" fmla="*/ 15 h 51"/>
                <a:gd name="T70" fmla="*/ 12 w 71"/>
                <a:gd name="T71" fmla="*/ 12 h 51"/>
                <a:gd name="T72" fmla="*/ 6 w 71"/>
                <a:gd name="T73" fmla="*/ 17 h 51"/>
                <a:gd name="T74" fmla="*/ 2 w 71"/>
                <a:gd name="T75" fmla="*/ 18 h 51"/>
                <a:gd name="T76" fmla="*/ 0 w 71"/>
                <a:gd name="T77" fmla="*/ 18 h 51"/>
                <a:gd name="T78" fmla="*/ 0 w 71"/>
                <a:gd name="T79" fmla="*/ 18 h 51"/>
                <a:gd name="T80" fmla="*/ 5 w 71"/>
                <a:gd name="T81" fmla="*/ 26 h 51"/>
                <a:gd name="T82" fmla="*/ 12 w 71"/>
                <a:gd name="T83" fmla="*/ 18 h 51"/>
                <a:gd name="T84" fmla="*/ 12 w 71"/>
                <a:gd name="T85" fmla="*/ 26 h 51"/>
                <a:gd name="T86" fmla="*/ 17 w 71"/>
                <a:gd name="T87" fmla="*/ 24 h 51"/>
                <a:gd name="T88" fmla="*/ 17 w 71"/>
                <a:gd name="T89" fmla="*/ 29 h 51"/>
                <a:gd name="T90" fmla="*/ 23 w 71"/>
                <a:gd name="T91" fmla="*/ 32 h 51"/>
                <a:gd name="T92" fmla="*/ 22 w 71"/>
                <a:gd name="T93" fmla="*/ 34 h 51"/>
                <a:gd name="T94" fmla="*/ 29 w 71"/>
                <a:gd name="T95" fmla="*/ 38 h 51"/>
                <a:gd name="T96" fmla="*/ 30 w 71"/>
                <a:gd name="T97" fmla="*/ 41 h 51"/>
                <a:gd name="T98" fmla="*/ 33 w 71"/>
                <a:gd name="T99" fmla="*/ 43 h 51"/>
                <a:gd name="T100" fmla="*/ 41 w 71"/>
                <a:gd name="T101" fmla="*/ 43 h 51"/>
                <a:gd name="T102" fmla="*/ 48 w 71"/>
                <a:gd name="T103" fmla="*/ 46 h 51"/>
                <a:gd name="T104" fmla="*/ 41 w 71"/>
                <a:gd name="T105" fmla="*/ 48 h 51"/>
                <a:gd name="T106" fmla="*/ 54 w 71"/>
                <a:gd name="T107" fmla="*/ 51 h 51"/>
                <a:gd name="T108" fmla="*/ 54 w 71"/>
                <a:gd name="T109" fmla="*/ 46 h 51"/>
                <a:gd name="T110" fmla="*/ 51 w 71"/>
                <a:gd name="T111" fmla="*/ 43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47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6 w 36"/>
                <a:gd name="T1" fmla="*/ 24 h 25"/>
                <a:gd name="T2" fmla="*/ 12 w 36"/>
                <a:gd name="T3" fmla="*/ 19 h 25"/>
                <a:gd name="T4" fmla="*/ 14 w 36"/>
                <a:gd name="T5" fmla="*/ 22 h 25"/>
                <a:gd name="T6" fmla="*/ 19 w 36"/>
                <a:gd name="T7" fmla="*/ 22 h 25"/>
                <a:gd name="T8" fmla="*/ 22 w 36"/>
                <a:gd name="T9" fmla="*/ 19 h 25"/>
                <a:gd name="T10" fmla="*/ 26 w 36"/>
                <a:gd name="T11" fmla="*/ 18 h 25"/>
                <a:gd name="T12" fmla="*/ 26 w 36"/>
                <a:gd name="T13" fmla="*/ 12 h 25"/>
                <a:gd name="T14" fmla="*/ 30 w 36"/>
                <a:gd name="T15" fmla="*/ 8 h 25"/>
                <a:gd name="T16" fmla="*/ 36 w 36"/>
                <a:gd name="T17" fmla="*/ 7 h 25"/>
                <a:gd name="T18" fmla="*/ 30 w 36"/>
                <a:gd name="T19" fmla="*/ 0 h 25"/>
                <a:gd name="T20" fmla="*/ 29 w 36"/>
                <a:gd name="T21" fmla="*/ 1 h 25"/>
                <a:gd name="T22" fmla="*/ 29 w 36"/>
                <a:gd name="T23" fmla="*/ 4 h 25"/>
                <a:gd name="T24" fmla="*/ 24 w 36"/>
                <a:gd name="T25" fmla="*/ 5 h 25"/>
                <a:gd name="T26" fmla="*/ 17 w 36"/>
                <a:gd name="T27" fmla="*/ 5 h 25"/>
                <a:gd name="T28" fmla="*/ 13 w 36"/>
                <a:gd name="T29" fmla="*/ 8 h 25"/>
                <a:gd name="T30" fmla="*/ 6 w 36"/>
                <a:gd name="T31" fmla="*/ 8 h 25"/>
                <a:gd name="T32" fmla="*/ 0 w 36"/>
                <a:gd name="T33" fmla="*/ 9 h 25"/>
                <a:gd name="T34" fmla="*/ 0 w 36"/>
                <a:gd name="T35" fmla="*/ 12 h 25"/>
                <a:gd name="T36" fmla="*/ 0 w 36"/>
                <a:gd name="T37" fmla="*/ 19 h 25"/>
                <a:gd name="T38" fmla="*/ 0 w 36"/>
                <a:gd name="T39" fmla="*/ 19 h 25"/>
                <a:gd name="T40" fmla="*/ 3 w 36"/>
                <a:gd name="T41" fmla="*/ 19 h 25"/>
                <a:gd name="T42" fmla="*/ 0 w 36"/>
                <a:gd name="T43" fmla="*/ 22 h 25"/>
                <a:gd name="T44" fmla="*/ 0 w 36"/>
                <a:gd name="T45" fmla="*/ 25 h 25"/>
                <a:gd name="T46" fmla="*/ 2 w 36"/>
                <a:gd name="T47" fmla="*/ 25 h 25"/>
                <a:gd name="T48" fmla="*/ 6 w 36"/>
                <a:gd name="T49" fmla="*/ 24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48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6 w 36"/>
                <a:gd name="T1" fmla="*/ 24 h 25"/>
                <a:gd name="T2" fmla="*/ 12 w 36"/>
                <a:gd name="T3" fmla="*/ 19 h 25"/>
                <a:gd name="T4" fmla="*/ 14 w 36"/>
                <a:gd name="T5" fmla="*/ 22 h 25"/>
                <a:gd name="T6" fmla="*/ 19 w 36"/>
                <a:gd name="T7" fmla="*/ 22 h 25"/>
                <a:gd name="T8" fmla="*/ 22 w 36"/>
                <a:gd name="T9" fmla="*/ 19 h 25"/>
                <a:gd name="T10" fmla="*/ 26 w 36"/>
                <a:gd name="T11" fmla="*/ 18 h 25"/>
                <a:gd name="T12" fmla="*/ 26 w 36"/>
                <a:gd name="T13" fmla="*/ 12 h 25"/>
                <a:gd name="T14" fmla="*/ 30 w 36"/>
                <a:gd name="T15" fmla="*/ 8 h 25"/>
                <a:gd name="T16" fmla="*/ 36 w 36"/>
                <a:gd name="T17" fmla="*/ 7 h 25"/>
                <a:gd name="T18" fmla="*/ 30 w 36"/>
                <a:gd name="T19" fmla="*/ 0 h 25"/>
                <a:gd name="T20" fmla="*/ 29 w 36"/>
                <a:gd name="T21" fmla="*/ 1 h 25"/>
                <a:gd name="T22" fmla="*/ 29 w 36"/>
                <a:gd name="T23" fmla="*/ 4 h 25"/>
                <a:gd name="T24" fmla="*/ 24 w 36"/>
                <a:gd name="T25" fmla="*/ 5 h 25"/>
                <a:gd name="T26" fmla="*/ 17 w 36"/>
                <a:gd name="T27" fmla="*/ 5 h 25"/>
                <a:gd name="T28" fmla="*/ 13 w 36"/>
                <a:gd name="T29" fmla="*/ 8 h 25"/>
                <a:gd name="T30" fmla="*/ 6 w 36"/>
                <a:gd name="T31" fmla="*/ 8 h 25"/>
                <a:gd name="T32" fmla="*/ 0 w 36"/>
                <a:gd name="T33" fmla="*/ 9 h 25"/>
                <a:gd name="T34" fmla="*/ 0 w 36"/>
                <a:gd name="T35" fmla="*/ 12 h 25"/>
                <a:gd name="T36" fmla="*/ 0 w 36"/>
                <a:gd name="T37" fmla="*/ 19 h 25"/>
                <a:gd name="T38" fmla="*/ 0 w 36"/>
                <a:gd name="T39" fmla="*/ 19 h 25"/>
                <a:gd name="T40" fmla="*/ 3 w 36"/>
                <a:gd name="T41" fmla="*/ 19 h 25"/>
                <a:gd name="T42" fmla="*/ 0 w 36"/>
                <a:gd name="T43" fmla="*/ 22 h 25"/>
                <a:gd name="T44" fmla="*/ 0 w 36"/>
                <a:gd name="T45" fmla="*/ 25 h 25"/>
                <a:gd name="T46" fmla="*/ 2 w 36"/>
                <a:gd name="T47" fmla="*/ 25 h 25"/>
                <a:gd name="T48" fmla="*/ 6 w 36"/>
                <a:gd name="T49" fmla="*/ 24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9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51 w 71"/>
                <a:gd name="T1" fmla="*/ 43 h 51"/>
                <a:gd name="T2" fmla="*/ 50 w 71"/>
                <a:gd name="T3" fmla="*/ 42 h 51"/>
                <a:gd name="T4" fmla="*/ 45 w 71"/>
                <a:gd name="T5" fmla="*/ 41 h 51"/>
                <a:gd name="T6" fmla="*/ 43 w 71"/>
                <a:gd name="T7" fmla="*/ 36 h 51"/>
                <a:gd name="T8" fmla="*/ 36 w 71"/>
                <a:gd name="T9" fmla="*/ 32 h 51"/>
                <a:gd name="T10" fmla="*/ 31 w 71"/>
                <a:gd name="T11" fmla="*/ 26 h 51"/>
                <a:gd name="T12" fmla="*/ 27 w 71"/>
                <a:gd name="T13" fmla="*/ 25 h 51"/>
                <a:gd name="T14" fmla="*/ 29 w 71"/>
                <a:gd name="T15" fmla="*/ 18 h 51"/>
                <a:gd name="T16" fmla="*/ 31 w 71"/>
                <a:gd name="T17" fmla="*/ 18 h 51"/>
                <a:gd name="T18" fmla="*/ 36 w 71"/>
                <a:gd name="T19" fmla="*/ 21 h 51"/>
                <a:gd name="T20" fmla="*/ 37 w 71"/>
                <a:gd name="T21" fmla="*/ 18 h 51"/>
                <a:gd name="T22" fmla="*/ 41 w 71"/>
                <a:gd name="T23" fmla="*/ 17 h 51"/>
                <a:gd name="T24" fmla="*/ 47 w 71"/>
                <a:gd name="T25" fmla="*/ 18 h 51"/>
                <a:gd name="T26" fmla="*/ 53 w 71"/>
                <a:gd name="T27" fmla="*/ 18 h 51"/>
                <a:gd name="T28" fmla="*/ 57 w 71"/>
                <a:gd name="T29" fmla="*/ 18 h 51"/>
                <a:gd name="T30" fmla="*/ 61 w 71"/>
                <a:gd name="T31" fmla="*/ 18 h 51"/>
                <a:gd name="T32" fmla="*/ 68 w 71"/>
                <a:gd name="T33" fmla="*/ 19 h 51"/>
                <a:gd name="T34" fmla="*/ 68 w 71"/>
                <a:gd name="T35" fmla="*/ 15 h 51"/>
                <a:gd name="T36" fmla="*/ 71 w 71"/>
                <a:gd name="T37" fmla="*/ 15 h 51"/>
                <a:gd name="T38" fmla="*/ 68 w 71"/>
                <a:gd name="T39" fmla="*/ 14 h 51"/>
                <a:gd name="T40" fmla="*/ 65 w 71"/>
                <a:gd name="T41" fmla="*/ 10 h 51"/>
                <a:gd name="T42" fmla="*/ 62 w 71"/>
                <a:gd name="T43" fmla="*/ 5 h 51"/>
                <a:gd name="T44" fmla="*/ 55 w 71"/>
                <a:gd name="T45" fmla="*/ 8 h 51"/>
                <a:gd name="T46" fmla="*/ 51 w 71"/>
                <a:gd name="T47" fmla="*/ 8 h 51"/>
                <a:gd name="T48" fmla="*/ 50 w 71"/>
                <a:gd name="T49" fmla="*/ 5 h 51"/>
                <a:gd name="T50" fmla="*/ 45 w 71"/>
                <a:gd name="T51" fmla="*/ 7 h 51"/>
                <a:gd name="T52" fmla="*/ 43 w 71"/>
                <a:gd name="T53" fmla="*/ 5 h 51"/>
                <a:gd name="T54" fmla="*/ 38 w 71"/>
                <a:gd name="T55" fmla="*/ 2 h 51"/>
                <a:gd name="T56" fmla="*/ 34 w 71"/>
                <a:gd name="T57" fmla="*/ 0 h 51"/>
                <a:gd name="T58" fmla="*/ 30 w 71"/>
                <a:gd name="T59" fmla="*/ 1 h 51"/>
                <a:gd name="T60" fmla="*/ 26 w 71"/>
                <a:gd name="T61" fmla="*/ 5 h 51"/>
                <a:gd name="T62" fmla="*/ 26 w 71"/>
                <a:gd name="T63" fmla="*/ 11 h 51"/>
                <a:gd name="T64" fmla="*/ 22 w 71"/>
                <a:gd name="T65" fmla="*/ 12 h 51"/>
                <a:gd name="T66" fmla="*/ 19 w 71"/>
                <a:gd name="T67" fmla="*/ 15 h 51"/>
                <a:gd name="T68" fmla="*/ 14 w 71"/>
                <a:gd name="T69" fmla="*/ 15 h 51"/>
                <a:gd name="T70" fmla="*/ 12 w 71"/>
                <a:gd name="T71" fmla="*/ 12 h 51"/>
                <a:gd name="T72" fmla="*/ 6 w 71"/>
                <a:gd name="T73" fmla="*/ 17 h 51"/>
                <a:gd name="T74" fmla="*/ 2 w 71"/>
                <a:gd name="T75" fmla="*/ 18 h 51"/>
                <a:gd name="T76" fmla="*/ 0 w 71"/>
                <a:gd name="T77" fmla="*/ 18 h 51"/>
                <a:gd name="T78" fmla="*/ 0 w 71"/>
                <a:gd name="T79" fmla="*/ 18 h 51"/>
                <a:gd name="T80" fmla="*/ 5 w 71"/>
                <a:gd name="T81" fmla="*/ 26 h 51"/>
                <a:gd name="T82" fmla="*/ 12 w 71"/>
                <a:gd name="T83" fmla="*/ 18 h 51"/>
                <a:gd name="T84" fmla="*/ 12 w 71"/>
                <a:gd name="T85" fmla="*/ 26 h 51"/>
                <a:gd name="T86" fmla="*/ 17 w 71"/>
                <a:gd name="T87" fmla="*/ 24 h 51"/>
                <a:gd name="T88" fmla="*/ 17 w 71"/>
                <a:gd name="T89" fmla="*/ 29 h 51"/>
                <a:gd name="T90" fmla="*/ 23 w 71"/>
                <a:gd name="T91" fmla="*/ 32 h 51"/>
                <a:gd name="T92" fmla="*/ 22 w 71"/>
                <a:gd name="T93" fmla="*/ 34 h 51"/>
                <a:gd name="T94" fmla="*/ 29 w 71"/>
                <a:gd name="T95" fmla="*/ 38 h 51"/>
                <a:gd name="T96" fmla="*/ 30 w 71"/>
                <a:gd name="T97" fmla="*/ 41 h 51"/>
                <a:gd name="T98" fmla="*/ 33 w 71"/>
                <a:gd name="T99" fmla="*/ 43 h 51"/>
                <a:gd name="T100" fmla="*/ 41 w 71"/>
                <a:gd name="T101" fmla="*/ 43 h 51"/>
                <a:gd name="T102" fmla="*/ 48 w 71"/>
                <a:gd name="T103" fmla="*/ 46 h 51"/>
                <a:gd name="T104" fmla="*/ 41 w 71"/>
                <a:gd name="T105" fmla="*/ 48 h 51"/>
                <a:gd name="T106" fmla="*/ 54 w 71"/>
                <a:gd name="T107" fmla="*/ 51 h 51"/>
                <a:gd name="T108" fmla="*/ 54 w 71"/>
                <a:gd name="T109" fmla="*/ 46 h 51"/>
                <a:gd name="T110" fmla="*/ 51 w 71"/>
                <a:gd name="T111" fmla="*/ 43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0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51 w 71"/>
                <a:gd name="T1" fmla="*/ 43 h 51"/>
                <a:gd name="T2" fmla="*/ 50 w 71"/>
                <a:gd name="T3" fmla="*/ 42 h 51"/>
                <a:gd name="T4" fmla="*/ 45 w 71"/>
                <a:gd name="T5" fmla="*/ 41 h 51"/>
                <a:gd name="T6" fmla="*/ 43 w 71"/>
                <a:gd name="T7" fmla="*/ 36 h 51"/>
                <a:gd name="T8" fmla="*/ 36 w 71"/>
                <a:gd name="T9" fmla="*/ 32 h 51"/>
                <a:gd name="T10" fmla="*/ 31 w 71"/>
                <a:gd name="T11" fmla="*/ 26 h 51"/>
                <a:gd name="T12" fmla="*/ 27 w 71"/>
                <a:gd name="T13" fmla="*/ 25 h 51"/>
                <a:gd name="T14" fmla="*/ 29 w 71"/>
                <a:gd name="T15" fmla="*/ 18 h 51"/>
                <a:gd name="T16" fmla="*/ 31 w 71"/>
                <a:gd name="T17" fmla="*/ 18 h 51"/>
                <a:gd name="T18" fmla="*/ 36 w 71"/>
                <a:gd name="T19" fmla="*/ 21 h 51"/>
                <a:gd name="T20" fmla="*/ 37 w 71"/>
                <a:gd name="T21" fmla="*/ 18 h 51"/>
                <a:gd name="T22" fmla="*/ 41 w 71"/>
                <a:gd name="T23" fmla="*/ 17 h 51"/>
                <a:gd name="T24" fmla="*/ 47 w 71"/>
                <a:gd name="T25" fmla="*/ 18 h 51"/>
                <a:gd name="T26" fmla="*/ 53 w 71"/>
                <a:gd name="T27" fmla="*/ 18 h 51"/>
                <a:gd name="T28" fmla="*/ 57 w 71"/>
                <a:gd name="T29" fmla="*/ 18 h 51"/>
                <a:gd name="T30" fmla="*/ 61 w 71"/>
                <a:gd name="T31" fmla="*/ 18 h 51"/>
                <a:gd name="T32" fmla="*/ 68 w 71"/>
                <a:gd name="T33" fmla="*/ 19 h 51"/>
                <a:gd name="T34" fmla="*/ 68 w 71"/>
                <a:gd name="T35" fmla="*/ 15 h 51"/>
                <a:gd name="T36" fmla="*/ 71 w 71"/>
                <a:gd name="T37" fmla="*/ 15 h 51"/>
                <a:gd name="T38" fmla="*/ 68 w 71"/>
                <a:gd name="T39" fmla="*/ 14 h 51"/>
                <a:gd name="T40" fmla="*/ 65 w 71"/>
                <a:gd name="T41" fmla="*/ 10 h 51"/>
                <a:gd name="T42" fmla="*/ 62 w 71"/>
                <a:gd name="T43" fmla="*/ 5 h 51"/>
                <a:gd name="T44" fmla="*/ 55 w 71"/>
                <a:gd name="T45" fmla="*/ 8 h 51"/>
                <a:gd name="T46" fmla="*/ 51 w 71"/>
                <a:gd name="T47" fmla="*/ 8 h 51"/>
                <a:gd name="T48" fmla="*/ 50 w 71"/>
                <a:gd name="T49" fmla="*/ 5 h 51"/>
                <a:gd name="T50" fmla="*/ 45 w 71"/>
                <a:gd name="T51" fmla="*/ 7 h 51"/>
                <a:gd name="T52" fmla="*/ 43 w 71"/>
                <a:gd name="T53" fmla="*/ 5 h 51"/>
                <a:gd name="T54" fmla="*/ 38 w 71"/>
                <a:gd name="T55" fmla="*/ 2 h 51"/>
                <a:gd name="T56" fmla="*/ 34 w 71"/>
                <a:gd name="T57" fmla="*/ 0 h 51"/>
                <a:gd name="T58" fmla="*/ 30 w 71"/>
                <a:gd name="T59" fmla="*/ 1 h 51"/>
                <a:gd name="T60" fmla="*/ 26 w 71"/>
                <a:gd name="T61" fmla="*/ 5 h 51"/>
                <a:gd name="T62" fmla="*/ 26 w 71"/>
                <a:gd name="T63" fmla="*/ 11 h 51"/>
                <a:gd name="T64" fmla="*/ 22 w 71"/>
                <a:gd name="T65" fmla="*/ 12 h 51"/>
                <a:gd name="T66" fmla="*/ 19 w 71"/>
                <a:gd name="T67" fmla="*/ 15 h 51"/>
                <a:gd name="T68" fmla="*/ 14 w 71"/>
                <a:gd name="T69" fmla="*/ 15 h 51"/>
                <a:gd name="T70" fmla="*/ 12 w 71"/>
                <a:gd name="T71" fmla="*/ 12 h 51"/>
                <a:gd name="T72" fmla="*/ 6 w 71"/>
                <a:gd name="T73" fmla="*/ 17 h 51"/>
                <a:gd name="T74" fmla="*/ 2 w 71"/>
                <a:gd name="T75" fmla="*/ 18 h 51"/>
                <a:gd name="T76" fmla="*/ 0 w 71"/>
                <a:gd name="T77" fmla="*/ 18 h 51"/>
                <a:gd name="T78" fmla="*/ 0 w 71"/>
                <a:gd name="T79" fmla="*/ 18 h 51"/>
                <a:gd name="T80" fmla="*/ 5 w 71"/>
                <a:gd name="T81" fmla="*/ 26 h 51"/>
                <a:gd name="T82" fmla="*/ 12 w 71"/>
                <a:gd name="T83" fmla="*/ 18 h 51"/>
                <a:gd name="T84" fmla="*/ 12 w 71"/>
                <a:gd name="T85" fmla="*/ 26 h 51"/>
                <a:gd name="T86" fmla="*/ 17 w 71"/>
                <a:gd name="T87" fmla="*/ 24 h 51"/>
                <a:gd name="T88" fmla="*/ 17 w 71"/>
                <a:gd name="T89" fmla="*/ 29 h 51"/>
                <a:gd name="T90" fmla="*/ 23 w 71"/>
                <a:gd name="T91" fmla="*/ 32 h 51"/>
                <a:gd name="T92" fmla="*/ 22 w 71"/>
                <a:gd name="T93" fmla="*/ 34 h 51"/>
                <a:gd name="T94" fmla="*/ 29 w 71"/>
                <a:gd name="T95" fmla="*/ 38 h 51"/>
                <a:gd name="T96" fmla="*/ 30 w 71"/>
                <a:gd name="T97" fmla="*/ 41 h 51"/>
                <a:gd name="T98" fmla="*/ 33 w 71"/>
                <a:gd name="T99" fmla="*/ 43 h 51"/>
                <a:gd name="T100" fmla="*/ 41 w 71"/>
                <a:gd name="T101" fmla="*/ 43 h 51"/>
                <a:gd name="T102" fmla="*/ 48 w 71"/>
                <a:gd name="T103" fmla="*/ 46 h 51"/>
                <a:gd name="T104" fmla="*/ 41 w 71"/>
                <a:gd name="T105" fmla="*/ 48 h 51"/>
                <a:gd name="T106" fmla="*/ 54 w 71"/>
                <a:gd name="T107" fmla="*/ 51 h 51"/>
                <a:gd name="T108" fmla="*/ 54 w 71"/>
                <a:gd name="T109" fmla="*/ 46 h 51"/>
                <a:gd name="T110" fmla="*/ 51 w 71"/>
                <a:gd name="T111" fmla="*/ 43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51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37 w 49"/>
                <a:gd name="T1" fmla="*/ 32 h 39"/>
                <a:gd name="T2" fmla="*/ 40 w 49"/>
                <a:gd name="T3" fmla="*/ 29 h 39"/>
                <a:gd name="T4" fmla="*/ 41 w 49"/>
                <a:gd name="T5" fmla="*/ 26 h 39"/>
                <a:gd name="T6" fmla="*/ 44 w 49"/>
                <a:gd name="T7" fmla="*/ 26 h 39"/>
                <a:gd name="T8" fmla="*/ 42 w 49"/>
                <a:gd name="T9" fmla="*/ 24 h 39"/>
                <a:gd name="T10" fmla="*/ 49 w 49"/>
                <a:gd name="T11" fmla="*/ 21 h 39"/>
                <a:gd name="T12" fmla="*/ 47 w 49"/>
                <a:gd name="T13" fmla="*/ 17 h 39"/>
                <a:gd name="T14" fmla="*/ 49 w 49"/>
                <a:gd name="T15" fmla="*/ 14 h 39"/>
                <a:gd name="T16" fmla="*/ 44 w 49"/>
                <a:gd name="T17" fmla="*/ 11 h 39"/>
                <a:gd name="T18" fmla="*/ 42 w 49"/>
                <a:gd name="T19" fmla="*/ 8 h 39"/>
                <a:gd name="T20" fmla="*/ 42 w 49"/>
                <a:gd name="T21" fmla="*/ 4 h 39"/>
                <a:gd name="T22" fmla="*/ 38 w 49"/>
                <a:gd name="T23" fmla="*/ 4 h 39"/>
                <a:gd name="T24" fmla="*/ 38 w 49"/>
                <a:gd name="T25" fmla="*/ 1 h 39"/>
                <a:gd name="T26" fmla="*/ 34 w 49"/>
                <a:gd name="T27" fmla="*/ 1 h 39"/>
                <a:gd name="T28" fmla="*/ 30 w 49"/>
                <a:gd name="T29" fmla="*/ 1 h 39"/>
                <a:gd name="T30" fmla="*/ 26 w 49"/>
                <a:gd name="T31" fmla="*/ 1 h 39"/>
                <a:gd name="T32" fmla="*/ 20 w 49"/>
                <a:gd name="T33" fmla="*/ 1 h 39"/>
                <a:gd name="T34" fmla="*/ 14 w 49"/>
                <a:gd name="T35" fmla="*/ 0 h 39"/>
                <a:gd name="T36" fmla="*/ 10 w 49"/>
                <a:gd name="T37" fmla="*/ 1 h 39"/>
                <a:gd name="T38" fmla="*/ 9 w 49"/>
                <a:gd name="T39" fmla="*/ 4 h 39"/>
                <a:gd name="T40" fmla="*/ 4 w 49"/>
                <a:gd name="T41" fmla="*/ 1 h 39"/>
                <a:gd name="T42" fmla="*/ 2 w 49"/>
                <a:gd name="T43" fmla="*/ 1 h 39"/>
                <a:gd name="T44" fmla="*/ 0 w 49"/>
                <a:gd name="T45" fmla="*/ 8 h 39"/>
                <a:gd name="T46" fmla="*/ 4 w 49"/>
                <a:gd name="T47" fmla="*/ 9 h 39"/>
                <a:gd name="T48" fmla="*/ 9 w 49"/>
                <a:gd name="T49" fmla="*/ 15 h 39"/>
                <a:gd name="T50" fmla="*/ 16 w 49"/>
                <a:gd name="T51" fmla="*/ 19 h 39"/>
                <a:gd name="T52" fmla="*/ 18 w 49"/>
                <a:gd name="T53" fmla="*/ 24 h 39"/>
                <a:gd name="T54" fmla="*/ 23 w 49"/>
                <a:gd name="T55" fmla="*/ 25 h 39"/>
                <a:gd name="T56" fmla="*/ 24 w 49"/>
                <a:gd name="T57" fmla="*/ 26 h 39"/>
                <a:gd name="T58" fmla="*/ 27 w 49"/>
                <a:gd name="T59" fmla="*/ 29 h 39"/>
                <a:gd name="T60" fmla="*/ 27 w 49"/>
                <a:gd name="T61" fmla="*/ 34 h 39"/>
                <a:gd name="T62" fmla="*/ 38 w 49"/>
                <a:gd name="T63" fmla="*/ 39 h 39"/>
                <a:gd name="T64" fmla="*/ 38 w 49"/>
                <a:gd name="T65" fmla="*/ 34 h 39"/>
                <a:gd name="T66" fmla="*/ 37 w 49"/>
                <a:gd name="T67" fmla="*/ 32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52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37 w 49"/>
                <a:gd name="T1" fmla="*/ 32 h 39"/>
                <a:gd name="T2" fmla="*/ 40 w 49"/>
                <a:gd name="T3" fmla="*/ 29 h 39"/>
                <a:gd name="T4" fmla="*/ 41 w 49"/>
                <a:gd name="T5" fmla="*/ 26 h 39"/>
                <a:gd name="T6" fmla="*/ 44 w 49"/>
                <a:gd name="T7" fmla="*/ 26 h 39"/>
                <a:gd name="T8" fmla="*/ 42 w 49"/>
                <a:gd name="T9" fmla="*/ 24 h 39"/>
                <a:gd name="T10" fmla="*/ 49 w 49"/>
                <a:gd name="T11" fmla="*/ 21 h 39"/>
                <a:gd name="T12" fmla="*/ 47 w 49"/>
                <a:gd name="T13" fmla="*/ 17 h 39"/>
                <a:gd name="T14" fmla="*/ 49 w 49"/>
                <a:gd name="T15" fmla="*/ 14 h 39"/>
                <a:gd name="T16" fmla="*/ 44 w 49"/>
                <a:gd name="T17" fmla="*/ 11 h 39"/>
                <a:gd name="T18" fmla="*/ 42 w 49"/>
                <a:gd name="T19" fmla="*/ 8 h 39"/>
                <a:gd name="T20" fmla="*/ 42 w 49"/>
                <a:gd name="T21" fmla="*/ 4 h 39"/>
                <a:gd name="T22" fmla="*/ 38 w 49"/>
                <a:gd name="T23" fmla="*/ 4 h 39"/>
                <a:gd name="T24" fmla="*/ 38 w 49"/>
                <a:gd name="T25" fmla="*/ 1 h 39"/>
                <a:gd name="T26" fmla="*/ 34 w 49"/>
                <a:gd name="T27" fmla="*/ 1 h 39"/>
                <a:gd name="T28" fmla="*/ 30 w 49"/>
                <a:gd name="T29" fmla="*/ 1 h 39"/>
                <a:gd name="T30" fmla="*/ 26 w 49"/>
                <a:gd name="T31" fmla="*/ 1 h 39"/>
                <a:gd name="T32" fmla="*/ 20 w 49"/>
                <a:gd name="T33" fmla="*/ 1 h 39"/>
                <a:gd name="T34" fmla="*/ 14 w 49"/>
                <a:gd name="T35" fmla="*/ 0 h 39"/>
                <a:gd name="T36" fmla="*/ 10 w 49"/>
                <a:gd name="T37" fmla="*/ 1 h 39"/>
                <a:gd name="T38" fmla="*/ 9 w 49"/>
                <a:gd name="T39" fmla="*/ 4 h 39"/>
                <a:gd name="T40" fmla="*/ 4 w 49"/>
                <a:gd name="T41" fmla="*/ 1 h 39"/>
                <a:gd name="T42" fmla="*/ 2 w 49"/>
                <a:gd name="T43" fmla="*/ 1 h 39"/>
                <a:gd name="T44" fmla="*/ 0 w 49"/>
                <a:gd name="T45" fmla="*/ 8 h 39"/>
                <a:gd name="T46" fmla="*/ 4 w 49"/>
                <a:gd name="T47" fmla="*/ 9 h 39"/>
                <a:gd name="T48" fmla="*/ 9 w 49"/>
                <a:gd name="T49" fmla="*/ 15 h 39"/>
                <a:gd name="T50" fmla="*/ 16 w 49"/>
                <a:gd name="T51" fmla="*/ 19 h 39"/>
                <a:gd name="T52" fmla="*/ 18 w 49"/>
                <a:gd name="T53" fmla="*/ 24 h 39"/>
                <a:gd name="T54" fmla="*/ 23 w 49"/>
                <a:gd name="T55" fmla="*/ 25 h 39"/>
                <a:gd name="T56" fmla="*/ 24 w 49"/>
                <a:gd name="T57" fmla="*/ 26 h 39"/>
                <a:gd name="T58" fmla="*/ 27 w 49"/>
                <a:gd name="T59" fmla="*/ 29 h 39"/>
                <a:gd name="T60" fmla="*/ 27 w 49"/>
                <a:gd name="T61" fmla="*/ 34 h 39"/>
                <a:gd name="T62" fmla="*/ 38 w 49"/>
                <a:gd name="T63" fmla="*/ 39 h 39"/>
                <a:gd name="T64" fmla="*/ 38 w 49"/>
                <a:gd name="T65" fmla="*/ 34 h 39"/>
                <a:gd name="T66" fmla="*/ 37 w 49"/>
                <a:gd name="T67" fmla="*/ 32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53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38 w 73"/>
                <a:gd name="T1" fmla="*/ 38 h 44"/>
                <a:gd name="T2" fmla="*/ 42 w 73"/>
                <a:gd name="T3" fmla="*/ 37 h 44"/>
                <a:gd name="T4" fmla="*/ 49 w 73"/>
                <a:gd name="T5" fmla="*/ 37 h 44"/>
                <a:gd name="T6" fmla="*/ 54 w 73"/>
                <a:gd name="T7" fmla="*/ 36 h 44"/>
                <a:gd name="T8" fmla="*/ 56 w 73"/>
                <a:gd name="T9" fmla="*/ 33 h 44"/>
                <a:gd name="T10" fmla="*/ 59 w 73"/>
                <a:gd name="T11" fmla="*/ 33 h 44"/>
                <a:gd name="T12" fmla="*/ 59 w 73"/>
                <a:gd name="T13" fmla="*/ 27 h 44"/>
                <a:gd name="T14" fmla="*/ 61 w 73"/>
                <a:gd name="T15" fmla="*/ 24 h 44"/>
                <a:gd name="T16" fmla="*/ 65 w 73"/>
                <a:gd name="T17" fmla="*/ 20 h 44"/>
                <a:gd name="T18" fmla="*/ 68 w 73"/>
                <a:gd name="T19" fmla="*/ 13 h 44"/>
                <a:gd name="T20" fmla="*/ 70 w 73"/>
                <a:gd name="T21" fmla="*/ 9 h 44"/>
                <a:gd name="T22" fmla="*/ 73 w 73"/>
                <a:gd name="T23" fmla="*/ 6 h 44"/>
                <a:gd name="T24" fmla="*/ 70 w 73"/>
                <a:gd name="T25" fmla="*/ 3 h 44"/>
                <a:gd name="T26" fmla="*/ 66 w 73"/>
                <a:gd name="T27" fmla="*/ 0 h 44"/>
                <a:gd name="T28" fmla="*/ 61 w 73"/>
                <a:gd name="T29" fmla="*/ 0 h 44"/>
                <a:gd name="T30" fmla="*/ 58 w 73"/>
                <a:gd name="T31" fmla="*/ 0 h 44"/>
                <a:gd name="T32" fmla="*/ 52 w 73"/>
                <a:gd name="T33" fmla="*/ 0 h 44"/>
                <a:gd name="T34" fmla="*/ 48 w 73"/>
                <a:gd name="T35" fmla="*/ 0 h 44"/>
                <a:gd name="T36" fmla="*/ 42 w 73"/>
                <a:gd name="T37" fmla="*/ 7 h 44"/>
                <a:gd name="T38" fmla="*/ 37 w 73"/>
                <a:gd name="T39" fmla="*/ 6 h 44"/>
                <a:gd name="T40" fmla="*/ 37 w 73"/>
                <a:gd name="T41" fmla="*/ 7 h 44"/>
                <a:gd name="T42" fmla="*/ 30 w 73"/>
                <a:gd name="T43" fmla="*/ 10 h 44"/>
                <a:gd name="T44" fmla="*/ 30 w 73"/>
                <a:gd name="T45" fmla="*/ 13 h 44"/>
                <a:gd name="T46" fmla="*/ 14 w 73"/>
                <a:gd name="T47" fmla="*/ 16 h 44"/>
                <a:gd name="T48" fmla="*/ 11 w 73"/>
                <a:gd name="T49" fmla="*/ 13 h 44"/>
                <a:gd name="T50" fmla="*/ 8 w 73"/>
                <a:gd name="T51" fmla="*/ 13 h 44"/>
                <a:gd name="T52" fmla="*/ 8 w 73"/>
                <a:gd name="T53" fmla="*/ 16 h 44"/>
                <a:gd name="T54" fmla="*/ 4 w 73"/>
                <a:gd name="T55" fmla="*/ 17 h 44"/>
                <a:gd name="T56" fmla="*/ 4 w 73"/>
                <a:gd name="T57" fmla="*/ 23 h 44"/>
                <a:gd name="T58" fmla="*/ 3 w 73"/>
                <a:gd name="T59" fmla="*/ 27 h 44"/>
                <a:gd name="T60" fmla="*/ 0 w 73"/>
                <a:gd name="T61" fmla="*/ 29 h 44"/>
                <a:gd name="T62" fmla="*/ 6 w 73"/>
                <a:gd name="T63" fmla="*/ 36 h 44"/>
                <a:gd name="T64" fmla="*/ 4 w 73"/>
                <a:gd name="T65" fmla="*/ 36 h 44"/>
                <a:gd name="T66" fmla="*/ 8 w 73"/>
                <a:gd name="T67" fmla="*/ 38 h 44"/>
                <a:gd name="T68" fmla="*/ 13 w 73"/>
                <a:gd name="T69" fmla="*/ 41 h 44"/>
                <a:gd name="T70" fmla="*/ 15 w 73"/>
                <a:gd name="T71" fmla="*/ 43 h 44"/>
                <a:gd name="T72" fmla="*/ 20 w 73"/>
                <a:gd name="T73" fmla="*/ 41 h 44"/>
                <a:gd name="T74" fmla="*/ 21 w 73"/>
                <a:gd name="T75" fmla="*/ 44 h 44"/>
                <a:gd name="T76" fmla="*/ 25 w 73"/>
                <a:gd name="T77" fmla="*/ 44 h 44"/>
                <a:gd name="T78" fmla="*/ 32 w 73"/>
                <a:gd name="T79" fmla="*/ 41 h 44"/>
                <a:gd name="T80" fmla="*/ 34 w 73"/>
                <a:gd name="T81" fmla="*/ 41 h 44"/>
                <a:gd name="T82" fmla="*/ 35 w 73"/>
                <a:gd name="T83" fmla="*/ 38 h 44"/>
                <a:gd name="T84" fmla="*/ 38 w 73"/>
                <a:gd name="T85" fmla="*/ 38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54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38 w 73"/>
                <a:gd name="T1" fmla="*/ 38 h 44"/>
                <a:gd name="T2" fmla="*/ 42 w 73"/>
                <a:gd name="T3" fmla="*/ 37 h 44"/>
                <a:gd name="T4" fmla="*/ 49 w 73"/>
                <a:gd name="T5" fmla="*/ 37 h 44"/>
                <a:gd name="T6" fmla="*/ 54 w 73"/>
                <a:gd name="T7" fmla="*/ 36 h 44"/>
                <a:gd name="T8" fmla="*/ 56 w 73"/>
                <a:gd name="T9" fmla="*/ 33 h 44"/>
                <a:gd name="T10" fmla="*/ 59 w 73"/>
                <a:gd name="T11" fmla="*/ 33 h 44"/>
                <a:gd name="T12" fmla="*/ 59 w 73"/>
                <a:gd name="T13" fmla="*/ 27 h 44"/>
                <a:gd name="T14" fmla="*/ 61 w 73"/>
                <a:gd name="T15" fmla="*/ 24 h 44"/>
                <a:gd name="T16" fmla="*/ 65 w 73"/>
                <a:gd name="T17" fmla="*/ 20 h 44"/>
                <a:gd name="T18" fmla="*/ 68 w 73"/>
                <a:gd name="T19" fmla="*/ 13 h 44"/>
                <a:gd name="T20" fmla="*/ 70 w 73"/>
                <a:gd name="T21" fmla="*/ 9 h 44"/>
                <a:gd name="T22" fmla="*/ 73 w 73"/>
                <a:gd name="T23" fmla="*/ 6 h 44"/>
                <a:gd name="T24" fmla="*/ 70 w 73"/>
                <a:gd name="T25" fmla="*/ 3 h 44"/>
                <a:gd name="T26" fmla="*/ 66 w 73"/>
                <a:gd name="T27" fmla="*/ 0 h 44"/>
                <a:gd name="T28" fmla="*/ 61 w 73"/>
                <a:gd name="T29" fmla="*/ 0 h 44"/>
                <a:gd name="T30" fmla="*/ 58 w 73"/>
                <a:gd name="T31" fmla="*/ 0 h 44"/>
                <a:gd name="T32" fmla="*/ 52 w 73"/>
                <a:gd name="T33" fmla="*/ 0 h 44"/>
                <a:gd name="T34" fmla="*/ 48 w 73"/>
                <a:gd name="T35" fmla="*/ 0 h 44"/>
                <a:gd name="T36" fmla="*/ 42 w 73"/>
                <a:gd name="T37" fmla="*/ 7 h 44"/>
                <a:gd name="T38" fmla="*/ 37 w 73"/>
                <a:gd name="T39" fmla="*/ 6 h 44"/>
                <a:gd name="T40" fmla="*/ 37 w 73"/>
                <a:gd name="T41" fmla="*/ 7 h 44"/>
                <a:gd name="T42" fmla="*/ 30 w 73"/>
                <a:gd name="T43" fmla="*/ 10 h 44"/>
                <a:gd name="T44" fmla="*/ 30 w 73"/>
                <a:gd name="T45" fmla="*/ 13 h 44"/>
                <a:gd name="T46" fmla="*/ 14 w 73"/>
                <a:gd name="T47" fmla="*/ 16 h 44"/>
                <a:gd name="T48" fmla="*/ 11 w 73"/>
                <a:gd name="T49" fmla="*/ 13 h 44"/>
                <a:gd name="T50" fmla="*/ 8 w 73"/>
                <a:gd name="T51" fmla="*/ 13 h 44"/>
                <a:gd name="T52" fmla="*/ 8 w 73"/>
                <a:gd name="T53" fmla="*/ 16 h 44"/>
                <a:gd name="T54" fmla="*/ 4 w 73"/>
                <a:gd name="T55" fmla="*/ 17 h 44"/>
                <a:gd name="T56" fmla="*/ 4 w 73"/>
                <a:gd name="T57" fmla="*/ 23 h 44"/>
                <a:gd name="T58" fmla="*/ 3 w 73"/>
                <a:gd name="T59" fmla="*/ 27 h 44"/>
                <a:gd name="T60" fmla="*/ 0 w 73"/>
                <a:gd name="T61" fmla="*/ 29 h 44"/>
                <a:gd name="T62" fmla="*/ 6 w 73"/>
                <a:gd name="T63" fmla="*/ 36 h 44"/>
                <a:gd name="T64" fmla="*/ 4 w 73"/>
                <a:gd name="T65" fmla="*/ 36 h 44"/>
                <a:gd name="T66" fmla="*/ 8 w 73"/>
                <a:gd name="T67" fmla="*/ 38 h 44"/>
                <a:gd name="T68" fmla="*/ 13 w 73"/>
                <a:gd name="T69" fmla="*/ 41 h 44"/>
                <a:gd name="T70" fmla="*/ 15 w 73"/>
                <a:gd name="T71" fmla="*/ 43 h 44"/>
                <a:gd name="T72" fmla="*/ 20 w 73"/>
                <a:gd name="T73" fmla="*/ 41 h 44"/>
                <a:gd name="T74" fmla="*/ 21 w 73"/>
                <a:gd name="T75" fmla="*/ 44 h 44"/>
                <a:gd name="T76" fmla="*/ 25 w 73"/>
                <a:gd name="T77" fmla="*/ 44 h 44"/>
                <a:gd name="T78" fmla="*/ 32 w 73"/>
                <a:gd name="T79" fmla="*/ 41 h 44"/>
                <a:gd name="T80" fmla="*/ 34 w 73"/>
                <a:gd name="T81" fmla="*/ 41 h 44"/>
                <a:gd name="T82" fmla="*/ 35 w 73"/>
                <a:gd name="T83" fmla="*/ 38 h 44"/>
                <a:gd name="T84" fmla="*/ 38 w 73"/>
                <a:gd name="T85" fmla="*/ 38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155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37 w 49"/>
                <a:gd name="T1" fmla="*/ 32 h 39"/>
                <a:gd name="T2" fmla="*/ 40 w 49"/>
                <a:gd name="T3" fmla="*/ 29 h 39"/>
                <a:gd name="T4" fmla="*/ 41 w 49"/>
                <a:gd name="T5" fmla="*/ 26 h 39"/>
                <a:gd name="T6" fmla="*/ 44 w 49"/>
                <a:gd name="T7" fmla="*/ 26 h 39"/>
                <a:gd name="T8" fmla="*/ 42 w 49"/>
                <a:gd name="T9" fmla="*/ 24 h 39"/>
                <a:gd name="T10" fmla="*/ 49 w 49"/>
                <a:gd name="T11" fmla="*/ 21 h 39"/>
                <a:gd name="T12" fmla="*/ 47 w 49"/>
                <a:gd name="T13" fmla="*/ 17 h 39"/>
                <a:gd name="T14" fmla="*/ 49 w 49"/>
                <a:gd name="T15" fmla="*/ 14 h 39"/>
                <a:gd name="T16" fmla="*/ 44 w 49"/>
                <a:gd name="T17" fmla="*/ 11 h 39"/>
                <a:gd name="T18" fmla="*/ 42 w 49"/>
                <a:gd name="T19" fmla="*/ 8 h 39"/>
                <a:gd name="T20" fmla="*/ 42 w 49"/>
                <a:gd name="T21" fmla="*/ 4 h 39"/>
                <a:gd name="T22" fmla="*/ 38 w 49"/>
                <a:gd name="T23" fmla="*/ 4 h 39"/>
                <a:gd name="T24" fmla="*/ 38 w 49"/>
                <a:gd name="T25" fmla="*/ 1 h 39"/>
                <a:gd name="T26" fmla="*/ 34 w 49"/>
                <a:gd name="T27" fmla="*/ 1 h 39"/>
                <a:gd name="T28" fmla="*/ 30 w 49"/>
                <a:gd name="T29" fmla="*/ 1 h 39"/>
                <a:gd name="T30" fmla="*/ 26 w 49"/>
                <a:gd name="T31" fmla="*/ 1 h 39"/>
                <a:gd name="T32" fmla="*/ 20 w 49"/>
                <a:gd name="T33" fmla="*/ 1 h 39"/>
                <a:gd name="T34" fmla="*/ 14 w 49"/>
                <a:gd name="T35" fmla="*/ 0 h 39"/>
                <a:gd name="T36" fmla="*/ 10 w 49"/>
                <a:gd name="T37" fmla="*/ 1 h 39"/>
                <a:gd name="T38" fmla="*/ 9 w 49"/>
                <a:gd name="T39" fmla="*/ 4 h 39"/>
                <a:gd name="T40" fmla="*/ 4 w 49"/>
                <a:gd name="T41" fmla="*/ 1 h 39"/>
                <a:gd name="T42" fmla="*/ 2 w 49"/>
                <a:gd name="T43" fmla="*/ 1 h 39"/>
                <a:gd name="T44" fmla="*/ 0 w 49"/>
                <a:gd name="T45" fmla="*/ 8 h 39"/>
                <a:gd name="T46" fmla="*/ 4 w 49"/>
                <a:gd name="T47" fmla="*/ 9 h 39"/>
                <a:gd name="T48" fmla="*/ 9 w 49"/>
                <a:gd name="T49" fmla="*/ 15 h 39"/>
                <a:gd name="T50" fmla="*/ 16 w 49"/>
                <a:gd name="T51" fmla="*/ 19 h 39"/>
                <a:gd name="T52" fmla="*/ 18 w 49"/>
                <a:gd name="T53" fmla="*/ 24 h 39"/>
                <a:gd name="T54" fmla="*/ 23 w 49"/>
                <a:gd name="T55" fmla="*/ 25 h 39"/>
                <a:gd name="T56" fmla="*/ 24 w 49"/>
                <a:gd name="T57" fmla="*/ 26 h 39"/>
                <a:gd name="T58" fmla="*/ 27 w 49"/>
                <a:gd name="T59" fmla="*/ 29 h 39"/>
                <a:gd name="T60" fmla="*/ 27 w 49"/>
                <a:gd name="T61" fmla="*/ 34 h 39"/>
                <a:gd name="T62" fmla="*/ 38 w 49"/>
                <a:gd name="T63" fmla="*/ 39 h 39"/>
                <a:gd name="T64" fmla="*/ 38 w 49"/>
                <a:gd name="T65" fmla="*/ 34 h 39"/>
                <a:gd name="T66" fmla="*/ 37 w 49"/>
                <a:gd name="T67" fmla="*/ 32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156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37 w 49"/>
                <a:gd name="T1" fmla="*/ 32 h 39"/>
                <a:gd name="T2" fmla="*/ 40 w 49"/>
                <a:gd name="T3" fmla="*/ 29 h 39"/>
                <a:gd name="T4" fmla="*/ 41 w 49"/>
                <a:gd name="T5" fmla="*/ 26 h 39"/>
                <a:gd name="T6" fmla="*/ 44 w 49"/>
                <a:gd name="T7" fmla="*/ 26 h 39"/>
                <a:gd name="T8" fmla="*/ 42 w 49"/>
                <a:gd name="T9" fmla="*/ 24 h 39"/>
                <a:gd name="T10" fmla="*/ 49 w 49"/>
                <a:gd name="T11" fmla="*/ 21 h 39"/>
                <a:gd name="T12" fmla="*/ 47 w 49"/>
                <a:gd name="T13" fmla="*/ 17 h 39"/>
                <a:gd name="T14" fmla="*/ 49 w 49"/>
                <a:gd name="T15" fmla="*/ 14 h 39"/>
                <a:gd name="T16" fmla="*/ 44 w 49"/>
                <a:gd name="T17" fmla="*/ 11 h 39"/>
                <a:gd name="T18" fmla="*/ 42 w 49"/>
                <a:gd name="T19" fmla="*/ 8 h 39"/>
                <a:gd name="T20" fmla="*/ 42 w 49"/>
                <a:gd name="T21" fmla="*/ 4 h 39"/>
                <a:gd name="T22" fmla="*/ 38 w 49"/>
                <a:gd name="T23" fmla="*/ 4 h 39"/>
                <a:gd name="T24" fmla="*/ 38 w 49"/>
                <a:gd name="T25" fmla="*/ 1 h 39"/>
                <a:gd name="T26" fmla="*/ 34 w 49"/>
                <a:gd name="T27" fmla="*/ 1 h 39"/>
                <a:gd name="T28" fmla="*/ 30 w 49"/>
                <a:gd name="T29" fmla="*/ 1 h 39"/>
                <a:gd name="T30" fmla="*/ 26 w 49"/>
                <a:gd name="T31" fmla="*/ 1 h 39"/>
                <a:gd name="T32" fmla="*/ 20 w 49"/>
                <a:gd name="T33" fmla="*/ 1 h 39"/>
                <a:gd name="T34" fmla="*/ 14 w 49"/>
                <a:gd name="T35" fmla="*/ 0 h 39"/>
                <a:gd name="T36" fmla="*/ 10 w 49"/>
                <a:gd name="T37" fmla="*/ 1 h 39"/>
                <a:gd name="T38" fmla="*/ 9 w 49"/>
                <a:gd name="T39" fmla="*/ 4 h 39"/>
                <a:gd name="T40" fmla="*/ 4 w 49"/>
                <a:gd name="T41" fmla="*/ 1 h 39"/>
                <a:gd name="T42" fmla="*/ 2 w 49"/>
                <a:gd name="T43" fmla="*/ 1 h 39"/>
                <a:gd name="T44" fmla="*/ 0 w 49"/>
                <a:gd name="T45" fmla="*/ 8 h 39"/>
                <a:gd name="T46" fmla="*/ 4 w 49"/>
                <a:gd name="T47" fmla="*/ 9 h 39"/>
                <a:gd name="T48" fmla="*/ 9 w 49"/>
                <a:gd name="T49" fmla="*/ 15 h 39"/>
                <a:gd name="T50" fmla="*/ 16 w 49"/>
                <a:gd name="T51" fmla="*/ 19 h 39"/>
                <a:gd name="T52" fmla="*/ 18 w 49"/>
                <a:gd name="T53" fmla="*/ 24 h 39"/>
                <a:gd name="T54" fmla="*/ 23 w 49"/>
                <a:gd name="T55" fmla="*/ 25 h 39"/>
                <a:gd name="T56" fmla="*/ 24 w 49"/>
                <a:gd name="T57" fmla="*/ 26 h 39"/>
                <a:gd name="T58" fmla="*/ 27 w 49"/>
                <a:gd name="T59" fmla="*/ 29 h 39"/>
                <a:gd name="T60" fmla="*/ 27 w 49"/>
                <a:gd name="T61" fmla="*/ 34 h 39"/>
                <a:gd name="T62" fmla="*/ 38 w 49"/>
                <a:gd name="T63" fmla="*/ 39 h 39"/>
                <a:gd name="T64" fmla="*/ 38 w 49"/>
                <a:gd name="T65" fmla="*/ 34 h 39"/>
                <a:gd name="T66" fmla="*/ 37 w 49"/>
                <a:gd name="T67" fmla="*/ 32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57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38 w 73"/>
                <a:gd name="T1" fmla="*/ 38 h 44"/>
                <a:gd name="T2" fmla="*/ 42 w 73"/>
                <a:gd name="T3" fmla="*/ 37 h 44"/>
                <a:gd name="T4" fmla="*/ 49 w 73"/>
                <a:gd name="T5" fmla="*/ 37 h 44"/>
                <a:gd name="T6" fmla="*/ 54 w 73"/>
                <a:gd name="T7" fmla="*/ 36 h 44"/>
                <a:gd name="T8" fmla="*/ 56 w 73"/>
                <a:gd name="T9" fmla="*/ 33 h 44"/>
                <a:gd name="T10" fmla="*/ 59 w 73"/>
                <a:gd name="T11" fmla="*/ 33 h 44"/>
                <a:gd name="T12" fmla="*/ 59 w 73"/>
                <a:gd name="T13" fmla="*/ 27 h 44"/>
                <a:gd name="T14" fmla="*/ 61 w 73"/>
                <a:gd name="T15" fmla="*/ 24 h 44"/>
                <a:gd name="T16" fmla="*/ 65 w 73"/>
                <a:gd name="T17" fmla="*/ 20 h 44"/>
                <a:gd name="T18" fmla="*/ 68 w 73"/>
                <a:gd name="T19" fmla="*/ 13 h 44"/>
                <a:gd name="T20" fmla="*/ 70 w 73"/>
                <a:gd name="T21" fmla="*/ 9 h 44"/>
                <a:gd name="T22" fmla="*/ 73 w 73"/>
                <a:gd name="T23" fmla="*/ 6 h 44"/>
                <a:gd name="T24" fmla="*/ 70 w 73"/>
                <a:gd name="T25" fmla="*/ 3 h 44"/>
                <a:gd name="T26" fmla="*/ 66 w 73"/>
                <a:gd name="T27" fmla="*/ 0 h 44"/>
                <a:gd name="T28" fmla="*/ 61 w 73"/>
                <a:gd name="T29" fmla="*/ 0 h 44"/>
                <a:gd name="T30" fmla="*/ 58 w 73"/>
                <a:gd name="T31" fmla="*/ 0 h 44"/>
                <a:gd name="T32" fmla="*/ 52 w 73"/>
                <a:gd name="T33" fmla="*/ 0 h 44"/>
                <a:gd name="T34" fmla="*/ 48 w 73"/>
                <a:gd name="T35" fmla="*/ 0 h 44"/>
                <a:gd name="T36" fmla="*/ 42 w 73"/>
                <a:gd name="T37" fmla="*/ 7 h 44"/>
                <a:gd name="T38" fmla="*/ 37 w 73"/>
                <a:gd name="T39" fmla="*/ 6 h 44"/>
                <a:gd name="T40" fmla="*/ 37 w 73"/>
                <a:gd name="T41" fmla="*/ 7 h 44"/>
                <a:gd name="T42" fmla="*/ 30 w 73"/>
                <a:gd name="T43" fmla="*/ 10 h 44"/>
                <a:gd name="T44" fmla="*/ 30 w 73"/>
                <a:gd name="T45" fmla="*/ 13 h 44"/>
                <a:gd name="T46" fmla="*/ 14 w 73"/>
                <a:gd name="T47" fmla="*/ 16 h 44"/>
                <a:gd name="T48" fmla="*/ 11 w 73"/>
                <a:gd name="T49" fmla="*/ 13 h 44"/>
                <a:gd name="T50" fmla="*/ 8 w 73"/>
                <a:gd name="T51" fmla="*/ 13 h 44"/>
                <a:gd name="T52" fmla="*/ 8 w 73"/>
                <a:gd name="T53" fmla="*/ 16 h 44"/>
                <a:gd name="T54" fmla="*/ 4 w 73"/>
                <a:gd name="T55" fmla="*/ 17 h 44"/>
                <a:gd name="T56" fmla="*/ 4 w 73"/>
                <a:gd name="T57" fmla="*/ 23 h 44"/>
                <a:gd name="T58" fmla="*/ 3 w 73"/>
                <a:gd name="T59" fmla="*/ 27 h 44"/>
                <a:gd name="T60" fmla="*/ 0 w 73"/>
                <a:gd name="T61" fmla="*/ 29 h 44"/>
                <a:gd name="T62" fmla="*/ 6 w 73"/>
                <a:gd name="T63" fmla="*/ 36 h 44"/>
                <a:gd name="T64" fmla="*/ 4 w 73"/>
                <a:gd name="T65" fmla="*/ 36 h 44"/>
                <a:gd name="T66" fmla="*/ 8 w 73"/>
                <a:gd name="T67" fmla="*/ 38 h 44"/>
                <a:gd name="T68" fmla="*/ 13 w 73"/>
                <a:gd name="T69" fmla="*/ 41 h 44"/>
                <a:gd name="T70" fmla="*/ 15 w 73"/>
                <a:gd name="T71" fmla="*/ 43 h 44"/>
                <a:gd name="T72" fmla="*/ 20 w 73"/>
                <a:gd name="T73" fmla="*/ 41 h 44"/>
                <a:gd name="T74" fmla="*/ 21 w 73"/>
                <a:gd name="T75" fmla="*/ 44 h 44"/>
                <a:gd name="T76" fmla="*/ 25 w 73"/>
                <a:gd name="T77" fmla="*/ 44 h 44"/>
                <a:gd name="T78" fmla="*/ 32 w 73"/>
                <a:gd name="T79" fmla="*/ 41 h 44"/>
                <a:gd name="T80" fmla="*/ 34 w 73"/>
                <a:gd name="T81" fmla="*/ 41 h 44"/>
                <a:gd name="T82" fmla="*/ 35 w 73"/>
                <a:gd name="T83" fmla="*/ 38 h 44"/>
                <a:gd name="T84" fmla="*/ 38 w 73"/>
                <a:gd name="T85" fmla="*/ 38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58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38 w 73"/>
                <a:gd name="T1" fmla="*/ 38 h 44"/>
                <a:gd name="T2" fmla="*/ 42 w 73"/>
                <a:gd name="T3" fmla="*/ 37 h 44"/>
                <a:gd name="T4" fmla="*/ 49 w 73"/>
                <a:gd name="T5" fmla="*/ 37 h 44"/>
                <a:gd name="T6" fmla="*/ 54 w 73"/>
                <a:gd name="T7" fmla="*/ 36 h 44"/>
                <a:gd name="T8" fmla="*/ 56 w 73"/>
                <a:gd name="T9" fmla="*/ 33 h 44"/>
                <a:gd name="T10" fmla="*/ 59 w 73"/>
                <a:gd name="T11" fmla="*/ 33 h 44"/>
                <a:gd name="T12" fmla="*/ 59 w 73"/>
                <a:gd name="T13" fmla="*/ 27 h 44"/>
                <a:gd name="T14" fmla="*/ 61 w 73"/>
                <a:gd name="T15" fmla="*/ 24 h 44"/>
                <a:gd name="T16" fmla="*/ 65 w 73"/>
                <a:gd name="T17" fmla="*/ 20 h 44"/>
                <a:gd name="T18" fmla="*/ 68 w 73"/>
                <a:gd name="T19" fmla="*/ 13 h 44"/>
                <a:gd name="T20" fmla="*/ 70 w 73"/>
                <a:gd name="T21" fmla="*/ 9 h 44"/>
                <a:gd name="T22" fmla="*/ 73 w 73"/>
                <a:gd name="T23" fmla="*/ 6 h 44"/>
                <a:gd name="T24" fmla="*/ 70 w 73"/>
                <a:gd name="T25" fmla="*/ 3 h 44"/>
                <a:gd name="T26" fmla="*/ 66 w 73"/>
                <a:gd name="T27" fmla="*/ 0 h 44"/>
                <a:gd name="T28" fmla="*/ 61 w 73"/>
                <a:gd name="T29" fmla="*/ 0 h 44"/>
                <a:gd name="T30" fmla="*/ 58 w 73"/>
                <a:gd name="T31" fmla="*/ 0 h 44"/>
                <a:gd name="T32" fmla="*/ 52 w 73"/>
                <a:gd name="T33" fmla="*/ 0 h 44"/>
                <a:gd name="T34" fmla="*/ 48 w 73"/>
                <a:gd name="T35" fmla="*/ 0 h 44"/>
                <a:gd name="T36" fmla="*/ 42 w 73"/>
                <a:gd name="T37" fmla="*/ 7 h 44"/>
                <a:gd name="T38" fmla="*/ 37 w 73"/>
                <a:gd name="T39" fmla="*/ 6 h 44"/>
                <a:gd name="T40" fmla="*/ 37 w 73"/>
                <a:gd name="T41" fmla="*/ 7 h 44"/>
                <a:gd name="T42" fmla="*/ 30 w 73"/>
                <a:gd name="T43" fmla="*/ 10 h 44"/>
                <a:gd name="T44" fmla="*/ 30 w 73"/>
                <a:gd name="T45" fmla="*/ 13 h 44"/>
                <a:gd name="T46" fmla="*/ 14 w 73"/>
                <a:gd name="T47" fmla="*/ 16 h 44"/>
                <a:gd name="T48" fmla="*/ 11 w 73"/>
                <a:gd name="T49" fmla="*/ 13 h 44"/>
                <a:gd name="T50" fmla="*/ 8 w 73"/>
                <a:gd name="T51" fmla="*/ 13 h 44"/>
                <a:gd name="T52" fmla="*/ 8 w 73"/>
                <a:gd name="T53" fmla="*/ 16 h 44"/>
                <a:gd name="T54" fmla="*/ 4 w 73"/>
                <a:gd name="T55" fmla="*/ 17 h 44"/>
                <a:gd name="T56" fmla="*/ 4 w 73"/>
                <a:gd name="T57" fmla="*/ 23 h 44"/>
                <a:gd name="T58" fmla="*/ 3 w 73"/>
                <a:gd name="T59" fmla="*/ 27 h 44"/>
                <a:gd name="T60" fmla="*/ 0 w 73"/>
                <a:gd name="T61" fmla="*/ 29 h 44"/>
                <a:gd name="T62" fmla="*/ 6 w 73"/>
                <a:gd name="T63" fmla="*/ 36 h 44"/>
                <a:gd name="T64" fmla="*/ 4 w 73"/>
                <a:gd name="T65" fmla="*/ 36 h 44"/>
                <a:gd name="T66" fmla="*/ 8 w 73"/>
                <a:gd name="T67" fmla="*/ 38 h 44"/>
                <a:gd name="T68" fmla="*/ 13 w 73"/>
                <a:gd name="T69" fmla="*/ 41 h 44"/>
                <a:gd name="T70" fmla="*/ 15 w 73"/>
                <a:gd name="T71" fmla="*/ 43 h 44"/>
                <a:gd name="T72" fmla="*/ 20 w 73"/>
                <a:gd name="T73" fmla="*/ 41 h 44"/>
                <a:gd name="T74" fmla="*/ 21 w 73"/>
                <a:gd name="T75" fmla="*/ 44 h 44"/>
                <a:gd name="T76" fmla="*/ 25 w 73"/>
                <a:gd name="T77" fmla="*/ 44 h 44"/>
                <a:gd name="T78" fmla="*/ 32 w 73"/>
                <a:gd name="T79" fmla="*/ 41 h 44"/>
                <a:gd name="T80" fmla="*/ 34 w 73"/>
                <a:gd name="T81" fmla="*/ 41 h 44"/>
                <a:gd name="T82" fmla="*/ 35 w 73"/>
                <a:gd name="T83" fmla="*/ 38 h 44"/>
                <a:gd name="T84" fmla="*/ 38 w 73"/>
                <a:gd name="T85" fmla="*/ 38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59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2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60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2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61"/>
            <p:cNvSpPr>
              <a:spLocks noChangeAspect="1"/>
            </p:cNvSpPr>
            <p:nvPr/>
          </p:nvSpPr>
          <p:spPr bwMode="auto">
            <a:xfrm>
              <a:off x="2094" y="2502"/>
              <a:ext cx="6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62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163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64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165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3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166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3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67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68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3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69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3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70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53 w 62"/>
                <a:gd name="T1" fmla="*/ 0 h 28"/>
                <a:gd name="T2" fmla="*/ 50 w 62"/>
                <a:gd name="T3" fmla="*/ 0 h 28"/>
                <a:gd name="T4" fmla="*/ 45 w 62"/>
                <a:gd name="T5" fmla="*/ 0 h 28"/>
                <a:gd name="T6" fmla="*/ 42 w 62"/>
                <a:gd name="T7" fmla="*/ 1 h 28"/>
                <a:gd name="T8" fmla="*/ 38 w 62"/>
                <a:gd name="T9" fmla="*/ 1 h 28"/>
                <a:gd name="T10" fmla="*/ 35 w 62"/>
                <a:gd name="T11" fmla="*/ 4 h 28"/>
                <a:gd name="T12" fmla="*/ 31 w 62"/>
                <a:gd name="T13" fmla="*/ 4 h 28"/>
                <a:gd name="T14" fmla="*/ 31 w 62"/>
                <a:gd name="T15" fmla="*/ 2 h 28"/>
                <a:gd name="T16" fmla="*/ 26 w 62"/>
                <a:gd name="T17" fmla="*/ 0 h 28"/>
                <a:gd name="T18" fmla="*/ 22 w 62"/>
                <a:gd name="T19" fmla="*/ 2 h 28"/>
                <a:gd name="T20" fmla="*/ 21 w 62"/>
                <a:gd name="T21" fmla="*/ 2 h 28"/>
                <a:gd name="T22" fmla="*/ 19 w 62"/>
                <a:gd name="T23" fmla="*/ 1 h 28"/>
                <a:gd name="T24" fmla="*/ 15 w 62"/>
                <a:gd name="T25" fmla="*/ 4 h 28"/>
                <a:gd name="T26" fmla="*/ 12 w 62"/>
                <a:gd name="T27" fmla="*/ 7 h 28"/>
                <a:gd name="T28" fmla="*/ 8 w 62"/>
                <a:gd name="T29" fmla="*/ 12 h 28"/>
                <a:gd name="T30" fmla="*/ 2 w 62"/>
                <a:gd name="T31" fmla="*/ 12 h 28"/>
                <a:gd name="T32" fmla="*/ 0 w 62"/>
                <a:gd name="T33" fmla="*/ 17 h 28"/>
                <a:gd name="T34" fmla="*/ 0 w 62"/>
                <a:gd name="T35" fmla="*/ 21 h 28"/>
                <a:gd name="T36" fmla="*/ 4 w 62"/>
                <a:gd name="T37" fmla="*/ 24 h 28"/>
                <a:gd name="T38" fmla="*/ 2 w 62"/>
                <a:gd name="T39" fmla="*/ 25 h 28"/>
                <a:gd name="T40" fmla="*/ 5 w 62"/>
                <a:gd name="T41" fmla="*/ 25 h 28"/>
                <a:gd name="T42" fmla="*/ 8 w 62"/>
                <a:gd name="T43" fmla="*/ 28 h 28"/>
                <a:gd name="T44" fmla="*/ 24 w 62"/>
                <a:gd name="T45" fmla="*/ 25 h 28"/>
                <a:gd name="T46" fmla="*/ 24 w 62"/>
                <a:gd name="T47" fmla="*/ 22 h 28"/>
                <a:gd name="T48" fmla="*/ 31 w 62"/>
                <a:gd name="T49" fmla="*/ 19 h 28"/>
                <a:gd name="T50" fmla="*/ 31 w 62"/>
                <a:gd name="T51" fmla="*/ 18 h 28"/>
                <a:gd name="T52" fmla="*/ 36 w 62"/>
                <a:gd name="T53" fmla="*/ 19 h 28"/>
                <a:gd name="T54" fmla="*/ 42 w 62"/>
                <a:gd name="T55" fmla="*/ 12 h 28"/>
                <a:gd name="T56" fmla="*/ 46 w 62"/>
                <a:gd name="T57" fmla="*/ 12 h 28"/>
                <a:gd name="T58" fmla="*/ 52 w 62"/>
                <a:gd name="T59" fmla="*/ 12 h 28"/>
                <a:gd name="T60" fmla="*/ 53 w 62"/>
                <a:gd name="T61" fmla="*/ 12 h 28"/>
                <a:gd name="T62" fmla="*/ 56 w 62"/>
                <a:gd name="T63" fmla="*/ 12 h 28"/>
                <a:gd name="T64" fmla="*/ 57 w 62"/>
                <a:gd name="T65" fmla="*/ 12 h 28"/>
                <a:gd name="T66" fmla="*/ 59 w 62"/>
                <a:gd name="T67" fmla="*/ 7 h 28"/>
                <a:gd name="T68" fmla="*/ 62 w 62"/>
                <a:gd name="T69" fmla="*/ 1 h 28"/>
                <a:gd name="T70" fmla="*/ 53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71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53 w 62"/>
                <a:gd name="T1" fmla="*/ 0 h 28"/>
                <a:gd name="T2" fmla="*/ 50 w 62"/>
                <a:gd name="T3" fmla="*/ 0 h 28"/>
                <a:gd name="T4" fmla="*/ 45 w 62"/>
                <a:gd name="T5" fmla="*/ 0 h 28"/>
                <a:gd name="T6" fmla="*/ 42 w 62"/>
                <a:gd name="T7" fmla="*/ 1 h 28"/>
                <a:gd name="T8" fmla="*/ 38 w 62"/>
                <a:gd name="T9" fmla="*/ 1 h 28"/>
                <a:gd name="T10" fmla="*/ 35 w 62"/>
                <a:gd name="T11" fmla="*/ 4 h 28"/>
                <a:gd name="T12" fmla="*/ 31 w 62"/>
                <a:gd name="T13" fmla="*/ 4 h 28"/>
                <a:gd name="T14" fmla="*/ 31 w 62"/>
                <a:gd name="T15" fmla="*/ 2 h 28"/>
                <a:gd name="T16" fmla="*/ 26 w 62"/>
                <a:gd name="T17" fmla="*/ 0 h 28"/>
                <a:gd name="T18" fmla="*/ 22 w 62"/>
                <a:gd name="T19" fmla="*/ 2 h 28"/>
                <a:gd name="T20" fmla="*/ 21 w 62"/>
                <a:gd name="T21" fmla="*/ 2 h 28"/>
                <a:gd name="T22" fmla="*/ 19 w 62"/>
                <a:gd name="T23" fmla="*/ 1 h 28"/>
                <a:gd name="T24" fmla="*/ 15 w 62"/>
                <a:gd name="T25" fmla="*/ 4 h 28"/>
                <a:gd name="T26" fmla="*/ 12 w 62"/>
                <a:gd name="T27" fmla="*/ 7 h 28"/>
                <a:gd name="T28" fmla="*/ 8 w 62"/>
                <a:gd name="T29" fmla="*/ 12 h 28"/>
                <a:gd name="T30" fmla="*/ 2 w 62"/>
                <a:gd name="T31" fmla="*/ 12 h 28"/>
                <a:gd name="T32" fmla="*/ 0 w 62"/>
                <a:gd name="T33" fmla="*/ 17 h 28"/>
                <a:gd name="T34" fmla="*/ 0 w 62"/>
                <a:gd name="T35" fmla="*/ 21 h 28"/>
                <a:gd name="T36" fmla="*/ 4 w 62"/>
                <a:gd name="T37" fmla="*/ 24 h 28"/>
                <a:gd name="T38" fmla="*/ 2 w 62"/>
                <a:gd name="T39" fmla="*/ 25 h 28"/>
                <a:gd name="T40" fmla="*/ 5 w 62"/>
                <a:gd name="T41" fmla="*/ 25 h 28"/>
                <a:gd name="T42" fmla="*/ 8 w 62"/>
                <a:gd name="T43" fmla="*/ 28 h 28"/>
                <a:gd name="T44" fmla="*/ 24 w 62"/>
                <a:gd name="T45" fmla="*/ 25 h 28"/>
                <a:gd name="T46" fmla="*/ 24 w 62"/>
                <a:gd name="T47" fmla="*/ 22 h 28"/>
                <a:gd name="T48" fmla="*/ 31 w 62"/>
                <a:gd name="T49" fmla="*/ 19 h 28"/>
                <a:gd name="T50" fmla="*/ 31 w 62"/>
                <a:gd name="T51" fmla="*/ 18 h 28"/>
                <a:gd name="T52" fmla="*/ 36 w 62"/>
                <a:gd name="T53" fmla="*/ 19 h 28"/>
                <a:gd name="T54" fmla="*/ 42 w 62"/>
                <a:gd name="T55" fmla="*/ 12 h 28"/>
                <a:gd name="T56" fmla="*/ 46 w 62"/>
                <a:gd name="T57" fmla="*/ 12 h 28"/>
                <a:gd name="T58" fmla="*/ 52 w 62"/>
                <a:gd name="T59" fmla="*/ 12 h 28"/>
                <a:gd name="T60" fmla="*/ 53 w 62"/>
                <a:gd name="T61" fmla="*/ 12 h 28"/>
                <a:gd name="T62" fmla="*/ 56 w 62"/>
                <a:gd name="T63" fmla="*/ 12 h 28"/>
                <a:gd name="T64" fmla="*/ 57 w 62"/>
                <a:gd name="T65" fmla="*/ 12 h 28"/>
                <a:gd name="T66" fmla="*/ 59 w 62"/>
                <a:gd name="T67" fmla="*/ 7 h 28"/>
                <a:gd name="T68" fmla="*/ 62 w 62"/>
                <a:gd name="T69" fmla="*/ 1 h 28"/>
                <a:gd name="T70" fmla="*/ 53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172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17 w 56"/>
                <a:gd name="T1" fmla="*/ 52 h 62"/>
                <a:gd name="T2" fmla="*/ 21 w 56"/>
                <a:gd name="T3" fmla="*/ 53 h 62"/>
                <a:gd name="T4" fmla="*/ 24 w 56"/>
                <a:gd name="T5" fmla="*/ 53 h 62"/>
                <a:gd name="T6" fmla="*/ 25 w 56"/>
                <a:gd name="T7" fmla="*/ 56 h 62"/>
                <a:gd name="T8" fmla="*/ 31 w 56"/>
                <a:gd name="T9" fmla="*/ 60 h 62"/>
                <a:gd name="T10" fmla="*/ 32 w 56"/>
                <a:gd name="T11" fmla="*/ 62 h 62"/>
                <a:gd name="T12" fmla="*/ 34 w 56"/>
                <a:gd name="T13" fmla="*/ 58 h 62"/>
                <a:gd name="T14" fmla="*/ 36 w 56"/>
                <a:gd name="T15" fmla="*/ 56 h 62"/>
                <a:gd name="T16" fmla="*/ 39 w 56"/>
                <a:gd name="T17" fmla="*/ 56 h 62"/>
                <a:gd name="T18" fmla="*/ 48 w 56"/>
                <a:gd name="T19" fmla="*/ 53 h 62"/>
                <a:gd name="T20" fmla="*/ 53 w 56"/>
                <a:gd name="T21" fmla="*/ 53 h 62"/>
                <a:gd name="T22" fmla="*/ 53 w 56"/>
                <a:gd name="T23" fmla="*/ 49 h 62"/>
                <a:gd name="T24" fmla="*/ 52 w 56"/>
                <a:gd name="T25" fmla="*/ 48 h 62"/>
                <a:gd name="T26" fmla="*/ 52 w 56"/>
                <a:gd name="T27" fmla="*/ 43 h 62"/>
                <a:gd name="T28" fmla="*/ 53 w 56"/>
                <a:gd name="T29" fmla="*/ 43 h 62"/>
                <a:gd name="T30" fmla="*/ 56 w 56"/>
                <a:gd name="T31" fmla="*/ 38 h 62"/>
                <a:gd name="T32" fmla="*/ 51 w 56"/>
                <a:gd name="T33" fmla="*/ 35 h 62"/>
                <a:gd name="T34" fmla="*/ 49 w 56"/>
                <a:gd name="T35" fmla="*/ 31 h 62"/>
                <a:gd name="T36" fmla="*/ 48 w 56"/>
                <a:gd name="T37" fmla="*/ 26 h 62"/>
                <a:gd name="T38" fmla="*/ 49 w 56"/>
                <a:gd name="T39" fmla="*/ 22 h 62"/>
                <a:gd name="T40" fmla="*/ 48 w 56"/>
                <a:gd name="T41" fmla="*/ 21 h 62"/>
                <a:gd name="T42" fmla="*/ 48 w 56"/>
                <a:gd name="T43" fmla="*/ 17 h 62"/>
                <a:gd name="T44" fmla="*/ 42 w 56"/>
                <a:gd name="T45" fmla="*/ 19 h 62"/>
                <a:gd name="T46" fmla="*/ 36 w 56"/>
                <a:gd name="T47" fmla="*/ 18 h 62"/>
                <a:gd name="T48" fmla="*/ 31 w 56"/>
                <a:gd name="T49" fmla="*/ 17 h 62"/>
                <a:gd name="T50" fmla="*/ 34 w 56"/>
                <a:gd name="T51" fmla="*/ 12 h 62"/>
                <a:gd name="T52" fmla="*/ 28 w 56"/>
                <a:gd name="T53" fmla="*/ 11 h 62"/>
                <a:gd name="T54" fmla="*/ 24 w 56"/>
                <a:gd name="T55" fmla="*/ 8 h 62"/>
                <a:gd name="T56" fmla="*/ 22 w 56"/>
                <a:gd name="T57" fmla="*/ 5 h 62"/>
                <a:gd name="T58" fmla="*/ 18 w 56"/>
                <a:gd name="T59" fmla="*/ 2 h 62"/>
                <a:gd name="T60" fmla="*/ 17 w 56"/>
                <a:gd name="T61" fmla="*/ 0 h 62"/>
                <a:gd name="T62" fmla="*/ 15 w 56"/>
                <a:gd name="T63" fmla="*/ 1 h 62"/>
                <a:gd name="T64" fmla="*/ 8 w 56"/>
                <a:gd name="T65" fmla="*/ 1 h 62"/>
                <a:gd name="T66" fmla="*/ 4 w 56"/>
                <a:gd name="T67" fmla="*/ 2 h 62"/>
                <a:gd name="T68" fmla="*/ 1 w 56"/>
                <a:gd name="T69" fmla="*/ 2 h 62"/>
                <a:gd name="T70" fmla="*/ 0 w 56"/>
                <a:gd name="T71" fmla="*/ 5 h 62"/>
                <a:gd name="T72" fmla="*/ 1 w 56"/>
                <a:gd name="T73" fmla="*/ 10 h 62"/>
                <a:gd name="T74" fmla="*/ 4 w 56"/>
                <a:gd name="T75" fmla="*/ 14 h 62"/>
                <a:gd name="T76" fmla="*/ 7 w 56"/>
                <a:gd name="T77" fmla="*/ 15 h 62"/>
                <a:gd name="T78" fmla="*/ 4 w 56"/>
                <a:gd name="T79" fmla="*/ 15 h 62"/>
                <a:gd name="T80" fmla="*/ 4 w 56"/>
                <a:gd name="T81" fmla="*/ 19 h 62"/>
                <a:gd name="T82" fmla="*/ 1 w 56"/>
                <a:gd name="T83" fmla="*/ 18 h 62"/>
                <a:gd name="T84" fmla="*/ 3 w 56"/>
                <a:gd name="T85" fmla="*/ 21 h 62"/>
                <a:gd name="T86" fmla="*/ 7 w 56"/>
                <a:gd name="T87" fmla="*/ 21 h 62"/>
                <a:gd name="T88" fmla="*/ 7 w 56"/>
                <a:gd name="T89" fmla="*/ 25 h 62"/>
                <a:gd name="T90" fmla="*/ 7 w 56"/>
                <a:gd name="T91" fmla="*/ 28 h 62"/>
                <a:gd name="T92" fmla="*/ 12 w 56"/>
                <a:gd name="T93" fmla="*/ 31 h 62"/>
                <a:gd name="T94" fmla="*/ 10 w 56"/>
                <a:gd name="T95" fmla="*/ 34 h 62"/>
                <a:gd name="T96" fmla="*/ 12 w 56"/>
                <a:gd name="T97" fmla="*/ 38 h 62"/>
                <a:gd name="T98" fmla="*/ 7 w 56"/>
                <a:gd name="T99" fmla="*/ 41 h 62"/>
                <a:gd name="T100" fmla="*/ 7 w 56"/>
                <a:gd name="T101" fmla="*/ 43 h 62"/>
                <a:gd name="T102" fmla="*/ 4 w 56"/>
                <a:gd name="T103" fmla="*/ 43 h 62"/>
                <a:gd name="T104" fmla="*/ 3 w 56"/>
                <a:gd name="T105" fmla="*/ 46 h 62"/>
                <a:gd name="T106" fmla="*/ 0 w 56"/>
                <a:gd name="T107" fmla="*/ 49 h 62"/>
                <a:gd name="T108" fmla="*/ 1 w 56"/>
                <a:gd name="T109" fmla="*/ 51 h 62"/>
                <a:gd name="T110" fmla="*/ 1 w 56"/>
                <a:gd name="T111" fmla="*/ 56 h 62"/>
                <a:gd name="T112" fmla="*/ 3 w 56"/>
                <a:gd name="T113" fmla="*/ 56 h 62"/>
                <a:gd name="T114" fmla="*/ 12 w 56"/>
                <a:gd name="T115" fmla="*/ 62 h 62"/>
                <a:gd name="T116" fmla="*/ 12 w 56"/>
                <a:gd name="T117" fmla="*/ 60 h 62"/>
                <a:gd name="T118" fmla="*/ 17 w 56"/>
                <a:gd name="T119" fmla="*/ 52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173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17 w 56"/>
                <a:gd name="T1" fmla="*/ 52 h 62"/>
                <a:gd name="T2" fmla="*/ 21 w 56"/>
                <a:gd name="T3" fmla="*/ 53 h 62"/>
                <a:gd name="T4" fmla="*/ 24 w 56"/>
                <a:gd name="T5" fmla="*/ 53 h 62"/>
                <a:gd name="T6" fmla="*/ 25 w 56"/>
                <a:gd name="T7" fmla="*/ 56 h 62"/>
                <a:gd name="T8" fmla="*/ 31 w 56"/>
                <a:gd name="T9" fmla="*/ 60 h 62"/>
                <a:gd name="T10" fmla="*/ 32 w 56"/>
                <a:gd name="T11" fmla="*/ 62 h 62"/>
                <a:gd name="T12" fmla="*/ 34 w 56"/>
                <a:gd name="T13" fmla="*/ 58 h 62"/>
                <a:gd name="T14" fmla="*/ 36 w 56"/>
                <a:gd name="T15" fmla="*/ 56 h 62"/>
                <a:gd name="T16" fmla="*/ 39 w 56"/>
                <a:gd name="T17" fmla="*/ 56 h 62"/>
                <a:gd name="T18" fmla="*/ 48 w 56"/>
                <a:gd name="T19" fmla="*/ 53 h 62"/>
                <a:gd name="T20" fmla="*/ 53 w 56"/>
                <a:gd name="T21" fmla="*/ 53 h 62"/>
                <a:gd name="T22" fmla="*/ 53 w 56"/>
                <a:gd name="T23" fmla="*/ 49 h 62"/>
                <a:gd name="T24" fmla="*/ 52 w 56"/>
                <a:gd name="T25" fmla="*/ 48 h 62"/>
                <a:gd name="T26" fmla="*/ 52 w 56"/>
                <a:gd name="T27" fmla="*/ 43 h 62"/>
                <a:gd name="T28" fmla="*/ 53 w 56"/>
                <a:gd name="T29" fmla="*/ 43 h 62"/>
                <a:gd name="T30" fmla="*/ 56 w 56"/>
                <a:gd name="T31" fmla="*/ 38 h 62"/>
                <a:gd name="T32" fmla="*/ 51 w 56"/>
                <a:gd name="T33" fmla="*/ 35 h 62"/>
                <a:gd name="T34" fmla="*/ 49 w 56"/>
                <a:gd name="T35" fmla="*/ 31 h 62"/>
                <a:gd name="T36" fmla="*/ 48 w 56"/>
                <a:gd name="T37" fmla="*/ 26 h 62"/>
                <a:gd name="T38" fmla="*/ 49 w 56"/>
                <a:gd name="T39" fmla="*/ 22 h 62"/>
                <a:gd name="T40" fmla="*/ 48 w 56"/>
                <a:gd name="T41" fmla="*/ 21 h 62"/>
                <a:gd name="T42" fmla="*/ 48 w 56"/>
                <a:gd name="T43" fmla="*/ 17 h 62"/>
                <a:gd name="T44" fmla="*/ 42 w 56"/>
                <a:gd name="T45" fmla="*/ 19 h 62"/>
                <a:gd name="T46" fmla="*/ 36 w 56"/>
                <a:gd name="T47" fmla="*/ 18 h 62"/>
                <a:gd name="T48" fmla="*/ 31 w 56"/>
                <a:gd name="T49" fmla="*/ 17 h 62"/>
                <a:gd name="T50" fmla="*/ 34 w 56"/>
                <a:gd name="T51" fmla="*/ 12 h 62"/>
                <a:gd name="T52" fmla="*/ 28 w 56"/>
                <a:gd name="T53" fmla="*/ 11 h 62"/>
                <a:gd name="T54" fmla="*/ 24 w 56"/>
                <a:gd name="T55" fmla="*/ 8 h 62"/>
                <a:gd name="T56" fmla="*/ 22 w 56"/>
                <a:gd name="T57" fmla="*/ 5 h 62"/>
                <a:gd name="T58" fmla="*/ 18 w 56"/>
                <a:gd name="T59" fmla="*/ 2 h 62"/>
                <a:gd name="T60" fmla="*/ 17 w 56"/>
                <a:gd name="T61" fmla="*/ 0 h 62"/>
                <a:gd name="T62" fmla="*/ 15 w 56"/>
                <a:gd name="T63" fmla="*/ 1 h 62"/>
                <a:gd name="T64" fmla="*/ 8 w 56"/>
                <a:gd name="T65" fmla="*/ 1 h 62"/>
                <a:gd name="T66" fmla="*/ 4 w 56"/>
                <a:gd name="T67" fmla="*/ 2 h 62"/>
                <a:gd name="T68" fmla="*/ 1 w 56"/>
                <a:gd name="T69" fmla="*/ 2 h 62"/>
                <a:gd name="T70" fmla="*/ 0 w 56"/>
                <a:gd name="T71" fmla="*/ 5 h 62"/>
                <a:gd name="T72" fmla="*/ 1 w 56"/>
                <a:gd name="T73" fmla="*/ 10 h 62"/>
                <a:gd name="T74" fmla="*/ 4 w 56"/>
                <a:gd name="T75" fmla="*/ 14 h 62"/>
                <a:gd name="T76" fmla="*/ 7 w 56"/>
                <a:gd name="T77" fmla="*/ 15 h 62"/>
                <a:gd name="T78" fmla="*/ 4 w 56"/>
                <a:gd name="T79" fmla="*/ 15 h 62"/>
                <a:gd name="T80" fmla="*/ 4 w 56"/>
                <a:gd name="T81" fmla="*/ 19 h 62"/>
                <a:gd name="T82" fmla="*/ 1 w 56"/>
                <a:gd name="T83" fmla="*/ 18 h 62"/>
                <a:gd name="T84" fmla="*/ 3 w 56"/>
                <a:gd name="T85" fmla="*/ 21 h 62"/>
                <a:gd name="T86" fmla="*/ 7 w 56"/>
                <a:gd name="T87" fmla="*/ 21 h 62"/>
                <a:gd name="T88" fmla="*/ 7 w 56"/>
                <a:gd name="T89" fmla="*/ 25 h 62"/>
                <a:gd name="T90" fmla="*/ 7 w 56"/>
                <a:gd name="T91" fmla="*/ 28 h 62"/>
                <a:gd name="T92" fmla="*/ 12 w 56"/>
                <a:gd name="T93" fmla="*/ 31 h 62"/>
                <a:gd name="T94" fmla="*/ 10 w 56"/>
                <a:gd name="T95" fmla="*/ 34 h 62"/>
                <a:gd name="T96" fmla="*/ 12 w 56"/>
                <a:gd name="T97" fmla="*/ 38 h 62"/>
                <a:gd name="T98" fmla="*/ 7 w 56"/>
                <a:gd name="T99" fmla="*/ 41 h 62"/>
                <a:gd name="T100" fmla="*/ 7 w 56"/>
                <a:gd name="T101" fmla="*/ 43 h 62"/>
                <a:gd name="T102" fmla="*/ 4 w 56"/>
                <a:gd name="T103" fmla="*/ 43 h 62"/>
                <a:gd name="T104" fmla="*/ 3 w 56"/>
                <a:gd name="T105" fmla="*/ 46 h 62"/>
                <a:gd name="T106" fmla="*/ 0 w 56"/>
                <a:gd name="T107" fmla="*/ 49 h 62"/>
                <a:gd name="T108" fmla="*/ 1 w 56"/>
                <a:gd name="T109" fmla="*/ 51 h 62"/>
                <a:gd name="T110" fmla="*/ 1 w 56"/>
                <a:gd name="T111" fmla="*/ 56 h 62"/>
                <a:gd name="T112" fmla="*/ 3 w 56"/>
                <a:gd name="T113" fmla="*/ 56 h 62"/>
                <a:gd name="T114" fmla="*/ 12 w 56"/>
                <a:gd name="T115" fmla="*/ 62 h 62"/>
                <a:gd name="T116" fmla="*/ 12 w 56"/>
                <a:gd name="T117" fmla="*/ 60 h 62"/>
                <a:gd name="T118" fmla="*/ 17 w 56"/>
                <a:gd name="T119" fmla="*/ 52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74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53 w 62"/>
                <a:gd name="T1" fmla="*/ 0 h 28"/>
                <a:gd name="T2" fmla="*/ 50 w 62"/>
                <a:gd name="T3" fmla="*/ 0 h 28"/>
                <a:gd name="T4" fmla="*/ 45 w 62"/>
                <a:gd name="T5" fmla="*/ 0 h 28"/>
                <a:gd name="T6" fmla="*/ 42 w 62"/>
                <a:gd name="T7" fmla="*/ 1 h 28"/>
                <a:gd name="T8" fmla="*/ 38 w 62"/>
                <a:gd name="T9" fmla="*/ 1 h 28"/>
                <a:gd name="T10" fmla="*/ 35 w 62"/>
                <a:gd name="T11" fmla="*/ 4 h 28"/>
                <a:gd name="T12" fmla="*/ 31 w 62"/>
                <a:gd name="T13" fmla="*/ 4 h 28"/>
                <a:gd name="T14" fmla="*/ 31 w 62"/>
                <a:gd name="T15" fmla="*/ 2 h 28"/>
                <a:gd name="T16" fmla="*/ 26 w 62"/>
                <a:gd name="T17" fmla="*/ 0 h 28"/>
                <a:gd name="T18" fmla="*/ 22 w 62"/>
                <a:gd name="T19" fmla="*/ 2 h 28"/>
                <a:gd name="T20" fmla="*/ 21 w 62"/>
                <a:gd name="T21" fmla="*/ 2 h 28"/>
                <a:gd name="T22" fmla="*/ 19 w 62"/>
                <a:gd name="T23" fmla="*/ 1 h 28"/>
                <a:gd name="T24" fmla="*/ 15 w 62"/>
                <a:gd name="T25" fmla="*/ 4 h 28"/>
                <a:gd name="T26" fmla="*/ 12 w 62"/>
                <a:gd name="T27" fmla="*/ 7 h 28"/>
                <a:gd name="T28" fmla="*/ 8 w 62"/>
                <a:gd name="T29" fmla="*/ 12 h 28"/>
                <a:gd name="T30" fmla="*/ 2 w 62"/>
                <a:gd name="T31" fmla="*/ 12 h 28"/>
                <a:gd name="T32" fmla="*/ 0 w 62"/>
                <a:gd name="T33" fmla="*/ 17 h 28"/>
                <a:gd name="T34" fmla="*/ 0 w 62"/>
                <a:gd name="T35" fmla="*/ 21 h 28"/>
                <a:gd name="T36" fmla="*/ 4 w 62"/>
                <a:gd name="T37" fmla="*/ 24 h 28"/>
                <a:gd name="T38" fmla="*/ 2 w 62"/>
                <a:gd name="T39" fmla="*/ 25 h 28"/>
                <a:gd name="T40" fmla="*/ 5 w 62"/>
                <a:gd name="T41" fmla="*/ 25 h 28"/>
                <a:gd name="T42" fmla="*/ 8 w 62"/>
                <a:gd name="T43" fmla="*/ 28 h 28"/>
                <a:gd name="T44" fmla="*/ 24 w 62"/>
                <a:gd name="T45" fmla="*/ 25 h 28"/>
                <a:gd name="T46" fmla="*/ 24 w 62"/>
                <a:gd name="T47" fmla="*/ 22 h 28"/>
                <a:gd name="T48" fmla="*/ 31 w 62"/>
                <a:gd name="T49" fmla="*/ 19 h 28"/>
                <a:gd name="T50" fmla="*/ 31 w 62"/>
                <a:gd name="T51" fmla="*/ 18 h 28"/>
                <a:gd name="T52" fmla="*/ 36 w 62"/>
                <a:gd name="T53" fmla="*/ 19 h 28"/>
                <a:gd name="T54" fmla="*/ 42 w 62"/>
                <a:gd name="T55" fmla="*/ 12 h 28"/>
                <a:gd name="T56" fmla="*/ 46 w 62"/>
                <a:gd name="T57" fmla="*/ 12 h 28"/>
                <a:gd name="T58" fmla="*/ 52 w 62"/>
                <a:gd name="T59" fmla="*/ 12 h 28"/>
                <a:gd name="T60" fmla="*/ 53 w 62"/>
                <a:gd name="T61" fmla="*/ 12 h 28"/>
                <a:gd name="T62" fmla="*/ 56 w 62"/>
                <a:gd name="T63" fmla="*/ 12 h 28"/>
                <a:gd name="T64" fmla="*/ 57 w 62"/>
                <a:gd name="T65" fmla="*/ 12 h 28"/>
                <a:gd name="T66" fmla="*/ 59 w 62"/>
                <a:gd name="T67" fmla="*/ 7 h 28"/>
                <a:gd name="T68" fmla="*/ 62 w 62"/>
                <a:gd name="T69" fmla="*/ 1 h 28"/>
                <a:gd name="T70" fmla="*/ 53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175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53 w 62"/>
                <a:gd name="T1" fmla="*/ 0 h 28"/>
                <a:gd name="T2" fmla="*/ 50 w 62"/>
                <a:gd name="T3" fmla="*/ 0 h 28"/>
                <a:gd name="T4" fmla="*/ 45 w 62"/>
                <a:gd name="T5" fmla="*/ 0 h 28"/>
                <a:gd name="T6" fmla="*/ 42 w 62"/>
                <a:gd name="T7" fmla="*/ 1 h 28"/>
                <a:gd name="T8" fmla="*/ 38 w 62"/>
                <a:gd name="T9" fmla="*/ 1 h 28"/>
                <a:gd name="T10" fmla="*/ 35 w 62"/>
                <a:gd name="T11" fmla="*/ 4 h 28"/>
                <a:gd name="T12" fmla="*/ 31 w 62"/>
                <a:gd name="T13" fmla="*/ 4 h 28"/>
                <a:gd name="T14" fmla="*/ 31 w 62"/>
                <a:gd name="T15" fmla="*/ 2 h 28"/>
                <a:gd name="T16" fmla="*/ 26 w 62"/>
                <a:gd name="T17" fmla="*/ 0 h 28"/>
                <a:gd name="T18" fmla="*/ 22 w 62"/>
                <a:gd name="T19" fmla="*/ 2 h 28"/>
                <a:gd name="T20" fmla="*/ 21 w 62"/>
                <a:gd name="T21" fmla="*/ 2 h 28"/>
                <a:gd name="T22" fmla="*/ 19 w 62"/>
                <a:gd name="T23" fmla="*/ 1 h 28"/>
                <a:gd name="T24" fmla="*/ 15 w 62"/>
                <a:gd name="T25" fmla="*/ 4 h 28"/>
                <a:gd name="T26" fmla="*/ 12 w 62"/>
                <a:gd name="T27" fmla="*/ 7 h 28"/>
                <a:gd name="T28" fmla="*/ 8 w 62"/>
                <a:gd name="T29" fmla="*/ 12 h 28"/>
                <a:gd name="T30" fmla="*/ 2 w 62"/>
                <a:gd name="T31" fmla="*/ 12 h 28"/>
                <a:gd name="T32" fmla="*/ 0 w 62"/>
                <a:gd name="T33" fmla="*/ 17 h 28"/>
                <a:gd name="T34" fmla="*/ 0 w 62"/>
                <a:gd name="T35" fmla="*/ 21 h 28"/>
                <a:gd name="T36" fmla="*/ 4 w 62"/>
                <a:gd name="T37" fmla="*/ 24 h 28"/>
                <a:gd name="T38" fmla="*/ 2 w 62"/>
                <a:gd name="T39" fmla="*/ 25 h 28"/>
                <a:gd name="T40" fmla="*/ 5 w 62"/>
                <a:gd name="T41" fmla="*/ 25 h 28"/>
                <a:gd name="T42" fmla="*/ 8 w 62"/>
                <a:gd name="T43" fmla="*/ 28 h 28"/>
                <a:gd name="T44" fmla="*/ 24 w 62"/>
                <a:gd name="T45" fmla="*/ 25 h 28"/>
                <a:gd name="T46" fmla="*/ 24 w 62"/>
                <a:gd name="T47" fmla="*/ 22 h 28"/>
                <a:gd name="T48" fmla="*/ 31 w 62"/>
                <a:gd name="T49" fmla="*/ 19 h 28"/>
                <a:gd name="T50" fmla="*/ 31 w 62"/>
                <a:gd name="T51" fmla="*/ 18 h 28"/>
                <a:gd name="T52" fmla="*/ 36 w 62"/>
                <a:gd name="T53" fmla="*/ 19 h 28"/>
                <a:gd name="T54" fmla="*/ 42 w 62"/>
                <a:gd name="T55" fmla="*/ 12 h 28"/>
                <a:gd name="T56" fmla="*/ 46 w 62"/>
                <a:gd name="T57" fmla="*/ 12 h 28"/>
                <a:gd name="T58" fmla="*/ 52 w 62"/>
                <a:gd name="T59" fmla="*/ 12 h 28"/>
                <a:gd name="T60" fmla="*/ 53 w 62"/>
                <a:gd name="T61" fmla="*/ 12 h 28"/>
                <a:gd name="T62" fmla="*/ 56 w 62"/>
                <a:gd name="T63" fmla="*/ 12 h 28"/>
                <a:gd name="T64" fmla="*/ 57 w 62"/>
                <a:gd name="T65" fmla="*/ 12 h 28"/>
                <a:gd name="T66" fmla="*/ 59 w 62"/>
                <a:gd name="T67" fmla="*/ 7 h 28"/>
                <a:gd name="T68" fmla="*/ 62 w 62"/>
                <a:gd name="T69" fmla="*/ 1 h 28"/>
                <a:gd name="T70" fmla="*/ 53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177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17 w 56"/>
                <a:gd name="T1" fmla="*/ 52 h 62"/>
                <a:gd name="T2" fmla="*/ 21 w 56"/>
                <a:gd name="T3" fmla="*/ 53 h 62"/>
                <a:gd name="T4" fmla="*/ 24 w 56"/>
                <a:gd name="T5" fmla="*/ 53 h 62"/>
                <a:gd name="T6" fmla="*/ 25 w 56"/>
                <a:gd name="T7" fmla="*/ 56 h 62"/>
                <a:gd name="T8" fmla="*/ 31 w 56"/>
                <a:gd name="T9" fmla="*/ 60 h 62"/>
                <a:gd name="T10" fmla="*/ 32 w 56"/>
                <a:gd name="T11" fmla="*/ 62 h 62"/>
                <a:gd name="T12" fmla="*/ 34 w 56"/>
                <a:gd name="T13" fmla="*/ 58 h 62"/>
                <a:gd name="T14" fmla="*/ 36 w 56"/>
                <a:gd name="T15" fmla="*/ 56 h 62"/>
                <a:gd name="T16" fmla="*/ 39 w 56"/>
                <a:gd name="T17" fmla="*/ 56 h 62"/>
                <a:gd name="T18" fmla="*/ 48 w 56"/>
                <a:gd name="T19" fmla="*/ 53 h 62"/>
                <a:gd name="T20" fmla="*/ 53 w 56"/>
                <a:gd name="T21" fmla="*/ 53 h 62"/>
                <a:gd name="T22" fmla="*/ 53 w 56"/>
                <a:gd name="T23" fmla="*/ 49 h 62"/>
                <a:gd name="T24" fmla="*/ 52 w 56"/>
                <a:gd name="T25" fmla="*/ 48 h 62"/>
                <a:gd name="T26" fmla="*/ 52 w 56"/>
                <a:gd name="T27" fmla="*/ 43 h 62"/>
                <a:gd name="T28" fmla="*/ 53 w 56"/>
                <a:gd name="T29" fmla="*/ 43 h 62"/>
                <a:gd name="T30" fmla="*/ 56 w 56"/>
                <a:gd name="T31" fmla="*/ 38 h 62"/>
                <a:gd name="T32" fmla="*/ 51 w 56"/>
                <a:gd name="T33" fmla="*/ 35 h 62"/>
                <a:gd name="T34" fmla="*/ 49 w 56"/>
                <a:gd name="T35" fmla="*/ 31 h 62"/>
                <a:gd name="T36" fmla="*/ 48 w 56"/>
                <a:gd name="T37" fmla="*/ 26 h 62"/>
                <a:gd name="T38" fmla="*/ 49 w 56"/>
                <a:gd name="T39" fmla="*/ 22 h 62"/>
                <a:gd name="T40" fmla="*/ 48 w 56"/>
                <a:gd name="T41" fmla="*/ 21 h 62"/>
                <a:gd name="T42" fmla="*/ 48 w 56"/>
                <a:gd name="T43" fmla="*/ 17 h 62"/>
                <a:gd name="T44" fmla="*/ 42 w 56"/>
                <a:gd name="T45" fmla="*/ 19 h 62"/>
                <a:gd name="T46" fmla="*/ 36 w 56"/>
                <a:gd name="T47" fmla="*/ 18 h 62"/>
                <a:gd name="T48" fmla="*/ 31 w 56"/>
                <a:gd name="T49" fmla="*/ 17 h 62"/>
                <a:gd name="T50" fmla="*/ 34 w 56"/>
                <a:gd name="T51" fmla="*/ 12 h 62"/>
                <a:gd name="T52" fmla="*/ 28 w 56"/>
                <a:gd name="T53" fmla="*/ 11 h 62"/>
                <a:gd name="T54" fmla="*/ 24 w 56"/>
                <a:gd name="T55" fmla="*/ 8 h 62"/>
                <a:gd name="T56" fmla="*/ 22 w 56"/>
                <a:gd name="T57" fmla="*/ 5 h 62"/>
                <a:gd name="T58" fmla="*/ 18 w 56"/>
                <a:gd name="T59" fmla="*/ 2 h 62"/>
                <a:gd name="T60" fmla="*/ 17 w 56"/>
                <a:gd name="T61" fmla="*/ 0 h 62"/>
                <a:gd name="T62" fmla="*/ 15 w 56"/>
                <a:gd name="T63" fmla="*/ 1 h 62"/>
                <a:gd name="T64" fmla="*/ 8 w 56"/>
                <a:gd name="T65" fmla="*/ 1 h 62"/>
                <a:gd name="T66" fmla="*/ 4 w 56"/>
                <a:gd name="T67" fmla="*/ 2 h 62"/>
                <a:gd name="T68" fmla="*/ 1 w 56"/>
                <a:gd name="T69" fmla="*/ 2 h 62"/>
                <a:gd name="T70" fmla="*/ 0 w 56"/>
                <a:gd name="T71" fmla="*/ 5 h 62"/>
                <a:gd name="T72" fmla="*/ 1 w 56"/>
                <a:gd name="T73" fmla="*/ 10 h 62"/>
                <a:gd name="T74" fmla="*/ 4 w 56"/>
                <a:gd name="T75" fmla="*/ 14 h 62"/>
                <a:gd name="T76" fmla="*/ 7 w 56"/>
                <a:gd name="T77" fmla="*/ 15 h 62"/>
                <a:gd name="T78" fmla="*/ 4 w 56"/>
                <a:gd name="T79" fmla="*/ 15 h 62"/>
                <a:gd name="T80" fmla="*/ 4 w 56"/>
                <a:gd name="T81" fmla="*/ 19 h 62"/>
                <a:gd name="T82" fmla="*/ 1 w 56"/>
                <a:gd name="T83" fmla="*/ 18 h 62"/>
                <a:gd name="T84" fmla="*/ 3 w 56"/>
                <a:gd name="T85" fmla="*/ 21 h 62"/>
                <a:gd name="T86" fmla="*/ 7 w 56"/>
                <a:gd name="T87" fmla="*/ 21 h 62"/>
                <a:gd name="T88" fmla="*/ 7 w 56"/>
                <a:gd name="T89" fmla="*/ 25 h 62"/>
                <a:gd name="T90" fmla="*/ 7 w 56"/>
                <a:gd name="T91" fmla="*/ 28 h 62"/>
                <a:gd name="T92" fmla="*/ 12 w 56"/>
                <a:gd name="T93" fmla="*/ 31 h 62"/>
                <a:gd name="T94" fmla="*/ 10 w 56"/>
                <a:gd name="T95" fmla="*/ 34 h 62"/>
                <a:gd name="T96" fmla="*/ 12 w 56"/>
                <a:gd name="T97" fmla="*/ 38 h 62"/>
                <a:gd name="T98" fmla="*/ 7 w 56"/>
                <a:gd name="T99" fmla="*/ 41 h 62"/>
                <a:gd name="T100" fmla="*/ 7 w 56"/>
                <a:gd name="T101" fmla="*/ 43 h 62"/>
                <a:gd name="T102" fmla="*/ 4 w 56"/>
                <a:gd name="T103" fmla="*/ 43 h 62"/>
                <a:gd name="T104" fmla="*/ 3 w 56"/>
                <a:gd name="T105" fmla="*/ 46 h 62"/>
                <a:gd name="T106" fmla="*/ 0 w 56"/>
                <a:gd name="T107" fmla="*/ 49 h 62"/>
                <a:gd name="T108" fmla="*/ 1 w 56"/>
                <a:gd name="T109" fmla="*/ 51 h 62"/>
                <a:gd name="T110" fmla="*/ 1 w 56"/>
                <a:gd name="T111" fmla="*/ 56 h 62"/>
                <a:gd name="T112" fmla="*/ 3 w 56"/>
                <a:gd name="T113" fmla="*/ 56 h 62"/>
                <a:gd name="T114" fmla="*/ 12 w 56"/>
                <a:gd name="T115" fmla="*/ 62 h 62"/>
                <a:gd name="T116" fmla="*/ 12 w 56"/>
                <a:gd name="T117" fmla="*/ 60 h 62"/>
                <a:gd name="T118" fmla="*/ 17 w 56"/>
                <a:gd name="T119" fmla="*/ 52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78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20 w 27"/>
                <a:gd name="T1" fmla="*/ 37 h 42"/>
                <a:gd name="T2" fmla="*/ 24 w 27"/>
                <a:gd name="T3" fmla="*/ 35 h 42"/>
                <a:gd name="T4" fmla="*/ 24 w 27"/>
                <a:gd name="T5" fmla="*/ 30 h 42"/>
                <a:gd name="T6" fmla="*/ 27 w 27"/>
                <a:gd name="T7" fmla="*/ 28 h 42"/>
                <a:gd name="T8" fmla="*/ 26 w 27"/>
                <a:gd name="T9" fmla="*/ 23 h 42"/>
                <a:gd name="T10" fmla="*/ 23 w 27"/>
                <a:gd name="T11" fmla="*/ 23 h 42"/>
                <a:gd name="T12" fmla="*/ 19 w 27"/>
                <a:gd name="T13" fmla="*/ 18 h 42"/>
                <a:gd name="T14" fmla="*/ 19 w 27"/>
                <a:gd name="T15" fmla="*/ 11 h 42"/>
                <a:gd name="T16" fmla="*/ 19 w 27"/>
                <a:gd name="T17" fmla="*/ 8 h 42"/>
                <a:gd name="T18" fmla="*/ 13 w 27"/>
                <a:gd name="T19" fmla="*/ 4 h 42"/>
                <a:gd name="T20" fmla="*/ 12 w 27"/>
                <a:gd name="T21" fmla="*/ 1 h 42"/>
                <a:gd name="T22" fmla="*/ 9 w 27"/>
                <a:gd name="T23" fmla="*/ 1 h 42"/>
                <a:gd name="T24" fmla="*/ 3 w 27"/>
                <a:gd name="T25" fmla="*/ 0 h 42"/>
                <a:gd name="T26" fmla="*/ 0 w 27"/>
                <a:gd name="T27" fmla="*/ 8 h 42"/>
                <a:gd name="T28" fmla="*/ 0 w 27"/>
                <a:gd name="T29" fmla="*/ 10 h 42"/>
                <a:gd name="T30" fmla="*/ 3 w 27"/>
                <a:gd name="T31" fmla="*/ 11 h 42"/>
                <a:gd name="T32" fmla="*/ 5 w 27"/>
                <a:gd name="T33" fmla="*/ 13 h 42"/>
                <a:gd name="T34" fmla="*/ 5 w 27"/>
                <a:gd name="T35" fmla="*/ 14 h 42"/>
                <a:gd name="T36" fmla="*/ 5 w 27"/>
                <a:gd name="T37" fmla="*/ 20 h 42"/>
                <a:gd name="T38" fmla="*/ 6 w 27"/>
                <a:gd name="T39" fmla="*/ 30 h 42"/>
                <a:gd name="T40" fmla="*/ 9 w 27"/>
                <a:gd name="T41" fmla="*/ 35 h 42"/>
                <a:gd name="T42" fmla="*/ 15 w 27"/>
                <a:gd name="T43" fmla="*/ 38 h 42"/>
                <a:gd name="T44" fmla="*/ 19 w 27"/>
                <a:gd name="T45" fmla="*/ 42 h 42"/>
                <a:gd name="T46" fmla="*/ 20 w 27"/>
                <a:gd name="T47" fmla="*/ 42 h 42"/>
                <a:gd name="T48" fmla="*/ 20 w 27"/>
                <a:gd name="T49" fmla="*/ 3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179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20 w 27"/>
                <a:gd name="T1" fmla="*/ 37 h 42"/>
                <a:gd name="T2" fmla="*/ 24 w 27"/>
                <a:gd name="T3" fmla="*/ 35 h 42"/>
                <a:gd name="T4" fmla="*/ 24 w 27"/>
                <a:gd name="T5" fmla="*/ 30 h 42"/>
                <a:gd name="T6" fmla="*/ 27 w 27"/>
                <a:gd name="T7" fmla="*/ 28 h 42"/>
                <a:gd name="T8" fmla="*/ 26 w 27"/>
                <a:gd name="T9" fmla="*/ 23 h 42"/>
                <a:gd name="T10" fmla="*/ 23 w 27"/>
                <a:gd name="T11" fmla="*/ 23 h 42"/>
                <a:gd name="T12" fmla="*/ 19 w 27"/>
                <a:gd name="T13" fmla="*/ 18 h 42"/>
                <a:gd name="T14" fmla="*/ 19 w 27"/>
                <a:gd name="T15" fmla="*/ 11 h 42"/>
                <a:gd name="T16" fmla="*/ 19 w 27"/>
                <a:gd name="T17" fmla="*/ 8 h 42"/>
                <a:gd name="T18" fmla="*/ 13 w 27"/>
                <a:gd name="T19" fmla="*/ 4 h 42"/>
                <a:gd name="T20" fmla="*/ 12 w 27"/>
                <a:gd name="T21" fmla="*/ 1 h 42"/>
                <a:gd name="T22" fmla="*/ 9 w 27"/>
                <a:gd name="T23" fmla="*/ 1 h 42"/>
                <a:gd name="T24" fmla="*/ 3 w 27"/>
                <a:gd name="T25" fmla="*/ 0 h 42"/>
                <a:gd name="T26" fmla="*/ 0 w 27"/>
                <a:gd name="T27" fmla="*/ 8 h 42"/>
                <a:gd name="T28" fmla="*/ 0 w 27"/>
                <a:gd name="T29" fmla="*/ 10 h 42"/>
                <a:gd name="T30" fmla="*/ 3 w 27"/>
                <a:gd name="T31" fmla="*/ 11 h 42"/>
                <a:gd name="T32" fmla="*/ 5 w 27"/>
                <a:gd name="T33" fmla="*/ 13 h 42"/>
                <a:gd name="T34" fmla="*/ 5 w 27"/>
                <a:gd name="T35" fmla="*/ 14 h 42"/>
                <a:gd name="T36" fmla="*/ 5 w 27"/>
                <a:gd name="T37" fmla="*/ 20 h 42"/>
                <a:gd name="T38" fmla="*/ 6 w 27"/>
                <a:gd name="T39" fmla="*/ 30 h 42"/>
                <a:gd name="T40" fmla="*/ 9 w 27"/>
                <a:gd name="T41" fmla="*/ 35 h 42"/>
                <a:gd name="T42" fmla="*/ 15 w 27"/>
                <a:gd name="T43" fmla="*/ 38 h 42"/>
                <a:gd name="T44" fmla="*/ 19 w 27"/>
                <a:gd name="T45" fmla="*/ 42 h 42"/>
                <a:gd name="T46" fmla="*/ 20 w 27"/>
                <a:gd name="T47" fmla="*/ 42 h 42"/>
                <a:gd name="T48" fmla="*/ 20 w 27"/>
                <a:gd name="T49" fmla="*/ 3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80"/>
            <p:cNvSpPr>
              <a:spLocks noChangeAspect="1"/>
            </p:cNvSpPr>
            <p:nvPr/>
          </p:nvSpPr>
          <p:spPr bwMode="auto">
            <a:xfrm>
              <a:off x="2100" y="2894"/>
              <a:ext cx="361" cy="395"/>
            </a:xfrm>
            <a:custGeom>
              <a:avLst/>
              <a:gdLst>
                <a:gd name="T0" fmla="*/ 79 w 79"/>
                <a:gd name="T1" fmla="*/ 3 h 86"/>
                <a:gd name="T2" fmla="*/ 72 w 79"/>
                <a:gd name="T3" fmla="*/ 0 h 86"/>
                <a:gd name="T4" fmla="*/ 70 w 79"/>
                <a:gd name="T5" fmla="*/ 7 h 86"/>
                <a:gd name="T6" fmla="*/ 58 w 79"/>
                <a:gd name="T7" fmla="*/ 8 h 86"/>
                <a:gd name="T8" fmla="*/ 50 w 79"/>
                <a:gd name="T9" fmla="*/ 7 h 86"/>
                <a:gd name="T10" fmla="*/ 38 w 79"/>
                <a:gd name="T11" fmla="*/ 13 h 86"/>
                <a:gd name="T12" fmla="*/ 31 w 79"/>
                <a:gd name="T13" fmla="*/ 17 h 86"/>
                <a:gd name="T14" fmla="*/ 19 w 79"/>
                <a:gd name="T15" fmla="*/ 23 h 86"/>
                <a:gd name="T16" fmla="*/ 10 w 79"/>
                <a:gd name="T17" fmla="*/ 24 h 86"/>
                <a:gd name="T18" fmla="*/ 10 w 79"/>
                <a:gd name="T19" fmla="*/ 28 h 86"/>
                <a:gd name="T20" fmla="*/ 7 w 79"/>
                <a:gd name="T21" fmla="*/ 35 h 86"/>
                <a:gd name="T22" fmla="*/ 3 w 79"/>
                <a:gd name="T23" fmla="*/ 42 h 86"/>
                <a:gd name="T24" fmla="*/ 5 w 79"/>
                <a:gd name="T25" fmla="*/ 48 h 86"/>
                <a:gd name="T26" fmla="*/ 9 w 79"/>
                <a:gd name="T27" fmla="*/ 56 h 86"/>
                <a:gd name="T28" fmla="*/ 16 w 79"/>
                <a:gd name="T29" fmla="*/ 58 h 86"/>
                <a:gd name="T30" fmla="*/ 38 w 79"/>
                <a:gd name="T31" fmla="*/ 58 h 86"/>
                <a:gd name="T32" fmla="*/ 44 w 79"/>
                <a:gd name="T33" fmla="*/ 61 h 86"/>
                <a:gd name="T34" fmla="*/ 38 w 79"/>
                <a:gd name="T35" fmla="*/ 62 h 86"/>
                <a:gd name="T36" fmla="*/ 29 w 79"/>
                <a:gd name="T37" fmla="*/ 59 h 86"/>
                <a:gd name="T38" fmla="*/ 22 w 79"/>
                <a:gd name="T39" fmla="*/ 62 h 86"/>
                <a:gd name="T40" fmla="*/ 22 w 79"/>
                <a:gd name="T41" fmla="*/ 69 h 86"/>
                <a:gd name="T42" fmla="*/ 27 w 79"/>
                <a:gd name="T43" fmla="*/ 72 h 86"/>
                <a:gd name="T44" fmla="*/ 31 w 79"/>
                <a:gd name="T45" fmla="*/ 82 h 86"/>
                <a:gd name="T46" fmla="*/ 37 w 79"/>
                <a:gd name="T47" fmla="*/ 80 h 86"/>
                <a:gd name="T48" fmla="*/ 44 w 79"/>
                <a:gd name="T49" fmla="*/ 80 h 86"/>
                <a:gd name="T50" fmla="*/ 43 w 79"/>
                <a:gd name="T51" fmla="*/ 69 h 86"/>
                <a:gd name="T52" fmla="*/ 48 w 79"/>
                <a:gd name="T53" fmla="*/ 71 h 86"/>
                <a:gd name="T54" fmla="*/ 51 w 79"/>
                <a:gd name="T55" fmla="*/ 71 h 86"/>
                <a:gd name="T56" fmla="*/ 47 w 79"/>
                <a:gd name="T57" fmla="*/ 65 h 86"/>
                <a:gd name="T58" fmla="*/ 60 w 79"/>
                <a:gd name="T59" fmla="*/ 65 h 86"/>
                <a:gd name="T60" fmla="*/ 57 w 79"/>
                <a:gd name="T61" fmla="*/ 56 h 86"/>
                <a:gd name="T62" fmla="*/ 57 w 79"/>
                <a:gd name="T63" fmla="*/ 55 h 86"/>
                <a:gd name="T64" fmla="*/ 62 w 79"/>
                <a:gd name="T65" fmla="*/ 58 h 86"/>
                <a:gd name="T66" fmla="*/ 61 w 79"/>
                <a:gd name="T67" fmla="*/ 54 h 86"/>
                <a:gd name="T68" fmla="*/ 47 w 79"/>
                <a:gd name="T69" fmla="*/ 47 h 86"/>
                <a:gd name="T70" fmla="*/ 44 w 79"/>
                <a:gd name="T71" fmla="*/ 48 h 86"/>
                <a:gd name="T72" fmla="*/ 41 w 79"/>
                <a:gd name="T73" fmla="*/ 49 h 86"/>
                <a:gd name="T74" fmla="*/ 38 w 79"/>
                <a:gd name="T75" fmla="*/ 45 h 86"/>
                <a:gd name="T76" fmla="*/ 44 w 79"/>
                <a:gd name="T77" fmla="*/ 44 h 86"/>
                <a:gd name="T78" fmla="*/ 43 w 79"/>
                <a:gd name="T79" fmla="*/ 39 h 86"/>
                <a:gd name="T80" fmla="*/ 31 w 79"/>
                <a:gd name="T81" fmla="*/ 30 h 86"/>
                <a:gd name="T82" fmla="*/ 34 w 79"/>
                <a:gd name="T83" fmla="*/ 24 h 86"/>
                <a:gd name="T84" fmla="*/ 38 w 79"/>
                <a:gd name="T85" fmla="*/ 28 h 86"/>
                <a:gd name="T86" fmla="*/ 44 w 79"/>
                <a:gd name="T87" fmla="*/ 32 h 86"/>
                <a:gd name="T88" fmla="*/ 48 w 79"/>
                <a:gd name="T89" fmla="*/ 25 h 86"/>
                <a:gd name="T90" fmla="*/ 51 w 79"/>
                <a:gd name="T91" fmla="*/ 17 h 86"/>
                <a:gd name="T92" fmla="*/ 65 w 79"/>
                <a:gd name="T93" fmla="*/ 14 h 86"/>
                <a:gd name="T94" fmla="*/ 74 w 79"/>
                <a:gd name="T95" fmla="*/ 14 h 86"/>
                <a:gd name="T96" fmla="*/ 78 w 79"/>
                <a:gd name="T97" fmla="*/ 11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86"/>
                <a:gd name="T149" fmla="*/ 79 w 79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86">
                  <a:moveTo>
                    <a:pt x="77" y="8"/>
                  </a:moveTo>
                  <a:lnTo>
                    <a:pt x="79" y="3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0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7" y="58"/>
                  </a:lnTo>
                  <a:lnTo>
                    <a:pt x="38" y="58"/>
                  </a:lnTo>
                  <a:lnTo>
                    <a:pt x="48" y="58"/>
                  </a:lnTo>
                  <a:lnTo>
                    <a:pt x="44" y="61"/>
                  </a:lnTo>
                  <a:lnTo>
                    <a:pt x="43" y="62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3" y="79"/>
                  </a:lnTo>
                  <a:lnTo>
                    <a:pt x="37" y="80"/>
                  </a:lnTo>
                  <a:lnTo>
                    <a:pt x="41" y="86"/>
                  </a:lnTo>
                  <a:lnTo>
                    <a:pt x="44" y="80"/>
                  </a:lnTo>
                  <a:lnTo>
                    <a:pt x="53" y="83"/>
                  </a:lnTo>
                  <a:lnTo>
                    <a:pt x="43" y="69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1" y="71"/>
                  </a:lnTo>
                  <a:lnTo>
                    <a:pt x="54" y="68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60" y="65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7" y="58"/>
                  </a:lnTo>
                  <a:lnTo>
                    <a:pt x="61" y="54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1" y="49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3" y="39"/>
                  </a:lnTo>
                  <a:lnTo>
                    <a:pt x="36" y="35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5" y="15"/>
                  </a:lnTo>
                  <a:lnTo>
                    <a:pt x="78" y="11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81"/>
            <p:cNvSpPr>
              <a:spLocks noChangeAspect="1"/>
            </p:cNvSpPr>
            <p:nvPr/>
          </p:nvSpPr>
          <p:spPr bwMode="auto">
            <a:xfrm>
              <a:off x="2100" y="2894"/>
              <a:ext cx="361" cy="395"/>
            </a:xfrm>
            <a:custGeom>
              <a:avLst/>
              <a:gdLst>
                <a:gd name="T0" fmla="*/ 79 w 79"/>
                <a:gd name="T1" fmla="*/ 3 h 86"/>
                <a:gd name="T2" fmla="*/ 72 w 79"/>
                <a:gd name="T3" fmla="*/ 0 h 86"/>
                <a:gd name="T4" fmla="*/ 70 w 79"/>
                <a:gd name="T5" fmla="*/ 7 h 86"/>
                <a:gd name="T6" fmla="*/ 58 w 79"/>
                <a:gd name="T7" fmla="*/ 8 h 86"/>
                <a:gd name="T8" fmla="*/ 50 w 79"/>
                <a:gd name="T9" fmla="*/ 7 h 86"/>
                <a:gd name="T10" fmla="*/ 38 w 79"/>
                <a:gd name="T11" fmla="*/ 13 h 86"/>
                <a:gd name="T12" fmla="*/ 31 w 79"/>
                <a:gd name="T13" fmla="*/ 17 h 86"/>
                <a:gd name="T14" fmla="*/ 19 w 79"/>
                <a:gd name="T15" fmla="*/ 23 h 86"/>
                <a:gd name="T16" fmla="*/ 10 w 79"/>
                <a:gd name="T17" fmla="*/ 24 h 86"/>
                <a:gd name="T18" fmla="*/ 10 w 79"/>
                <a:gd name="T19" fmla="*/ 28 h 86"/>
                <a:gd name="T20" fmla="*/ 7 w 79"/>
                <a:gd name="T21" fmla="*/ 35 h 86"/>
                <a:gd name="T22" fmla="*/ 3 w 79"/>
                <a:gd name="T23" fmla="*/ 42 h 86"/>
                <a:gd name="T24" fmla="*/ 5 w 79"/>
                <a:gd name="T25" fmla="*/ 48 h 86"/>
                <a:gd name="T26" fmla="*/ 9 w 79"/>
                <a:gd name="T27" fmla="*/ 56 h 86"/>
                <a:gd name="T28" fmla="*/ 16 w 79"/>
                <a:gd name="T29" fmla="*/ 58 h 86"/>
                <a:gd name="T30" fmla="*/ 38 w 79"/>
                <a:gd name="T31" fmla="*/ 58 h 86"/>
                <a:gd name="T32" fmla="*/ 44 w 79"/>
                <a:gd name="T33" fmla="*/ 61 h 86"/>
                <a:gd name="T34" fmla="*/ 38 w 79"/>
                <a:gd name="T35" fmla="*/ 62 h 86"/>
                <a:gd name="T36" fmla="*/ 29 w 79"/>
                <a:gd name="T37" fmla="*/ 59 h 86"/>
                <a:gd name="T38" fmla="*/ 22 w 79"/>
                <a:gd name="T39" fmla="*/ 62 h 86"/>
                <a:gd name="T40" fmla="*/ 22 w 79"/>
                <a:gd name="T41" fmla="*/ 69 h 86"/>
                <a:gd name="T42" fmla="*/ 27 w 79"/>
                <a:gd name="T43" fmla="*/ 72 h 86"/>
                <a:gd name="T44" fmla="*/ 31 w 79"/>
                <a:gd name="T45" fmla="*/ 82 h 86"/>
                <a:gd name="T46" fmla="*/ 37 w 79"/>
                <a:gd name="T47" fmla="*/ 80 h 86"/>
                <a:gd name="T48" fmla="*/ 44 w 79"/>
                <a:gd name="T49" fmla="*/ 80 h 86"/>
                <a:gd name="T50" fmla="*/ 43 w 79"/>
                <a:gd name="T51" fmla="*/ 69 h 86"/>
                <a:gd name="T52" fmla="*/ 48 w 79"/>
                <a:gd name="T53" fmla="*/ 71 h 86"/>
                <a:gd name="T54" fmla="*/ 51 w 79"/>
                <a:gd name="T55" fmla="*/ 71 h 86"/>
                <a:gd name="T56" fmla="*/ 47 w 79"/>
                <a:gd name="T57" fmla="*/ 65 h 86"/>
                <a:gd name="T58" fmla="*/ 60 w 79"/>
                <a:gd name="T59" fmla="*/ 65 h 86"/>
                <a:gd name="T60" fmla="*/ 57 w 79"/>
                <a:gd name="T61" fmla="*/ 56 h 86"/>
                <a:gd name="T62" fmla="*/ 57 w 79"/>
                <a:gd name="T63" fmla="*/ 55 h 86"/>
                <a:gd name="T64" fmla="*/ 62 w 79"/>
                <a:gd name="T65" fmla="*/ 58 h 86"/>
                <a:gd name="T66" fmla="*/ 61 w 79"/>
                <a:gd name="T67" fmla="*/ 54 h 86"/>
                <a:gd name="T68" fmla="*/ 47 w 79"/>
                <a:gd name="T69" fmla="*/ 47 h 86"/>
                <a:gd name="T70" fmla="*/ 44 w 79"/>
                <a:gd name="T71" fmla="*/ 48 h 86"/>
                <a:gd name="T72" fmla="*/ 41 w 79"/>
                <a:gd name="T73" fmla="*/ 49 h 86"/>
                <a:gd name="T74" fmla="*/ 38 w 79"/>
                <a:gd name="T75" fmla="*/ 45 h 86"/>
                <a:gd name="T76" fmla="*/ 44 w 79"/>
                <a:gd name="T77" fmla="*/ 44 h 86"/>
                <a:gd name="T78" fmla="*/ 43 w 79"/>
                <a:gd name="T79" fmla="*/ 39 h 86"/>
                <a:gd name="T80" fmla="*/ 31 w 79"/>
                <a:gd name="T81" fmla="*/ 30 h 86"/>
                <a:gd name="T82" fmla="*/ 34 w 79"/>
                <a:gd name="T83" fmla="*/ 24 h 86"/>
                <a:gd name="T84" fmla="*/ 38 w 79"/>
                <a:gd name="T85" fmla="*/ 28 h 86"/>
                <a:gd name="T86" fmla="*/ 44 w 79"/>
                <a:gd name="T87" fmla="*/ 32 h 86"/>
                <a:gd name="T88" fmla="*/ 48 w 79"/>
                <a:gd name="T89" fmla="*/ 25 h 86"/>
                <a:gd name="T90" fmla="*/ 51 w 79"/>
                <a:gd name="T91" fmla="*/ 17 h 86"/>
                <a:gd name="T92" fmla="*/ 65 w 79"/>
                <a:gd name="T93" fmla="*/ 14 h 86"/>
                <a:gd name="T94" fmla="*/ 74 w 79"/>
                <a:gd name="T95" fmla="*/ 14 h 86"/>
                <a:gd name="T96" fmla="*/ 78 w 79"/>
                <a:gd name="T97" fmla="*/ 11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86"/>
                <a:gd name="T149" fmla="*/ 79 w 79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86">
                  <a:moveTo>
                    <a:pt x="77" y="8"/>
                  </a:moveTo>
                  <a:lnTo>
                    <a:pt x="79" y="3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0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7" y="58"/>
                  </a:lnTo>
                  <a:lnTo>
                    <a:pt x="38" y="58"/>
                  </a:lnTo>
                  <a:lnTo>
                    <a:pt x="48" y="58"/>
                  </a:lnTo>
                  <a:lnTo>
                    <a:pt x="44" y="61"/>
                  </a:lnTo>
                  <a:lnTo>
                    <a:pt x="43" y="62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3" y="79"/>
                  </a:lnTo>
                  <a:lnTo>
                    <a:pt x="37" y="80"/>
                  </a:lnTo>
                  <a:lnTo>
                    <a:pt x="41" y="86"/>
                  </a:lnTo>
                  <a:lnTo>
                    <a:pt x="44" y="80"/>
                  </a:lnTo>
                  <a:lnTo>
                    <a:pt x="53" y="83"/>
                  </a:lnTo>
                  <a:lnTo>
                    <a:pt x="43" y="69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1" y="71"/>
                  </a:lnTo>
                  <a:lnTo>
                    <a:pt x="54" y="68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60" y="65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7" y="58"/>
                  </a:lnTo>
                  <a:lnTo>
                    <a:pt x="61" y="54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1" y="49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3" y="39"/>
                  </a:lnTo>
                  <a:lnTo>
                    <a:pt x="36" y="35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5" y="15"/>
                  </a:lnTo>
                  <a:lnTo>
                    <a:pt x="78" y="11"/>
                  </a:lnTo>
                  <a:lnTo>
                    <a:pt x="77" y="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183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20 w 27"/>
                <a:gd name="T1" fmla="*/ 37 h 42"/>
                <a:gd name="T2" fmla="*/ 24 w 27"/>
                <a:gd name="T3" fmla="*/ 35 h 42"/>
                <a:gd name="T4" fmla="*/ 24 w 27"/>
                <a:gd name="T5" fmla="*/ 30 h 42"/>
                <a:gd name="T6" fmla="*/ 27 w 27"/>
                <a:gd name="T7" fmla="*/ 28 h 42"/>
                <a:gd name="T8" fmla="*/ 26 w 27"/>
                <a:gd name="T9" fmla="*/ 23 h 42"/>
                <a:gd name="T10" fmla="*/ 23 w 27"/>
                <a:gd name="T11" fmla="*/ 23 h 42"/>
                <a:gd name="T12" fmla="*/ 19 w 27"/>
                <a:gd name="T13" fmla="*/ 18 h 42"/>
                <a:gd name="T14" fmla="*/ 19 w 27"/>
                <a:gd name="T15" fmla="*/ 11 h 42"/>
                <a:gd name="T16" fmla="*/ 19 w 27"/>
                <a:gd name="T17" fmla="*/ 8 h 42"/>
                <a:gd name="T18" fmla="*/ 13 w 27"/>
                <a:gd name="T19" fmla="*/ 4 h 42"/>
                <a:gd name="T20" fmla="*/ 12 w 27"/>
                <a:gd name="T21" fmla="*/ 1 h 42"/>
                <a:gd name="T22" fmla="*/ 9 w 27"/>
                <a:gd name="T23" fmla="*/ 1 h 42"/>
                <a:gd name="T24" fmla="*/ 3 w 27"/>
                <a:gd name="T25" fmla="*/ 0 h 42"/>
                <a:gd name="T26" fmla="*/ 0 w 27"/>
                <a:gd name="T27" fmla="*/ 8 h 42"/>
                <a:gd name="T28" fmla="*/ 0 w 27"/>
                <a:gd name="T29" fmla="*/ 10 h 42"/>
                <a:gd name="T30" fmla="*/ 3 w 27"/>
                <a:gd name="T31" fmla="*/ 11 h 42"/>
                <a:gd name="T32" fmla="*/ 5 w 27"/>
                <a:gd name="T33" fmla="*/ 13 h 42"/>
                <a:gd name="T34" fmla="*/ 5 w 27"/>
                <a:gd name="T35" fmla="*/ 14 h 42"/>
                <a:gd name="T36" fmla="*/ 5 w 27"/>
                <a:gd name="T37" fmla="*/ 20 h 42"/>
                <a:gd name="T38" fmla="*/ 6 w 27"/>
                <a:gd name="T39" fmla="*/ 30 h 42"/>
                <a:gd name="T40" fmla="*/ 9 w 27"/>
                <a:gd name="T41" fmla="*/ 35 h 42"/>
                <a:gd name="T42" fmla="*/ 15 w 27"/>
                <a:gd name="T43" fmla="*/ 38 h 42"/>
                <a:gd name="T44" fmla="*/ 19 w 27"/>
                <a:gd name="T45" fmla="*/ 42 h 42"/>
                <a:gd name="T46" fmla="*/ 20 w 27"/>
                <a:gd name="T47" fmla="*/ 42 h 42"/>
                <a:gd name="T48" fmla="*/ 20 w 27"/>
                <a:gd name="T49" fmla="*/ 3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185"/>
            <p:cNvSpPr>
              <a:spLocks noChangeAspect="1"/>
            </p:cNvSpPr>
            <p:nvPr/>
          </p:nvSpPr>
          <p:spPr bwMode="auto">
            <a:xfrm>
              <a:off x="2100" y="2894"/>
              <a:ext cx="361" cy="395"/>
            </a:xfrm>
            <a:custGeom>
              <a:avLst/>
              <a:gdLst>
                <a:gd name="T0" fmla="*/ 79 w 79"/>
                <a:gd name="T1" fmla="*/ 3 h 86"/>
                <a:gd name="T2" fmla="*/ 72 w 79"/>
                <a:gd name="T3" fmla="*/ 0 h 86"/>
                <a:gd name="T4" fmla="*/ 70 w 79"/>
                <a:gd name="T5" fmla="*/ 7 h 86"/>
                <a:gd name="T6" fmla="*/ 58 w 79"/>
                <a:gd name="T7" fmla="*/ 8 h 86"/>
                <a:gd name="T8" fmla="*/ 50 w 79"/>
                <a:gd name="T9" fmla="*/ 7 h 86"/>
                <a:gd name="T10" fmla="*/ 38 w 79"/>
                <a:gd name="T11" fmla="*/ 13 h 86"/>
                <a:gd name="T12" fmla="*/ 31 w 79"/>
                <a:gd name="T13" fmla="*/ 17 h 86"/>
                <a:gd name="T14" fmla="*/ 19 w 79"/>
                <a:gd name="T15" fmla="*/ 23 h 86"/>
                <a:gd name="T16" fmla="*/ 10 w 79"/>
                <a:gd name="T17" fmla="*/ 24 h 86"/>
                <a:gd name="T18" fmla="*/ 10 w 79"/>
                <a:gd name="T19" fmla="*/ 28 h 86"/>
                <a:gd name="T20" fmla="*/ 7 w 79"/>
                <a:gd name="T21" fmla="*/ 35 h 86"/>
                <a:gd name="T22" fmla="*/ 3 w 79"/>
                <a:gd name="T23" fmla="*/ 42 h 86"/>
                <a:gd name="T24" fmla="*/ 5 w 79"/>
                <a:gd name="T25" fmla="*/ 48 h 86"/>
                <a:gd name="T26" fmla="*/ 9 w 79"/>
                <a:gd name="T27" fmla="*/ 56 h 86"/>
                <a:gd name="T28" fmla="*/ 16 w 79"/>
                <a:gd name="T29" fmla="*/ 58 h 86"/>
                <a:gd name="T30" fmla="*/ 38 w 79"/>
                <a:gd name="T31" fmla="*/ 58 h 86"/>
                <a:gd name="T32" fmla="*/ 44 w 79"/>
                <a:gd name="T33" fmla="*/ 61 h 86"/>
                <a:gd name="T34" fmla="*/ 38 w 79"/>
                <a:gd name="T35" fmla="*/ 62 h 86"/>
                <a:gd name="T36" fmla="*/ 29 w 79"/>
                <a:gd name="T37" fmla="*/ 59 h 86"/>
                <a:gd name="T38" fmla="*/ 22 w 79"/>
                <a:gd name="T39" fmla="*/ 62 h 86"/>
                <a:gd name="T40" fmla="*/ 22 w 79"/>
                <a:gd name="T41" fmla="*/ 69 h 86"/>
                <a:gd name="T42" fmla="*/ 27 w 79"/>
                <a:gd name="T43" fmla="*/ 72 h 86"/>
                <a:gd name="T44" fmla="*/ 31 w 79"/>
                <a:gd name="T45" fmla="*/ 82 h 86"/>
                <a:gd name="T46" fmla="*/ 37 w 79"/>
                <a:gd name="T47" fmla="*/ 80 h 86"/>
                <a:gd name="T48" fmla="*/ 44 w 79"/>
                <a:gd name="T49" fmla="*/ 80 h 86"/>
                <a:gd name="T50" fmla="*/ 43 w 79"/>
                <a:gd name="T51" fmla="*/ 69 h 86"/>
                <a:gd name="T52" fmla="*/ 48 w 79"/>
                <a:gd name="T53" fmla="*/ 71 h 86"/>
                <a:gd name="T54" fmla="*/ 51 w 79"/>
                <a:gd name="T55" fmla="*/ 71 h 86"/>
                <a:gd name="T56" fmla="*/ 47 w 79"/>
                <a:gd name="T57" fmla="*/ 65 h 86"/>
                <a:gd name="T58" fmla="*/ 60 w 79"/>
                <a:gd name="T59" fmla="*/ 65 h 86"/>
                <a:gd name="T60" fmla="*/ 57 w 79"/>
                <a:gd name="T61" fmla="*/ 56 h 86"/>
                <a:gd name="T62" fmla="*/ 57 w 79"/>
                <a:gd name="T63" fmla="*/ 55 h 86"/>
                <a:gd name="T64" fmla="*/ 62 w 79"/>
                <a:gd name="T65" fmla="*/ 58 h 86"/>
                <a:gd name="T66" fmla="*/ 61 w 79"/>
                <a:gd name="T67" fmla="*/ 54 h 86"/>
                <a:gd name="T68" fmla="*/ 47 w 79"/>
                <a:gd name="T69" fmla="*/ 47 h 86"/>
                <a:gd name="T70" fmla="*/ 44 w 79"/>
                <a:gd name="T71" fmla="*/ 48 h 86"/>
                <a:gd name="T72" fmla="*/ 41 w 79"/>
                <a:gd name="T73" fmla="*/ 49 h 86"/>
                <a:gd name="T74" fmla="*/ 38 w 79"/>
                <a:gd name="T75" fmla="*/ 45 h 86"/>
                <a:gd name="T76" fmla="*/ 44 w 79"/>
                <a:gd name="T77" fmla="*/ 44 h 86"/>
                <a:gd name="T78" fmla="*/ 43 w 79"/>
                <a:gd name="T79" fmla="*/ 39 h 86"/>
                <a:gd name="T80" fmla="*/ 31 w 79"/>
                <a:gd name="T81" fmla="*/ 30 h 86"/>
                <a:gd name="T82" fmla="*/ 34 w 79"/>
                <a:gd name="T83" fmla="*/ 24 h 86"/>
                <a:gd name="T84" fmla="*/ 38 w 79"/>
                <a:gd name="T85" fmla="*/ 28 h 86"/>
                <a:gd name="T86" fmla="*/ 44 w 79"/>
                <a:gd name="T87" fmla="*/ 32 h 86"/>
                <a:gd name="T88" fmla="*/ 48 w 79"/>
                <a:gd name="T89" fmla="*/ 25 h 86"/>
                <a:gd name="T90" fmla="*/ 51 w 79"/>
                <a:gd name="T91" fmla="*/ 17 h 86"/>
                <a:gd name="T92" fmla="*/ 65 w 79"/>
                <a:gd name="T93" fmla="*/ 14 h 86"/>
                <a:gd name="T94" fmla="*/ 74 w 79"/>
                <a:gd name="T95" fmla="*/ 14 h 86"/>
                <a:gd name="T96" fmla="*/ 78 w 79"/>
                <a:gd name="T97" fmla="*/ 11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86"/>
                <a:gd name="T149" fmla="*/ 79 w 79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86">
                  <a:moveTo>
                    <a:pt x="77" y="8"/>
                  </a:moveTo>
                  <a:lnTo>
                    <a:pt x="79" y="3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0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7" y="58"/>
                  </a:lnTo>
                  <a:lnTo>
                    <a:pt x="38" y="58"/>
                  </a:lnTo>
                  <a:lnTo>
                    <a:pt x="48" y="58"/>
                  </a:lnTo>
                  <a:lnTo>
                    <a:pt x="44" y="61"/>
                  </a:lnTo>
                  <a:lnTo>
                    <a:pt x="43" y="62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3" y="79"/>
                  </a:lnTo>
                  <a:lnTo>
                    <a:pt x="37" y="80"/>
                  </a:lnTo>
                  <a:lnTo>
                    <a:pt x="41" y="86"/>
                  </a:lnTo>
                  <a:lnTo>
                    <a:pt x="44" y="80"/>
                  </a:lnTo>
                  <a:lnTo>
                    <a:pt x="53" y="83"/>
                  </a:lnTo>
                  <a:lnTo>
                    <a:pt x="43" y="69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1" y="71"/>
                  </a:lnTo>
                  <a:lnTo>
                    <a:pt x="54" y="68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60" y="65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7" y="58"/>
                  </a:lnTo>
                  <a:lnTo>
                    <a:pt x="61" y="54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1" y="49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3" y="39"/>
                  </a:lnTo>
                  <a:lnTo>
                    <a:pt x="36" y="35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5" y="15"/>
                  </a:lnTo>
                  <a:lnTo>
                    <a:pt x="78" y="11"/>
                  </a:lnTo>
                  <a:lnTo>
                    <a:pt x="77" y="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186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30 w 33"/>
                <a:gd name="T1" fmla="*/ 3 h 23"/>
                <a:gd name="T2" fmla="*/ 24 w 33"/>
                <a:gd name="T3" fmla="*/ 2 h 23"/>
                <a:gd name="T4" fmla="*/ 24 w 33"/>
                <a:gd name="T5" fmla="*/ 0 h 23"/>
                <a:gd name="T6" fmla="*/ 19 w 33"/>
                <a:gd name="T7" fmla="*/ 0 h 23"/>
                <a:gd name="T8" fmla="*/ 10 w 33"/>
                <a:gd name="T9" fmla="*/ 3 h 23"/>
                <a:gd name="T10" fmla="*/ 7 w 33"/>
                <a:gd name="T11" fmla="*/ 3 h 23"/>
                <a:gd name="T12" fmla="*/ 5 w 33"/>
                <a:gd name="T13" fmla="*/ 5 h 23"/>
                <a:gd name="T14" fmla="*/ 3 w 33"/>
                <a:gd name="T15" fmla="*/ 9 h 23"/>
                <a:gd name="T16" fmla="*/ 0 w 33"/>
                <a:gd name="T17" fmla="*/ 7 h 23"/>
                <a:gd name="T18" fmla="*/ 0 w 33"/>
                <a:gd name="T19" fmla="*/ 10 h 23"/>
                <a:gd name="T20" fmla="*/ 2 w 33"/>
                <a:gd name="T21" fmla="*/ 17 h 23"/>
                <a:gd name="T22" fmla="*/ 5 w 33"/>
                <a:gd name="T23" fmla="*/ 22 h 23"/>
                <a:gd name="T24" fmla="*/ 9 w 33"/>
                <a:gd name="T25" fmla="*/ 23 h 23"/>
                <a:gd name="T26" fmla="*/ 10 w 33"/>
                <a:gd name="T27" fmla="*/ 23 h 23"/>
                <a:gd name="T28" fmla="*/ 10 w 33"/>
                <a:gd name="T29" fmla="*/ 23 h 23"/>
                <a:gd name="T30" fmla="*/ 15 w 33"/>
                <a:gd name="T31" fmla="*/ 22 h 23"/>
                <a:gd name="T32" fmla="*/ 19 w 33"/>
                <a:gd name="T33" fmla="*/ 22 h 23"/>
                <a:gd name="T34" fmla="*/ 23 w 33"/>
                <a:gd name="T35" fmla="*/ 16 h 23"/>
                <a:gd name="T36" fmla="*/ 31 w 33"/>
                <a:gd name="T37" fmla="*/ 16 h 23"/>
                <a:gd name="T38" fmla="*/ 33 w 33"/>
                <a:gd name="T39" fmla="*/ 13 h 23"/>
                <a:gd name="T40" fmla="*/ 33 w 33"/>
                <a:gd name="T41" fmla="*/ 7 h 23"/>
                <a:gd name="T42" fmla="*/ 30 w 33"/>
                <a:gd name="T43" fmla="*/ 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187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30 w 33"/>
                <a:gd name="T1" fmla="*/ 3 h 23"/>
                <a:gd name="T2" fmla="*/ 24 w 33"/>
                <a:gd name="T3" fmla="*/ 2 h 23"/>
                <a:gd name="T4" fmla="*/ 24 w 33"/>
                <a:gd name="T5" fmla="*/ 0 h 23"/>
                <a:gd name="T6" fmla="*/ 19 w 33"/>
                <a:gd name="T7" fmla="*/ 0 h 23"/>
                <a:gd name="T8" fmla="*/ 10 w 33"/>
                <a:gd name="T9" fmla="*/ 3 h 23"/>
                <a:gd name="T10" fmla="*/ 7 w 33"/>
                <a:gd name="T11" fmla="*/ 3 h 23"/>
                <a:gd name="T12" fmla="*/ 5 w 33"/>
                <a:gd name="T13" fmla="*/ 5 h 23"/>
                <a:gd name="T14" fmla="*/ 3 w 33"/>
                <a:gd name="T15" fmla="*/ 9 h 23"/>
                <a:gd name="T16" fmla="*/ 0 w 33"/>
                <a:gd name="T17" fmla="*/ 7 h 23"/>
                <a:gd name="T18" fmla="*/ 0 w 33"/>
                <a:gd name="T19" fmla="*/ 10 h 23"/>
                <a:gd name="T20" fmla="*/ 2 w 33"/>
                <a:gd name="T21" fmla="*/ 17 h 23"/>
                <a:gd name="T22" fmla="*/ 5 w 33"/>
                <a:gd name="T23" fmla="*/ 22 h 23"/>
                <a:gd name="T24" fmla="*/ 9 w 33"/>
                <a:gd name="T25" fmla="*/ 23 h 23"/>
                <a:gd name="T26" fmla="*/ 10 w 33"/>
                <a:gd name="T27" fmla="*/ 23 h 23"/>
                <a:gd name="T28" fmla="*/ 10 w 33"/>
                <a:gd name="T29" fmla="*/ 23 h 23"/>
                <a:gd name="T30" fmla="*/ 15 w 33"/>
                <a:gd name="T31" fmla="*/ 22 h 23"/>
                <a:gd name="T32" fmla="*/ 19 w 33"/>
                <a:gd name="T33" fmla="*/ 22 h 23"/>
                <a:gd name="T34" fmla="*/ 23 w 33"/>
                <a:gd name="T35" fmla="*/ 16 h 23"/>
                <a:gd name="T36" fmla="*/ 31 w 33"/>
                <a:gd name="T37" fmla="*/ 16 h 23"/>
                <a:gd name="T38" fmla="*/ 33 w 33"/>
                <a:gd name="T39" fmla="*/ 13 h 23"/>
                <a:gd name="T40" fmla="*/ 33 w 33"/>
                <a:gd name="T41" fmla="*/ 7 h 23"/>
                <a:gd name="T42" fmla="*/ 30 w 33"/>
                <a:gd name="T43" fmla="*/ 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188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58 w 76"/>
                <a:gd name="T1" fmla="*/ 31 h 51"/>
                <a:gd name="T2" fmla="*/ 62 w 76"/>
                <a:gd name="T3" fmla="*/ 31 h 51"/>
                <a:gd name="T4" fmla="*/ 66 w 76"/>
                <a:gd name="T5" fmla="*/ 28 h 51"/>
                <a:gd name="T6" fmla="*/ 72 w 76"/>
                <a:gd name="T7" fmla="*/ 30 h 51"/>
                <a:gd name="T8" fmla="*/ 76 w 76"/>
                <a:gd name="T9" fmla="*/ 28 h 51"/>
                <a:gd name="T10" fmla="*/ 72 w 76"/>
                <a:gd name="T11" fmla="*/ 26 h 51"/>
                <a:gd name="T12" fmla="*/ 67 w 76"/>
                <a:gd name="T13" fmla="*/ 23 h 51"/>
                <a:gd name="T14" fmla="*/ 70 w 76"/>
                <a:gd name="T15" fmla="*/ 19 h 51"/>
                <a:gd name="T16" fmla="*/ 70 w 76"/>
                <a:gd name="T17" fmla="*/ 13 h 51"/>
                <a:gd name="T18" fmla="*/ 70 w 76"/>
                <a:gd name="T19" fmla="*/ 10 h 51"/>
                <a:gd name="T20" fmla="*/ 73 w 76"/>
                <a:gd name="T21" fmla="*/ 9 h 51"/>
                <a:gd name="T22" fmla="*/ 74 w 76"/>
                <a:gd name="T23" fmla="*/ 7 h 51"/>
                <a:gd name="T24" fmla="*/ 74 w 76"/>
                <a:gd name="T25" fmla="*/ 4 h 51"/>
                <a:gd name="T26" fmla="*/ 74 w 76"/>
                <a:gd name="T27" fmla="*/ 3 h 51"/>
                <a:gd name="T28" fmla="*/ 67 w 76"/>
                <a:gd name="T29" fmla="*/ 3 h 51"/>
                <a:gd name="T30" fmla="*/ 67 w 76"/>
                <a:gd name="T31" fmla="*/ 0 h 51"/>
                <a:gd name="T32" fmla="*/ 62 w 76"/>
                <a:gd name="T33" fmla="*/ 2 h 51"/>
                <a:gd name="T34" fmla="*/ 58 w 76"/>
                <a:gd name="T35" fmla="*/ 0 h 51"/>
                <a:gd name="T36" fmla="*/ 52 w 76"/>
                <a:gd name="T37" fmla="*/ 2 h 51"/>
                <a:gd name="T38" fmla="*/ 46 w 76"/>
                <a:gd name="T39" fmla="*/ 4 h 51"/>
                <a:gd name="T40" fmla="*/ 41 w 76"/>
                <a:gd name="T41" fmla="*/ 10 h 51"/>
                <a:gd name="T42" fmla="*/ 34 w 76"/>
                <a:gd name="T43" fmla="*/ 11 h 51"/>
                <a:gd name="T44" fmla="*/ 28 w 76"/>
                <a:gd name="T45" fmla="*/ 11 h 51"/>
                <a:gd name="T46" fmla="*/ 24 w 76"/>
                <a:gd name="T47" fmla="*/ 11 h 51"/>
                <a:gd name="T48" fmla="*/ 21 w 76"/>
                <a:gd name="T49" fmla="*/ 14 h 51"/>
                <a:gd name="T50" fmla="*/ 10 w 76"/>
                <a:gd name="T51" fmla="*/ 14 h 51"/>
                <a:gd name="T52" fmla="*/ 5 w 76"/>
                <a:gd name="T53" fmla="*/ 13 h 51"/>
                <a:gd name="T54" fmla="*/ 5 w 76"/>
                <a:gd name="T55" fmla="*/ 10 h 51"/>
                <a:gd name="T56" fmla="*/ 1 w 76"/>
                <a:gd name="T57" fmla="*/ 9 h 51"/>
                <a:gd name="T58" fmla="*/ 0 w 76"/>
                <a:gd name="T59" fmla="*/ 11 h 51"/>
                <a:gd name="T60" fmla="*/ 1 w 76"/>
                <a:gd name="T61" fmla="*/ 16 h 51"/>
                <a:gd name="T62" fmla="*/ 3 w 76"/>
                <a:gd name="T63" fmla="*/ 20 h 51"/>
                <a:gd name="T64" fmla="*/ 8 w 76"/>
                <a:gd name="T65" fmla="*/ 23 h 51"/>
                <a:gd name="T66" fmla="*/ 5 w 76"/>
                <a:gd name="T67" fmla="*/ 28 h 51"/>
                <a:gd name="T68" fmla="*/ 4 w 76"/>
                <a:gd name="T69" fmla="*/ 28 h 51"/>
                <a:gd name="T70" fmla="*/ 4 w 76"/>
                <a:gd name="T71" fmla="*/ 33 h 51"/>
                <a:gd name="T72" fmla="*/ 5 w 76"/>
                <a:gd name="T73" fmla="*/ 34 h 51"/>
                <a:gd name="T74" fmla="*/ 5 w 76"/>
                <a:gd name="T75" fmla="*/ 38 h 51"/>
                <a:gd name="T76" fmla="*/ 5 w 76"/>
                <a:gd name="T77" fmla="*/ 40 h 51"/>
                <a:gd name="T78" fmla="*/ 11 w 76"/>
                <a:gd name="T79" fmla="*/ 41 h 51"/>
                <a:gd name="T80" fmla="*/ 14 w 76"/>
                <a:gd name="T81" fmla="*/ 45 h 51"/>
                <a:gd name="T82" fmla="*/ 14 w 76"/>
                <a:gd name="T83" fmla="*/ 51 h 51"/>
                <a:gd name="T84" fmla="*/ 14 w 76"/>
                <a:gd name="T85" fmla="*/ 50 h 51"/>
                <a:gd name="T86" fmla="*/ 19 w 76"/>
                <a:gd name="T87" fmla="*/ 50 h 51"/>
                <a:gd name="T88" fmla="*/ 24 w 76"/>
                <a:gd name="T89" fmla="*/ 48 h 51"/>
                <a:gd name="T90" fmla="*/ 31 w 76"/>
                <a:gd name="T91" fmla="*/ 44 h 51"/>
                <a:gd name="T92" fmla="*/ 35 w 76"/>
                <a:gd name="T93" fmla="*/ 45 h 51"/>
                <a:gd name="T94" fmla="*/ 39 w 76"/>
                <a:gd name="T95" fmla="*/ 45 h 51"/>
                <a:gd name="T96" fmla="*/ 43 w 76"/>
                <a:gd name="T97" fmla="*/ 45 h 51"/>
                <a:gd name="T98" fmla="*/ 51 w 76"/>
                <a:gd name="T99" fmla="*/ 44 h 51"/>
                <a:gd name="T100" fmla="*/ 55 w 76"/>
                <a:gd name="T101" fmla="*/ 41 h 51"/>
                <a:gd name="T102" fmla="*/ 53 w 76"/>
                <a:gd name="T103" fmla="*/ 37 h 51"/>
                <a:gd name="T104" fmla="*/ 58 w 76"/>
                <a:gd name="T105" fmla="*/ 37 h 51"/>
                <a:gd name="T106" fmla="*/ 58 w 76"/>
                <a:gd name="T107" fmla="*/ 36 h 51"/>
                <a:gd name="T108" fmla="*/ 58 w 76"/>
                <a:gd name="T109" fmla="*/ 31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189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58 w 76"/>
                <a:gd name="T1" fmla="*/ 31 h 51"/>
                <a:gd name="T2" fmla="*/ 62 w 76"/>
                <a:gd name="T3" fmla="*/ 31 h 51"/>
                <a:gd name="T4" fmla="*/ 66 w 76"/>
                <a:gd name="T5" fmla="*/ 28 h 51"/>
                <a:gd name="T6" fmla="*/ 72 w 76"/>
                <a:gd name="T7" fmla="*/ 30 h 51"/>
                <a:gd name="T8" fmla="*/ 76 w 76"/>
                <a:gd name="T9" fmla="*/ 28 h 51"/>
                <a:gd name="T10" fmla="*/ 72 w 76"/>
                <a:gd name="T11" fmla="*/ 26 h 51"/>
                <a:gd name="T12" fmla="*/ 67 w 76"/>
                <a:gd name="T13" fmla="*/ 23 h 51"/>
                <a:gd name="T14" fmla="*/ 70 w 76"/>
                <a:gd name="T15" fmla="*/ 19 h 51"/>
                <a:gd name="T16" fmla="*/ 70 w 76"/>
                <a:gd name="T17" fmla="*/ 13 h 51"/>
                <a:gd name="T18" fmla="*/ 70 w 76"/>
                <a:gd name="T19" fmla="*/ 10 h 51"/>
                <a:gd name="T20" fmla="*/ 73 w 76"/>
                <a:gd name="T21" fmla="*/ 9 h 51"/>
                <a:gd name="T22" fmla="*/ 74 w 76"/>
                <a:gd name="T23" fmla="*/ 7 h 51"/>
                <a:gd name="T24" fmla="*/ 74 w 76"/>
                <a:gd name="T25" fmla="*/ 4 h 51"/>
                <a:gd name="T26" fmla="*/ 74 w 76"/>
                <a:gd name="T27" fmla="*/ 3 h 51"/>
                <a:gd name="T28" fmla="*/ 67 w 76"/>
                <a:gd name="T29" fmla="*/ 3 h 51"/>
                <a:gd name="T30" fmla="*/ 67 w 76"/>
                <a:gd name="T31" fmla="*/ 0 h 51"/>
                <a:gd name="T32" fmla="*/ 62 w 76"/>
                <a:gd name="T33" fmla="*/ 2 h 51"/>
                <a:gd name="T34" fmla="*/ 58 w 76"/>
                <a:gd name="T35" fmla="*/ 0 h 51"/>
                <a:gd name="T36" fmla="*/ 52 w 76"/>
                <a:gd name="T37" fmla="*/ 2 h 51"/>
                <a:gd name="T38" fmla="*/ 46 w 76"/>
                <a:gd name="T39" fmla="*/ 4 h 51"/>
                <a:gd name="T40" fmla="*/ 41 w 76"/>
                <a:gd name="T41" fmla="*/ 10 h 51"/>
                <a:gd name="T42" fmla="*/ 34 w 76"/>
                <a:gd name="T43" fmla="*/ 11 h 51"/>
                <a:gd name="T44" fmla="*/ 28 w 76"/>
                <a:gd name="T45" fmla="*/ 11 h 51"/>
                <a:gd name="T46" fmla="*/ 24 w 76"/>
                <a:gd name="T47" fmla="*/ 11 h 51"/>
                <a:gd name="T48" fmla="*/ 21 w 76"/>
                <a:gd name="T49" fmla="*/ 14 h 51"/>
                <a:gd name="T50" fmla="*/ 10 w 76"/>
                <a:gd name="T51" fmla="*/ 14 h 51"/>
                <a:gd name="T52" fmla="*/ 5 w 76"/>
                <a:gd name="T53" fmla="*/ 13 h 51"/>
                <a:gd name="T54" fmla="*/ 5 w 76"/>
                <a:gd name="T55" fmla="*/ 10 h 51"/>
                <a:gd name="T56" fmla="*/ 1 w 76"/>
                <a:gd name="T57" fmla="*/ 9 h 51"/>
                <a:gd name="T58" fmla="*/ 0 w 76"/>
                <a:gd name="T59" fmla="*/ 11 h 51"/>
                <a:gd name="T60" fmla="*/ 1 w 76"/>
                <a:gd name="T61" fmla="*/ 16 h 51"/>
                <a:gd name="T62" fmla="*/ 3 w 76"/>
                <a:gd name="T63" fmla="*/ 20 h 51"/>
                <a:gd name="T64" fmla="*/ 8 w 76"/>
                <a:gd name="T65" fmla="*/ 23 h 51"/>
                <a:gd name="T66" fmla="*/ 5 w 76"/>
                <a:gd name="T67" fmla="*/ 28 h 51"/>
                <a:gd name="T68" fmla="*/ 4 w 76"/>
                <a:gd name="T69" fmla="*/ 28 h 51"/>
                <a:gd name="T70" fmla="*/ 4 w 76"/>
                <a:gd name="T71" fmla="*/ 33 h 51"/>
                <a:gd name="T72" fmla="*/ 5 w 76"/>
                <a:gd name="T73" fmla="*/ 34 h 51"/>
                <a:gd name="T74" fmla="*/ 5 w 76"/>
                <a:gd name="T75" fmla="*/ 38 h 51"/>
                <a:gd name="T76" fmla="*/ 5 w 76"/>
                <a:gd name="T77" fmla="*/ 40 h 51"/>
                <a:gd name="T78" fmla="*/ 11 w 76"/>
                <a:gd name="T79" fmla="*/ 41 h 51"/>
                <a:gd name="T80" fmla="*/ 14 w 76"/>
                <a:gd name="T81" fmla="*/ 45 h 51"/>
                <a:gd name="T82" fmla="*/ 14 w 76"/>
                <a:gd name="T83" fmla="*/ 51 h 51"/>
                <a:gd name="T84" fmla="*/ 14 w 76"/>
                <a:gd name="T85" fmla="*/ 50 h 51"/>
                <a:gd name="T86" fmla="*/ 19 w 76"/>
                <a:gd name="T87" fmla="*/ 50 h 51"/>
                <a:gd name="T88" fmla="*/ 24 w 76"/>
                <a:gd name="T89" fmla="*/ 48 h 51"/>
                <a:gd name="T90" fmla="*/ 31 w 76"/>
                <a:gd name="T91" fmla="*/ 44 h 51"/>
                <a:gd name="T92" fmla="*/ 35 w 76"/>
                <a:gd name="T93" fmla="*/ 45 h 51"/>
                <a:gd name="T94" fmla="*/ 39 w 76"/>
                <a:gd name="T95" fmla="*/ 45 h 51"/>
                <a:gd name="T96" fmla="*/ 43 w 76"/>
                <a:gd name="T97" fmla="*/ 45 h 51"/>
                <a:gd name="T98" fmla="*/ 51 w 76"/>
                <a:gd name="T99" fmla="*/ 44 h 51"/>
                <a:gd name="T100" fmla="*/ 55 w 76"/>
                <a:gd name="T101" fmla="*/ 41 h 51"/>
                <a:gd name="T102" fmla="*/ 53 w 76"/>
                <a:gd name="T103" fmla="*/ 37 h 51"/>
                <a:gd name="T104" fmla="*/ 58 w 76"/>
                <a:gd name="T105" fmla="*/ 37 h 51"/>
                <a:gd name="T106" fmla="*/ 58 w 76"/>
                <a:gd name="T107" fmla="*/ 36 h 51"/>
                <a:gd name="T108" fmla="*/ 58 w 76"/>
                <a:gd name="T109" fmla="*/ 31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190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30 w 33"/>
                <a:gd name="T1" fmla="*/ 3 h 23"/>
                <a:gd name="T2" fmla="*/ 24 w 33"/>
                <a:gd name="T3" fmla="*/ 2 h 23"/>
                <a:gd name="T4" fmla="*/ 24 w 33"/>
                <a:gd name="T5" fmla="*/ 0 h 23"/>
                <a:gd name="T6" fmla="*/ 19 w 33"/>
                <a:gd name="T7" fmla="*/ 0 h 23"/>
                <a:gd name="T8" fmla="*/ 10 w 33"/>
                <a:gd name="T9" fmla="*/ 3 h 23"/>
                <a:gd name="T10" fmla="*/ 7 w 33"/>
                <a:gd name="T11" fmla="*/ 3 h 23"/>
                <a:gd name="T12" fmla="*/ 5 w 33"/>
                <a:gd name="T13" fmla="*/ 5 h 23"/>
                <a:gd name="T14" fmla="*/ 3 w 33"/>
                <a:gd name="T15" fmla="*/ 9 h 23"/>
                <a:gd name="T16" fmla="*/ 0 w 33"/>
                <a:gd name="T17" fmla="*/ 7 h 23"/>
                <a:gd name="T18" fmla="*/ 0 w 33"/>
                <a:gd name="T19" fmla="*/ 10 h 23"/>
                <a:gd name="T20" fmla="*/ 2 w 33"/>
                <a:gd name="T21" fmla="*/ 17 h 23"/>
                <a:gd name="T22" fmla="*/ 5 w 33"/>
                <a:gd name="T23" fmla="*/ 22 h 23"/>
                <a:gd name="T24" fmla="*/ 9 w 33"/>
                <a:gd name="T25" fmla="*/ 23 h 23"/>
                <a:gd name="T26" fmla="*/ 10 w 33"/>
                <a:gd name="T27" fmla="*/ 23 h 23"/>
                <a:gd name="T28" fmla="*/ 10 w 33"/>
                <a:gd name="T29" fmla="*/ 23 h 23"/>
                <a:gd name="T30" fmla="*/ 15 w 33"/>
                <a:gd name="T31" fmla="*/ 22 h 23"/>
                <a:gd name="T32" fmla="*/ 19 w 33"/>
                <a:gd name="T33" fmla="*/ 22 h 23"/>
                <a:gd name="T34" fmla="*/ 23 w 33"/>
                <a:gd name="T35" fmla="*/ 16 h 23"/>
                <a:gd name="T36" fmla="*/ 31 w 33"/>
                <a:gd name="T37" fmla="*/ 16 h 23"/>
                <a:gd name="T38" fmla="*/ 33 w 33"/>
                <a:gd name="T39" fmla="*/ 13 h 23"/>
                <a:gd name="T40" fmla="*/ 33 w 33"/>
                <a:gd name="T41" fmla="*/ 7 h 23"/>
                <a:gd name="T42" fmla="*/ 30 w 33"/>
                <a:gd name="T43" fmla="*/ 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191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30 w 33"/>
                <a:gd name="T1" fmla="*/ 3 h 23"/>
                <a:gd name="T2" fmla="*/ 24 w 33"/>
                <a:gd name="T3" fmla="*/ 2 h 23"/>
                <a:gd name="T4" fmla="*/ 24 w 33"/>
                <a:gd name="T5" fmla="*/ 0 h 23"/>
                <a:gd name="T6" fmla="*/ 19 w 33"/>
                <a:gd name="T7" fmla="*/ 0 h 23"/>
                <a:gd name="T8" fmla="*/ 10 w 33"/>
                <a:gd name="T9" fmla="*/ 3 h 23"/>
                <a:gd name="T10" fmla="*/ 7 w 33"/>
                <a:gd name="T11" fmla="*/ 3 h 23"/>
                <a:gd name="T12" fmla="*/ 5 w 33"/>
                <a:gd name="T13" fmla="*/ 5 h 23"/>
                <a:gd name="T14" fmla="*/ 3 w 33"/>
                <a:gd name="T15" fmla="*/ 9 h 23"/>
                <a:gd name="T16" fmla="*/ 0 w 33"/>
                <a:gd name="T17" fmla="*/ 7 h 23"/>
                <a:gd name="T18" fmla="*/ 0 w 33"/>
                <a:gd name="T19" fmla="*/ 10 h 23"/>
                <a:gd name="T20" fmla="*/ 2 w 33"/>
                <a:gd name="T21" fmla="*/ 17 h 23"/>
                <a:gd name="T22" fmla="*/ 5 w 33"/>
                <a:gd name="T23" fmla="*/ 22 h 23"/>
                <a:gd name="T24" fmla="*/ 9 w 33"/>
                <a:gd name="T25" fmla="*/ 23 h 23"/>
                <a:gd name="T26" fmla="*/ 10 w 33"/>
                <a:gd name="T27" fmla="*/ 23 h 23"/>
                <a:gd name="T28" fmla="*/ 10 w 33"/>
                <a:gd name="T29" fmla="*/ 23 h 23"/>
                <a:gd name="T30" fmla="*/ 15 w 33"/>
                <a:gd name="T31" fmla="*/ 22 h 23"/>
                <a:gd name="T32" fmla="*/ 19 w 33"/>
                <a:gd name="T33" fmla="*/ 22 h 23"/>
                <a:gd name="T34" fmla="*/ 23 w 33"/>
                <a:gd name="T35" fmla="*/ 16 h 23"/>
                <a:gd name="T36" fmla="*/ 31 w 33"/>
                <a:gd name="T37" fmla="*/ 16 h 23"/>
                <a:gd name="T38" fmla="*/ 33 w 33"/>
                <a:gd name="T39" fmla="*/ 13 h 23"/>
                <a:gd name="T40" fmla="*/ 33 w 33"/>
                <a:gd name="T41" fmla="*/ 7 h 23"/>
                <a:gd name="T42" fmla="*/ 30 w 33"/>
                <a:gd name="T43" fmla="*/ 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193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58 w 76"/>
                <a:gd name="T1" fmla="*/ 31 h 51"/>
                <a:gd name="T2" fmla="*/ 62 w 76"/>
                <a:gd name="T3" fmla="*/ 31 h 51"/>
                <a:gd name="T4" fmla="*/ 66 w 76"/>
                <a:gd name="T5" fmla="*/ 28 h 51"/>
                <a:gd name="T6" fmla="*/ 72 w 76"/>
                <a:gd name="T7" fmla="*/ 30 h 51"/>
                <a:gd name="T8" fmla="*/ 76 w 76"/>
                <a:gd name="T9" fmla="*/ 28 h 51"/>
                <a:gd name="T10" fmla="*/ 72 w 76"/>
                <a:gd name="T11" fmla="*/ 26 h 51"/>
                <a:gd name="T12" fmla="*/ 67 w 76"/>
                <a:gd name="T13" fmla="*/ 23 h 51"/>
                <a:gd name="T14" fmla="*/ 70 w 76"/>
                <a:gd name="T15" fmla="*/ 19 h 51"/>
                <a:gd name="T16" fmla="*/ 70 w 76"/>
                <a:gd name="T17" fmla="*/ 13 h 51"/>
                <a:gd name="T18" fmla="*/ 70 w 76"/>
                <a:gd name="T19" fmla="*/ 10 h 51"/>
                <a:gd name="T20" fmla="*/ 73 w 76"/>
                <a:gd name="T21" fmla="*/ 9 h 51"/>
                <a:gd name="T22" fmla="*/ 74 w 76"/>
                <a:gd name="T23" fmla="*/ 7 h 51"/>
                <a:gd name="T24" fmla="*/ 74 w 76"/>
                <a:gd name="T25" fmla="*/ 4 h 51"/>
                <a:gd name="T26" fmla="*/ 74 w 76"/>
                <a:gd name="T27" fmla="*/ 3 h 51"/>
                <a:gd name="T28" fmla="*/ 67 w 76"/>
                <a:gd name="T29" fmla="*/ 3 h 51"/>
                <a:gd name="T30" fmla="*/ 67 w 76"/>
                <a:gd name="T31" fmla="*/ 0 h 51"/>
                <a:gd name="T32" fmla="*/ 62 w 76"/>
                <a:gd name="T33" fmla="*/ 2 h 51"/>
                <a:gd name="T34" fmla="*/ 58 w 76"/>
                <a:gd name="T35" fmla="*/ 0 h 51"/>
                <a:gd name="T36" fmla="*/ 52 w 76"/>
                <a:gd name="T37" fmla="*/ 2 h 51"/>
                <a:gd name="T38" fmla="*/ 46 w 76"/>
                <a:gd name="T39" fmla="*/ 4 h 51"/>
                <a:gd name="T40" fmla="*/ 41 w 76"/>
                <a:gd name="T41" fmla="*/ 10 h 51"/>
                <a:gd name="T42" fmla="*/ 34 w 76"/>
                <a:gd name="T43" fmla="*/ 11 h 51"/>
                <a:gd name="T44" fmla="*/ 28 w 76"/>
                <a:gd name="T45" fmla="*/ 11 h 51"/>
                <a:gd name="T46" fmla="*/ 24 w 76"/>
                <a:gd name="T47" fmla="*/ 11 h 51"/>
                <a:gd name="T48" fmla="*/ 21 w 76"/>
                <a:gd name="T49" fmla="*/ 14 h 51"/>
                <a:gd name="T50" fmla="*/ 10 w 76"/>
                <a:gd name="T51" fmla="*/ 14 h 51"/>
                <a:gd name="T52" fmla="*/ 5 w 76"/>
                <a:gd name="T53" fmla="*/ 13 h 51"/>
                <a:gd name="T54" fmla="*/ 5 w 76"/>
                <a:gd name="T55" fmla="*/ 10 h 51"/>
                <a:gd name="T56" fmla="*/ 1 w 76"/>
                <a:gd name="T57" fmla="*/ 9 h 51"/>
                <a:gd name="T58" fmla="*/ 0 w 76"/>
                <a:gd name="T59" fmla="*/ 11 h 51"/>
                <a:gd name="T60" fmla="*/ 1 w 76"/>
                <a:gd name="T61" fmla="*/ 16 h 51"/>
                <a:gd name="T62" fmla="*/ 3 w 76"/>
                <a:gd name="T63" fmla="*/ 20 h 51"/>
                <a:gd name="T64" fmla="*/ 8 w 76"/>
                <a:gd name="T65" fmla="*/ 23 h 51"/>
                <a:gd name="T66" fmla="*/ 5 w 76"/>
                <a:gd name="T67" fmla="*/ 28 h 51"/>
                <a:gd name="T68" fmla="*/ 4 w 76"/>
                <a:gd name="T69" fmla="*/ 28 h 51"/>
                <a:gd name="T70" fmla="*/ 4 w 76"/>
                <a:gd name="T71" fmla="*/ 33 h 51"/>
                <a:gd name="T72" fmla="*/ 5 w 76"/>
                <a:gd name="T73" fmla="*/ 34 h 51"/>
                <a:gd name="T74" fmla="*/ 5 w 76"/>
                <a:gd name="T75" fmla="*/ 38 h 51"/>
                <a:gd name="T76" fmla="*/ 5 w 76"/>
                <a:gd name="T77" fmla="*/ 40 h 51"/>
                <a:gd name="T78" fmla="*/ 11 w 76"/>
                <a:gd name="T79" fmla="*/ 41 h 51"/>
                <a:gd name="T80" fmla="*/ 14 w 76"/>
                <a:gd name="T81" fmla="*/ 45 h 51"/>
                <a:gd name="T82" fmla="*/ 14 w 76"/>
                <a:gd name="T83" fmla="*/ 51 h 51"/>
                <a:gd name="T84" fmla="*/ 14 w 76"/>
                <a:gd name="T85" fmla="*/ 50 h 51"/>
                <a:gd name="T86" fmla="*/ 19 w 76"/>
                <a:gd name="T87" fmla="*/ 50 h 51"/>
                <a:gd name="T88" fmla="*/ 24 w 76"/>
                <a:gd name="T89" fmla="*/ 48 h 51"/>
                <a:gd name="T90" fmla="*/ 31 w 76"/>
                <a:gd name="T91" fmla="*/ 44 h 51"/>
                <a:gd name="T92" fmla="*/ 35 w 76"/>
                <a:gd name="T93" fmla="*/ 45 h 51"/>
                <a:gd name="T94" fmla="*/ 39 w 76"/>
                <a:gd name="T95" fmla="*/ 45 h 51"/>
                <a:gd name="T96" fmla="*/ 43 w 76"/>
                <a:gd name="T97" fmla="*/ 45 h 51"/>
                <a:gd name="T98" fmla="*/ 51 w 76"/>
                <a:gd name="T99" fmla="*/ 44 h 51"/>
                <a:gd name="T100" fmla="*/ 55 w 76"/>
                <a:gd name="T101" fmla="*/ 41 h 51"/>
                <a:gd name="T102" fmla="*/ 53 w 76"/>
                <a:gd name="T103" fmla="*/ 37 h 51"/>
                <a:gd name="T104" fmla="*/ 58 w 76"/>
                <a:gd name="T105" fmla="*/ 37 h 51"/>
                <a:gd name="T106" fmla="*/ 58 w 76"/>
                <a:gd name="T107" fmla="*/ 36 h 51"/>
                <a:gd name="T108" fmla="*/ 58 w 76"/>
                <a:gd name="T109" fmla="*/ 31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194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28 w 47"/>
                <a:gd name="T1" fmla="*/ 6 h 75"/>
                <a:gd name="T2" fmla="*/ 18 w 47"/>
                <a:gd name="T3" fmla="*/ 0 h 75"/>
                <a:gd name="T4" fmla="*/ 10 w 47"/>
                <a:gd name="T5" fmla="*/ 0 h 75"/>
                <a:gd name="T6" fmla="*/ 2 w 47"/>
                <a:gd name="T7" fmla="*/ 3 h 75"/>
                <a:gd name="T8" fmla="*/ 0 w 47"/>
                <a:gd name="T9" fmla="*/ 9 h 75"/>
                <a:gd name="T10" fmla="*/ 2 w 47"/>
                <a:gd name="T11" fmla="*/ 17 h 75"/>
                <a:gd name="T12" fmla="*/ 0 w 47"/>
                <a:gd name="T13" fmla="*/ 24 h 75"/>
                <a:gd name="T14" fmla="*/ 9 w 47"/>
                <a:gd name="T15" fmla="*/ 23 h 75"/>
                <a:gd name="T16" fmla="*/ 4 w 47"/>
                <a:gd name="T17" fmla="*/ 32 h 75"/>
                <a:gd name="T18" fmla="*/ 14 w 47"/>
                <a:gd name="T19" fmla="*/ 39 h 75"/>
                <a:gd name="T20" fmla="*/ 20 w 47"/>
                <a:gd name="T21" fmla="*/ 47 h 75"/>
                <a:gd name="T22" fmla="*/ 21 w 47"/>
                <a:gd name="T23" fmla="*/ 54 h 75"/>
                <a:gd name="T24" fmla="*/ 13 w 47"/>
                <a:gd name="T25" fmla="*/ 54 h 75"/>
                <a:gd name="T26" fmla="*/ 16 w 47"/>
                <a:gd name="T27" fmla="*/ 61 h 75"/>
                <a:gd name="T28" fmla="*/ 21 w 47"/>
                <a:gd name="T29" fmla="*/ 60 h 75"/>
                <a:gd name="T30" fmla="*/ 28 w 47"/>
                <a:gd name="T31" fmla="*/ 63 h 75"/>
                <a:gd name="T32" fmla="*/ 30 w 47"/>
                <a:gd name="T33" fmla="*/ 70 h 75"/>
                <a:gd name="T34" fmla="*/ 31 w 47"/>
                <a:gd name="T35" fmla="*/ 72 h 75"/>
                <a:gd name="T36" fmla="*/ 34 w 47"/>
                <a:gd name="T37" fmla="*/ 74 h 75"/>
                <a:gd name="T38" fmla="*/ 42 w 47"/>
                <a:gd name="T39" fmla="*/ 75 h 75"/>
                <a:gd name="T40" fmla="*/ 47 w 47"/>
                <a:gd name="T41" fmla="*/ 71 h 75"/>
                <a:gd name="T42" fmla="*/ 38 w 47"/>
                <a:gd name="T43" fmla="*/ 8 h 75"/>
                <a:gd name="T44" fmla="*/ 41 w 47"/>
                <a:gd name="T45" fmla="*/ 19 h 75"/>
                <a:gd name="T46" fmla="*/ 31 w 47"/>
                <a:gd name="T47" fmla="*/ 22 h 75"/>
                <a:gd name="T48" fmla="*/ 18 w 47"/>
                <a:gd name="T49" fmla="*/ 26 h 75"/>
                <a:gd name="T50" fmla="*/ 11 w 47"/>
                <a:gd name="T51" fmla="*/ 26 h 75"/>
                <a:gd name="T52" fmla="*/ 6 w 47"/>
                <a:gd name="T53" fmla="*/ 33 h 75"/>
                <a:gd name="T54" fmla="*/ 7 w 47"/>
                <a:gd name="T55" fmla="*/ 29 h 75"/>
                <a:gd name="T56" fmla="*/ 16 w 47"/>
                <a:gd name="T57" fmla="*/ 22 h 75"/>
                <a:gd name="T58" fmla="*/ 24 w 47"/>
                <a:gd name="T59" fmla="*/ 13 h 75"/>
                <a:gd name="T60" fmla="*/ 37 w 47"/>
                <a:gd name="T61" fmla="*/ 10 h 75"/>
                <a:gd name="T62" fmla="*/ 38 w 47"/>
                <a:gd name="T63" fmla="*/ 13 h 75"/>
                <a:gd name="T64" fmla="*/ 42 w 47"/>
                <a:gd name="T65" fmla="*/ 15 h 75"/>
                <a:gd name="T66" fmla="*/ 38 w 47"/>
                <a:gd name="T67" fmla="*/ 8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75"/>
                <a:gd name="T104" fmla="*/ 47 w 4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95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28 w 47"/>
                <a:gd name="T1" fmla="*/ 6 h 75"/>
                <a:gd name="T2" fmla="*/ 18 w 47"/>
                <a:gd name="T3" fmla="*/ 0 h 75"/>
                <a:gd name="T4" fmla="*/ 10 w 47"/>
                <a:gd name="T5" fmla="*/ 0 h 75"/>
                <a:gd name="T6" fmla="*/ 2 w 47"/>
                <a:gd name="T7" fmla="*/ 3 h 75"/>
                <a:gd name="T8" fmla="*/ 0 w 47"/>
                <a:gd name="T9" fmla="*/ 9 h 75"/>
                <a:gd name="T10" fmla="*/ 2 w 47"/>
                <a:gd name="T11" fmla="*/ 17 h 75"/>
                <a:gd name="T12" fmla="*/ 0 w 47"/>
                <a:gd name="T13" fmla="*/ 24 h 75"/>
                <a:gd name="T14" fmla="*/ 9 w 47"/>
                <a:gd name="T15" fmla="*/ 23 h 75"/>
                <a:gd name="T16" fmla="*/ 4 w 47"/>
                <a:gd name="T17" fmla="*/ 32 h 75"/>
                <a:gd name="T18" fmla="*/ 14 w 47"/>
                <a:gd name="T19" fmla="*/ 39 h 75"/>
                <a:gd name="T20" fmla="*/ 20 w 47"/>
                <a:gd name="T21" fmla="*/ 47 h 75"/>
                <a:gd name="T22" fmla="*/ 21 w 47"/>
                <a:gd name="T23" fmla="*/ 54 h 75"/>
                <a:gd name="T24" fmla="*/ 13 w 47"/>
                <a:gd name="T25" fmla="*/ 54 h 75"/>
                <a:gd name="T26" fmla="*/ 16 w 47"/>
                <a:gd name="T27" fmla="*/ 61 h 75"/>
                <a:gd name="T28" fmla="*/ 21 w 47"/>
                <a:gd name="T29" fmla="*/ 60 h 75"/>
                <a:gd name="T30" fmla="*/ 28 w 47"/>
                <a:gd name="T31" fmla="*/ 63 h 75"/>
                <a:gd name="T32" fmla="*/ 30 w 47"/>
                <a:gd name="T33" fmla="*/ 70 h 75"/>
                <a:gd name="T34" fmla="*/ 31 w 47"/>
                <a:gd name="T35" fmla="*/ 72 h 75"/>
                <a:gd name="T36" fmla="*/ 34 w 47"/>
                <a:gd name="T37" fmla="*/ 74 h 75"/>
                <a:gd name="T38" fmla="*/ 42 w 47"/>
                <a:gd name="T39" fmla="*/ 75 h 75"/>
                <a:gd name="T40" fmla="*/ 47 w 47"/>
                <a:gd name="T41" fmla="*/ 71 h 75"/>
                <a:gd name="T42" fmla="*/ 38 w 47"/>
                <a:gd name="T43" fmla="*/ 8 h 75"/>
                <a:gd name="T44" fmla="*/ 41 w 47"/>
                <a:gd name="T45" fmla="*/ 19 h 75"/>
                <a:gd name="T46" fmla="*/ 31 w 47"/>
                <a:gd name="T47" fmla="*/ 22 h 75"/>
                <a:gd name="T48" fmla="*/ 18 w 47"/>
                <a:gd name="T49" fmla="*/ 26 h 75"/>
                <a:gd name="T50" fmla="*/ 11 w 47"/>
                <a:gd name="T51" fmla="*/ 26 h 75"/>
                <a:gd name="T52" fmla="*/ 6 w 47"/>
                <a:gd name="T53" fmla="*/ 33 h 75"/>
                <a:gd name="T54" fmla="*/ 7 w 47"/>
                <a:gd name="T55" fmla="*/ 29 h 75"/>
                <a:gd name="T56" fmla="*/ 16 w 47"/>
                <a:gd name="T57" fmla="*/ 22 h 75"/>
                <a:gd name="T58" fmla="*/ 24 w 47"/>
                <a:gd name="T59" fmla="*/ 13 h 75"/>
                <a:gd name="T60" fmla="*/ 37 w 47"/>
                <a:gd name="T61" fmla="*/ 10 h 75"/>
                <a:gd name="T62" fmla="*/ 38 w 47"/>
                <a:gd name="T63" fmla="*/ 13 h 75"/>
                <a:gd name="T64" fmla="*/ 42 w 47"/>
                <a:gd name="T65" fmla="*/ 15 h 75"/>
                <a:gd name="T66" fmla="*/ 38 w 47"/>
                <a:gd name="T67" fmla="*/ 8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75"/>
                <a:gd name="T104" fmla="*/ 47 w 4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8" y="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96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38 w 47"/>
                <a:gd name="T1" fmla="*/ 8 h 75"/>
                <a:gd name="T2" fmla="*/ 28 w 47"/>
                <a:gd name="T3" fmla="*/ 6 h 75"/>
                <a:gd name="T4" fmla="*/ 24 w 47"/>
                <a:gd name="T5" fmla="*/ 3 h 75"/>
                <a:gd name="T6" fmla="*/ 18 w 47"/>
                <a:gd name="T7" fmla="*/ 0 h 75"/>
                <a:gd name="T8" fmla="*/ 16 w 47"/>
                <a:gd name="T9" fmla="*/ 2 h 75"/>
                <a:gd name="T10" fmla="*/ 10 w 47"/>
                <a:gd name="T11" fmla="*/ 0 h 75"/>
                <a:gd name="T12" fmla="*/ 6 w 47"/>
                <a:gd name="T13" fmla="*/ 3 h 75"/>
                <a:gd name="T14" fmla="*/ 2 w 47"/>
                <a:gd name="T15" fmla="*/ 3 h 75"/>
                <a:gd name="T16" fmla="*/ 2 w 47"/>
                <a:gd name="T17" fmla="*/ 6 h 75"/>
                <a:gd name="T18" fmla="*/ 0 w 47"/>
                <a:gd name="T19" fmla="*/ 9 h 75"/>
                <a:gd name="T20" fmla="*/ 4 w 47"/>
                <a:gd name="T21" fmla="*/ 12 h 75"/>
                <a:gd name="T22" fmla="*/ 2 w 47"/>
                <a:gd name="T23" fmla="*/ 17 h 75"/>
                <a:gd name="T24" fmla="*/ 3 w 47"/>
                <a:gd name="T25" fmla="*/ 20 h 75"/>
                <a:gd name="T26" fmla="*/ 0 w 47"/>
                <a:gd name="T27" fmla="*/ 24 h 75"/>
                <a:gd name="T28" fmla="*/ 0 w 47"/>
                <a:gd name="T29" fmla="*/ 26 h 75"/>
                <a:gd name="T30" fmla="*/ 9 w 47"/>
                <a:gd name="T31" fmla="*/ 23 h 75"/>
                <a:gd name="T32" fmla="*/ 6 w 47"/>
                <a:gd name="T33" fmla="*/ 27 h 75"/>
                <a:gd name="T34" fmla="*/ 4 w 47"/>
                <a:gd name="T35" fmla="*/ 32 h 75"/>
                <a:gd name="T36" fmla="*/ 6 w 47"/>
                <a:gd name="T37" fmla="*/ 41 h 75"/>
                <a:gd name="T38" fmla="*/ 14 w 47"/>
                <a:gd name="T39" fmla="*/ 39 h 75"/>
                <a:gd name="T40" fmla="*/ 14 w 47"/>
                <a:gd name="T41" fmla="*/ 44 h 75"/>
                <a:gd name="T42" fmla="*/ 20 w 47"/>
                <a:gd name="T43" fmla="*/ 47 h 75"/>
                <a:gd name="T44" fmla="*/ 18 w 47"/>
                <a:gd name="T45" fmla="*/ 50 h 75"/>
                <a:gd name="T46" fmla="*/ 21 w 47"/>
                <a:gd name="T47" fmla="*/ 54 h 75"/>
                <a:gd name="T48" fmla="*/ 17 w 47"/>
                <a:gd name="T49" fmla="*/ 56 h 75"/>
                <a:gd name="T50" fmla="*/ 13 w 47"/>
                <a:gd name="T51" fmla="*/ 54 h 75"/>
                <a:gd name="T52" fmla="*/ 13 w 47"/>
                <a:gd name="T53" fmla="*/ 58 h 75"/>
                <a:gd name="T54" fmla="*/ 16 w 47"/>
                <a:gd name="T55" fmla="*/ 61 h 75"/>
                <a:gd name="T56" fmla="*/ 18 w 47"/>
                <a:gd name="T57" fmla="*/ 60 h 75"/>
                <a:gd name="T58" fmla="*/ 21 w 47"/>
                <a:gd name="T59" fmla="*/ 60 h 75"/>
                <a:gd name="T60" fmla="*/ 24 w 47"/>
                <a:gd name="T61" fmla="*/ 60 h 75"/>
                <a:gd name="T62" fmla="*/ 28 w 47"/>
                <a:gd name="T63" fmla="*/ 63 h 75"/>
                <a:gd name="T64" fmla="*/ 28 w 47"/>
                <a:gd name="T65" fmla="*/ 65 h 75"/>
                <a:gd name="T66" fmla="*/ 30 w 47"/>
                <a:gd name="T67" fmla="*/ 70 h 75"/>
                <a:gd name="T68" fmla="*/ 34 w 47"/>
                <a:gd name="T69" fmla="*/ 71 h 75"/>
                <a:gd name="T70" fmla="*/ 31 w 47"/>
                <a:gd name="T71" fmla="*/ 72 h 75"/>
                <a:gd name="T72" fmla="*/ 31 w 47"/>
                <a:gd name="T73" fmla="*/ 74 h 75"/>
                <a:gd name="T74" fmla="*/ 34 w 47"/>
                <a:gd name="T75" fmla="*/ 74 h 75"/>
                <a:gd name="T76" fmla="*/ 44 w 47"/>
                <a:gd name="T77" fmla="*/ 72 h 75"/>
                <a:gd name="T78" fmla="*/ 42 w 47"/>
                <a:gd name="T79" fmla="*/ 75 h 75"/>
                <a:gd name="T80" fmla="*/ 47 w 47"/>
                <a:gd name="T81" fmla="*/ 74 h 75"/>
                <a:gd name="T82" fmla="*/ 45 w 47"/>
                <a:gd name="T83" fmla="*/ 8 h 75"/>
                <a:gd name="T84" fmla="*/ 38 w 47"/>
                <a:gd name="T85" fmla="*/ 8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75"/>
                <a:gd name="T131" fmla="*/ 47 w 47"/>
                <a:gd name="T132" fmla="*/ 75 h 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5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197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38 w 47"/>
                <a:gd name="T1" fmla="*/ 8 h 75"/>
                <a:gd name="T2" fmla="*/ 28 w 47"/>
                <a:gd name="T3" fmla="*/ 6 h 75"/>
                <a:gd name="T4" fmla="*/ 24 w 47"/>
                <a:gd name="T5" fmla="*/ 3 h 75"/>
                <a:gd name="T6" fmla="*/ 18 w 47"/>
                <a:gd name="T7" fmla="*/ 0 h 75"/>
                <a:gd name="T8" fmla="*/ 16 w 47"/>
                <a:gd name="T9" fmla="*/ 2 h 75"/>
                <a:gd name="T10" fmla="*/ 10 w 47"/>
                <a:gd name="T11" fmla="*/ 0 h 75"/>
                <a:gd name="T12" fmla="*/ 6 w 47"/>
                <a:gd name="T13" fmla="*/ 3 h 75"/>
                <a:gd name="T14" fmla="*/ 2 w 47"/>
                <a:gd name="T15" fmla="*/ 3 h 75"/>
                <a:gd name="T16" fmla="*/ 2 w 47"/>
                <a:gd name="T17" fmla="*/ 6 h 75"/>
                <a:gd name="T18" fmla="*/ 0 w 47"/>
                <a:gd name="T19" fmla="*/ 9 h 75"/>
                <a:gd name="T20" fmla="*/ 4 w 47"/>
                <a:gd name="T21" fmla="*/ 12 h 75"/>
                <a:gd name="T22" fmla="*/ 2 w 47"/>
                <a:gd name="T23" fmla="*/ 17 h 75"/>
                <a:gd name="T24" fmla="*/ 3 w 47"/>
                <a:gd name="T25" fmla="*/ 20 h 75"/>
                <a:gd name="T26" fmla="*/ 0 w 47"/>
                <a:gd name="T27" fmla="*/ 24 h 75"/>
                <a:gd name="T28" fmla="*/ 0 w 47"/>
                <a:gd name="T29" fmla="*/ 26 h 75"/>
                <a:gd name="T30" fmla="*/ 9 w 47"/>
                <a:gd name="T31" fmla="*/ 23 h 75"/>
                <a:gd name="T32" fmla="*/ 6 w 47"/>
                <a:gd name="T33" fmla="*/ 27 h 75"/>
                <a:gd name="T34" fmla="*/ 4 w 47"/>
                <a:gd name="T35" fmla="*/ 32 h 75"/>
                <a:gd name="T36" fmla="*/ 6 w 47"/>
                <a:gd name="T37" fmla="*/ 41 h 75"/>
                <a:gd name="T38" fmla="*/ 14 w 47"/>
                <a:gd name="T39" fmla="*/ 39 h 75"/>
                <a:gd name="T40" fmla="*/ 14 w 47"/>
                <a:gd name="T41" fmla="*/ 44 h 75"/>
                <a:gd name="T42" fmla="*/ 20 w 47"/>
                <a:gd name="T43" fmla="*/ 47 h 75"/>
                <a:gd name="T44" fmla="*/ 18 w 47"/>
                <a:gd name="T45" fmla="*/ 50 h 75"/>
                <a:gd name="T46" fmla="*/ 21 w 47"/>
                <a:gd name="T47" fmla="*/ 54 h 75"/>
                <a:gd name="T48" fmla="*/ 17 w 47"/>
                <a:gd name="T49" fmla="*/ 56 h 75"/>
                <a:gd name="T50" fmla="*/ 13 w 47"/>
                <a:gd name="T51" fmla="*/ 54 h 75"/>
                <a:gd name="T52" fmla="*/ 13 w 47"/>
                <a:gd name="T53" fmla="*/ 58 h 75"/>
                <a:gd name="T54" fmla="*/ 16 w 47"/>
                <a:gd name="T55" fmla="*/ 61 h 75"/>
                <a:gd name="T56" fmla="*/ 18 w 47"/>
                <a:gd name="T57" fmla="*/ 60 h 75"/>
                <a:gd name="T58" fmla="*/ 21 w 47"/>
                <a:gd name="T59" fmla="*/ 60 h 75"/>
                <a:gd name="T60" fmla="*/ 24 w 47"/>
                <a:gd name="T61" fmla="*/ 60 h 75"/>
                <a:gd name="T62" fmla="*/ 28 w 47"/>
                <a:gd name="T63" fmla="*/ 63 h 75"/>
                <a:gd name="T64" fmla="*/ 28 w 47"/>
                <a:gd name="T65" fmla="*/ 65 h 75"/>
                <a:gd name="T66" fmla="*/ 30 w 47"/>
                <a:gd name="T67" fmla="*/ 70 h 75"/>
                <a:gd name="T68" fmla="*/ 34 w 47"/>
                <a:gd name="T69" fmla="*/ 71 h 75"/>
                <a:gd name="T70" fmla="*/ 31 w 47"/>
                <a:gd name="T71" fmla="*/ 72 h 75"/>
                <a:gd name="T72" fmla="*/ 31 w 47"/>
                <a:gd name="T73" fmla="*/ 74 h 75"/>
                <a:gd name="T74" fmla="*/ 34 w 47"/>
                <a:gd name="T75" fmla="*/ 74 h 75"/>
                <a:gd name="T76" fmla="*/ 44 w 47"/>
                <a:gd name="T77" fmla="*/ 72 h 75"/>
                <a:gd name="T78" fmla="*/ 42 w 47"/>
                <a:gd name="T79" fmla="*/ 75 h 75"/>
                <a:gd name="T80" fmla="*/ 47 w 47"/>
                <a:gd name="T81" fmla="*/ 74 h 75"/>
                <a:gd name="T82" fmla="*/ 45 w 47"/>
                <a:gd name="T83" fmla="*/ 8 h 75"/>
                <a:gd name="T84" fmla="*/ 38 w 47"/>
                <a:gd name="T85" fmla="*/ 8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75"/>
                <a:gd name="T131" fmla="*/ 47 w 47"/>
                <a:gd name="T132" fmla="*/ 75 h 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5" y="8"/>
                  </a:lnTo>
                  <a:lnTo>
                    <a:pt x="38" y="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198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31 w 39"/>
                <a:gd name="T1" fmla="*/ 7 h 23"/>
                <a:gd name="T2" fmla="*/ 35 w 39"/>
                <a:gd name="T3" fmla="*/ 10 h 23"/>
                <a:gd name="T4" fmla="*/ 31 w 39"/>
                <a:gd name="T5" fmla="*/ 12 h 23"/>
                <a:gd name="T6" fmla="*/ 25 w 39"/>
                <a:gd name="T7" fmla="*/ 12 h 23"/>
                <a:gd name="T8" fmla="*/ 17 w 39"/>
                <a:gd name="T9" fmla="*/ 16 h 23"/>
                <a:gd name="T10" fmla="*/ 14 w 39"/>
                <a:gd name="T11" fmla="*/ 16 h 23"/>
                <a:gd name="T12" fmla="*/ 11 w 39"/>
                <a:gd name="T13" fmla="*/ 16 h 23"/>
                <a:gd name="T14" fmla="*/ 5 w 39"/>
                <a:gd name="T15" fmla="*/ 16 h 23"/>
                <a:gd name="T16" fmla="*/ 3 w 39"/>
                <a:gd name="T17" fmla="*/ 20 h 23"/>
                <a:gd name="T18" fmla="*/ 0 w 39"/>
                <a:gd name="T19" fmla="*/ 23 h 23"/>
                <a:gd name="T20" fmla="*/ 0 w 39"/>
                <a:gd name="T21" fmla="*/ 22 h 23"/>
                <a:gd name="T22" fmla="*/ 1 w 39"/>
                <a:gd name="T23" fmla="*/ 20 h 23"/>
                <a:gd name="T24" fmla="*/ 4 w 39"/>
                <a:gd name="T25" fmla="*/ 16 h 23"/>
                <a:gd name="T26" fmla="*/ 10 w 39"/>
                <a:gd name="T27" fmla="*/ 12 h 23"/>
                <a:gd name="T28" fmla="*/ 11 w 39"/>
                <a:gd name="T29" fmla="*/ 6 h 23"/>
                <a:gd name="T30" fmla="*/ 18 w 39"/>
                <a:gd name="T31" fmla="*/ 3 h 23"/>
                <a:gd name="T32" fmla="*/ 24 w 39"/>
                <a:gd name="T33" fmla="*/ 3 h 23"/>
                <a:gd name="T34" fmla="*/ 31 w 39"/>
                <a:gd name="T35" fmla="*/ 0 h 23"/>
                <a:gd name="T36" fmla="*/ 32 w 39"/>
                <a:gd name="T37" fmla="*/ 0 h 23"/>
                <a:gd name="T38" fmla="*/ 32 w 39"/>
                <a:gd name="T39" fmla="*/ 3 h 23"/>
                <a:gd name="T40" fmla="*/ 38 w 39"/>
                <a:gd name="T41" fmla="*/ 3 h 23"/>
                <a:gd name="T42" fmla="*/ 39 w 39"/>
                <a:gd name="T43" fmla="*/ 3 h 23"/>
                <a:gd name="T44" fmla="*/ 36 w 39"/>
                <a:gd name="T45" fmla="*/ 5 h 23"/>
                <a:gd name="T46" fmla="*/ 31 w 39"/>
                <a:gd name="T47" fmla="*/ 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99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31 w 39"/>
                <a:gd name="T1" fmla="*/ 7 h 23"/>
                <a:gd name="T2" fmla="*/ 35 w 39"/>
                <a:gd name="T3" fmla="*/ 10 h 23"/>
                <a:gd name="T4" fmla="*/ 31 w 39"/>
                <a:gd name="T5" fmla="*/ 12 h 23"/>
                <a:gd name="T6" fmla="*/ 25 w 39"/>
                <a:gd name="T7" fmla="*/ 12 h 23"/>
                <a:gd name="T8" fmla="*/ 17 w 39"/>
                <a:gd name="T9" fmla="*/ 16 h 23"/>
                <a:gd name="T10" fmla="*/ 14 w 39"/>
                <a:gd name="T11" fmla="*/ 16 h 23"/>
                <a:gd name="T12" fmla="*/ 11 w 39"/>
                <a:gd name="T13" fmla="*/ 16 h 23"/>
                <a:gd name="T14" fmla="*/ 5 w 39"/>
                <a:gd name="T15" fmla="*/ 16 h 23"/>
                <a:gd name="T16" fmla="*/ 3 w 39"/>
                <a:gd name="T17" fmla="*/ 20 h 23"/>
                <a:gd name="T18" fmla="*/ 0 w 39"/>
                <a:gd name="T19" fmla="*/ 23 h 23"/>
                <a:gd name="T20" fmla="*/ 0 w 39"/>
                <a:gd name="T21" fmla="*/ 22 h 23"/>
                <a:gd name="T22" fmla="*/ 1 w 39"/>
                <a:gd name="T23" fmla="*/ 20 h 23"/>
                <a:gd name="T24" fmla="*/ 4 w 39"/>
                <a:gd name="T25" fmla="*/ 16 h 23"/>
                <a:gd name="T26" fmla="*/ 10 w 39"/>
                <a:gd name="T27" fmla="*/ 12 h 23"/>
                <a:gd name="T28" fmla="*/ 11 w 39"/>
                <a:gd name="T29" fmla="*/ 6 h 23"/>
                <a:gd name="T30" fmla="*/ 18 w 39"/>
                <a:gd name="T31" fmla="*/ 3 h 23"/>
                <a:gd name="T32" fmla="*/ 24 w 39"/>
                <a:gd name="T33" fmla="*/ 3 h 23"/>
                <a:gd name="T34" fmla="*/ 31 w 39"/>
                <a:gd name="T35" fmla="*/ 0 h 23"/>
                <a:gd name="T36" fmla="*/ 32 w 39"/>
                <a:gd name="T37" fmla="*/ 0 h 23"/>
                <a:gd name="T38" fmla="*/ 32 w 39"/>
                <a:gd name="T39" fmla="*/ 3 h 23"/>
                <a:gd name="T40" fmla="*/ 38 w 39"/>
                <a:gd name="T41" fmla="*/ 3 h 23"/>
                <a:gd name="T42" fmla="*/ 39 w 39"/>
                <a:gd name="T43" fmla="*/ 3 h 23"/>
                <a:gd name="T44" fmla="*/ 36 w 39"/>
                <a:gd name="T45" fmla="*/ 5 h 23"/>
                <a:gd name="T46" fmla="*/ 31 w 39"/>
                <a:gd name="T47" fmla="*/ 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00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102 w 116"/>
                <a:gd name="T1" fmla="*/ 38 h 72"/>
                <a:gd name="T2" fmla="*/ 95 w 116"/>
                <a:gd name="T3" fmla="*/ 34 h 72"/>
                <a:gd name="T4" fmla="*/ 92 w 116"/>
                <a:gd name="T5" fmla="*/ 26 h 72"/>
                <a:gd name="T6" fmla="*/ 92 w 116"/>
                <a:gd name="T7" fmla="*/ 20 h 72"/>
                <a:gd name="T8" fmla="*/ 86 w 116"/>
                <a:gd name="T9" fmla="*/ 14 h 72"/>
                <a:gd name="T10" fmla="*/ 82 w 116"/>
                <a:gd name="T11" fmla="*/ 12 h 72"/>
                <a:gd name="T12" fmla="*/ 75 w 116"/>
                <a:gd name="T13" fmla="*/ 7 h 72"/>
                <a:gd name="T14" fmla="*/ 71 w 116"/>
                <a:gd name="T15" fmla="*/ 2 h 72"/>
                <a:gd name="T16" fmla="*/ 67 w 116"/>
                <a:gd name="T17" fmla="*/ 0 h 72"/>
                <a:gd name="T18" fmla="*/ 61 w 116"/>
                <a:gd name="T19" fmla="*/ 6 h 72"/>
                <a:gd name="T20" fmla="*/ 52 w 116"/>
                <a:gd name="T21" fmla="*/ 9 h 72"/>
                <a:gd name="T22" fmla="*/ 48 w 116"/>
                <a:gd name="T23" fmla="*/ 12 h 72"/>
                <a:gd name="T24" fmla="*/ 44 w 116"/>
                <a:gd name="T25" fmla="*/ 10 h 72"/>
                <a:gd name="T26" fmla="*/ 38 w 116"/>
                <a:gd name="T27" fmla="*/ 12 h 72"/>
                <a:gd name="T28" fmla="*/ 33 w 116"/>
                <a:gd name="T29" fmla="*/ 12 h 72"/>
                <a:gd name="T30" fmla="*/ 29 w 116"/>
                <a:gd name="T31" fmla="*/ 10 h 72"/>
                <a:gd name="T32" fmla="*/ 24 w 116"/>
                <a:gd name="T33" fmla="*/ 13 h 72"/>
                <a:gd name="T34" fmla="*/ 21 w 116"/>
                <a:gd name="T35" fmla="*/ 16 h 72"/>
                <a:gd name="T36" fmla="*/ 19 w 116"/>
                <a:gd name="T37" fmla="*/ 20 h 72"/>
                <a:gd name="T38" fmla="*/ 14 w 116"/>
                <a:gd name="T39" fmla="*/ 27 h 72"/>
                <a:gd name="T40" fmla="*/ 12 w 116"/>
                <a:gd name="T41" fmla="*/ 31 h 72"/>
                <a:gd name="T42" fmla="*/ 10 w 116"/>
                <a:gd name="T43" fmla="*/ 34 h 72"/>
                <a:gd name="T44" fmla="*/ 10 w 116"/>
                <a:gd name="T45" fmla="*/ 40 h 72"/>
                <a:gd name="T46" fmla="*/ 7 w 116"/>
                <a:gd name="T47" fmla="*/ 40 h 72"/>
                <a:gd name="T48" fmla="*/ 5 w 116"/>
                <a:gd name="T49" fmla="*/ 43 h 72"/>
                <a:gd name="T50" fmla="*/ 0 w 116"/>
                <a:gd name="T51" fmla="*/ 43 h 72"/>
                <a:gd name="T52" fmla="*/ 3 w 116"/>
                <a:gd name="T53" fmla="*/ 45 h 72"/>
                <a:gd name="T54" fmla="*/ 7 w 116"/>
                <a:gd name="T55" fmla="*/ 48 h 72"/>
                <a:gd name="T56" fmla="*/ 9 w 116"/>
                <a:gd name="T57" fmla="*/ 51 h 72"/>
                <a:gd name="T58" fmla="*/ 13 w 116"/>
                <a:gd name="T59" fmla="*/ 54 h 72"/>
                <a:gd name="T60" fmla="*/ 19 w 116"/>
                <a:gd name="T61" fmla="*/ 55 h 72"/>
                <a:gd name="T62" fmla="*/ 16 w 116"/>
                <a:gd name="T63" fmla="*/ 60 h 72"/>
                <a:gd name="T64" fmla="*/ 21 w 116"/>
                <a:gd name="T65" fmla="*/ 61 h 72"/>
                <a:gd name="T66" fmla="*/ 27 w 116"/>
                <a:gd name="T67" fmla="*/ 62 h 72"/>
                <a:gd name="T68" fmla="*/ 33 w 116"/>
                <a:gd name="T69" fmla="*/ 60 h 72"/>
                <a:gd name="T70" fmla="*/ 33 w 116"/>
                <a:gd name="T71" fmla="*/ 65 h 72"/>
                <a:gd name="T72" fmla="*/ 34 w 116"/>
                <a:gd name="T73" fmla="*/ 65 h 72"/>
                <a:gd name="T74" fmla="*/ 33 w 116"/>
                <a:gd name="T75" fmla="*/ 67 h 72"/>
                <a:gd name="T76" fmla="*/ 38 w 116"/>
                <a:gd name="T77" fmla="*/ 68 h 72"/>
                <a:gd name="T78" fmla="*/ 38 w 116"/>
                <a:gd name="T79" fmla="*/ 71 h 72"/>
                <a:gd name="T80" fmla="*/ 43 w 116"/>
                <a:gd name="T81" fmla="*/ 72 h 72"/>
                <a:gd name="T82" fmla="*/ 54 w 116"/>
                <a:gd name="T83" fmla="*/ 72 h 72"/>
                <a:gd name="T84" fmla="*/ 57 w 116"/>
                <a:gd name="T85" fmla="*/ 69 h 72"/>
                <a:gd name="T86" fmla="*/ 61 w 116"/>
                <a:gd name="T87" fmla="*/ 69 h 72"/>
                <a:gd name="T88" fmla="*/ 67 w 116"/>
                <a:gd name="T89" fmla="*/ 69 h 72"/>
                <a:gd name="T90" fmla="*/ 74 w 116"/>
                <a:gd name="T91" fmla="*/ 68 h 72"/>
                <a:gd name="T92" fmla="*/ 79 w 116"/>
                <a:gd name="T93" fmla="*/ 62 h 72"/>
                <a:gd name="T94" fmla="*/ 85 w 116"/>
                <a:gd name="T95" fmla="*/ 60 h 72"/>
                <a:gd name="T96" fmla="*/ 91 w 116"/>
                <a:gd name="T97" fmla="*/ 58 h 72"/>
                <a:gd name="T98" fmla="*/ 95 w 116"/>
                <a:gd name="T99" fmla="*/ 60 h 72"/>
                <a:gd name="T100" fmla="*/ 99 w 116"/>
                <a:gd name="T101" fmla="*/ 58 h 72"/>
                <a:gd name="T102" fmla="*/ 100 w 116"/>
                <a:gd name="T103" fmla="*/ 61 h 72"/>
                <a:gd name="T104" fmla="*/ 107 w 116"/>
                <a:gd name="T105" fmla="*/ 61 h 72"/>
                <a:gd name="T106" fmla="*/ 107 w 116"/>
                <a:gd name="T107" fmla="*/ 51 h 72"/>
                <a:gd name="T108" fmla="*/ 110 w 116"/>
                <a:gd name="T109" fmla="*/ 45 h 72"/>
                <a:gd name="T110" fmla="*/ 115 w 116"/>
                <a:gd name="T111" fmla="*/ 41 h 72"/>
                <a:gd name="T112" fmla="*/ 116 w 116"/>
                <a:gd name="T113" fmla="*/ 38 h 72"/>
                <a:gd name="T114" fmla="*/ 113 w 116"/>
                <a:gd name="T115" fmla="*/ 36 h 72"/>
                <a:gd name="T116" fmla="*/ 107 w 116"/>
                <a:gd name="T117" fmla="*/ 36 h 72"/>
                <a:gd name="T118" fmla="*/ 102 w 116"/>
                <a:gd name="T119" fmla="*/ 38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201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102 w 116"/>
                <a:gd name="T1" fmla="*/ 38 h 72"/>
                <a:gd name="T2" fmla="*/ 95 w 116"/>
                <a:gd name="T3" fmla="*/ 34 h 72"/>
                <a:gd name="T4" fmla="*/ 92 w 116"/>
                <a:gd name="T5" fmla="*/ 26 h 72"/>
                <a:gd name="T6" fmla="*/ 92 w 116"/>
                <a:gd name="T7" fmla="*/ 20 h 72"/>
                <a:gd name="T8" fmla="*/ 86 w 116"/>
                <a:gd name="T9" fmla="*/ 14 h 72"/>
                <a:gd name="T10" fmla="*/ 82 w 116"/>
                <a:gd name="T11" fmla="*/ 12 h 72"/>
                <a:gd name="T12" fmla="*/ 75 w 116"/>
                <a:gd name="T13" fmla="*/ 7 h 72"/>
                <a:gd name="T14" fmla="*/ 71 w 116"/>
                <a:gd name="T15" fmla="*/ 2 h 72"/>
                <a:gd name="T16" fmla="*/ 67 w 116"/>
                <a:gd name="T17" fmla="*/ 0 h 72"/>
                <a:gd name="T18" fmla="*/ 61 w 116"/>
                <a:gd name="T19" fmla="*/ 6 h 72"/>
                <a:gd name="T20" fmla="*/ 52 w 116"/>
                <a:gd name="T21" fmla="*/ 9 h 72"/>
                <a:gd name="T22" fmla="*/ 48 w 116"/>
                <a:gd name="T23" fmla="*/ 12 h 72"/>
                <a:gd name="T24" fmla="*/ 44 w 116"/>
                <a:gd name="T25" fmla="*/ 10 h 72"/>
                <a:gd name="T26" fmla="*/ 38 w 116"/>
                <a:gd name="T27" fmla="*/ 12 h 72"/>
                <a:gd name="T28" fmla="*/ 33 w 116"/>
                <a:gd name="T29" fmla="*/ 12 h 72"/>
                <a:gd name="T30" fmla="*/ 29 w 116"/>
                <a:gd name="T31" fmla="*/ 10 h 72"/>
                <a:gd name="T32" fmla="*/ 24 w 116"/>
                <a:gd name="T33" fmla="*/ 13 h 72"/>
                <a:gd name="T34" fmla="*/ 21 w 116"/>
                <a:gd name="T35" fmla="*/ 16 h 72"/>
                <a:gd name="T36" fmla="*/ 19 w 116"/>
                <a:gd name="T37" fmla="*/ 20 h 72"/>
                <a:gd name="T38" fmla="*/ 14 w 116"/>
                <a:gd name="T39" fmla="*/ 27 h 72"/>
                <a:gd name="T40" fmla="*/ 12 w 116"/>
                <a:gd name="T41" fmla="*/ 31 h 72"/>
                <a:gd name="T42" fmla="*/ 10 w 116"/>
                <a:gd name="T43" fmla="*/ 34 h 72"/>
                <a:gd name="T44" fmla="*/ 10 w 116"/>
                <a:gd name="T45" fmla="*/ 40 h 72"/>
                <a:gd name="T46" fmla="*/ 7 w 116"/>
                <a:gd name="T47" fmla="*/ 40 h 72"/>
                <a:gd name="T48" fmla="*/ 5 w 116"/>
                <a:gd name="T49" fmla="*/ 43 h 72"/>
                <a:gd name="T50" fmla="*/ 0 w 116"/>
                <a:gd name="T51" fmla="*/ 43 h 72"/>
                <a:gd name="T52" fmla="*/ 3 w 116"/>
                <a:gd name="T53" fmla="*/ 45 h 72"/>
                <a:gd name="T54" fmla="*/ 7 w 116"/>
                <a:gd name="T55" fmla="*/ 48 h 72"/>
                <a:gd name="T56" fmla="*/ 9 w 116"/>
                <a:gd name="T57" fmla="*/ 51 h 72"/>
                <a:gd name="T58" fmla="*/ 13 w 116"/>
                <a:gd name="T59" fmla="*/ 54 h 72"/>
                <a:gd name="T60" fmla="*/ 19 w 116"/>
                <a:gd name="T61" fmla="*/ 55 h 72"/>
                <a:gd name="T62" fmla="*/ 16 w 116"/>
                <a:gd name="T63" fmla="*/ 60 h 72"/>
                <a:gd name="T64" fmla="*/ 21 w 116"/>
                <a:gd name="T65" fmla="*/ 61 h 72"/>
                <a:gd name="T66" fmla="*/ 27 w 116"/>
                <a:gd name="T67" fmla="*/ 62 h 72"/>
                <a:gd name="T68" fmla="*/ 33 w 116"/>
                <a:gd name="T69" fmla="*/ 60 h 72"/>
                <a:gd name="T70" fmla="*/ 33 w 116"/>
                <a:gd name="T71" fmla="*/ 65 h 72"/>
                <a:gd name="T72" fmla="*/ 34 w 116"/>
                <a:gd name="T73" fmla="*/ 65 h 72"/>
                <a:gd name="T74" fmla="*/ 33 w 116"/>
                <a:gd name="T75" fmla="*/ 67 h 72"/>
                <a:gd name="T76" fmla="*/ 38 w 116"/>
                <a:gd name="T77" fmla="*/ 68 h 72"/>
                <a:gd name="T78" fmla="*/ 38 w 116"/>
                <a:gd name="T79" fmla="*/ 71 h 72"/>
                <a:gd name="T80" fmla="*/ 43 w 116"/>
                <a:gd name="T81" fmla="*/ 72 h 72"/>
                <a:gd name="T82" fmla="*/ 54 w 116"/>
                <a:gd name="T83" fmla="*/ 72 h 72"/>
                <a:gd name="T84" fmla="*/ 57 w 116"/>
                <a:gd name="T85" fmla="*/ 69 h 72"/>
                <a:gd name="T86" fmla="*/ 61 w 116"/>
                <a:gd name="T87" fmla="*/ 69 h 72"/>
                <a:gd name="T88" fmla="*/ 67 w 116"/>
                <a:gd name="T89" fmla="*/ 69 h 72"/>
                <a:gd name="T90" fmla="*/ 74 w 116"/>
                <a:gd name="T91" fmla="*/ 68 h 72"/>
                <a:gd name="T92" fmla="*/ 79 w 116"/>
                <a:gd name="T93" fmla="*/ 62 h 72"/>
                <a:gd name="T94" fmla="*/ 85 w 116"/>
                <a:gd name="T95" fmla="*/ 60 h 72"/>
                <a:gd name="T96" fmla="*/ 91 w 116"/>
                <a:gd name="T97" fmla="*/ 58 h 72"/>
                <a:gd name="T98" fmla="*/ 95 w 116"/>
                <a:gd name="T99" fmla="*/ 60 h 72"/>
                <a:gd name="T100" fmla="*/ 99 w 116"/>
                <a:gd name="T101" fmla="*/ 58 h 72"/>
                <a:gd name="T102" fmla="*/ 100 w 116"/>
                <a:gd name="T103" fmla="*/ 61 h 72"/>
                <a:gd name="T104" fmla="*/ 107 w 116"/>
                <a:gd name="T105" fmla="*/ 61 h 72"/>
                <a:gd name="T106" fmla="*/ 107 w 116"/>
                <a:gd name="T107" fmla="*/ 51 h 72"/>
                <a:gd name="T108" fmla="*/ 110 w 116"/>
                <a:gd name="T109" fmla="*/ 45 h 72"/>
                <a:gd name="T110" fmla="*/ 115 w 116"/>
                <a:gd name="T111" fmla="*/ 41 h 72"/>
                <a:gd name="T112" fmla="*/ 116 w 116"/>
                <a:gd name="T113" fmla="*/ 38 h 72"/>
                <a:gd name="T114" fmla="*/ 113 w 116"/>
                <a:gd name="T115" fmla="*/ 36 h 72"/>
                <a:gd name="T116" fmla="*/ 107 w 116"/>
                <a:gd name="T117" fmla="*/ 36 h 72"/>
                <a:gd name="T118" fmla="*/ 102 w 116"/>
                <a:gd name="T119" fmla="*/ 38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02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35 w 46"/>
                <a:gd name="T1" fmla="*/ 30 h 40"/>
                <a:gd name="T2" fmla="*/ 32 w 46"/>
                <a:gd name="T3" fmla="*/ 27 h 40"/>
                <a:gd name="T4" fmla="*/ 36 w 46"/>
                <a:gd name="T5" fmla="*/ 24 h 40"/>
                <a:gd name="T6" fmla="*/ 46 w 46"/>
                <a:gd name="T7" fmla="*/ 21 h 40"/>
                <a:gd name="T8" fmla="*/ 43 w 46"/>
                <a:gd name="T9" fmla="*/ 18 h 40"/>
                <a:gd name="T10" fmla="*/ 39 w 46"/>
                <a:gd name="T11" fmla="*/ 14 h 40"/>
                <a:gd name="T12" fmla="*/ 38 w 46"/>
                <a:gd name="T13" fmla="*/ 10 h 40"/>
                <a:gd name="T14" fmla="*/ 31 w 46"/>
                <a:gd name="T15" fmla="*/ 9 h 40"/>
                <a:gd name="T16" fmla="*/ 28 w 46"/>
                <a:gd name="T17" fmla="*/ 3 h 40"/>
                <a:gd name="T18" fmla="*/ 19 w 46"/>
                <a:gd name="T19" fmla="*/ 3 h 40"/>
                <a:gd name="T20" fmla="*/ 11 w 46"/>
                <a:gd name="T21" fmla="*/ 0 h 40"/>
                <a:gd name="T22" fmla="*/ 8 w 46"/>
                <a:gd name="T23" fmla="*/ 3 h 40"/>
                <a:gd name="T24" fmla="*/ 1 w 46"/>
                <a:gd name="T25" fmla="*/ 3 h 40"/>
                <a:gd name="T26" fmla="*/ 0 w 46"/>
                <a:gd name="T27" fmla="*/ 4 h 40"/>
                <a:gd name="T28" fmla="*/ 4 w 46"/>
                <a:gd name="T29" fmla="*/ 6 h 40"/>
                <a:gd name="T30" fmla="*/ 8 w 46"/>
                <a:gd name="T31" fmla="*/ 11 h 40"/>
                <a:gd name="T32" fmla="*/ 15 w 46"/>
                <a:gd name="T33" fmla="*/ 16 h 40"/>
                <a:gd name="T34" fmla="*/ 19 w 46"/>
                <a:gd name="T35" fmla="*/ 18 h 40"/>
                <a:gd name="T36" fmla="*/ 25 w 46"/>
                <a:gd name="T37" fmla="*/ 24 h 40"/>
                <a:gd name="T38" fmla="*/ 25 w 46"/>
                <a:gd name="T39" fmla="*/ 30 h 40"/>
                <a:gd name="T40" fmla="*/ 28 w 46"/>
                <a:gd name="T41" fmla="*/ 38 h 40"/>
                <a:gd name="T42" fmla="*/ 31 w 46"/>
                <a:gd name="T43" fmla="*/ 40 h 40"/>
                <a:gd name="T44" fmla="*/ 32 w 46"/>
                <a:gd name="T45" fmla="*/ 37 h 40"/>
                <a:gd name="T46" fmla="*/ 35 w 46"/>
                <a:gd name="T47" fmla="*/ 3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203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35 w 46"/>
                <a:gd name="T1" fmla="*/ 30 h 40"/>
                <a:gd name="T2" fmla="*/ 32 w 46"/>
                <a:gd name="T3" fmla="*/ 27 h 40"/>
                <a:gd name="T4" fmla="*/ 36 w 46"/>
                <a:gd name="T5" fmla="*/ 24 h 40"/>
                <a:gd name="T6" fmla="*/ 46 w 46"/>
                <a:gd name="T7" fmla="*/ 21 h 40"/>
                <a:gd name="T8" fmla="*/ 43 w 46"/>
                <a:gd name="T9" fmla="*/ 18 h 40"/>
                <a:gd name="T10" fmla="*/ 39 w 46"/>
                <a:gd name="T11" fmla="*/ 14 h 40"/>
                <a:gd name="T12" fmla="*/ 38 w 46"/>
                <a:gd name="T13" fmla="*/ 10 h 40"/>
                <a:gd name="T14" fmla="*/ 31 w 46"/>
                <a:gd name="T15" fmla="*/ 9 h 40"/>
                <a:gd name="T16" fmla="*/ 28 w 46"/>
                <a:gd name="T17" fmla="*/ 3 h 40"/>
                <a:gd name="T18" fmla="*/ 19 w 46"/>
                <a:gd name="T19" fmla="*/ 3 h 40"/>
                <a:gd name="T20" fmla="*/ 11 w 46"/>
                <a:gd name="T21" fmla="*/ 0 h 40"/>
                <a:gd name="T22" fmla="*/ 8 w 46"/>
                <a:gd name="T23" fmla="*/ 3 h 40"/>
                <a:gd name="T24" fmla="*/ 1 w 46"/>
                <a:gd name="T25" fmla="*/ 3 h 40"/>
                <a:gd name="T26" fmla="*/ 0 w 46"/>
                <a:gd name="T27" fmla="*/ 4 h 40"/>
                <a:gd name="T28" fmla="*/ 4 w 46"/>
                <a:gd name="T29" fmla="*/ 6 h 40"/>
                <a:gd name="T30" fmla="*/ 8 w 46"/>
                <a:gd name="T31" fmla="*/ 11 h 40"/>
                <a:gd name="T32" fmla="*/ 15 w 46"/>
                <a:gd name="T33" fmla="*/ 16 h 40"/>
                <a:gd name="T34" fmla="*/ 19 w 46"/>
                <a:gd name="T35" fmla="*/ 18 h 40"/>
                <a:gd name="T36" fmla="*/ 25 w 46"/>
                <a:gd name="T37" fmla="*/ 24 h 40"/>
                <a:gd name="T38" fmla="*/ 25 w 46"/>
                <a:gd name="T39" fmla="*/ 30 h 40"/>
                <a:gd name="T40" fmla="*/ 28 w 46"/>
                <a:gd name="T41" fmla="*/ 38 h 40"/>
                <a:gd name="T42" fmla="*/ 31 w 46"/>
                <a:gd name="T43" fmla="*/ 40 h 40"/>
                <a:gd name="T44" fmla="*/ 32 w 46"/>
                <a:gd name="T45" fmla="*/ 37 h 40"/>
                <a:gd name="T46" fmla="*/ 35 w 46"/>
                <a:gd name="T47" fmla="*/ 3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05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102 w 116"/>
                <a:gd name="T1" fmla="*/ 38 h 72"/>
                <a:gd name="T2" fmla="*/ 95 w 116"/>
                <a:gd name="T3" fmla="*/ 34 h 72"/>
                <a:gd name="T4" fmla="*/ 92 w 116"/>
                <a:gd name="T5" fmla="*/ 26 h 72"/>
                <a:gd name="T6" fmla="*/ 92 w 116"/>
                <a:gd name="T7" fmla="*/ 20 h 72"/>
                <a:gd name="T8" fmla="*/ 86 w 116"/>
                <a:gd name="T9" fmla="*/ 14 h 72"/>
                <a:gd name="T10" fmla="*/ 82 w 116"/>
                <a:gd name="T11" fmla="*/ 12 h 72"/>
                <a:gd name="T12" fmla="*/ 75 w 116"/>
                <a:gd name="T13" fmla="*/ 7 h 72"/>
                <a:gd name="T14" fmla="*/ 71 w 116"/>
                <a:gd name="T15" fmla="*/ 2 h 72"/>
                <a:gd name="T16" fmla="*/ 67 w 116"/>
                <a:gd name="T17" fmla="*/ 0 h 72"/>
                <a:gd name="T18" fmla="*/ 61 w 116"/>
                <a:gd name="T19" fmla="*/ 6 h 72"/>
                <a:gd name="T20" fmla="*/ 52 w 116"/>
                <a:gd name="T21" fmla="*/ 9 h 72"/>
                <a:gd name="T22" fmla="*/ 48 w 116"/>
                <a:gd name="T23" fmla="*/ 12 h 72"/>
                <a:gd name="T24" fmla="*/ 44 w 116"/>
                <a:gd name="T25" fmla="*/ 10 h 72"/>
                <a:gd name="T26" fmla="*/ 38 w 116"/>
                <a:gd name="T27" fmla="*/ 12 h 72"/>
                <a:gd name="T28" fmla="*/ 33 w 116"/>
                <a:gd name="T29" fmla="*/ 12 h 72"/>
                <a:gd name="T30" fmla="*/ 29 w 116"/>
                <a:gd name="T31" fmla="*/ 10 h 72"/>
                <a:gd name="T32" fmla="*/ 24 w 116"/>
                <a:gd name="T33" fmla="*/ 13 h 72"/>
                <a:gd name="T34" fmla="*/ 21 w 116"/>
                <a:gd name="T35" fmla="*/ 16 h 72"/>
                <a:gd name="T36" fmla="*/ 19 w 116"/>
                <a:gd name="T37" fmla="*/ 20 h 72"/>
                <a:gd name="T38" fmla="*/ 14 w 116"/>
                <a:gd name="T39" fmla="*/ 27 h 72"/>
                <a:gd name="T40" fmla="*/ 12 w 116"/>
                <a:gd name="T41" fmla="*/ 31 h 72"/>
                <a:gd name="T42" fmla="*/ 10 w 116"/>
                <a:gd name="T43" fmla="*/ 34 h 72"/>
                <a:gd name="T44" fmla="*/ 10 w 116"/>
                <a:gd name="T45" fmla="*/ 40 h 72"/>
                <a:gd name="T46" fmla="*/ 7 w 116"/>
                <a:gd name="T47" fmla="*/ 40 h 72"/>
                <a:gd name="T48" fmla="*/ 5 w 116"/>
                <a:gd name="T49" fmla="*/ 43 h 72"/>
                <a:gd name="T50" fmla="*/ 0 w 116"/>
                <a:gd name="T51" fmla="*/ 43 h 72"/>
                <a:gd name="T52" fmla="*/ 3 w 116"/>
                <a:gd name="T53" fmla="*/ 45 h 72"/>
                <a:gd name="T54" fmla="*/ 7 w 116"/>
                <a:gd name="T55" fmla="*/ 48 h 72"/>
                <a:gd name="T56" fmla="*/ 9 w 116"/>
                <a:gd name="T57" fmla="*/ 51 h 72"/>
                <a:gd name="T58" fmla="*/ 13 w 116"/>
                <a:gd name="T59" fmla="*/ 54 h 72"/>
                <a:gd name="T60" fmla="*/ 19 w 116"/>
                <a:gd name="T61" fmla="*/ 55 h 72"/>
                <a:gd name="T62" fmla="*/ 16 w 116"/>
                <a:gd name="T63" fmla="*/ 60 h 72"/>
                <a:gd name="T64" fmla="*/ 21 w 116"/>
                <a:gd name="T65" fmla="*/ 61 h 72"/>
                <a:gd name="T66" fmla="*/ 27 w 116"/>
                <a:gd name="T67" fmla="*/ 62 h 72"/>
                <a:gd name="T68" fmla="*/ 33 w 116"/>
                <a:gd name="T69" fmla="*/ 60 h 72"/>
                <a:gd name="T70" fmla="*/ 33 w 116"/>
                <a:gd name="T71" fmla="*/ 65 h 72"/>
                <a:gd name="T72" fmla="*/ 34 w 116"/>
                <a:gd name="T73" fmla="*/ 65 h 72"/>
                <a:gd name="T74" fmla="*/ 33 w 116"/>
                <a:gd name="T75" fmla="*/ 67 h 72"/>
                <a:gd name="T76" fmla="*/ 38 w 116"/>
                <a:gd name="T77" fmla="*/ 68 h 72"/>
                <a:gd name="T78" fmla="*/ 38 w 116"/>
                <a:gd name="T79" fmla="*/ 71 h 72"/>
                <a:gd name="T80" fmla="*/ 43 w 116"/>
                <a:gd name="T81" fmla="*/ 72 h 72"/>
                <a:gd name="T82" fmla="*/ 54 w 116"/>
                <a:gd name="T83" fmla="*/ 72 h 72"/>
                <a:gd name="T84" fmla="*/ 57 w 116"/>
                <a:gd name="T85" fmla="*/ 69 h 72"/>
                <a:gd name="T86" fmla="*/ 61 w 116"/>
                <a:gd name="T87" fmla="*/ 69 h 72"/>
                <a:gd name="T88" fmla="*/ 67 w 116"/>
                <a:gd name="T89" fmla="*/ 69 h 72"/>
                <a:gd name="T90" fmla="*/ 74 w 116"/>
                <a:gd name="T91" fmla="*/ 68 h 72"/>
                <a:gd name="T92" fmla="*/ 79 w 116"/>
                <a:gd name="T93" fmla="*/ 62 h 72"/>
                <a:gd name="T94" fmla="*/ 85 w 116"/>
                <a:gd name="T95" fmla="*/ 60 h 72"/>
                <a:gd name="T96" fmla="*/ 91 w 116"/>
                <a:gd name="T97" fmla="*/ 58 h 72"/>
                <a:gd name="T98" fmla="*/ 95 w 116"/>
                <a:gd name="T99" fmla="*/ 60 h 72"/>
                <a:gd name="T100" fmla="*/ 99 w 116"/>
                <a:gd name="T101" fmla="*/ 58 h 72"/>
                <a:gd name="T102" fmla="*/ 100 w 116"/>
                <a:gd name="T103" fmla="*/ 61 h 72"/>
                <a:gd name="T104" fmla="*/ 107 w 116"/>
                <a:gd name="T105" fmla="*/ 61 h 72"/>
                <a:gd name="T106" fmla="*/ 107 w 116"/>
                <a:gd name="T107" fmla="*/ 51 h 72"/>
                <a:gd name="T108" fmla="*/ 110 w 116"/>
                <a:gd name="T109" fmla="*/ 45 h 72"/>
                <a:gd name="T110" fmla="*/ 115 w 116"/>
                <a:gd name="T111" fmla="*/ 41 h 72"/>
                <a:gd name="T112" fmla="*/ 116 w 116"/>
                <a:gd name="T113" fmla="*/ 38 h 72"/>
                <a:gd name="T114" fmla="*/ 113 w 116"/>
                <a:gd name="T115" fmla="*/ 36 h 72"/>
                <a:gd name="T116" fmla="*/ 107 w 116"/>
                <a:gd name="T117" fmla="*/ 36 h 72"/>
                <a:gd name="T118" fmla="*/ 102 w 116"/>
                <a:gd name="T119" fmla="*/ 38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06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35 w 46"/>
                <a:gd name="T1" fmla="*/ 30 h 40"/>
                <a:gd name="T2" fmla="*/ 32 w 46"/>
                <a:gd name="T3" fmla="*/ 27 h 40"/>
                <a:gd name="T4" fmla="*/ 36 w 46"/>
                <a:gd name="T5" fmla="*/ 24 h 40"/>
                <a:gd name="T6" fmla="*/ 46 w 46"/>
                <a:gd name="T7" fmla="*/ 21 h 40"/>
                <a:gd name="T8" fmla="*/ 43 w 46"/>
                <a:gd name="T9" fmla="*/ 18 h 40"/>
                <a:gd name="T10" fmla="*/ 39 w 46"/>
                <a:gd name="T11" fmla="*/ 14 h 40"/>
                <a:gd name="T12" fmla="*/ 38 w 46"/>
                <a:gd name="T13" fmla="*/ 10 h 40"/>
                <a:gd name="T14" fmla="*/ 31 w 46"/>
                <a:gd name="T15" fmla="*/ 9 h 40"/>
                <a:gd name="T16" fmla="*/ 28 w 46"/>
                <a:gd name="T17" fmla="*/ 3 h 40"/>
                <a:gd name="T18" fmla="*/ 19 w 46"/>
                <a:gd name="T19" fmla="*/ 3 h 40"/>
                <a:gd name="T20" fmla="*/ 11 w 46"/>
                <a:gd name="T21" fmla="*/ 0 h 40"/>
                <a:gd name="T22" fmla="*/ 8 w 46"/>
                <a:gd name="T23" fmla="*/ 3 h 40"/>
                <a:gd name="T24" fmla="*/ 1 w 46"/>
                <a:gd name="T25" fmla="*/ 3 h 40"/>
                <a:gd name="T26" fmla="*/ 0 w 46"/>
                <a:gd name="T27" fmla="*/ 4 h 40"/>
                <a:gd name="T28" fmla="*/ 4 w 46"/>
                <a:gd name="T29" fmla="*/ 6 h 40"/>
                <a:gd name="T30" fmla="*/ 8 w 46"/>
                <a:gd name="T31" fmla="*/ 11 h 40"/>
                <a:gd name="T32" fmla="*/ 15 w 46"/>
                <a:gd name="T33" fmla="*/ 16 h 40"/>
                <a:gd name="T34" fmla="*/ 19 w 46"/>
                <a:gd name="T35" fmla="*/ 18 h 40"/>
                <a:gd name="T36" fmla="*/ 25 w 46"/>
                <a:gd name="T37" fmla="*/ 24 h 40"/>
                <a:gd name="T38" fmla="*/ 25 w 46"/>
                <a:gd name="T39" fmla="*/ 30 h 40"/>
                <a:gd name="T40" fmla="*/ 28 w 46"/>
                <a:gd name="T41" fmla="*/ 38 h 40"/>
                <a:gd name="T42" fmla="*/ 31 w 46"/>
                <a:gd name="T43" fmla="*/ 40 h 40"/>
                <a:gd name="T44" fmla="*/ 32 w 46"/>
                <a:gd name="T45" fmla="*/ 37 h 40"/>
                <a:gd name="T46" fmla="*/ 35 w 46"/>
                <a:gd name="T47" fmla="*/ 3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07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35 w 46"/>
                <a:gd name="T1" fmla="*/ 30 h 40"/>
                <a:gd name="T2" fmla="*/ 32 w 46"/>
                <a:gd name="T3" fmla="*/ 27 h 40"/>
                <a:gd name="T4" fmla="*/ 36 w 46"/>
                <a:gd name="T5" fmla="*/ 24 h 40"/>
                <a:gd name="T6" fmla="*/ 46 w 46"/>
                <a:gd name="T7" fmla="*/ 21 h 40"/>
                <a:gd name="T8" fmla="*/ 43 w 46"/>
                <a:gd name="T9" fmla="*/ 18 h 40"/>
                <a:gd name="T10" fmla="*/ 39 w 46"/>
                <a:gd name="T11" fmla="*/ 14 h 40"/>
                <a:gd name="T12" fmla="*/ 38 w 46"/>
                <a:gd name="T13" fmla="*/ 10 h 40"/>
                <a:gd name="T14" fmla="*/ 31 w 46"/>
                <a:gd name="T15" fmla="*/ 9 h 40"/>
                <a:gd name="T16" fmla="*/ 28 w 46"/>
                <a:gd name="T17" fmla="*/ 3 h 40"/>
                <a:gd name="T18" fmla="*/ 19 w 46"/>
                <a:gd name="T19" fmla="*/ 3 h 40"/>
                <a:gd name="T20" fmla="*/ 11 w 46"/>
                <a:gd name="T21" fmla="*/ 0 h 40"/>
                <a:gd name="T22" fmla="*/ 8 w 46"/>
                <a:gd name="T23" fmla="*/ 3 h 40"/>
                <a:gd name="T24" fmla="*/ 1 w 46"/>
                <a:gd name="T25" fmla="*/ 3 h 40"/>
                <a:gd name="T26" fmla="*/ 0 w 46"/>
                <a:gd name="T27" fmla="*/ 4 h 40"/>
                <a:gd name="T28" fmla="*/ 4 w 46"/>
                <a:gd name="T29" fmla="*/ 6 h 40"/>
                <a:gd name="T30" fmla="*/ 8 w 46"/>
                <a:gd name="T31" fmla="*/ 11 h 40"/>
                <a:gd name="T32" fmla="*/ 15 w 46"/>
                <a:gd name="T33" fmla="*/ 16 h 40"/>
                <a:gd name="T34" fmla="*/ 19 w 46"/>
                <a:gd name="T35" fmla="*/ 18 h 40"/>
                <a:gd name="T36" fmla="*/ 25 w 46"/>
                <a:gd name="T37" fmla="*/ 24 h 40"/>
                <a:gd name="T38" fmla="*/ 25 w 46"/>
                <a:gd name="T39" fmla="*/ 30 h 40"/>
                <a:gd name="T40" fmla="*/ 28 w 46"/>
                <a:gd name="T41" fmla="*/ 38 h 40"/>
                <a:gd name="T42" fmla="*/ 31 w 46"/>
                <a:gd name="T43" fmla="*/ 40 h 40"/>
                <a:gd name="T44" fmla="*/ 32 w 46"/>
                <a:gd name="T45" fmla="*/ 37 h 40"/>
                <a:gd name="T46" fmla="*/ 35 w 46"/>
                <a:gd name="T47" fmla="*/ 3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08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100 w 110"/>
                <a:gd name="T1" fmla="*/ 68 h 79"/>
                <a:gd name="T2" fmla="*/ 106 w 110"/>
                <a:gd name="T3" fmla="*/ 56 h 79"/>
                <a:gd name="T4" fmla="*/ 110 w 110"/>
                <a:gd name="T5" fmla="*/ 55 h 79"/>
                <a:gd name="T6" fmla="*/ 109 w 110"/>
                <a:gd name="T7" fmla="*/ 51 h 79"/>
                <a:gd name="T8" fmla="*/ 104 w 110"/>
                <a:gd name="T9" fmla="*/ 42 h 79"/>
                <a:gd name="T10" fmla="*/ 101 w 110"/>
                <a:gd name="T11" fmla="*/ 38 h 79"/>
                <a:gd name="T12" fmla="*/ 100 w 110"/>
                <a:gd name="T13" fmla="*/ 31 h 79"/>
                <a:gd name="T14" fmla="*/ 96 w 110"/>
                <a:gd name="T15" fmla="*/ 31 h 79"/>
                <a:gd name="T16" fmla="*/ 96 w 110"/>
                <a:gd name="T17" fmla="*/ 28 h 79"/>
                <a:gd name="T18" fmla="*/ 101 w 110"/>
                <a:gd name="T19" fmla="*/ 22 h 79"/>
                <a:gd name="T20" fmla="*/ 96 w 110"/>
                <a:gd name="T21" fmla="*/ 12 h 79"/>
                <a:gd name="T22" fmla="*/ 93 w 110"/>
                <a:gd name="T23" fmla="*/ 4 h 79"/>
                <a:gd name="T24" fmla="*/ 86 w 110"/>
                <a:gd name="T25" fmla="*/ 1 h 79"/>
                <a:gd name="T26" fmla="*/ 68 w 110"/>
                <a:gd name="T27" fmla="*/ 4 h 79"/>
                <a:gd name="T28" fmla="*/ 58 w 110"/>
                <a:gd name="T29" fmla="*/ 3 h 79"/>
                <a:gd name="T30" fmla="*/ 52 w 110"/>
                <a:gd name="T31" fmla="*/ 5 h 79"/>
                <a:gd name="T32" fmla="*/ 46 w 110"/>
                <a:gd name="T33" fmla="*/ 4 h 79"/>
                <a:gd name="T34" fmla="*/ 42 w 110"/>
                <a:gd name="T35" fmla="*/ 3 h 79"/>
                <a:gd name="T36" fmla="*/ 38 w 110"/>
                <a:gd name="T37" fmla="*/ 0 h 79"/>
                <a:gd name="T38" fmla="*/ 32 w 110"/>
                <a:gd name="T39" fmla="*/ 0 h 79"/>
                <a:gd name="T40" fmla="*/ 23 w 110"/>
                <a:gd name="T41" fmla="*/ 4 h 79"/>
                <a:gd name="T42" fmla="*/ 21 w 110"/>
                <a:gd name="T43" fmla="*/ 8 h 79"/>
                <a:gd name="T44" fmla="*/ 15 w 110"/>
                <a:gd name="T45" fmla="*/ 10 h 79"/>
                <a:gd name="T46" fmla="*/ 3 w 110"/>
                <a:gd name="T47" fmla="*/ 15 h 79"/>
                <a:gd name="T48" fmla="*/ 1 w 110"/>
                <a:gd name="T49" fmla="*/ 15 h 79"/>
                <a:gd name="T50" fmla="*/ 1 w 110"/>
                <a:gd name="T51" fmla="*/ 21 h 79"/>
                <a:gd name="T52" fmla="*/ 3 w 110"/>
                <a:gd name="T53" fmla="*/ 25 h 79"/>
                <a:gd name="T54" fmla="*/ 0 w 110"/>
                <a:gd name="T55" fmla="*/ 31 h 79"/>
                <a:gd name="T56" fmla="*/ 6 w 110"/>
                <a:gd name="T57" fmla="*/ 35 h 79"/>
                <a:gd name="T58" fmla="*/ 6 w 110"/>
                <a:gd name="T59" fmla="*/ 38 h 79"/>
                <a:gd name="T60" fmla="*/ 10 w 110"/>
                <a:gd name="T61" fmla="*/ 44 h 79"/>
                <a:gd name="T62" fmla="*/ 7 w 110"/>
                <a:gd name="T63" fmla="*/ 48 h 79"/>
                <a:gd name="T64" fmla="*/ 10 w 110"/>
                <a:gd name="T65" fmla="*/ 52 h 79"/>
                <a:gd name="T66" fmla="*/ 10 w 110"/>
                <a:gd name="T67" fmla="*/ 56 h 79"/>
                <a:gd name="T68" fmla="*/ 15 w 110"/>
                <a:gd name="T69" fmla="*/ 59 h 79"/>
                <a:gd name="T70" fmla="*/ 21 w 110"/>
                <a:gd name="T71" fmla="*/ 62 h 79"/>
                <a:gd name="T72" fmla="*/ 27 w 110"/>
                <a:gd name="T73" fmla="*/ 62 h 79"/>
                <a:gd name="T74" fmla="*/ 25 w 110"/>
                <a:gd name="T75" fmla="*/ 66 h 79"/>
                <a:gd name="T76" fmla="*/ 31 w 110"/>
                <a:gd name="T77" fmla="*/ 69 h 79"/>
                <a:gd name="T78" fmla="*/ 34 w 110"/>
                <a:gd name="T79" fmla="*/ 68 h 79"/>
                <a:gd name="T80" fmla="*/ 34 w 110"/>
                <a:gd name="T81" fmla="*/ 65 h 79"/>
                <a:gd name="T82" fmla="*/ 41 w 110"/>
                <a:gd name="T83" fmla="*/ 66 h 79"/>
                <a:gd name="T84" fmla="*/ 44 w 110"/>
                <a:gd name="T85" fmla="*/ 69 h 79"/>
                <a:gd name="T86" fmla="*/ 48 w 110"/>
                <a:gd name="T87" fmla="*/ 70 h 79"/>
                <a:gd name="T88" fmla="*/ 54 w 110"/>
                <a:gd name="T89" fmla="*/ 72 h 79"/>
                <a:gd name="T90" fmla="*/ 56 w 110"/>
                <a:gd name="T91" fmla="*/ 75 h 79"/>
                <a:gd name="T92" fmla="*/ 59 w 110"/>
                <a:gd name="T93" fmla="*/ 77 h 79"/>
                <a:gd name="T94" fmla="*/ 63 w 110"/>
                <a:gd name="T95" fmla="*/ 75 h 79"/>
                <a:gd name="T96" fmla="*/ 66 w 110"/>
                <a:gd name="T97" fmla="*/ 77 h 79"/>
                <a:gd name="T98" fmla="*/ 68 w 110"/>
                <a:gd name="T99" fmla="*/ 79 h 79"/>
                <a:gd name="T100" fmla="*/ 72 w 110"/>
                <a:gd name="T101" fmla="*/ 79 h 79"/>
                <a:gd name="T102" fmla="*/ 75 w 110"/>
                <a:gd name="T103" fmla="*/ 76 h 79"/>
                <a:gd name="T104" fmla="*/ 79 w 110"/>
                <a:gd name="T105" fmla="*/ 76 h 79"/>
                <a:gd name="T106" fmla="*/ 82 w 110"/>
                <a:gd name="T107" fmla="*/ 75 h 79"/>
                <a:gd name="T108" fmla="*/ 87 w 110"/>
                <a:gd name="T109" fmla="*/ 75 h 79"/>
                <a:gd name="T110" fmla="*/ 90 w 110"/>
                <a:gd name="T111" fmla="*/ 75 h 79"/>
                <a:gd name="T112" fmla="*/ 99 w 110"/>
                <a:gd name="T113" fmla="*/ 76 h 79"/>
                <a:gd name="T114" fmla="*/ 97 w 110"/>
                <a:gd name="T115" fmla="*/ 77 h 79"/>
                <a:gd name="T116" fmla="*/ 101 w 110"/>
                <a:gd name="T117" fmla="*/ 76 h 79"/>
                <a:gd name="T118" fmla="*/ 100 w 110"/>
                <a:gd name="T119" fmla="*/ 68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209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100 w 110"/>
                <a:gd name="T1" fmla="*/ 68 h 79"/>
                <a:gd name="T2" fmla="*/ 106 w 110"/>
                <a:gd name="T3" fmla="*/ 56 h 79"/>
                <a:gd name="T4" fmla="*/ 110 w 110"/>
                <a:gd name="T5" fmla="*/ 55 h 79"/>
                <a:gd name="T6" fmla="*/ 109 w 110"/>
                <a:gd name="T7" fmla="*/ 51 h 79"/>
                <a:gd name="T8" fmla="*/ 104 w 110"/>
                <a:gd name="T9" fmla="*/ 42 h 79"/>
                <a:gd name="T10" fmla="*/ 101 w 110"/>
                <a:gd name="T11" fmla="*/ 38 h 79"/>
                <a:gd name="T12" fmla="*/ 100 w 110"/>
                <a:gd name="T13" fmla="*/ 31 h 79"/>
                <a:gd name="T14" fmla="*/ 96 w 110"/>
                <a:gd name="T15" fmla="*/ 31 h 79"/>
                <a:gd name="T16" fmla="*/ 96 w 110"/>
                <a:gd name="T17" fmla="*/ 28 h 79"/>
                <a:gd name="T18" fmla="*/ 101 w 110"/>
                <a:gd name="T19" fmla="*/ 22 h 79"/>
                <a:gd name="T20" fmla="*/ 96 w 110"/>
                <a:gd name="T21" fmla="*/ 12 h 79"/>
                <a:gd name="T22" fmla="*/ 93 w 110"/>
                <a:gd name="T23" fmla="*/ 4 h 79"/>
                <a:gd name="T24" fmla="*/ 86 w 110"/>
                <a:gd name="T25" fmla="*/ 1 h 79"/>
                <a:gd name="T26" fmla="*/ 68 w 110"/>
                <a:gd name="T27" fmla="*/ 4 h 79"/>
                <a:gd name="T28" fmla="*/ 58 w 110"/>
                <a:gd name="T29" fmla="*/ 3 h 79"/>
                <a:gd name="T30" fmla="*/ 52 w 110"/>
                <a:gd name="T31" fmla="*/ 5 h 79"/>
                <a:gd name="T32" fmla="*/ 46 w 110"/>
                <a:gd name="T33" fmla="*/ 4 h 79"/>
                <a:gd name="T34" fmla="*/ 42 w 110"/>
                <a:gd name="T35" fmla="*/ 3 h 79"/>
                <a:gd name="T36" fmla="*/ 38 w 110"/>
                <a:gd name="T37" fmla="*/ 0 h 79"/>
                <a:gd name="T38" fmla="*/ 32 w 110"/>
                <a:gd name="T39" fmla="*/ 0 h 79"/>
                <a:gd name="T40" fmla="*/ 23 w 110"/>
                <a:gd name="T41" fmla="*/ 4 h 79"/>
                <a:gd name="T42" fmla="*/ 21 w 110"/>
                <a:gd name="T43" fmla="*/ 8 h 79"/>
                <a:gd name="T44" fmla="*/ 15 w 110"/>
                <a:gd name="T45" fmla="*/ 10 h 79"/>
                <a:gd name="T46" fmla="*/ 3 w 110"/>
                <a:gd name="T47" fmla="*/ 15 h 79"/>
                <a:gd name="T48" fmla="*/ 1 w 110"/>
                <a:gd name="T49" fmla="*/ 15 h 79"/>
                <a:gd name="T50" fmla="*/ 1 w 110"/>
                <a:gd name="T51" fmla="*/ 21 h 79"/>
                <a:gd name="T52" fmla="*/ 3 w 110"/>
                <a:gd name="T53" fmla="*/ 25 h 79"/>
                <a:gd name="T54" fmla="*/ 0 w 110"/>
                <a:gd name="T55" fmla="*/ 31 h 79"/>
                <a:gd name="T56" fmla="*/ 6 w 110"/>
                <a:gd name="T57" fmla="*/ 35 h 79"/>
                <a:gd name="T58" fmla="*/ 6 w 110"/>
                <a:gd name="T59" fmla="*/ 38 h 79"/>
                <a:gd name="T60" fmla="*/ 10 w 110"/>
                <a:gd name="T61" fmla="*/ 44 h 79"/>
                <a:gd name="T62" fmla="*/ 7 w 110"/>
                <a:gd name="T63" fmla="*/ 48 h 79"/>
                <a:gd name="T64" fmla="*/ 10 w 110"/>
                <a:gd name="T65" fmla="*/ 52 h 79"/>
                <a:gd name="T66" fmla="*/ 10 w 110"/>
                <a:gd name="T67" fmla="*/ 56 h 79"/>
                <a:gd name="T68" fmla="*/ 15 w 110"/>
                <a:gd name="T69" fmla="*/ 59 h 79"/>
                <a:gd name="T70" fmla="*/ 21 w 110"/>
                <a:gd name="T71" fmla="*/ 62 h 79"/>
                <a:gd name="T72" fmla="*/ 27 w 110"/>
                <a:gd name="T73" fmla="*/ 62 h 79"/>
                <a:gd name="T74" fmla="*/ 25 w 110"/>
                <a:gd name="T75" fmla="*/ 66 h 79"/>
                <a:gd name="T76" fmla="*/ 31 w 110"/>
                <a:gd name="T77" fmla="*/ 69 h 79"/>
                <a:gd name="T78" fmla="*/ 34 w 110"/>
                <a:gd name="T79" fmla="*/ 68 h 79"/>
                <a:gd name="T80" fmla="*/ 34 w 110"/>
                <a:gd name="T81" fmla="*/ 65 h 79"/>
                <a:gd name="T82" fmla="*/ 41 w 110"/>
                <a:gd name="T83" fmla="*/ 66 h 79"/>
                <a:gd name="T84" fmla="*/ 44 w 110"/>
                <a:gd name="T85" fmla="*/ 69 h 79"/>
                <a:gd name="T86" fmla="*/ 48 w 110"/>
                <a:gd name="T87" fmla="*/ 70 h 79"/>
                <a:gd name="T88" fmla="*/ 54 w 110"/>
                <a:gd name="T89" fmla="*/ 72 h 79"/>
                <a:gd name="T90" fmla="*/ 56 w 110"/>
                <a:gd name="T91" fmla="*/ 75 h 79"/>
                <a:gd name="T92" fmla="*/ 59 w 110"/>
                <a:gd name="T93" fmla="*/ 77 h 79"/>
                <a:gd name="T94" fmla="*/ 63 w 110"/>
                <a:gd name="T95" fmla="*/ 75 h 79"/>
                <a:gd name="T96" fmla="*/ 66 w 110"/>
                <a:gd name="T97" fmla="*/ 77 h 79"/>
                <a:gd name="T98" fmla="*/ 68 w 110"/>
                <a:gd name="T99" fmla="*/ 79 h 79"/>
                <a:gd name="T100" fmla="*/ 72 w 110"/>
                <a:gd name="T101" fmla="*/ 79 h 79"/>
                <a:gd name="T102" fmla="*/ 75 w 110"/>
                <a:gd name="T103" fmla="*/ 76 h 79"/>
                <a:gd name="T104" fmla="*/ 79 w 110"/>
                <a:gd name="T105" fmla="*/ 76 h 79"/>
                <a:gd name="T106" fmla="*/ 82 w 110"/>
                <a:gd name="T107" fmla="*/ 75 h 79"/>
                <a:gd name="T108" fmla="*/ 87 w 110"/>
                <a:gd name="T109" fmla="*/ 75 h 79"/>
                <a:gd name="T110" fmla="*/ 90 w 110"/>
                <a:gd name="T111" fmla="*/ 75 h 79"/>
                <a:gd name="T112" fmla="*/ 99 w 110"/>
                <a:gd name="T113" fmla="*/ 76 h 79"/>
                <a:gd name="T114" fmla="*/ 97 w 110"/>
                <a:gd name="T115" fmla="*/ 77 h 79"/>
                <a:gd name="T116" fmla="*/ 101 w 110"/>
                <a:gd name="T117" fmla="*/ 76 h 79"/>
                <a:gd name="T118" fmla="*/ 100 w 110"/>
                <a:gd name="T119" fmla="*/ 68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210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21 w 27"/>
                <a:gd name="T1" fmla="*/ 2 h 14"/>
                <a:gd name="T2" fmla="*/ 14 w 27"/>
                <a:gd name="T3" fmla="*/ 2 h 14"/>
                <a:gd name="T4" fmla="*/ 10 w 27"/>
                <a:gd name="T5" fmla="*/ 0 h 14"/>
                <a:gd name="T6" fmla="*/ 8 w 27"/>
                <a:gd name="T7" fmla="*/ 3 h 14"/>
                <a:gd name="T8" fmla="*/ 4 w 27"/>
                <a:gd name="T9" fmla="*/ 5 h 14"/>
                <a:gd name="T10" fmla="*/ 0 w 27"/>
                <a:gd name="T11" fmla="*/ 6 h 14"/>
                <a:gd name="T12" fmla="*/ 0 w 27"/>
                <a:gd name="T13" fmla="*/ 9 h 14"/>
                <a:gd name="T14" fmla="*/ 0 w 27"/>
                <a:gd name="T15" fmla="*/ 12 h 14"/>
                <a:gd name="T16" fmla="*/ 10 w 27"/>
                <a:gd name="T17" fmla="*/ 14 h 14"/>
                <a:gd name="T18" fmla="*/ 27 w 27"/>
                <a:gd name="T19" fmla="*/ 12 h 14"/>
                <a:gd name="T20" fmla="*/ 24 w 27"/>
                <a:gd name="T21" fmla="*/ 2 h 14"/>
                <a:gd name="T22" fmla="*/ 21 w 27"/>
                <a:gd name="T23" fmla="*/ 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11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21 w 27"/>
                <a:gd name="T1" fmla="*/ 2 h 14"/>
                <a:gd name="T2" fmla="*/ 14 w 27"/>
                <a:gd name="T3" fmla="*/ 2 h 14"/>
                <a:gd name="T4" fmla="*/ 10 w 27"/>
                <a:gd name="T5" fmla="*/ 0 h 14"/>
                <a:gd name="T6" fmla="*/ 8 w 27"/>
                <a:gd name="T7" fmla="*/ 3 h 14"/>
                <a:gd name="T8" fmla="*/ 4 w 27"/>
                <a:gd name="T9" fmla="*/ 5 h 14"/>
                <a:gd name="T10" fmla="*/ 0 w 27"/>
                <a:gd name="T11" fmla="*/ 6 h 14"/>
                <a:gd name="T12" fmla="*/ 0 w 27"/>
                <a:gd name="T13" fmla="*/ 9 h 14"/>
                <a:gd name="T14" fmla="*/ 0 w 27"/>
                <a:gd name="T15" fmla="*/ 12 h 14"/>
                <a:gd name="T16" fmla="*/ 10 w 27"/>
                <a:gd name="T17" fmla="*/ 14 h 14"/>
                <a:gd name="T18" fmla="*/ 27 w 27"/>
                <a:gd name="T19" fmla="*/ 12 h 14"/>
                <a:gd name="T20" fmla="*/ 24 w 27"/>
                <a:gd name="T21" fmla="*/ 2 h 14"/>
                <a:gd name="T22" fmla="*/ 21 w 27"/>
                <a:gd name="T23" fmla="*/ 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213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100 w 110"/>
                <a:gd name="T1" fmla="*/ 68 h 79"/>
                <a:gd name="T2" fmla="*/ 106 w 110"/>
                <a:gd name="T3" fmla="*/ 56 h 79"/>
                <a:gd name="T4" fmla="*/ 110 w 110"/>
                <a:gd name="T5" fmla="*/ 55 h 79"/>
                <a:gd name="T6" fmla="*/ 109 w 110"/>
                <a:gd name="T7" fmla="*/ 51 h 79"/>
                <a:gd name="T8" fmla="*/ 104 w 110"/>
                <a:gd name="T9" fmla="*/ 42 h 79"/>
                <a:gd name="T10" fmla="*/ 101 w 110"/>
                <a:gd name="T11" fmla="*/ 38 h 79"/>
                <a:gd name="T12" fmla="*/ 100 w 110"/>
                <a:gd name="T13" fmla="*/ 31 h 79"/>
                <a:gd name="T14" fmla="*/ 96 w 110"/>
                <a:gd name="T15" fmla="*/ 31 h 79"/>
                <a:gd name="T16" fmla="*/ 96 w 110"/>
                <a:gd name="T17" fmla="*/ 28 h 79"/>
                <a:gd name="T18" fmla="*/ 101 w 110"/>
                <a:gd name="T19" fmla="*/ 22 h 79"/>
                <a:gd name="T20" fmla="*/ 96 w 110"/>
                <a:gd name="T21" fmla="*/ 12 h 79"/>
                <a:gd name="T22" fmla="*/ 93 w 110"/>
                <a:gd name="T23" fmla="*/ 4 h 79"/>
                <a:gd name="T24" fmla="*/ 86 w 110"/>
                <a:gd name="T25" fmla="*/ 1 h 79"/>
                <a:gd name="T26" fmla="*/ 68 w 110"/>
                <a:gd name="T27" fmla="*/ 4 h 79"/>
                <a:gd name="T28" fmla="*/ 58 w 110"/>
                <a:gd name="T29" fmla="*/ 3 h 79"/>
                <a:gd name="T30" fmla="*/ 52 w 110"/>
                <a:gd name="T31" fmla="*/ 5 h 79"/>
                <a:gd name="T32" fmla="*/ 46 w 110"/>
                <a:gd name="T33" fmla="*/ 4 h 79"/>
                <a:gd name="T34" fmla="*/ 42 w 110"/>
                <a:gd name="T35" fmla="*/ 3 h 79"/>
                <a:gd name="T36" fmla="*/ 38 w 110"/>
                <a:gd name="T37" fmla="*/ 0 h 79"/>
                <a:gd name="T38" fmla="*/ 32 w 110"/>
                <a:gd name="T39" fmla="*/ 0 h 79"/>
                <a:gd name="T40" fmla="*/ 23 w 110"/>
                <a:gd name="T41" fmla="*/ 4 h 79"/>
                <a:gd name="T42" fmla="*/ 21 w 110"/>
                <a:gd name="T43" fmla="*/ 8 h 79"/>
                <a:gd name="T44" fmla="*/ 15 w 110"/>
                <a:gd name="T45" fmla="*/ 10 h 79"/>
                <a:gd name="T46" fmla="*/ 3 w 110"/>
                <a:gd name="T47" fmla="*/ 15 h 79"/>
                <a:gd name="T48" fmla="*/ 1 w 110"/>
                <a:gd name="T49" fmla="*/ 15 h 79"/>
                <a:gd name="T50" fmla="*/ 1 w 110"/>
                <a:gd name="T51" fmla="*/ 21 h 79"/>
                <a:gd name="T52" fmla="*/ 3 w 110"/>
                <a:gd name="T53" fmla="*/ 25 h 79"/>
                <a:gd name="T54" fmla="*/ 0 w 110"/>
                <a:gd name="T55" fmla="*/ 31 h 79"/>
                <a:gd name="T56" fmla="*/ 6 w 110"/>
                <a:gd name="T57" fmla="*/ 35 h 79"/>
                <a:gd name="T58" fmla="*/ 6 w 110"/>
                <a:gd name="T59" fmla="*/ 38 h 79"/>
                <a:gd name="T60" fmla="*/ 10 w 110"/>
                <a:gd name="T61" fmla="*/ 44 h 79"/>
                <a:gd name="T62" fmla="*/ 7 w 110"/>
                <a:gd name="T63" fmla="*/ 48 h 79"/>
                <a:gd name="T64" fmla="*/ 10 w 110"/>
                <a:gd name="T65" fmla="*/ 52 h 79"/>
                <a:gd name="T66" fmla="*/ 10 w 110"/>
                <a:gd name="T67" fmla="*/ 56 h 79"/>
                <a:gd name="T68" fmla="*/ 15 w 110"/>
                <a:gd name="T69" fmla="*/ 59 h 79"/>
                <a:gd name="T70" fmla="*/ 21 w 110"/>
                <a:gd name="T71" fmla="*/ 62 h 79"/>
                <a:gd name="T72" fmla="*/ 27 w 110"/>
                <a:gd name="T73" fmla="*/ 62 h 79"/>
                <a:gd name="T74" fmla="*/ 25 w 110"/>
                <a:gd name="T75" fmla="*/ 66 h 79"/>
                <a:gd name="T76" fmla="*/ 31 w 110"/>
                <a:gd name="T77" fmla="*/ 69 h 79"/>
                <a:gd name="T78" fmla="*/ 34 w 110"/>
                <a:gd name="T79" fmla="*/ 68 h 79"/>
                <a:gd name="T80" fmla="*/ 34 w 110"/>
                <a:gd name="T81" fmla="*/ 65 h 79"/>
                <a:gd name="T82" fmla="*/ 41 w 110"/>
                <a:gd name="T83" fmla="*/ 66 h 79"/>
                <a:gd name="T84" fmla="*/ 44 w 110"/>
                <a:gd name="T85" fmla="*/ 69 h 79"/>
                <a:gd name="T86" fmla="*/ 48 w 110"/>
                <a:gd name="T87" fmla="*/ 70 h 79"/>
                <a:gd name="T88" fmla="*/ 54 w 110"/>
                <a:gd name="T89" fmla="*/ 72 h 79"/>
                <a:gd name="T90" fmla="*/ 56 w 110"/>
                <a:gd name="T91" fmla="*/ 75 h 79"/>
                <a:gd name="T92" fmla="*/ 59 w 110"/>
                <a:gd name="T93" fmla="*/ 77 h 79"/>
                <a:gd name="T94" fmla="*/ 63 w 110"/>
                <a:gd name="T95" fmla="*/ 75 h 79"/>
                <a:gd name="T96" fmla="*/ 66 w 110"/>
                <a:gd name="T97" fmla="*/ 77 h 79"/>
                <a:gd name="T98" fmla="*/ 68 w 110"/>
                <a:gd name="T99" fmla="*/ 79 h 79"/>
                <a:gd name="T100" fmla="*/ 72 w 110"/>
                <a:gd name="T101" fmla="*/ 79 h 79"/>
                <a:gd name="T102" fmla="*/ 75 w 110"/>
                <a:gd name="T103" fmla="*/ 76 h 79"/>
                <a:gd name="T104" fmla="*/ 79 w 110"/>
                <a:gd name="T105" fmla="*/ 76 h 79"/>
                <a:gd name="T106" fmla="*/ 82 w 110"/>
                <a:gd name="T107" fmla="*/ 75 h 79"/>
                <a:gd name="T108" fmla="*/ 87 w 110"/>
                <a:gd name="T109" fmla="*/ 75 h 79"/>
                <a:gd name="T110" fmla="*/ 90 w 110"/>
                <a:gd name="T111" fmla="*/ 75 h 79"/>
                <a:gd name="T112" fmla="*/ 99 w 110"/>
                <a:gd name="T113" fmla="*/ 76 h 79"/>
                <a:gd name="T114" fmla="*/ 97 w 110"/>
                <a:gd name="T115" fmla="*/ 77 h 79"/>
                <a:gd name="T116" fmla="*/ 101 w 110"/>
                <a:gd name="T117" fmla="*/ 76 h 79"/>
                <a:gd name="T118" fmla="*/ 100 w 110"/>
                <a:gd name="T119" fmla="*/ 68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214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21 w 27"/>
                <a:gd name="T1" fmla="*/ 0 h 13"/>
                <a:gd name="T2" fmla="*/ 14 w 27"/>
                <a:gd name="T3" fmla="*/ 0 h 13"/>
                <a:gd name="T4" fmla="*/ 10 w 27"/>
                <a:gd name="T5" fmla="*/ 0 h 13"/>
                <a:gd name="T6" fmla="*/ 8 w 27"/>
                <a:gd name="T7" fmla="*/ 3 h 13"/>
                <a:gd name="T8" fmla="*/ 4 w 27"/>
                <a:gd name="T9" fmla="*/ 3 h 13"/>
                <a:gd name="T10" fmla="*/ 0 w 27"/>
                <a:gd name="T11" fmla="*/ 6 h 13"/>
                <a:gd name="T12" fmla="*/ 0 w 27"/>
                <a:gd name="T13" fmla="*/ 9 h 13"/>
                <a:gd name="T14" fmla="*/ 0 w 27"/>
                <a:gd name="T15" fmla="*/ 12 h 13"/>
                <a:gd name="T16" fmla="*/ 10 w 27"/>
                <a:gd name="T17" fmla="*/ 13 h 13"/>
                <a:gd name="T18" fmla="*/ 27 w 27"/>
                <a:gd name="T19" fmla="*/ 10 h 13"/>
                <a:gd name="T20" fmla="*/ 24 w 27"/>
                <a:gd name="T21" fmla="*/ 2 h 13"/>
                <a:gd name="T22" fmla="*/ 21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215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21 w 27"/>
                <a:gd name="T1" fmla="*/ 0 h 13"/>
                <a:gd name="T2" fmla="*/ 14 w 27"/>
                <a:gd name="T3" fmla="*/ 0 h 13"/>
                <a:gd name="T4" fmla="*/ 10 w 27"/>
                <a:gd name="T5" fmla="*/ 0 h 13"/>
                <a:gd name="T6" fmla="*/ 8 w 27"/>
                <a:gd name="T7" fmla="*/ 3 h 13"/>
                <a:gd name="T8" fmla="*/ 4 w 27"/>
                <a:gd name="T9" fmla="*/ 3 h 13"/>
                <a:gd name="T10" fmla="*/ 0 w 27"/>
                <a:gd name="T11" fmla="*/ 6 h 13"/>
                <a:gd name="T12" fmla="*/ 0 w 27"/>
                <a:gd name="T13" fmla="*/ 9 h 13"/>
                <a:gd name="T14" fmla="*/ 0 w 27"/>
                <a:gd name="T15" fmla="*/ 12 h 13"/>
                <a:gd name="T16" fmla="*/ 10 w 27"/>
                <a:gd name="T17" fmla="*/ 13 h 13"/>
                <a:gd name="T18" fmla="*/ 27 w 27"/>
                <a:gd name="T19" fmla="*/ 10 h 13"/>
                <a:gd name="T20" fmla="*/ 24 w 27"/>
                <a:gd name="T21" fmla="*/ 2 h 13"/>
                <a:gd name="T22" fmla="*/ 21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216"/>
            <p:cNvSpPr>
              <a:spLocks noChangeAspect="1"/>
            </p:cNvSpPr>
            <p:nvPr/>
          </p:nvSpPr>
          <p:spPr bwMode="auto">
            <a:xfrm>
              <a:off x="1953" y="1952"/>
              <a:ext cx="270" cy="179"/>
            </a:xfrm>
            <a:custGeom>
              <a:avLst/>
              <a:gdLst>
                <a:gd name="T0" fmla="*/ 41 w 59"/>
                <a:gd name="T1" fmla="*/ 36 h 39"/>
                <a:gd name="T2" fmla="*/ 42 w 59"/>
                <a:gd name="T3" fmla="*/ 36 h 39"/>
                <a:gd name="T4" fmla="*/ 42 w 59"/>
                <a:gd name="T5" fmla="*/ 34 h 39"/>
                <a:gd name="T6" fmla="*/ 47 w 59"/>
                <a:gd name="T7" fmla="*/ 32 h 39"/>
                <a:gd name="T8" fmla="*/ 49 w 59"/>
                <a:gd name="T9" fmla="*/ 31 h 39"/>
                <a:gd name="T10" fmla="*/ 52 w 59"/>
                <a:gd name="T11" fmla="*/ 31 h 39"/>
                <a:gd name="T12" fmla="*/ 51 w 59"/>
                <a:gd name="T13" fmla="*/ 28 h 39"/>
                <a:gd name="T14" fmla="*/ 51 w 59"/>
                <a:gd name="T15" fmla="*/ 24 h 39"/>
                <a:gd name="T16" fmla="*/ 51 w 59"/>
                <a:gd name="T17" fmla="*/ 19 h 39"/>
                <a:gd name="T18" fmla="*/ 54 w 59"/>
                <a:gd name="T19" fmla="*/ 18 h 39"/>
                <a:gd name="T20" fmla="*/ 55 w 59"/>
                <a:gd name="T21" fmla="*/ 15 h 39"/>
                <a:gd name="T22" fmla="*/ 58 w 59"/>
                <a:gd name="T23" fmla="*/ 15 h 39"/>
                <a:gd name="T24" fmla="*/ 59 w 59"/>
                <a:gd name="T25" fmla="*/ 12 h 39"/>
                <a:gd name="T26" fmla="*/ 56 w 59"/>
                <a:gd name="T27" fmla="*/ 12 h 39"/>
                <a:gd name="T28" fmla="*/ 56 w 59"/>
                <a:gd name="T29" fmla="*/ 8 h 39"/>
                <a:gd name="T30" fmla="*/ 52 w 59"/>
                <a:gd name="T31" fmla="*/ 7 h 39"/>
                <a:gd name="T32" fmla="*/ 48 w 59"/>
                <a:gd name="T33" fmla="*/ 5 h 39"/>
                <a:gd name="T34" fmla="*/ 44 w 59"/>
                <a:gd name="T35" fmla="*/ 3 h 39"/>
                <a:gd name="T36" fmla="*/ 38 w 59"/>
                <a:gd name="T37" fmla="*/ 3 h 39"/>
                <a:gd name="T38" fmla="*/ 37 w 59"/>
                <a:gd name="T39" fmla="*/ 0 h 39"/>
                <a:gd name="T40" fmla="*/ 30 w 59"/>
                <a:gd name="T41" fmla="*/ 4 h 39"/>
                <a:gd name="T42" fmla="*/ 24 w 59"/>
                <a:gd name="T43" fmla="*/ 3 h 39"/>
                <a:gd name="T44" fmla="*/ 18 w 59"/>
                <a:gd name="T45" fmla="*/ 4 h 39"/>
                <a:gd name="T46" fmla="*/ 11 w 59"/>
                <a:gd name="T47" fmla="*/ 4 h 39"/>
                <a:gd name="T48" fmla="*/ 4 w 59"/>
                <a:gd name="T49" fmla="*/ 8 h 39"/>
                <a:gd name="T50" fmla="*/ 0 w 59"/>
                <a:gd name="T51" fmla="*/ 11 h 39"/>
                <a:gd name="T52" fmla="*/ 1 w 59"/>
                <a:gd name="T53" fmla="*/ 12 h 39"/>
                <a:gd name="T54" fmla="*/ 4 w 59"/>
                <a:gd name="T55" fmla="*/ 21 h 39"/>
                <a:gd name="T56" fmla="*/ 4 w 59"/>
                <a:gd name="T57" fmla="*/ 22 h 39"/>
                <a:gd name="T58" fmla="*/ 8 w 59"/>
                <a:gd name="T59" fmla="*/ 24 h 39"/>
                <a:gd name="T60" fmla="*/ 17 w 59"/>
                <a:gd name="T61" fmla="*/ 24 h 39"/>
                <a:gd name="T62" fmla="*/ 20 w 59"/>
                <a:gd name="T63" fmla="*/ 25 h 39"/>
                <a:gd name="T64" fmla="*/ 23 w 59"/>
                <a:gd name="T65" fmla="*/ 34 h 39"/>
                <a:gd name="T66" fmla="*/ 24 w 59"/>
                <a:gd name="T67" fmla="*/ 34 h 39"/>
                <a:gd name="T68" fmla="*/ 31 w 59"/>
                <a:gd name="T69" fmla="*/ 36 h 39"/>
                <a:gd name="T70" fmla="*/ 32 w 59"/>
                <a:gd name="T71" fmla="*/ 39 h 39"/>
                <a:gd name="T72" fmla="*/ 37 w 59"/>
                <a:gd name="T73" fmla="*/ 36 h 39"/>
                <a:gd name="T74" fmla="*/ 41 w 59"/>
                <a:gd name="T75" fmla="*/ 36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41" y="36"/>
                  </a:moveTo>
                  <a:lnTo>
                    <a:pt x="42" y="36"/>
                  </a:lnTo>
                  <a:lnTo>
                    <a:pt x="42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7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17"/>
            <p:cNvSpPr>
              <a:spLocks noChangeAspect="1"/>
            </p:cNvSpPr>
            <p:nvPr/>
          </p:nvSpPr>
          <p:spPr bwMode="auto">
            <a:xfrm>
              <a:off x="1953" y="1952"/>
              <a:ext cx="270" cy="179"/>
            </a:xfrm>
            <a:custGeom>
              <a:avLst/>
              <a:gdLst>
                <a:gd name="T0" fmla="*/ 41 w 59"/>
                <a:gd name="T1" fmla="*/ 36 h 39"/>
                <a:gd name="T2" fmla="*/ 42 w 59"/>
                <a:gd name="T3" fmla="*/ 36 h 39"/>
                <a:gd name="T4" fmla="*/ 42 w 59"/>
                <a:gd name="T5" fmla="*/ 34 h 39"/>
                <a:gd name="T6" fmla="*/ 47 w 59"/>
                <a:gd name="T7" fmla="*/ 32 h 39"/>
                <a:gd name="T8" fmla="*/ 49 w 59"/>
                <a:gd name="T9" fmla="*/ 31 h 39"/>
                <a:gd name="T10" fmla="*/ 52 w 59"/>
                <a:gd name="T11" fmla="*/ 31 h 39"/>
                <a:gd name="T12" fmla="*/ 51 w 59"/>
                <a:gd name="T13" fmla="*/ 28 h 39"/>
                <a:gd name="T14" fmla="*/ 51 w 59"/>
                <a:gd name="T15" fmla="*/ 24 h 39"/>
                <a:gd name="T16" fmla="*/ 51 w 59"/>
                <a:gd name="T17" fmla="*/ 19 h 39"/>
                <a:gd name="T18" fmla="*/ 54 w 59"/>
                <a:gd name="T19" fmla="*/ 18 h 39"/>
                <a:gd name="T20" fmla="*/ 55 w 59"/>
                <a:gd name="T21" fmla="*/ 15 h 39"/>
                <a:gd name="T22" fmla="*/ 58 w 59"/>
                <a:gd name="T23" fmla="*/ 15 h 39"/>
                <a:gd name="T24" fmla="*/ 59 w 59"/>
                <a:gd name="T25" fmla="*/ 12 h 39"/>
                <a:gd name="T26" fmla="*/ 56 w 59"/>
                <a:gd name="T27" fmla="*/ 12 h 39"/>
                <a:gd name="T28" fmla="*/ 56 w 59"/>
                <a:gd name="T29" fmla="*/ 8 h 39"/>
                <a:gd name="T30" fmla="*/ 52 w 59"/>
                <a:gd name="T31" fmla="*/ 7 h 39"/>
                <a:gd name="T32" fmla="*/ 48 w 59"/>
                <a:gd name="T33" fmla="*/ 5 h 39"/>
                <a:gd name="T34" fmla="*/ 44 w 59"/>
                <a:gd name="T35" fmla="*/ 3 h 39"/>
                <a:gd name="T36" fmla="*/ 38 w 59"/>
                <a:gd name="T37" fmla="*/ 3 h 39"/>
                <a:gd name="T38" fmla="*/ 37 w 59"/>
                <a:gd name="T39" fmla="*/ 0 h 39"/>
                <a:gd name="T40" fmla="*/ 30 w 59"/>
                <a:gd name="T41" fmla="*/ 4 h 39"/>
                <a:gd name="T42" fmla="*/ 24 w 59"/>
                <a:gd name="T43" fmla="*/ 3 h 39"/>
                <a:gd name="T44" fmla="*/ 18 w 59"/>
                <a:gd name="T45" fmla="*/ 4 h 39"/>
                <a:gd name="T46" fmla="*/ 11 w 59"/>
                <a:gd name="T47" fmla="*/ 4 h 39"/>
                <a:gd name="T48" fmla="*/ 4 w 59"/>
                <a:gd name="T49" fmla="*/ 8 h 39"/>
                <a:gd name="T50" fmla="*/ 0 w 59"/>
                <a:gd name="T51" fmla="*/ 11 h 39"/>
                <a:gd name="T52" fmla="*/ 1 w 59"/>
                <a:gd name="T53" fmla="*/ 12 h 39"/>
                <a:gd name="T54" fmla="*/ 4 w 59"/>
                <a:gd name="T55" fmla="*/ 21 h 39"/>
                <a:gd name="T56" fmla="*/ 4 w 59"/>
                <a:gd name="T57" fmla="*/ 22 h 39"/>
                <a:gd name="T58" fmla="*/ 8 w 59"/>
                <a:gd name="T59" fmla="*/ 24 h 39"/>
                <a:gd name="T60" fmla="*/ 17 w 59"/>
                <a:gd name="T61" fmla="*/ 24 h 39"/>
                <a:gd name="T62" fmla="*/ 20 w 59"/>
                <a:gd name="T63" fmla="*/ 25 h 39"/>
                <a:gd name="T64" fmla="*/ 23 w 59"/>
                <a:gd name="T65" fmla="*/ 34 h 39"/>
                <a:gd name="T66" fmla="*/ 24 w 59"/>
                <a:gd name="T67" fmla="*/ 34 h 39"/>
                <a:gd name="T68" fmla="*/ 31 w 59"/>
                <a:gd name="T69" fmla="*/ 36 h 39"/>
                <a:gd name="T70" fmla="*/ 32 w 59"/>
                <a:gd name="T71" fmla="*/ 39 h 39"/>
                <a:gd name="T72" fmla="*/ 37 w 59"/>
                <a:gd name="T73" fmla="*/ 36 h 39"/>
                <a:gd name="T74" fmla="*/ 41 w 59"/>
                <a:gd name="T75" fmla="*/ 36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41" y="36"/>
                  </a:moveTo>
                  <a:lnTo>
                    <a:pt x="42" y="36"/>
                  </a:lnTo>
                  <a:lnTo>
                    <a:pt x="42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7" y="36"/>
                  </a:lnTo>
                  <a:lnTo>
                    <a:pt x="41" y="36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18"/>
            <p:cNvSpPr>
              <a:spLocks noChangeAspect="1"/>
            </p:cNvSpPr>
            <p:nvPr/>
          </p:nvSpPr>
          <p:spPr bwMode="auto">
            <a:xfrm>
              <a:off x="2100" y="2126"/>
              <a:ext cx="575" cy="517"/>
            </a:xfrm>
            <a:custGeom>
              <a:avLst/>
              <a:gdLst>
                <a:gd name="T0" fmla="*/ 119 w 126"/>
                <a:gd name="T1" fmla="*/ 11 h 113"/>
                <a:gd name="T2" fmla="*/ 119 w 126"/>
                <a:gd name="T3" fmla="*/ 4 h 113"/>
                <a:gd name="T4" fmla="*/ 108 w 126"/>
                <a:gd name="T5" fmla="*/ 0 h 113"/>
                <a:gd name="T6" fmla="*/ 95 w 126"/>
                <a:gd name="T7" fmla="*/ 3 h 113"/>
                <a:gd name="T8" fmla="*/ 91 w 126"/>
                <a:gd name="T9" fmla="*/ 8 h 113"/>
                <a:gd name="T10" fmla="*/ 81 w 126"/>
                <a:gd name="T11" fmla="*/ 18 h 113"/>
                <a:gd name="T12" fmla="*/ 75 w 126"/>
                <a:gd name="T13" fmla="*/ 21 h 113"/>
                <a:gd name="T14" fmla="*/ 67 w 126"/>
                <a:gd name="T15" fmla="*/ 21 h 113"/>
                <a:gd name="T16" fmla="*/ 58 w 126"/>
                <a:gd name="T17" fmla="*/ 24 h 113"/>
                <a:gd name="T18" fmla="*/ 51 w 126"/>
                <a:gd name="T19" fmla="*/ 27 h 113"/>
                <a:gd name="T20" fmla="*/ 38 w 126"/>
                <a:gd name="T21" fmla="*/ 24 h 113"/>
                <a:gd name="T22" fmla="*/ 20 w 126"/>
                <a:gd name="T23" fmla="*/ 27 h 113"/>
                <a:gd name="T24" fmla="*/ 12 w 126"/>
                <a:gd name="T25" fmla="*/ 32 h 113"/>
                <a:gd name="T26" fmla="*/ 10 w 126"/>
                <a:gd name="T27" fmla="*/ 37 h 113"/>
                <a:gd name="T28" fmla="*/ 16 w 126"/>
                <a:gd name="T29" fmla="*/ 49 h 113"/>
                <a:gd name="T30" fmla="*/ 5 w 126"/>
                <a:gd name="T31" fmla="*/ 62 h 113"/>
                <a:gd name="T32" fmla="*/ 3 w 126"/>
                <a:gd name="T33" fmla="*/ 72 h 113"/>
                <a:gd name="T34" fmla="*/ 0 w 126"/>
                <a:gd name="T35" fmla="*/ 82 h 113"/>
                <a:gd name="T36" fmla="*/ 7 w 126"/>
                <a:gd name="T37" fmla="*/ 85 h 113"/>
                <a:gd name="T38" fmla="*/ 15 w 126"/>
                <a:gd name="T39" fmla="*/ 85 h 113"/>
                <a:gd name="T40" fmla="*/ 24 w 126"/>
                <a:gd name="T41" fmla="*/ 85 h 113"/>
                <a:gd name="T42" fmla="*/ 34 w 126"/>
                <a:gd name="T43" fmla="*/ 86 h 113"/>
                <a:gd name="T44" fmla="*/ 48 w 126"/>
                <a:gd name="T45" fmla="*/ 80 h 113"/>
                <a:gd name="T46" fmla="*/ 53 w 126"/>
                <a:gd name="T47" fmla="*/ 75 h 113"/>
                <a:gd name="T48" fmla="*/ 61 w 126"/>
                <a:gd name="T49" fmla="*/ 72 h 113"/>
                <a:gd name="T50" fmla="*/ 72 w 126"/>
                <a:gd name="T51" fmla="*/ 72 h 113"/>
                <a:gd name="T52" fmla="*/ 84 w 126"/>
                <a:gd name="T53" fmla="*/ 78 h 113"/>
                <a:gd name="T54" fmla="*/ 92 w 126"/>
                <a:gd name="T55" fmla="*/ 85 h 113"/>
                <a:gd name="T56" fmla="*/ 99 w 126"/>
                <a:gd name="T57" fmla="*/ 92 h 113"/>
                <a:gd name="T58" fmla="*/ 85 w 126"/>
                <a:gd name="T59" fmla="*/ 97 h 113"/>
                <a:gd name="T60" fmla="*/ 85 w 126"/>
                <a:gd name="T61" fmla="*/ 107 h 113"/>
                <a:gd name="T62" fmla="*/ 88 w 126"/>
                <a:gd name="T63" fmla="*/ 113 h 113"/>
                <a:gd name="T64" fmla="*/ 99 w 126"/>
                <a:gd name="T65" fmla="*/ 109 h 113"/>
                <a:gd name="T66" fmla="*/ 105 w 126"/>
                <a:gd name="T67" fmla="*/ 93 h 113"/>
                <a:gd name="T68" fmla="*/ 113 w 126"/>
                <a:gd name="T69" fmla="*/ 85 h 113"/>
                <a:gd name="T70" fmla="*/ 126 w 126"/>
                <a:gd name="T71" fmla="*/ 83 h 113"/>
                <a:gd name="T72" fmla="*/ 122 w 126"/>
                <a:gd name="T73" fmla="*/ 11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1"/>
                  </a:moveTo>
                  <a:lnTo>
                    <a:pt x="119" y="11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2" y="11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67" y="21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4"/>
                  </a:lnTo>
                  <a:lnTo>
                    <a:pt x="27" y="25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5" y="62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5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3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61" y="72"/>
                  </a:lnTo>
                  <a:lnTo>
                    <a:pt x="64" y="69"/>
                  </a:lnTo>
                  <a:lnTo>
                    <a:pt x="72" y="72"/>
                  </a:lnTo>
                  <a:lnTo>
                    <a:pt x="81" y="72"/>
                  </a:lnTo>
                  <a:lnTo>
                    <a:pt x="84" y="78"/>
                  </a:lnTo>
                  <a:lnTo>
                    <a:pt x="91" y="80"/>
                  </a:lnTo>
                  <a:lnTo>
                    <a:pt x="92" y="85"/>
                  </a:lnTo>
                  <a:lnTo>
                    <a:pt x="96" y="87"/>
                  </a:lnTo>
                  <a:lnTo>
                    <a:pt x="99" y="92"/>
                  </a:lnTo>
                  <a:lnTo>
                    <a:pt x="89" y="93"/>
                  </a:lnTo>
                  <a:lnTo>
                    <a:pt x="85" y="97"/>
                  </a:lnTo>
                  <a:lnTo>
                    <a:pt x="88" y="100"/>
                  </a:lnTo>
                  <a:lnTo>
                    <a:pt x="85" y="107"/>
                  </a:lnTo>
                  <a:lnTo>
                    <a:pt x="84" y="110"/>
                  </a:lnTo>
                  <a:lnTo>
                    <a:pt x="88" y="113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105" y="93"/>
                  </a:lnTo>
                  <a:lnTo>
                    <a:pt x="109" y="89"/>
                  </a:lnTo>
                  <a:lnTo>
                    <a:pt x="113" y="85"/>
                  </a:lnTo>
                  <a:lnTo>
                    <a:pt x="119" y="82"/>
                  </a:lnTo>
                  <a:lnTo>
                    <a:pt x="126" y="83"/>
                  </a:lnTo>
                  <a:lnTo>
                    <a:pt x="126" y="11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219"/>
            <p:cNvSpPr>
              <a:spLocks noChangeAspect="1"/>
            </p:cNvSpPr>
            <p:nvPr/>
          </p:nvSpPr>
          <p:spPr bwMode="auto">
            <a:xfrm>
              <a:off x="2100" y="2126"/>
              <a:ext cx="575" cy="517"/>
            </a:xfrm>
            <a:custGeom>
              <a:avLst/>
              <a:gdLst>
                <a:gd name="T0" fmla="*/ 119 w 126"/>
                <a:gd name="T1" fmla="*/ 11 h 113"/>
                <a:gd name="T2" fmla="*/ 119 w 126"/>
                <a:gd name="T3" fmla="*/ 4 h 113"/>
                <a:gd name="T4" fmla="*/ 108 w 126"/>
                <a:gd name="T5" fmla="*/ 0 h 113"/>
                <a:gd name="T6" fmla="*/ 95 w 126"/>
                <a:gd name="T7" fmla="*/ 3 h 113"/>
                <a:gd name="T8" fmla="*/ 91 w 126"/>
                <a:gd name="T9" fmla="*/ 8 h 113"/>
                <a:gd name="T10" fmla="*/ 81 w 126"/>
                <a:gd name="T11" fmla="*/ 18 h 113"/>
                <a:gd name="T12" fmla="*/ 75 w 126"/>
                <a:gd name="T13" fmla="*/ 21 h 113"/>
                <a:gd name="T14" fmla="*/ 67 w 126"/>
                <a:gd name="T15" fmla="*/ 21 h 113"/>
                <a:gd name="T16" fmla="*/ 58 w 126"/>
                <a:gd name="T17" fmla="*/ 24 h 113"/>
                <a:gd name="T18" fmla="*/ 51 w 126"/>
                <a:gd name="T19" fmla="*/ 27 h 113"/>
                <a:gd name="T20" fmla="*/ 38 w 126"/>
                <a:gd name="T21" fmla="*/ 24 h 113"/>
                <a:gd name="T22" fmla="*/ 20 w 126"/>
                <a:gd name="T23" fmla="*/ 27 h 113"/>
                <a:gd name="T24" fmla="*/ 12 w 126"/>
                <a:gd name="T25" fmla="*/ 32 h 113"/>
                <a:gd name="T26" fmla="*/ 10 w 126"/>
                <a:gd name="T27" fmla="*/ 37 h 113"/>
                <a:gd name="T28" fmla="*/ 16 w 126"/>
                <a:gd name="T29" fmla="*/ 49 h 113"/>
                <a:gd name="T30" fmla="*/ 5 w 126"/>
                <a:gd name="T31" fmla="*/ 62 h 113"/>
                <a:gd name="T32" fmla="*/ 3 w 126"/>
                <a:gd name="T33" fmla="*/ 72 h 113"/>
                <a:gd name="T34" fmla="*/ 0 w 126"/>
                <a:gd name="T35" fmla="*/ 82 h 113"/>
                <a:gd name="T36" fmla="*/ 7 w 126"/>
                <a:gd name="T37" fmla="*/ 85 h 113"/>
                <a:gd name="T38" fmla="*/ 15 w 126"/>
                <a:gd name="T39" fmla="*/ 85 h 113"/>
                <a:gd name="T40" fmla="*/ 24 w 126"/>
                <a:gd name="T41" fmla="*/ 85 h 113"/>
                <a:gd name="T42" fmla="*/ 34 w 126"/>
                <a:gd name="T43" fmla="*/ 86 h 113"/>
                <a:gd name="T44" fmla="*/ 48 w 126"/>
                <a:gd name="T45" fmla="*/ 80 h 113"/>
                <a:gd name="T46" fmla="*/ 53 w 126"/>
                <a:gd name="T47" fmla="*/ 75 h 113"/>
                <a:gd name="T48" fmla="*/ 61 w 126"/>
                <a:gd name="T49" fmla="*/ 72 h 113"/>
                <a:gd name="T50" fmla="*/ 72 w 126"/>
                <a:gd name="T51" fmla="*/ 72 h 113"/>
                <a:gd name="T52" fmla="*/ 84 w 126"/>
                <a:gd name="T53" fmla="*/ 78 h 113"/>
                <a:gd name="T54" fmla="*/ 92 w 126"/>
                <a:gd name="T55" fmla="*/ 85 h 113"/>
                <a:gd name="T56" fmla="*/ 99 w 126"/>
                <a:gd name="T57" fmla="*/ 92 h 113"/>
                <a:gd name="T58" fmla="*/ 85 w 126"/>
                <a:gd name="T59" fmla="*/ 97 h 113"/>
                <a:gd name="T60" fmla="*/ 85 w 126"/>
                <a:gd name="T61" fmla="*/ 107 h 113"/>
                <a:gd name="T62" fmla="*/ 88 w 126"/>
                <a:gd name="T63" fmla="*/ 113 h 113"/>
                <a:gd name="T64" fmla="*/ 99 w 126"/>
                <a:gd name="T65" fmla="*/ 109 h 113"/>
                <a:gd name="T66" fmla="*/ 105 w 126"/>
                <a:gd name="T67" fmla="*/ 93 h 113"/>
                <a:gd name="T68" fmla="*/ 113 w 126"/>
                <a:gd name="T69" fmla="*/ 85 h 113"/>
                <a:gd name="T70" fmla="*/ 126 w 126"/>
                <a:gd name="T71" fmla="*/ 83 h 113"/>
                <a:gd name="T72" fmla="*/ 122 w 126"/>
                <a:gd name="T73" fmla="*/ 11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1"/>
                  </a:moveTo>
                  <a:lnTo>
                    <a:pt x="119" y="11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2" y="11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67" y="21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4"/>
                  </a:lnTo>
                  <a:lnTo>
                    <a:pt x="27" y="25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5" y="62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5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3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61" y="72"/>
                  </a:lnTo>
                  <a:lnTo>
                    <a:pt x="64" y="69"/>
                  </a:lnTo>
                  <a:lnTo>
                    <a:pt x="72" y="72"/>
                  </a:lnTo>
                  <a:lnTo>
                    <a:pt x="81" y="72"/>
                  </a:lnTo>
                  <a:lnTo>
                    <a:pt x="84" y="78"/>
                  </a:lnTo>
                  <a:lnTo>
                    <a:pt x="91" y="80"/>
                  </a:lnTo>
                  <a:lnTo>
                    <a:pt x="92" y="85"/>
                  </a:lnTo>
                  <a:lnTo>
                    <a:pt x="96" y="87"/>
                  </a:lnTo>
                  <a:lnTo>
                    <a:pt x="99" y="92"/>
                  </a:lnTo>
                  <a:lnTo>
                    <a:pt x="89" y="93"/>
                  </a:lnTo>
                  <a:lnTo>
                    <a:pt x="85" y="97"/>
                  </a:lnTo>
                  <a:lnTo>
                    <a:pt x="88" y="100"/>
                  </a:lnTo>
                  <a:lnTo>
                    <a:pt x="85" y="107"/>
                  </a:lnTo>
                  <a:lnTo>
                    <a:pt x="84" y="110"/>
                  </a:lnTo>
                  <a:lnTo>
                    <a:pt x="88" y="113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105" y="93"/>
                  </a:lnTo>
                  <a:lnTo>
                    <a:pt x="109" y="89"/>
                  </a:lnTo>
                  <a:lnTo>
                    <a:pt x="113" y="85"/>
                  </a:lnTo>
                  <a:lnTo>
                    <a:pt x="119" y="82"/>
                  </a:lnTo>
                  <a:lnTo>
                    <a:pt x="126" y="83"/>
                  </a:lnTo>
                  <a:lnTo>
                    <a:pt x="126" y="11"/>
                  </a:lnTo>
                  <a:lnTo>
                    <a:pt x="122" y="1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221"/>
            <p:cNvSpPr>
              <a:spLocks noChangeAspect="1"/>
            </p:cNvSpPr>
            <p:nvPr/>
          </p:nvSpPr>
          <p:spPr bwMode="auto">
            <a:xfrm>
              <a:off x="1953" y="1952"/>
              <a:ext cx="270" cy="174"/>
            </a:xfrm>
            <a:custGeom>
              <a:avLst/>
              <a:gdLst>
                <a:gd name="T0" fmla="*/ 41 w 59"/>
                <a:gd name="T1" fmla="*/ 36 h 38"/>
                <a:gd name="T2" fmla="*/ 42 w 59"/>
                <a:gd name="T3" fmla="*/ 35 h 38"/>
                <a:gd name="T4" fmla="*/ 42 w 59"/>
                <a:gd name="T5" fmla="*/ 32 h 38"/>
                <a:gd name="T6" fmla="*/ 47 w 59"/>
                <a:gd name="T7" fmla="*/ 31 h 38"/>
                <a:gd name="T8" fmla="*/ 49 w 59"/>
                <a:gd name="T9" fmla="*/ 29 h 38"/>
                <a:gd name="T10" fmla="*/ 52 w 59"/>
                <a:gd name="T11" fmla="*/ 31 h 38"/>
                <a:gd name="T12" fmla="*/ 51 w 59"/>
                <a:gd name="T13" fmla="*/ 27 h 38"/>
                <a:gd name="T14" fmla="*/ 51 w 59"/>
                <a:gd name="T15" fmla="*/ 22 h 38"/>
                <a:gd name="T16" fmla="*/ 51 w 59"/>
                <a:gd name="T17" fmla="*/ 18 h 38"/>
                <a:gd name="T18" fmla="*/ 54 w 59"/>
                <a:gd name="T19" fmla="*/ 18 h 38"/>
                <a:gd name="T20" fmla="*/ 55 w 59"/>
                <a:gd name="T21" fmla="*/ 15 h 38"/>
                <a:gd name="T22" fmla="*/ 58 w 59"/>
                <a:gd name="T23" fmla="*/ 14 h 38"/>
                <a:gd name="T24" fmla="*/ 59 w 59"/>
                <a:gd name="T25" fmla="*/ 12 h 38"/>
                <a:gd name="T26" fmla="*/ 56 w 59"/>
                <a:gd name="T27" fmla="*/ 11 h 38"/>
                <a:gd name="T28" fmla="*/ 56 w 59"/>
                <a:gd name="T29" fmla="*/ 7 h 38"/>
                <a:gd name="T30" fmla="*/ 52 w 59"/>
                <a:gd name="T31" fmla="*/ 5 h 38"/>
                <a:gd name="T32" fmla="*/ 48 w 59"/>
                <a:gd name="T33" fmla="*/ 4 h 38"/>
                <a:gd name="T34" fmla="*/ 44 w 59"/>
                <a:gd name="T35" fmla="*/ 3 h 38"/>
                <a:gd name="T36" fmla="*/ 38 w 59"/>
                <a:gd name="T37" fmla="*/ 1 h 38"/>
                <a:gd name="T38" fmla="*/ 37 w 59"/>
                <a:gd name="T39" fmla="*/ 0 h 38"/>
                <a:gd name="T40" fmla="*/ 30 w 59"/>
                <a:gd name="T41" fmla="*/ 3 h 38"/>
                <a:gd name="T42" fmla="*/ 24 w 59"/>
                <a:gd name="T43" fmla="*/ 3 h 38"/>
                <a:gd name="T44" fmla="*/ 18 w 59"/>
                <a:gd name="T45" fmla="*/ 3 h 38"/>
                <a:gd name="T46" fmla="*/ 11 w 59"/>
                <a:gd name="T47" fmla="*/ 3 h 38"/>
                <a:gd name="T48" fmla="*/ 4 w 59"/>
                <a:gd name="T49" fmla="*/ 7 h 38"/>
                <a:gd name="T50" fmla="*/ 0 w 59"/>
                <a:gd name="T51" fmla="*/ 10 h 38"/>
                <a:gd name="T52" fmla="*/ 1 w 59"/>
                <a:gd name="T53" fmla="*/ 12 h 38"/>
                <a:gd name="T54" fmla="*/ 4 w 59"/>
                <a:gd name="T55" fmla="*/ 19 h 38"/>
                <a:gd name="T56" fmla="*/ 4 w 59"/>
                <a:gd name="T57" fmla="*/ 21 h 38"/>
                <a:gd name="T58" fmla="*/ 8 w 59"/>
                <a:gd name="T59" fmla="*/ 22 h 38"/>
                <a:gd name="T60" fmla="*/ 17 w 59"/>
                <a:gd name="T61" fmla="*/ 22 h 38"/>
                <a:gd name="T62" fmla="*/ 20 w 59"/>
                <a:gd name="T63" fmla="*/ 24 h 38"/>
                <a:gd name="T64" fmla="*/ 23 w 59"/>
                <a:gd name="T65" fmla="*/ 32 h 38"/>
                <a:gd name="T66" fmla="*/ 24 w 59"/>
                <a:gd name="T67" fmla="*/ 32 h 38"/>
                <a:gd name="T68" fmla="*/ 31 w 59"/>
                <a:gd name="T69" fmla="*/ 35 h 38"/>
                <a:gd name="T70" fmla="*/ 32 w 59"/>
                <a:gd name="T71" fmla="*/ 38 h 38"/>
                <a:gd name="T72" fmla="*/ 37 w 59"/>
                <a:gd name="T73" fmla="*/ 35 h 38"/>
                <a:gd name="T74" fmla="*/ 41 w 59"/>
                <a:gd name="T75" fmla="*/ 36 h 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8"/>
                <a:gd name="T116" fmla="*/ 59 w 59"/>
                <a:gd name="T117" fmla="*/ 38 h 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8">
                  <a:moveTo>
                    <a:pt x="41" y="36"/>
                  </a:moveTo>
                  <a:lnTo>
                    <a:pt x="42" y="35"/>
                  </a:lnTo>
                  <a:lnTo>
                    <a:pt x="42" y="32"/>
                  </a:lnTo>
                  <a:lnTo>
                    <a:pt x="47" y="31"/>
                  </a:lnTo>
                  <a:lnTo>
                    <a:pt x="49" y="29"/>
                  </a:lnTo>
                  <a:lnTo>
                    <a:pt x="52" y="31"/>
                  </a:lnTo>
                  <a:lnTo>
                    <a:pt x="51" y="27"/>
                  </a:lnTo>
                  <a:lnTo>
                    <a:pt x="51" y="22"/>
                  </a:lnTo>
                  <a:lnTo>
                    <a:pt x="51" y="18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4"/>
                  </a:lnTo>
                  <a:lnTo>
                    <a:pt x="59" y="12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52" y="5"/>
                  </a:lnTo>
                  <a:lnTo>
                    <a:pt x="48" y="4"/>
                  </a:lnTo>
                  <a:lnTo>
                    <a:pt x="44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8" y="22"/>
                  </a:lnTo>
                  <a:lnTo>
                    <a:pt x="17" y="22"/>
                  </a:lnTo>
                  <a:lnTo>
                    <a:pt x="20" y="24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31" y="35"/>
                  </a:lnTo>
                  <a:lnTo>
                    <a:pt x="32" y="38"/>
                  </a:lnTo>
                  <a:lnTo>
                    <a:pt x="37" y="35"/>
                  </a:lnTo>
                  <a:lnTo>
                    <a:pt x="41" y="36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23"/>
            <p:cNvSpPr>
              <a:spLocks noChangeAspect="1"/>
            </p:cNvSpPr>
            <p:nvPr/>
          </p:nvSpPr>
          <p:spPr bwMode="auto">
            <a:xfrm>
              <a:off x="2100" y="2117"/>
              <a:ext cx="575" cy="516"/>
            </a:xfrm>
            <a:custGeom>
              <a:avLst/>
              <a:gdLst>
                <a:gd name="T0" fmla="*/ 119 w 126"/>
                <a:gd name="T1" fmla="*/ 12 h 113"/>
                <a:gd name="T2" fmla="*/ 119 w 126"/>
                <a:gd name="T3" fmla="*/ 5 h 113"/>
                <a:gd name="T4" fmla="*/ 108 w 126"/>
                <a:gd name="T5" fmla="*/ 0 h 113"/>
                <a:gd name="T6" fmla="*/ 95 w 126"/>
                <a:gd name="T7" fmla="*/ 5 h 113"/>
                <a:gd name="T8" fmla="*/ 91 w 126"/>
                <a:gd name="T9" fmla="*/ 9 h 113"/>
                <a:gd name="T10" fmla="*/ 81 w 126"/>
                <a:gd name="T11" fmla="*/ 20 h 113"/>
                <a:gd name="T12" fmla="*/ 75 w 126"/>
                <a:gd name="T13" fmla="*/ 22 h 113"/>
                <a:gd name="T14" fmla="*/ 67 w 126"/>
                <a:gd name="T15" fmla="*/ 23 h 113"/>
                <a:gd name="T16" fmla="*/ 58 w 126"/>
                <a:gd name="T17" fmla="*/ 24 h 113"/>
                <a:gd name="T18" fmla="*/ 51 w 126"/>
                <a:gd name="T19" fmla="*/ 27 h 113"/>
                <a:gd name="T20" fmla="*/ 38 w 126"/>
                <a:gd name="T21" fmla="*/ 26 h 113"/>
                <a:gd name="T22" fmla="*/ 20 w 126"/>
                <a:gd name="T23" fmla="*/ 27 h 113"/>
                <a:gd name="T24" fmla="*/ 12 w 126"/>
                <a:gd name="T25" fmla="*/ 33 h 113"/>
                <a:gd name="T26" fmla="*/ 10 w 126"/>
                <a:gd name="T27" fmla="*/ 37 h 113"/>
                <a:gd name="T28" fmla="*/ 16 w 126"/>
                <a:gd name="T29" fmla="*/ 50 h 113"/>
                <a:gd name="T30" fmla="*/ 5 w 126"/>
                <a:gd name="T31" fmla="*/ 63 h 113"/>
                <a:gd name="T32" fmla="*/ 3 w 126"/>
                <a:gd name="T33" fmla="*/ 72 h 113"/>
                <a:gd name="T34" fmla="*/ 0 w 126"/>
                <a:gd name="T35" fmla="*/ 84 h 113"/>
                <a:gd name="T36" fmla="*/ 7 w 126"/>
                <a:gd name="T37" fmla="*/ 85 h 113"/>
                <a:gd name="T38" fmla="*/ 15 w 126"/>
                <a:gd name="T39" fmla="*/ 85 h 113"/>
                <a:gd name="T40" fmla="*/ 24 w 126"/>
                <a:gd name="T41" fmla="*/ 87 h 113"/>
                <a:gd name="T42" fmla="*/ 34 w 126"/>
                <a:gd name="T43" fmla="*/ 87 h 113"/>
                <a:gd name="T44" fmla="*/ 48 w 126"/>
                <a:gd name="T45" fmla="*/ 81 h 113"/>
                <a:gd name="T46" fmla="*/ 53 w 126"/>
                <a:gd name="T47" fmla="*/ 75 h 113"/>
                <a:gd name="T48" fmla="*/ 61 w 126"/>
                <a:gd name="T49" fmla="*/ 74 h 113"/>
                <a:gd name="T50" fmla="*/ 72 w 126"/>
                <a:gd name="T51" fmla="*/ 74 h 113"/>
                <a:gd name="T52" fmla="*/ 84 w 126"/>
                <a:gd name="T53" fmla="*/ 80 h 113"/>
                <a:gd name="T54" fmla="*/ 92 w 126"/>
                <a:gd name="T55" fmla="*/ 85 h 113"/>
                <a:gd name="T56" fmla="*/ 99 w 126"/>
                <a:gd name="T57" fmla="*/ 92 h 113"/>
                <a:gd name="T58" fmla="*/ 85 w 126"/>
                <a:gd name="T59" fmla="*/ 98 h 113"/>
                <a:gd name="T60" fmla="*/ 85 w 126"/>
                <a:gd name="T61" fmla="*/ 109 h 113"/>
                <a:gd name="T62" fmla="*/ 88 w 126"/>
                <a:gd name="T63" fmla="*/ 113 h 113"/>
                <a:gd name="T64" fmla="*/ 99 w 126"/>
                <a:gd name="T65" fmla="*/ 111 h 113"/>
                <a:gd name="T66" fmla="*/ 105 w 126"/>
                <a:gd name="T67" fmla="*/ 94 h 113"/>
                <a:gd name="T68" fmla="*/ 113 w 126"/>
                <a:gd name="T69" fmla="*/ 87 h 113"/>
                <a:gd name="T70" fmla="*/ 126 w 126"/>
                <a:gd name="T71" fmla="*/ 84 h 113"/>
                <a:gd name="T72" fmla="*/ 122 w 126"/>
                <a:gd name="T73" fmla="*/ 13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3"/>
                  </a:moveTo>
                  <a:lnTo>
                    <a:pt x="119" y="12"/>
                  </a:lnTo>
                  <a:lnTo>
                    <a:pt x="116" y="7"/>
                  </a:lnTo>
                  <a:lnTo>
                    <a:pt x="119" y="5"/>
                  </a:lnTo>
                  <a:lnTo>
                    <a:pt x="113" y="2"/>
                  </a:lnTo>
                  <a:lnTo>
                    <a:pt x="108" y="0"/>
                  </a:lnTo>
                  <a:lnTo>
                    <a:pt x="99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1" y="9"/>
                  </a:lnTo>
                  <a:lnTo>
                    <a:pt x="82" y="12"/>
                  </a:lnTo>
                  <a:lnTo>
                    <a:pt x="81" y="20"/>
                  </a:lnTo>
                  <a:lnTo>
                    <a:pt x="81" y="23"/>
                  </a:lnTo>
                  <a:lnTo>
                    <a:pt x="75" y="22"/>
                  </a:lnTo>
                  <a:lnTo>
                    <a:pt x="70" y="24"/>
                  </a:lnTo>
                  <a:lnTo>
                    <a:pt x="67" y="23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6"/>
                  </a:lnTo>
                  <a:lnTo>
                    <a:pt x="27" y="26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10" y="37"/>
                  </a:lnTo>
                  <a:lnTo>
                    <a:pt x="15" y="46"/>
                  </a:lnTo>
                  <a:lnTo>
                    <a:pt x="16" y="50"/>
                  </a:lnTo>
                  <a:lnTo>
                    <a:pt x="12" y="51"/>
                  </a:lnTo>
                  <a:lnTo>
                    <a:pt x="5" y="63"/>
                  </a:lnTo>
                  <a:lnTo>
                    <a:pt x="7" y="71"/>
                  </a:lnTo>
                  <a:lnTo>
                    <a:pt x="3" y="72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3" y="82"/>
                  </a:lnTo>
                  <a:lnTo>
                    <a:pt x="7" y="85"/>
                  </a:lnTo>
                  <a:lnTo>
                    <a:pt x="10" y="88"/>
                  </a:lnTo>
                  <a:lnTo>
                    <a:pt x="15" y="85"/>
                  </a:lnTo>
                  <a:lnTo>
                    <a:pt x="20" y="87"/>
                  </a:lnTo>
                  <a:lnTo>
                    <a:pt x="24" y="87"/>
                  </a:lnTo>
                  <a:lnTo>
                    <a:pt x="30" y="85"/>
                  </a:lnTo>
                  <a:lnTo>
                    <a:pt x="34" y="87"/>
                  </a:lnTo>
                  <a:lnTo>
                    <a:pt x="38" y="84"/>
                  </a:lnTo>
                  <a:lnTo>
                    <a:pt x="48" y="81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61" y="74"/>
                  </a:lnTo>
                  <a:lnTo>
                    <a:pt x="64" y="71"/>
                  </a:lnTo>
                  <a:lnTo>
                    <a:pt x="72" y="74"/>
                  </a:lnTo>
                  <a:lnTo>
                    <a:pt x="81" y="74"/>
                  </a:lnTo>
                  <a:lnTo>
                    <a:pt x="84" y="80"/>
                  </a:lnTo>
                  <a:lnTo>
                    <a:pt x="91" y="81"/>
                  </a:lnTo>
                  <a:lnTo>
                    <a:pt x="92" y="85"/>
                  </a:lnTo>
                  <a:lnTo>
                    <a:pt x="96" y="89"/>
                  </a:lnTo>
                  <a:lnTo>
                    <a:pt x="99" y="92"/>
                  </a:lnTo>
                  <a:lnTo>
                    <a:pt x="89" y="95"/>
                  </a:lnTo>
                  <a:lnTo>
                    <a:pt x="85" y="98"/>
                  </a:lnTo>
                  <a:lnTo>
                    <a:pt x="88" y="101"/>
                  </a:lnTo>
                  <a:lnTo>
                    <a:pt x="85" y="109"/>
                  </a:lnTo>
                  <a:lnTo>
                    <a:pt x="84" y="112"/>
                  </a:lnTo>
                  <a:lnTo>
                    <a:pt x="88" y="113"/>
                  </a:lnTo>
                  <a:lnTo>
                    <a:pt x="95" y="111"/>
                  </a:lnTo>
                  <a:lnTo>
                    <a:pt x="99" y="111"/>
                  </a:lnTo>
                  <a:lnTo>
                    <a:pt x="99" y="106"/>
                  </a:lnTo>
                  <a:lnTo>
                    <a:pt x="105" y="94"/>
                  </a:lnTo>
                  <a:lnTo>
                    <a:pt x="109" y="89"/>
                  </a:lnTo>
                  <a:lnTo>
                    <a:pt x="113" y="87"/>
                  </a:lnTo>
                  <a:lnTo>
                    <a:pt x="119" y="84"/>
                  </a:lnTo>
                  <a:lnTo>
                    <a:pt x="126" y="84"/>
                  </a:lnTo>
                  <a:lnTo>
                    <a:pt x="126" y="13"/>
                  </a:lnTo>
                  <a:lnTo>
                    <a:pt x="122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224"/>
            <p:cNvSpPr>
              <a:spLocks noChangeAspect="1"/>
            </p:cNvSpPr>
            <p:nvPr/>
          </p:nvSpPr>
          <p:spPr bwMode="auto">
            <a:xfrm>
              <a:off x="2100" y="1938"/>
              <a:ext cx="424" cy="334"/>
            </a:xfrm>
            <a:custGeom>
              <a:avLst/>
              <a:gdLst>
                <a:gd name="T0" fmla="*/ 85 w 93"/>
                <a:gd name="T1" fmla="*/ 39 h 73"/>
                <a:gd name="T2" fmla="*/ 82 w 93"/>
                <a:gd name="T3" fmla="*/ 34 h 73"/>
                <a:gd name="T4" fmla="*/ 91 w 93"/>
                <a:gd name="T5" fmla="*/ 31 h 73"/>
                <a:gd name="T6" fmla="*/ 91 w 93"/>
                <a:gd name="T7" fmla="*/ 25 h 73"/>
                <a:gd name="T8" fmla="*/ 81 w 93"/>
                <a:gd name="T9" fmla="*/ 21 h 73"/>
                <a:gd name="T10" fmla="*/ 71 w 93"/>
                <a:gd name="T11" fmla="*/ 17 h 73"/>
                <a:gd name="T12" fmla="*/ 67 w 93"/>
                <a:gd name="T13" fmla="*/ 13 h 73"/>
                <a:gd name="T14" fmla="*/ 65 w 93"/>
                <a:gd name="T15" fmla="*/ 6 h 73"/>
                <a:gd name="T16" fmla="*/ 57 w 93"/>
                <a:gd name="T17" fmla="*/ 1 h 73"/>
                <a:gd name="T18" fmla="*/ 48 w 93"/>
                <a:gd name="T19" fmla="*/ 3 h 73"/>
                <a:gd name="T20" fmla="*/ 43 w 93"/>
                <a:gd name="T21" fmla="*/ 3 h 73"/>
                <a:gd name="T22" fmla="*/ 36 w 93"/>
                <a:gd name="T23" fmla="*/ 0 h 73"/>
                <a:gd name="T24" fmla="*/ 26 w 93"/>
                <a:gd name="T25" fmla="*/ 8 h 73"/>
                <a:gd name="T26" fmla="*/ 24 w 93"/>
                <a:gd name="T27" fmla="*/ 11 h 73"/>
                <a:gd name="T28" fmla="*/ 27 w 93"/>
                <a:gd name="T29" fmla="*/ 15 h 73"/>
                <a:gd name="T30" fmla="*/ 23 w 93"/>
                <a:gd name="T31" fmla="*/ 18 h 73"/>
                <a:gd name="T32" fmla="*/ 19 w 93"/>
                <a:gd name="T33" fmla="*/ 22 h 73"/>
                <a:gd name="T34" fmla="*/ 19 w 93"/>
                <a:gd name="T35" fmla="*/ 31 h 73"/>
                <a:gd name="T36" fmla="*/ 17 w 93"/>
                <a:gd name="T37" fmla="*/ 34 h 73"/>
                <a:gd name="T38" fmla="*/ 10 w 93"/>
                <a:gd name="T39" fmla="*/ 37 h 73"/>
                <a:gd name="T40" fmla="*/ 9 w 93"/>
                <a:gd name="T41" fmla="*/ 39 h 73"/>
                <a:gd name="T42" fmla="*/ 0 w 93"/>
                <a:gd name="T43" fmla="*/ 42 h 73"/>
                <a:gd name="T44" fmla="*/ 7 w 93"/>
                <a:gd name="T45" fmla="*/ 56 h 73"/>
                <a:gd name="T46" fmla="*/ 2 w 93"/>
                <a:gd name="T47" fmla="*/ 65 h 73"/>
                <a:gd name="T48" fmla="*/ 7 w 93"/>
                <a:gd name="T49" fmla="*/ 73 h 73"/>
                <a:gd name="T50" fmla="*/ 15 w 93"/>
                <a:gd name="T51" fmla="*/ 70 h 73"/>
                <a:gd name="T52" fmla="*/ 27 w 93"/>
                <a:gd name="T53" fmla="*/ 66 h 73"/>
                <a:gd name="T54" fmla="*/ 47 w 93"/>
                <a:gd name="T55" fmla="*/ 65 h 73"/>
                <a:gd name="T56" fmla="*/ 54 w 93"/>
                <a:gd name="T57" fmla="*/ 65 h 73"/>
                <a:gd name="T58" fmla="*/ 62 w 93"/>
                <a:gd name="T59" fmla="*/ 66 h 73"/>
                <a:gd name="T60" fmla="*/ 70 w 93"/>
                <a:gd name="T61" fmla="*/ 65 h 73"/>
                <a:gd name="T62" fmla="*/ 81 w 93"/>
                <a:gd name="T63" fmla="*/ 63 h 73"/>
                <a:gd name="T64" fmla="*/ 82 w 93"/>
                <a:gd name="T65" fmla="*/ 52 h 73"/>
                <a:gd name="T66" fmla="*/ 86 w 93"/>
                <a:gd name="T67" fmla="*/ 45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3"/>
                <a:gd name="T104" fmla="*/ 93 w 9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3">
                  <a:moveTo>
                    <a:pt x="85" y="42"/>
                  </a:moveTo>
                  <a:lnTo>
                    <a:pt x="85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5" y="20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7" y="73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20" y="68"/>
                  </a:lnTo>
                  <a:lnTo>
                    <a:pt x="27" y="66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8" y="65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70" y="65"/>
                  </a:lnTo>
                  <a:lnTo>
                    <a:pt x="75" y="62"/>
                  </a:lnTo>
                  <a:lnTo>
                    <a:pt x="81" y="63"/>
                  </a:lnTo>
                  <a:lnTo>
                    <a:pt x="81" y="59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86" y="45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225"/>
            <p:cNvSpPr>
              <a:spLocks noChangeAspect="1"/>
            </p:cNvSpPr>
            <p:nvPr/>
          </p:nvSpPr>
          <p:spPr bwMode="auto">
            <a:xfrm>
              <a:off x="2100" y="1938"/>
              <a:ext cx="424" cy="334"/>
            </a:xfrm>
            <a:custGeom>
              <a:avLst/>
              <a:gdLst>
                <a:gd name="T0" fmla="*/ 85 w 93"/>
                <a:gd name="T1" fmla="*/ 39 h 73"/>
                <a:gd name="T2" fmla="*/ 82 w 93"/>
                <a:gd name="T3" fmla="*/ 34 h 73"/>
                <a:gd name="T4" fmla="*/ 91 w 93"/>
                <a:gd name="T5" fmla="*/ 31 h 73"/>
                <a:gd name="T6" fmla="*/ 91 w 93"/>
                <a:gd name="T7" fmla="*/ 25 h 73"/>
                <a:gd name="T8" fmla="*/ 81 w 93"/>
                <a:gd name="T9" fmla="*/ 21 h 73"/>
                <a:gd name="T10" fmla="*/ 71 w 93"/>
                <a:gd name="T11" fmla="*/ 17 h 73"/>
                <a:gd name="T12" fmla="*/ 67 w 93"/>
                <a:gd name="T13" fmla="*/ 13 h 73"/>
                <a:gd name="T14" fmla="*/ 65 w 93"/>
                <a:gd name="T15" fmla="*/ 6 h 73"/>
                <a:gd name="T16" fmla="*/ 57 w 93"/>
                <a:gd name="T17" fmla="*/ 1 h 73"/>
                <a:gd name="T18" fmla="*/ 48 w 93"/>
                <a:gd name="T19" fmla="*/ 3 h 73"/>
                <a:gd name="T20" fmla="*/ 43 w 93"/>
                <a:gd name="T21" fmla="*/ 3 h 73"/>
                <a:gd name="T22" fmla="*/ 36 w 93"/>
                <a:gd name="T23" fmla="*/ 0 h 73"/>
                <a:gd name="T24" fmla="*/ 26 w 93"/>
                <a:gd name="T25" fmla="*/ 8 h 73"/>
                <a:gd name="T26" fmla="*/ 24 w 93"/>
                <a:gd name="T27" fmla="*/ 11 h 73"/>
                <a:gd name="T28" fmla="*/ 27 w 93"/>
                <a:gd name="T29" fmla="*/ 15 h 73"/>
                <a:gd name="T30" fmla="*/ 23 w 93"/>
                <a:gd name="T31" fmla="*/ 18 h 73"/>
                <a:gd name="T32" fmla="*/ 19 w 93"/>
                <a:gd name="T33" fmla="*/ 22 h 73"/>
                <a:gd name="T34" fmla="*/ 19 w 93"/>
                <a:gd name="T35" fmla="*/ 31 h 73"/>
                <a:gd name="T36" fmla="*/ 17 w 93"/>
                <a:gd name="T37" fmla="*/ 34 h 73"/>
                <a:gd name="T38" fmla="*/ 10 w 93"/>
                <a:gd name="T39" fmla="*/ 37 h 73"/>
                <a:gd name="T40" fmla="*/ 9 w 93"/>
                <a:gd name="T41" fmla="*/ 39 h 73"/>
                <a:gd name="T42" fmla="*/ 0 w 93"/>
                <a:gd name="T43" fmla="*/ 42 h 73"/>
                <a:gd name="T44" fmla="*/ 7 w 93"/>
                <a:gd name="T45" fmla="*/ 56 h 73"/>
                <a:gd name="T46" fmla="*/ 2 w 93"/>
                <a:gd name="T47" fmla="*/ 65 h 73"/>
                <a:gd name="T48" fmla="*/ 7 w 93"/>
                <a:gd name="T49" fmla="*/ 73 h 73"/>
                <a:gd name="T50" fmla="*/ 15 w 93"/>
                <a:gd name="T51" fmla="*/ 70 h 73"/>
                <a:gd name="T52" fmla="*/ 27 w 93"/>
                <a:gd name="T53" fmla="*/ 66 h 73"/>
                <a:gd name="T54" fmla="*/ 47 w 93"/>
                <a:gd name="T55" fmla="*/ 65 h 73"/>
                <a:gd name="T56" fmla="*/ 54 w 93"/>
                <a:gd name="T57" fmla="*/ 65 h 73"/>
                <a:gd name="T58" fmla="*/ 62 w 93"/>
                <a:gd name="T59" fmla="*/ 66 h 73"/>
                <a:gd name="T60" fmla="*/ 70 w 93"/>
                <a:gd name="T61" fmla="*/ 65 h 73"/>
                <a:gd name="T62" fmla="*/ 81 w 93"/>
                <a:gd name="T63" fmla="*/ 63 h 73"/>
                <a:gd name="T64" fmla="*/ 82 w 93"/>
                <a:gd name="T65" fmla="*/ 52 h 73"/>
                <a:gd name="T66" fmla="*/ 86 w 93"/>
                <a:gd name="T67" fmla="*/ 45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3"/>
                <a:gd name="T104" fmla="*/ 93 w 9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3">
                  <a:moveTo>
                    <a:pt x="85" y="42"/>
                  </a:moveTo>
                  <a:lnTo>
                    <a:pt x="85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5" y="20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7" y="73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20" y="68"/>
                  </a:lnTo>
                  <a:lnTo>
                    <a:pt x="27" y="66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8" y="65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70" y="65"/>
                  </a:lnTo>
                  <a:lnTo>
                    <a:pt x="75" y="62"/>
                  </a:lnTo>
                  <a:lnTo>
                    <a:pt x="81" y="63"/>
                  </a:lnTo>
                  <a:lnTo>
                    <a:pt x="81" y="59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86" y="45"/>
                  </a:lnTo>
                  <a:lnTo>
                    <a:pt x="85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226"/>
            <p:cNvSpPr>
              <a:spLocks noChangeAspect="1"/>
            </p:cNvSpPr>
            <p:nvPr/>
          </p:nvSpPr>
          <p:spPr bwMode="auto">
            <a:xfrm>
              <a:off x="1953" y="1846"/>
              <a:ext cx="312" cy="157"/>
            </a:xfrm>
            <a:custGeom>
              <a:avLst/>
              <a:gdLst>
                <a:gd name="T0" fmla="*/ 61 w 68"/>
                <a:gd name="T1" fmla="*/ 10 h 34"/>
                <a:gd name="T2" fmla="*/ 59 w 68"/>
                <a:gd name="T3" fmla="*/ 4 h 34"/>
                <a:gd name="T4" fmla="*/ 52 w 68"/>
                <a:gd name="T5" fmla="*/ 3 h 34"/>
                <a:gd name="T6" fmla="*/ 47 w 68"/>
                <a:gd name="T7" fmla="*/ 4 h 34"/>
                <a:gd name="T8" fmla="*/ 38 w 68"/>
                <a:gd name="T9" fmla="*/ 0 h 34"/>
                <a:gd name="T10" fmla="*/ 32 w 68"/>
                <a:gd name="T11" fmla="*/ 0 h 34"/>
                <a:gd name="T12" fmla="*/ 27 w 68"/>
                <a:gd name="T13" fmla="*/ 3 h 34"/>
                <a:gd name="T14" fmla="*/ 27 w 68"/>
                <a:gd name="T15" fmla="*/ 4 h 34"/>
                <a:gd name="T16" fmla="*/ 28 w 68"/>
                <a:gd name="T17" fmla="*/ 9 h 34"/>
                <a:gd name="T18" fmla="*/ 28 w 68"/>
                <a:gd name="T19" fmla="*/ 13 h 34"/>
                <a:gd name="T20" fmla="*/ 27 w 68"/>
                <a:gd name="T21" fmla="*/ 16 h 34"/>
                <a:gd name="T22" fmla="*/ 24 w 68"/>
                <a:gd name="T23" fmla="*/ 16 h 34"/>
                <a:gd name="T24" fmla="*/ 20 w 68"/>
                <a:gd name="T25" fmla="*/ 16 h 34"/>
                <a:gd name="T26" fmla="*/ 14 w 68"/>
                <a:gd name="T27" fmla="*/ 10 h 34"/>
                <a:gd name="T28" fmla="*/ 8 w 68"/>
                <a:gd name="T29" fmla="*/ 7 h 34"/>
                <a:gd name="T30" fmla="*/ 4 w 68"/>
                <a:gd name="T31" fmla="*/ 10 h 34"/>
                <a:gd name="T32" fmla="*/ 1 w 68"/>
                <a:gd name="T33" fmla="*/ 18 h 34"/>
                <a:gd name="T34" fmla="*/ 0 w 68"/>
                <a:gd name="T35" fmla="*/ 23 h 34"/>
                <a:gd name="T36" fmla="*/ 0 w 68"/>
                <a:gd name="T37" fmla="*/ 27 h 34"/>
                <a:gd name="T38" fmla="*/ 0 w 68"/>
                <a:gd name="T39" fmla="*/ 34 h 34"/>
                <a:gd name="T40" fmla="*/ 4 w 68"/>
                <a:gd name="T41" fmla="*/ 31 h 34"/>
                <a:gd name="T42" fmla="*/ 11 w 68"/>
                <a:gd name="T43" fmla="*/ 27 h 34"/>
                <a:gd name="T44" fmla="*/ 18 w 68"/>
                <a:gd name="T45" fmla="*/ 27 h 34"/>
                <a:gd name="T46" fmla="*/ 24 w 68"/>
                <a:gd name="T47" fmla="*/ 26 h 34"/>
                <a:gd name="T48" fmla="*/ 30 w 68"/>
                <a:gd name="T49" fmla="*/ 27 h 34"/>
                <a:gd name="T50" fmla="*/ 37 w 68"/>
                <a:gd name="T51" fmla="*/ 23 h 34"/>
                <a:gd name="T52" fmla="*/ 37 w 68"/>
                <a:gd name="T53" fmla="*/ 26 h 34"/>
                <a:gd name="T54" fmla="*/ 44 w 68"/>
                <a:gd name="T55" fmla="*/ 26 h 34"/>
                <a:gd name="T56" fmla="*/ 48 w 68"/>
                <a:gd name="T57" fmla="*/ 28 h 34"/>
                <a:gd name="T58" fmla="*/ 51 w 68"/>
                <a:gd name="T59" fmla="*/ 30 h 34"/>
                <a:gd name="T60" fmla="*/ 55 w 68"/>
                <a:gd name="T61" fmla="*/ 30 h 34"/>
                <a:gd name="T62" fmla="*/ 58 w 68"/>
                <a:gd name="T63" fmla="*/ 28 h 34"/>
                <a:gd name="T64" fmla="*/ 63 w 68"/>
                <a:gd name="T65" fmla="*/ 28 h 34"/>
                <a:gd name="T66" fmla="*/ 68 w 68"/>
                <a:gd name="T67" fmla="*/ 21 h 34"/>
                <a:gd name="T68" fmla="*/ 65 w 68"/>
                <a:gd name="T69" fmla="*/ 13 h 34"/>
                <a:gd name="T70" fmla="*/ 61 w 68"/>
                <a:gd name="T71" fmla="*/ 1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34"/>
                <a:gd name="T110" fmla="*/ 68 w 68"/>
                <a:gd name="T111" fmla="*/ 34 h 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34">
                  <a:moveTo>
                    <a:pt x="61" y="10"/>
                  </a:moveTo>
                  <a:lnTo>
                    <a:pt x="59" y="4"/>
                  </a:lnTo>
                  <a:lnTo>
                    <a:pt x="52" y="3"/>
                  </a:lnTo>
                  <a:lnTo>
                    <a:pt x="47" y="4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7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8" y="7"/>
                  </a:lnTo>
                  <a:lnTo>
                    <a:pt x="4" y="10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24" y="26"/>
                  </a:lnTo>
                  <a:lnTo>
                    <a:pt x="30" y="27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44" y="26"/>
                  </a:lnTo>
                  <a:lnTo>
                    <a:pt x="48" y="28"/>
                  </a:lnTo>
                  <a:lnTo>
                    <a:pt x="51" y="30"/>
                  </a:lnTo>
                  <a:lnTo>
                    <a:pt x="55" y="30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8" y="21"/>
                  </a:lnTo>
                  <a:lnTo>
                    <a:pt x="65" y="13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229"/>
            <p:cNvSpPr>
              <a:spLocks noChangeAspect="1"/>
            </p:cNvSpPr>
            <p:nvPr/>
          </p:nvSpPr>
          <p:spPr bwMode="auto">
            <a:xfrm>
              <a:off x="2100" y="1938"/>
              <a:ext cx="424" cy="330"/>
            </a:xfrm>
            <a:custGeom>
              <a:avLst/>
              <a:gdLst>
                <a:gd name="T0" fmla="*/ 85 w 93"/>
                <a:gd name="T1" fmla="*/ 38 h 72"/>
                <a:gd name="T2" fmla="*/ 82 w 93"/>
                <a:gd name="T3" fmla="*/ 34 h 72"/>
                <a:gd name="T4" fmla="*/ 91 w 93"/>
                <a:gd name="T5" fmla="*/ 31 h 72"/>
                <a:gd name="T6" fmla="*/ 91 w 93"/>
                <a:gd name="T7" fmla="*/ 25 h 72"/>
                <a:gd name="T8" fmla="*/ 81 w 93"/>
                <a:gd name="T9" fmla="*/ 20 h 72"/>
                <a:gd name="T10" fmla="*/ 71 w 93"/>
                <a:gd name="T11" fmla="*/ 15 h 72"/>
                <a:gd name="T12" fmla="*/ 67 w 93"/>
                <a:gd name="T13" fmla="*/ 13 h 72"/>
                <a:gd name="T14" fmla="*/ 65 w 93"/>
                <a:gd name="T15" fmla="*/ 4 h 72"/>
                <a:gd name="T16" fmla="*/ 57 w 93"/>
                <a:gd name="T17" fmla="*/ 0 h 72"/>
                <a:gd name="T18" fmla="*/ 48 w 93"/>
                <a:gd name="T19" fmla="*/ 1 h 72"/>
                <a:gd name="T20" fmla="*/ 43 w 93"/>
                <a:gd name="T21" fmla="*/ 1 h 72"/>
                <a:gd name="T22" fmla="*/ 36 w 93"/>
                <a:gd name="T23" fmla="*/ 0 h 72"/>
                <a:gd name="T24" fmla="*/ 26 w 93"/>
                <a:gd name="T25" fmla="*/ 7 h 72"/>
                <a:gd name="T26" fmla="*/ 24 w 93"/>
                <a:gd name="T27" fmla="*/ 10 h 72"/>
                <a:gd name="T28" fmla="*/ 27 w 93"/>
                <a:gd name="T29" fmla="*/ 15 h 72"/>
                <a:gd name="T30" fmla="*/ 23 w 93"/>
                <a:gd name="T31" fmla="*/ 18 h 72"/>
                <a:gd name="T32" fmla="*/ 19 w 93"/>
                <a:gd name="T33" fmla="*/ 21 h 72"/>
                <a:gd name="T34" fmla="*/ 19 w 93"/>
                <a:gd name="T35" fmla="*/ 30 h 72"/>
                <a:gd name="T36" fmla="*/ 17 w 93"/>
                <a:gd name="T37" fmla="*/ 32 h 72"/>
                <a:gd name="T38" fmla="*/ 10 w 93"/>
                <a:gd name="T39" fmla="*/ 35 h 72"/>
                <a:gd name="T40" fmla="*/ 9 w 93"/>
                <a:gd name="T41" fmla="*/ 39 h 72"/>
                <a:gd name="T42" fmla="*/ 0 w 93"/>
                <a:gd name="T43" fmla="*/ 41 h 72"/>
                <a:gd name="T44" fmla="*/ 7 w 93"/>
                <a:gd name="T45" fmla="*/ 56 h 72"/>
                <a:gd name="T46" fmla="*/ 2 w 93"/>
                <a:gd name="T47" fmla="*/ 65 h 72"/>
                <a:gd name="T48" fmla="*/ 7 w 93"/>
                <a:gd name="T49" fmla="*/ 72 h 72"/>
                <a:gd name="T50" fmla="*/ 15 w 93"/>
                <a:gd name="T51" fmla="*/ 69 h 72"/>
                <a:gd name="T52" fmla="*/ 27 w 93"/>
                <a:gd name="T53" fmla="*/ 65 h 72"/>
                <a:gd name="T54" fmla="*/ 47 w 93"/>
                <a:gd name="T55" fmla="*/ 63 h 72"/>
                <a:gd name="T56" fmla="*/ 54 w 93"/>
                <a:gd name="T57" fmla="*/ 63 h 72"/>
                <a:gd name="T58" fmla="*/ 62 w 93"/>
                <a:gd name="T59" fmla="*/ 65 h 72"/>
                <a:gd name="T60" fmla="*/ 70 w 93"/>
                <a:gd name="T61" fmla="*/ 63 h 72"/>
                <a:gd name="T62" fmla="*/ 81 w 93"/>
                <a:gd name="T63" fmla="*/ 62 h 72"/>
                <a:gd name="T64" fmla="*/ 82 w 93"/>
                <a:gd name="T65" fmla="*/ 51 h 72"/>
                <a:gd name="T66" fmla="*/ 86 w 93"/>
                <a:gd name="T67" fmla="*/ 44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2"/>
                <a:gd name="T104" fmla="*/ 93 w 93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2">
                  <a:moveTo>
                    <a:pt x="85" y="41"/>
                  </a:moveTo>
                  <a:lnTo>
                    <a:pt x="85" y="38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2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75" y="18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9" y="39"/>
                  </a:lnTo>
                  <a:lnTo>
                    <a:pt x="5" y="38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5"/>
                  </a:lnTo>
                  <a:lnTo>
                    <a:pt x="7" y="72"/>
                  </a:lnTo>
                  <a:lnTo>
                    <a:pt x="12" y="72"/>
                  </a:lnTo>
                  <a:lnTo>
                    <a:pt x="15" y="69"/>
                  </a:lnTo>
                  <a:lnTo>
                    <a:pt x="20" y="66"/>
                  </a:lnTo>
                  <a:lnTo>
                    <a:pt x="27" y="65"/>
                  </a:lnTo>
                  <a:lnTo>
                    <a:pt x="38" y="65"/>
                  </a:lnTo>
                  <a:lnTo>
                    <a:pt x="47" y="63"/>
                  </a:lnTo>
                  <a:lnTo>
                    <a:pt x="51" y="66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2" y="65"/>
                  </a:lnTo>
                  <a:lnTo>
                    <a:pt x="67" y="62"/>
                  </a:lnTo>
                  <a:lnTo>
                    <a:pt x="70" y="63"/>
                  </a:lnTo>
                  <a:lnTo>
                    <a:pt x="75" y="61"/>
                  </a:lnTo>
                  <a:lnTo>
                    <a:pt x="81" y="62"/>
                  </a:lnTo>
                  <a:lnTo>
                    <a:pt x="81" y="59"/>
                  </a:lnTo>
                  <a:lnTo>
                    <a:pt x="82" y="51"/>
                  </a:lnTo>
                  <a:lnTo>
                    <a:pt x="91" y="48"/>
                  </a:lnTo>
                  <a:lnTo>
                    <a:pt x="86" y="44"/>
                  </a:lnTo>
                  <a:lnTo>
                    <a:pt x="85" y="4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231"/>
            <p:cNvSpPr>
              <a:spLocks noChangeAspect="1"/>
            </p:cNvSpPr>
            <p:nvPr/>
          </p:nvSpPr>
          <p:spPr bwMode="auto">
            <a:xfrm>
              <a:off x="1953" y="1842"/>
              <a:ext cx="312" cy="155"/>
            </a:xfrm>
            <a:custGeom>
              <a:avLst/>
              <a:gdLst>
                <a:gd name="T0" fmla="*/ 61 w 68"/>
                <a:gd name="T1" fmla="*/ 10 h 34"/>
                <a:gd name="T2" fmla="*/ 59 w 68"/>
                <a:gd name="T3" fmla="*/ 5 h 34"/>
                <a:gd name="T4" fmla="*/ 52 w 68"/>
                <a:gd name="T5" fmla="*/ 4 h 34"/>
                <a:gd name="T6" fmla="*/ 47 w 68"/>
                <a:gd name="T7" fmla="*/ 5 h 34"/>
                <a:gd name="T8" fmla="*/ 38 w 68"/>
                <a:gd name="T9" fmla="*/ 0 h 34"/>
                <a:gd name="T10" fmla="*/ 32 w 68"/>
                <a:gd name="T11" fmla="*/ 0 h 34"/>
                <a:gd name="T12" fmla="*/ 27 w 68"/>
                <a:gd name="T13" fmla="*/ 4 h 34"/>
                <a:gd name="T14" fmla="*/ 27 w 68"/>
                <a:gd name="T15" fmla="*/ 5 h 34"/>
                <a:gd name="T16" fmla="*/ 28 w 68"/>
                <a:gd name="T17" fmla="*/ 8 h 34"/>
                <a:gd name="T18" fmla="*/ 28 w 68"/>
                <a:gd name="T19" fmla="*/ 12 h 34"/>
                <a:gd name="T20" fmla="*/ 27 w 68"/>
                <a:gd name="T21" fmla="*/ 15 h 34"/>
                <a:gd name="T22" fmla="*/ 24 w 68"/>
                <a:gd name="T23" fmla="*/ 15 h 34"/>
                <a:gd name="T24" fmla="*/ 20 w 68"/>
                <a:gd name="T25" fmla="*/ 15 h 34"/>
                <a:gd name="T26" fmla="*/ 14 w 68"/>
                <a:gd name="T27" fmla="*/ 10 h 34"/>
                <a:gd name="T28" fmla="*/ 8 w 68"/>
                <a:gd name="T29" fmla="*/ 8 h 34"/>
                <a:gd name="T30" fmla="*/ 4 w 68"/>
                <a:gd name="T31" fmla="*/ 11 h 34"/>
                <a:gd name="T32" fmla="*/ 1 w 68"/>
                <a:gd name="T33" fmla="*/ 19 h 34"/>
                <a:gd name="T34" fmla="*/ 0 w 68"/>
                <a:gd name="T35" fmla="*/ 24 h 34"/>
                <a:gd name="T36" fmla="*/ 0 w 68"/>
                <a:gd name="T37" fmla="*/ 27 h 34"/>
                <a:gd name="T38" fmla="*/ 0 w 68"/>
                <a:gd name="T39" fmla="*/ 34 h 34"/>
                <a:gd name="T40" fmla="*/ 4 w 68"/>
                <a:gd name="T41" fmla="*/ 31 h 34"/>
                <a:gd name="T42" fmla="*/ 11 w 68"/>
                <a:gd name="T43" fmla="*/ 27 h 34"/>
                <a:gd name="T44" fmla="*/ 18 w 68"/>
                <a:gd name="T45" fmla="*/ 27 h 34"/>
                <a:gd name="T46" fmla="*/ 24 w 68"/>
                <a:gd name="T47" fmla="*/ 27 h 34"/>
                <a:gd name="T48" fmla="*/ 30 w 68"/>
                <a:gd name="T49" fmla="*/ 27 h 34"/>
                <a:gd name="T50" fmla="*/ 37 w 68"/>
                <a:gd name="T51" fmla="*/ 24 h 34"/>
                <a:gd name="T52" fmla="*/ 37 w 68"/>
                <a:gd name="T53" fmla="*/ 25 h 34"/>
                <a:gd name="T54" fmla="*/ 44 w 68"/>
                <a:gd name="T55" fmla="*/ 27 h 34"/>
                <a:gd name="T56" fmla="*/ 48 w 68"/>
                <a:gd name="T57" fmla="*/ 28 h 34"/>
                <a:gd name="T58" fmla="*/ 51 w 68"/>
                <a:gd name="T59" fmla="*/ 29 h 34"/>
                <a:gd name="T60" fmla="*/ 55 w 68"/>
                <a:gd name="T61" fmla="*/ 29 h 34"/>
                <a:gd name="T62" fmla="*/ 58 w 68"/>
                <a:gd name="T63" fmla="*/ 28 h 34"/>
                <a:gd name="T64" fmla="*/ 63 w 68"/>
                <a:gd name="T65" fmla="*/ 28 h 34"/>
                <a:gd name="T66" fmla="*/ 68 w 68"/>
                <a:gd name="T67" fmla="*/ 21 h 34"/>
                <a:gd name="T68" fmla="*/ 65 w 68"/>
                <a:gd name="T69" fmla="*/ 14 h 34"/>
                <a:gd name="T70" fmla="*/ 61 w 68"/>
                <a:gd name="T71" fmla="*/ 1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34"/>
                <a:gd name="T110" fmla="*/ 68 w 68"/>
                <a:gd name="T111" fmla="*/ 34 h 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34">
                  <a:moveTo>
                    <a:pt x="61" y="10"/>
                  </a:moveTo>
                  <a:lnTo>
                    <a:pt x="59" y="5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4" y="11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44" y="27"/>
                  </a:lnTo>
                  <a:lnTo>
                    <a:pt x="48" y="28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8" y="21"/>
                  </a:lnTo>
                  <a:lnTo>
                    <a:pt x="65" y="14"/>
                  </a:lnTo>
                  <a:lnTo>
                    <a:pt x="61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232"/>
            <p:cNvSpPr>
              <a:spLocks noChangeAspect="1"/>
            </p:cNvSpPr>
            <p:nvPr/>
          </p:nvSpPr>
          <p:spPr bwMode="auto">
            <a:xfrm>
              <a:off x="2017" y="1732"/>
              <a:ext cx="193" cy="133"/>
            </a:xfrm>
            <a:custGeom>
              <a:avLst/>
              <a:gdLst>
                <a:gd name="T0" fmla="*/ 38 w 42"/>
                <a:gd name="T1" fmla="*/ 15 h 29"/>
                <a:gd name="T2" fmla="*/ 38 w 42"/>
                <a:gd name="T3" fmla="*/ 7 h 29"/>
                <a:gd name="T4" fmla="*/ 38 w 42"/>
                <a:gd name="T5" fmla="*/ 1 h 29"/>
                <a:gd name="T6" fmla="*/ 37 w 42"/>
                <a:gd name="T7" fmla="*/ 0 h 29"/>
                <a:gd name="T8" fmla="*/ 30 w 42"/>
                <a:gd name="T9" fmla="*/ 0 h 29"/>
                <a:gd name="T10" fmla="*/ 16 w 42"/>
                <a:gd name="T11" fmla="*/ 1 h 29"/>
                <a:gd name="T12" fmla="*/ 9 w 42"/>
                <a:gd name="T13" fmla="*/ 4 h 29"/>
                <a:gd name="T14" fmla="*/ 3 w 42"/>
                <a:gd name="T15" fmla="*/ 7 h 29"/>
                <a:gd name="T16" fmla="*/ 0 w 42"/>
                <a:gd name="T17" fmla="*/ 10 h 29"/>
                <a:gd name="T18" fmla="*/ 0 w 42"/>
                <a:gd name="T19" fmla="*/ 12 h 29"/>
                <a:gd name="T20" fmla="*/ 3 w 42"/>
                <a:gd name="T21" fmla="*/ 15 h 29"/>
                <a:gd name="T22" fmla="*/ 1 w 42"/>
                <a:gd name="T23" fmla="*/ 18 h 29"/>
                <a:gd name="T24" fmla="*/ 3 w 42"/>
                <a:gd name="T25" fmla="*/ 21 h 29"/>
                <a:gd name="T26" fmla="*/ 4 w 42"/>
                <a:gd name="T27" fmla="*/ 22 h 29"/>
                <a:gd name="T28" fmla="*/ 9 w 42"/>
                <a:gd name="T29" fmla="*/ 22 h 29"/>
                <a:gd name="T30" fmla="*/ 11 w 42"/>
                <a:gd name="T31" fmla="*/ 21 h 29"/>
                <a:gd name="T32" fmla="*/ 13 w 42"/>
                <a:gd name="T33" fmla="*/ 28 h 29"/>
                <a:gd name="T34" fmla="*/ 18 w 42"/>
                <a:gd name="T35" fmla="*/ 25 h 29"/>
                <a:gd name="T36" fmla="*/ 24 w 42"/>
                <a:gd name="T37" fmla="*/ 25 h 29"/>
                <a:gd name="T38" fmla="*/ 33 w 42"/>
                <a:gd name="T39" fmla="*/ 29 h 29"/>
                <a:gd name="T40" fmla="*/ 38 w 42"/>
                <a:gd name="T41" fmla="*/ 28 h 29"/>
                <a:gd name="T42" fmla="*/ 41 w 42"/>
                <a:gd name="T43" fmla="*/ 28 h 29"/>
                <a:gd name="T44" fmla="*/ 42 w 42"/>
                <a:gd name="T45" fmla="*/ 21 h 29"/>
                <a:gd name="T46" fmla="*/ 38 w 42"/>
                <a:gd name="T47" fmla="*/ 15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29"/>
                <a:gd name="T74" fmla="*/ 42 w 4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29">
                  <a:moveTo>
                    <a:pt x="38" y="15"/>
                  </a:moveTo>
                  <a:lnTo>
                    <a:pt x="38" y="7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6" y="1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233"/>
            <p:cNvSpPr>
              <a:spLocks noChangeAspect="1"/>
            </p:cNvSpPr>
            <p:nvPr/>
          </p:nvSpPr>
          <p:spPr bwMode="auto">
            <a:xfrm>
              <a:off x="2017" y="1732"/>
              <a:ext cx="193" cy="133"/>
            </a:xfrm>
            <a:custGeom>
              <a:avLst/>
              <a:gdLst>
                <a:gd name="T0" fmla="*/ 38 w 42"/>
                <a:gd name="T1" fmla="*/ 15 h 29"/>
                <a:gd name="T2" fmla="*/ 38 w 42"/>
                <a:gd name="T3" fmla="*/ 7 h 29"/>
                <a:gd name="T4" fmla="*/ 38 w 42"/>
                <a:gd name="T5" fmla="*/ 1 h 29"/>
                <a:gd name="T6" fmla="*/ 37 w 42"/>
                <a:gd name="T7" fmla="*/ 0 h 29"/>
                <a:gd name="T8" fmla="*/ 30 w 42"/>
                <a:gd name="T9" fmla="*/ 0 h 29"/>
                <a:gd name="T10" fmla="*/ 16 w 42"/>
                <a:gd name="T11" fmla="*/ 1 h 29"/>
                <a:gd name="T12" fmla="*/ 9 w 42"/>
                <a:gd name="T13" fmla="*/ 4 h 29"/>
                <a:gd name="T14" fmla="*/ 3 w 42"/>
                <a:gd name="T15" fmla="*/ 7 h 29"/>
                <a:gd name="T16" fmla="*/ 0 w 42"/>
                <a:gd name="T17" fmla="*/ 10 h 29"/>
                <a:gd name="T18" fmla="*/ 0 w 42"/>
                <a:gd name="T19" fmla="*/ 12 h 29"/>
                <a:gd name="T20" fmla="*/ 3 w 42"/>
                <a:gd name="T21" fmla="*/ 15 h 29"/>
                <a:gd name="T22" fmla="*/ 1 w 42"/>
                <a:gd name="T23" fmla="*/ 18 h 29"/>
                <a:gd name="T24" fmla="*/ 3 w 42"/>
                <a:gd name="T25" fmla="*/ 21 h 29"/>
                <a:gd name="T26" fmla="*/ 4 w 42"/>
                <a:gd name="T27" fmla="*/ 22 h 29"/>
                <a:gd name="T28" fmla="*/ 9 w 42"/>
                <a:gd name="T29" fmla="*/ 22 h 29"/>
                <a:gd name="T30" fmla="*/ 11 w 42"/>
                <a:gd name="T31" fmla="*/ 21 h 29"/>
                <a:gd name="T32" fmla="*/ 13 w 42"/>
                <a:gd name="T33" fmla="*/ 28 h 29"/>
                <a:gd name="T34" fmla="*/ 18 w 42"/>
                <a:gd name="T35" fmla="*/ 25 h 29"/>
                <a:gd name="T36" fmla="*/ 24 w 42"/>
                <a:gd name="T37" fmla="*/ 25 h 29"/>
                <a:gd name="T38" fmla="*/ 33 w 42"/>
                <a:gd name="T39" fmla="*/ 29 h 29"/>
                <a:gd name="T40" fmla="*/ 38 w 42"/>
                <a:gd name="T41" fmla="*/ 28 h 29"/>
                <a:gd name="T42" fmla="*/ 41 w 42"/>
                <a:gd name="T43" fmla="*/ 28 h 29"/>
                <a:gd name="T44" fmla="*/ 42 w 42"/>
                <a:gd name="T45" fmla="*/ 21 h 29"/>
                <a:gd name="T46" fmla="*/ 38 w 42"/>
                <a:gd name="T47" fmla="*/ 15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29"/>
                <a:gd name="T74" fmla="*/ 42 w 4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29">
                  <a:moveTo>
                    <a:pt x="38" y="15"/>
                  </a:moveTo>
                  <a:lnTo>
                    <a:pt x="38" y="7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6" y="1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34"/>
            <p:cNvSpPr>
              <a:spLocks noChangeAspect="1"/>
            </p:cNvSpPr>
            <p:nvPr/>
          </p:nvSpPr>
          <p:spPr bwMode="auto">
            <a:xfrm>
              <a:off x="2017" y="949"/>
              <a:ext cx="664" cy="1227"/>
            </a:xfrm>
            <a:custGeom>
              <a:avLst/>
              <a:gdLst>
                <a:gd name="T0" fmla="*/ 128 w 145"/>
                <a:gd name="T1" fmla="*/ 7 h 268"/>
                <a:gd name="T2" fmla="*/ 130 w 145"/>
                <a:gd name="T3" fmla="*/ 19 h 268"/>
                <a:gd name="T4" fmla="*/ 119 w 145"/>
                <a:gd name="T5" fmla="*/ 19 h 268"/>
                <a:gd name="T6" fmla="*/ 113 w 145"/>
                <a:gd name="T7" fmla="*/ 19 h 268"/>
                <a:gd name="T8" fmla="*/ 116 w 145"/>
                <a:gd name="T9" fmla="*/ 11 h 268"/>
                <a:gd name="T10" fmla="*/ 110 w 145"/>
                <a:gd name="T11" fmla="*/ 1 h 268"/>
                <a:gd name="T12" fmla="*/ 90 w 145"/>
                <a:gd name="T13" fmla="*/ 5 h 268"/>
                <a:gd name="T14" fmla="*/ 104 w 145"/>
                <a:gd name="T15" fmla="*/ 21 h 268"/>
                <a:gd name="T16" fmla="*/ 113 w 145"/>
                <a:gd name="T17" fmla="*/ 27 h 268"/>
                <a:gd name="T18" fmla="*/ 110 w 145"/>
                <a:gd name="T19" fmla="*/ 36 h 268"/>
                <a:gd name="T20" fmla="*/ 102 w 145"/>
                <a:gd name="T21" fmla="*/ 39 h 268"/>
                <a:gd name="T22" fmla="*/ 93 w 145"/>
                <a:gd name="T23" fmla="*/ 55 h 268"/>
                <a:gd name="T24" fmla="*/ 106 w 145"/>
                <a:gd name="T25" fmla="*/ 68 h 268"/>
                <a:gd name="T26" fmla="*/ 78 w 145"/>
                <a:gd name="T27" fmla="*/ 69 h 268"/>
                <a:gd name="T28" fmla="*/ 79 w 145"/>
                <a:gd name="T29" fmla="*/ 77 h 268"/>
                <a:gd name="T30" fmla="*/ 90 w 145"/>
                <a:gd name="T31" fmla="*/ 80 h 268"/>
                <a:gd name="T32" fmla="*/ 88 w 145"/>
                <a:gd name="T33" fmla="*/ 86 h 268"/>
                <a:gd name="T34" fmla="*/ 71 w 145"/>
                <a:gd name="T35" fmla="*/ 83 h 268"/>
                <a:gd name="T36" fmla="*/ 58 w 145"/>
                <a:gd name="T37" fmla="*/ 72 h 268"/>
                <a:gd name="T38" fmla="*/ 56 w 145"/>
                <a:gd name="T39" fmla="*/ 62 h 268"/>
                <a:gd name="T40" fmla="*/ 33 w 145"/>
                <a:gd name="T41" fmla="*/ 52 h 268"/>
                <a:gd name="T42" fmla="*/ 51 w 145"/>
                <a:gd name="T43" fmla="*/ 53 h 268"/>
                <a:gd name="T44" fmla="*/ 85 w 145"/>
                <a:gd name="T45" fmla="*/ 51 h 268"/>
                <a:gd name="T46" fmla="*/ 93 w 145"/>
                <a:gd name="T47" fmla="*/ 35 h 268"/>
                <a:gd name="T48" fmla="*/ 78 w 145"/>
                <a:gd name="T49" fmla="*/ 24 h 268"/>
                <a:gd name="T50" fmla="*/ 40 w 145"/>
                <a:gd name="T51" fmla="*/ 15 h 268"/>
                <a:gd name="T52" fmla="*/ 24 w 145"/>
                <a:gd name="T53" fmla="*/ 11 h 268"/>
                <a:gd name="T54" fmla="*/ 14 w 145"/>
                <a:gd name="T55" fmla="*/ 14 h 268"/>
                <a:gd name="T56" fmla="*/ 6 w 145"/>
                <a:gd name="T57" fmla="*/ 21 h 268"/>
                <a:gd name="T58" fmla="*/ 4 w 145"/>
                <a:gd name="T59" fmla="*/ 41 h 268"/>
                <a:gd name="T60" fmla="*/ 13 w 145"/>
                <a:gd name="T61" fmla="*/ 55 h 268"/>
                <a:gd name="T62" fmla="*/ 23 w 145"/>
                <a:gd name="T63" fmla="*/ 80 h 268"/>
                <a:gd name="T64" fmla="*/ 38 w 145"/>
                <a:gd name="T65" fmla="*/ 99 h 268"/>
                <a:gd name="T66" fmla="*/ 51 w 145"/>
                <a:gd name="T67" fmla="*/ 114 h 268"/>
                <a:gd name="T68" fmla="*/ 38 w 145"/>
                <a:gd name="T69" fmla="*/ 140 h 268"/>
                <a:gd name="T70" fmla="*/ 40 w 145"/>
                <a:gd name="T71" fmla="*/ 154 h 268"/>
                <a:gd name="T72" fmla="*/ 51 w 145"/>
                <a:gd name="T73" fmla="*/ 158 h 268"/>
                <a:gd name="T74" fmla="*/ 45 w 145"/>
                <a:gd name="T75" fmla="*/ 159 h 268"/>
                <a:gd name="T76" fmla="*/ 38 w 145"/>
                <a:gd name="T77" fmla="*/ 166 h 268"/>
                <a:gd name="T78" fmla="*/ 38 w 145"/>
                <a:gd name="T79" fmla="*/ 171 h 268"/>
                <a:gd name="T80" fmla="*/ 42 w 145"/>
                <a:gd name="T81" fmla="*/ 190 h 268"/>
                <a:gd name="T82" fmla="*/ 47 w 145"/>
                <a:gd name="T83" fmla="*/ 205 h 268"/>
                <a:gd name="T84" fmla="*/ 54 w 145"/>
                <a:gd name="T85" fmla="*/ 216 h 268"/>
                <a:gd name="T86" fmla="*/ 62 w 145"/>
                <a:gd name="T87" fmla="*/ 216 h 268"/>
                <a:gd name="T88" fmla="*/ 75 w 145"/>
                <a:gd name="T89" fmla="*/ 216 h 268"/>
                <a:gd name="T90" fmla="*/ 85 w 145"/>
                <a:gd name="T91" fmla="*/ 224 h 268"/>
                <a:gd name="T92" fmla="*/ 89 w 145"/>
                <a:gd name="T93" fmla="*/ 231 h 268"/>
                <a:gd name="T94" fmla="*/ 99 w 145"/>
                <a:gd name="T95" fmla="*/ 238 h 268"/>
                <a:gd name="T96" fmla="*/ 109 w 145"/>
                <a:gd name="T97" fmla="*/ 247 h 268"/>
                <a:gd name="T98" fmla="*/ 99 w 145"/>
                <a:gd name="T99" fmla="*/ 253 h 268"/>
                <a:gd name="T100" fmla="*/ 104 w 145"/>
                <a:gd name="T101" fmla="*/ 260 h 268"/>
                <a:gd name="T102" fmla="*/ 113 w 145"/>
                <a:gd name="T103" fmla="*/ 260 h 268"/>
                <a:gd name="T104" fmla="*/ 131 w 145"/>
                <a:gd name="T105" fmla="*/ 257 h 268"/>
                <a:gd name="T106" fmla="*/ 135 w 145"/>
                <a:gd name="T107" fmla="*/ 267 h 268"/>
                <a:gd name="T108" fmla="*/ 144 w 145"/>
                <a:gd name="T109" fmla="*/ 165 h 268"/>
                <a:gd name="T110" fmla="*/ 131 w 145"/>
                <a:gd name="T111" fmla="*/ 1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268"/>
                <a:gd name="T170" fmla="*/ 145 w 145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268">
                  <a:moveTo>
                    <a:pt x="131" y="1"/>
                  </a:moveTo>
                  <a:lnTo>
                    <a:pt x="131" y="0"/>
                  </a:lnTo>
                  <a:lnTo>
                    <a:pt x="128" y="7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0" y="19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7" y="7"/>
                  </a:lnTo>
                  <a:lnTo>
                    <a:pt x="116" y="5"/>
                  </a:lnTo>
                  <a:lnTo>
                    <a:pt x="110" y="1"/>
                  </a:lnTo>
                  <a:lnTo>
                    <a:pt x="103" y="3"/>
                  </a:lnTo>
                  <a:lnTo>
                    <a:pt x="97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3" y="27"/>
                  </a:lnTo>
                  <a:lnTo>
                    <a:pt x="117" y="32"/>
                  </a:lnTo>
                  <a:lnTo>
                    <a:pt x="117" y="38"/>
                  </a:lnTo>
                  <a:lnTo>
                    <a:pt x="110" y="36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0" y="44"/>
                  </a:lnTo>
                  <a:lnTo>
                    <a:pt x="97" y="49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106" y="68"/>
                  </a:lnTo>
                  <a:lnTo>
                    <a:pt x="97" y="70"/>
                  </a:lnTo>
                  <a:lnTo>
                    <a:pt x="86" y="70"/>
                  </a:lnTo>
                  <a:lnTo>
                    <a:pt x="78" y="69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5" y="79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9" y="86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9" y="60"/>
                  </a:lnTo>
                  <a:lnTo>
                    <a:pt x="44" y="58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3"/>
                  </a:lnTo>
                  <a:lnTo>
                    <a:pt x="51" y="53"/>
                  </a:lnTo>
                  <a:lnTo>
                    <a:pt x="73" y="55"/>
                  </a:lnTo>
                  <a:lnTo>
                    <a:pt x="80" y="52"/>
                  </a:lnTo>
                  <a:lnTo>
                    <a:pt x="85" y="51"/>
                  </a:lnTo>
                  <a:lnTo>
                    <a:pt x="89" y="46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58" y="18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6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0" y="42"/>
                  </a:lnTo>
                  <a:lnTo>
                    <a:pt x="14" y="48"/>
                  </a:lnTo>
                  <a:lnTo>
                    <a:pt x="13" y="55"/>
                  </a:lnTo>
                  <a:lnTo>
                    <a:pt x="18" y="66"/>
                  </a:lnTo>
                  <a:lnTo>
                    <a:pt x="28" y="73"/>
                  </a:lnTo>
                  <a:lnTo>
                    <a:pt x="23" y="80"/>
                  </a:lnTo>
                  <a:lnTo>
                    <a:pt x="23" y="86"/>
                  </a:lnTo>
                  <a:lnTo>
                    <a:pt x="33" y="92"/>
                  </a:lnTo>
                  <a:lnTo>
                    <a:pt x="38" y="99"/>
                  </a:lnTo>
                  <a:lnTo>
                    <a:pt x="35" y="104"/>
                  </a:lnTo>
                  <a:lnTo>
                    <a:pt x="44" y="108"/>
                  </a:lnTo>
                  <a:lnTo>
                    <a:pt x="51" y="114"/>
                  </a:lnTo>
                  <a:lnTo>
                    <a:pt x="49" y="123"/>
                  </a:lnTo>
                  <a:lnTo>
                    <a:pt x="44" y="131"/>
                  </a:lnTo>
                  <a:lnTo>
                    <a:pt x="38" y="140"/>
                  </a:lnTo>
                  <a:lnTo>
                    <a:pt x="34" y="152"/>
                  </a:lnTo>
                  <a:lnTo>
                    <a:pt x="37" y="149"/>
                  </a:lnTo>
                  <a:lnTo>
                    <a:pt x="40" y="154"/>
                  </a:lnTo>
                  <a:lnTo>
                    <a:pt x="45" y="155"/>
                  </a:lnTo>
                  <a:lnTo>
                    <a:pt x="51" y="157"/>
                  </a:lnTo>
                  <a:lnTo>
                    <a:pt x="51" y="158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4" y="162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38" y="185"/>
                  </a:lnTo>
                  <a:lnTo>
                    <a:pt x="42" y="190"/>
                  </a:lnTo>
                  <a:lnTo>
                    <a:pt x="41" y="199"/>
                  </a:lnTo>
                  <a:lnTo>
                    <a:pt x="45" y="200"/>
                  </a:lnTo>
                  <a:lnTo>
                    <a:pt x="47" y="205"/>
                  </a:lnTo>
                  <a:lnTo>
                    <a:pt x="51" y="209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61" y="217"/>
                  </a:lnTo>
                  <a:lnTo>
                    <a:pt x="62" y="216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75" y="216"/>
                  </a:lnTo>
                  <a:lnTo>
                    <a:pt x="79" y="217"/>
                  </a:lnTo>
                  <a:lnTo>
                    <a:pt x="83" y="220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9" y="230"/>
                  </a:lnTo>
                  <a:lnTo>
                    <a:pt x="89" y="231"/>
                  </a:lnTo>
                  <a:lnTo>
                    <a:pt x="93" y="234"/>
                  </a:lnTo>
                  <a:lnTo>
                    <a:pt x="99" y="236"/>
                  </a:lnTo>
                  <a:lnTo>
                    <a:pt x="99" y="238"/>
                  </a:lnTo>
                  <a:lnTo>
                    <a:pt x="109" y="240"/>
                  </a:lnTo>
                  <a:lnTo>
                    <a:pt x="111" y="244"/>
                  </a:lnTo>
                  <a:lnTo>
                    <a:pt x="109" y="247"/>
                  </a:lnTo>
                  <a:lnTo>
                    <a:pt x="107" y="248"/>
                  </a:lnTo>
                  <a:lnTo>
                    <a:pt x="100" y="250"/>
                  </a:lnTo>
                  <a:lnTo>
                    <a:pt x="99" y="253"/>
                  </a:lnTo>
                  <a:lnTo>
                    <a:pt x="103" y="254"/>
                  </a:lnTo>
                  <a:lnTo>
                    <a:pt x="103" y="257"/>
                  </a:lnTo>
                  <a:lnTo>
                    <a:pt x="104" y="260"/>
                  </a:lnTo>
                  <a:lnTo>
                    <a:pt x="109" y="264"/>
                  </a:lnTo>
                  <a:lnTo>
                    <a:pt x="113" y="264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6" y="255"/>
                  </a:lnTo>
                  <a:lnTo>
                    <a:pt x="131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5" y="267"/>
                  </a:lnTo>
                  <a:lnTo>
                    <a:pt x="140" y="268"/>
                  </a:lnTo>
                  <a:lnTo>
                    <a:pt x="144" y="268"/>
                  </a:lnTo>
                  <a:lnTo>
                    <a:pt x="144" y="165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35"/>
            <p:cNvSpPr>
              <a:spLocks noChangeAspect="1"/>
            </p:cNvSpPr>
            <p:nvPr/>
          </p:nvSpPr>
          <p:spPr bwMode="auto">
            <a:xfrm>
              <a:off x="2017" y="949"/>
              <a:ext cx="664" cy="1227"/>
            </a:xfrm>
            <a:custGeom>
              <a:avLst/>
              <a:gdLst>
                <a:gd name="T0" fmla="*/ 128 w 145"/>
                <a:gd name="T1" fmla="*/ 7 h 268"/>
                <a:gd name="T2" fmla="*/ 130 w 145"/>
                <a:gd name="T3" fmla="*/ 19 h 268"/>
                <a:gd name="T4" fmla="*/ 119 w 145"/>
                <a:gd name="T5" fmla="*/ 19 h 268"/>
                <a:gd name="T6" fmla="*/ 113 w 145"/>
                <a:gd name="T7" fmla="*/ 19 h 268"/>
                <a:gd name="T8" fmla="*/ 116 w 145"/>
                <a:gd name="T9" fmla="*/ 11 h 268"/>
                <a:gd name="T10" fmla="*/ 110 w 145"/>
                <a:gd name="T11" fmla="*/ 1 h 268"/>
                <a:gd name="T12" fmla="*/ 90 w 145"/>
                <a:gd name="T13" fmla="*/ 5 h 268"/>
                <a:gd name="T14" fmla="*/ 104 w 145"/>
                <a:gd name="T15" fmla="*/ 21 h 268"/>
                <a:gd name="T16" fmla="*/ 113 w 145"/>
                <a:gd name="T17" fmla="*/ 27 h 268"/>
                <a:gd name="T18" fmla="*/ 110 w 145"/>
                <a:gd name="T19" fmla="*/ 36 h 268"/>
                <a:gd name="T20" fmla="*/ 102 w 145"/>
                <a:gd name="T21" fmla="*/ 39 h 268"/>
                <a:gd name="T22" fmla="*/ 93 w 145"/>
                <a:gd name="T23" fmla="*/ 55 h 268"/>
                <a:gd name="T24" fmla="*/ 106 w 145"/>
                <a:gd name="T25" fmla="*/ 68 h 268"/>
                <a:gd name="T26" fmla="*/ 78 w 145"/>
                <a:gd name="T27" fmla="*/ 69 h 268"/>
                <a:gd name="T28" fmla="*/ 79 w 145"/>
                <a:gd name="T29" fmla="*/ 77 h 268"/>
                <a:gd name="T30" fmla="*/ 90 w 145"/>
                <a:gd name="T31" fmla="*/ 80 h 268"/>
                <a:gd name="T32" fmla="*/ 88 w 145"/>
                <a:gd name="T33" fmla="*/ 86 h 268"/>
                <a:gd name="T34" fmla="*/ 71 w 145"/>
                <a:gd name="T35" fmla="*/ 83 h 268"/>
                <a:gd name="T36" fmla="*/ 58 w 145"/>
                <a:gd name="T37" fmla="*/ 72 h 268"/>
                <a:gd name="T38" fmla="*/ 56 w 145"/>
                <a:gd name="T39" fmla="*/ 62 h 268"/>
                <a:gd name="T40" fmla="*/ 33 w 145"/>
                <a:gd name="T41" fmla="*/ 52 h 268"/>
                <a:gd name="T42" fmla="*/ 51 w 145"/>
                <a:gd name="T43" fmla="*/ 53 h 268"/>
                <a:gd name="T44" fmla="*/ 85 w 145"/>
                <a:gd name="T45" fmla="*/ 51 h 268"/>
                <a:gd name="T46" fmla="*/ 93 w 145"/>
                <a:gd name="T47" fmla="*/ 35 h 268"/>
                <a:gd name="T48" fmla="*/ 78 w 145"/>
                <a:gd name="T49" fmla="*/ 24 h 268"/>
                <a:gd name="T50" fmla="*/ 40 w 145"/>
                <a:gd name="T51" fmla="*/ 15 h 268"/>
                <a:gd name="T52" fmla="*/ 24 w 145"/>
                <a:gd name="T53" fmla="*/ 11 h 268"/>
                <a:gd name="T54" fmla="*/ 14 w 145"/>
                <a:gd name="T55" fmla="*/ 14 h 268"/>
                <a:gd name="T56" fmla="*/ 6 w 145"/>
                <a:gd name="T57" fmla="*/ 21 h 268"/>
                <a:gd name="T58" fmla="*/ 4 w 145"/>
                <a:gd name="T59" fmla="*/ 41 h 268"/>
                <a:gd name="T60" fmla="*/ 13 w 145"/>
                <a:gd name="T61" fmla="*/ 55 h 268"/>
                <a:gd name="T62" fmla="*/ 23 w 145"/>
                <a:gd name="T63" fmla="*/ 80 h 268"/>
                <a:gd name="T64" fmla="*/ 38 w 145"/>
                <a:gd name="T65" fmla="*/ 99 h 268"/>
                <a:gd name="T66" fmla="*/ 51 w 145"/>
                <a:gd name="T67" fmla="*/ 114 h 268"/>
                <a:gd name="T68" fmla="*/ 38 w 145"/>
                <a:gd name="T69" fmla="*/ 140 h 268"/>
                <a:gd name="T70" fmla="*/ 40 w 145"/>
                <a:gd name="T71" fmla="*/ 154 h 268"/>
                <a:gd name="T72" fmla="*/ 51 w 145"/>
                <a:gd name="T73" fmla="*/ 158 h 268"/>
                <a:gd name="T74" fmla="*/ 45 w 145"/>
                <a:gd name="T75" fmla="*/ 159 h 268"/>
                <a:gd name="T76" fmla="*/ 38 w 145"/>
                <a:gd name="T77" fmla="*/ 166 h 268"/>
                <a:gd name="T78" fmla="*/ 38 w 145"/>
                <a:gd name="T79" fmla="*/ 171 h 268"/>
                <a:gd name="T80" fmla="*/ 42 w 145"/>
                <a:gd name="T81" fmla="*/ 190 h 268"/>
                <a:gd name="T82" fmla="*/ 47 w 145"/>
                <a:gd name="T83" fmla="*/ 205 h 268"/>
                <a:gd name="T84" fmla="*/ 54 w 145"/>
                <a:gd name="T85" fmla="*/ 216 h 268"/>
                <a:gd name="T86" fmla="*/ 62 w 145"/>
                <a:gd name="T87" fmla="*/ 216 h 268"/>
                <a:gd name="T88" fmla="*/ 75 w 145"/>
                <a:gd name="T89" fmla="*/ 216 h 268"/>
                <a:gd name="T90" fmla="*/ 85 w 145"/>
                <a:gd name="T91" fmla="*/ 224 h 268"/>
                <a:gd name="T92" fmla="*/ 89 w 145"/>
                <a:gd name="T93" fmla="*/ 231 h 268"/>
                <a:gd name="T94" fmla="*/ 99 w 145"/>
                <a:gd name="T95" fmla="*/ 238 h 268"/>
                <a:gd name="T96" fmla="*/ 109 w 145"/>
                <a:gd name="T97" fmla="*/ 247 h 268"/>
                <a:gd name="T98" fmla="*/ 99 w 145"/>
                <a:gd name="T99" fmla="*/ 253 h 268"/>
                <a:gd name="T100" fmla="*/ 104 w 145"/>
                <a:gd name="T101" fmla="*/ 260 h 268"/>
                <a:gd name="T102" fmla="*/ 113 w 145"/>
                <a:gd name="T103" fmla="*/ 260 h 268"/>
                <a:gd name="T104" fmla="*/ 131 w 145"/>
                <a:gd name="T105" fmla="*/ 257 h 268"/>
                <a:gd name="T106" fmla="*/ 135 w 145"/>
                <a:gd name="T107" fmla="*/ 267 h 268"/>
                <a:gd name="T108" fmla="*/ 144 w 145"/>
                <a:gd name="T109" fmla="*/ 165 h 268"/>
                <a:gd name="T110" fmla="*/ 131 w 145"/>
                <a:gd name="T111" fmla="*/ 1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268"/>
                <a:gd name="T170" fmla="*/ 145 w 145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268">
                  <a:moveTo>
                    <a:pt x="131" y="1"/>
                  </a:moveTo>
                  <a:lnTo>
                    <a:pt x="131" y="0"/>
                  </a:lnTo>
                  <a:lnTo>
                    <a:pt x="128" y="7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0" y="19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7" y="7"/>
                  </a:lnTo>
                  <a:lnTo>
                    <a:pt x="116" y="5"/>
                  </a:lnTo>
                  <a:lnTo>
                    <a:pt x="110" y="1"/>
                  </a:lnTo>
                  <a:lnTo>
                    <a:pt x="103" y="3"/>
                  </a:lnTo>
                  <a:lnTo>
                    <a:pt x="97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3" y="27"/>
                  </a:lnTo>
                  <a:lnTo>
                    <a:pt x="117" y="32"/>
                  </a:lnTo>
                  <a:lnTo>
                    <a:pt x="117" y="38"/>
                  </a:lnTo>
                  <a:lnTo>
                    <a:pt x="110" y="36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0" y="44"/>
                  </a:lnTo>
                  <a:lnTo>
                    <a:pt x="97" y="49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106" y="68"/>
                  </a:lnTo>
                  <a:lnTo>
                    <a:pt x="97" y="70"/>
                  </a:lnTo>
                  <a:lnTo>
                    <a:pt x="86" y="70"/>
                  </a:lnTo>
                  <a:lnTo>
                    <a:pt x="78" y="69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5" y="79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9" y="86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9" y="60"/>
                  </a:lnTo>
                  <a:lnTo>
                    <a:pt x="44" y="58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3"/>
                  </a:lnTo>
                  <a:lnTo>
                    <a:pt x="51" y="53"/>
                  </a:lnTo>
                  <a:lnTo>
                    <a:pt x="73" y="55"/>
                  </a:lnTo>
                  <a:lnTo>
                    <a:pt x="80" y="52"/>
                  </a:lnTo>
                  <a:lnTo>
                    <a:pt x="85" y="51"/>
                  </a:lnTo>
                  <a:lnTo>
                    <a:pt x="89" y="46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58" y="18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6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0" y="42"/>
                  </a:lnTo>
                  <a:lnTo>
                    <a:pt x="14" y="48"/>
                  </a:lnTo>
                  <a:lnTo>
                    <a:pt x="13" y="55"/>
                  </a:lnTo>
                  <a:lnTo>
                    <a:pt x="18" y="66"/>
                  </a:lnTo>
                  <a:lnTo>
                    <a:pt x="28" y="73"/>
                  </a:lnTo>
                  <a:lnTo>
                    <a:pt x="23" y="80"/>
                  </a:lnTo>
                  <a:lnTo>
                    <a:pt x="23" y="86"/>
                  </a:lnTo>
                  <a:lnTo>
                    <a:pt x="33" y="92"/>
                  </a:lnTo>
                  <a:lnTo>
                    <a:pt x="38" y="99"/>
                  </a:lnTo>
                  <a:lnTo>
                    <a:pt x="35" y="104"/>
                  </a:lnTo>
                  <a:lnTo>
                    <a:pt x="44" y="108"/>
                  </a:lnTo>
                  <a:lnTo>
                    <a:pt x="51" y="114"/>
                  </a:lnTo>
                  <a:lnTo>
                    <a:pt x="49" y="123"/>
                  </a:lnTo>
                  <a:lnTo>
                    <a:pt x="44" y="131"/>
                  </a:lnTo>
                  <a:lnTo>
                    <a:pt x="38" y="140"/>
                  </a:lnTo>
                  <a:lnTo>
                    <a:pt x="34" y="152"/>
                  </a:lnTo>
                  <a:lnTo>
                    <a:pt x="37" y="149"/>
                  </a:lnTo>
                  <a:lnTo>
                    <a:pt x="40" y="154"/>
                  </a:lnTo>
                  <a:lnTo>
                    <a:pt x="45" y="155"/>
                  </a:lnTo>
                  <a:lnTo>
                    <a:pt x="51" y="157"/>
                  </a:lnTo>
                  <a:lnTo>
                    <a:pt x="51" y="158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4" y="162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38" y="185"/>
                  </a:lnTo>
                  <a:lnTo>
                    <a:pt x="42" y="190"/>
                  </a:lnTo>
                  <a:lnTo>
                    <a:pt x="41" y="199"/>
                  </a:lnTo>
                  <a:lnTo>
                    <a:pt x="45" y="200"/>
                  </a:lnTo>
                  <a:lnTo>
                    <a:pt x="47" y="205"/>
                  </a:lnTo>
                  <a:lnTo>
                    <a:pt x="51" y="209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61" y="217"/>
                  </a:lnTo>
                  <a:lnTo>
                    <a:pt x="62" y="216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75" y="216"/>
                  </a:lnTo>
                  <a:lnTo>
                    <a:pt x="79" y="217"/>
                  </a:lnTo>
                  <a:lnTo>
                    <a:pt x="83" y="220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9" y="230"/>
                  </a:lnTo>
                  <a:lnTo>
                    <a:pt x="89" y="231"/>
                  </a:lnTo>
                  <a:lnTo>
                    <a:pt x="93" y="234"/>
                  </a:lnTo>
                  <a:lnTo>
                    <a:pt x="99" y="236"/>
                  </a:lnTo>
                  <a:lnTo>
                    <a:pt x="99" y="238"/>
                  </a:lnTo>
                  <a:lnTo>
                    <a:pt x="109" y="240"/>
                  </a:lnTo>
                  <a:lnTo>
                    <a:pt x="111" y="244"/>
                  </a:lnTo>
                  <a:lnTo>
                    <a:pt x="109" y="247"/>
                  </a:lnTo>
                  <a:lnTo>
                    <a:pt x="107" y="248"/>
                  </a:lnTo>
                  <a:lnTo>
                    <a:pt x="100" y="250"/>
                  </a:lnTo>
                  <a:lnTo>
                    <a:pt x="99" y="253"/>
                  </a:lnTo>
                  <a:lnTo>
                    <a:pt x="103" y="254"/>
                  </a:lnTo>
                  <a:lnTo>
                    <a:pt x="103" y="257"/>
                  </a:lnTo>
                  <a:lnTo>
                    <a:pt x="104" y="260"/>
                  </a:lnTo>
                  <a:lnTo>
                    <a:pt x="109" y="264"/>
                  </a:lnTo>
                  <a:lnTo>
                    <a:pt x="113" y="264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6" y="255"/>
                  </a:lnTo>
                  <a:lnTo>
                    <a:pt x="131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5" y="267"/>
                  </a:lnTo>
                  <a:lnTo>
                    <a:pt x="140" y="268"/>
                  </a:lnTo>
                  <a:lnTo>
                    <a:pt x="144" y="268"/>
                  </a:lnTo>
                  <a:lnTo>
                    <a:pt x="144" y="165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31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37"/>
            <p:cNvSpPr>
              <a:spLocks noChangeAspect="1"/>
            </p:cNvSpPr>
            <p:nvPr/>
          </p:nvSpPr>
          <p:spPr bwMode="auto">
            <a:xfrm>
              <a:off x="2017" y="1723"/>
              <a:ext cx="193" cy="137"/>
            </a:xfrm>
            <a:custGeom>
              <a:avLst/>
              <a:gdLst>
                <a:gd name="T0" fmla="*/ 38 w 42"/>
                <a:gd name="T1" fmla="*/ 16 h 30"/>
                <a:gd name="T2" fmla="*/ 38 w 42"/>
                <a:gd name="T3" fmla="*/ 9 h 30"/>
                <a:gd name="T4" fmla="*/ 38 w 42"/>
                <a:gd name="T5" fmla="*/ 2 h 30"/>
                <a:gd name="T6" fmla="*/ 37 w 42"/>
                <a:gd name="T7" fmla="*/ 0 h 30"/>
                <a:gd name="T8" fmla="*/ 30 w 42"/>
                <a:gd name="T9" fmla="*/ 2 h 30"/>
                <a:gd name="T10" fmla="*/ 16 w 42"/>
                <a:gd name="T11" fmla="*/ 2 h 30"/>
                <a:gd name="T12" fmla="*/ 9 w 42"/>
                <a:gd name="T13" fmla="*/ 4 h 30"/>
                <a:gd name="T14" fmla="*/ 3 w 42"/>
                <a:gd name="T15" fmla="*/ 9 h 30"/>
                <a:gd name="T16" fmla="*/ 0 w 42"/>
                <a:gd name="T17" fmla="*/ 12 h 30"/>
                <a:gd name="T18" fmla="*/ 0 w 42"/>
                <a:gd name="T19" fmla="*/ 14 h 30"/>
                <a:gd name="T20" fmla="*/ 3 w 42"/>
                <a:gd name="T21" fmla="*/ 16 h 30"/>
                <a:gd name="T22" fmla="*/ 1 w 42"/>
                <a:gd name="T23" fmla="*/ 19 h 30"/>
                <a:gd name="T24" fmla="*/ 3 w 42"/>
                <a:gd name="T25" fmla="*/ 21 h 30"/>
                <a:gd name="T26" fmla="*/ 4 w 42"/>
                <a:gd name="T27" fmla="*/ 23 h 30"/>
                <a:gd name="T28" fmla="*/ 9 w 42"/>
                <a:gd name="T29" fmla="*/ 23 h 30"/>
                <a:gd name="T30" fmla="*/ 11 w 42"/>
                <a:gd name="T31" fmla="*/ 21 h 30"/>
                <a:gd name="T32" fmla="*/ 13 w 42"/>
                <a:gd name="T33" fmla="*/ 30 h 30"/>
                <a:gd name="T34" fmla="*/ 18 w 42"/>
                <a:gd name="T35" fmla="*/ 26 h 30"/>
                <a:gd name="T36" fmla="*/ 24 w 42"/>
                <a:gd name="T37" fmla="*/ 26 h 30"/>
                <a:gd name="T38" fmla="*/ 33 w 42"/>
                <a:gd name="T39" fmla="*/ 30 h 30"/>
                <a:gd name="T40" fmla="*/ 38 w 42"/>
                <a:gd name="T41" fmla="*/ 30 h 30"/>
                <a:gd name="T42" fmla="*/ 41 w 42"/>
                <a:gd name="T43" fmla="*/ 30 h 30"/>
                <a:gd name="T44" fmla="*/ 42 w 42"/>
                <a:gd name="T45" fmla="*/ 21 h 30"/>
                <a:gd name="T46" fmla="*/ 38 w 42"/>
                <a:gd name="T47" fmla="*/ 16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30"/>
                <a:gd name="T74" fmla="*/ 42 w 42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30">
                  <a:moveTo>
                    <a:pt x="38" y="16"/>
                  </a:moveTo>
                  <a:lnTo>
                    <a:pt x="38" y="9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3" y="30"/>
                  </a:lnTo>
                  <a:lnTo>
                    <a:pt x="18" y="26"/>
                  </a:lnTo>
                  <a:lnTo>
                    <a:pt x="24" y="26"/>
                  </a:lnTo>
                  <a:lnTo>
                    <a:pt x="33" y="30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2" y="21"/>
                  </a:lnTo>
                  <a:lnTo>
                    <a:pt x="38" y="16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39"/>
            <p:cNvSpPr>
              <a:spLocks noChangeAspect="1"/>
            </p:cNvSpPr>
            <p:nvPr/>
          </p:nvSpPr>
          <p:spPr bwMode="auto">
            <a:xfrm>
              <a:off x="2017" y="955"/>
              <a:ext cx="658" cy="1221"/>
            </a:xfrm>
            <a:custGeom>
              <a:avLst/>
              <a:gdLst>
                <a:gd name="T0" fmla="*/ 131 w 144"/>
                <a:gd name="T1" fmla="*/ 13 h 267"/>
                <a:gd name="T2" fmla="*/ 124 w 144"/>
                <a:gd name="T3" fmla="*/ 21 h 267"/>
                <a:gd name="T4" fmla="*/ 117 w 144"/>
                <a:gd name="T5" fmla="*/ 18 h 267"/>
                <a:gd name="T6" fmla="*/ 113 w 144"/>
                <a:gd name="T7" fmla="*/ 16 h 267"/>
                <a:gd name="T8" fmla="*/ 117 w 144"/>
                <a:gd name="T9" fmla="*/ 6 h 267"/>
                <a:gd name="T10" fmla="*/ 103 w 144"/>
                <a:gd name="T11" fmla="*/ 2 h 267"/>
                <a:gd name="T12" fmla="*/ 96 w 144"/>
                <a:gd name="T13" fmla="*/ 6 h 267"/>
                <a:gd name="T14" fmla="*/ 106 w 144"/>
                <a:gd name="T15" fmla="*/ 23 h 267"/>
                <a:gd name="T16" fmla="*/ 117 w 144"/>
                <a:gd name="T17" fmla="*/ 31 h 267"/>
                <a:gd name="T18" fmla="*/ 103 w 144"/>
                <a:gd name="T19" fmla="*/ 37 h 267"/>
                <a:gd name="T20" fmla="*/ 100 w 144"/>
                <a:gd name="T21" fmla="*/ 43 h 267"/>
                <a:gd name="T22" fmla="*/ 93 w 144"/>
                <a:gd name="T23" fmla="*/ 57 h 267"/>
                <a:gd name="T24" fmla="*/ 97 w 144"/>
                <a:gd name="T25" fmla="*/ 69 h 267"/>
                <a:gd name="T26" fmla="*/ 75 w 144"/>
                <a:gd name="T27" fmla="*/ 69 h 267"/>
                <a:gd name="T28" fmla="*/ 85 w 144"/>
                <a:gd name="T29" fmla="*/ 78 h 267"/>
                <a:gd name="T30" fmla="*/ 90 w 144"/>
                <a:gd name="T31" fmla="*/ 82 h 267"/>
                <a:gd name="T32" fmla="*/ 85 w 144"/>
                <a:gd name="T33" fmla="*/ 85 h 267"/>
                <a:gd name="T34" fmla="*/ 68 w 144"/>
                <a:gd name="T35" fmla="*/ 82 h 267"/>
                <a:gd name="T36" fmla="*/ 56 w 144"/>
                <a:gd name="T37" fmla="*/ 67 h 267"/>
                <a:gd name="T38" fmla="*/ 49 w 144"/>
                <a:gd name="T39" fmla="*/ 59 h 267"/>
                <a:gd name="T40" fmla="*/ 38 w 144"/>
                <a:gd name="T41" fmla="*/ 50 h 267"/>
                <a:gd name="T42" fmla="*/ 73 w 144"/>
                <a:gd name="T43" fmla="*/ 54 h 267"/>
                <a:gd name="T44" fmla="*/ 89 w 144"/>
                <a:gd name="T45" fmla="*/ 45 h 267"/>
                <a:gd name="T46" fmla="*/ 92 w 144"/>
                <a:gd name="T47" fmla="*/ 30 h 267"/>
                <a:gd name="T48" fmla="*/ 58 w 144"/>
                <a:gd name="T49" fmla="*/ 17 h 267"/>
                <a:gd name="T50" fmla="*/ 20 w 144"/>
                <a:gd name="T51" fmla="*/ 14 h 267"/>
                <a:gd name="T52" fmla="*/ 23 w 144"/>
                <a:gd name="T53" fmla="*/ 9 h 267"/>
                <a:gd name="T54" fmla="*/ 10 w 144"/>
                <a:gd name="T55" fmla="*/ 13 h 267"/>
                <a:gd name="T56" fmla="*/ 1 w 144"/>
                <a:gd name="T57" fmla="*/ 26 h 267"/>
                <a:gd name="T58" fmla="*/ 10 w 144"/>
                <a:gd name="T59" fmla="*/ 41 h 267"/>
                <a:gd name="T60" fmla="*/ 18 w 144"/>
                <a:gd name="T61" fmla="*/ 65 h 267"/>
                <a:gd name="T62" fmla="*/ 23 w 144"/>
                <a:gd name="T63" fmla="*/ 85 h 267"/>
                <a:gd name="T64" fmla="*/ 35 w 144"/>
                <a:gd name="T65" fmla="*/ 103 h 267"/>
                <a:gd name="T66" fmla="*/ 49 w 144"/>
                <a:gd name="T67" fmla="*/ 122 h 267"/>
                <a:gd name="T68" fmla="*/ 34 w 144"/>
                <a:gd name="T69" fmla="*/ 151 h 267"/>
                <a:gd name="T70" fmla="*/ 45 w 144"/>
                <a:gd name="T71" fmla="*/ 154 h 267"/>
                <a:gd name="T72" fmla="*/ 51 w 144"/>
                <a:gd name="T73" fmla="*/ 157 h 267"/>
                <a:gd name="T74" fmla="*/ 44 w 144"/>
                <a:gd name="T75" fmla="*/ 161 h 267"/>
                <a:gd name="T76" fmla="*/ 38 w 144"/>
                <a:gd name="T77" fmla="*/ 168 h 267"/>
                <a:gd name="T78" fmla="*/ 38 w 144"/>
                <a:gd name="T79" fmla="*/ 177 h 267"/>
                <a:gd name="T80" fmla="*/ 41 w 144"/>
                <a:gd name="T81" fmla="*/ 198 h 267"/>
                <a:gd name="T82" fmla="*/ 51 w 144"/>
                <a:gd name="T83" fmla="*/ 208 h 267"/>
                <a:gd name="T84" fmla="*/ 56 w 144"/>
                <a:gd name="T85" fmla="*/ 215 h 267"/>
                <a:gd name="T86" fmla="*/ 66 w 144"/>
                <a:gd name="T87" fmla="*/ 216 h 267"/>
                <a:gd name="T88" fmla="*/ 79 w 144"/>
                <a:gd name="T89" fmla="*/ 216 h 267"/>
                <a:gd name="T90" fmla="*/ 85 w 144"/>
                <a:gd name="T91" fmla="*/ 228 h 267"/>
                <a:gd name="T92" fmla="*/ 93 w 144"/>
                <a:gd name="T93" fmla="*/ 233 h 267"/>
                <a:gd name="T94" fmla="*/ 107 w 144"/>
                <a:gd name="T95" fmla="*/ 239 h 267"/>
                <a:gd name="T96" fmla="*/ 107 w 144"/>
                <a:gd name="T97" fmla="*/ 247 h 267"/>
                <a:gd name="T98" fmla="*/ 103 w 144"/>
                <a:gd name="T99" fmla="*/ 253 h 267"/>
                <a:gd name="T100" fmla="*/ 107 w 144"/>
                <a:gd name="T101" fmla="*/ 263 h 267"/>
                <a:gd name="T102" fmla="*/ 117 w 144"/>
                <a:gd name="T103" fmla="*/ 259 h 267"/>
                <a:gd name="T104" fmla="*/ 135 w 144"/>
                <a:gd name="T105" fmla="*/ 259 h 267"/>
                <a:gd name="T106" fmla="*/ 140 w 144"/>
                <a:gd name="T107" fmla="*/ 267 h 267"/>
                <a:gd name="T108" fmla="*/ 131 w 144"/>
                <a:gd name="T109" fmla="*/ 0 h 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267"/>
                <a:gd name="T167" fmla="*/ 144 w 144"/>
                <a:gd name="T168" fmla="*/ 267 h 2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267">
                  <a:moveTo>
                    <a:pt x="131" y="0"/>
                  </a:moveTo>
                  <a:lnTo>
                    <a:pt x="128" y="6"/>
                  </a:lnTo>
                  <a:lnTo>
                    <a:pt x="131" y="13"/>
                  </a:lnTo>
                  <a:lnTo>
                    <a:pt x="131" y="16"/>
                  </a:lnTo>
                  <a:lnTo>
                    <a:pt x="130" y="18"/>
                  </a:lnTo>
                  <a:lnTo>
                    <a:pt x="124" y="21"/>
                  </a:lnTo>
                  <a:lnTo>
                    <a:pt x="121" y="21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3" y="13"/>
                  </a:lnTo>
                  <a:lnTo>
                    <a:pt x="116" y="9"/>
                  </a:lnTo>
                  <a:lnTo>
                    <a:pt x="117" y="6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3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6"/>
                  </a:lnTo>
                  <a:lnTo>
                    <a:pt x="117" y="31"/>
                  </a:lnTo>
                  <a:lnTo>
                    <a:pt x="117" y="37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102" y="38"/>
                  </a:lnTo>
                  <a:lnTo>
                    <a:pt x="100" y="43"/>
                  </a:lnTo>
                  <a:lnTo>
                    <a:pt x="97" y="47"/>
                  </a:lnTo>
                  <a:lnTo>
                    <a:pt x="93" y="54"/>
                  </a:lnTo>
                  <a:lnTo>
                    <a:pt x="93" y="57"/>
                  </a:lnTo>
                  <a:lnTo>
                    <a:pt x="95" y="59"/>
                  </a:lnTo>
                  <a:lnTo>
                    <a:pt x="106" y="67"/>
                  </a:lnTo>
                  <a:lnTo>
                    <a:pt x="97" y="69"/>
                  </a:lnTo>
                  <a:lnTo>
                    <a:pt x="86" y="69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5" y="72"/>
                  </a:lnTo>
                  <a:lnTo>
                    <a:pt x="79" y="76"/>
                  </a:lnTo>
                  <a:lnTo>
                    <a:pt x="85" y="78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0" y="82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5" y="79"/>
                  </a:lnTo>
                  <a:lnTo>
                    <a:pt x="58" y="71"/>
                  </a:lnTo>
                  <a:lnTo>
                    <a:pt x="56" y="67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3" y="50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51" y="52"/>
                  </a:lnTo>
                  <a:lnTo>
                    <a:pt x="73" y="54"/>
                  </a:lnTo>
                  <a:lnTo>
                    <a:pt x="80" y="51"/>
                  </a:lnTo>
                  <a:lnTo>
                    <a:pt x="85" y="50"/>
                  </a:lnTo>
                  <a:lnTo>
                    <a:pt x="89" y="45"/>
                  </a:lnTo>
                  <a:lnTo>
                    <a:pt x="92" y="38"/>
                  </a:lnTo>
                  <a:lnTo>
                    <a:pt x="93" y="34"/>
                  </a:lnTo>
                  <a:lnTo>
                    <a:pt x="92" y="30"/>
                  </a:lnTo>
                  <a:lnTo>
                    <a:pt x="86" y="24"/>
                  </a:lnTo>
                  <a:lnTo>
                    <a:pt x="78" y="21"/>
                  </a:lnTo>
                  <a:lnTo>
                    <a:pt x="58" y="17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20" y="14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4" y="40"/>
                  </a:lnTo>
                  <a:lnTo>
                    <a:pt x="10" y="41"/>
                  </a:lnTo>
                  <a:lnTo>
                    <a:pt x="14" y="47"/>
                  </a:lnTo>
                  <a:lnTo>
                    <a:pt x="13" y="54"/>
                  </a:lnTo>
                  <a:lnTo>
                    <a:pt x="18" y="65"/>
                  </a:lnTo>
                  <a:lnTo>
                    <a:pt x="28" y="72"/>
                  </a:lnTo>
                  <a:lnTo>
                    <a:pt x="23" y="79"/>
                  </a:lnTo>
                  <a:lnTo>
                    <a:pt x="23" y="85"/>
                  </a:lnTo>
                  <a:lnTo>
                    <a:pt x="33" y="91"/>
                  </a:lnTo>
                  <a:lnTo>
                    <a:pt x="38" y="98"/>
                  </a:lnTo>
                  <a:lnTo>
                    <a:pt x="35" y="103"/>
                  </a:lnTo>
                  <a:lnTo>
                    <a:pt x="44" y="107"/>
                  </a:lnTo>
                  <a:lnTo>
                    <a:pt x="51" y="113"/>
                  </a:lnTo>
                  <a:lnTo>
                    <a:pt x="49" y="122"/>
                  </a:lnTo>
                  <a:lnTo>
                    <a:pt x="44" y="130"/>
                  </a:lnTo>
                  <a:lnTo>
                    <a:pt x="38" y="139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40" y="153"/>
                  </a:lnTo>
                  <a:lnTo>
                    <a:pt x="45" y="154"/>
                  </a:lnTo>
                  <a:lnTo>
                    <a:pt x="51" y="156"/>
                  </a:lnTo>
                  <a:lnTo>
                    <a:pt x="51" y="157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4" y="161"/>
                  </a:lnTo>
                  <a:lnTo>
                    <a:pt x="38" y="163"/>
                  </a:lnTo>
                  <a:lnTo>
                    <a:pt x="38" y="165"/>
                  </a:lnTo>
                  <a:lnTo>
                    <a:pt x="38" y="168"/>
                  </a:lnTo>
                  <a:lnTo>
                    <a:pt x="37" y="168"/>
                  </a:lnTo>
                  <a:lnTo>
                    <a:pt x="38" y="170"/>
                  </a:lnTo>
                  <a:lnTo>
                    <a:pt x="38" y="177"/>
                  </a:lnTo>
                  <a:lnTo>
                    <a:pt x="38" y="184"/>
                  </a:lnTo>
                  <a:lnTo>
                    <a:pt x="42" y="189"/>
                  </a:lnTo>
                  <a:lnTo>
                    <a:pt x="41" y="198"/>
                  </a:lnTo>
                  <a:lnTo>
                    <a:pt x="45" y="198"/>
                  </a:lnTo>
                  <a:lnTo>
                    <a:pt x="47" y="204"/>
                  </a:lnTo>
                  <a:lnTo>
                    <a:pt x="51" y="208"/>
                  </a:lnTo>
                  <a:lnTo>
                    <a:pt x="54" y="215"/>
                  </a:lnTo>
                  <a:lnTo>
                    <a:pt x="56" y="215"/>
                  </a:lnTo>
                  <a:lnTo>
                    <a:pt x="61" y="216"/>
                  </a:lnTo>
                  <a:lnTo>
                    <a:pt x="62" y="215"/>
                  </a:lnTo>
                  <a:lnTo>
                    <a:pt x="66" y="216"/>
                  </a:lnTo>
                  <a:lnTo>
                    <a:pt x="69" y="218"/>
                  </a:lnTo>
                  <a:lnTo>
                    <a:pt x="75" y="215"/>
                  </a:lnTo>
                  <a:lnTo>
                    <a:pt x="79" y="216"/>
                  </a:lnTo>
                  <a:lnTo>
                    <a:pt x="83" y="219"/>
                  </a:lnTo>
                  <a:lnTo>
                    <a:pt x="85" y="223"/>
                  </a:lnTo>
                  <a:lnTo>
                    <a:pt x="85" y="228"/>
                  </a:lnTo>
                  <a:lnTo>
                    <a:pt x="89" y="229"/>
                  </a:lnTo>
                  <a:lnTo>
                    <a:pt x="89" y="230"/>
                  </a:lnTo>
                  <a:lnTo>
                    <a:pt x="93" y="233"/>
                  </a:lnTo>
                  <a:lnTo>
                    <a:pt x="99" y="235"/>
                  </a:lnTo>
                  <a:lnTo>
                    <a:pt x="99" y="237"/>
                  </a:lnTo>
                  <a:lnTo>
                    <a:pt x="107" y="239"/>
                  </a:lnTo>
                  <a:lnTo>
                    <a:pt x="111" y="243"/>
                  </a:lnTo>
                  <a:lnTo>
                    <a:pt x="109" y="246"/>
                  </a:lnTo>
                  <a:lnTo>
                    <a:pt x="107" y="247"/>
                  </a:lnTo>
                  <a:lnTo>
                    <a:pt x="100" y="249"/>
                  </a:lnTo>
                  <a:lnTo>
                    <a:pt x="99" y="252"/>
                  </a:lnTo>
                  <a:lnTo>
                    <a:pt x="103" y="253"/>
                  </a:lnTo>
                  <a:lnTo>
                    <a:pt x="103" y="256"/>
                  </a:lnTo>
                  <a:lnTo>
                    <a:pt x="104" y="259"/>
                  </a:lnTo>
                  <a:lnTo>
                    <a:pt x="107" y="263"/>
                  </a:lnTo>
                  <a:lnTo>
                    <a:pt x="111" y="263"/>
                  </a:lnTo>
                  <a:lnTo>
                    <a:pt x="113" y="259"/>
                  </a:lnTo>
                  <a:lnTo>
                    <a:pt x="117" y="259"/>
                  </a:lnTo>
                  <a:lnTo>
                    <a:pt x="126" y="254"/>
                  </a:lnTo>
                  <a:lnTo>
                    <a:pt x="131" y="256"/>
                  </a:lnTo>
                  <a:lnTo>
                    <a:pt x="135" y="259"/>
                  </a:lnTo>
                  <a:lnTo>
                    <a:pt x="134" y="261"/>
                  </a:lnTo>
                  <a:lnTo>
                    <a:pt x="135" y="266"/>
                  </a:lnTo>
                  <a:lnTo>
                    <a:pt x="140" y="267"/>
                  </a:lnTo>
                  <a:lnTo>
                    <a:pt x="144" y="267"/>
                  </a:lnTo>
                  <a:lnTo>
                    <a:pt x="144" y="0"/>
                  </a:lnTo>
                  <a:lnTo>
                    <a:pt x="13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40"/>
            <p:cNvSpPr>
              <a:spLocks noChangeAspect="1"/>
            </p:cNvSpPr>
            <p:nvPr/>
          </p:nvSpPr>
          <p:spPr bwMode="auto">
            <a:xfrm>
              <a:off x="1527" y="1128"/>
              <a:ext cx="408" cy="948"/>
            </a:xfrm>
            <a:custGeom>
              <a:avLst/>
              <a:gdLst>
                <a:gd name="T0" fmla="*/ 45 w 89"/>
                <a:gd name="T1" fmla="*/ 9 h 207"/>
                <a:gd name="T2" fmla="*/ 37 w 89"/>
                <a:gd name="T3" fmla="*/ 16 h 207"/>
                <a:gd name="T4" fmla="*/ 32 w 89"/>
                <a:gd name="T5" fmla="*/ 26 h 207"/>
                <a:gd name="T6" fmla="*/ 27 w 89"/>
                <a:gd name="T7" fmla="*/ 38 h 207"/>
                <a:gd name="T8" fmla="*/ 21 w 89"/>
                <a:gd name="T9" fmla="*/ 48 h 207"/>
                <a:gd name="T10" fmla="*/ 14 w 89"/>
                <a:gd name="T11" fmla="*/ 69 h 207"/>
                <a:gd name="T12" fmla="*/ 18 w 89"/>
                <a:gd name="T13" fmla="*/ 79 h 207"/>
                <a:gd name="T14" fmla="*/ 4 w 89"/>
                <a:gd name="T15" fmla="*/ 89 h 207"/>
                <a:gd name="T16" fmla="*/ 6 w 89"/>
                <a:gd name="T17" fmla="*/ 113 h 207"/>
                <a:gd name="T18" fmla="*/ 11 w 89"/>
                <a:gd name="T19" fmla="*/ 123 h 207"/>
                <a:gd name="T20" fmla="*/ 8 w 89"/>
                <a:gd name="T21" fmla="*/ 139 h 207"/>
                <a:gd name="T22" fmla="*/ 1 w 89"/>
                <a:gd name="T23" fmla="*/ 154 h 207"/>
                <a:gd name="T24" fmla="*/ 0 w 89"/>
                <a:gd name="T25" fmla="*/ 161 h 207"/>
                <a:gd name="T26" fmla="*/ 4 w 89"/>
                <a:gd name="T27" fmla="*/ 167 h 207"/>
                <a:gd name="T28" fmla="*/ 10 w 89"/>
                <a:gd name="T29" fmla="*/ 183 h 207"/>
                <a:gd name="T30" fmla="*/ 14 w 89"/>
                <a:gd name="T31" fmla="*/ 191 h 207"/>
                <a:gd name="T32" fmla="*/ 14 w 89"/>
                <a:gd name="T33" fmla="*/ 197 h 207"/>
                <a:gd name="T34" fmla="*/ 17 w 89"/>
                <a:gd name="T35" fmla="*/ 202 h 207"/>
                <a:gd name="T36" fmla="*/ 25 w 89"/>
                <a:gd name="T37" fmla="*/ 207 h 207"/>
                <a:gd name="T38" fmla="*/ 31 w 89"/>
                <a:gd name="T39" fmla="*/ 201 h 207"/>
                <a:gd name="T40" fmla="*/ 37 w 89"/>
                <a:gd name="T41" fmla="*/ 195 h 207"/>
                <a:gd name="T42" fmla="*/ 49 w 89"/>
                <a:gd name="T43" fmla="*/ 180 h 207"/>
                <a:gd name="T44" fmla="*/ 49 w 89"/>
                <a:gd name="T45" fmla="*/ 171 h 207"/>
                <a:gd name="T46" fmla="*/ 51 w 89"/>
                <a:gd name="T47" fmla="*/ 163 h 207"/>
                <a:gd name="T48" fmla="*/ 54 w 89"/>
                <a:gd name="T49" fmla="*/ 154 h 207"/>
                <a:gd name="T50" fmla="*/ 63 w 89"/>
                <a:gd name="T51" fmla="*/ 149 h 207"/>
                <a:gd name="T52" fmla="*/ 65 w 89"/>
                <a:gd name="T53" fmla="*/ 142 h 207"/>
                <a:gd name="T54" fmla="*/ 61 w 89"/>
                <a:gd name="T55" fmla="*/ 133 h 207"/>
                <a:gd name="T56" fmla="*/ 51 w 89"/>
                <a:gd name="T57" fmla="*/ 126 h 207"/>
                <a:gd name="T58" fmla="*/ 49 w 89"/>
                <a:gd name="T59" fmla="*/ 120 h 207"/>
                <a:gd name="T60" fmla="*/ 49 w 89"/>
                <a:gd name="T61" fmla="*/ 101 h 207"/>
                <a:gd name="T62" fmla="*/ 61 w 89"/>
                <a:gd name="T63" fmla="*/ 85 h 207"/>
                <a:gd name="T64" fmla="*/ 70 w 89"/>
                <a:gd name="T65" fmla="*/ 75 h 207"/>
                <a:gd name="T66" fmla="*/ 75 w 89"/>
                <a:gd name="T67" fmla="*/ 68 h 207"/>
                <a:gd name="T68" fmla="*/ 73 w 89"/>
                <a:gd name="T69" fmla="*/ 60 h 207"/>
                <a:gd name="T70" fmla="*/ 77 w 89"/>
                <a:gd name="T71" fmla="*/ 51 h 207"/>
                <a:gd name="T72" fmla="*/ 87 w 89"/>
                <a:gd name="T73" fmla="*/ 45 h 207"/>
                <a:gd name="T74" fmla="*/ 86 w 89"/>
                <a:gd name="T75" fmla="*/ 40 h 207"/>
                <a:gd name="T76" fmla="*/ 83 w 89"/>
                <a:gd name="T77" fmla="*/ 29 h 207"/>
                <a:gd name="T78" fmla="*/ 77 w 89"/>
                <a:gd name="T79" fmla="*/ 19 h 207"/>
                <a:gd name="T80" fmla="*/ 73 w 89"/>
                <a:gd name="T81" fmla="*/ 9 h 207"/>
                <a:gd name="T82" fmla="*/ 56 w 89"/>
                <a:gd name="T83" fmla="*/ 0 h 207"/>
                <a:gd name="T84" fmla="*/ 55 w 89"/>
                <a:gd name="T85" fmla="*/ 10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7"/>
                <a:gd name="T131" fmla="*/ 89 w 89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7">
                  <a:moveTo>
                    <a:pt x="55" y="10"/>
                  </a:moveTo>
                  <a:lnTo>
                    <a:pt x="45" y="9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0"/>
                  </a:lnTo>
                  <a:lnTo>
                    <a:pt x="14" y="69"/>
                  </a:lnTo>
                  <a:lnTo>
                    <a:pt x="20" y="72"/>
                  </a:lnTo>
                  <a:lnTo>
                    <a:pt x="18" y="79"/>
                  </a:lnTo>
                  <a:lnTo>
                    <a:pt x="8" y="81"/>
                  </a:lnTo>
                  <a:lnTo>
                    <a:pt x="4" y="89"/>
                  </a:lnTo>
                  <a:lnTo>
                    <a:pt x="6" y="103"/>
                  </a:lnTo>
                  <a:lnTo>
                    <a:pt x="6" y="113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8" y="129"/>
                  </a:lnTo>
                  <a:lnTo>
                    <a:pt x="8" y="139"/>
                  </a:lnTo>
                  <a:lnTo>
                    <a:pt x="4" y="143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10" y="183"/>
                  </a:lnTo>
                  <a:lnTo>
                    <a:pt x="14" y="187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7" y="207"/>
                  </a:lnTo>
                  <a:lnTo>
                    <a:pt x="25" y="207"/>
                  </a:lnTo>
                  <a:lnTo>
                    <a:pt x="30" y="205"/>
                  </a:lnTo>
                  <a:lnTo>
                    <a:pt x="31" y="201"/>
                  </a:lnTo>
                  <a:lnTo>
                    <a:pt x="32" y="197"/>
                  </a:lnTo>
                  <a:lnTo>
                    <a:pt x="37" y="195"/>
                  </a:lnTo>
                  <a:lnTo>
                    <a:pt x="45" y="195"/>
                  </a:lnTo>
                  <a:lnTo>
                    <a:pt x="49" y="180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3"/>
                  </a:lnTo>
                  <a:lnTo>
                    <a:pt x="51" y="157"/>
                  </a:lnTo>
                  <a:lnTo>
                    <a:pt x="54" y="154"/>
                  </a:lnTo>
                  <a:lnTo>
                    <a:pt x="61" y="151"/>
                  </a:lnTo>
                  <a:lnTo>
                    <a:pt x="63" y="149"/>
                  </a:lnTo>
                  <a:lnTo>
                    <a:pt x="63" y="144"/>
                  </a:lnTo>
                  <a:lnTo>
                    <a:pt x="65" y="142"/>
                  </a:lnTo>
                  <a:lnTo>
                    <a:pt x="66" y="139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1"/>
                  </a:lnTo>
                  <a:lnTo>
                    <a:pt x="55" y="92"/>
                  </a:lnTo>
                  <a:lnTo>
                    <a:pt x="61" y="85"/>
                  </a:lnTo>
                  <a:lnTo>
                    <a:pt x="69" y="79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0"/>
                  </a:lnTo>
                  <a:lnTo>
                    <a:pt x="75" y="57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40"/>
                  </a:lnTo>
                  <a:lnTo>
                    <a:pt x="85" y="34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41"/>
            <p:cNvSpPr>
              <a:spLocks noChangeAspect="1"/>
            </p:cNvSpPr>
            <p:nvPr/>
          </p:nvSpPr>
          <p:spPr bwMode="auto">
            <a:xfrm>
              <a:off x="1527" y="1128"/>
              <a:ext cx="408" cy="948"/>
            </a:xfrm>
            <a:custGeom>
              <a:avLst/>
              <a:gdLst>
                <a:gd name="T0" fmla="*/ 45 w 89"/>
                <a:gd name="T1" fmla="*/ 9 h 207"/>
                <a:gd name="T2" fmla="*/ 37 w 89"/>
                <a:gd name="T3" fmla="*/ 16 h 207"/>
                <a:gd name="T4" fmla="*/ 32 w 89"/>
                <a:gd name="T5" fmla="*/ 26 h 207"/>
                <a:gd name="T6" fmla="*/ 27 w 89"/>
                <a:gd name="T7" fmla="*/ 38 h 207"/>
                <a:gd name="T8" fmla="*/ 21 w 89"/>
                <a:gd name="T9" fmla="*/ 48 h 207"/>
                <a:gd name="T10" fmla="*/ 14 w 89"/>
                <a:gd name="T11" fmla="*/ 69 h 207"/>
                <a:gd name="T12" fmla="*/ 18 w 89"/>
                <a:gd name="T13" fmla="*/ 79 h 207"/>
                <a:gd name="T14" fmla="*/ 4 w 89"/>
                <a:gd name="T15" fmla="*/ 89 h 207"/>
                <a:gd name="T16" fmla="*/ 6 w 89"/>
                <a:gd name="T17" fmla="*/ 113 h 207"/>
                <a:gd name="T18" fmla="*/ 11 w 89"/>
                <a:gd name="T19" fmla="*/ 123 h 207"/>
                <a:gd name="T20" fmla="*/ 8 w 89"/>
                <a:gd name="T21" fmla="*/ 139 h 207"/>
                <a:gd name="T22" fmla="*/ 1 w 89"/>
                <a:gd name="T23" fmla="*/ 154 h 207"/>
                <a:gd name="T24" fmla="*/ 0 w 89"/>
                <a:gd name="T25" fmla="*/ 161 h 207"/>
                <a:gd name="T26" fmla="*/ 4 w 89"/>
                <a:gd name="T27" fmla="*/ 167 h 207"/>
                <a:gd name="T28" fmla="*/ 10 w 89"/>
                <a:gd name="T29" fmla="*/ 183 h 207"/>
                <a:gd name="T30" fmla="*/ 14 w 89"/>
                <a:gd name="T31" fmla="*/ 191 h 207"/>
                <a:gd name="T32" fmla="*/ 14 w 89"/>
                <a:gd name="T33" fmla="*/ 197 h 207"/>
                <a:gd name="T34" fmla="*/ 17 w 89"/>
                <a:gd name="T35" fmla="*/ 202 h 207"/>
                <a:gd name="T36" fmla="*/ 25 w 89"/>
                <a:gd name="T37" fmla="*/ 207 h 207"/>
                <a:gd name="T38" fmla="*/ 31 w 89"/>
                <a:gd name="T39" fmla="*/ 201 h 207"/>
                <a:gd name="T40" fmla="*/ 37 w 89"/>
                <a:gd name="T41" fmla="*/ 195 h 207"/>
                <a:gd name="T42" fmla="*/ 49 w 89"/>
                <a:gd name="T43" fmla="*/ 180 h 207"/>
                <a:gd name="T44" fmla="*/ 49 w 89"/>
                <a:gd name="T45" fmla="*/ 171 h 207"/>
                <a:gd name="T46" fmla="*/ 51 w 89"/>
                <a:gd name="T47" fmla="*/ 163 h 207"/>
                <a:gd name="T48" fmla="*/ 54 w 89"/>
                <a:gd name="T49" fmla="*/ 154 h 207"/>
                <a:gd name="T50" fmla="*/ 63 w 89"/>
                <a:gd name="T51" fmla="*/ 149 h 207"/>
                <a:gd name="T52" fmla="*/ 65 w 89"/>
                <a:gd name="T53" fmla="*/ 142 h 207"/>
                <a:gd name="T54" fmla="*/ 61 w 89"/>
                <a:gd name="T55" fmla="*/ 133 h 207"/>
                <a:gd name="T56" fmla="*/ 51 w 89"/>
                <a:gd name="T57" fmla="*/ 126 h 207"/>
                <a:gd name="T58" fmla="*/ 49 w 89"/>
                <a:gd name="T59" fmla="*/ 120 h 207"/>
                <a:gd name="T60" fmla="*/ 49 w 89"/>
                <a:gd name="T61" fmla="*/ 101 h 207"/>
                <a:gd name="T62" fmla="*/ 61 w 89"/>
                <a:gd name="T63" fmla="*/ 85 h 207"/>
                <a:gd name="T64" fmla="*/ 70 w 89"/>
                <a:gd name="T65" fmla="*/ 75 h 207"/>
                <a:gd name="T66" fmla="*/ 75 w 89"/>
                <a:gd name="T67" fmla="*/ 68 h 207"/>
                <a:gd name="T68" fmla="*/ 73 w 89"/>
                <a:gd name="T69" fmla="*/ 60 h 207"/>
                <a:gd name="T70" fmla="*/ 77 w 89"/>
                <a:gd name="T71" fmla="*/ 51 h 207"/>
                <a:gd name="T72" fmla="*/ 87 w 89"/>
                <a:gd name="T73" fmla="*/ 45 h 207"/>
                <a:gd name="T74" fmla="*/ 86 w 89"/>
                <a:gd name="T75" fmla="*/ 40 h 207"/>
                <a:gd name="T76" fmla="*/ 83 w 89"/>
                <a:gd name="T77" fmla="*/ 29 h 207"/>
                <a:gd name="T78" fmla="*/ 77 w 89"/>
                <a:gd name="T79" fmla="*/ 19 h 207"/>
                <a:gd name="T80" fmla="*/ 73 w 89"/>
                <a:gd name="T81" fmla="*/ 9 h 207"/>
                <a:gd name="T82" fmla="*/ 56 w 89"/>
                <a:gd name="T83" fmla="*/ 0 h 207"/>
                <a:gd name="T84" fmla="*/ 55 w 89"/>
                <a:gd name="T85" fmla="*/ 10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7"/>
                <a:gd name="T131" fmla="*/ 89 w 89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7">
                  <a:moveTo>
                    <a:pt x="55" y="10"/>
                  </a:moveTo>
                  <a:lnTo>
                    <a:pt x="45" y="9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0"/>
                  </a:lnTo>
                  <a:lnTo>
                    <a:pt x="14" y="69"/>
                  </a:lnTo>
                  <a:lnTo>
                    <a:pt x="20" y="72"/>
                  </a:lnTo>
                  <a:lnTo>
                    <a:pt x="18" y="79"/>
                  </a:lnTo>
                  <a:lnTo>
                    <a:pt x="8" y="81"/>
                  </a:lnTo>
                  <a:lnTo>
                    <a:pt x="4" y="89"/>
                  </a:lnTo>
                  <a:lnTo>
                    <a:pt x="6" y="103"/>
                  </a:lnTo>
                  <a:lnTo>
                    <a:pt x="6" y="113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8" y="129"/>
                  </a:lnTo>
                  <a:lnTo>
                    <a:pt x="8" y="139"/>
                  </a:lnTo>
                  <a:lnTo>
                    <a:pt x="4" y="143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10" y="183"/>
                  </a:lnTo>
                  <a:lnTo>
                    <a:pt x="14" y="187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7" y="207"/>
                  </a:lnTo>
                  <a:lnTo>
                    <a:pt x="25" y="207"/>
                  </a:lnTo>
                  <a:lnTo>
                    <a:pt x="30" y="205"/>
                  </a:lnTo>
                  <a:lnTo>
                    <a:pt x="31" y="201"/>
                  </a:lnTo>
                  <a:lnTo>
                    <a:pt x="32" y="197"/>
                  </a:lnTo>
                  <a:lnTo>
                    <a:pt x="37" y="195"/>
                  </a:lnTo>
                  <a:lnTo>
                    <a:pt x="45" y="195"/>
                  </a:lnTo>
                  <a:lnTo>
                    <a:pt x="49" y="180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3"/>
                  </a:lnTo>
                  <a:lnTo>
                    <a:pt x="51" y="157"/>
                  </a:lnTo>
                  <a:lnTo>
                    <a:pt x="54" y="154"/>
                  </a:lnTo>
                  <a:lnTo>
                    <a:pt x="61" y="151"/>
                  </a:lnTo>
                  <a:lnTo>
                    <a:pt x="63" y="149"/>
                  </a:lnTo>
                  <a:lnTo>
                    <a:pt x="63" y="144"/>
                  </a:lnTo>
                  <a:lnTo>
                    <a:pt x="65" y="142"/>
                  </a:lnTo>
                  <a:lnTo>
                    <a:pt x="66" y="139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1"/>
                  </a:lnTo>
                  <a:lnTo>
                    <a:pt x="55" y="92"/>
                  </a:lnTo>
                  <a:lnTo>
                    <a:pt x="61" y="85"/>
                  </a:lnTo>
                  <a:lnTo>
                    <a:pt x="69" y="79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0"/>
                  </a:lnTo>
                  <a:lnTo>
                    <a:pt x="75" y="57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40"/>
                  </a:lnTo>
                  <a:lnTo>
                    <a:pt x="85" y="34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43"/>
            <p:cNvSpPr>
              <a:spLocks noChangeAspect="1"/>
            </p:cNvSpPr>
            <p:nvPr/>
          </p:nvSpPr>
          <p:spPr bwMode="auto">
            <a:xfrm>
              <a:off x="1527" y="1124"/>
              <a:ext cx="408" cy="942"/>
            </a:xfrm>
            <a:custGeom>
              <a:avLst/>
              <a:gdLst>
                <a:gd name="T0" fmla="*/ 45 w 89"/>
                <a:gd name="T1" fmla="*/ 8 h 206"/>
                <a:gd name="T2" fmla="*/ 37 w 89"/>
                <a:gd name="T3" fmla="*/ 15 h 206"/>
                <a:gd name="T4" fmla="*/ 32 w 89"/>
                <a:gd name="T5" fmla="*/ 27 h 206"/>
                <a:gd name="T6" fmla="*/ 27 w 89"/>
                <a:gd name="T7" fmla="*/ 38 h 206"/>
                <a:gd name="T8" fmla="*/ 21 w 89"/>
                <a:gd name="T9" fmla="*/ 48 h 206"/>
                <a:gd name="T10" fmla="*/ 14 w 89"/>
                <a:gd name="T11" fmla="*/ 70 h 206"/>
                <a:gd name="T12" fmla="*/ 18 w 89"/>
                <a:gd name="T13" fmla="*/ 80 h 206"/>
                <a:gd name="T14" fmla="*/ 4 w 89"/>
                <a:gd name="T15" fmla="*/ 89 h 206"/>
                <a:gd name="T16" fmla="*/ 6 w 89"/>
                <a:gd name="T17" fmla="*/ 114 h 206"/>
                <a:gd name="T18" fmla="*/ 11 w 89"/>
                <a:gd name="T19" fmla="*/ 124 h 206"/>
                <a:gd name="T20" fmla="*/ 8 w 89"/>
                <a:gd name="T21" fmla="*/ 140 h 206"/>
                <a:gd name="T22" fmla="*/ 1 w 89"/>
                <a:gd name="T23" fmla="*/ 155 h 206"/>
                <a:gd name="T24" fmla="*/ 0 w 89"/>
                <a:gd name="T25" fmla="*/ 162 h 206"/>
                <a:gd name="T26" fmla="*/ 4 w 89"/>
                <a:gd name="T27" fmla="*/ 168 h 206"/>
                <a:gd name="T28" fmla="*/ 10 w 89"/>
                <a:gd name="T29" fmla="*/ 184 h 206"/>
                <a:gd name="T30" fmla="*/ 14 w 89"/>
                <a:gd name="T31" fmla="*/ 191 h 206"/>
                <a:gd name="T32" fmla="*/ 14 w 89"/>
                <a:gd name="T33" fmla="*/ 196 h 206"/>
                <a:gd name="T34" fmla="*/ 17 w 89"/>
                <a:gd name="T35" fmla="*/ 202 h 206"/>
                <a:gd name="T36" fmla="*/ 25 w 89"/>
                <a:gd name="T37" fmla="*/ 206 h 206"/>
                <a:gd name="T38" fmla="*/ 31 w 89"/>
                <a:gd name="T39" fmla="*/ 200 h 206"/>
                <a:gd name="T40" fmla="*/ 37 w 89"/>
                <a:gd name="T41" fmla="*/ 195 h 206"/>
                <a:gd name="T42" fmla="*/ 49 w 89"/>
                <a:gd name="T43" fmla="*/ 179 h 206"/>
                <a:gd name="T44" fmla="*/ 49 w 89"/>
                <a:gd name="T45" fmla="*/ 171 h 206"/>
                <a:gd name="T46" fmla="*/ 51 w 89"/>
                <a:gd name="T47" fmla="*/ 162 h 206"/>
                <a:gd name="T48" fmla="*/ 54 w 89"/>
                <a:gd name="T49" fmla="*/ 155 h 206"/>
                <a:gd name="T50" fmla="*/ 63 w 89"/>
                <a:gd name="T51" fmla="*/ 150 h 206"/>
                <a:gd name="T52" fmla="*/ 65 w 89"/>
                <a:gd name="T53" fmla="*/ 143 h 206"/>
                <a:gd name="T54" fmla="*/ 61 w 89"/>
                <a:gd name="T55" fmla="*/ 133 h 206"/>
                <a:gd name="T56" fmla="*/ 51 w 89"/>
                <a:gd name="T57" fmla="*/ 127 h 206"/>
                <a:gd name="T58" fmla="*/ 49 w 89"/>
                <a:gd name="T59" fmla="*/ 120 h 206"/>
                <a:gd name="T60" fmla="*/ 49 w 89"/>
                <a:gd name="T61" fmla="*/ 102 h 206"/>
                <a:gd name="T62" fmla="*/ 61 w 89"/>
                <a:gd name="T63" fmla="*/ 86 h 206"/>
                <a:gd name="T64" fmla="*/ 70 w 89"/>
                <a:gd name="T65" fmla="*/ 76 h 206"/>
                <a:gd name="T66" fmla="*/ 75 w 89"/>
                <a:gd name="T67" fmla="*/ 68 h 206"/>
                <a:gd name="T68" fmla="*/ 73 w 89"/>
                <a:gd name="T69" fmla="*/ 61 h 206"/>
                <a:gd name="T70" fmla="*/ 77 w 89"/>
                <a:gd name="T71" fmla="*/ 52 h 206"/>
                <a:gd name="T72" fmla="*/ 87 w 89"/>
                <a:gd name="T73" fmla="*/ 45 h 206"/>
                <a:gd name="T74" fmla="*/ 86 w 89"/>
                <a:gd name="T75" fmla="*/ 39 h 206"/>
                <a:gd name="T76" fmla="*/ 83 w 89"/>
                <a:gd name="T77" fmla="*/ 30 h 206"/>
                <a:gd name="T78" fmla="*/ 77 w 89"/>
                <a:gd name="T79" fmla="*/ 20 h 206"/>
                <a:gd name="T80" fmla="*/ 73 w 89"/>
                <a:gd name="T81" fmla="*/ 10 h 206"/>
                <a:gd name="T82" fmla="*/ 56 w 89"/>
                <a:gd name="T83" fmla="*/ 0 h 206"/>
                <a:gd name="T84" fmla="*/ 55 w 89"/>
                <a:gd name="T85" fmla="*/ 11 h 2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6"/>
                <a:gd name="T131" fmla="*/ 89 w 89"/>
                <a:gd name="T132" fmla="*/ 206 h 2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6">
                  <a:moveTo>
                    <a:pt x="55" y="11"/>
                  </a:moveTo>
                  <a:lnTo>
                    <a:pt x="45" y="8"/>
                  </a:lnTo>
                  <a:lnTo>
                    <a:pt x="42" y="15"/>
                  </a:lnTo>
                  <a:lnTo>
                    <a:pt x="37" y="15"/>
                  </a:lnTo>
                  <a:lnTo>
                    <a:pt x="32" y="20"/>
                  </a:lnTo>
                  <a:lnTo>
                    <a:pt x="32" y="27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1"/>
                  </a:lnTo>
                  <a:lnTo>
                    <a:pt x="14" y="70"/>
                  </a:lnTo>
                  <a:lnTo>
                    <a:pt x="20" y="73"/>
                  </a:lnTo>
                  <a:lnTo>
                    <a:pt x="18" y="80"/>
                  </a:lnTo>
                  <a:lnTo>
                    <a:pt x="8" y="80"/>
                  </a:lnTo>
                  <a:lnTo>
                    <a:pt x="4" y="89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11" y="119"/>
                  </a:lnTo>
                  <a:lnTo>
                    <a:pt x="11" y="124"/>
                  </a:lnTo>
                  <a:lnTo>
                    <a:pt x="8" y="128"/>
                  </a:lnTo>
                  <a:lnTo>
                    <a:pt x="8" y="140"/>
                  </a:lnTo>
                  <a:lnTo>
                    <a:pt x="4" y="143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4" y="165"/>
                  </a:lnTo>
                  <a:lnTo>
                    <a:pt x="4" y="168"/>
                  </a:lnTo>
                  <a:lnTo>
                    <a:pt x="4" y="175"/>
                  </a:lnTo>
                  <a:lnTo>
                    <a:pt x="10" y="184"/>
                  </a:lnTo>
                  <a:lnTo>
                    <a:pt x="14" y="186"/>
                  </a:lnTo>
                  <a:lnTo>
                    <a:pt x="14" y="191"/>
                  </a:lnTo>
                  <a:lnTo>
                    <a:pt x="14" y="193"/>
                  </a:lnTo>
                  <a:lnTo>
                    <a:pt x="14" y="196"/>
                  </a:lnTo>
                  <a:lnTo>
                    <a:pt x="15" y="199"/>
                  </a:lnTo>
                  <a:lnTo>
                    <a:pt x="17" y="202"/>
                  </a:lnTo>
                  <a:lnTo>
                    <a:pt x="17" y="206"/>
                  </a:lnTo>
                  <a:lnTo>
                    <a:pt x="25" y="206"/>
                  </a:lnTo>
                  <a:lnTo>
                    <a:pt x="30" y="205"/>
                  </a:lnTo>
                  <a:lnTo>
                    <a:pt x="31" y="200"/>
                  </a:lnTo>
                  <a:lnTo>
                    <a:pt x="32" y="196"/>
                  </a:lnTo>
                  <a:lnTo>
                    <a:pt x="37" y="195"/>
                  </a:lnTo>
                  <a:lnTo>
                    <a:pt x="45" y="196"/>
                  </a:lnTo>
                  <a:lnTo>
                    <a:pt x="49" y="179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2"/>
                  </a:lnTo>
                  <a:lnTo>
                    <a:pt x="51" y="158"/>
                  </a:lnTo>
                  <a:lnTo>
                    <a:pt x="54" y="155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5"/>
                  </a:lnTo>
                  <a:lnTo>
                    <a:pt x="65" y="143"/>
                  </a:lnTo>
                  <a:lnTo>
                    <a:pt x="66" y="140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7"/>
                  </a:lnTo>
                  <a:lnTo>
                    <a:pt x="49" y="124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2"/>
                  </a:lnTo>
                  <a:lnTo>
                    <a:pt x="55" y="93"/>
                  </a:lnTo>
                  <a:lnTo>
                    <a:pt x="61" y="86"/>
                  </a:lnTo>
                  <a:lnTo>
                    <a:pt x="69" y="79"/>
                  </a:lnTo>
                  <a:lnTo>
                    <a:pt x="70" y="76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1"/>
                  </a:lnTo>
                  <a:lnTo>
                    <a:pt x="75" y="56"/>
                  </a:lnTo>
                  <a:lnTo>
                    <a:pt x="77" y="52"/>
                  </a:lnTo>
                  <a:lnTo>
                    <a:pt x="79" y="46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39"/>
                  </a:lnTo>
                  <a:lnTo>
                    <a:pt x="85" y="35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77" y="20"/>
                  </a:lnTo>
                  <a:lnTo>
                    <a:pt x="77" y="14"/>
                  </a:lnTo>
                  <a:lnTo>
                    <a:pt x="73" y="10"/>
                  </a:lnTo>
                  <a:lnTo>
                    <a:pt x="61" y="4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5" y="1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44"/>
            <p:cNvSpPr>
              <a:spLocks noChangeAspect="1"/>
            </p:cNvSpPr>
            <p:nvPr/>
          </p:nvSpPr>
          <p:spPr bwMode="auto">
            <a:xfrm>
              <a:off x="1275" y="955"/>
              <a:ext cx="788" cy="938"/>
            </a:xfrm>
            <a:custGeom>
              <a:avLst/>
              <a:gdLst>
                <a:gd name="T0" fmla="*/ 171 w 172"/>
                <a:gd name="T1" fmla="*/ 4 h 205"/>
                <a:gd name="T2" fmla="*/ 155 w 172"/>
                <a:gd name="T3" fmla="*/ 3 h 205"/>
                <a:gd name="T4" fmla="*/ 151 w 172"/>
                <a:gd name="T5" fmla="*/ 0 h 205"/>
                <a:gd name="T6" fmla="*/ 145 w 172"/>
                <a:gd name="T7" fmla="*/ 3 h 205"/>
                <a:gd name="T8" fmla="*/ 138 w 172"/>
                <a:gd name="T9" fmla="*/ 14 h 205"/>
                <a:gd name="T10" fmla="*/ 130 w 172"/>
                <a:gd name="T11" fmla="*/ 4 h 205"/>
                <a:gd name="T12" fmla="*/ 124 w 172"/>
                <a:gd name="T13" fmla="*/ 16 h 205"/>
                <a:gd name="T14" fmla="*/ 113 w 172"/>
                <a:gd name="T15" fmla="*/ 21 h 205"/>
                <a:gd name="T16" fmla="*/ 104 w 172"/>
                <a:gd name="T17" fmla="*/ 21 h 205"/>
                <a:gd name="T18" fmla="*/ 92 w 172"/>
                <a:gd name="T19" fmla="*/ 30 h 205"/>
                <a:gd name="T20" fmla="*/ 90 w 172"/>
                <a:gd name="T21" fmla="*/ 40 h 205"/>
                <a:gd name="T22" fmla="*/ 83 w 172"/>
                <a:gd name="T23" fmla="*/ 51 h 205"/>
                <a:gd name="T24" fmla="*/ 76 w 172"/>
                <a:gd name="T25" fmla="*/ 61 h 205"/>
                <a:gd name="T26" fmla="*/ 73 w 172"/>
                <a:gd name="T27" fmla="*/ 68 h 205"/>
                <a:gd name="T28" fmla="*/ 61 w 172"/>
                <a:gd name="T29" fmla="*/ 91 h 205"/>
                <a:gd name="T30" fmla="*/ 51 w 172"/>
                <a:gd name="T31" fmla="*/ 103 h 205"/>
                <a:gd name="T32" fmla="*/ 51 w 172"/>
                <a:gd name="T33" fmla="*/ 109 h 205"/>
                <a:gd name="T34" fmla="*/ 39 w 172"/>
                <a:gd name="T35" fmla="*/ 124 h 205"/>
                <a:gd name="T36" fmla="*/ 31 w 172"/>
                <a:gd name="T37" fmla="*/ 126 h 205"/>
                <a:gd name="T38" fmla="*/ 24 w 172"/>
                <a:gd name="T39" fmla="*/ 133 h 205"/>
                <a:gd name="T40" fmla="*/ 11 w 172"/>
                <a:gd name="T41" fmla="*/ 139 h 205"/>
                <a:gd name="T42" fmla="*/ 3 w 172"/>
                <a:gd name="T43" fmla="*/ 146 h 205"/>
                <a:gd name="T44" fmla="*/ 1 w 172"/>
                <a:gd name="T45" fmla="*/ 154 h 205"/>
                <a:gd name="T46" fmla="*/ 1 w 172"/>
                <a:gd name="T47" fmla="*/ 158 h 205"/>
                <a:gd name="T48" fmla="*/ 0 w 172"/>
                <a:gd name="T49" fmla="*/ 164 h 205"/>
                <a:gd name="T50" fmla="*/ 1 w 172"/>
                <a:gd name="T51" fmla="*/ 174 h 205"/>
                <a:gd name="T52" fmla="*/ 7 w 172"/>
                <a:gd name="T53" fmla="*/ 178 h 205"/>
                <a:gd name="T54" fmla="*/ 3 w 172"/>
                <a:gd name="T55" fmla="*/ 184 h 205"/>
                <a:gd name="T56" fmla="*/ 7 w 172"/>
                <a:gd name="T57" fmla="*/ 189 h 205"/>
                <a:gd name="T58" fmla="*/ 3 w 172"/>
                <a:gd name="T59" fmla="*/ 192 h 205"/>
                <a:gd name="T60" fmla="*/ 7 w 172"/>
                <a:gd name="T61" fmla="*/ 199 h 205"/>
                <a:gd name="T62" fmla="*/ 13 w 172"/>
                <a:gd name="T63" fmla="*/ 205 h 205"/>
                <a:gd name="T64" fmla="*/ 35 w 172"/>
                <a:gd name="T65" fmla="*/ 198 h 205"/>
                <a:gd name="T66" fmla="*/ 45 w 172"/>
                <a:gd name="T67" fmla="*/ 192 h 205"/>
                <a:gd name="T68" fmla="*/ 49 w 172"/>
                <a:gd name="T69" fmla="*/ 184 h 205"/>
                <a:gd name="T70" fmla="*/ 54 w 172"/>
                <a:gd name="T71" fmla="*/ 194 h 205"/>
                <a:gd name="T72" fmla="*/ 63 w 172"/>
                <a:gd name="T73" fmla="*/ 177 h 205"/>
                <a:gd name="T74" fmla="*/ 66 w 172"/>
                <a:gd name="T75" fmla="*/ 157 h 205"/>
                <a:gd name="T76" fmla="*/ 59 w 172"/>
                <a:gd name="T77" fmla="*/ 127 h 205"/>
                <a:gd name="T78" fmla="*/ 75 w 172"/>
                <a:gd name="T79" fmla="*/ 110 h 205"/>
                <a:gd name="T80" fmla="*/ 76 w 172"/>
                <a:gd name="T81" fmla="*/ 86 h 205"/>
                <a:gd name="T82" fmla="*/ 89 w 172"/>
                <a:gd name="T83" fmla="*/ 69 h 205"/>
                <a:gd name="T84" fmla="*/ 92 w 172"/>
                <a:gd name="T85" fmla="*/ 54 h 205"/>
                <a:gd name="T86" fmla="*/ 110 w 172"/>
                <a:gd name="T87" fmla="*/ 48 h 205"/>
                <a:gd name="T88" fmla="*/ 110 w 172"/>
                <a:gd name="T89" fmla="*/ 35 h 205"/>
                <a:gd name="T90" fmla="*/ 134 w 172"/>
                <a:gd name="T91" fmla="*/ 37 h 205"/>
                <a:gd name="T92" fmla="*/ 144 w 172"/>
                <a:gd name="T93" fmla="*/ 21 h 205"/>
                <a:gd name="T94" fmla="*/ 162 w 172"/>
                <a:gd name="T95" fmla="*/ 20 h 205"/>
                <a:gd name="T96" fmla="*/ 172 w 172"/>
                <a:gd name="T97" fmla="*/ 1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5"/>
                <a:gd name="T149" fmla="*/ 172 w 172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5">
                  <a:moveTo>
                    <a:pt x="159" y="13"/>
                  </a:moveTo>
                  <a:lnTo>
                    <a:pt x="165" y="9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2" y="6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6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9"/>
                  </a:lnTo>
                  <a:lnTo>
                    <a:pt x="123" y="13"/>
                  </a:lnTo>
                  <a:lnTo>
                    <a:pt x="124" y="16"/>
                  </a:lnTo>
                  <a:lnTo>
                    <a:pt x="116" y="17"/>
                  </a:lnTo>
                  <a:lnTo>
                    <a:pt x="114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7" y="35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69"/>
                  </a:lnTo>
                  <a:lnTo>
                    <a:pt x="68" y="75"/>
                  </a:lnTo>
                  <a:lnTo>
                    <a:pt x="61" y="91"/>
                  </a:lnTo>
                  <a:lnTo>
                    <a:pt x="59" y="99"/>
                  </a:lnTo>
                  <a:lnTo>
                    <a:pt x="56" y="102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7"/>
                  </a:lnTo>
                  <a:lnTo>
                    <a:pt x="51" y="109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6"/>
                  </a:lnTo>
                  <a:lnTo>
                    <a:pt x="34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8" y="129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39"/>
                  </a:lnTo>
                  <a:lnTo>
                    <a:pt x="8" y="141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60"/>
                  </a:lnTo>
                  <a:lnTo>
                    <a:pt x="3" y="161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4"/>
                  </a:lnTo>
                  <a:lnTo>
                    <a:pt x="4" y="174"/>
                  </a:lnTo>
                  <a:lnTo>
                    <a:pt x="1" y="180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1"/>
                  </a:lnTo>
                  <a:lnTo>
                    <a:pt x="3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1"/>
                  </a:lnTo>
                  <a:lnTo>
                    <a:pt x="4" y="192"/>
                  </a:lnTo>
                  <a:lnTo>
                    <a:pt x="3" y="192"/>
                  </a:lnTo>
                  <a:lnTo>
                    <a:pt x="1" y="194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13" y="205"/>
                  </a:lnTo>
                  <a:lnTo>
                    <a:pt x="22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9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9" y="181"/>
                  </a:lnTo>
                  <a:lnTo>
                    <a:pt x="63" y="177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6" y="157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59" y="127"/>
                  </a:lnTo>
                  <a:lnTo>
                    <a:pt x="63" y="11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69" y="107"/>
                  </a:lnTo>
                  <a:lnTo>
                    <a:pt x="76" y="98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5"/>
                  </a:lnTo>
                  <a:lnTo>
                    <a:pt x="89" y="69"/>
                  </a:lnTo>
                  <a:lnTo>
                    <a:pt x="87" y="64"/>
                  </a:lnTo>
                  <a:lnTo>
                    <a:pt x="87" y="58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0" y="47"/>
                  </a:lnTo>
                  <a:lnTo>
                    <a:pt x="110" y="48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16" y="33"/>
                  </a:lnTo>
                  <a:lnTo>
                    <a:pt x="128" y="38"/>
                  </a:lnTo>
                  <a:lnTo>
                    <a:pt x="134" y="37"/>
                  </a:lnTo>
                  <a:lnTo>
                    <a:pt x="141" y="38"/>
                  </a:lnTo>
                  <a:lnTo>
                    <a:pt x="144" y="30"/>
                  </a:lnTo>
                  <a:lnTo>
                    <a:pt x="144" y="21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2" y="20"/>
                  </a:lnTo>
                  <a:lnTo>
                    <a:pt x="165" y="26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45"/>
            <p:cNvSpPr>
              <a:spLocks noChangeAspect="1"/>
            </p:cNvSpPr>
            <p:nvPr/>
          </p:nvSpPr>
          <p:spPr bwMode="auto">
            <a:xfrm>
              <a:off x="1275" y="955"/>
              <a:ext cx="788" cy="938"/>
            </a:xfrm>
            <a:custGeom>
              <a:avLst/>
              <a:gdLst>
                <a:gd name="T0" fmla="*/ 171 w 172"/>
                <a:gd name="T1" fmla="*/ 4 h 205"/>
                <a:gd name="T2" fmla="*/ 155 w 172"/>
                <a:gd name="T3" fmla="*/ 3 h 205"/>
                <a:gd name="T4" fmla="*/ 151 w 172"/>
                <a:gd name="T5" fmla="*/ 0 h 205"/>
                <a:gd name="T6" fmla="*/ 145 w 172"/>
                <a:gd name="T7" fmla="*/ 3 h 205"/>
                <a:gd name="T8" fmla="*/ 138 w 172"/>
                <a:gd name="T9" fmla="*/ 14 h 205"/>
                <a:gd name="T10" fmla="*/ 130 w 172"/>
                <a:gd name="T11" fmla="*/ 4 h 205"/>
                <a:gd name="T12" fmla="*/ 124 w 172"/>
                <a:gd name="T13" fmla="*/ 16 h 205"/>
                <a:gd name="T14" fmla="*/ 113 w 172"/>
                <a:gd name="T15" fmla="*/ 21 h 205"/>
                <a:gd name="T16" fmla="*/ 104 w 172"/>
                <a:gd name="T17" fmla="*/ 21 h 205"/>
                <a:gd name="T18" fmla="*/ 92 w 172"/>
                <a:gd name="T19" fmla="*/ 30 h 205"/>
                <a:gd name="T20" fmla="*/ 90 w 172"/>
                <a:gd name="T21" fmla="*/ 40 h 205"/>
                <a:gd name="T22" fmla="*/ 83 w 172"/>
                <a:gd name="T23" fmla="*/ 51 h 205"/>
                <a:gd name="T24" fmla="*/ 76 w 172"/>
                <a:gd name="T25" fmla="*/ 61 h 205"/>
                <a:gd name="T26" fmla="*/ 73 w 172"/>
                <a:gd name="T27" fmla="*/ 68 h 205"/>
                <a:gd name="T28" fmla="*/ 61 w 172"/>
                <a:gd name="T29" fmla="*/ 91 h 205"/>
                <a:gd name="T30" fmla="*/ 51 w 172"/>
                <a:gd name="T31" fmla="*/ 103 h 205"/>
                <a:gd name="T32" fmla="*/ 51 w 172"/>
                <a:gd name="T33" fmla="*/ 109 h 205"/>
                <a:gd name="T34" fmla="*/ 39 w 172"/>
                <a:gd name="T35" fmla="*/ 124 h 205"/>
                <a:gd name="T36" fmla="*/ 31 w 172"/>
                <a:gd name="T37" fmla="*/ 126 h 205"/>
                <a:gd name="T38" fmla="*/ 24 w 172"/>
                <a:gd name="T39" fmla="*/ 133 h 205"/>
                <a:gd name="T40" fmla="*/ 11 w 172"/>
                <a:gd name="T41" fmla="*/ 139 h 205"/>
                <a:gd name="T42" fmla="*/ 3 w 172"/>
                <a:gd name="T43" fmla="*/ 146 h 205"/>
                <a:gd name="T44" fmla="*/ 1 w 172"/>
                <a:gd name="T45" fmla="*/ 154 h 205"/>
                <a:gd name="T46" fmla="*/ 1 w 172"/>
                <a:gd name="T47" fmla="*/ 158 h 205"/>
                <a:gd name="T48" fmla="*/ 0 w 172"/>
                <a:gd name="T49" fmla="*/ 164 h 205"/>
                <a:gd name="T50" fmla="*/ 1 w 172"/>
                <a:gd name="T51" fmla="*/ 174 h 205"/>
                <a:gd name="T52" fmla="*/ 7 w 172"/>
                <a:gd name="T53" fmla="*/ 178 h 205"/>
                <a:gd name="T54" fmla="*/ 3 w 172"/>
                <a:gd name="T55" fmla="*/ 184 h 205"/>
                <a:gd name="T56" fmla="*/ 7 w 172"/>
                <a:gd name="T57" fmla="*/ 189 h 205"/>
                <a:gd name="T58" fmla="*/ 3 w 172"/>
                <a:gd name="T59" fmla="*/ 192 h 205"/>
                <a:gd name="T60" fmla="*/ 7 w 172"/>
                <a:gd name="T61" fmla="*/ 199 h 205"/>
                <a:gd name="T62" fmla="*/ 13 w 172"/>
                <a:gd name="T63" fmla="*/ 205 h 205"/>
                <a:gd name="T64" fmla="*/ 35 w 172"/>
                <a:gd name="T65" fmla="*/ 198 h 205"/>
                <a:gd name="T66" fmla="*/ 45 w 172"/>
                <a:gd name="T67" fmla="*/ 192 h 205"/>
                <a:gd name="T68" fmla="*/ 49 w 172"/>
                <a:gd name="T69" fmla="*/ 184 h 205"/>
                <a:gd name="T70" fmla="*/ 54 w 172"/>
                <a:gd name="T71" fmla="*/ 194 h 205"/>
                <a:gd name="T72" fmla="*/ 63 w 172"/>
                <a:gd name="T73" fmla="*/ 177 h 205"/>
                <a:gd name="T74" fmla="*/ 66 w 172"/>
                <a:gd name="T75" fmla="*/ 157 h 205"/>
                <a:gd name="T76" fmla="*/ 59 w 172"/>
                <a:gd name="T77" fmla="*/ 127 h 205"/>
                <a:gd name="T78" fmla="*/ 75 w 172"/>
                <a:gd name="T79" fmla="*/ 110 h 205"/>
                <a:gd name="T80" fmla="*/ 76 w 172"/>
                <a:gd name="T81" fmla="*/ 86 h 205"/>
                <a:gd name="T82" fmla="*/ 89 w 172"/>
                <a:gd name="T83" fmla="*/ 69 h 205"/>
                <a:gd name="T84" fmla="*/ 92 w 172"/>
                <a:gd name="T85" fmla="*/ 54 h 205"/>
                <a:gd name="T86" fmla="*/ 110 w 172"/>
                <a:gd name="T87" fmla="*/ 48 h 205"/>
                <a:gd name="T88" fmla="*/ 110 w 172"/>
                <a:gd name="T89" fmla="*/ 35 h 205"/>
                <a:gd name="T90" fmla="*/ 134 w 172"/>
                <a:gd name="T91" fmla="*/ 37 h 205"/>
                <a:gd name="T92" fmla="*/ 144 w 172"/>
                <a:gd name="T93" fmla="*/ 21 h 205"/>
                <a:gd name="T94" fmla="*/ 162 w 172"/>
                <a:gd name="T95" fmla="*/ 20 h 205"/>
                <a:gd name="T96" fmla="*/ 172 w 172"/>
                <a:gd name="T97" fmla="*/ 1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5"/>
                <a:gd name="T149" fmla="*/ 172 w 172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5">
                  <a:moveTo>
                    <a:pt x="159" y="13"/>
                  </a:moveTo>
                  <a:lnTo>
                    <a:pt x="165" y="9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2" y="6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6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9"/>
                  </a:lnTo>
                  <a:lnTo>
                    <a:pt x="123" y="13"/>
                  </a:lnTo>
                  <a:lnTo>
                    <a:pt x="124" y="16"/>
                  </a:lnTo>
                  <a:lnTo>
                    <a:pt x="116" y="17"/>
                  </a:lnTo>
                  <a:lnTo>
                    <a:pt x="114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7" y="35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69"/>
                  </a:lnTo>
                  <a:lnTo>
                    <a:pt x="68" y="75"/>
                  </a:lnTo>
                  <a:lnTo>
                    <a:pt x="61" y="91"/>
                  </a:lnTo>
                  <a:lnTo>
                    <a:pt x="59" y="99"/>
                  </a:lnTo>
                  <a:lnTo>
                    <a:pt x="56" y="102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7"/>
                  </a:lnTo>
                  <a:lnTo>
                    <a:pt x="51" y="109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6"/>
                  </a:lnTo>
                  <a:lnTo>
                    <a:pt x="34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8" y="129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39"/>
                  </a:lnTo>
                  <a:lnTo>
                    <a:pt x="8" y="141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60"/>
                  </a:lnTo>
                  <a:lnTo>
                    <a:pt x="3" y="161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4"/>
                  </a:lnTo>
                  <a:lnTo>
                    <a:pt x="4" y="174"/>
                  </a:lnTo>
                  <a:lnTo>
                    <a:pt x="1" y="180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1"/>
                  </a:lnTo>
                  <a:lnTo>
                    <a:pt x="3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1"/>
                  </a:lnTo>
                  <a:lnTo>
                    <a:pt x="4" y="192"/>
                  </a:lnTo>
                  <a:lnTo>
                    <a:pt x="3" y="192"/>
                  </a:lnTo>
                  <a:lnTo>
                    <a:pt x="1" y="194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13" y="205"/>
                  </a:lnTo>
                  <a:lnTo>
                    <a:pt x="22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9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9" y="181"/>
                  </a:lnTo>
                  <a:lnTo>
                    <a:pt x="63" y="177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6" y="157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59" y="127"/>
                  </a:lnTo>
                  <a:lnTo>
                    <a:pt x="63" y="11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69" y="107"/>
                  </a:lnTo>
                  <a:lnTo>
                    <a:pt x="76" y="98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5"/>
                  </a:lnTo>
                  <a:lnTo>
                    <a:pt x="89" y="69"/>
                  </a:lnTo>
                  <a:lnTo>
                    <a:pt x="87" y="64"/>
                  </a:lnTo>
                  <a:lnTo>
                    <a:pt x="87" y="58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0" y="47"/>
                  </a:lnTo>
                  <a:lnTo>
                    <a:pt x="110" y="48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16" y="33"/>
                  </a:lnTo>
                  <a:lnTo>
                    <a:pt x="128" y="38"/>
                  </a:lnTo>
                  <a:lnTo>
                    <a:pt x="134" y="37"/>
                  </a:lnTo>
                  <a:lnTo>
                    <a:pt x="141" y="38"/>
                  </a:lnTo>
                  <a:lnTo>
                    <a:pt x="144" y="30"/>
                  </a:lnTo>
                  <a:lnTo>
                    <a:pt x="144" y="21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2" y="20"/>
                  </a:lnTo>
                  <a:lnTo>
                    <a:pt x="165" y="26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47"/>
            <p:cNvSpPr>
              <a:spLocks noChangeAspect="1"/>
            </p:cNvSpPr>
            <p:nvPr/>
          </p:nvSpPr>
          <p:spPr bwMode="auto">
            <a:xfrm>
              <a:off x="1275" y="949"/>
              <a:ext cx="788" cy="944"/>
            </a:xfrm>
            <a:custGeom>
              <a:avLst/>
              <a:gdLst>
                <a:gd name="T0" fmla="*/ 171 w 172"/>
                <a:gd name="T1" fmla="*/ 4 h 206"/>
                <a:gd name="T2" fmla="*/ 155 w 172"/>
                <a:gd name="T3" fmla="*/ 3 h 206"/>
                <a:gd name="T4" fmla="*/ 151 w 172"/>
                <a:gd name="T5" fmla="*/ 0 h 206"/>
                <a:gd name="T6" fmla="*/ 145 w 172"/>
                <a:gd name="T7" fmla="*/ 3 h 206"/>
                <a:gd name="T8" fmla="*/ 138 w 172"/>
                <a:gd name="T9" fmla="*/ 14 h 206"/>
                <a:gd name="T10" fmla="*/ 130 w 172"/>
                <a:gd name="T11" fmla="*/ 4 h 206"/>
                <a:gd name="T12" fmla="*/ 124 w 172"/>
                <a:gd name="T13" fmla="*/ 17 h 206"/>
                <a:gd name="T14" fmla="*/ 113 w 172"/>
                <a:gd name="T15" fmla="*/ 22 h 206"/>
                <a:gd name="T16" fmla="*/ 104 w 172"/>
                <a:gd name="T17" fmla="*/ 21 h 206"/>
                <a:gd name="T18" fmla="*/ 92 w 172"/>
                <a:gd name="T19" fmla="*/ 29 h 206"/>
                <a:gd name="T20" fmla="*/ 90 w 172"/>
                <a:gd name="T21" fmla="*/ 39 h 206"/>
                <a:gd name="T22" fmla="*/ 83 w 172"/>
                <a:gd name="T23" fmla="*/ 51 h 206"/>
                <a:gd name="T24" fmla="*/ 76 w 172"/>
                <a:gd name="T25" fmla="*/ 60 h 206"/>
                <a:gd name="T26" fmla="*/ 73 w 172"/>
                <a:gd name="T27" fmla="*/ 68 h 206"/>
                <a:gd name="T28" fmla="*/ 61 w 172"/>
                <a:gd name="T29" fmla="*/ 90 h 206"/>
                <a:gd name="T30" fmla="*/ 51 w 172"/>
                <a:gd name="T31" fmla="*/ 103 h 206"/>
                <a:gd name="T32" fmla="*/ 51 w 172"/>
                <a:gd name="T33" fmla="*/ 108 h 206"/>
                <a:gd name="T34" fmla="*/ 39 w 172"/>
                <a:gd name="T35" fmla="*/ 124 h 206"/>
                <a:gd name="T36" fmla="*/ 31 w 172"/>
                <a:gd name="T37" fmla="*/ 125 h 206"/>
                <a:gd name="T38" fmla="*/ 24 w 172"/>
                <a:gd name="T39" fmla="*/ 133 h 206"/>
                <a:gd name="T40" fmla="*/ 11 w 172"/>
                <a:gd name="T41" fmla="*/ 140 h 206"/>
                <a:gd name="T42" fmla="*/ 3 w 172"/>
                <a:gd name="T43" fmla="*/ 147 h 206"/>
                <a:gd name="T44" fmla="*/ 1 w 172"/>
                <a:gd name="T45" fmla="*/ 154 h 206"/>
                <a:gd name="T46" fmla="*/ 1 w 172"/>
                <a:gd name="T47" fmla="*/ 158 h 206"/>
                <a:gd name="T48" fmla="*/ 0 w 172"/>
                <a:gd name="T49" fmla="*/ 165 h 206"/>
                <a:gd name="T50" fmla="*/ 1 w 172"/>
                <a:gd name="T51" fmla="*/ 173 h 206"/>
                <a:gd name="T52" fmla="*/ 7 w 172"/>
                <a:gd name="T53" fmla="*/ 178 h 206"/>
                <a:gd name="T54" fmla="*/ 3 w 172"/>
                <a:gd name="T55" fmla="*/ 183 h 206"/>
                <a:gd name="T56" fmla="*/ 7 w 172"/>
                <a:gd name="T57" fmla="*/ 189 h 206"/>
                <a:gd name="T58" fmla="*/ 3 w 172"/>
                <a:gd name="T59" fmla="*/ 193 h 206"/>
                <a:gd name="T60" fmla="*/ 7 w 172"/>
                <a:gd name="T61" fmla="*/ 199 h 206"/>
                <a:gd name="T62" fmla="*/ 13 w 172"/>
                <a:gd name="T63" fmla="*/ 206 h 206"/>
                <a:gd name="T64" fmla="*/ 35 w 172"/>
                <a:gd name="T65" fmla="*/ 197 h 206"/>
                <a:gd name="T66" fmla="*/ 45 w 172"/>
                <a:gd name="T67" fmla="*/ 192 h 206"/>
                <a:gd name="T68" fmla="*/ 49 w 172"/>
                <a:gd name="T69" fmla="*/ 183 h 206"/>
                <a:gd name="T70" fmla="*/ 54 w 172"/>
                <a:gd name="T71" fmla="*/ 193 h 206"/>
                <a:gd name="T72" fmla="*/ 63 w 172"/>
                <a:gd name="T73" fmla="*/ 178 h 206"/>
                <a:gd name="T74" fmla="*/ 66 w 172"/>
                <a:gd name="T75" fmla="*/ 157 h 206"/>
                <a:gd name="T76" fmla="*/ 59 w 172"/>
                <a:gd name="T77" fmla="*/ 127 h 206"/>
                <a:gd name="T78" fmla="*/ 75 w 172"/>
                <a:gd name="T79" fmla="*/ 111 h 206"/>
                <a:gd name="T80" fmla="*/ 76 w 172"/>
                <a:gd name="T81" fmla="*/ 86 h 206"/>
                <a:gd name="T82" fmla="*/ 89 w 172"/>
                <a:gd name="T83" fmla="*/ 69 h 206"/>
                <a:gd name="T84" fmla="*/ 92 w 172"/>
                <a:gd name="T85" fmla="*/ 53 h 206"/>
                <a:gd name="T86" fmla="*/ 110 w 172"/>
                <a:gd name="T87" fmla="*/ 49 h 206"/>
                <a:gd name="T88" fmla="*/ 110 w 172"/>
                <a:gd name="T89" fmla="*/ 36 h 206"/>
                <a:gd name="T90" fmla="*/ 134 w 172"/>
                <a:gd name="T91" fmla="*/ 36 h 206"/>
                <a:gd name="T92" fmla="*/ 144 w 172"/>
                <a:gd name="T93" fmla="*/ 21 h 206"/>
                <a:gd name="T94" fmla="*/ 162 w 172"/>
                <a:gd name="T95" fmla="*/ 19 h 206"/>
                <a:gd name="T96" fmla="*/ 172 w 172"/>
                <a:gd name="T97" fmla="*/ 17 h 2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6"/>
                <a:gd name="T149" fmla="*/ 172 w 172"/>
                <a:gd name="T150" fmla="*/ 206 h 2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6">
                  <a:moveTo>
                    <a:pt x="159" y="12"/>
                  </a:moveTo>
                  <a:lnTo>
                    <a:pt x="165" y="10"/>
                  </a:lnTo>
                  <a:lnTo>
                    <a:pt x="171" y="4"/>
                  </a:lnTo>
                  <a:lnTo>
                    <a:pt x="159" y="1"/>
                  </a:lnTo>
                  <a:lnTo>
                    <a:pt x="156" y="1"/>
                  </a:lnTo>
                  <a:lnTo>
                    <a:pt x="155" y="3"/>
                  </a:lnTo>
                  <a:lnTo>
                    <a:pt x="152" y="7"/>
                  </a:lnTo>
                  <a:lnTo>
                    <a:pt x="151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5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10"/>
                  </a:lnTo>
                  <a:lnTo>
                    <a:pt x="123" y="14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14" y="19"/>
                  </a:lnTo>
                  <a:lnTo>
                    <a:pt x="113" y="22"/>
                  </a:lnTo>
                  <a:lnTo>
                    <a:pt x="110" y="24"/>
                  </a:lnTo>
                  <a:lnTo>
                    <a:pt x="106" y="24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5"/>
                  </a:lnTo>
                  <a:lnTo>
                    <a:pt x="92" y="29"/>
                  </a:lnTo>
                  <a:lnTo>
                    <a:pt x="87" y="36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85" y="45"/>
                  </a:lnTo>
                  <a:lnTo>
                    <a:pt x="82" y="45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70"/>
                  </a:lnTo>
                  <a:lnTo>
                    <a:pt x="68" y="76"/>
                  </a:lnTo>
                  <a:lnTo>
                    <a:pt x="61" y="90"/>
                  </a:lnTo>
                  <a:lnTo>
                    <a:pt x="59" y="99"/>
                  </a:lnTo>
                  <a:lnTo>
                    <a:pt x="56" y="101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1" y="108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5"/>
                  </a:lnTo>
                  <a:lnTo>
                    <a:pt x="34" y="124"/>
                  </a:lnTo>
                  <a:lnTo>
                    <a:pt x="31" y="125"/>
                  </a:lnTo>
                  <a:lnTo>
                    <a:pt x="30" y="127"/>
                  </a:lnTo>
                  <a:lnTo>
                    <a:pt x="28" y="130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40"/>
                  </a:lnTo>
                  <a:lnTo>
                    <a:pt x="8" y="142"/>
                  </a:lnTo>
                  <a:lnTo>
                    <a:pt x="7" y="145"/>
                  </a:lnTo>
                  <a:lnTo>
                    <a:pt x="3" y="147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3" y="155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0" y="165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3"/>
                  </a:lnTo>
                  <a:lnTo>
                    <a:pt x="4" y="175"/>
                  </a:lnTo>
                  <a:lnTo>
                    <a:pt x="1" y="181"/>
                  </a:lnTo>
                  <a:lnTo>
                    <a:pt x="7" y="178"/>
                  </a:lnTo>
                  <a:lnTo>
                    <a:pt x="7" y="181"/>
                  </a:lnTo>
                  <a:lnTo>
                    <a:pt x="6" y="181"/>
                  </a:lnTo>
                  <a:lnTo>
                    <a:pt x="3" y="183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0"/>
                  </a:lnTo>
                  <a:lnTo>
                    <a:pt x="4" y="193"/>
                  </a:lnTo>
                  <a:lnTo>
                    <a:pt x="3" y="193"/>
                  </a:lnTo>
                  <a:lnTo>
                    <a:pt x="1" y="193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3"/>
                  </a:lnTo>
                  <a:lnTo>
                    <a:pt x="13" y="206"/>
                  </a:lnTo>
                  <a:lnTo>
                    <a:pt x="22" y="206"/>
                  </a:lnTo>
                  <a:lnTo>
                    <a:pt x="31" y="203"/>
                  </a:lnTo>
                  <a:lnTo>
                    <a:pt x="35" y="197"/>
                  </a:lnTo>
                  <a:lnTo>
                    <a:pt x="39" y="192"/>
                  </a:lnTo>
                  <a:lnTo>
                    <a:pt x="42" y="193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3"/>
                  </a:lnTo>
                  <a:lnTo>
                    <a:pt x="49" y="183"/>
                  </a:lnTo>
                  <a:lnTo>
                    <a:pt x="51" y="186"/>
                  </a:lnTo>
                  <a:lnTo>
                    <a:pt x="52" y="190"/>
                  </a:lnTo>
                  <a:lnTo>
                    <a:pt x="54" y="193"/>
                  </a:lnTo>
                  <a:lnTo>
                    <a:pt x="56" y="193"/>
                  </a:lnTo>
                  <a:lnTo>
                    <a:pt x="59" y="181"/>
                  </a:lnTo>
                  <a:lnTo>
                    <a:pt x="63" y="178"/>
                  </a:lnTo>
                  <a:lnTo>
                    <a:pt x="63" y="166"/>
                  </a:lnTo>
                  <a:lnTo>
                    <a:pt x="66" y="162"/>
                  </a:lnTo>
                  <a:lnTo>
                    <a:pt x="66" y="157"/>
                  </a:lnTo>
                  <a:lnTo>
                    <a:pt x="61" y="152"/>
                  </a:lnTo>
                  <a:lnTo>
                    <a:pt x="61" y="142"/>
                  </a:lnTo>
                  <a:lnTo>
                    <a:pt x="59" y="127"/>
                  </a:lnTo>
                  <a:lnTo>
                    <a:pt x="63" y="118"/>
                  </a:lnTo>
                  <a:lnTo>
                    <a:pt x="73" y="118"/>
                  </a:lnTo>
                  <a:lnTo>
                    <a:pt x="75" y="111"/>
                  </a:lnTo>
                  <a:lnTo>
                    <a:pt x="69" y="108"/>
                  </a:lnTo>
                  <a:lnTo>
                    <a:pt x="76" y="99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6"/>
                  </a:lnTo>
                  <a:lnTo>
                    <a:pt x="89" y="69"/>
                  </a:lnTo>
                  <a:lnTo>
                    <a:pt x="87" y="65"/>
                  </a:lnTo>
                  <a:lnTo>
                    <a:pt x="87" y="58"/>
                  </a:lnTo>
                  <a:lnTo>
                    <a:pt x="92" y="53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10" y="49"/>
                  </a:lnTo>
                  <a:lnTo>
                    <a:pt x="110" y="39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16" y="32"/>
                  </a:lnTo>
                  <a:lnTo>
                    <a:pt x="128" y="39"/>
                  </a:lnTo>
                  <a:lnTo>
                    <a:pt x="134" y="36"/>
                  </a:lnTo>
                  <a:lnTo>
                    <a:pt x="141" y="39"/>
                  </a:lnTo>
                  <a:lnTo>
                    <a:pt x="144" y="29"/>
                  </a:lnTo>
                  <a:lnTo>
                    <a:pt x="144" y="21"/>
                  </a:lnTo>
                  <a:lnTo>
                    <a:pt x="148" y="17"/>
                  </a:lnTo>
                  <a:lnTo>
                    <a:pt x="154" y="17"/>
                  </a:lnTo>
                  <a:lnTo>
                    <a:pt x="162" y="19"/>
                  </a:lnTo>
                  <a:lnTo>
                    <a:pt x="165" y="25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48"/>
            <p:cNvSpPr>
              <a:spLocks noChangeAspect="1"/>
            </p:cNvSpPr>
            <p:nvPr/>
          </p:nvSpPr>
          <p:spPr bwMode="auto">
            <a:xfrm>
              <a:off x="1389" y="2900"/>
              <a:ext cx="65" cy="110"/>
            </a:xfrm>
            <a:custGeom>
              <a:avLst/>
              <a:gdLst>
                <a:gd name="T0" fmla="*/ 10 w 14"/>
                <a:gd name="T1" fmla="*/ 5 h 24"/>
                <a:gd name="T2" fmla="*/ 10 w 14"/>
                <a:gd name="T3" fmla="*/ 0 h 24"/>
                <a:gd name="T4" fmla="*/ 13 w 14"/>
                <a:gd name="T5" fmla="*/ 0 h 24"/>
                <a:gd name="T6" fmla="*/ 13 w 14"/>
                <a:gd name="T7" fmla="*/ 6 h 24"/>
                <a:gd name="T8" fmla="*/ 14 w 14"/>
                <a:gd name="T9" fmla="*/ 7 h 24"/>
                <a:gd name="T10" fmla="*/ 14 w 14"/>
                <a:gd name="T11" fmla="*/ 13 h 24"/>
                <a:gd name="T12" fmla="*/ 13 w 14"/>
                <a:gd name="T13" fmla="*/ 16 h 24"/>
                <a:gd name="T14" fmla="*/ 13 w 14"/>
                <a:gd name="T15" fmla="*/ 19 h 24"/>
                <a:gd name="T16" fmla="*/ 10 w 14"/>
                <a:gd name="T17" fmla="*/ 24 h 24"/>
                <a:gd name="T18" fmla="*/ 7 w 14"/>
                <a:gd name="T19" fmla="*/ 24 h 24"/>
                <a:gd name="T20" fmla="*/ 5 w 14"/>
                <a:gd name="T21" fmla="*/ 22 h 24"/>
                <a:gd name="T22" fmla="*/ 6 w 14"/>
                <a:gd name="T23" fmla="*/ 20 h 24"/>
                <a:gd name="T24" fmla="*/ 3 w 14"/>
                <a:gd name="T25" fmla="*/ 19 h 24"/>
                <a:gd name="T26" fmla="*/ 6 w 14"/>
                <a:gd name="T27" fmla="*/ 17 h 24"/>
                <a:gd name="T28" fmla="*/ 2 w 14"/>
                <a:gd name="T29" fmla="*/ 16 h 24"/>
                <a:gd name="T30" fmla="*/ 5 w 14"/>
                <a:gd name="T31" fmla="*/ 14 h 24"/>
                <a:gd name="T32" fmla="*/ 2 w 14"/>
                <a:gd name="T33" fmla="*/ 13 h 24"/>
                <a:gd name="T34" fmla="*/ 0 w 14"/>
                <a:gd name="T35" fmla="*/ 9 h 24"/>
                <a:gd name="T36" fmla="*/ 3 w 14"/>
                <a:gd name="T37" fmla="*/ 9 h 24"/>
                <a:gd name="T38" fmla="*/ 3 w 14"/>
                <a:gd name="T39" fmla="*/ 6 h 24"/>
                <a:gd name="T40" fmla="*/ 6 w 14"/>
                <a:gd name="T41" fmla="*/ 6 h 24"/>
                <a:gd name="T42" fmla="*/ 10 w 14"/>
                <a:gd name="T43" fmla="*/ 5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4"/>
                <a:gd name="T68" fmla="*/ 14 w 14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4">
                  <a:moveTo>
                    <a:pt x="10" y="5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49"/>
            <p:cNvSpPr>
              <a:spLocks noChangeAspect="1"/>
            </p:cNvSpPr>
            <p:nvPr/>
          </p:nvSpPr>
          <p:spPr bwMode="auto">
            <a:xfrm>
              <a:off x="1101" y="2331"/>
              <a:ext cx="192" cy="129"/>
            </a:xfrm>
            <a:custGeom>
              <a:avLst/>
              <a:gdLst>
                <a:gd name="T0" fmla="*/ 37 w 42"/>
                <a:gd name="T1" fmla="*/ 23 h 28"/>
                <a:gd name="T2" fmla="*/ 37 w 42"/>
                <a:gd name="T3" fmla="*/ 20 h 28"/>
                <a:gd name="T4" fmla="*/ 41 w 42"/>
                <a:gd name="T5" fmla="*/ 20 h 28"/>
                <a:gd name="T6" fmla="*/ 42 w 42"/>
                <a:gd name="T7" fmla="*/ 17 h 28"/>
                <a:gd name="T8" fmla="*/ 42 w 42"/>
                <a:gd name="T9" fmla="*/ 14 h 28"/>
                <a:gd name="T10" fmla="*/ 39 w 42"/>
                <a:gd name="T11" fmla="*/ 11 h 28"/>
                <a:gd name="T12" fmla="*/ 35 w 42"/>
                <a:gd name="T13" fmla="*/ 8 h 28"/>
                <a:gd name="T14" fmla="*/ 37 w 42"/>
                <a:gd name="T15" fmla="*/ 6 h 28"/>
                <a:gd name="T16" fmla="*/ 34 w 42"/>
                <a:gd name="T17" fmla="*/ 3 h 28"/>
                <a:gd name="T18" fmla="*/ 28 w 42"/>
                <a:gd name="T19" fmla="*/ 1 h 28"/>
                <a:gd name="T20" fmla="*/ 22 w 42"/>
                <a:gd name="T21" fmla="*/ 1 h 28"/>
                <a:gd name="T22" fmla="*/ 17 w 42"/>
                <a:gd name="T23" fmla="*/ 3 h 28"/>
                <a:gd name="T24" fmla="*/ 14 w 42"/>
                <a:gd name="T25" fmla="*/ 1 h 28"/>
                <a:gd name="T26" fmla="*/ 10 w 42"/>
                <a:gd name="T27" fmla="*/ 0 h 28"/>
                <a:gd name="T28" fmla="*/ 6 w 42"/>
                <a:gd name="T29" fmla="*/ 1 h 28"/>
                <a:gd name="T30" fmla="*/ 0 w 42"/>
                <a:gd name="T31" fmla="*/ 3 h 28"/>
                <a:gd name="T32" fmla="*/ 3 w 42"/>
                <a:gd name="T33" fmla="*/ 4 h 28"/>
                <a:gd name="T34" fmla="*/ 6 w 42"/>
                <a:gd name="T35" fmla="*/ 8 h 28"/>
                <a:gd name="T36" fmla="*/ 8 w 42"/>
                <a:gd name="T37" fmla="*/ 11 h 28"/>
                <a:gd name="T38" fmla="*/ 14 w 42"/>
                <a:gd name="T39" fmla="*/ 14 h 28"/>
                <a:gd name="T40" fmla="*/ 14 w 42"/>
                <a:gd name="T41" fmla="*/ 14 h 28"/>
                <a:gd name="T42" fmla="*/ 18 w 42"/>
                <a:gd name="T43" fmla="*/ 17 h 28"/>
                <a:gd name="T44" fmla="*/ 18 w 42"/>
                <a:gd name="T45" fmla="*/ 20 h 28"/>
                <a:gd name="T46" fmla="*/ 24 w 42"/>
                <a:gd name="T47" fmla="*/ 20 h 28"/>
                <a:gd name="T48" fmla="*/ 27 w 42"/>
                <a:gd name="T49" fmla="*/ 24 h 28"/>
                <a:gd name="T50" fmla="*/ 34 w 42"/>
                <a:gd name="T51" fmla="*/ 28 h 28"/>
                <a:gd name="T52" fmla="*/ 37 w 42"/>
                <a:gd name="T53" fmla="*/ 28 h 28"/>
                <a:gd name="T54" fmla="*/ 37 w 42"/>
                <a:gd name="T55" fmla="*/ 25 h 28"/>
                <a:gd name="T56" fmla="*/ 37 w 42"/>
                <a:gd name="T57" fmla="*/ 23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28"/>
                <a:gd name="T89" fmla="*/ 42 w 42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28">
                  <a:moveTo>
                    <a:pt x="37" y="23"/>
                  </a:moveTo>
                  <a:lnTo>
                    <a:pt x="37" y="20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8"/>
                  </a:lnTo>
                  <a:lnTo>
                    <a:pt x="8" y="11"/>
                  </a:lnTo>
                  <a:lnTo>
                    <a:pt x="14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5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50"/>
            <p:cNvSpPr>
              <a:spLocks noChangeAspect="1"/>
            </p:cNvSpPr>
            <p:nvPr/>
          </p:nvSpPr>
          <p:spPr bwMode="auto">
            <a:xfrm>
              <a:off x="1101" y="2331"/>
              <a:ext cx="192" cy="129"/>
            </a:xfrm>
            <a:custGeom>
              <a:avLst/>
              <a:gdLst>
                <a:gd name="T0" fmla="*/ 37 w 42"/>
                <a:gd name="T1" fmla="*/ 23 h 28"/>
                <a:gd name="T2" fmla="*/ 37 w 42"/>
                <a:gd name="T3" fmla="*/ 20 h 28"/>
                <a:gd name="T4" fmla="*/ 41 w 42"/>
                <a:gd name="T5" fmla="*/ 20 h 28"/>
                <a:gd name="T6" fmla="*/ 42 w 42"/>
                <a:gd name="T7" fmla="*/ 17 h 28"/>
                <a:gd name="T8" fmla="*/ 42 w 42"/>
                <a:gd name="T9" fmla="*/ 14 h 28"/>
                <a:gd name="T10" fmla="*/ 39 w 42"/>
                <a:gd name="T11" fmla="*/ 11 h 28"/>
                <a:gd name="T12" fmla="*/ 35 w 42"/>
                <a:gd name="T13" fmla="*/ 8 h 28"/>
                <a:gd name="T14" fmla="*/ 37 w 42"/>
                <a:gd name="T15" fmla="*/ 6 h 28"/>
                <a:gd name="T16" fmla="*/ 34 w 42"/>
                <a:gd name="T17" fmla="*/ 3 h 28"/>
                <a:gd name="T18" fmla="*/ 28 w 42"/>
                <a:gd name="T19" fmla="*/ 1 h 28"/>
                <a:gd name="T20" fmla="*/ 22 w 42"/>
                <a:gd name="T21" fmla="*/ 1 h 28"/>
                <a:gd name="T22" fmla="*/ 17 w 42"/>
                <a:gd name="T23" fmla="*/ 3 h 28"/>
                <a:gd name="T24" fmla="*/ 14 w 42"/>
                <a:gd name="T25" fmla="*/ 1 h 28"/>
                <a:gd name="T26" fmla="*/ 10 w 42"/>
                <a:gd name="T27" fmla="*/ 0 h 28"/>
                <a:gd name="T28" fmla="*/ 6 w 42"/>
                <a:gd name="T29" fmla="*/ 1 h 28"/>
                <a:gd name="T30" fmla="*/ 0 w 42"/>
                <a:gd name="T31" fmla="*/ 3 h 28"/>
                <a:gd name="T32" fmla="*/ 3 w 42"/>
                <a:gd name="T33" fmla="*/ 4 h 28"/>
                <a:gd name="T34" fmla="*/ 6 w 42"/>
                <a:gd name="T35" fmla="*/ 8 h 28"/>
                <a:gd name="T36" fmla="*/ 8 w 42"/>
                <a:gd name="T37" fmla="*/ 11 h 28"/>
                <a:gd name="T38" fmla="*/ 14 w 42"/>
                <a:gd name="T39" fmla="*/ 14 h 28"/>
                <a:gd name="T40" fmla="*/ 14 w 42"/>
                <a:gd name="T41" fmla="*/ 14 h 28"/>
                <a:gd name="T42" fmla="*/ 18 w 42"/>
                <a:gd name="T43" fmla="*/ 17 h 28"/>
                <a:gd name="T44" fmla="*/ 18 w 42"/>
                <a:gd name="T45" fmla="*/ 20 h 28"/>
                <a:gd name="T46" fmla="*/ 24 w 42"/>
                <a:gd name="T47" fmla="*/ 20 h 28"/>
                <a:gd name="T48" fmla="*/ 27 w 42"/>
                <a:gd name="T49" fmla="*/ 24 h 28"/>
                <a:gd name="T50" fmla="*/ 34 w 42"/>
                <a:gd name="T51" fmla="*/ 28 h 28"/>
                <a:gd name="T52" fmla="*/ 37 w 42"/>
                <a:gd name="T53" fmla="*/ 28 h 28"/>
                <a:gd name="T54" fmla="*/ 37 w 42"/>
                <a:gd name="T55" fmla="*/ 25 h 28"/>
                <a:gd name="T56" fmla="*/ 37 w 42"/>
                <a:gd name="T57" fmla="*/ 23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28"/>
                <a:gd name="T89" fmla="*/ 42 w 42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28">
                  <a:moveTo>
                    <a:pt x="37" y="23"/>
                  </a:moveTo>
                  <a:lnTo>
                    <a:pt x="37" y="20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8"/>
                  </a:lnTo>
                  <a:lnTo>
                    <a:pt x="8" y="11"/>
                  </a:lnTo>
                  <a:lnTo>
                    <a:pt x="14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5"/>
                  </a:lnTo>
                  <a:lnTo>
                    <a:pt x="37" y="23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51"/>
            <p:cNvSpPr>
              <a:spLocks noChangeAspect="1"/>
            </p:cNvSpPr>
            <p:nvPr/>
          </p:nvSpPr>
          <p:spPr bwMode="auto">
            <a:xfrm>
              <a:off x="1147" y="2194"/>
              <a:ext cx="197" cy="184"/>
            </a:xfrm>
            <a:custGeom>
              <a:avLst/>
              <a:gdLst>
                <a:gd name="T0" fmla="*/ 31 w 43"/>
                <a:gd name="T1" fmla="*/ 34 h 40"/>
                <a:gd name="T2" fmla="*/ 31 w 43"/>
                <a:gd name="T3" fmla="*/ 29 h 40"/>
                <a:gd name="T4" fmla="*/ 31 w 43"/>
                <a:gd name="T5" fmla="*/ 26 h 40"/>
                <a:gd name="T6" fmla="*/ 36 w 43"/>
                <a:gd name="T7" fmla="*/ 24 h 40"/>
                <a:gd name="T8" fmla="*/ 36 w 43"/>
                <a:gd name="T9" fmla="*/ 22 h 40"/>
                <a:gd name="T10" fmla="*/ 41 w 43"/>
                <a:gd name="T11" fmla="*/ 20 h 40"/>
                <a:gd name="T12" fmla="*/ 42 w 43"/>
                <a:gd name="T13" fmla="*/ 16 h 40"/>
                <a:gd name="T14" fmla="*/ 38 w 43"/>
                <a:gd name="T15" fmla="*/ 13 h 40"/>
                <a:gd name="T16" fmla="*/ 42 w 43"/>
                <a:gd name="T17" fmla="*/ 13 h 40"/>
                <a:gd name="T18" fmla="*/ 43 w 43"/>
                <a:gd name="T19" fmla="*/ 7 h 40"/>
                <a:gd name="T20" fmla="*/ 42 w 43"/>
                <a:gd name="T21" fmla="*/ 3 h 40"/>
                <a:gd name="T22" fmla="*/ 42 w 43"/>
                <a:gd name="T23" fmla="*/ 3 h 40"/>
                <a:gd name="T24" fmla="*/ 39 w 43"/>
                <a:gd name="T25" fmla="*/ 0 h 40"/>
                <a:gd name="T26" fmla="*/ 36 w 43"/>
                <a:gd name="T27" fmla="*/ 0 h 40"/>
                <a:gd name="T28" fmla="*/ 28 w 43"/>
                <a:gd name="T29" fmla="*/ 3 h 40"/>
                <a:gd name="T30" fmla="*/ 27 w 43"/>
                <a:gd name="T31" fmla="*/ 3 h 40"/>
                <a:gd name="T32" fmla="*/ 25 w 43"/>
                <a:gd name="T33" fmla="*/ 6 h 40"/>
                <a:gd name="T34" fmla="*/ 27 w 43"/>
                <a:gd name="T35" fmla="*/ 9 h 40"/>
                <a:gd name="T36" fmla="*/ 28 w 43"/>
                <a:gd name="T37" fmla="*/ 13 h 40"/>
                <a:gd name="T38" fmla="*/ 29 w 43"/>
                <a:gd name="T39" fmla="*/ 14 h 40"/>
                <a:gd name="T40" fmla="*/ 27 w 43"/>
                <a:gd name="T41" fmla="*/ 16 h 40"/>
                <a:gd name="T42" fmla="*/ 24 w 43"/>
                <a:gd name="T43" fmla="*/ 17 h 40"/>
                <a:gd name="T44" fmla="*/ 21 w 43"/>
                <a:gd name="T45" fmla="*/ 16 h 40"/>
                <a:gd name="T46" fmla="*/ 22 w 43"/>
                <a:gd name="T47" fmla="*/ 9 h 40"/>
                <a:gd name="T48" fmla="*/ 21 w 43"/>
                <a:gd name="T49" fmla="*/ 7 h 40"/>
                <a:gd name="T50" fmla="*/ 19 w 43"/>
                <a:gd name="T51" fmla="*/ 5 h 40"/>
                <a:gd name="T52" fmla="*/ 14 w 43"/>
                <a:gd name="T53" fmla="*/ 16 h 40"/>
                <a:gd name="T54" fmla="*/ 10 w 43"/>
                <a:gd name="T55" fmla="*/ 22 h 40"/>
                <a:gd name="T56" fmla="*/ 8 w 43"/>
                <a:gd name="T57" fmla="*/ 27 h 40"/>
                <a:gd name="T58" fmla="*/ 5 w 43"/>
                <a:gd name="T59" fmla="*/ 27 h 40"/>
                <a:gd name="T60" fmla="*/ 4 w 43"/>
                <a:gd name="T61" fmla="*/ 27 h 40"/>
                <a:gd name="T62" fmla="*/ 3 w 43"/>
                <a:gd name="T63" fmla="*/ 29 h 40"/>
                <a:gd name="T64" fmla="*/ 0 w 43"/>
                <a:gd name="T65" fmla="*/ 30 h 40"/>
                <a:gd name="T66" fmla="*/ 3 w 43"/>
                <a:gd name="T67" fmla="*/ 31 h 40"/>
                <a:gd name="T68" fmla="*/ 8 w 43"/>
                <a:gd name="T69" fmla="*/ 33 h 40"/>
                <a:gd name="T70" fmla="*/ 12 w 43"/>
                <a:gd name="T71" fmla="*/ 31 h 40"/>
                <a:gd name="T72" fmla="*/ 18 w 43"/>
                <a:gd name="T73" fmla="*/ 31 h 40"/>
                <a:gd name="T74" fmla="*/ 24 w 43"/>
                <a:gd name="T75" fmla="*/ 33 h 40"/>
                <a:gd name="T76" fmla="*/ 27 w 43"/>
                <a:gd name="T77" fmla="*/ 36 h 40"/>
                <a:gd name="T78" fmla="*/ 25 w 43"/>
                <a:gd name="T79" fmla="*/ 38 h 40"/>
                <a:gd name="T80" fmla="*/ 28 w 43"/>
                <a:gd name="T81" fmla="*/ 40 h 40"/>
                <a:gd name="T82" fmla="*/ 28 w 43"/>
                <a:gd name="T83" fmla="*/ 37 h 40"/>
                <a:gd name="T84" fmla="*/ 31 w 43"/>
                <a:gd name="T85" fmla="*/ 34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40"/>
                <a:gd name="T131" fmla="*/ 43 w 43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40">
                  <a:moveTo>
                    <a:pt x="31" y="34"/>
                  </a:moveTo>
                  <a:lnTo>
                    <a:pt x="31" y="29"/>
                  </a:lnTo>
                  <a:lnTo>
                    <a:pt x="31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52"/>
            <p:cNvSpPr>
              <a:spLocks noChangeAspect="1"/>
            </p:cNvSpPr>
            <p:nvPr/>
          </p:nvSpPr>
          <p:spPr bwMode="auto">
            <a:xfrm>
              <a:off x="1147" y="2194"/>
              <a:ext cx="197" cy="184"/>
            </a:xfrm>
            <a:custGeom>
              <a:avLst/>
              <a:gdLst>
                <a:gd name="T0" fmla="*/ 31 w 43"/>
                <a:gd name="T1" fmla="*/ 34 h 40"/>
                <a:gd name="T2" fmla="*/ 31 w 43"/>
                <a:gd name="T3" fmla="*/ 29 h 40"/>
                <a:gd name="T4" fmla="*/ 31 w 43"/>
                <a:gd name="T5" fmla="*/ 26 h 40"/>
                <a:gd name="T6" fmla="*/ 36 w 43"/>
                <a:gd name="T7" fmla="*/ 24 h 40"/>
                <a:gd name="T8" fmla="*/ 36 w 43"/>
                <a:gd name="T9" fmla="*/ 22 h 40"/>
                <a:gd name="T10" fmla="*/ 41 w 43"/>
                <a:gd name="T11" fmla="*/ 20 h 40"/>
                <a:gd name="T12" fmla="*/ 42 w 43"/>
                <a:gd name="T13" fmla="*/ 16 h 40"/>
                <a:gd name="T14" fmla="*/ 38 w 43"/>
                <a:gd name="T15" fmla="*/ 13 h 40"/>
                <a:gd name="T16" fmla="*/ 42 w 43"/>
                <a:gd name="T17" fmla="*/ 13 h 40"/>
                <a:gd name="T18" fmla="*/ 43 w 43"/>
                <a:gd name="T19" fmla="*/ 7 h 40"/>
                <a:gd name="T20" fmla="*/ 42 w 43"/>
                <a:gd name="T21" fmla="*/ 3 h 40"/>
                <a:gd name="T22" fmla="*/ 42 w 43"/>
                <a:gd name="T23" fmla="*/ 3 h 40"/>
                <a:gd name="T24" fmla="*/ 39 w 43"/>
                <a:gd name="T25" fmla="*/ 0 h 40"/>
                <a:gd name="T26" fmla="*/ 36 w 43"/>
                <a:gd name="T27" fmla="*/ 0 h 40"/>
                <a:gd name="T28" fmla="*/ 28 w 43"/>
                <a:gd name="T29" fmla="*/ 3 h 40"/>
                <a:gd name="T30" fmla="*/ 27 w 43"/>
                <a:gd name="T31" fmla="*/ 3 h 40"/>
                <a:gd name="T32" fmla="*/ 25 w 43"/>
                <a:gd name="T33" fmla="*/ 6 h 40"/>
                <a:gd name="T34" fmla="*/ 27 w 43"/>
                <a:gd name="T35" fmla="*/ 9 h 40"/>
                <a:gd name="T36" fmla="*/ 28 w 43"/>
                <a:gd name="T37" fmla="*/ 13 h 40"/>
                <a:gd name="T38" fmla="*/ 29 w 43"/>
                <a:gd name="T39" fmla="*/ 14 h 40"/>
                <a:gd name="T40" fmla="*/ 27 w 43"/>
                <a:gd name="T41" fmla="*/ 16 h 40"/>
                <a:gd name="T42" fmla="*/ 24 w 43"/>
                <a:gd name="T43" fmla="*/ 17 h 40"/>
                <a:gd name="T44" fmla="*/ 21 w 43"/>
                <a:gd name="T45" fmla="*/ 16 h 40"/>
                <a:gd name="T46" fmla="*/ 22 w 43"/>
                <a:gd name="T47" fmla="*/ 9 h 40"/>
                <a:gd name="T48" fmla="*/ 21 w 43"/>
                <a:gd name="T49" fmla="*/ 7 h 40"/>
                <a:gd name="T50" fmla="*/ 19 w 43"/>
                <a:gd name="T51" fmla="*/ 5 h 40"/>
                <a:gd name="T52" fmla="*/ 14 w 43"/>
                <a:gd name="T53" fmla="*/ 16 h 40"/>
                <a:gd name="T54" fmla="*/ 10 w 43"/>
                <a:gd name="T55" fmla="*/ 22 h 40"/>
                <a:gd name="T56" fmla="*/ 8 w 43"/>
                <a:gd name="T57" fmla="*/ 27 h 40"/>
                <a:gd name="T58" fmla="*/ 5 w 43"/>
                <a:gd name="T59" fmla="*/ 27 h 40"/>
                <a:gd name="T60" fmla="*/ 4 w 43"/>
                <a:gd name="T61" fmla="*/ 27 h 40"/>
                <a:gd name="T62" fmla="*/ 3 w 43"/>
                <a:gd name="T63" fmla="*/ 29 h 40"/>
                <a:gd name="T64" fmla="*/ 0 w 43"/>
                <a:gd name="T65" fmla="*/ 30 h 40"/>
                <a:gd name="T66" fmla="*/ 3 w 43"/>
                <a:gd name="T67" fmla="*/ 31 h 40"/>
                <a:gd name="T68" fmla="*/ 8 w 43"/>
                <a:gd name="T69" fmla="*/ 33 h 40"/>
                <a:gd name="T70" fmla="*/ 12 w 43"/>
                <a:gd name="T71" fmla="*/ 31 h 40"/>
                <a:gd name="T72" fmla="*/ 18 w 43"/>
                <a:gd name="T73" fmla="*/ 31 h 40"/>
                <a:gd name="T74" fmla="*/ 24 w 43"/>
                <a:gd name="T75" fmla="*/ 33 h 40"/>
                <a:gd name="T76" fmla="*/ 27 w 43"/>
                <a:gd name="T77" fmla="*/ 36 h 40"/>
                <a:gd name="T78" fmla="*/ 25 w 43"/>
                <a:gd name="T79" fmla="*/ 38 h 40"/>
                <a:gd name="T80" fmla="*/ 28 w 43"/>
                <a:gd name="T81" fmla="*/ 40 h 40"/>
                <a:gd name="T82" fmla="*/ 28 w 43"/>
                <a:gd name="T83" fmla="*/ 37 h 40"/>
                <a:gd name="T84" fmla="*/ 31 w 43"/>
                <a:gd name="T85" fmla="*/ 34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40"/>
                <a:gd name="T131" fmla="*/ 43 w 43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40">
                  <a:moveTo>
                    <a:pt x="31" y="34"/>
                  </a:moveTo>
                  <a:lnTo>
                    <a:pt x="31" y="29"/>
                  </a:lnTo>
                  <a:lnTo>
                    <a:pt x="31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31" y="34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53"/>
            <p:cNvSpPr>
              <a:spLocks noChangeAspect="1"/>
            </p:cNvSpPr>
            <p:nvPr/>
          </p:nvSpPr>
          <p:spPr bwMode="auto">
            <a:xfrm>
              <a:off x="1778" y="1027"/>
              <a:ext cx="473" cy="709"/>
            </a:xfrm>
            <a:custGeom>
              <a:avLst/>
              <a:gdLst>
                <a:gd name="T0" fmla="*/ 87 w 103"/>
                <a:gd name="T1" fmla="*/ 87 h 155"/>
                <a:gd name="T2" fmla="*/ 85 w 103"/>
                <a:gd name="T3" fmla="*/ 75 h 155"/>
                <a:gd name="T4" fmla="*/ 75 w 103"/>
                <a:gd name="T5" fmla="*/ 63 h 155"/>
                <a:gd name="T6" fmla="*/ 72 w 103"/>
                <a:gd name="T7" fmla="*/ 51 h 155"/>
                <a:gd name="T8" fmla="*/ 66 w 103"/>
                <a:gd name="T9" fmla="*/ 31 h 155"/>
                <a:gd name="T10" fmla="*/ 56 w 103"/>
                <a:gd name="T11" fmla="*/ 25 h 155"/>
                <a:gd name="T12" fmla="*/ 53 w 103"/>
                <a:gd name="T13" fmla="*/ 11 h 155"/>
                <a:gd name="T14" fmla="*/ 52 w 103"/>
                <a:gd name="T15" fmla="*/ 4 h 155"/>
                <a:gd name="T16" fmla="*/ 38 w 103"/>
                <a:gd name="T17" fmla="*/ 0 h 155"/>
                <a:gd name="T18" fmla="*/ 34 w 103"/>
                <a:gd name="T19" fmla="*/ 14 h 155"/>
                <a:gd name="T20" fmla="*/ 24 w 103"/>
                <a:gd name="T21" fmla="*/ 21 h 155"/>
                <a:gd name="T22" fmla="*/ 6 w 103"/>
                <a:gd name="T23" fmla="*/ 17 h 155"/>
                <a:gd name="T24" fmla="*/ 6 w 103"/>
                <a:gd name="T25" fmla="*/ 27 h 155"/>
                <a:gd name="T26" fmla="*/ 22 w 103"/>
                <a:gd name="T27" fmla="*/ 36 h 155"/>
                <a:gd name="T28" fmla="*/ 28 w 103"/>
                <a:gd name="T29" fmla="*/ 45 h 155"/>
                <a:gd name="T30" fmla="*/ 30 w 103"/>
                <a:gd name="T31" fmla="*/ 56 h 155"/>
                <a:gd name="T32" fmla="*/ 34 w 103"/>
                <a:gd name="T33" fmla="*/ 67 h 155"/>
                <a:gd name="T34" fmla="*/ 42 w 103"/>
                <a:gd name="T35" fmla="*/ 70 h 155"/>
                <a:gd name="T36" fmla="*/ 45 w 103"/>
                <a:gd name="T37" fmla="*/ 73 h 155"/>
                <a:gd name="T38" fmla="*/ 45 w 103"/>
                <a:gd name="T39" fmla="*/ 77 h 155"/>
                <a:gd name="T40" fmla="*/ 30 w 103"/>
                <a:gd name="T41" fmla="*/ 101 h 155"/>
                <a:gd name="T42" fmla="*/ 22 w 103"/>
                <a:gd name="T43" fmla="*/ 110 h 155"/>
                <a:gd name="T44" fmla="*/ 24 w 103"/>
                <a:gd name="T45" fmla="*/ 120 h 155"/>
                <a:gd name="T46" fmla="*/ 30 w 103"/>
                <a:gd name="T47" fmla="*/ 132 h 155"/>
                <a:gd name="T48" fmla="*/ 30 w 103"/>
                <a:gd name="T49" fmla="*/ 141 h 155"/>
                <a:gd name="T50" fmla="*/ 37 w 103"/>
                <a:gd name="T51" fmla="*/ 148 h 155"/>
                <a:gd name="T52" fmla="*/ 39 w 103"/>
                <a:gd name="T53" fmla="*/ 155 h 155"/>
                <a:gd name="T54" fmla="*/ 48 w 103"/>
                <a:gd name="T55" fmla="*/ 154 h 155"/>
                <a:gd name="T56" fmla="*/ 65 w 103"/>
                <a:gd name="T57" fmla="*/ 145 h 155"/>
                <a:gd name="T58" fmla="*/ 86 w 103"/>
                <a:gd name="T59" fmla="*/ 135 h 155"/>
                <a:gd name="T60" fmla="*/ 96 w 103"/>
                <a:gd name="T61" fmla="*/ 116 h 155"/>
                <a:gd name="T62" fmla="*/ 103 w 103"/>
                <a:gd name="T63" fmla="*/ 99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55"/>
                <a:gd name="T98" fmla="*/ 103 w 103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55">
                  <a:moveTo>
                    <a:pt x="96" y="93"/>
                  </a:moveTo>
                  <a:lnTo>
                    <a:pt x="87" y="87"/>
                  </a:lnTo>
                  <a:lnTo>
                    <a:pt x="90" y="82"/>
                  </a:lnTo>
                  <a:lnTo>
                    <a:pt x="85" y="75"/>
                  </a:lnTo>
                  <a:lnTo>
                    <a:pt x="76" y="70"/>
                  </a:lnTo>
                  <a:lnTo>
                    <a:pt x="75" y="63"/>
                  </a:lnTo>
                  <a:lnTo>
                    <a:pt x="80" y="58"/>
                  </a:lnTo>
                  <a:lnTo>
                    <a:pt x="72" y="51"/>
                  </a:lnTo>
                  <a:lnTo>
                    <a:pt x="65" y="38"/>
                  </a:lnTo>
                  <a:lnTo>
                    <a:pt x="66" y="31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2" y="17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8" y="22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6" y="27"/>
                  </a:lnTo>
                  <a:lnTo>
                    <a:pt x="18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8" y="45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42" y="70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84"/>
                  </a:lnTo>
                  <a:lnTo>
                    <a:pt x="30" y="101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4" y="120"/>
                  </a:lnTo>
                  <a:lnTo>
                    <a:pt x="27" y="128"/>
                  </a:lnTo>
                  <a:lnTo>
                    <a:pt x="30" y="132"/>
                  </a:lnTo>
                  <a:lnTo>
                    <a:pt x="30" y="137"/>
                  </a:lnTo>
                  <a:lnTo>
                    <a:pt x="30" y="141"/>
                  </a:lnTo>
                  <a:lnTo>
                    <a:pt x="32" y="145"/>
                  </a:lnTo>
                  <a:lnTo>
                    <a:pt x="37" y="148"/>
                  </a:lnTo>
                  <a:lnTo>
                    <a:pt x="41" y="149"/>
                  </a:lnTo>
                  <a:lnTo>
                    <a:pt x="39" y="155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65" y="145"/>
                  </a:lnTo>
                  <a:lnTo>
                    <a:pt x="76" y="141"/>
                  </a:lnTo>
                  <a:lnTo>
                    <a:pt x="86" y="135"/>
                  </a:lnTo>
                  <a:lnTo>
                    <a:pt x="90" y="124"/>
                  </a:lnTo>
                  <a:lnTo>
                    <a:pt x="96" y="116"/>
                  </a:lnTo>
                  <a:lnTo>
                    <a:pt x="101" y="107"/>
                  </a:lnTo>
                  <a:lnTo>
                    <a:pt x="103" y="99"/>
                  </a:lnTo>
                  <a:lnTo>
                    <a:pt x="96" y="9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54"/>
            <p:cNvSpPr>
              <a:spLocks noChangeAspect="1"/>
            </p:cNvSpPr>
            <p:nvPr/>
          </p:nvSpPr>
          <p:spPr bwMode="auto">
            <a:xfrm>
              <a:off x="1389" y="2900"/>
              <a:ext cx="65" cy="110"/>
            </a:xfrm>
            <a:custGeom>
              <a:avLst/>
              <a:gdLst>
                <a:gd name="T0" fmla="*/ 10 w 14"/>
                <a:gd name="T1" fmla="*/ 5 h 24"/>
                <a:gd name="T2" fmla="*/ 10 w 14"/>
                <a:gd name="T3" fmla="*/ 0 h 24"/>
                <a:gd name="T4" fmla="*/ 13 w 14"/>
                <a:gd name="T5" fmla="*/ 0 h 24"/>
                <a:gd name="T6" fmla="*/ 13 w 14"/>
                <a:gd name="T7" fmla="*/ 6 h 24"/>
                <a:gd name="T8" fmla="*/ 14 w 14"/>
                <a:gd name="T9" fmla="*/ 7 h 24"/>
                <a:gd name="T10" fmla="*/ 14 w 14"/>
                <a:gd name="T11" fmla="*/ 13 h 24"/>
                <a:gd name="T12" fmla="*/ 13 w 14"/>
                <a:gd name="T13" fmla="*/ 16 h 24"/>
                <a:gd name="T14" fmla="*/ 13 w 14"/>
                <a:gd name="T15" fmla="*/ 19 h 24"/>
                <a:gd name="T16" fmla="*/ 10 w 14"/>
                <a:gd name="T17" fmla="*/ 24 h 24"/>
                <a:gd name="T18" fmla="*/ 7 w 14"/>
                <a:gd name="T19" fmla="*/ 24 h 24"/>
                <a:gd name="T20" fmla="*/ 5 w 14"/>
                <a:gd name="T21" fmla="*/ 22 h 24"/>
                <a:gd name="T22" fmla="*/ 6 w 14"/>
                <a:gd name="T23" fmla="*/ 20 h 24"/>
                <a:gd name="T24" fmla="*/ 3 w 14"/>
                <a:gd name="T25" fmla="*/ 19 h 24"/>
                <a:gd name="T26" fmla="*/ 6 w 14"/>
                <a:gd name="T27" fmla="*/ 17 h 24"/>
                <a:gd name="T28" fmla="*/ 2 w 14"/>
                <a:gd name="T29" fmla="*/ 16 h 24"/>
                <a:gd name="T30" fmla="*/ 5 w 14"/>
                <a:gd name="T31" fmla="*/ 14 h 24"/>
                <a:gd name="T32" fmla="*/ 2 w 14"/>
                <a:gd name="T33" fmla="*/ 13 h 24"/>
                <a:gd name="T34" fmla="*/ 0 w 14"/>
                <a:gd name="T35" fmla="*/ 9 h 24"/>
                <a:gd name="T36" fmla="*/ 3 w 14"/>
                <a:gd name="T37" fmla="*/ 9 h 24"/>
                <a:gd name="T38" fmla="*/ 3 w 14"/>
                <a:gd name="T39" fmla="*/ 6 h 24"/>
                <a:gd name="T40" fmla="*/ 6 w 14"/>
                <a:gd name="T41" fmla="*/ 6 h 24"/>
                <a:gd name="T42" fmla="*/ 10 w 14"/>
                <a:gd name="T43" fmla="*/ 5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4"/>
                <a:gd name="T68" fmla="*/ 14 w 14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4">
                  <a:moveTo>
                    <a:pt x="10" y="5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55"/>
            <p:cNvSpPr>
              <a:spLocks noChangeAspect="1"/>
            </p:cNvSpPr>
            <p:nvPr/>
          </p:nvSpPr>
          <p:spPr bwMode="auto">
            <a:xfrm>
              <a:off x="1147" y="2194"/>
              <a:ext cx="197" cy="184"/>
            </a:xfrm>
            <a:custGeom>
              <a:avLst/>
              <a:gdLst>
                <a:gd name="T0" fmla="*/ 31 w 43"/>
                <a:gd name="T1" fmla="*/ 34 h 40"/>
                <a:gd name="T2" fmla="*/ 31 w 43"/>
                <a:gd name="T3" fmla="*/ 29 h 40"/>
                <a:gd name="T4" fmla="*/ 31 w 43"/>
                <a:gd name="T5" fmla="*/ 26 h 40"/>
                <a:gd name="T6" fmla="*/ 36 w 43"/>
                <a:gd name="T7" fmla="*/ 24 h 40"/>
                <a:gd name="T8" fmla="*/ 36 w 43"/>
                <a:gd name="T9" fmla="*/ 22 h 40"/>
                <a:gd name="T10" fmla="*/ 41 w 43"/>
                <a:gd name="T11" fmla="*/ 20 h 40"/>
                <a:gd name="T12" fmla="*/ 42 w 43"/>
                <a:gd name="T13" fmla="*/ 16 h 40"/>
                <a:gd name="T14" fmla="*/ 38 w 43"/>
                <a:gd name="T15" fmla="*/ 13 h 40"/>
                <a:gd name="T16" fmla="*/ 42 w 43"/>
                <a:gd name="T17" fmla="*/ 13 h 40"/>
                <a:gd name="T18" fmla="*/ 43 w 43"/>
                <a:gd name="T19" fmla="*/ 7 h 40"/>
                <a:gd name="T20" fmla="*/ 42 w 43"/>
                <a:gd name="T21" fmla="*/ 3 h 40"/>
                <a:gd name="T22" fmla="*/ 42 w 43"/>
                <a:gd name="T23" fmla="*/ 3 h 40"/>
                <a:gd name="T24" fmla="*/ 39 w 43"/>
                <a:gd name="T25" fmla="*/ 0 h 40"/>
                <a:gd name="T26" fmla="*/ 36 w 43"/>
                <a:gd name="T27" fmla="*/ 0 h 40"/>
                <a:gd name="T28" fmla="*/ 28 w 43"/>
                <a:gd name="T29" fmla="*/ 3 h 40"/>
                <a:gd name="T30" fmla="*/ 27 w 43"/>
                <a:gd name="T31" fmla="*/ 3 h 40"/>
                <a:gd name="T32" fmla="*/ 25 w 43"/>
                <a:gd name="T33" fmla="*/ 6 h 40"/>
                <a:gd name="T34" fmla="*/ 27 w 43"/>
                <a:gd name="T35" fmla="*/ 9 h 40"/>
                <a:gd name="T36" fmla="*/ 28 w 43"/>
                <a:gd name="T37" fmla="*/ 13 h 40"/>
                <a:gd name="T38" fmla="*/ 29 w 43"/>
                <a:gd name="T39" fmla="*/ 14 h 40"/>
                <a:gd name="T40" fmla="*/ 27 w 43"/>
                <a:gd name="T41" fmla="*/ 16 h 40"/>
                <a:gd name="T42" fmla="*/ 24 w 43"/>
                <a:gd name="T43" fmla="*/ 17 h 40"/>
                <a:gd name="T44" fmla="*/ 21 w 43"/>
                <a:gd name="T45" fmla="*/ 16 h 40"/>
                <a:gd name="T46" fmla="*/ 22 w 43"/>
                <a:gd name="T47" fmla="*/ 9 h 40"/>
                <a:gd name="T48" fmla="*/ 21 w 43"/>
                <a:gd name="T49" fmla="*/ 7 h 40"/>
                <a:gd name="T50" fmla="*/ 19 w 43"/>
                <a:gd name="T51" fmla="*/ 5 h 40"/>
                <a:gd name="T52" fmla="*/ 14 w 43"/>
                <a:gd name="T53" fmla="*/ 16 h 40"/>
                <a:gd name="T54" fmla="*/ 10 w 43"/>
                <a:gd name="T55" fmla="*/ 22 h 40"/>
                <a:gd name="T56" fmla="*/ 8 w 43"/>
                <a:gd name="T57" fmla="*/ 27 h 40"/>
                <a:gd name="T58" fmla="*/ 5 w 43"/>
                <a:gd name="T59" fmla="*/ 27 h 40"/>
                <a:gd name="T60" fmla="*/ 4 w 43"/>
                <a:gd name="T61" fmla="*/ 27 h 40"/>
                <a:gd name="T62" fmla="*/ 3 w 43"/>
                <a:gd name="T63" fmla="*/ 29 h 40"/>
                <a:gd name="T64" fmla="*/ 0 w 43"/>
                <a:gd name="T65" fmla="*/ 30 h 40"/>
                <a:gd name="T66" fmla="*/ 3 w 43"/>
                <a:gd name="T67" fmla="*/ 31 h 40"/>
                <a:gd name="T68" fmla="*/ 8 w 43"/>
                <a:gd name="T69" fmla="*/ 33 h 40"/>
                <a:gd name="T70" fmla="*/ 12 w 43"/>
                <a:gd name="T71" fmla="*/ 31 h 40"/>
                <a:gd name="T72" fmla="*/ 18 w 43"/>
                <a:gd name="T73" fmla="*/ 31 h 40"/>
                <a:gd name="T74" fmla="*/ 24 w 43"/>
                <a:gd name="T75" fmla="*/ 33 h 40"/>
                <a:gd name="T76" fmla="*/ 27 w 43"/>
                <a:gd name="T77" fmla="*/ 36 h 40"/>
                <a:gd name="T78" fmla="*/ 25 w 43"/>
                <a:gd name="T79" fmla="*/ 38 h 40"/>
                <a:gd name="T80" fmla="*/ 28 w 43"/>
                <a:gd name="T81" fmla="*/ 40 h 40"/>
                <a:gd name="T82" fmla="*/ 28 w 43"/>
                <a:gd name="T83" fmla="*/ 37 h 40"/>
                <a:gd name="T84" fmla="*/ 31 w 43"/>
                <a:gd name="T85" fmla="*/ 34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40"/>
                <a:gd name="T131" fmla="*/ 43 w 43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40">
                  <a:moveTo>
                    <a:pt x="31" y="34"/>
                  </a:moveTo>
                  <a:lnTo>
                    <a:pt x="31" y="29"/>
                  </a:lnTo>
                  <a:lnTo>
                    <a:pt x="31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56"/>
            <p:cNvSpPr>
              <a:spLocks noChangeAspect="1"/>
            </p:cNvSpPr>
            <p:nvPr/>
          </p:nvSpPr>
          <p:spPr bwMode="auto">
            <a:xfrm>
              <a:off x="1778" y="1027"/>
              <a:ext cx="473" cy="709"/>
            </a:xfrm>
            <a:custGeom>
              <a:avLst/>
              <a:gdLst>
                <a:gd name="T0" fmla="*/ 87 w 103"/>
                <a:gd name="T1" fmla="*/ 87 h 155"/>
                <a:gd name="T2" fmla="*/ 85 w 103"/>
                <a:gd name="T3" fmla="*/ 75 h 155"/>
                <a:gd name="T4" fmla="*/ 75 w 103"/>
                <a:gd name="T5" fmla="*/ 63 h 155"/>
                <a:gd name="T6" fmla="*/ 72 w 103"/>
                <a:gd name="T7" fmla="*/ 51 h 155"/>
                <a:gd name="T8" fmla="*/ 66 w 103"/>
                <a:gd name="T9" fmla="*/ 31 h 155"/>
                <a:gd name="T10" fmla="*/ 56 w 103"/>
                <a:gd name="T11" fmla="*/ 25 h 155"/>
                <a:gd name="T12" fmla="*/ 53 w 103"/>
                <a:gd name="T13" fmla="*/ 11 h 155"/>
                <a:gd name="T14" fmla="*/ 52 w 103"/>
                <a:gd name="T15" fmla="*/ 4 h 155"/>
                <a:gd name="T16" fmla="*/ 38 w 103"/>
                <a:gd name="T17" fmla="*/ 0 h 155"/>
                <a:gd name="T18" fmla="*/ 34 w 103"/>
                <a:gd name="T19" fmla="*/ 14 h 155"/>
                <a:gd name="T20" fmla="*/ 24 w 103"/>
                <a:gd name="T21" fmla="*/ 21 h 155"/>
                <a:gd name="T22" fmla="*/ 6 w 103"/>
                <a:gd name="T23" fmla="*/ 17 h 155"/>
                <a:gd name="T24" fmla="*/ 6 w 103"/>
                <a:gd name="T25" fmla="*/ 27 h 155"/>
                <a:gd name="T26" fmla="*/ 22 w 103"/>
                <a:gd name="T27" fmla="*/ 36 h 155"/>
                <a:gd name="T28" fmla="*/ 28 w 103"/>
                <a:gd name="T29" fmla="*/ 45 h 155"/>
                <a:gd name="T30" fmla="*/ 30 w 103"/>
                <a:gd name="T31" fmla="*/ 56 h 155"/>
                <a:gd name="T32" fmla="*/ 34 w 103"/>
                <a:gd name="T33" fmla="*/ 67 h 155"/>
                <a:gd name="T34" fmla="*/ 42 w 103"/>
                <a:gd name="T35" fmla="*/ 70 h 155"/>
                <a:gd name="T36" fmla="*/ 45 w 103"/>
                <a:gd name="T37" fmla="*/ 73 h 155"/>
                <a:gd name="T38" fmla="*/ 45 w 103"/>
                <a:gd name="T39" fmla="*/ 77 h 155"/>
                <a:gd name="T40" fmla="*/ 30 w 103"/>
                <a:gd name="T41" fmla="*/ 101 h 155"/>
                <a:gd name="T42" fmla="*/ 22 w 103"/>
                <a:gd name="T43" fmla="*/ 110 h 155"/>
                <a:gd name="T44" fmla="*/ 24 w 103"/>
                <a:gd name="T45" fmla="*/ 120 h 155"/>
                <a:gd name="T46" fmla="*/ 30 w 103"/>
                <a:gd name="T47" fmla="*/ 132 h 155"/>
                <a:gd name="T48" fmla="*/ 30 w 103"/>
                <a:gd name="T49" fmla="*/ 141 h 155"/>
                <a:gd name="T50" fmla="*/ 37 w 103"/>
                <a:gd name="T51" fmla="*/ 148 h 155"/>
                <a:gd name="T52" fmla="*/ 39 w 103"/>
                <a:gd name="T53" fmla="*/ 155 h 155"/>
                <a:gd name="T54" fmla="*/ 48 w 103"/>
                <a:gd name="T55" fmla="*/ 154 h 155"/>
                <a:gd name="T56" fmla="*/ 65 w 103"/>
                <a:gd name="T57" fmla="*/ 145 h 155"/>
                <a:gd name="T58" fmla="*/ 86 w 103"/>
                <a:gd name="T59" fmla="*/ 135 h 155"/>
                <a:gd name="T60" fmla="*/ 96 w 103"/>
                <a:gd name="T61" fmla="*/ 116 h 155"/>
                <a:gd name="T62" fmla="*/ 103 w 103"/>
                <a:gd name="T63" fmla="*/ 99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55"/>
                <a:gd name="T98" fmla="*/ 103 w 103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55">
                  <a:moveTo>
                    <a:pt x="96" y="93"/>
                  </a:moveTo>
                  <a:lnTo>
                    <a:pt x="87" y="87"/>
                  </a:lnTo>
                  <a:lnTo>
                    <a:pt x="90" y="82"/>
                  </a:lnTo>
                  <a:lnTo>
                    <a:pt x="85" y="75"/>
                  </a:lnTo>
                  <a:lnTo>
                    <a:pt x="76" y="70"/>
                  </a:lnTo>
                  <a:lnTo>
                    <a:pt x="75" y="63"/>
                  </a:lnTo>
                  <a:lnTo>
                    <a:pt x="80" y="58"/>
                  </a:lnTo>
                  <a:lnTo>
                    <a:pt x="72" y="51"/>
                  </a:lnTo>
                  <a:lnTo>
                    <a:pt x="65" y="38"/>
                  </a:lnTo>
                  <a:lnTo>
                    <a:pt x="66" y="31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2" y="17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8" y="22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6" y="27"/>
                  </a:lnTo>
                  <a:lnTo>
                    <a:pt x="18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8" y="45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42" y="70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84"/>
                  </a:lnTo>
                  <a:lnTo>
                    <a:pt x="30" y="101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4" y="120"/>
                  </a:lnTo>
                  <a:lnTo>
                    <a:pt x="27" y="128"/>
                  </a:lnTo>
                  <a:lnTo>
                    <a:pt x="30" y="132"/>
                  </a:lnTo>
                  <a:lnTo>
                    <a:pt x="30" y="137"/>
                  </a:lnTo>
                  <a:lnTo>
                    <a:pt x="30" y="141"/>
                  </a:lnTo>
                  <a:lnTo>
                    <a:pt x="32" y="145"/>
                  </a:lnTo>
                  <a:lnTo>
                    <a:pt x="37" y="148"/>
                  </a:lnTo>
                  <a:lnTo>
                    <a:pt x="41" y="149"/>
                  </a:lnTo>
                  <a:lnTo>
                    <a:pt x="39" y="155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65" y="145"/>
                  </a:lnTo>
                  <a:lnTo>
                    <a:pt x="76" y="141"/>
                  </a:lnTo>
                  <a:lnTo>
                    <a:pt x="86" y="135"/>
                  </a:lnTo>
                  <a:lnTo>
                    <a:pt x="90" y="124"/>
                  </a:lnTo>
                  <a:lnTo>
                    <a:pt x="96" y="116"/>
                  </a:lnTo>
                  <a:lnTo>
                    <a:pt x="101" y="107"/>
                  </a:lnTo>
                  <a:lnTo>
                    <a:pt x="103" y="99"/>
                  </a:lnTo>
                  <a:lnTo>
                    <a:pt x="96" y="9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57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24 w 25"/>
                <a:gd name="T1" fmla="*/ 10 h 18"/>
                <a:gd name="T2" fmla="*/ 23 w 25"/>
                <a:gd name="T3" fmla="*/ 7 h 18"/>
                <a:gd name="T4" fmla="*/ 23 w 25"/>
                <a:gd name="T5" fmla="*/ 3 h 18"/>
                <a:gd name="T6" fmla="*/ 20 w 25"/>
                <a:gd name="T7" fmla="*/ 0 h 18"/>
                <a:gd name="T8" fmla="*/ 15 w 25"/>
                <a:gd name="T9" fmla="*/ 0 h 18"/>
                <a:gd name="T10" fmla="*/ 14 w 25"/>
                <a:gd name="T11" fmla="*/ 0 h 18"/>
                <a:gd name="T12" fmla="*/ 10 w 25"/>
                <a:gd name="T13" fmla="*/ 0 h 18"/>
                <a:gd name="T14" fmla="*/ 10 w 25"/>
                <a:gd name="T15" fmla="*/ 1 h 18"/>
                <a:gd name="T16" fmla="*/ 10 w 25"/>
                <a:gd name="T17" fmla="*/ 0 h 18"/>
                <a:gd name="T18" fmla="*/ 8 w 25"/>
                <a:gd name="T19" fmla="*/ 1 h 18"/>
                <a:gd name="T20" fmla="*/ 7 w 25"/>
                <a:gd name="T21" fmla="*/ 4 h 18"/>
                <a:gd name="T22" fmla="*/ 6 w 25"/>
                <a:gd name="T23" fmla="*/ 5 h 18"/>
                <a:gd name="T24" fmla="*/ 1 w 25"/>
                <a:gd name="T25" fmla="*/ 5 h 18"/>
                <a:gd name="T26" fmla="*/ 1 w 25"/>
                <a:gd name="T27" fmla="*/ 7 h 18"/>
                <a:gd name="T28" fmla="*/ 0 w 25"/>
                <a:gd name="T29" fmla="*/ 10 h 18"/>
                <a:gd name="T30" fmla="*/ 4 w 25"/>
                <a:gd name="T31" fmla="*/ 15 h 18"/>
                <a:gd name="T32" fmla="*/ 8 w 25"/>
                <a:gd name="T33" fmla="*/ 13 h 18"/>
                <a:gd name="T34" fmla="*/ 11 w 25"/>
                <a:gd name="T35" fmla="*/ 14 h 18"/>
                <a:gd name="T36" fmla="*/ 13 w 25"/>
                <a:gd name="T37" fmla="*/ 17 h 18"/>
                <a:gd name="T38" fmla="*/ 15 w 25"/>
                <a:gd name="T39" fmla="*/ 17 h 18"/>
                <a:gd name="T40" fmla="*/ 17 w 25"/>
                <a:gd name="T41" fmla="*/ 18 h 18"/>
                <a:gd name="T42" fmla="*/ 18 w 25"/>
                <a:gd name="T43" fmla="*/ 18 h 18"/>
                <a:gd name="T44" fmla="*/ 21 w 25"/>
                <a:gd name="T45" fmla="*/ 17 h 18"/>
                <a:gd name="T46" fmla="*/ 24 w 25"/>
                <a:gd name="T47" fmla="*/ 15 h 18"/>
                <a:gd name="T48" fmla="*/ 25 w 25"/>
                <a:gd name="T49" fmla="*/ 11 h 18"/>
                <a:gd name="T50" fmla="*/ 24 w 25"/>
                <a:gd name="T51" fmla="*/ 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60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14 w 76"/>
                <a:gd name="T1" fmla="*/ 38 h 51"/>
                <a:gd name="T2" fmla="*/ 18 w 76"/>
                <a:gd name="T3" fmla="*/ 46 h 51"/>
                <a:gd name="T4" fmla="*/ 26 w 76"/>
                <a:gd name="T5" fmla="*/ 51 h 51"/>
                <a:gd name="T6" fmla="*/ 32 w 76"/>
                <a:gd name="T7" fmla="*/ 51 h 51"/>
                <a:gd name="T8" fmla="*/ 38 w 76"/>
                <a:gd name="T9" fmla="*/ 51 h 51"/>
                <a:gd name="T10" fmla="*/ 45 w 76"/>
                <a:gd name="T11" fmla="*/ 51 h 51"/>
                <a:gd name="T12" fmla="*/ 56 w 76"/>
                <a:gd name="T13" fmla="*/ 48 h 51"/>
                <a:gd name="T14" fmla="*/ 60 w 76"/>
                <a:gd name="T15" fmla="*/ 48 h 51"/>
                <a:gd name="T16" fmla="*/ 66 w 76"/>
                <a:gd name="T17" fmla="*/ 45 h 51"/>
                <a:gd name="T18" fmla="*/ 72 w 76"/>
                <a:gd name="T19" fmla="*/ 42 h 51"/>
                <a:gd name="T20" fmla="*/ 76 w 76"/>
                <a:gd name="T21" fmla="*/ 32 h 51"/>
                <a:gd name="T22" fmla="*/ 73 w 76"/>
                <a:gd name="T23" fmla="*/ 31 h 51"/>
                <a:gd name="T24" fmla="*/ 72 w 76"/>
                <a:gd name="T25" fmla="*/ 27 h 51"/>
                <a:gd name="T26" fmla="*/ 73 w 76"/>
                <a:gd name="T27" fmla="*/ 22 h 51"/>
                <a:gd name="T28" fmla="*/ 74 w 76"/>
                <a:gd name="T29" fmla="*/ 19 h 51"/>
                <a:gd name="T30" fmla="*/ 69 w 76"/>
                <a:gd name="T31" fmla="*/ 19 h 51"/>
                <a:gd name="T32" fmla="*/ 66 w 76"/>
                <a:gd name="T33" fmla="*/ 14 h 51"/>
                <a:gd name="T34" fmla="*/ 62 w 76"/>
                <a:gd name="T35" fmla="*/ 17 h 51"/>
                <a:gd name="T36" fmla="*/ 60 w 76"/>
                <a:gd name="T37" fmla="*/ 19 h 51"/>
                <a:gd name="T38" fmla="*/ 57 w 76"/>
                <a:gd name="T39" fmla="*/ 18 h 51"/>
                <a:gd name="T40" fmla="*/ 53 w 76"/>
                <a:gd name="T41" fmla="*/ 19 h 51"/>
                <a:gd name="T42" fmla="*/ 52 w 76"/>
                <a:gd name="T43" fmla="*/ 15 h 51"/>
                <a:gd name="T44" fmla="*/ 49 w 76"/>
                <a:gd name="T45" fmla="*/ 15 h 51"/>
                <a:gd name="T46" fmla="*/ 48 w 76"/>
                <a:gd name="T47" fmla="*/ 18 h 51"/>
                <a:gd name="T48" fmla="*/ 46 w 76"/>
                <a:gd name="T49" fmla="*/ 14 h 51"/>
                <a:gd name="T50" fmla="*/ 41 w 76"/>
                <a:gd name="T51" fmla="*/ 14 h 51"/>
                <a:gd name="T52" fmla="*/ 38 w 76"/>
                <a:gd name="T53" fmla="*/ 17 h 51"/>
                <a:gd name="T54" fmla="*/ 36 w 76"/>
                <a:gd name="T55" fmla="*/ 17 h 51"/>
                <a:gd name="T56" fmla="*/ 35 w 76"/>
                <a:gd name="T57" fmla="*/ 10 h 51"/>
                <a:gd name="T58" fmla="*/ 32 w 76"/>
                <a:gd name="T59" fmla="*/ 11 h 51"/>
                <a:gd name="T60" fmla="*/ 32 w 76"/>
                <a:gd name="T61" fmla="*/ 18 h 51"/>
                <a:gd name="T62" fmla="*/ 29 w 76"/>
                <a:gd name="T63" fmla="*/ 18 h 51"/>
                <a:gd name="T64" fmla="*/ 28 w 76"/>
                <a:gd name="T65" fmla="*/ 15 h 51"/>
                <a:gd name="T66" fmla="*/ 24 w 76"/>
                <a:gd name="T67" fmla="*/ 19 h 51"/>
                <a:gd name="T68" fmla="*/ 24 w 76"/>
                <a:gd name="T69" fmla="*/ 14 h 51"/>
                <a:gd name="T70" fmla="*/ 28 w 76"/>
                <a:gd name="T71" fmla="*/ 10 h 51"/>
                <a:gd name="T72" fmla="*/ 24 w 76"/>
                <a:gd name="T73" fmla="*/ 1 h 51"/>
                <a:gd name="T74" fmla="*/ 18 w 76"/>
                <a:gd name="T75" fmla="*/ 0 h 51"/>
                <a:gd name="T76" fmla="*/ 19 w 76"/>
                <a:gd name="T77" fmla="*/ 7 h 51"/>
                <a:gd name="T78" fmla="*/ 15 w 76"/>
                <a:gd name="T79" fmla="*/ 1 h 51"/>
                <a:gd name="T80" fmla="*/ 12 w 76"/>
                <a:gd name="T81" fmla="*/ 4 h 51"/>
                <a:gd name="T82" fmla="*/ 10 w 76"/>
                <a:gd name="T83" fmla="*/ 5 h 51"/>
                <a:gd name="T84" fmla="*/ 12 w 76"/>
                <a:gd name="T85" fmla="*/ 7 h 51"/>
                <a:gd name="T86" fmla="*/ 8 w 76"/>
                <a:gd name="T87" fmla="*/ 5 h 51"/>
                <a:gd name="T88" fmla="*/ 7 w 76"/>
                <a:gd name="T89" fmla="*/ 7 h 51"/>
                <a:gd name="T90" fmla="*/ 4 w 76"/>
                <a:gd name="T91" fmla="*/ 7 h 51"/>
                <a:gd name="T92" fmla="*/ 5 w 76"/>
                <a:gd name="T93" fmla="*/ 10 h 51"/>
                <a:gd name="T94" fmla="*/ 14 w 76"/>
                <a:gd name="T95" fmla="*/ 11 h 51"/>
                <a:gd name="T96" fmla="*/ 18 w 76"/>
                <a:gd name="T97" fmla="*/ 15 h 51"/>
                <a:gd name="T98" fmla="*/ 14 w 76"/>
                <a:gd name="T99" fmla="*/ 17 h 51"/>
                <a:gd name="T100" fmla="*/ 17 w 76"/>
                <a:gd name="T101" fmla="*/ 19 h 51"/>
                <a:gd name="T102" fmla="*/ 18 w 76"/>
                <a:gd name="T103" fmla="*/ 21 h 51"/>
                <a:gd name="T104" fmla="*/ 17 w 76"/>
                <a:gd name="T105" fmla="*/ 22 h 51"/>
                <a:gd name="T106" fmla="*/ 1 w 76"/>
                <a:gd name="T107" fmla="*/ 17 h 51"/>
                <a:gd name="T108" fmla="*/ 0 w 76"/>
                <a:gd name="T109" fmla="*/ 19 h 51"/>
                <a:gd name="T110" fmla="*/ 12 w 76"/>
                <a:gd name="T111" fmla="*/ 22 h 51"/>
                <a:gd name="T112" fmla="*/ 11 w 76"/>
                <a:gd name="T113" fmla="*/ 25 h 51"/>
                <a:gd name="T114" fmla="*/ 11 w 76"/>
                <a:gd name="T115" fmla="*/ 31 h 51"/>
                <a:gd name="T116" fmla="*/ 8 w 76"/>
                <a:gd name="T117" fmla="*/ 34 h 51"/>
                <a:gd name="T118" fmla="*/ 4 w 76"/>
                <a:gd name="T119" fmla="*/ 34 h 51"/>
                <a:gd name="T120" fmla="*/ 2 w 76"/>
                <a:gd name="T121" fmla="*/ 35 h 51"/>
                <a:gd name="T122" fmla="*/ 14 w 76"/>
                <a:gd name="T123" fmla="*/ 3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61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14 w 76"/>
                <a:gd name="T1" fmla="*/ 38 h 51"/>
                <a:gd name="T2" fmla="*/ 18 w 76"/>
                <a:gd name="T3" fmla="*/ 46 h 51"/>
                <a:gd name="T4" fmla="*/ 26 w 76"/>
                <a:gd name="T5" fmla="*/ 51 h 51"/>
                <a:gd name="T6" fmla="*/ 32 w 76"/>
                <a:gd name="T7" fmla="*/ 51 h 51"/>
                <a:gd name="T8" fmla="*/ 38 w 76"/>
                <a:gd name="T9" fmla="*/ 51 h 51"/>
                <a:gd name="T10" fmla="*/ 45 w 76"/>
                <a:gd name="T11" fmla="*/ 51 h 51"/>
                <a:gd name="T12" fmla="*/ 56 w 76"/>
                <a:gd name="T13" fmla="*/ 48 h 51"/>
                <a:gd name="T14" fmla="*/ 60 w 76"/>
                <a:gd name="T15" fmla="*/ 48 h 51"/>
                <a:gd name="T16" fmla="*/ 66 w 76"/>
                <a:gd name="T17" fmla="*/ 45 h 51"/>
                <a:gd name="T18" fmla="*/ 72 w 76"/>
                <a:gd name="T19" fmla="*/ 42 h 51"/>
                <a:gd name="T20" fmla="*/ 76 w 76"/>
                <a:gd name="T21" fmla="*/ 32 h 51"/>
                <a:gd name="T22" fmla="*/ 73 w 76"/>
                <a:gd name="T23" fmla="*/ 31 h 51"/>
                <a:gd name="T24" fmla="*/ 72 w 76"/>
                <a:gd name="T25" fmla="*/ 27 h 51"/>
                <a:gd name="T26" fmla="*/ 73 w 76"/>
                <a:gd name="T27" fmla="*/ 22 h 51"/>
                <a:gd name="T28" fmla="*/ 74 w 76"/>
                <a:gd name="T29" fmla="*/ 19 h 51"/>
                <a:gd name="T30" fmla="*/ 69 w 76"/>
                <a:gd name="T31" fmla="*/ 19 h 51"/>
                <a:gd name="T32" fmla="*/ 66 w 76"/>
                <a:gd name="T33" fmla="*/ 14 h 51"/>
                <a:gd name="T34" fmla="*/ 62 w 76"/>
                <a:gd name="T35" fmla="*/ 17 h 51"/>
                <a:gd name="T36" fmla="*/ 60 w 76"/>
                <a:gd name="T37" fmla="*/ 19 h 51"/>
                <a:gd name="T38" fmla="*/ 57 w 76"/>
                <a:gd name="T39" fmla="*/ 18 h 51"/>
                <a:gd name="T40" fmla="*/ 53 w 76"/>
                <a:gd name="T41" fmla="*/ 19 h 51"/>
                <a:gd name="T42" fmla="*/ 52 w 76"/>
                <a:gd name="T43" fmla="*/ 15 h 51"/>
                <a:gd name="T44" fmla="*/ 49 w 76"/>
                <a:gd name="T45" fmla="*/ 15 h 51"/>
                <a:gd name="T46" fmla="*/ 48 w 76"/>
                <a:gd name="T47" fmla="*/ 18 h 51"/>
                <a:gd name="T48" fmla="*/ 46 w 76"/>
                <a:gd name="T49" fmla="*/ 14 h 51"/>
                <a:gd name="T50" fmla="*/ 41 w 76"/>
                <a:gd name="T51" fmla="*/ 14 h 51"/>
                <a:gd name="T52" fmla="*/ 38 w 76"/>
                <a:gd name="T53" fmla="*/ 17 h 51"/>
                <a:gd name="T54" fmla="*/ 36 w 76"/>
                <a:gd name="T55" fmla="*/ 17 h 51"/>
                <a:gd name="T56" fmla="*/ 35 w 76"/>
                <a:gd name="T57" fmla="*/ 10 h 51"/>
                <a:gd name="T58" fmla="*/ 32 w 76"/>
                <a:gd name="T59" fmla="*/ 11 h 51"/>
                <a:gd name="T60" fmla="*/ 32 w 76"/>
                <a:gd name="T61" fmla="*/ 18 h 51"/>
                <a:gd name="T62" fmla="*/ 29 w 76"/>
                <a:gd name="T63" fmla="*/ 18 h 51"/>
                <a:gd name="T64" fmla="*/ 28 w 76"/>
                <a:gd name="T65" fmla="*/ 15 h 51"/>
                <a:gd name="T66" fmla="*/ 24 w 76"/>
                <a:gd name="T67" fmla="*/ 19 h 51"/>
                <a:gd name="T68" fmla="*/ 24 w 76"/>
                <a:gd name="T69" fmla="*/ 14 h 51"/>
                <a:gd name="T70" fmla="*/ 28 w 76"/>
                <a:gd name="T71" fmla="*/ 10 h 51"/>
                <a:gd name="T72" fmla="*/ 24 w 76"/>
                <a:gd name="T73" fmla="*/ 1 h 51"/>
                <a:gd name="T74" fmla="*/ 18 w 76"/>
                <a:gd name="T75" fmla="*/ 0 h 51"/>
                <a:gd name="T76" fmla="*/ 19 w 76"/>
                <a:gd name="T77" fmla="*/ 7 h 51"/>
                <a:gd name="T78" fmla="*/ 15 w 76"/>
                <a:gd name="T79" fmla="*/ 1 h 51"/>
                <a:gd name="T80" fmla="*/ 12 w 76"/>
                <a:gd name="T81" fmla="*/ 4 h 51"/>
                <a:gd name="T82" fmla="*/ 10 w 76"/>
                <a:gd name="T83" fmla="*/ 5 h 51"/>
                <a:gd name="T84" fmla="*/ 12 w 76"/>
                <a:gd name="T85" fmla="*/ 7 h 51"/>
                <a:gd name="T86" fmla="*/ 8 w 76"/>
                <a:gd name="T87" fmla="*/ 5 h 51"/>
                <a:gd name="T88" fmla="*/ 7 w 76"/>
                <a:gd name="T89" fmla="*/ 7 h 51"/>
                <a:gd name="T90" fmla="*/ 4 w 76"/>
                <a:gd name="T91" fmla="*/ 7 h 51"/>
                <a:gd name="T92" fmla="*/ 5 w 76"/>
                <a:gd name="T93" fmla="*/ 10 h 51"/>
                <a:gd name="T94" fmla="*/ 14 w 76"/>
                <a:gd name="T95" fmla="*/ 11 h 51"/>
                <a:gd name="T96" fmla="*/ 18 w 76"/>
                <a:gd name="T97" fmla="*/ 15 h 51"/>
                <a:gd name="T98" fmla="*/ 14 w 76"/>
                <a:gd name="T99" fmla="*/ 17 h 51"/>
                <a:gd name="T100" fmla="*/ 17 w 76"/>
                <a:gd name="T101" fmla="*/ 19 h 51"/>
                <a:gd name="T102" fmla="*/ 18 w 76"/>
                <a:gd name="T103" fmla="*/ 21 h 51"/>
                <a:gd name="T104" fmla="*/ 17 w 76"/>
                <a:gd name="T105" fmla="*/ 22 h 51"/>
                <a:gd name="T106" fmla="*/ 1 w 76"/>
                <a:gd name="T107" fmla="*/ 17 h 51"/>
                <a:gd name="T108" fmla="*/ 0 w 76"/>
                <a:gd name="T109" fmla="*/ 19 h 51"/>
                <a:gd name="T110" fmla="*/ 12 w 76"/>
                <a:gd name="T111" fmla="*/ 22 h 51"/>
                <a:gd name="T112" fmla="*/ 11 w 76"/>
                <a:gd name="T113" fmla="*/ 25 h 51"/>
                <a:gd name="T114" fmla="*/ 11 w 76"/>
                <a:gd name="T115" fmla="*/ 31 h 51"/>
                <a:gd name="T116" fmla="*/ 8 w 76"/>
                <a:gd name="T117" fmla="*/ 34 h 51"/>
                <a:gd name="T118" fmla="*/ 4 w 76"/>
                <a:gd name="T119" fmla="*/ 34 h 51"/>
                <a:gd name="T120" fmla="*/ 2 w 76"/>
                <a:gd name="T121" fmla="*/ 35 h 51"/>
                <a:gd name="T122" fmla="*/ 14 w 76"/>
                <a:gd name="T123" fmla="*/ 3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62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w 9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63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w 9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65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14 w 76"/>
                <a:gd name="T1" fmla="*/ 38 h 51"/>
                <a:gd name="T2" fmla="*/ 18 w 76"/>
                <a:gd name="T3" fmla="*/ 46 h 51"/>
                <a:gd name="T4" fmla="*/ 26 w 76"/>
                <a:gd name="T5" fmla="*/ 51 h 51"/>
                <a:gd name="T6" fmla="*/ 32 w 76"/>
                <a:gd name="T7" fmla="*/ 51 h 51"/>
                <a:gd name="T8" fmla="*/ 38 w 76"/>
                <a:gd name="T9" fmla="*/ 51 h 51"/>
                <a:gd name="T10" fmla="*/ 45 w 76"/>
                <a:gd name="T11" fmla="*/ 51 h 51"/>
                <a:gd name="T12" fmla="*/ 56 w 76"/>
                <a:gd name="T13" fmla="*/ 48 h 51"/>
                <a:gd name="T14" fmla="*/ 60 w 76"/>
                <a:gd name="T15" fmla="*/ 48 h 51"/>
                <a:gd name="T16" fmla="*/ 66 w 76"/>
                <a:gd name="T17" fmla="*/ 45 h 51"/>
                <a:gd name="T18" fmla="*/ 72 w 76"/>
                <a:gd name="T19" fmla="*/ 42 h 51"/>
                <a:gd name="T20" fmla="*/ 76 w 76"/>
                <a:gd name="T21" fmla="*/ 32 h 51"/>
                <a:gd name="T22" fmla="*/ 73 w 76"/>
                <a:gd name="T23" fmla="*/ 31 h 51"/>
                <a:gd name="T24" fmla="*/ 72 w 76"/>
                <a:gd name="T25" fmla="*/ 27 h 51"/>
                <a:gd name="T26" fmla="*/ 73 w 76"/>
                <a:gd name="T27" fmla="*/ 22 h 51"/>
                <a:gd name="T28" fmla="*/ 74 w 76"/>
                <a:gd name="T29" fmla="*/ 19 h 51"/>
                <a:gd name="T30" fmla="*/ 69 w 76"/>
                <a:gd name="T31" fmla="*/ 19 h 51"/>
                <a:gd name="T32" fmla="*/ 66 w 76"/>
                <a:gd name="T33" fmla="*/ 14 h 51"/>
                <a:gd name="T34" fmla="*/ 62 w 76"/>
                <a:gd name="T35" fmla="*/ 17 h 51"/>
                <a:gd name="T36" fmla="*/ 60 w 76"/>
                <a:gd name="T37" fmla="*/ 19 h 51"/>
                <a:gd name="T38" fmla="*/ 57 w 76"/>
                <a:gd name="T39" fmla="*/ 18 h 51"/>
                <a:gd name="T40" fmla="*/ 53 w 76"/>
                <a:gd name="T41" fmla="*/ 19 h 51"/>
                <a:gd name="T42" fmla="*/ 52 w 76"/>
                <a:gd name="T43" fmla="*/ 15 h 51"/>
                <a:gd name="T44" fmla="*/ 49 w 76"/>
                <a:gd name="T45" fmla="*/ 15 h 51"/>
                <a:gd name="T46" fmla="*/ 48 w 76"/>
                <a:gd name="T47" fmla="*/ 18 h 51"/>
                <a:gd name="T48" fmla="*/ 46 w 76"/>
                <a:gd name="T49" fmla="*/ 14 h 51"/>
                <a:gd name="T50" fmla="*/ 41 w 76"/>
                <a:gd name="T51" fmla="*/ 14 h 51"/>
                <a:gd name="T52" fmla="*/ 38 w 76"/>
                <a:gd name="T53" fmla="*/ 17 h 51"/>
                <a:gd name="T54" fmla="*/ 36 w 76"/>
                <a:gd name="T55" fmla="*/ 17 h 51"/>
                <a:gd name="T56" fmla="*/ 35 w 76"/>
                <a:gd name="T57" fmla="*/ 10 h 51"/>
                <a:gd name="T58" fmla="*/ 32 w 76"/>
                <a:gd name="T59" fmla="*/ 11 h 51"/>
                <a:gd name="T60" fmla="*/ 32 w 76"/>
                <a:gd name="T61" fmla="*/ 18 h 51"/>
                <a:gd name="T62" fmla="*/ 29 w 76"/>
                <a:gd name="T63" fmla="*/ 18 h 51"/>
                <a:gd name="T64" fmla="*/ 28 w 76"/>
                <a:gd name="T65" fmla="*/ 15 h 51"/>
                <a:gd name="T66" fmla="*/ 24 w 76"/>
                <a:gd name="T67" fmla="*/ 19 h 51"/>
                <a:gd name="T68" fmla="*/ 24 w 76"/>
                <a:gd name="T69" fmla="*/ 14 h 51"/>
                <a:gd name="T70" fmla="*/ 28 w 76"/>
                <a:gd name="T71" fmla="*/ 10 h 51"/>
                <a:gd name="T72" fmla="*/ 24 w 76"/>
                <a:gd name="T73" fmla="*/ 1 h 51"/>
                <a:gd name="T74" fmla="*/ 18 w 76"/>
                <a:gd name="T75" fmla="*/ 0 h 51"/>
                <a:gd name="T76" fmla="*/ 19 w 76"/>
                <a:gd name="T77" fmla="*/ 7 h 51"/>
                <a:gd name="T78" fmla="*/ 15 w 76"/>
                <a:gd name="T79" fmla="*/ 1 h 51"/>
                <a:gd name="T80" fmla="*/ 12 w 76"/>
                <a:gd name="T81" fmla="*/ 4 h 51"/>
                <a:gd name="T82" fmla="*/ 10 w 76"/>
                <a:gd name="T83" fmla="*/ 5 h 51"/>
                <a:gd name="T84" fmla="*/ 12 w 76"/>
                <a:gd name="T85" fmla="*/ 7 h 51"/>
                <a:gd name="T86" fmla="*/ 8 w 76"/>
                <a:gd name="T87" fmla="*/ 5 h 51"/>
                <a:gd name="T88" fmla="*/ 7 w 76"/>
                <a:gd name="T89" fmla="*/ 7 h 51"/>
                <a:gd name="T90" fmla="*/ 4 w 76"/>
                <a:gd name="T91" fmla="*/ 7 h 51"/>
                <a:gd name="T92" fmla="*/ 5 w 76"/>
                <a:gd name="T93" fmla="*/ 10 h 51"/>
                <a:gd name="T94" fmla="*/ 14 w 76"/>
                <a:gd name="T95" fmla="*/ 11 h 51"/>
                <a:gd name="T96" fmla="*/ 18 w 76"/>
                <a:gd name="T97" fmla="*/ 15 h 51"/>
                <a:gd name="T98" fmla="*/ 14 w 76"/>
                <a:gd name="T99" fmla="*/ 17 h 51"/>
                <a:gd name="T100" fmla="*/ 17 w 76"/>
                <a:gd name="T101" fmla="*/ 19 h 51"/>
                <a:gd name="T102" fmla="*/ 18 w 76"/>
                <a:gd name="T103" fmla="*/ 21 h 51"/>
                <a:gd name="T104" fmla="*/ 17 w 76"/>
                <a:gd name="T105" fmla="*/ 22 h 51"/>
                <a:gd name="T106" fmla="*/ 1 w 76"/>
                <a:gd name="T107" fmla="*/ 17 h 51"/>
                <a:gd name="T108" fmla="*/ 0 w 76"/>
                <a:gd name="T109" fmla="*/ 19 h 51"/>
                <a:gd name="T110" fmla="*/ 12 w 76"/>
                <a:gd name="T111" fmla="*/ 22 h 51"/>
                <a:gd name="T112" fmla="*/ 11 w 76"/>
                <a:gd name="T113" fmla="*/ 25 h 51"/>
                <a:gd name="T114" fmla="*/ 11 w 76"/>
                <a:gd name="T115" fmla="*/ 31 h 51"/>
                <a:gd name="T116" fmla="*/ 8 w 76"/>
                <a:gd name="T117" fmla="*/ 34 h 51"/>
                <a:gd name="T118" fmla="*/ 4 w 76"/>
                <a:gd name="T119" fmla="*/ 34 h 51"/>
                <a:gd name="T120" fmla="*/ 2 w 76"/>
                <a:gd name="T121" fmla="*/ 35 h 51"/>
                <a:gd name="T122" fmla="*/ 14 w 76"/>
                <a:gd name="T123" fmla="*/ 3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66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w 9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67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68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w 9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69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270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21 h 23"/>
                <a:gd name="T2" fmla="*/ 6 w 13"/>
                <a:gd name="T3" fmla="*/ 23 h 23"/>
                <a:gd name="T4" fmla="*/ 8 w 13"/>
                <a:gd name="T5" fmla="*/ 19 h 23"/>
                <a:gd name="T6" fmla="*/ 8 w 13"/>
                <a:gd name="T7" fmla="*/ 14 h 23"/>
                <a:gd name="T8" fmla="*/ 13 w 13"/>
                <a:gd name="T9" fmla="*/ 13 h 23"/>
                <a:gd name="T10" fmla="*/ 11 w 13"/>
                <a:gd name="T11" fmla="*/ 9 h 23"/>
                <a:gd name="T12" fmla="*/ 13 w 13"/>
                <a:gd name="T13" fmla="*/ 9 h 23"/>
                <a:gd name="T14" fmla="*/ 13 w 13"/>
                <a:gd name="T15" fmla="*/ 2 h 23"/>
                <a:gd name="T16" fmla="*/ 10 w 13"/>
                <a:gd name="T17" fmla="*/ 0 h 23"/>
                <a:gd name="T18" fmla="*/ 8 w 13"/>
                <a:gd name="T19" fmla="*/ 3 h 23"/>
                <a:gd name="T20" fmla="*/ 7 w 13"/>
                <a:gd name="T21" fmla="*/ 6 h 23"/>
                <a:gd name="T22" fmla="*/ 4 w 13"/>
                <a:gd name="T23" fmla="*/ 3 h 23"/>
                <a:gd name="T24" fmla="*/ 0 w 13"/>
                <a:gd name="T25" fmla="*/ 6 h 23"/>
                <a:gd name="T26" fmla="*/ 0 w 13"/>
                <a:gd name="T27" fmla="*/ 6 h 23"/>
                <a:gd name="T28" fmla="*/ 0 w 13"/>
                <a:gd name="T29" fmla="*/ 9 h 23"/>
                <a:gd name="T30" fmla="*/ 4 w 13"/>
                <a:gd name="T31" fmla="*/ 12 h 23"/>
                <a:gd name="T32" fmla="*/ 6 w 13"/>
                <a:gd name="T33" fmla="*/ 14 h 23"/>
                <a:gd name="T34" fmla="*/ 4 w 13"/>
                <a:gd name="T35" fmla="*/ 19 h 23"/>
                <a:gd name="T36" fmla="*/ 0 w 13"/>
                <a:gd name="T37" fmla="*/ 17 h 23"/>
                <a:gd name="T38" fmla="*/ 0 w 13"/>
                <a:gd name="T39" fmla="*/ 21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271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21 h 23"/>
                <a:gd name="T2" fmla="*/ 6 w 13"/>
                <a:gd name="T3" fmla="*/ 23 h 23"/>
                <a:gd name="T4" fmla="*/ 8 w 13"/>
                <a:gd name="T5" fmla="*/ 19 h 23"/>
                <a:gd name="T6" fmla="*/ 8 w 13"/>
                <a:gd name="T7" fmla="*/ 14 h 23"/>
                <a:gd name="T8" fmla="*/ 13 w 13"/>
                <a:gd name="T9" fmla="*/ 13 h 23"/>
                <a:gd name="T10" fmla="*/ 11 w 13"/>
                <a:gd name="T11" fmla="*/ 9 h 23"/>
                <a:gd name="T12" fmla="*/ 13 w 13"/>
                <a:gd name="T13" fmla="*/ 9 h 23"/>
                <a:gd name="T14" fmla="*/ 13 w 13"/>
                <a:gd name="T15" fmla="*/ 2 h 23"/>
                <a:gd name="T16" fmla="*/ 10 w 13"/>
                <a:gd name="T17" fmla="*/ 0 h 23"/>
                <a:gd name="T18" fmla="*/ 8 w 13"/>
                <a:gd name="T19" fmla="*/ 3 h 23"/>
                <a:gd name="T20" fmla="*/ 7 w 13"/>
                <a:gd name="T21" fmla="*/ 6 h 23"/>
                <a:gd name="T22" fmla="*/ 4 w 13"/>
                <a:gd name="T23" fmla="*/ 3 h 23"/>
                <a:gd name="T24" fmla="*/ 0 w 13"/>
                <a:gd name="T25" fmla="*/ 6 h 23"/>
                <a:gd name="T26" fmla="*/ 0 w 13"/>
                <a:gd name="T27" fmla="*/ 6 h 23"/>
                <a:gd name="T28" fmla="*/ 0 w 13"/>
                <a:gd name="T29" fmla="*/ 9 h 23"/>
                <a:gd name="T30" fmla="*/ 4 w 13"/>
                <a:gd name="T31" fmla="*/ 12 h 23"/>
                <a:gd name="T32" fmla="*/ 6 w 13"/>
                <a:gd name="T33" fmla="*/ 14 h 23"/>
                <a:gd name="T34" fmla="*/ 4 w 13"/>
                <a:gd name="T35" fmla="*/ 19 h 23"/>
                <a:gd name="T36" fmla="*/ 0 w 13"/>
                <a:gd name="T37" fmla="*/ 17 h 23"/>
                <a:gd name="T38" fmla="*/ 0 w 13"/>
                <a:gd name="T39" fmla="*/ 21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272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21 h 23"/>
                <a:gd name="T2" fmla="*/ 6 w 13"/>
                <a:gd name="T3" fmla="*/ 23 h 23"/>
                <a:gd name="T4" fmla="*/ 8 w 13"/>
                <a:gd name="T5" fmla="*/ 19 h 23"/>
                <a:gd name="T6" fmla="*/ 8 w 13"/>
                <a:gd name="T7" fmla="*/ 14 h 23"/>
                <a:gd name="T8" fmla="*/ 13 w 13"/>
                <a:gd name="T9" fmla="*/ 13 h 23"/>
                <a:gd name="T10" fmla="*/ 11 w 13"/>
                <a:gd name="T11" fmla="*/ 9 h 23"/>
                <a:gd name="T12" fmla="*/ 13 w 13"/>
                <a:gd name="T13" fmla="*/ 9 h 23"/>
                <a:gd name="T14" fmla="*/ 13 w 13"/>
                <a:gd name="T15" fmla="*/ 2 h 23"/>
                <a:gd name="T16" fmla="*/ 10 w 13"/>
                <a:gd name="T17" fmla="*/ 0 h 23"/>
                <a:gd name="T18" fmla="*/ 8 w 13"/>
                <a:gd name="T19" fmla="*/ 3 h 23"/>
                <a:gd name="T20" fmla="*/ 7 w 13"/>
                <a:gd name="T21" fmla="*/ 6 h 23"/>
                <a:gd name="T22" fmla="*/ 4 w 13"/>
                <a:gd name="T23" fmla="*/ 3 h 23"/>
                <a:gd name="T24" fmla="*/ 0 w 13"/>
                <a:gd name="T25" fmla="*/ 6 h 23"/>
                <a:gd name="T26" fmla="*/ 0 w 13"/>
                <a:gd name="T27" fmla="*/ 6 h 23"/>
                <a:gd name="T28" fmla="*/ 0 w 13"/>
                <a:gd name="T29" fmla="*/ 9 h 23"/>
                <a:gd name="T30" fmla="*/ 4 w 13"/>
                <a:gd name="T31" fmla="*/ 12 h 23"/>
                <a:gd name="T32" fmla="*/ 6 w 13"/>
                <a:gd name="T33" fmla="*/ 14 h 23"/>
                <a:gd name="T34" fmla="*/ 4 w 13"/>
                <a:gd name="T35" fmla="*/ 19 h 23"/>
                <a:gd name="T36" fmla="*/ 0 w 13"/>
                <a:gd name="T37" fmla="*/ 17 h 23"/>
                <a:gd name="T38" fmla="*/ 0 w 13"/>
                <a:gd name="T39" fmla="*/ 21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273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21 h 23"/>
                <a:gd name="T2" fmla="*/ 6 w 13"/>
                <a:gd name="T3" fmla="*/ 23 h 23"/>
                <a:gd name="T4" fmla="*/ 8 w 13"/>
                <a:gd name="T5" fmla="*/ 19 h 23"/>
                <a:gd name="T6" fmla="*/ 8 w 13"/>
                <a:gd name="T7" fmla="*/ 14 h 23"/>
                <a:gd name="T8" fmla="*/ 13 w 13"/>
                <a:gd name="T9" fmla="*/ 13 h 23"/>
                <a:gd name="T10" fmla="*/ 11 w 13"/>
                <a:gd name="T11" fmla="*/ 9 h 23"/>
                <a:gd name="T12" fmla="*/ 13 w 13"/>
                <a:gd name="T13" fmla="*/ 9 h 23"/>
                <a:gd name="T14" fmla="*/ 13 w 13"/>
                <a:gd name="T15" fmla="*/ 2 h 23"/>
                <a:gd name="T16" fmla="*/ 10 w 13"/>
                <a:gd name="T17" fmla="*/ 0 h 23"/>
                <a:gd name="T18" fmla="*/ 8 w 13"/>
                <a:gd name="T19" fmla="*/ 3 h 23"/>
                <a:gd name="T20" fmla="*/ 7 w 13"/>
                <a:gd name="T21" fmla="*/ 6 h 23"/>
                <a:gd name="T22" fmla="*/ 4 w 13"/>
                <a:gd name="T23" fmla="*/ 3 h 23"/>
                <a:gd name="T24" fmla="*/ 0 w 13"/>
                <a:gd name="T25" fmla="*/ 6 h 23"/>
                <a:gd name="T26" fmla="*/ 0 w 13"/>
                <a:gd name="T27" fmla="*/ 6 h 23"/>
                <a:gd name="T28" fmla="*/ 0 w 13"/>
                <a:gd name="T29" fmla="*/ 9 h 23"/>
                <a:gd name="T30" fmla="*/ 4 w 13"/>
                <a:gd name="T31" fmla="*/ 12 h 23"/>
                <a:gd name="T32" fmla="*/ 6 w 13"/>
                <a:gd name="T33" fmla="*/ 14 h 23"/>
                <a:gd name="T34" fmla="*/ 4 w 13"/>
                <a:gd name="T35" fmla="*/ 19 h 23"/>
                <a:gd name="T36" fmla="*/ 0 w 13"/>
                <a:gd name="T37" fmla="*/ 17 h 23"/>
                <a:gd name="T38" fmla="*/ 0 w 13"/>
                <a:gd name="T39" fmla="*/ 21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274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2 h 8"/>
                <a:gd name="T2" fmla="*/ 1 w 39"/>
                <a:gd name="T3" fmla="*/ 7 h 8"/>
                <a:gd name="T4" fmla="*/ 4 w 39"/>
                <a:gd name="T5" fmla="*/ 8 h 8"/>
                <a:gd name="T6" fmla="*/ 8 w 39"/>
                <a:gd name="T7" fmla="*/ 8 h 8"/>
                <a:gd name="T8" fmla="*/ 17 w 39"/>
                <a:gd name="T9" fmla="*/ 7 h 8"/>
                <a:gd name="T10" fmla="*/ 18 w 39"/>
                <a:gd name="T11" fmla="*/ 7 h 8"/>
                <a:gd name="T12" fmla="*/ 18 w 39"/>
                <a:gd name="T13" fmla="*/ 8 h 8"/>
                <a:gd name="T14" fmla="*/ 25 w 39"/>
                <a:gd name="T15" fmla="*/ 8 h 8"/>
                <a:gd name="T16" fmla="*/ 28 w 39"/>
                <a:gd name="T17" fmla="*/ 7 h 8"/>
                <a:gd name="T18" fmla="*/ 32 w 39"/>
                <a:gd name="T19" fmla="*/ 7 h 8"/>
                <a:gd name="T20" fmla="*/ 35 w 39"/>
                <a:gd name="T21" fmla="*/ 4 h 8"/>
                <a:gd name="T22" fmla="*/ 39 w 39"/>
                <a:gd name="T23" fmla="*/ 4 h 8"/>
                <a:gd name="T24" fmla="*/ 39 w 39"/>
                <a:gd name="T25" fmla="*/ 0 h 8"/>
                <a:gd name="T26" fmla="*/ 36 w 39"/>
                <a:gd name="T27" fmla="*/ 1 h 8"/>
                <a:gd name="T28" fmla="*/ 35 w 39"/>
                <a:gd name="T29" fmla="*/ 2 h 8"/>
                <a:gd name="T30" fmla="*/ 32 w 39"/>
                <a:gd name="T31" fmla="*/ 2 h 8"/>
                <a:gd name="T32" fmla="*/ 31 w 39"/>
                <a:gd name="T33" fmla="*/ 1 h 8"/>
                <a:gd name="T34" fmla="*/ 28 w 39"/>
                <a:gd name="T35" fmla="*/ 1 h 8"/>
                <a:gd name="T36" fmla="*/ 21 w 39"/>
                <a:gd name="T37" fmla="*/ 2 h 8"/>
                <a:gd name="T38" fmla="*/ 21 w 39"/>
                <a:gd name="T39" fmla="*/ 1 h 8"/>
                <a:gd name="T40" fmla="*/ 11 w 39"/>
                <a:gd name="T41" fmla="*/ 4 h 8"/>
                <a:gd name="T42" fmla="*/ 10 w 39"/>
                <a:gd name="T43" fmla="*/ 1 h 8"/>
                <a:gd name="T44" fmla="*/ 7 w 39"/>
                <a:gd name="T45" fmla="*/ 1 h 8"/>
                <a:gd name="T46" fmla="*/ 7 w 39"/>
                <a:gd name="T47" fmla="*/ 2 h 8"/>
                <a:gd name="T48" fmla="*/ 4 w 39"/>
                <a:gd name="T49" fmla="*/ 2 h 8"/>
                <a:gd name="T50" fmla="*/ 1 w 39"/>
                <a:gd name="T51" fmla="*/ 0 h 8"/>
                <a:gd name="T52" fmla="*/ 1 w 39"/>
                <a:gd name="T53" fmla="*/ 1 h 8"/>
                <a:gd name="T54" fmla="*/ 0 w 39"/>
                <a:gd name="T55" fmla="*/ 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275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2 h 8"/>
                <a:gd name="T2" fmla="*/ 1 w 39"/>
                <a:gd name="T3" fmla="*/ 7 h 8"/>
                <a:gd name="T4" fmla="*/ 4 w 39"/>
                <a:gd name="T5" fmla="*/ 8 h 8"/>
                <a:gd name="T6" fmla="*/ 8 w 39"/>
                <a:gd name="T7" fmla="*/ 8 h 8"/>
                <a:gd name="T8" fmla="*/ 17 w 39"/>
                <a:gd name="T9" fmla="*/ 7 h 8"/>
                <a:gd name="T10" fmla="*/ 18 w 39"/>
                <a:gd name="T11" fmla="*/ 7 h 8"/>
                <a:gd name="T12" fmla="*/ 18 w 39"/>
                <a:gd name="T13" fmla="*/ 8 h 8"/>
                <a:gd name="T14" fmla="*/ 25 w 39"/>
                <a:gd name="T15" fmla="*/ 8 h 8"/>
                <a:gd name="T16" fmla="*/ 28 w 39"/>
                <a:gd name="T17" fmla="*/ 7 h 8"/>
                <a:gd name="T18" fmla="*/ 32 w 39"/>
                <a:gd name="T19" fmla="*/ 7 h 8"/>
                <a:gd name="T20" fmla="*/ 35 w 39"/>
                <a:gd name="T21" fmla="*/ 4 h 8"/>
                <a:gd name="T22" fmla="*/ 39 w 39"/>
                <a:gd name="T23" fmla="*/ 4 h 8"/>
                <a:gd name="T24" fmla="*/ 39 w 39"/>
                <a:gd name="T25" fmla="*/ 0 h 8"/>
                <a:gd name="T26" fmla="*/ 36 w 39"/>
                <a:gd name="T27" fmla="*/ 1 h 8"/>
                <a:gd name="T28" fmla="*/ 35 w 39"/>
                <a:gd name="T29" fmla="*/ 2 h 8"/>
                <a:gd name="T30" fmla="*/ 32 w 39"/>
                <a:gd name="T31" fmla="*/ 2 h 8"/>
                <a:gd name="T32" fmla="*/ 31 w 39"/>
                <a:gd name="T33" fmla="*/ 1 h 8"/>
                <a:gd name="T34" fmla="*/ 28 w 39"/>
                <a:gd name="T35" fmla="*/ 1 h 8"/>
                <a:gd name="T36" fmla="*/ 21 w 39"/>
                <a:gd name="T37" fmla="*/ 2 h 8"/>
                <a:gd name="T38" fmla="*/ 21 w 39"/>
                <a:gd name="T39" fmla="*/ 1 h 8"/>
                <a:gd name="T40" fmla="*/ 11 w 39"/>
                <a:gd name="T41" fmla="*/ 4 h 8"/>
                <a:gd name="T42" fmla="*/ 10 w 39"/>
                <a:gd name="T43" fmla="*/ 1 h 8"/>
                <a:gd name="T44" fmla="*/ 7 w 39"/>
                <a:gd name="T45" fmla="*/ 1 h 8"/>
                <a:gd name="T46" fmla="*/ 7 w 39"/>
                <a:gd name="T47" fmla="*/ 2 h 8"/>
                <a:gd name="T48" fmla="*/ 4 w 39"/>
                <a:gd name="T49" fmla="*/ 2 h 8"/>
                <a:gd name="T50" fmla="*/ 1 w 39"/>
                <a:gd name="T51" fmla="*/ 0 h 8"/>
                <a:gd name="T52" fmla="*/ 1 w 39"/>
                <a:gd name="T53" fmla="*/ 1 h 8"/>
                <a:gd name="T54" fmla="*/ 0 w 39"/>
                <a:gd name="T55" fmla="*/ 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276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2 h 8"/>
                <a:gd name="T2" fmla="*/ 1 w 39"/>
                <a:gd name="T3" fmla="*/ 7 h 8"/>
                <a:gd name="T4" fmla="*/ 4 w 39"/>
                <a:gd name="T5" fmla="*/ 8 h 8"/>
                <a:gd name="T6" fmla="*/ 8 w 39"/>
                <a:gd name="T7" fmla="*/ 8 h 8"/>
                <a:gd name="T8" fmla="*/ 17 w 39"/>
                <a:gd name="T9" fmla="*/ 7 h 8"/>
                <a:gd name="T10" fmla="*/ 18 w 39"/>
                <a:gd name="T11" fmla="*/ 7 h 8"/>
                <a:gd name="T12" fmla="*/ 18 w 39"/>
                <a:gd name="T13" fmla="*/ 8 h 8"/>
                <a:gd name="T14" fmla="*/ 25 w 39"/>
                <a:gd name="T15" fmla="*/ 8 h 8"/>
                <a:gd name="T16" fmla="*/ 28 w 39"/>
                <a:gd name="T17" fmla="*/ 7 h 8"/>
                <a:gd name="T18" fmla="*/ 32 w 39"/>
                <a:gd name="T19" fmla="*/ 7 h 8"/>
                <a:gd name="T20" fmla="*/ 35 w 39"/>
                <a:gd name="T21" fmla="*/ 4 h 8"/>
                <a:gd name="T22" fmla="*/ 39 w 39"/>
                <a:gd name="T23" fmla="*/ 4 h 8"/>
                <a:gd name="T24" fmla="*/ 39 w 39"/>
                <a:gd name="T25" fmla="*/ 0 h 8"/>
                <a:gd name="T26" fmla="*/ 36 w 39"/>
                <a:gd name="T27" fmla="*/ 1 h 8"/>
                <a:gd name="T28" fmla="*/ 35 w 39"/>
                <a:gd name="T29" fmla="*/ 2 h 8"/>
                <a:gd name="T30" fmla="*/ 32 w 39"/>
                <a:gd name="T31" fmla="*/ 2 h 8"/>
                <a:gd name="T32" fmla="*/ 31 w 39"/>
                <a:gd name="T33" fmla="*/ 1 h 8"/>
                <a:gd name="T34" fmla="*/ 28 w 39"/>
                <a:gd name="T35" fmla="*/ 1 h 8"/>
                <a:gd name="T36" fmla="*/ 21 w 39"/>
                <a:gd name="T37" fmla="*/ 2 h 8"/>
                <a:gd name="T38" fmla="*/ 21 w 39"/>
                <a:gd name="T39" fmla="*/ 1 h 8"/>
                <a:gd name="T40" fmla="*/ 11 w 39"/>
                <a:gd name="T41" fmla="*/ 4 h 8"/>
                <a:gd name="T42" fmla="*/ 10 w 39"/>
                <a:gd name="T43" fmla="*/ 1 h 8"/>
                <a:gd name="T44" fmla="*/ 7 w 39"/>
                <a:gd name="T45" fmla="*/ 1 h 8"/>
                <a:gd name="T46" fmla="*/ 7 w 39"/>
                <a:gd name="T47" fmla="*/ 2 h 8"/>
                <a:gd name="T48" fmla="*/ 4 w 39"/>
                <a:gd name="T49" fmla="*/ 2 h 8"/>
                <a:gd name="T50" fmla="*/ 1 w 39"/>
                <a:gd name="T51" fmla="*/ 0 h 8"/>
                <a:gd name="T52" fmla="*/ 1 w 39"/>
                <a:gd name="T53" fmla="*/ 1 h 8"/>
                <a:gd name="T54" fmla="*/ 0 w 39"/>
                <a:gd name="T55" fmla="*/ 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277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2 h 8"/>
                <a:gd name="T2" fmla="*/ 1 w 39"/>
                <a:gd name="T3" fmla="*/ 7 h 8"/>
                <a:gd name="T4" fmla="*/ 4 w 39"/>
                <a:gd name="T5" fmla="*/ 8 h 8"/>
                <a:gd name="T6" fmla="*/ 8 w 39"/>
                <a:gd name="T7" fmla="*/ 8 h 8"/>
                <a:gd name="T8" fmla="*/ 17 w 39"/>
                <a:gd name="T9" fmla="*/ 7 h 8"/>
                <a:gd name="T10" fmla="*/ 18 w 39"/>
                <a:gd name="T11" fmla="*/ 7 h 8"/>
                <a:gd name="T12" fmla="*/ 18 w 39"/>
                <a:gd name="T13" fmla="*/ 8 h 8"/>
                <a:gd name="T14" fmla="*/ 25 w 39"/>
                <a:gd name="T15" fmla="*/ 8 h 8"/>
                <a:gd name="T16" fmla="*/ 28 w 39"/>
                <a:gd name="T17" fmla="*/ 7 h 8"/>
                <a:gd name="T18" fmla="*/ 32 w 39"/>
                <a:gd name="T19" fmla="*/ 7 h 8"/>
                <a:gd name="T20" fmla="*/ 35 w 39"/>
                <a:gd name="T21" fmla="*/ 4 h 8"/>
                <a:gd name="T22" fmla="*/ 39 w 39"/>
                <a:gd name="T23" fmla="*/ 4 h 8"/>
                <a:gd name="T24" fmla="*/ 39 w 39"/>
                <a:gd name="T25" fmla="*/ 0 h 8"/>
                <a:gd name="T26" fmla="*/ 36 w 39"/>
                <a:gd name="T27" fmla="*/ 1 h 8"/>
                <a:gd name="T28" fmla="*/ 35 w 39"/>
                <a:gd name="T29" fmla="*/ 2 h 8"/>
                <a:gd name="T30" fmla="*/ 32 w 39"/>
                <a:gd name="T31" fmla="*/ 2 h 8"/>
                <a:gd name="T32" fmla="*/ 31 w 39"/>
                <a:gd name="T33" fmla="*/ 1 h 8"/>
                <a:gd name="T34" fmla="*/ 28 w 39"/>
                <a:gd name="T35" fmla="*/ 1 h 8"/>
                <a:gd name="T36" fmla="*/ 21 w 39"/>
                <a:gd name="T37" fmla="*/ 2 h 8"/>
                <a:gd name="T38" fmla="*/ 21 w 39"/>
                <a:gd name="T39" fmla="*/ 1 h 8"/>
                <a:gd name="T40" fmla="*/ 11 w 39"/>
                <a:gd name="T41" fmla="*/ 4 h 8"/>
                <a:gd name="T42" fmla="*/ 10 w 39"/>
                <a:gd name="T43" fmla="*/ 1 h 8"/>
                <a:gd name="T44" fmla="*/ 7 w 39"/>
                <a:gd name="T45" fmla="*/ 1 h 8"/>
                <a:gd name="T46" fmla="*/ 7 w 39"/>
                <a:gd name="T47" fmla="*/ 2 h 8"/>
                <a:gd name="T48" fmla="*/ 4 w 39"/>
                <a:gd name="T49" fmla="*/ 2 h 8"/>
                <a:gd name="T50" fmla="*/ 1 w 39"/>
                <a:gd name="T51" fmla="*/ 0 h 8"/>
                <a:gd name="T52" fmla="*/ 1 w 39"/>
                <a:gd name="T53" fmla="*/ 1 h 8"/>
                <a:gd name="T54" fmla="*/ 0 w 39"/>
                <a:gd name="T55" fmla="*/ 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278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2 w 7"/>
                <a:gd name="T1" fmla="*/ 3 h 10"/>
                <a:gd name="T2" fmla="*/ 2 w 7"/>
                <a:gd name="T3" fmla="*/ 0 h 10"/>
                <a:gd name="T4" fmla="*/ 0 w 7"/>
                <a:gd name="T5" fmla="*/ 0 h 10"/>
                <a:gd name="T6" fmla="*/ 0 w 7"/>
                <a:gd name="T7" fmla="*/ 3 h 10"/>
                <a:gd name="T8" fmla="*/ 0 w 7"/>
                <a:gd name="T9" fmla="*/ 5 h 10"/>
                <a:gd name="T10" fmla="*/ 0 w 7"/>
                <a:gd name="T11" fmla="*/ 8 h 10"/>
                <a:gd name="T12" fmla="*/ 4 w 7"/>
                <a:gd name="T13" fmla="*/ 10 h 10"/>
                <a:gd name="T14" fmla="*/ 7 w 7"/>
                <a:gd name="T15" fmla="*/ 5 h 10"/>
                <a:gd name="T16" fmla="*/ 2 w 7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279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2 w 7"/>
                <a:gd name="T1" fmla="*/ 3 h 10"/>
                <a:gd name="T2" fmla="*/ 2 w 7"/>
                <a:gd name="T3" fmla="*/ 0 h 10"/>
                <a:gd name="T4" fmla="*/ 0 w 7"/>
                <a:gd name="T5" fmla="*/ 0 h 10"/>
                <a:gd name="T6" fmla="*/ 0 w 7"/>
                <a:gd name="T7" fmla="*/ 3 h 10"/>
                <a:gd name="T8" fmla="*/ 0 w 7"/>
                <a:gd name="T9" fmla="*/ 5 h 10"/>
                <a:gd name="T10" fmla="*/ 0 w 7"/>
                <a:gd name="T11" fmla="*/ 8 h 10"/>
                <a:gd name="T12" fmla="*/ 4 w 7"/>
                <a:gd name="T13" fmla="*/ 10 h 10"/>
                <a:gd name="T14" fmla="*/ 7 w 7"/>
                <a:gd name="T15" fmla="*/ 5 h 10"/>
                <a:gd name="T16" fmla="*/ 2 w 7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280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2 w 7"/>
                <a:gd name="T1" fmla="*/ 3 h 10"/>
                <a:gd name="T2" fmla="*/ 2 w 7"/>
                <a:gd name="T3" fmla="*/ 0 h 10"/>
                <a:gd name="T4" fmla="*/ 0 w 7"/>
                <a:gd name="T5" fmla="*/ 0 h 10"/>
                <a:gd name="T6" fmla="*/ 0 w 7"/>
                <a:gd name="T7" fmla="*/ 3 h 10"/>
                <a:gd name="T8" fmla="*/ 0 w 7"/>
                <a:gd name="T9" fmla="*/ 5 h 10"/>
                <a:gd name="T10" fmla="*/ 0 w 7"/>
                <a:gd name="T11" fmla="*/ 8 h 10"/>
                <a:gd name="T12" fmla="*/ 4 w 7"/>
                <a:gd name="T13" fmla="*/ 10 h 10"/>
                <a:gd name="T14" fmla="*/ 7 w 7"/>
                <a:gd name="T15" fmla="*/ 5 h 10"/>
                <a:gd name="T16" fmla="*/ 2 w 7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281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2 w 7"/>
                <a:gd name="T1" fmla="*/ 3 h 10"/>
                <a:gd name="T2" fmla="*/ 2 w 7"/>
                <a:gd name="T3" fmla="*/ 0 h 10"/>
                <a:gd name="T4" fmla="*/ 0 w 7"/>
                <a:gd name="T5" fmla="*/ 0 h 10"/>
                <a:gd name="T6" fmla="*/ 0 w 7"/>
                <a:gd name="T7" fmla="*/ 3 h 10"/>
                <a:gd name="T8" fmla="*/ 0 w 7"/>
                <a:gd name="T9" fmla="*/ 5 h 10"/>
                <a:gd name="T10" fmla="*/ 0 w 7"/>
                <a:gd name="T11" fmla="*/ 8 h 10"/>
                <a:gd name="T12" fmla="*/ 4 w 7"/>
                <a:gd name="T13" fmla="*/ 10 h 10"/>
                <a:gd name="T14" fmla="*/ 7 w 7"/>
                <a:gd name="T15" fmla="*/ 5 h 10"/>
                <a:gd name="T16" fmla="*/ 2 w 7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282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19 w 27"/>
                <a:gd name="T1" fmla="*/ 42 h 42"/>
                <a:gd name="T2" fmla="*/ 16 w 27"/>
                <a:gd name="T3" fmla="*/ 38 h 42"/>
                <a:gd name="T4" fmla="*/ 19 w 27"/>
                <a:gd name="T5" fmla="*/ 38 h 42"/>
                <a:gd name="T6" fmla="*/ 16 w 27"/>
                <a:gd name="T7" fmla="*/ 34 h 42"/>
                <a:gd name="T8" fmla="*/ 16 w 27"/>
                <a:gd name="T9" fmla="*/ 30 h 42"/>
                <a:gd name="T10" fmla="*/ 21 w 27"/>
                <a:gd name="T11" fmla="*/ 23 h 42"/>
                <a:gd name="T12" fmla="*/ 24 w 27"/>
                <a:gd name="T13" fmla="*/ 24 h 42"/>
                <a:gd name="T14" fmla="*/ 27 w 27"/>
                <a:gd name="T15" fmla="*/ 17 h 42"/>
                <a:gd name="T16" fmla="*/ 23 w 27"/>
                <a:gd name="T17" fmla="*/ 14 h 42"/>
                <a:gd name="T18" fmla="*/ 21 w 27"/>
                <a:gd name="T19" fmla="*/ 9 h 42"/>
                <a:gd name="T20" fmla="*/ 23 w 27"/>
                <a:gd name="T21" fmla="*/ 3 h 42"/>
                <a:gd name="T22" fmla="*/ 23 w 27"/>
                <a:gd name="T23" fmla="*/ 1 h 42"/>
                <a:gd name="T24" fmla="*/ 20 w 27"/>
                <a:gd name="T25" fmla="*/ 0 h 42"/>
                <a:gd name="T26" fmla="*/ 17 w 27"/>
                <a:gd name="T27" fmla="*/ 1 h 42"/>
                <a:gd name="T28" fmla="*/ 16 w 27"/>
                <a:gd name="T29" fmla="*/ 3 h 42"/>
                <a:gd name="T30" fmla="*/ 13 w 27"/>
                <a:gd name="T31" fmla="*/ 4 h 42"/>
                <a:gd name="T32" fmla="*/ 10 w 27"/>
                <a:gd name="T33" fmla="*/ 6 h 42"/>
                <a:gd name="T34" fmla="*/ 6 w 27"/>
                <a:gd name="T35" fmla="*/ 7 h 42"/>
                <a:gd name="T36" fmla="*/ 5 w 27"/>
                <a:gd name="T37" fmla="*/ 9 h 42"/>
                <a:gd name="T38" fmla="*/ 3 w 27"/>
                <a:gd name="T39" fmla="*/ 11 h 42"/>
                <a:gd name="T40" fmla="*/ 6 w 27"/>
                <a:gd name="T41" fmla="*/ 14 h 42"/>
                <a:gd name="T42" fmla="*/ 2 w 27"/>
                <a:gd name="T43" fmla="*/ 14 h 42"/>
                <a:gd name="T44" fmla="*/ 2 w 27"/>
                <a:gd name="T45" fmla="*/ 17 h 42"/>
                <a:gd name="T46" fmla="*/ 2 w 27"/>
                <a:gd name="T47" fmla="*/ 21 h 42"/>
                <a:gd name="T48" fmla="*/ 3 w 27"/>
                <a:gd name="T49" fmla="*/ 24 h 42"/>
                <a:gd name="T50" fmla="*/ 0 w 27"/>
                <a:gd name="T51" fmla="*/ 25 h 42"/>
                <a:gd name="T52" fmla="*/ 0 w 27"/>
                <a:gd name="T53" fmla="*/ 27 h 42"/>
                <a:gd name="T54" fmla="*/ 3 w 27"/>
                <a:gd name="T55" fmla="*/ 34 h 42"/>
                <a:gd name="T56" fmla="*/ 6 w 27"/>
                <a:gd name="T57" fmla="*/ 31 h 42"/>
                <a:gd name="T58" fmla="*/ 6 w 27"/>
                <a:gd name="T59" fmla="*/ 37 h 42"/>
                <a:gd name="T60" fmla="*/ 7 w 27"/>
                <a:gd name="T61" fmla="*/ 40 h 42"/>
                <a:gd name="T62" fmla="*/ 10 w 27"/>
                <a:gd name="T63" fmla="*/ 41 h 42"/>
                <a:gd name="T64" fmla="*/ 19 w 27"/>
                <a:gd name="T65" fmla="*/ 42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283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19 w 27"/>
                <a:gd name="T1" fmla="*/ 42 h 42"/>
                <a:gd name="T2" fmla="*/ 16 w 27"/>
                <a:gd name="T3" fmla="*/ 38 h 42"/>
                <a:gd name="T4" fmla="*/ 19 w 27"/>
                <a:gd name="T5" fmla="*/ 38 h 42"/>
                <a:gd name="T6" fmla="*/ 16 w 27"/>
                <a:gd name="T7" fmla="*/ 34 h 42"/>
                <a:gd name="T8" fmla="*/ 16 w 27"/>
                <a:gd name="T9" fmla="*/ 30 h 42"/>
                <a:gd name="T10" fmla="*/ 21 w 27"/>
                <a:gd name="T11" fmla="*/ 23 h 42"/>
                <a:gd name="T12" fmla="*/ 24 w 27"/>
                <a:gd name="T13" fmla="*/ 24 h 42"/>
                <a:gd name="T14" fmla="*/ 27 w 27"/>
                <a:gd name="T15" fmla="*/ 17 h 42"/>
                <a:gd name="T16" fmla="*/ 23 w 27"/>
                <a:gd name="T17" fmla="*/ 14 h 42"/>
                <a:gd name="T18" fmla="*/ 21 w 27"/>
                <a:gd name="T19" fmla="*/ 9 h 42"/>
                <a:gd name="T20" fmla="*/ 23 w 27"/>
                <a:gd name="T21" fmla="*/ 3 h 42"/>
                <a:gd name="T22" fmla="*/ 23 w 27"/>
                <a:gd name="T23" fmla="*/ 1 h 42"/>
                <a:gd name="T24" fmla="*/ 20 w 27"/>
                <a:gd name="T25" fmla="*/ 0 h 42"/>
                <a:gd name="T26" fmla="*/ 17 w 27"/>
                <a:gd name="T27" fmla="*/ 1 h 42"/>
                <a:gd name="T28" fmla="*/ 16 w 27"/>
                <a:gd name="T29" fmla="*/ 3 h 42"/>
                <a:gd name="T30" fmla="*/ 13 w 27"/>
                <a:gd name="T31" fmla="*/ 4 h 42"/>
                <a:gd name="T32" fmla="*/ 10 w 27"/>
                <a:gd name="T33" fmla="*/ 6 h 42"/>
                <a:gd name="T34" fmla="*/ 6 w 27"/>
                <a:gd name="T35" fmla="*/ 7 h 42"/>
                <a:gd name="T36" fmla="*/ 5 w 27"/>
                <a:gd name="T37" fmla="*/ 9 h 42"/>
                <a:gd name="T38" fmla="*/ 3 w 27"/>
                <a:gd name="T39" fmla="*/ 11 h 42"/>
                <a:gd name="T40" fmla="*/ 6 w 27"/>
                <a:gd name="T41" fmla="*/ 14 h 42"/>
                <a:gd name="T42" fmla="*/ 2 w 27"/>
                <a:gd name="T43" fmla="*/ 14 h 42"/>
                <a:gd name="T44" fmla="*/ 2 w 27"/>
                <a:gd name="T45" fmla="*/ 17 h 42"/>
                <a:gd name="T46" fmla="*/ 2 w 27"/>
                <a:gd name="T47" fmla="*/ 21 h 42"/>
                <a:gd name="T48" fmla="*/ 3 w 27"/>
                <a:gd name="T49" fmla="*/ 24 h 42"/>
                <a:gd name="T50" fmla="*/ 0 w 27"/>
                <a:gd name="T51" fmla="*/ 25 h 42"/>
                <a:gd name="T52" fmla="*/ 0 w 27"/>
                <a:gd name="T53" fmla="*/ 27 h 42"/>
                <a:gd name="T54" fmla="*/ 3 w 27"/>
                <a:gd name="T55" fmla="*/ 34 h 42"/>
                <a:gd name="T56" fmla="*/ 6 w 27"/>
                <a:gd name="T57" fmla="*/ 31 h 42"/>
                <a:gd name="T58" fmla="*/ 6 w 27"/>
                <a:gd name="T59" fmla="*/ 37 h 42"/>
                <a:gd name="T60" fmla="*/ 7 w 27"/>
                <a:gd name="T61" fmla="*/ 40 h 42"/>
                <a:gd name="T62" fmla="*/ 10 w 27"/>
                <a:gd name="T63" fmla="*/ 41 h 42"/>
                <a:gd name="T64" fmla="*/ 19 w 27"/>
                <a:gd name="T65" fmla="*/ 42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284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19 w 27"/>
                <a:gd name="T1" fmla="*/ 42 h 42"/>
                <a:gd name="T2" fmla="*/ 16 w 27"/>
                <a:gd name="T3" fmla="*/ 38 h 42"/>
                <a:gd name="T4" fmla="*/ 19 w 27"/>
                <a:gd name="T5" fmla="*/ 38 h 42"/>
                <a:gd name="T6" fmla="*/ 16 w 27"/>
                <a:gd name="T7" fmla="*/ 34 h 42"/>
                <a:gd name="T8" fmla="*/ 16 w 27"/>
                <a:gd name="T9" fmla="*/ 30 h 42"/>
                <a:gd name="T10" fmla="*/ 21 w 27"/>
                <a:gd name="T11" fmla="*/ 23 h 42"/>
                <a:gd name="T12" fmla="*/ 24 w 27"/>
                <a:gd name="T13" fmla="*/ 24 h 42"/>
                <a:gd name="T14" fmla="*/ 27 w 27"/>
                <a:gd name="T15" fmla="*/ 17 h 42"/>
                <a:gd name="T16" fmla="*/ 23 w 27"/>
                <a:gd name="T17" fmla="*/ 14 h 42"/>
                <a:gd name="T18" fmla="*/ 21 w 27"/>
                <a:gd name="T19" fmla="*/ 9 h 42"/>
                <a:gd name="T20" fmla="*/ 23 w 27"/>
                <a:gd name="T21" fmla="*/ 3 h 42"/>
                <a:gd name="T22" fmla="*/ 23 w 27"/>
                <a:gd name="T23" fmla="*/ 1 h 42"/>
                <a:gd name="T24" fmla="*/ 20 w 27"/>
                <a:gd name="T25" fmla="*/ 0 h 42"/>
                <a:gd name="T26" fmla="*/ 17 w 27"/>
                <a:gd name="T27" fmla="*/ 1 h 42"/>
                <a:gd name="T28" fmla="*/ 16 w 27"/>
                <a:gd name="T29" fmla="*/ 3 h 42"/>
                <a:gd name="T30" fmla="*/ 13 w 27"/>
                <a:gd name="T31" fmla="*/ 4 h 42"/>
                <a:gd name="T32" fmla="*/ 10 w 27"/>
                <a:gd name="T33" fmla="*/ 6 h 42"/>
                <a:gd name="T34" fmla="*/ 6 w 27"/>
                <a:gd name="T35" fmla="*/ 7 h 42"/>
                <a:gd name="T36" fmla="*/ 5 w 27"/>
                <a:gd name="T37" fmla="*/ 9 h 42"/>
                <a:gd name="T38" fmla="*/ 3 w 27"/>
                <a:gd name="T39" fmla="*/ 11 h 42"/>
                <a:gd name="T40" fmla="*/ 6 w 27"/>
                <a:gd name="T41" fmla="*/ 14 h 42"/>
                <a:gd name="T42" fmla="*/ 2 w 27"/>
                <a:gd name="T43" fmla="*/ 14 h 42"/>
                <a:gd name="T44" fmla="*/ 2 w 27"/>
                <a:gd name="T45" fmla="*/ 17 h 42"/>
                <a:gd name="T46" fmla="*/ 2 w 27"/>
                <a:gd name="T47" fmla="*/ 21 h 42"/>
                <a:gd name="T48" fmla="*/ 3 w 27"/>
                <a:gd name="T49" fmla="*/ 24 h 42"/>
                <a:gd name="T50" fmla="*/ 0 w 27"/>
                <a:gd name="T51" fmla="*/ 25 h 42"/>
                <a:gd name="T52" fmla="*/ 0 w 27"/>
                <a:gd name="T53" fmla="*/ 27 h 42"/>
                <a:gd name="T54" fmla="*/ 3 w 27"/>
                <a:gd name="T55" fmla="*/ 34 h 42"/>
                <a:gd name="T56" fmla="*/ 6 w 27"/>
                <a:gd name="T57" fmla="*/ 31 h 42"/>
                <a:gd name="T58" fmla="*/ 6 w 27"/>
                <a:gd name="T59" fmla="*/ 37 h 42"/>
                <a:gd name="T60" fmla="*/ 7 w 27"/>
                <a:gd name="T61" fmla="*/ 40 h 42"/>
                <a:gd name="T62" fmla="*/ 10 w 27"/>
                <a:gd name="T63" fmla="*/ 41 h 42"/>
                <a:gd name="T64" fmla="*/ 19 w 27"/>
                <a:gd name="T65" fmla="*/ 42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285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19 w 27"/>
                <a:gd name="T1" fmla="*/ 42 h 42"/>
                <a:gd name="T2" fmla="*/ 16 w 27"/>
                <a:gd name="T3" fmla="*/ 38 h 42"/>
                <a:gd name="T4" fmla="*/ 19 w 27"/>
                <a:gd name="T5" fmla="*/ 38 h 42"/>
                <a:gd name="T6" fmla="*/ 16 w 27"/>
                <a:gd name="T7" fmla="*/ 34 h 42"/>
                <a:gd name="T8" fmla="*/ 16 w 27"/>
                <a:gd name="T9" fmla="*/ 30 h 42"/>
                <a:gd name="T10" fmla="*/ 21 w 27"/>
                <a:gd name="T11" fmla="*/ 23 h 42"/>
                <a:gd name="T12" fmla="*/ 24 w 27"/>
                <a:gd name="T13" fmla="*/ 24 h 42"/>
                <a:gd name="T14" fmla="*/ 27 w 27"/>
                <a:gd name="T15" fmla="*/ 17 h 42"/>
                <a:gd name="T16" fmla="*/ 23 w 27"/>
                <a:gd name="T17" fmla="*/ 14 h 42"/>
                <a:gd name="T18" fmla="*/ 21 w 27"/>
                <a:gd name="T19" fmla="*/ 9 h 42"/>
                <a:gd name="T20" fmla="*/ 23 w 27"/>
                <a:gd name="T21" fmla="*/ 3 h 42"/>
                <a:gd name="T22" fmla="*/ 23 w 27"/>
                <a:gd name="T23" fmla="*/ 1 h 42"/>
                <a:gd name="T24" fmla="*/ 20 w 27"/>
                <a:gd name="T25" fmla="*/ 0 h 42"/>
                <a:gd name="T26" fmla="*/ 17 w 27"/>
                <a:gd name="T27" fmla="*/ 1 h 42"/>
                <a:gd name="T28" fmla="*/ 16 w 27"/>
                <a:gd name="T29" fmla="*/ 3 h 42"/>
                <a:gd name="T30" fmla="*/ 13 w 27"/>
                <a:gd name="T31" fmla="*/ 4 h 42"/>
                <a:gd name="T32" fmla="*/ 10 w 27"/>
                <a:gd name="T33" fmla="*/ 6 h 42"/>
                <a:gd name="T34" fmla="*/ 6 w 27"/>
                <a:gd name="T35" fmla="*/ 7 h 42"/>
                <a:gd name="T36" fmla="*/ 5 w 27"/>
                <a:gd name="T37" fmla="*/ 9 h 42"/>
                <a:gd name="T38" fmla="*/ 3 w 27"/>
                <a:gd name="T39" fmla="*/ 11 h 42"/>
                <a:gd name="T40" fmla="*/ 6 w 27"/>
                <a:gd name="T41" fmla="*/ 14 h 42"/>
                <a:gd name="T42" fmla="*/ 2 w 27"/>
                <a:gd name="T43" fmla="*/ 14 h 42"/>
                <a:gd name="T44" fmla="*/ 2 w 27"/>
                <a:gd name="T45" fmla="*/ 17 h 42"/>
                <a:gd name="T46" fmla="*/ 2 w 27"/>
                <a:gd name="T47" fmla="*/ 21 h 42"/>
                <a:gd name="T48" fmla="*/ 3 w 27"/>
                <a:gd name="T49" fmla="*/ 24 h 42"/>
                <a:gd name="T50" fmla="*/ 0 w 27"/>
                <a:gd name="T51" fmla="*/ 25 h 42"/>
                <a:gd name="T52" fmla="*/ 0 w 27"/>
                <a:gd name="T53" fmla="*/ 27 h 42"/>
                <a:gd name="T54" fmla="*/ 3 w 27"/>
                <a:gd name="T55" fmla="*/ 34 h 42"/>
                <a:gd name="T56" fmla="*/ 6 w 27"/>
                <a:gd name="T57" fmla="*/ 31 h 42"/>
                <a:gd name="T58" fmla="*/ 6 w 27"/>
                <a:gd name="T59" fmla="*/ 37 h 42"/>
                <a:gd name="T60" fmla="*/ 7 w 27"/>
                <a:gd name="T61" fmla="*/ 40 h 42"/>
                <a:gd name="T62" fmla="*/ 10 w 27"/>
                <a:gd name="T63" fmla="*/ 41 h 42"/>
                <a:gd name="T64" fmla="*/ 19 w 27"/>
                <a:gd name="T65" fmla="*/ 42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287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47 w 54"/>
                <a:gd name="T1" fmla="*/ 13 h 28"/>
                <a:gd name="T2" fmla="*/ 45 w 54"/>
                <a:gd name="T3" fmla="*/ 11 h 28"/>
                <a:gd name="T4" fmla="*/ 42 w 54"/>
                <a:gd name="T5" fmla="*/ 9 h 28"/>
                <a:gd name="T6" fmla="*/ 42 w 54"/>
                <a:gd name="T7" fmla="*/ 4 h 28"/>
                <a:gd name="T8" fmla="*/ 42 w 54"/>
                <a:gd name="T9" fmla="*/ 3 h 28"/>
                <a:gd name="T10" fmla="*/ 33 w 54"/>
                <a:gd name="T11" fmla="*/ 0 h 28"/>
                <a:gd name="T12" fmla="*/ 28 w 54"/>
                <a:gd name="T13" fmla="*/ 3 h 28"/>
                <a:gd name="T14" fmla="*/ 21 w 54"/>
                <a:gd name="T15" fmla="*/ 3 h 28"/>
                <a:gd name="T16" fmla="*/ 18 w 54"/>
                <a:gd name="T17" fmla="*/ 3 h 28"/>
                <a:gd name="T18" fmla="*/ 14 w 54"/>
                <a:gd name="T19" fmla="*/ 4 h 28"/>
                <a:gd name="T20" fmla="*/ 10 w 54"/>
                <a:gd name="T21" fmla="*/ 6 h 28"/>
                <a:gd name="T22" fmla="*/ 10 w 54"/>
                <a:gd name="T23" fmla="*/ 9 h 28"/>
                <a:gd name="T24" fmla="*/ 6 w 54"/>
                <a:gd name="T25" fmla="*/ 11 h 28"/>
                <a:gd name="T26" fmla="*/ 4 w 54"/>
                <a:gd name="T27" fmla="*/ 14 h 28"/>
                <a:gd name="T28" fmla="*/ 0 w 54"/>
                <a:gd name="T29" fmla="*/ 18 h 28"/>
                <a:gd name="T30" fmla="*/ 0 w 54"/>
                <a:gd name="T31" fmla="*/ 23 h 28"/>
                <a:gd name="T32" fmla="*/ 4 w 54"/>
                <a:gd name="T33" fmla="*/ 21 h 28"/>
                <a:gd name="T34" fmla="*/ 10 w 54"/>
                <a:gd name="T35" fmla="*/ 23 h 28"/>
                <a:gd name="T36" fmla="*/ 10 w 54"/>
                <a:gd name="T37" fmla="*/ 24 h 28"/>
                <a:gd name="T38" fmla="*/ 13 w 54"/>
                <a:gd name="T39" fmla="*/ 27 h 28"/>
                <a:gd name="T40" fmla="*/ 23 w 54"/>
                <a:gd name="T41" fmla="*/ 27 h 28"/>
                <a:gd name="T42" fmla="*/ 28 w 54"/>
                <a:gd name="T43" fmla="*/ 18 h 28"/>
                <a:gd name="T44" fmla="*/ 37 w 54"/>
                <a:gd name="T45" fmla="*/ 28 h 28"/>
                <a:gd name="T46" fmla="*/ 40 w 54"/>
                <a:gd name="T47" fmla="*/ 18 h 28"/>
                <a:gd name="T48" fmla="*/ 45 w 54"/>
                <a:gd name="T49" fmla="*/ 20 h 28"/>
                <a:gd name="T50" fmla="*/ 48 w 54"/>
                <a:gd name="T51" fmla="*/ 18 h 28"/>
                <a:gd name="T52" fmla="*/ 52 w 54"/>
                <a:gd name="T53" fmla="*/ 18 h 28"/>
                <a:gd name="T54" fmla="*/ 54 w 54"/>
                <a:gd name="T55" fmla="*/ 17 h 28"/>
                <a:gd name="T56" fmla="*/ 52 w 54"/>
                <a:gd name="T57" fmla="*/ 11 h 28"/>
                <a:gd name="T58" fmla="*/ 47 w 54"/>
                <a:gd name="T59" fmla="*/ 13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289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61 w 88"/>
                <a:gd name="T1" fmla="*/ 37 h 38"/>
                <a:gd name="T2" fmla="*/ 65 w 88"/>
                <a:gd name="T3" fmla="*/ 34 h 38"/>
                <a:gd name="T4" fmla="*/ 71 w 88"/>
                <a:gd name="T5" fmla="*/ 34 h 38"/>
                <a:gd name="T6" fmla="*/ 77 w 88"/>
                <a:gd name="T7" fmla="*/ 33 h 38"/>
                <a:gd name="T8" fmla="*/ 77 w 88"/>
                <a:gd name="T9" fmla="*/ 30 h 38"/>
                <a:gd name="T10" fmla="*/ 81 w 88"/>
                <a:gd name="T11" fmla="*/ 27 h 38"/>
                <a:gd name="T12" fmla="*/ 81 w 88"/>
                <a:gd name="T13" fmla="*/ 23 h 38"/>
                <a:gd name="T14" fmla="*/ 81 w 88"/>
                <a:gd name="T15" fmla="*/ 17 h 38"/>
                <a:gd name="T16" fmla="*/ 86 w 88"/>
                <a:gd name="T17" fmla="*/ 16 h 38"/>
                <a:gd name="T18" fmla="*/ 88 w 88"/>
                <a:gd name="T19" fmla="*/ 12 h 38"/>
                <a:gd name="T20" fmla="*/ 84 w 88"/>
                <a:gd name="T21" fmla="*/ 9 h 38"/>
                <a:gd name="T22" fmla="*/ 84 w 88"/>
                <a:gd name="T23" fmla="*/ 3 h 38"/>
                <a:gd name="T24" fmla="*/ 72 w 88"/>
                <a:gd name="T25" fmla="*/ 3 h 38"/>
                <a:gd name="T26" fmla="*/ 62 w 88"/>
                <a:gd name="T27" fmla="*/ 0 h 38"/>
                <a:gd name="T28" fmla="*/ 60 w 88"/>
                <a:gd name="T29" fmla="*/ 6 h 38"/>
                <a:gd name="T30" fmla="*/ 53 w 88"/>
                <a:gd name="T31" fmla="*/ 7 h 38"/>
                <a:gd name="T32" fmla="*/ 48 w 88"/>
                <a:gd name="T33" fmla="*/ 5 h 38"/>
                <a:gd name="T34" fmla="*/ 48 w 88"/>
                <a:gd name="T35" fmla="*/ 7 h 38"/>
                <a:gd name="T36" fmla="*/ 43 w 88"/>
                <a:gd name="T37" fmla="*/ 7 h 38"/>
                <a:gd name="T38" fmla="*/ 43 w 88"/>
                <a:gd name="T39" fmla="*/ 12 h 38"/>
                <a:gd name="T40" fmla="*/ 38 w 88"/>
                <a:gd name="T41" fmla="*/ 14 h 38"/>
                <a:gd name="T42" fmla="*/ 40 w 88"/>
                <a:gd name="T43" fmla="*/ 19 h 38"/>
                <a:gd name="T44" fmla="*/ 40 w 88"/>
                <a:gd name="T45" fmla="*/ 23 h 38"/>
                <a:gd name="T46" fmla="*/ 33 w 88"/>
                <a:gd name="T47" fmla="*/ 20 h 38"/>
                <a:gd name="T48" fmla="*/ 24 w 88"/>
                <a:gd name="T49" fmla="*/ 23 h 38"/>
                <a:gd name="T50" fmla="*/ 19 w 88"/>
                <a:gd name="T51" fmla="*/ 24 h 38"/>
                <a:gd name="T52" fmla="*/ 10 w 88"/>
                <a:gd name="T53" fmla="*/ 23 h 38"/>
                <a:gd name="T54" fmla="*/ 6 w 88"/>
                <a:gd name="T55" fmla="*/ 26 h 38"/>
                <a:gd name="T56" fmla="*/ 0 w 88"/>
                <a:gd name="T57" fmla="*/ 24 h 38"/>
                <a:gd name="T58" fmla="*/ 0 w 88"/>
                <a:gd name="T59" fmla="*/ 29 h 38"/>
                <a:gd name="T60" fmla="*/ 3 w 88"/>
                <a:gd name="T61" fmla="*/ 31 h 38"/>
                <a:gd name="T62" fmla="*/ 6 w 88"/>
                <a:gd name="T63" fmla="*/ 33 h 38"/>
                <a:gd name="T64" fmla="*/ 10 w 88"/>
                <a:gd name="T65" fmla="*/ 33 h 38"/>
                <a:gd name="T66" fmla="*/ 12 w 88"/>
                <a:gd name="T67" fmla="*/ 37 h 38"/>
                <a:gd name="T68" fmla="*/ 13 w 88"/>
                <a:gd name="T69" fmla="*/ 34 h 38"/>
                <a:gd name="T70" fmla="*/ 17 w 88"/>
                <a:gd name="T71" fmla="*/ 36 h 38"/>
                <a:gd name="T72" fmla="*/ 22 w 88"/>
                <a:gd name="T73" fmla="*/ 31 h 38"/>
                <a:gd name="T74" fmla="*/ 31 w 88"/>
                <a:gd name="T75" fmla="*/ 30 h 38"/>
                <a:gd name="T76" fmla="*/ 34 w 88"/>
                <a:gd name="T77" fmla="*/ 33 h 38"/>
                <a:gd name="T78" fmla="*/ 48 w 88"/>
                <a:gd name="T79" fmla="*/ 37 h 38"/>
                <a:gd name="T80" fmla="*/ 48 w 88"/>
                <a:gd name="T81" fmla="*/ 38 h 38"/>
                <a:gd name="T82" fmla="*/ 53 w 88"/>
                <a:gd name="T83" fmla="*/ 37 h 38"/>
                <a:gd name="T84" fmla="*/ 61 w 88"/>
                <a:gd name="T85" fmla="*/ 37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291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47 w 54"/>
                <a:gd name="T1" fmla="*/ 13 h 28"/>
                <a:gd name="T2" fmla="*/ 45 w 54"/>
                <a:gd name="T3" fmla="*/ 11 h 28"/>
                <a:gd name="T4" fmla="*/ 42 w 54"/>
                <a:gd name="T5" fmla="*/ 9 h 28"/>
                <a:gd name="T6" fmla="*/ 42 w 54"/>
                <a:gd name="T7" fmla="*/ 4 h 28"/>
                <a:gd name="T8" fmla="*/ 42 w 54"/>
                <a:gd name="T9" fmla="*/ 3 h 28"/>
                <a:gd name="T10" fmla="*/ 33 w 54"/>
                <a:gd name="T11" fmla="*/ 0 h 28"/>
                <a:gd name="T12" fmla="*/ 28 w 54"/>
                <a:gd name="T13" fmla="*/ 3 h 28"/>
                <a:gd name="T14" fmla="*/ 21 w 54"/>
                <a:gd name="T15" fmla="*/ 3 h 28"/>
                <a:gd name="T16" fmla="*/ 18 w 54"/>
                <a:gd name="T17" fmla="*/ 3 h 28"/>
                <a:gd name="T18" fmla="*/ 14 w 54"/>
                <a:gd name="T19" fmla="*/ 4 h 28"/>
                <a:gd name="T20" fmla="*/ 10 w 54"/>
                <a:gd name="T21" fmla="*/ 6 h 28"/>
                <a:gd name="T22" fmla="*/ 10 w 54"/>
                <a:gd name="T23" fmla="*/ 9 h 28"/>
                <a:gd name="T24" fmla="*/ 6 w 54"/>
                <a:gd name="T25" fmla="*/ 11 h 28"/>
                <a:gd name="T26" fmla="*/ 4 w 54"/>
                <a:gd name="T27" fmla="*/ 14 h 28"/>
                <a:gd name="T28" fmla="*/ 0 w 54"/>
                <a:gd name="T29" fmla="*/ 18 h 28"/>
                <a:gd name="T30" fmla="*/ 0 w 54"/>
                <a:gd name="T31" fmla="*/ 23 h 28"/>
                <a:gd name="T32" fmla="*/ 4 w 54"/>
                <a:gd name="T33" fmla="*/ 21 h 28"/>
                <a:gd name="T34" fmla="*/ 10 w 54"/>
                <a:gd name="T35" fmla="*/ 23 h 28"/>
                <a:gd name="T36" fmla="*/ 10 w 54"/>
                <a:gd name="T37" fmla="*/ 24 h 28"/>
                <a:gd name="T38" fmla="*/ 13 w 54"/>
                <a:gd name="T39" fmla="*/ 27 h 28"/>
                <a:gd name="T40" fmla="*/ 23 w 54"/>
                <a:gd name="T41" fmla="*/ 27 h 28"/>
                <a:gd name="T42" fmla="*/ 28 w 54"/>
                <a:gd name="T43" fmla="*/ 18 h 28"/>
                <a:gd name="T44" fmla="*/ 37 w 54"/>
                <a:gd name="T45" fmla="*/ 28 h 28"/>
                <a:gd name="T46" fmla="*/ 40 w 54"/>
                <a:gd name="T47" fmla="*/ 18 h 28"/>
                <a:gd name="T48" fmla="*/ 45 w 54"/>
                <a:gd name="T49" fmla="*/ 20 h 28"/>
                <a:gd name="T50" fmla="*/ 48 w 54"/>
                <a:gd name="T51" fmla="*/ 18 h 28"/>
                <a:gd name="T52" fmla="*/ 52 w 54"/>
                <a:gd name="T53" fmla="*/ 18 h 28"/>
                <a:gd name="T54" fmla="*/ 54 w 54"/>
                <a:gd name="T55" fmla="*/ 17 h 28"/>
                <a:gd name="T56" fmla="*/ 52 w 54"/>
                <a:gd name="T57" fmla="*/ 11 h 28"/>
                <a:gd name="T58" fmla="*/ 47 w 54"/>
                <a:gd name="T59" fmla="*/ 13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293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61 w 88"/>
                <a:gd name="T1" fmla="*/ 37 h 38"/>
                <a:gd name="T2" fmla="*/ 65 w 88"/>
                <a:gd name="T3" fmla="*/ 34 h 38"/>
                <a:gd name="T4" fmla="*/ 71 w 88"/>
                <a:gd name="T5" fmla="*/ 34 h 38"/>
                <a:gd name="T6" fmla="*/ 77 w 88"/>
                <a:gd name="T7" fmla="*/ 33 h 38"/>
                <a:gd name="T8" fmla="*/ 77 w 88"/>
                <a:gd name="T9" fmla="*/ 30 h 38"/>
                <a:gd name="T10" fmla="*/ 81 w 88"/>
                <a:gd name="T11" fmla="*/ 27 h 38"/>
                <a:gd name="T12" fmla="*/ 81 w 88"/>
                <a:gd name="T13" fmla="*/ 23 h 38"/>
                <a:gd name="T14" fmla="*/ 81 w 88"/>
                <a:gd name="T15" fmla="*/ 17 h 38"/>
                <a:gd name="T16" fmla="*/ 86 w 88"/>
                <a:gd name="T17" fmla="*/ 16 h 38"/>
                <a:gd name="T18" fmla="*/ 88 w 88"/>
                <a:gd name="T19" fmla="*/ 12 h 38"/>
                <a:gd name="T20" fmla="*/ 84 w 88"/>
                <a:gd name="T21" fmla="*/ 9 h 38"/>
                <a:gd name="T22" fmla="*/ 84 w 88"/>
                <a:gd name="T23" fmla="*/ 3 h 38"/>
                <a:gd name="T24" fmla="*/ 72 w 88"/>
                <a:gd name="T25" fmla="*/ 3 h 38"/>
                <a:gd name="T26" fmla="*/ 62 w 88"/>
                <a:gd name="T27" fmla="*/ 0 h 38"/>
                <a:gd name="T28" fmla="*/ 60 w 88"/>
                <a:gd name="T29" fmla="*/ 6 h 38"/>
                <a:gd name="T30" fmla="*/ 53 w 88"/>
                <a:gd name="T31" fmla="*/ 7 h 38"/>
                <a:gd name="T32" fmla="*/ 48 w 88"/>
                <a:gd name="T33" fmla="*/ 5 h 38"/>
                <a:gd name="T34" fmla="*/ 48 w 88"/>
                <a:gd name="T35" fmla="*/ 7 h 38"/>
                <a:gd name="T36" fmla="*/ 43 w 88"/>
                <a:gd name="T37" fmla="*/ 7 h 38"/>
                <a:gd name="T38" fmla="*/ 43 w 88"/>
                <a:gd name="T39" fmla="*/ 12 h 38"/>
                <a:gd name="T40" fmla="*/ 38 w 88"/>
                <a:gd name="T41" fmla="*/ 14 h 38"/>
                <a:gd name="T42" fmla="*/ 40 w 88"/>
                <a:gd name="T43" fmla="*/ 19 h 38"/>
                <a:gd name="T44" fmla="*/ 40 w 88"/>
                <a:gd name="T45" fmla="*/ 23 h 38"/>
                <a:gd name="T46" fmla="*/ 33 w 88"/>
                <a:gd name="T47" fmla="*/ 20 h 38"/>
                <a:gd name="T48" fmla="*/ 24 w 88"/>
                <a:gd name="T49" fmla="*/ 23 h 38"/>
                <a:gd name="T50" fmla="*/ 19 w 88"/>
                <a:gd name="T51" fmla="*/ 24 h 38"/>
                <a:gd name="T52" fmla="*/ 10 w 88"/>
                <a:gd name="T53" fmla="*/ 23 h 38"/>
                <a:gd name="T54" fmla="*/ 6 w 88"/>
                <a:gd name="T55" fmla="*/ 26 h 38"/>
                <a:gd name="T56" fmla="*/ 0 w 88"/>
                <a:gd name="T57" fmla="*/ 24 h 38"/>
                <a:gd name="T58" fmla="*/ 0 w 88"/>
                <a:gd name="T59" fmla="*/ 29 h 38"/>
                <a:gd name="T60" fmla="*/ 3 w 88"/>
                <a:gd name="T61" fmla="*/ 31 h 38"/>
                <a:gd name="T62" fmla="*/ 6 w 88"/>
                <a:gd name="T63" fmla="*/ 33 h 38"/>
                <a:gd name="T64" fmla="*/ 10 w 88"/>
                <a:gd name="T65" fmla="*/ 33 h 38"/>
                <a:gd name="T66" fmla="*/ 12 w 88"/>
                <a:gd name="T67" fmla="*/ 37 h 38"/>
                <a:gd name="T68" fmla="*/ 13 w 88"/>
                <a:gd name="T69" fmla="*/ 34 h 38"/>
                <a:gd name="T70" fmla="*/ 17 w 88"/>
                <a:gd name="T71" fmla="*/ 36 h 38"/>
                <a:gd name="T72" fmla="*/ 22 w 88"/>
                <a:gd name="T73" fmla="*/ 31 h 38"/>
                <a:gd name="T74" fmla="*/ 31 w 88"/>
                <a:gd name="T75" fmla="*/ 30 h 38"/>
                <a:gd name="T76" fmla="*/ 34 w 88"/>
                <a:gd name="T77" fmla="*/ 33 h 38"/>
                <a:gd name="T78" fmla="*/ 48 w 88"/>
                <a:gd name="T79" fmla="*/ 37 h 38"/>
                <a:gd name="T80" fmla="*/ 48 w 88"/>
                <a:gd name="T81" fmla="*/ 38 h 38"/>
                <a:gd name="T82" fmla="*/ 53 w 88"/>
                <a:gd name="T83" fmla="*/ 37 h 38"/>
                <a:gd name="T84" fmla="*/ 61 w 88"/>
                <a:gd name="T85" fmla="*/ 37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295"/>
            <p:cNvSpPr>
              <a:spLocks noChangeAspect="1"/>
            </p:cNvSpPr>
            <p:nvPr/>
          </p:nvSpPr>
          <p:spPr bwMode="auto">
            <a:xfrm>
              <a:off x="1586" y="2350"/>
              <a:ext cx="339" cy="174"/>
            </a:xfrm>
            <a:custGeom>
              <a:avLst/>
              <a:gdLst>
                <a:gd name="T0" fmla="*/ 63 w 74"/>
                <a:gd name="T1" fmla="*/ 31 h 38"/>
                <a:gd name="T2" fmla="*/ 67 w 74"/>
                <a:gd name="T3" fmla="*/ 26 h 38"/>
                <a:gd name="T4" fmla="*/ 72 w 74"/>
                <a:gd name="T5" fmla="*/ 23 h 38"/>
                <a:gd name="T6" fmla="*/ 74 w 74"/>
                <a:gd name="T7" fmla="*/ 19 h 38"/>
                <a:gd name="T8" fmla="*/ 72 w 74"/>
                <a:gd name="T9" fmla="*/ 16 h 38"/>
                <a:gd name="T10" fmla="*/ 66 w 74"/>
                <a:gd name="T11" fmla="*/ 14 h 38"/>
                <a:gd name="T12" fmla="*/ 62 w 74"/>
                <a:gd name="T13" fmla="*/ 13 h 38"/>
                <a:gd name="T14" fmla="*/ 59 w 74"/>
                <a:gd name="T15" fmla="*/ 10 h 38"/>
                <a:gd name="T16" fmla="*/ 53 w 74"/>
                <a:gd name="T17" fmla="*/ 9 h 38"/>
                <a:gd name="T18" fmla="*/ 53 w 74"/>
                <a:gd name="T19" fmla="*/ 12 h 38"/>
                <a:gd name="T20" fmla="*/ 49 w 74"/>
                <a:gd name="T21" fmla="*/ 13 h 38"/>
                <a:gd name="T22" fmla="*/ 43 w 74"/>
                <a:gd name="T23" fmla="*/ 10 h 38"/>
                <a:gd name="T24" fmla="*/ 45 w 74"/>
                <a:gd name="T25" fmla="*/ 6 h 38"/>
                <a:gd name="T26" fmla="*/ 39 w 74"/>
                <a:gd name="T27" fmla="*/ 6 h 38"/>
                <a:gd name="T28" fmla="*/ 33 w 74"/>
                <a:gd name="T29" fmla="*/ 3 h 38"/>
                <a:gd name="T30" fmla="*/ 29 w 74"/>
                <a:gd name="T31" fmla="*/ 0 h 38"/>
                <a:gd name="T32" fmla="*/ 29 w 74"/>
                <a:gd name="T33" fmla="*/ 3 h 38"/>
                <a:gd name="T34" fmla="*/ 25 w 74"/>
                <a:gd name="T35" fmla="*/ 2 h 38"/>
                <a:gd name="T36" fmla="*/ 21 w 74"/>
                <a:gd name="T37" fmla="*/ 2 h 38"/>
                <a:gd name="T38" fmla="*/ 19 w 74"/>
                <a:gd name="T39" fmla="*/ 6 h 38"/>
                <a:gd name="T40" fmla="*/ 15 w 74"/>
                <a:gd name="T41" fmla="*/ 7 h 38"/>
                <a:gd name="T42" fmla="*/ 9 w 74"/>
                <a:gd name="T43" fmla="*/ 10 h 38"/>
                <a:gd name="T44" fmla="*/ 4 w 74"/>
                <a:gd name="T45" fmla="*/ 12 h 38"/>
                <a:gd name="T46" fmla="*/ 0 w 74"/>
                <a:gd name="T47" fmla="*/ 14 h 38"/>
                <a:gd name="T48" fmla="*/ 4 w 74"/>
                <a:gd name="T49" fmla="*/ 19 h 38"/>
                <a:gd name="T50" fmla="*/ 2 w 74"/>
                <a:gd name="T51" fmla="*/ 23 h 38"/>
                <a:gd name="T52" fmla="*/ 9 w 74"/>
                <a:gd name="T53" fmla="*/ 29 h 38"/>
                <a:gd name="T54" fmla="*/ 19 w 74"/>
                <a:gd name="T55" fmla="*/ 34 h 38"/>
                <a:gd name="T56" fmla="*/ 19 w 74"/>
                <a:gd name="T57" fmla="*/ 36 h 38"/>
                <a:gd name="T58" fmla="*/ 25 w 74"/>
                <a:gd name="T59" fmla="*/ 38 h 38"/>
                <a:gd name="T60" fmla="*/ 31 w 74"/>
                <a:gd name="T61" fmla="*/ 37 h 38"/>
                <a:gd name="T62" fmla="*/ 33 w 74"/>
                <a:gd name="T63" fmla="*/ 31 h 38"/>
                <a:gd name="T64" fmla="*/ 43 w 74"/>
                <a:gd name="T65" fmla="*/ 34 h 38"/>
                <a:gd name="T66" fmla="*/ 55 w 74"/>
                <a:gd name="T67" fmla="*/ 34 h 38"/>
                <a:gd name="T68" fmla="*/ 55 w 74"/>
                <a:gd name="T69" fmla="*/ 34 h 38"/>
                <a:gd name="T70" fmla="*/ 57 w 74"/>
                <a:gd name="T71" fmla="*/ 31 h 38"/>
                <a:gd name="T72" fmla="*/ 63 w 74"/>
                <a:gd name="T73" fmla="*/ 31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38"/>
                <a:gd name="T113" fmla="*/ 74 w 7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38">
                  <a:moveTo>
                    <a:pt x="63" y="31"/>
                  </a:moveTo>
                  <a:lnTo>
                    <a:pt x="67" y="26"/>
                  </a:lnTo>
                  <a:lnTo>
                    <a:pt x="72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3" y="10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5" y="38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43" y="34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296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6 w 36"/>
                <a:gd name="T1" fmla="*/ 24 h 25"/>
                <a:gd name="T2" fmla="*/ 12 w 36"/>
                <a:gd name="T3" fmla="*/ 19 h 25"/>
                <a:gd name="T4" fmla="*/ 14 w 36"/>
                <a:gd name="T5" fmla="*/ 22 h 25"/>
                <a:gd name="T6" fmla="*/ 19 w 36"/>
                <a:gd name="T7" fmla="*/ 22 h 25"/>
                <a:gd name="T8" fmla="*/ 22 w 36"/>
                <a:gd name="T9" fmla="*/ 19 h 25"/>
                <a:gd name="T10" fmla="*/ 26 w 36"/>
                <a:gd name="T11" fmla="*/ 18 h 25"/>
                <a:gd name="T12" fmla="*/ 26 w 36"/>
                <a:gd name="T13" fmla="*/ 12 h 25"/>
                <a:gd name="T14" fmla="*/ 30 w 36"/>
                <a:gd name="T15" fmla="*/ 8 h 25"/>
                <a:gd name="T16" fmla="*/ 36 w 36"/>
                <a:gd name="T17" fmla="*/ 7 h 25"/>
                <a:gd name="T18" fmla="*/ 30 w 36"/>
                <a:gd name="T19" fmla="*/ 0 h 25"/>
                <a:gd name="T20" fmla="*/ 29 w 36"/>
                <a:gd name="T21" fmla="*/ 1 h 25"/>
                <a:gd name="T22" fmla="*/ 29 w 36"/>
                <a:gd name="T23" fmla="*/ 4 h 25"/>
                <a:gd name="T24" fmla="*/ 24 w 36"/>
                <a:gd name="T25" fmla="*/ 5 h 25"/>
                <a:gd name="T26" fmla="*/ 17 w 36"/>
                <a:gd name="T27" fmla="*/ 5 h 25"/>
                <a:gd name="T28" fmla="*/ 13 w 36"/>
                <a:gd name="T29" fmla="*/ 8 h 25"/>
                <a:gd name="T30" fmla="*/ 6 w 36"/>
                <a:gd name="T31" fmla="*/ 8 h 25"/>
                <a:gd name="T32" fmla="*/ 0 w 36"/>
                <a:gd name="T33" fmla="*/ 9 h 25"/>
                <a:gd name="T34" fmla="*/ 0 w 36"/>
                <a:gd name="T35" fmla="*/ 12 h 25"/>
                <a:gd name="T36" fmla="*/ 0 w 36"/>
                <a:gd name="T37" fmla="*/ 19 h 25"/>
                <a:gd name="T38" fmla="*/ 0 w 36"/>
                <a:gd name="T39" fmla="*/ 19 h 25"/>
                <a:gd name="T40" fmla="*/ 3 w 36"/>
                <a:gd name="T41" fmla="*/ 19 h 25"/>
                <a:gd name="T42" fmla="*/ 0 w 36"/>
                <a:gd name="T43" fmla="*/ 22 h 25"/>
                <a:gd name="T44" fmla="*/ 0 w 36"/>
                <a:gd name="T45" fmla="*/ 25 h 25"/>
                <a:gd name="T46" fmla="*/ 2 w 36"/>
                <a:gd name="T47" fmla="*/ 25 h 25"/>
                <a:gd name="T48" fmla="*/ 6 w 36"/>
                <a:gd name="T49" fmla="*/ 24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297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6 w 36"/>
                <a:gd name="T1" fmla="*/ 24 h 25"/>
                <a:gd name="T2" fmla="*/ 12 w 36"/>
                <a:gd name="T3" fmla="*/ 19 h 25"/>
                <a:gd name="T4" fmla="*/ 14 w 36"/>
                <a:gd name="T5" fmla="*/ 22 h 25"/>
                <a:gd name="T6" fmla="*/ 19 w 36"/>
                <a:gd name="T7" fmla="*/ 22 h 25"/>
                <a:gd name="T8" fmla="*/ 22 w 36"/>
                <a:gd name="T9" fmla="*/ 19 h 25"/>
                <a:gd name="T10" fmla="*/ 26 w 36"/>
                <a:gd name="T11" fmla="*/ 18 h 25"/>
                <a:gd name="T12" fmla="*/ 26 w 36"/>
                <a:gd name="T13" fmla="*/ 12 h 25"/>
                <a:gd name="T14" fmla="*/ 30 w 36"/>
                <a:gd name="T15" fmla="*/ 8 h 25"/>
                <a:gd name="T16" fmla="*/ 36 w 36"/>
                <a:gd name="T17" fmla="*/ 7 h 25"/>
                <a:gd name="T18" fmla="*/ 30 w 36"/>
                <a:gd name="T19" fmla="*/ 0 h 25"/>
                <a:gd name="T20" fmla="*/ 29 w 36"/>
                <a:gd name="T21" fmla="*/ 1 h 25"/>
                <a:gd name="T22" fmla="*/ 29 w 36"/>
                <a:gd name="T23" fmla="*/ 4 h 25"/>
                <a:gd name="T24" fmla="*/ 24 w 36"/>
                <a:gd name="T25" fmla="*/ 5 h 25"/>
                <a:gd name="T26" fmla="*/ 17 w 36"/>
                <a:gd name="T27" fmla="*/ 5 h 25"/>
                <a:gd name="T28" fmla="*/ 13 w 36"/>
                <a:gd name="T29" fmla="*/ 8 h 25"/>
                <a:gd name="T30" fmla="*/ 6 w 36"/>
                <a:gd name="T31" fmla="*/ 8 h 25"/>
                <a:gd name="T32" fmla="*/ 0 w 36"/>
                <a:gd name="T33" fmla="*/ 9 h 25"/>
                <a:gd name="T34" fmla="*/ 0 w 36"/>
                <a:gd name="T35" fmla="*/ 12 h 25"/>
                <a:gd name="T36" fmla="*/ 0 w 36"/>
                <a:gd name="T37" fmla="*/ 19 h 25"/>
                <a:gd name="T38" fmla="*/ 0 w 36"/>
                <a:gd name="T39" fmla="*/ 19 h 25"/>
                <a:gd name="T40" fmla="*/ 3 w 36"/>
                <a:gd name="T41" fmla="*/ 19 h 25"/>
                <a:gd name="T42" fmla="*/ 0 w 36"/>
                <a:gd name="T43" fmla="*/ 22 h 25"/>
                <a:gd name="T44" fmla="*/ 0 w 36"/>
                <a:gd name="T45" fmla="*/ 25 h 25"/>
                <a:gd name="T46" fmla="*/ 2 w 36"/>
                <a:gd name="T47" fmla="*/ 25 h 25"/>
                <a:gd name="T48" fmla="*/ 6 w 36"/>
                <a:gd name="T49" fmla="*/ 24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298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51 w 71"/>
                <a:gd name="T1" fmla="*/ 43 h 51"/>
                <a:gd name="T2" fmla="*/ 50 w 71"/>
                <a:gd name="T3" fmla="*/ 42 h 51"/>
                <a:gd name="T4" fmla="*/ 45 w 71"/>
                <a:gd name="T5" fmla="*/ 41 h 51"/>
                <a:gd name="T6" fmla="*/ 43 w 71"/>
                <a:gd name="T7" fmla="*/ 36 h 51"/>
                <a:gd name="T8" fmla="*/ 36 w 71"/>
                <a:gd name="T9" fmla="*/ 32 h 51"/>
                <a:gd name="T10" fmla="*/ 31 w 71"/>
                <a:gd name="T11" fmla="*/ 26 h 51"/>
                <a:gd name="T12" fmla="*/ 27 w 71"/>
                <a:gd name="T13" fmla="*/ 25 h 51"/>
                <a:gd name="T14" fmla="*/ 29 w 71"/>
                <a:gd name="T15" fmla="*/ 18 h 51"/>
                <a:gd name="T16" fmla="*/ 31 w 71"/>
                <a:gd name="T17" fmla="*/ 18 h 51"/>
                <a:gd name="T18" fmla="*/ 36 w 71"/>
                <a:gd name="T19" fmla="*/ 21 h 51"/>
                <a:gd name="T20" fmla="*/ 37 w 71"/>
                <a:gd name="T21" fmla="*/ 18 h 51"/>
                <a:gd name="T22" fmla="*/ 41 w 71"/>
                <a:gd name="T23" fmla="*/ 17 h 51"/>
                <a:gd name="T24" fmla="*/ 47 w 71"/>
                <a:gd name="T25" fmla="*/ 18 h 51"/>
                <a:gd name="T26" fmla="*/ 53 w 71"/>
                <a:gd name="T27" fmla="*/ 18 h 51"/>
                <a:gd name="T28" fmla="*/ 57 w 71"/>
                <a:gd name="T29" fmla="*/ 18 h 51"/>
                <a:gd name="T30" fmla="*/ 61 w 71"/>
                <a:gd name="T31" fmla="*/ 18 h 51"/>
                <a:gd name="T32" fmla="*/ 68 w 71"/>
                <a:gd name="T33" fmla="*/ 19 h 51"/>
                <a:gd name="T34" fmla="*/ 68 w 71"/>
                <a:gd name="T35" fmla="*/ 15 h 51"/>
                <a:gd name="T36" fmla="*/ 71 w 71"/>
                <a:gd name="T37" fmla="*/ 15 h 51"/>
                <a:gd name="T38" fmla="*/ 68 w 71"/>
                <a:gd name="T39" fmla="*/ 14 h 51"/>
                <a:gd name="T40" fmla="*/ 65 w 71"/>
                <a:gd name="T41" fmla="*/ 10 h 51"/>
                <a:gd name="T42" fmla="*/ 62 w 71"/>
                <a:gd name="T43" fmla="*/ 5 h 51"/>
                <a:gd name="T44" fmla="*/ 55 w 71"/>
                <a:gd name="T45" fmla="*/ 8 h 51"/>
                <a:gd name="T46" fmla="*/ 51 w 71"/>
                <a:gd name="T47" fmla="*/ 8 h 51"/>
                <a:gd name="T48" fmla="*/ 50 w 71"/>
                <a:gd name="T49" fmla="*/ 5 h 51"/>
                <a:gd name="T50" fmla="*/ 45 w 71"/>
                <a:gd name="T51" fmla="*/ 7 h 51"/>
                <a:gd name="T52" fmla="*/ 43 w 71"/>
                <a:gd name="T53" fmla="*/ 5 h 51"/>
                <a:gd name="T54" fmla="*/ 38 w 71"/>
                <a:gd name="T55" fmla="*/ 2 h 51"/>
                <a:gd name="T56" fmla="*/ 34 w 71"/>
                <a:gd name="T57" fmla="*/ 0 h 51"/>
                <a:gd name="T58" fmla="*/ 30 w 71"/>
                <a:gd name="T59" fmla="*/ 1 h 51"/>
                <a:gd name="T60" fmla="*/ 26 w 71"/>
                <a:gd name="T61" fmla="*/ 5 h 51"/>
                <a:gd name="T62" fmla="*/ 26 w 71"/>
                <a:gd name="T63" fmla="*/ 11 h 51"/>
                <a:gd name="T64" fmla="*/ 22 w 71"/>
                <a:gd name="T65" fmla="*/ 12 h 51"/>
                <a:gd name="T66" fmla="*/ 19 w 71"/>
                <a:gd name="T67" fmla="*/ 15 h 51"/>
                <a:gd name="T68" fmla="*/ 14 w 71"/>
                <a:gd name="T69" fmla="*/ 15 h 51"/>
                <a:gd name="T70" fmla="*/ 12 w 71"/>
                <a:gd name="T71" fmla="*/ 12 h 51"/>
                <a:gd name="T72" fmla="*/ 6 w 71"/>
                <a:gd name="T73" fmla="*/ 17 h 51"/>
                <a:gd name="T74" fmla="*/ 2 w 71"/>
                <a:gd name="T75" fmla="*/ 18 h 51"/>
                <a:gd name="T76" fmla="*/ 0 w 71"/>
                <a:gd name="T77" fmla="*/ 18 h 51"/>
                <a:gd name="T78" fmla="*/ 0 w 71"/>
                <a:gd name="T79" fmla="*/ 18 h 51"/>
                <a:gd name="T80" fmla="*/ 5 w 71"/>
                <a:gd name="T81" fmla="*/ 26 h 51"/>
                <a:gd name="T82" fmla="*/ 12 w 71"/>
                <a:gd name="T83" fmla="*/ 18 h 51"/>
                <a:gd name="T84" fmla="*/ 12 w 71"/>
                <a:gd name="T85" fmla="*/ 26 h 51"/>
                <a:gd name="T86" fmla="*/ 17 w 71"/>
                <a:gd name="T87" fmla="*/ 24 h 51"/>
                <a:gd name="T88" fmla="*/ 17 w 71"/>
                <a:gd name="T89" fmla="*/ 29 h 51"/>
                <a:gd name="T90" fmla="*/ 23 w 71"/>
                <a:gd name="T91" fmla="*/ 32 h 51"/>
                <a:gd name="T92" fmla="*/ 22 w 71"/>
                <a:gd name="T93" fmla="*/ 34 h 51"/>
                <a:gd name="T94" fmla="*/ 29 w 71"/>
                <a:gd name="T95" fmla="*/ 38 h 51"/>
                <a:gd name="T96" fmla="*/ 30 w 71"/>
                <a:gd name="T97" fmla="*/ 41 h 51"/>
                <a:gd name="T98" fmla="*/ 33 w 71"/>
                <a:gd name="T99" fmla="*/ 43 h 51"/>
                <a:gd name="T100" fmla="*/ 41 w 71"/>
                <a:gd name="T101" fmla="*/ 43 h 51"/>
                <a:gd name="T102" fmla="*/ 48 w 71"/>
                <a:gd name="T103" fmla="*/ 46 h 51"/>
                <a:gd name="T104" fmla="*/ 41 w 71"/>
                <a:gd name="T105" fmla="*/ 48 h 51"/>
                <a:gd name="T106" fmla="*/ 54 w 71"/>
                <a:gd name="T107" fmla="*/ 51 h 51"/>
                <a:gd name="T108" fmla="*/ 54 w 71"/>
                <a:gd name="T109" fmla="*/ 46 h 51"/>
                <a:gd name="T110" fmla="*/ 51 w 71"/>
                <a:gd name="T111" fmla="*/ 43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299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51 w 71"/>
                <a:gd name="T1" fmla="*/ 43 h 51"/>
                <a:gd name="T2" fmla="*/ 50 w 71"/>
                <a:gd name="T3" fmla="*/ 42 h 51"/>
                <a:gd name="T4" fmla="*/ 45 w 71"/>
                <a:gd name="T5" fmla="*/ 41 h 51"/>
                <a:gd name="T6" fmla="*/ 43 w 71"/>
                <a:gd name="T7" fmla="*/ 36 h 51"/>
                <a:gd name="T8" fmla="*/ 36 w 71"/>
                <a:gd name="T9" fmla="*/ 32 h 51"/>
                <a:gd name="T10" fmla="*/ 31 w 71"/>
                <a:gd name="T11" fmla="*/ 26 h 51"/>
                <a:gd name="T12" fmla="*/ 27 w 71"/>
                <a:gd name="T13" fmla="*/ 25 h 51"/>
                <a:gd name="T14" fmla="*/ 29 w 71"/>
                <a:gd name="T15" fmla="*/ 18 h 51"/>
                <a:gd name="T16" fmla="*/ 31 w 71"/>
                <a:gd name="T17" fmla="*/ 18 h 51"/>
                <a:gd name="T18" fmla="*/ 36 w 71"/>
                <a:gd name="T19" fmla="*/ 21 h 51"/>
                <a:gd name="T20" fmla="*/ 37 w 71"/>
                <a:gd name="T21" fmla="*/ 18 h 51"/>
                <a:gd name="T22" fmla="*/ 41 w 71"/>
                <a:gd name="T23" fmla="*/ 17 h 51"/>
                <a:gd name="T24" fmla="*/ 47 w 71"/>
                <a:gd name="T25" fmla="*/ 18 h 51"/>
                <a:gd name="T26" fmla="*/ 53 w 71"/>
                <a:gd name="T27" fmla="*/ 18 h 51"/>
                <a:gd name="T28" fmla="*/ 57 w 71"/>
                <a:gd name="T29" fmla="*/ 18 h 51"/>
                <a:gd name="T30" fmla="*/ 61 w 71"/>
                <a:gd name="T31" fmla="*/ 18 h 51"/>
                <a:gd name="T32" fmla="*/ 68 w 71"/>
                <a:gd name="T33" fmla="*/ 19 h 51"/>
                <a:gd name="T34" fmla="*/ 68 w 71"/>
                <a:gd name="T35" fmla="*/ 15 h 51"/>
                <a:gd name="T36" fmla="*/ 71 w 71"/>
                <a:gd name="T37" fmla="*/ 15 h 51"/>
                <a:gd name="T38" fmla="*/ 68 w 71"/>
                <a:gd name="T39" fmla="*/ 14 h 51"/>
                <a:gd name="T40" fmla="*/ 65 w 71"/>
                <a:gd name="T41" fmla="*/ 10 h 51"/>
                <a:gd name="T42" fmla="*/ 62 w 71"/>
                <a:gd name="T43" fmla="*/ 5 h 51"/>
                <a:gd name="T44" fmla="*/ 55 w 71"/>
                <a:gd name="T45" fmla="*/ 8 h 51"/>
                <a:gd name="T46" fmla="*/ 51 w 71"/>
                <a:gd name="T47" fmla="*/ 8 h 51"/>
                <a:gd name="T48" fmla="*/ 50 w 71"/>
                <a:gd name="T49" fmla="*/ 5 h 51"/>
                <a:gd name="T50" fmla="*/ 45 w 71"/>
                <a:gd name="T51" fmla="*/ 7 h 51"/>
                <a:gd name="T52" fmla="*/ 43 w 71"/>
                <a:gd name="T53" fmla="*/ 5 h 51"/>
                <a:gd name="T54" fmla="*/ 38 w 71"/>
                <a:gd name="T55" fmla="*/ 2 h 51"/>
                <a:gd name="T56" fmla="*/ 34 w 71"/>
                <a:gd name="T57" fmla="*/ 0 h 51"/>
                <a:gd name="T58" fmla="*/ 30 w 71"/>
                <a:gd name="T59" fmla="*/ 1 h 51"/>
                <a:gd name="T60" fmla="*/ 26 w 71"/>
                <a:gd name="T61" fmla="*/ 5 h 51"/>
                <a:gd name="T62" fmla="*/ 26 w 71"/>
                <a:gd name="T63" fmla="*/ 11 h 51"/>
                <a:gd name="T64" fmla="*/ 22 w 71"/>
                <a:gd name="T65" fmla="*/ 12 h 51"/>
                <a:gd name="T66" fmla="*/ 19 w 71"/>
                <a:gd name="T67" fmla="*/ 15 h 51"/>
                <a:gd name="T68" fmla="*/ 14 w 71"/>
                <a:gd name="T69" fmla="*/ 15 h 51"/>
                <a:gd name="T70" fmla="*/ 12 w 71"/>
                <a:gd name="T71" fmla="*/ 12 h 51"/>
                <a:gd name="T72" fmla="*/ 6 w 71"/>
                <a:gd name="T73" fmla="*/ 17 h 51"/>
                <a:gd name="T74" fmla="*/ 2 w 71"/>
                <a:gd name="T75" fmla="*/ 18 h 51"/>
                <a:gd name="T76" fmla="*/ 0 w 71"/>
                <a:gd name="T77" fmla="*/ 18 h 51"/>
                <a:gd name="T78" fmla="*/ 0 w 71"/>
                <a:gd name="T79" fmla="*/ 18 h 51"/>
                <a:gd name="T80" fmla="*/ 5 w 71"/>
                <a:gd name="T81" fmla="*/ 26 h 51"/>
                <a:gd name="T82" fmla="*/ 12 w 71"/>
                <a:gd name="T83" fmla="*/ 18 h 51"/>
                <a:gd name="T84" fmla="*/ 12 w 71"/>
                <a:gd name="T85" fmla="*/ 26 h 51"/>
                <a:gd name="T86" fmla="*/ 17 w 71"/>
                <a:gd name="T87" fmla="*/ 24 h 51"/>
                <a:gd name="T88" fmla="*/ 17 w 71"/>
                <a:gd name="T89" fmla="*/ 29 h 51"/>
                <a:gd name="T90" fmla="*/ 23 w 71"/>
                <a:gd name="T91" fmla="*/ 32 h 51"/>
                <a:gd name="T92" fmla="*/ 22 w 71"/>
                <a:gd name="T93" fmla="*/ 34 h 51"/>
                <a:gd name="T94" fmla="*/ 29 w 71"/>
                <a:gd name="T95" fmla="*/ 38 h 51"/>
                <a:gd name="T96" fmla="*/ 30 w 71"/>
                <a:gd name="T97" fmla="*/ 41 h 51"/>
                <a:gd name="T98" fmla="*/ 33 w 71"/>
                <a:gd name="T99" fmla="*/ 43 h 51"/>
                <a:gd name="T100" fmla="*/ 41 w 71"/>
                <a:gd name="T101" fmla="*/ 43 h 51"/>
                <a:gd name="T102" fmla="*/ 48 w 71"/>
                <a:gd name="T103" fmla="*/ 46 h 51"/>
                <a:gd name="T104" fmla="*/ 41 w 71"/>
                <a:gd name="T105" fmla="*/ 48 h 51"/>
                <a:gd name="T106" fmla="*/ 54 w 71"/>
                <a:gd name="T107" fmla="*/ 51 h 51"/>
                <a:gd name="T108" fmla="*/ 54 w 71"/>
                <a:gd name="T109" fmla="*/ 46 h 51"/>
                <a:gd name="T110" fmla="*/ 51 w 71"/>
                <a:gd name="T111" fmla="*/ 43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300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6 w 36"/>
                <a:gd name="T1" fmla="*/ 24 h 25"/>
                <a:gd name="T2" fmla="*/ 12 w 36"/>
                <a:gd name="T3" fmla="*/ 19 h 25"/>
                <a:gd name="T4" fmla="*/ 14 w 36"/>
                <a:gd name="T5" fmla="*/ 22 h 25"/>
                <a:gd name="T6" fmla="*/ 19 w 36"/>
                <a:gd name="T7" fmla="*/ 22 h 25"/>
                <a:gd name="T8" fmla="*/ 22 w 36"/>
                <a:gd name="T9" fmla="*/ 19 h 25"/>
                <a:gd name="T10" fmla="*/ 26 w 36"/>
                <a:gd name="T11" fmla="*/ 18 h 25"/>
                <a:gd name="T12" fmla="*/ 26 w 36"/>
                <a:gd name="T13" fmla="*/ 12 h 25"/>
                <a:gd name="T14" fmla="*/ 30 w 36"/>
                <a:gd name="T15" fmla="*/ 8 h 25"/>
                <a:gd name="T16" fmla="*/ 36 w 36"/>
                <a:gd name="T17" fmla="*/ 7 h 25"/>
                <a:gd name="T18" fmla="*/ 30 w 36"/>
                <a:gd name="T19" fmla="*/ 0 h 25"/>
                <a:gd name="T20" fmla="*/ 29 w 36"/>
                <a:gd name="T21" fmla="*/ 1 h 25"/>
                <a:gd name="T22" fmla="*/ 29 w 36"/>
                <a:gd name="T23" fmla="*/ 4 h 25"/>
                <a:gd name="T24" fmla="*/ 24 w 36"/>
                <a:gd name="T25" fmla="*/ 5 h 25"/>
                <a:gd name="T26" fmla="*/ 17 w 36"/>
                <a:gd name="T27" fmla="*/ 5 h 25"/>
                <a:gd name="T28" fmla="*/ 13 w 36"/>
                <a:gd name="T29" fmla="*/ 8 h 25"/>
                <a:gd name="T30" fmla="*/ 6 w 36"/>
                <a:gd name="T31" fmla="*/ 8 h 25"/>
                <a:gd name="T32" fmla="*/ 0 w 36"/>
                <a:gd name="T33" fmla="*/ 9 h 25"/>
                <a:gd name="T34" fmla="*/ 0 w 36"/>
                <a:gd name="T35" fmla="*/ 12 h 25"/>
                <a:gd name="T36" fmla="*/ 0 w 36"/>
                <a:gd name="T37" fmla="*/ 19 h 25"/>
                <a:gd name="T38" fmla="*/ 0 w 36"/>
                <a:gd name="T39" fmla="*/ 19 h 25"/>
                <a:gd name="T40" fmla="*/ 3 w 36"/>
                <a:gd name="T41" fmla="*/ 19 h 25"/>
                <a:gd name="T42" fmla="*/ 0 w 36"/>
                <a:gd name="T43" fmla="*/ 22 h 25"/>
                <a:gd name="T44" fmla="*/ 0 w 36"/>
                <a:gd name="T45" fmla="*/ 25 h 25"/>
                <a:gd name="T46" fmla="*/ 2 w 36"/>
                <a:gd name="T47" fmla="*/ 25 h 25"/>
                <a:gd name="T48" fmla="*/ 6 w 36"/>
                <a:gd name="T49" fmla="*/ 24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305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37 w 49"/>
                <a:gd name="T1" fmla="*/ 32 h 39"/>
                <a:gd name="T2" fmla="*/ 40 w 49"/>
                <a:gd name="T3" fmla="*/ 29 h 39"/>
                <a:gd name="T4" fmla="*/ 41 w 49"/>
                <a:gd name="T5" fmla="*/ 26 h 39"/>
                <a:gd name="T6" fmla="*/ 44 w 49"/>
                <a:gd name="T7" fmla="*/ 26 h 39"/>
                <a:gd name="T8" fmla="*/ 42 w 49"/>
                <a:gd name="T9" fmla="*/ 24 h 39"/>
                <a:gd name="T10" fmla="*/ 49 w 49"/>
                <a:gd name="T11" fmla="*/ 21 h 39"/>
                <a:gd name="T12" fmla="*/ 47 w 49"/>
                <a:gd name="T13" fmla="*/ 17 h 39"/>
                <a:gd name="T14" fmla="*/ 49 w 49"/>
                <a:gd name="T15" fmla="*/ 14 h 39"/>
                <a:gd name="T16" fmla="*/ 44 w 49"/>
                <a:gd name="T17" fmla="*/ 11 h 39"/>
                <a:gd name="T18" fmla="*/ 42 w 49"/>
                <a:gd name="T19" fmla="*/ 8 h 39"/>
                <a:gd name="T20" fmla="*/ 42 w 49"/>
                <a:gd name="T21" fmla="*/ 4 h 39"/>
                <a:gd name="T22" fmla="*/ 38 w 49"/>
                <a:gd name="T23" fmla="*/ 4 h 39"/>
                <a:gd name="T24" fmla="*/ 38 w 49"/>
                <a:gd name="T25" fmla="*/ 1 h 39"/>
                <a:gd name="T26" fmla="*/ 34 w 49"/>
                <a:gd name="T27" fmla="*/ 1 h 39"/>
                <a:gd name="T28" fmla="*/ 30 w 49"/>
                <a:gd name="T29" fmla="*/ 1 h 39"/>
                <a:gd name="T30" fmla="*/ 26 w 49"/>
                <a:gd name="T31" fmla="*/ 1 h 39"/>
                <a:gd name="T32" fmla="*/ 20 w 49"/>
                <a:gd name="T33" fmla="*/ 1 h 39"/>
                <a:gd name="T34" fmla="*/ 14 w 49"/>
                <a:gd name="T35" fmla="*/ 0 h 39"/>
                <a:gd name="T36" fmla="*/ 10 w 49"/>
                <a:gd name="T37" fmla="*/ 1 h 39"/>
                <a:gd name="T38" fmla="*/ 9 w 49"/>
                <a:gd name="T39" fmla="*/ 4 h 39"/>
                <a:gd name="T40" fmla="*/ 4 w 49"/>
                <a:gd name="T41" fmla="*/ 1 h 39"/>
                <a:gd name="T42" fmla="*/ 2 w 49"/>
                <a:gd name="T43" fmla="*/ 1 h 39"/>
                <a:gd name="T44" fmla="*/ 0 w 49"/>
                <a:gd name="T45" fmla="*/ 8 h 39"/>
                <a:gd name="T46" fmla="*/ 4 w 49"/>
                <a:gd name="T47" fmla="*/ 9 h 39"/>
                <a:gd name="T48" fmla="*/ 9 w 49"/>
                <a:gd name="T49" fmla="*/ 15 h 39"/>
                <a:gd name="T50" fmla="*/ 16 w 49"/>
                <a:gd name="T51" fmla="*/ 19 h 39"/>
                <a:gd name="T52" fmla="*/ 18 w 49"/>
                <a:gd name="T53" fmla="*/ 24 h 39"/>
                <a:gd name="T54" fmla="*/ 23 w 49"/>
                <a:gd name="T55" fmla="*/ 25 h 39"/>
                <a:gd name="T56" fmla="*/ 24 w 49"/>
                <a:gd name="T57" fmla="*/ 26 h 39"/>
                <a:gd name="T58" fmla="*/ 27 w 49"/>
                <a:gd name="T59" fmla="*/ 29 h 39"/>
                <a:gd name="T60" fmla="*/ 27 w 49"/>
                <a:gd name="T61" fmla="*/ 34 h 39"/>
                <a:gd name="T62" fmla="*/ 38 w 49"/>
                <a:gd name="T63" fmla="*/ 39 h 39"/>
                <a:gd name="T64" fmla="*/ 38 w 49"/>
                <a:gd name="T65" fmla="*/ 34 h 39"/>
                <a:gd name="T66" fmla="*/ 37 w 49"/>
                <a:gd name="T67" fmla="*/ 32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306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38 w 73"/>
                <a:gd name="T1" fmla="*/ 38 h 44"/>
                <a:gd name="T2" fmla="*/ 42 w 73"/>
                <a:gd name="T3" fmla="*/ 37 h 44"/>
                <a:gd name="T4" fmla="*/ 49 w 73"/>
                <a:gd name="T5" fmla="*/ 37 h 44"/>
                <a:gd name="T6" fmla="*/ 54 w 73"/>
                <a:gd name="T7" fmla="*/ 36 h 44"/>
                <a:gd name="T8" fmla="*/ 56 w 73"/>
                <a:gd name="T9" fmla="*/ 33 h 44"/>
                <a:gd name="T10" fmla="*/ 59 w 73"/>
                <a:gd name="T11" fmla="*/ 33 h 44"/>
                <a:gd name="T12" fmla="*/ 59 w 73"/>
                <a:gd name="T13" fmla="*/ 27 h 44"/>
                <a:gd name="T14" fmla="*/ 61 w 73"/>
                <a:gd name="T15" fmla="*/ 24 h 44"/>
                <a:gd name="T16" fmla="*/ 65 w 73"/>
                <a:gd name="T17" fmla="*/ 20 h 44"/>
                <a:gd name="T18" fmla="*/ 68 w 73"/>
                <a:gd name="T19" fmla="*/ 13 h 44"/>
                <a:gd name="T20" fmla="*/ 70 w 73"/>
                <a:gd name="T21" fmla="*/ 9 h 44"/>
                <a:gd name="T22" fmla="*/ 73 w 73"/>
                <a:gd name="T23" fmla="*/ 6 h 44"/>
                <a:gd name="T24" fmla="*/ 70 w 73"/>
                <a:gd name="T25" fmla="*/ 3 h 44"/>
                <a:gd name="T26" fmla="*/ 66 w 73"/>
                <a:gd name="T27" fmla="*/ 0 h 44"/>
                <a:gd name="T28" fmla="*/ 61 w 73"/>
                <a:gd name="T29" fmla="*/ 0 h 44"/>
                <a:gd name="T30" fmla="*/ 58 w 73"/>
                <a:gd name="T31" fmla="*/ 0 h 44"/>
                <a:gd name="T32" fmla="*/ 52 w 73"/>
                <a:gd name="T33" fmla="*/ 0 h 44"/>
                <a:gd name="T34" fmla="*/ 48 w 73"/>
                <a:gd name="T35" fmla="*/ 0 h 44"/>
                <a:gd name="T36" fmla="*/ 42 w 73"/>
                <a:gd name="T37" fmla="*/ 7 h 44"/>
                <a:gd name="T38" fmla="*/ 37 w 73"/>
                <a:gd name="T39" fmla="*/ 6 h 44"/>
                <a:gd name="T40" fmla="*/ 37 w 73"/>
                <a:gd name="T41" fmla="*/ 7 h 44"/>
                <a:gd name="T42" fmla="*/ 30 w 73"/>
                <a:gd name="T43" fmla="*/ 10 h 44"/>
                <a:gd name="T44" fmla="*/ 30 w 73"/>
                <a:gd name="T45" fmla="*/ 13 h 44"/>
                <a:gd name="T46" fmla="*/ 14 w 73"/>
                <a:gd name="T47" fmla="*/ 16 h 44"/>
                <a:gd name="T48" fmla="*/ 11 w 73"/>
                <a:gd name="T49" fmla="*/ 13 h 44"/>
                <a:gd name="T50" fmla="*/ 8 w 73"/>
                <a:gd name="T51" fmla="*/ 13 h 44"/>
                <a:gd name="T52" fmla="*/ 8 w 73"/>
                <a:gd name="T53" fmla="*/ 16 h 44"/>
                <a:gd name="T54" fmla="*/ 4 w 73"/>
                <a:gd name="T55" fmla="*/ 17 h 44"/>
                <a:gd name="T56" fmla="*/ 4 w 73"/>
                <a:gd name="T57" fmla="*/ 23 h 44"/>
                <a:gd name="T58" fmla="*/ 3 w 73"/>
                <a:gd name="T59" fmla="*/ 27 h 44"/>
                <a:gd name="T60" fmla="*/ 0 w 73"/>
                <a:gd name="T61" fmla="*/ 29 h 44"/>
                <a:gd name="T62" fmla="*/ 6 w 73"/>
                <a:gd name="T63" fmla="*/ 36 h 44"/>
                <a:gd name="T64" fmla="*/ 4 w 73"/>
                <a:gd name="T65" fmla="*/ 36 h 44"/>
                <a:gd name="T66" fmla="*/ 8 w 73"/>
                <a:gd name="T67" fmla="*/ 38 h 44"/>
                <a:gd name="T68" fmla="*/ 13 w 73"/>
                <a:gd name="T69" fmla="*/ 41 h 44"/>
                <a:gd name="T70" fmla="*/ 15 w 73"/>
                <a:gd name="T71" fmla="*/ 43 h 44"/>
                <a:gd name="T72" fmla="*/ 20 w 73"/>
                <a:gd name="T73" fmla="*/ 41 h 44"/>
                <a:gd name="T74" fmla="*/ 21 w 73"/>
                <a:gd name="T75" fmla="*/ 44 h 44"/>
                <a:gd name="T76" fmla="*/ 25 w 73"/>
                <a:gd name="T77" fmla="*/ 44 h 44"/>
                <a:gd name="T78" fmla="*/ 32 w 73"/>
                <a:gd name="T79" fmla="*/ 41 h 44"/>
                <a:gd name="T80" fmla="*/ 34 w 73"/>
                <a:gd name="T81" fmla="*/ 41 h 44"/>
                <a:gd name="T82" fmla="*/ 35 w 73"/>
                <a:gd name="T83" fmla="*/ 38 h 44"/>
                <a:gd name="T84" fmla="*/ 38 w 73"/>
                <a:gd name="T85" fmla="*/ 38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307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38 w 73"/>
                <a:gd name="T1" fmla="*/ 38 h 44"/>
                <a:gd name="T2" fmla="*/ 42 w 73"/>
                <a:gd name="T3" fmla="*/ 37 h 44"/>
                <a:gd name="T4" fmla="*/ 49 w 73"/>
                <a:gd name="T5" fmla="*/ 37 h 44"/>
                <a:gd name="T6" fmla="*/ 54 w 73"/>
                <a:gd name="T7" fmla="*/ 36 h 44"/>
                <a:gd name="T8" fmla="*/ 56 w 73"/>
                <a:gd name="T9" fmla="*/ 33 h 44"/>
                <a:gd name="T10" fmla="*/ 59 w 73"/>
                <a:gd name="T11" fmla="*/ 33 h 44"/>
                <a:gd name="T12" fmla="*/ 59 w 73"/>
                <a:gd name="T13" fmla="*/ 27 h 44"/>
                <a:gd name="T14" fmla="*/ 61 w 73"/>
                <a:gd name="T15" fmla="*/ 24 h 44"/>
                <a:gd name="T16" fmla="*/ 65 w 73"/>
                <a:gd name="T17" fmla="*/ 20 h 44"/>
                <a:gd name="T18" fmla="*/ 68 w 73"/>
                <a:gd name="T19" fmla="*/ 13 h 44"/>
                <a:gd name="T20" fmla="*/ 70 w 73"/>
                <a:gd name="T21" fmla="*/ 9 h 44"/>
                <a:gd name="T22" fmla="*/ 73 w 73"/>
                <a:gd name="T23" fmla="*/ 6 h 44"/>
                <a:gd name="T24" fmla="*/ 70 w 73"/>
                <a:gd name="T25" fmla="*/ 3 h 44"/>
                <a:gd name="T26" fmla="*/ 66 w 73"/>
                <a:gd name="T27" fmla="*/ 0 h 44"/>
                <a:gd name="T28" fmla="*/ 61 w 73"/>
                <a:gd name="T29" fmla="*/ 0 h 44"/>
                <a:gd name="T30" fmla="*/ 58 w 73"/>
                <a:gd name="T31" fmla="*/ 0 h 44"/>
                <a:gd name="T32" fmla="*/ 52 w 73"/>
                <a:gd name="T33" fmla="*/ 0 h 44"/>
                <a:gd name="T34" fmla="*/ 48 w 73"/>
                <a:gd name="T35" fmla="*/ 0 h 44"/>
                <a:gd name="T36" fmla="*/ 42 w 73"/>
                <a:gd name="T37" fmla="*/ 7 h 44"/>
                <a:gd name="T38" fmla="*/ 37 w 73"/>
                <a:gd name="T39" fmla="*/ 6 h 44"/>
                <a:gd name="T40" fmla="*/ 37 w 73"/>
                <a:gd name="T41" fmla="*/ 7 h 44"/>
                <a:gd name="T42" fmla="*/ 30 w 73"/>
                <a:gd name="T43" fmla="*/ 10 h 44"/>
                <a:gd name="T44" fmla="*/ 30 w 73"/>
                <a:gd name="T45" fmla="*/ 13 h 44"/>
                <a:gd name="T46" fmla="*/ 14 w 73"/>
                <a:gd name="T47" fmla="*/ 16 h 44"/>
                <a:gd name="T48" fmla="*/ 11 w 73"/>
                <a:gd name="T49" fmla="*/ 13 h 44"/>
                <a:gd name="T50" fmla="*/ 8 w 73"/>
                <a:gd name="T51" fmla="*/ 13 h 44"/>
                <a:gd name="T52" fmla="*/ 8 w 73"/>
                <a:gd name="T53" fmla="*/ 16 h 44"/>
                <a:gd name="T54" fmla="*/ 4 w 73"/>
                <a:gd name="T55" fmla="*/ 17 h 44"/>
                <a:gd name="T56" fmla="*/ 4 w 73"/>
                <a:gd name="T57" fmla="*/ 23 h 44"/>
                <a:gd name="T58" fmla="*/ 3 w 73"/>
                <a:gd name="T59" fmla="*/ 27 h 44"/>
                <a:gd name="T60" fmla="*/ 0 w 73"/>
                <a:gd name="T61" fmla="*/ 29 h 44"/>
                <a:gd name="T62" fmla="*/ 6 w 73"/>
                <a:gd name="T63" fmla="*/ 36 h 44"/>
                <a:gd name="T64" fmla="*/ 4 w 73"/>
                <a:gd name="T65" fmla="*/ 36 h 44"/>
                <a:gd name="T66" fmla="*/ 8 w 73"/>
                <a:gd name="T67" fmla="*/ 38 h 44"/>
                <a:gd name="T68" fmla="*/ 13 w 73"/>
                <a:gd name="T69" fmla="*/ 41 h 44"/>
                <a:gd name="T70" fmla="*/ 15 w 73"/>
                <a:gd name="T71" fmla="*/ 43 h 44"/>
                <a:gd name="T72" fmla="*/ 20 w 73"/>
                <a:gd name="T73" fmla="*/ 41 h 44"/>
                <a:gd name="T74" fmla="*/ 21 w 73"/>
                <a:gd name="T75" fmla="*/ 44 h 44"/>
                <a:gd name="T76" fmla="*/ 25 w 73"/>
                <a:gd name="T77" fmla="*/ 44 h 44"/>
                <a:gd name="T78" fmla="*/ 32 w 73"/>
                <a:gd name="T79" fmla="*/ 41 h 44"/>
                <a:gd name="T80" fmla="*/ 34 w 73"/>
                <a:gd name="T81" fmla="*/ 41 h 44"/>
                <a:gd name="T82" fmla="*/ 35 w 73"/>
                <a:gd name="T83" fmla="*/ 38 h 44"/>
                <a:gd name="T84" fmla="*/ 38 w 73"/>
                <a:gd name="T85" fmla="*/ 38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310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38 w 73"/>
                <a:gd name="T1" fmla="*/ 38 h 44"/>
                <a:gd name="T2" fmla="*/ 42 w 73"/>
                <a:gd name="T3" fmla="*/ 37 h 44"/>
                <a:gd name="T4" fmla="*/ 49 w 73"/>
                <a:gd name="T5" fmla="*/ 37 h 44"/>
                <a:gd name="T6" fmla="*/ 54 w 73"/>
                <a:gd name="T7" fmla="*/ 36 h 44"/>
                <a:gd name="T8" fmla="*/ 56 w 73"/>
                <a:gd name="T9" fmla="*/ 33 h 44"/>
                <a:gd name="T10" fmla="*/ 59 w 73"/>
                <a:gd name="T11" fmla="*/ 33 h 44"/>
                <a:gd name="T12" fmla="*/ 59 w 73"/>
                <a:gd name="T13" fmla="*/ 27 h 44"/>
                <a:gd name="T14" fmla="*/ 61 w 73"/>
                <a:gd name="T15" fmla="*/ 24 h 44"/>
                <a:gd name="T16" fmla="*/ 65 w 73"/>
                <a:gd name="T17" fmla="*/ 20 h 44"/>
                <a:gd name="T18" fmla="*/ 68 w 73"/>
                <a:gd name="T19" fmla="*/ 13 h 44"/>
                <a:gd name="T20" fmla="*/ 70 w 73"/>
                <a:gd name="T21" fmla="*/ 9 h 44"/>
                <a:gd name="T22" fmla="*/ 73 w 73"/>
                <a:gd name="T23" fmla="*/ 6 h 44"/>
                <a:gd name="T24" fmla="*/ 70 w 73"/>
                <a:gd name="T25" fmla="*/ 3 h 44"/>
                <a:gd name="T26" fmla="*/ 66 w 73"/>
                <a:gd name="T27" fmla="*/ 0 h 44"/>
                <a:gd name="T28" fmla="*/ 61 w 73"/>
                <a:gd name="T29" fmla="*/ 0 h 44"/>
                <a:gd name="T30" fmla="*/ 58 w 73"/>
                <a:gd name="T31" fmla="*/ 0 h 44"/>
                <a:gd name="T32" fmla="*/ 52 w 73"/>
                <a:gd name="T33" fmla="*/ 0 h 44"/>
                <a:gd name="T34" fmla="*/ 48 w 73"/>
                <a:gd name="T35" fmla="*/ 0 h 44"/>
                <a:gd name="T36" fmla="*/ 42 w 73"/>
                <a:gd name="T37" fmla="*/ 7 h 44"/>
                <a:gd name="T38" fmla="*/ 37 w 73"/>
                <a:gd name="T39" fmla="*/ 6 h 44"/>
                <a:gd name="T40" fmla="*/ 37 w 73"/>
                <a:gd name="T41" fmla="*/ 7 h 44"/>
                <a:gd name="T42" fmla="*/ 30 w 73"/>
                <a:gd name="T43" fmla="*/ 10 h 44"/>
                <a:gd name="T44" fmla="*/ 30 w 73"/>
                <a:gd name="T45" fmla="*/ 13 h 44"/>
                <a:gd name="T46" fmla="*/ 14 w 73"/>
                <a:gd name="T47" fmla="*/ 16 h 44"/>
                <a:gd name="T48" fmla="*/ 11 w 73"/>
                <a:gd name="T49" fmla="*/ 13 h 44"/>
                <a:gd name="T50" fmla="*/ 8 w 73"/>
                <a:gd name="T51" fmla="*/ 13 h 44"/>
                <a:gd name="T52" fmla="*/ 8 w 73"/>
                <a:gd name="T53" fmla="*/ 16 h 44"/>
                <a:gd name="T54" fmla="*/ 4 w 73"/>
                <a:gd name="T55" fmla="*/ 17 h 44"/>
                <a:gd name="T56" fmla="*/ 4 w 73"/>
                <a:gd name="T57" fmla="*/ 23 h 44"/>
                <a:gd name="T58" fmla="*/ 3 w 73"/>
                <a:gd name="T59" fmla="*/ 27 h 44"/>
                <a:gd name="T60" fmla="*/ 0 w 73"/>
                <a:gd name="T61" fmla="*/ 29 h 44"/>
                <a:gd name="T62" fmla="*/ 6 w 73"/>
                <a:gd name="T63" fmla="*/ 36 h 44"/>
                <a:gd name="T64" fmla="*/ 4 w 73"/>
                <a:gd name="T65" fmla="*/ 36 h 44"/>
                <a:gd name="T66" fmla="*/ 8 w 73"/>
                <a:gd name="T67" fmla="*/ 38 h 44"/>
                <a:gd name="T68" fmla="*/ 13 w 73"/>
                <a:gd name="T69" fmla="*/ 41 h 44"/>
                <a:gd name="T70" fmla="*/ 15 w 73"/>
                <a:gd name="T71" fmla="*/ 43 h 44"/>
                <a:gd name="T72" fmla="*/ 20 w 73"/>
                <a:gd name="T73" fmla="*/ 41 h 44"/>
                <a:gd name="T74" fmla="*/ 21 w 73"/>
                <a:gd name="T75" fmla="*/ 44 h 44"/>
                <a:gd name="T76" fmla="*/ 25 w 73"/>
                <a:gd name="T77" fmla="*/ 44 h 44"/>
                <a:gd name="T78" fmla="*/ 32 w 73"/>
                <a:gd name="T79" fmla="*/ 41 h 44"/>
                <a:gd name="T80" fmla="*/ 34 w 73"/>
                <a:gd name="T81" fmla="*/ 41 h 44"/>
                <a:gd name="T82" fmla="*/ 35 w 73"/>
                <a:gd name="T83" fmla="*/ 38 h 44"/>
                <a:gd name="T84" fmla="*/ 38 w 73"/>
                <a:gd name="T85" fmla="*/ 38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311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38 w 73"/>
                <a:gd name="T1" fmla="*/ 38 h 44"/>
                <a:gd name="T2" fmla="*/ 42 w 73"/>
                <a:gd name="T3" fmla="*/ 37 h 44"/>
                <a:gd name="T4" fmla="*/ 49 w 73"/>
                <a:gd name="T5" fmla="*/ 37 h 44"/>
                <a:gd name="T6" fmla="*/ 54 w 73"/>
                <a:gd name="T7" fmla="*/ 36 h 44"/>
                <a:gd name="T8" fmla="*/ 56 w 73"/>
                <a:gd name="T9" fmla="*/ 33 h 44"/>
                <a:gd name="T10" fmla="*/ 59 w 73"/>
                <a:gd name="T11" fmla="*/ 33 h 44"/>
                <a:gd name="T12" fmla="*/ 59 w 73"/>
                <a:gd name="T13" fmla="*/ 27 h 44"/>
                <a:gd name="T14" fmla="*/ 61 w 73"/>
                <a:gd name="T15" fmla="*/ 24 h 44"/>
                <a:gd name="T16" fmla="*/ 65 w 73"/>
                <a:gd name="T17" fmla="*/ 20 h 44"/>
                <a:gd name="T18" fmla="*/ 68 w 73"/>
                <a:gd name="T19" fmla="*/ 13 h 44"/>
                <a:gd name="T20" fmla="*/ 70 w 73"/>
                <a:gd name="T21" fmla="*/ 9 h 44"/>
                <a:gd name="T22" fmla="*/ 73 w 73"/>
                <a:gd name="T23" fmla="*/ 6 h 44"/>
                <a:gd name="T24" fmla="*/ 70 w 73"/>
                <a:gd name="T25" fmla="*/ 3 h 44"/>
                <a:gd name="T26" fmla="*/ 66 w 73"/>
                <a:gd name="T27" fmla="*/ 0 h 44"/>
                <a:gd name="T28" fmla="*/ 61 w 73"/>
                <a:gd name="T29" fmla="*/ 0 h 44"/>
                <a:gd name="T30" fmla="*/ 58 w 73"/>
                <a:gd name="T31" fmla="*/ 0 h 44"/>
                <a:gd name="T32" fmla="*/ 52 w 73"/>
                <a:gd name="T33" fmla="*/ 0 h 44"/>
                <a:gd name="T34" fmla="*/ 48 w 73"/>
                <a:gd name="T35" fmla="*/ 0 h 44"/>
                <a:gd name="T36" fmla="*/ 42 w 73"/>
                <a:gd name="T37" fmla="*/ 7 h 44"/>
                <a:gd name="T38" fmla="*/ 37 w 73"/>
                <a:gd name="T39" fmla="*/ 6 h 44"/>
                <a:gd name="T40" fmla="*/ 37 w 73"/>
                <a:gd name="T41" fmla="*/ 7 h 44"/>
                <a:gd name="T42" fmla="*/ 30 w 73"/>
                <a:gd name="T43" fmla="*/ 10 h 44"/>
                <a:gd name="T44" fmla="*/ 30 w 73"/>
                <a:gd name="T45" fmla="*/ 13 h 44"/>
                <a:gd name="T46" fmla="*/ 14 w 73"/>
                <a:gd name="T47" fmla="*/ 16 h 44"/>
                <a:gd name="T48" fmla="*/ 11 w 73"/>
                <a:gd name="T49" fmla="*/ 13 h 44"/>
                <a:gd name="T50" fmla="*/ 8 w 73"/>
                <a:gd name="T51" fmla="*/ 13 h 44"/>
                <a:gd name="T52" fmla="*/ 8 w 73"/>
                <a:gd name="T53" fmla="*/ 16 h 44"/>
                <a:gd name="T54" fmla="*/ 4 w 73"/>
                <a:gd name="T55" fmla="*/ 17 h 44"/>
                <a:gd name="T56" fmla="*/ 4 w 73"/>
                <a:gd name="T57" fmla="*/ 23 h 44"/>
                <a:gd name="T58" fmla="*/ 3 w 73"/>
                <a:gd name="T59" fmla="*/ 27 h 44"/>
                <a:gd name="T60" fmla="*/ 0 w 73"/>
                <a:gd name="T61" fmla="*/ 29 h 44"/>
                <a:gd name="T62" fmla="*/ 6 w 73"/>
                <a:gd name="T63" fmla="*/ 36 h 44"/>
                <a:gd name="T64" fmla="*/ 4 w 73"/>
                <a:gd name="T65" fmla="*/ 36 h 44"/>
                <a:gd name="T66" fmla="*/ 8 w 73"/>
                <a:gd name="T67" fmla="*/ 38 h 44"/>
                <a:gd name="T68" fmla="*/ 13 w 73"/>
                <a:gd name="T69" fmla="*/ 41 h 44"/>
                <a:gd name="T70" fmla="*/ 15 w 73"/>
                <a:gd name="T71" fmla="*/ 43 h 44"/>
                <a:gd name="T72" fmla="*/ 20 w 73"/>
                <a:gd name="T73" fmla="*/ 41 h 44"/>
                <a:gd name="T74" fmla="*/ 21 w 73"/>
                <a:gd name="T75" fmla="*/ 44 h 44"/>
                <a:gd name="T76" fmla="*/ 25 w 73"/>
                <a:gd name="T77" fmla="*/ 44 h 44"/>
                <a:gd name="T78" fmla="*/ 32 w 73"/>
                <a:gd name="T79" fmla="*/ 41 h 44"/>
                <a:gd name="T80" fmla="*/ 34 w 73"/>
                <a:gd name="T81" fmla="*/ 41 h 44"/>
                <a:gd name="T82" fmla="*/ 35 w 73"/>
                <a:gd name="T83" fmla="*/ 38 h 44"/>
                <a:gd name="T84" fmla="*/ 38 w 73"/>
                <a:gd name="T85" fmla="*/ 38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312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2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313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2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314"/>
            <p:cNvSpPr>
              <a:spLocks noChangeAspect="1"/>
            </p:cNvSpPr>
            <p:nvPr/>
          </p:nvSpPr>
          <p:spPr bwMode="auto">
            <a:xfrm>
              <a:off x="2094" y="2502"/>
              <a:ext cx="6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315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316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317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318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3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319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3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320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321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3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322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3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323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53 w 62"/>
                <a:gd name="T1" fmla="*/ 0 h 28"/>
                <a:gd name="T2" fmla="*/ 50 w 62"/>
                <a:gd name="T3" fmla="*/ 0 h 28"/>
                <a:gd name="T4" fmla="*/ 45 w 62"/>
                <a:gd name="T5" fmla="*/ 0 h 28"/>
                <a:gd name="T6" fmla="*/ 42 w 62"/>
                <a:gd name="T7" fmla="*/ 1 h 28"/>
                <a:gd name="T8" fmla="*/ 38 w 62"/>
                <a:gd name="T9" fmla="*/ 1 h 28"/>
                <a:gd name="T10" fmla="*/ 35 w 62"/>
                <a:gd name="T11" fmla="*/ 4 h 28"/>
                <a:gd name="T12" fmla="*/ 31 w 62"/>
                <a:gd name="T13" fmla="*/ 4 h 28"/>
                <a:gd name="T14" fmla="*/ 31 w 62"/>
                <a:gd name="T15" fmla="*/ 2 h 28"/>
                <a:gd name="T16" fmla="*/ 26 w 62"/>
                <a:gd name="T17" fmla="*/ 0 h 28"/>
                <a:gd name="T18" fmla="*/ 22 w 62"/>
                <a:gd name="T19" fmla="*/ 2 h 28"/>
                <a:gd name="T20" fmla="*/ 21 w 62"/>
                <a:gd name="T21" fmla="*/ 2 h 28"/>
                <a:gd name="T22" fmla="*/ 19 w 62"/>
                <a:gd name="T23" fmla="*/ 1 h 28"/>
                <a:gd name="T24" fmla="*/ 15 w 62"/>
                <a:gd name="T25" fmla="*/ 4 h 28"/>
                <a:gd name="T26" fmla="*/ 12 w 62"/>
                <a:gd name="T27" fmla="*/ 7 h 28"/>
                <a:gd name="T28" fmla="*/ 8 w 62"/>
                <a:gd name="T29" fmla="*/ 12 h 28"/>
                <a:gd name="T30" fmla="*/ 2 w 62"/>
                <a:gd name="T31" fmla="*/ 12 h 28"/>
                <a:gd name="T32" fmla="*/ 0 w 62"/>
                <a:gd name="T33" fmla="*/ 17 h 28"/>
                <a:gd name="T34" fmla="*/ 0 w 62"/>
                <a:gd name="T35" fmla="*/ 21 h 28"/>
                <a:gd name="T36" fmla="*/ 4 w 62"/>
                <a:gd name="T37" fmla="*/ 24 h 28"/>
                <a:gd name="T38" fmla="*/ 2 w 62"/>
                <a:gd name="T39" fmla="*/ 25 h 28"/>
                <a:gd name="T40" fmla="*/ 5 w 62"/>
                <a:gd name="T41" fmla="*/ 25 h 28"/>
                <a:gd name="T42" fmla="*/ 8 w 62"/>
                <a:gd name="T43" fmla="*/ 28 h 28"/>
                <a:gd name="T44" fmla="*/ 24 w 62"/>
                <a:gd name="T45" fmla="*/ 25 h 28"/>
                <a:gd name="T46" fmla="*/ 24 w 62"/>
                <a:gd name="T47" fmla="*/ 22 h 28"/>
                <a:gd name="T48" fmla="*/ 31 w 62"/>
                <a:gd name="T49" fmla="*/ 19 h 28"/>
                <a:gd name="T50" fmla="*/ 31 w 62"/>
                <a:gd name="T51" fmla="*/ 18 h 28"/>
                <a:gd name="T52" fmla="*/ 36 w 62"/>
                <a:gd name="T53" fmla="*/ 19 h 28"/>
                <a:gd name="T54" fmla="*/ 42 w 62"/>
                <a:gd name="T55" fmla="*/ 12 h 28"/>
                <a:gd name="T56" fmla="*/ 46 w 62"/>
                <a:gd name="T57" fmla="*/ 12 h 28"/>
                <a:gd name="T58" fmla="*/ 52 w 62"/>
                <a:gd name="T59" fmla="*/ 12 h 28"/>
                <a:gd name="T60" fmla="*/ 53 w 62"/>
                <a:gd name="T61" fmla="*/ 12 h 28"/>
                <a:gd name="T62" fmla="*/ 56 w 62"/>
                <a:gd name="T63" fmla="*/ 12 h 28"/>
                <a:gd name="T64" fmla="*/ 57 w 62"/>
                <a:gd name="T65" fmla="*/ 12 h 28"/>
                <a:gd name="T66" fmla="*/ 59 w 62"/>
                <a:gd name="T67" fmla="*/ 7 h 28"/>
                <a:gd name="T68" fmla="*/ 62 w 62"/>
                <a:gd name="T69" fmla="*/ 1 h 28"/>
                <a:gd name="T70" fmla="*/ 53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324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53 w 62"/>
                <a:gd name="T1" fmla="*/ 0 h 28"/>
                <a:gd name="T2" fmla="*/ 50 w 62"/>
                <a:gd name="T3" fmla="*/ 0 h 28"/>
                <a:gd name="T4" fmla="*/ 45 w 62"/>
                <a:gd name="T5" fmla="*/ 0 h 28"/>
                <a:gd name="T6" fmla="*/ 42 w 62"/>
                <a:gd name="T7" fmla="*/ 1 h 28"/>
                <a:gd name="T8" fmla="*/ 38 w 62"/>
                <a:gd name="T9" fmla="*/ 1 h 28"/>
                <a:gd name="T10" fmla="*/ 35 w 62"/>
                <a:gd name="T11" fmla="*/ 4 h 28"/>
                <a:gd name="T12" fmla="*/ 31 w 62"/>
                <a:gd name="T13" fmla="*/ 4 h 28"/>
                <a:gd name="T14" fmla="*/ 31 w 62"/>
                <a:gd name="T15" fmla="*/ 2 h 28"/>
                <a:gd name="T16" fmla="*/ 26 w 62"/>
                <a:gd name="T17" fmla="*/ 0 h 28"/>
                <a:gd name="T18" fmla="*/ 22 w 62"/>
                <a:gd name="T19" fmla="*/ 2 h 28"/>
                <a:gd name="T20" fmla="*/ 21 w 62"/>
                <a:gd name="T21" fmla="*/ 2 h 28"/>
                <a:gd name="T22" fmla="*/ 19 w 62"/>
                <a:gd name="T23" fmla="*/ 1 h 28"/>
                <a:gd name="T24" fmla="*/ 15 w 62"/>
                <a:gd name="T25" fmla="*/ 4 h 28"/>
                <a:gd name="T26" fmla="*/ 12 w 62"/>
                <a:gd name="T27" fmla="*/ 7 h 28"/>
                <a:gd name="T28" fmla="*/ 8 w 62"/>
                <a:gd name="T29" fmla="*/ 12 h 28"/>
                <a:gd name="T30" fmla="*/ 2 w 62"/>
                <a:gd name="T31" fmla="*/ 12 h 28"/>
                <a:gd name="T32" fmla="*/ 0 w 62"/>
                <a:gd name="T33" fmla="*/ 17 h 28"/>
                <a:gd name="T34" fmla="*/ 0 w 62"/>
                <a:gd name="T35" fmla="*/ 21 h 28"/>
                <a:gd name="T36" fmla="*/ 4 w 62"/>
                <a:gd name="T37" fmla="*/ 24 h 28"/>
                <a:gd name="T38" fmla="*/ 2 w 62"/>
                <a:gd name="T39" fmla="*/ 25 h 28"/>
                <a:gd name="T40" fmla="*/ 5 w 62"/>
                <a:gd name="T41" fmla="*/ 25 h 28"/>
                <a:gd name="T42" fmla="*/ 8 w 62"/>
                <a:gd name="T43" fmla="*/ 28 h 28"/>
                <a:gd name="T44" fmla="*/ 24 w 62"/>
                <a:gd name="T45" fmla="*/ 25 h 28"/>
                <a:gd name="T46" fmla="*/ 24 w 62"/>
                <a:gd name="T47" fmla="*/ 22 h 28"/>
                <a:gd name="T48" fmla="*/ 31 w 62"/>
                <a:gd name="T49" fmla="*/ 19 h 28"/>
                <a:gd name="T50" fmla="*/ 31 w 62"/>
                <a:gd name="T51" fmla="*/ 18 h 28"/>
                <a:gd name="T52" fmla="*/ 36 w 62"/>
                <a:gd name="T53" fmla="*/ 19 h 28"/>
                <a:gd name="T54" fmla="*/ 42 w 62"/>
                <a:gd name="T55" fmla="*/ 12 h 28"/>
                <a:gd name="T56" fmla="*/ 46 w 62"/>
                <a:gd name="T57" fmla="*/ 12 h 28"/>
                <a:gd name="T58" fmla="*/ 52 w 62"/>
                <a:gd name="T59" fmla="*/ 12 h 28"/>
                <a:gd name="T60" fmla="*/ 53 w 62"/>
                <a:gd name="T61" fmla="*/ 12 h 28"/>
                <a:gd name="T62" fmla="*/ 56 w 62"/>
                <a:gd name="T63" fmla="*/ 12 h 28"/>
                <a:gd name="T64" fmla="*/ 57 w 62"/>
                <a:gd name="T65" fmla="*/ 12 h 28"/>
                <a:gd name="T66" fmla="*/ 59 w 62"/>
                <a:gd name="T67" fmla="*/ 7 h 28"/>
                <a:gd name="T68" fmla="*/ 62 w 62"/>
                <a:gd name="T69" fmla="*/ 1 h 28"/>
                <a:gd name="T70" fmla="*/ 53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326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17 w 56"/>
                <a:gd name="T1" fmla="*/ 52 h 62"/>
                <a:gd name="T2" fmla="*/ 21 w 56"/>
                <a:gd name="T3" fmla="*/ 53 h 62"/>
                <a:gd name="T4" fmla="*/ 24 w 56"/>
                <a:gd name="T5" fmla="*/ 53 h 62"/>
                <a:gd name="T6" fmla="*/ 25 w 56"/>
                <a:gd name="T7" fmla="*/ 56 h 62"/>
                <a:gd name="T8" fmla="*/ 31 w 56"/>
                <a:gd name="T9" fmla="*/ 60 h 62"/>
                <a:gd name="T10" fmla="*/ 32 w 56"/>
                <a:gd name="T11" fmla="*/ 62 h 62"/>
                <a:gd name="T12" fmla="*/ 34 w 56"/>
                <a:gd name="T13" fmla="*/ 58 h 62"/>
                <a:gd name="T14" fmla="*/ 36 w 56"/>
                <a:gd name="T15" fmla="*/ 56 h 62"/>
                <a:gd name="T16" fmla="*/ 39 w 56"/>
                <a:gd name="T17" fmla="*/ 56 h 62"/>
                <a:gd name="T18" fmla="*/ 48 w 56"/>
                <a:gd name="T19" fmla="*/ 53 h 62"/>
                <a:gd name="T20" fmla="*/ 53 w 56"/>
                <a:gd name="T21" fmla="*/ 53 h 62"/>
                <a:gd name="T22" fmla="*/ 53 w 56"/>
                <a:gd name="T23" fmla="*/ 49 h 62"/>
                <a:gd name="T24" fmla="*/ 52 w 56"/>
                <a:gd name="T25" fmla="*/ 48 h 62"/>
                <a:gd name="T26" fmla="*/ 52 w 56"/>
                <a:gd name="T27" fmla="*/ 43 h 62"/>
                <a:gd name="T28" fmla="*/ 53 w 56"/>
                <a:gd name="T29" fmla="*/ 43 h 62"/>
                <a:gd name="T30" fmla="*/ 56 w 56"/>
                <a:gd name="T31" fmla="*/ 38 h 62"/>
                <a:gd name="T32" fmla="*/ 51 w 56"/>
                <a:gd name="T33" fmla="*/ 35 h 62"/>
                <a:gd name="T34" fmla="*/ 49 w 56"/>
                <a:gd name="T35" fmla="*/ 31 h 62"/>
                <a:gd name="T36" fmla="*/ 48 w 56"/>
                <a:gd name="T37" fmla="*/ 26 h 62"/>
                <a:gd name="T38" fmla="*/ 49 w 56"/>
                <a:gd name="T39" fmla="*/ 22 h 62"/>
                <a:gd name="T40" fmla="*/ 48 w 56"/>
                <a:gd name="T41" fmla="*/ 21 h 62"/>
                <a:gd name="T42" fmla="*/ 48 w 56"/>
                <a:gd name="T43" fmla="*/ 17 h 62"/>
                <a:gd name="T44" fmla="*/ 42 w 56"/>
                <a:gd name="T45" fmla="*/ 19 h 62"/>
                <a:gd name="T46" fmla="*/ 36 w 56"/>
                <a:gd name="T47" fmla="*/ 18 h 62"/>
                <a:gd name="T48" fmla="*/ 31 w 56"/>
                <a:gd name="T49" fmla="*/ 17 h 62"/>
                <a:gd name="T50" fmla="*/ 34 w 56"/>
                <a:gd name="T51" fmla="*/ 12 h 62"/>
                <a:gd name="T52" fmla="*/ 28 w 56"/>
                <a:gd name="T53" fmla="*/ 11 h 62"/>
                <a:gd name="T54" fmla="*/ 24 w 56"/>
                <a:gd name="T55" fmla="*/ 8 h 62"/>
                <a:gd name="T56" fmla="*/ 22 w 56"/>
                <a:gd name="T57" fmla="*/ 5 h 62"/>
                <a:gd name="T58" fmla="*/ 18 w 56"/>
                <a:gd name="T59" fmla="*/ 2 h 62"/>
                <a:gd name="T60" fmla="*/ 17 w 56"/>
                <a:gd name="T61" fmla="*/ 0 h 62"/>
                <a:gd name="T62" fmla="*/ 15 w 56"/>
                <a:gd name="T63" fmla="*/ 1 h 62"/>
                <a:gd name="T64" fmla="*/ 8 w 56"/>
                <a:gd name="T65" fmla="*/ 1 h 62"/>
                <a:gd name="T66" fmla="*/ 4 w 56"/>
                <a:gd name="T67" fmla="*/ 2 h 62"/>
                <a:gd name="T68" fmla="*/ 1 w 56"/>
                <a:gd name="T69" fmla="*/ 2 h 62"/>
                <a:gd name="T70" fmla="*/ 0 w 56"/>
                <a:gd name="T71" fmla="*/ 5 h 62"/>
                <a:gd name="T72" fmla="*/ 1 w 56"/>
                <a:gd name="T73" fmla="*/ 10 h 62"/>
                <a:gd name="T74" fmla="*/ 4 w 56"/>
                <a:gd name="T75" fmla="*/ 14 h 62"/>
                <a:gd name="T76" fmla="*/ 7 w 56"/>
                <a:gd name="T77" fmla="*/ 15 h 62"/>
                <a:gd name="T78" fmla="*/ 4 w 56"/>
                <a:gd name="T79" fmla="*/ 15 h 62"/>
                <a:gd name="T80" fmla="*/ 4 w 56"/>
                <a:gd name="T81" fmla="*/ 19 h 62"/>
                <a:gd name="T82" fmla="*/ 1 w 56"/>
                <a:gd name="T83" fmla="*/ 18 h 62"/>
                <a:gd name="T84" fmla="*/ 3 w 56"/>
                <a:gd name="T85" fmla="*/ 21 h 62"/>
                <a:gd name="T86" fmla="*/ 7 w 56"/>
                <a:gd name="T87" fmla="*/ 21 h 62"/>
                <a:gd name="T88" fmla="*/ 7 w 56"/>
                <a:gd name="T89" fmla="*/ 25 h 62"/>
                <a:gd name="T90" fmla="*/ 7 w 56"/>
                <a:gd name="T91" fmla="*/ 28 h 62"/>
                <a:gd name="T92" fmla="*/ 12 w 56"/>
                <a:gd name="T93" fmla="*/ 31 h 62"/>
                <a:gd name="T94" fmla="*/ 10 w 56"/>
                <a:gd name="T95" fmla="*/ 34 h 62"/>
                <a:gd name="T96" fmla="*/ 12 w 56"/>
                <a:gd name="T97" fmla="*/ 38 h 62"/>
                <a:gd name="T98" fmla="*/ 7 w 56"/>
                <a:gd name="T99" fmla="*/ 41 h 62"/>
                <a:gd name="T100" fmla="*/ 7 w 56"/>
                <a:gd name="T101" fmla="*/ 43 h 62"/>
                <a:gd name="T102" fmla="*/ 4 w 56"/>
                <a:gd name="T103" fmla="*/ 43 h 62"/>
                <a:gd name="T104" fmla="*/ 3 w 56"/>
                <a:gd name="T105" fmla="*/ 46 h 62"/>
                <a:gd name="T106" fmla="*/ 0 w 56"/>
                <a:gd name="T107" fmla="*/ 49 h 62"/>
                <a:gd name="T108" fmla="*/ 1 w 56"/>
                <a:gd name="T109" fmla="*/ 51 h 62"/>
                <a:gd name="T110" fmla="*/ 1 w 56"/>
                <a:gd name="T111" fmla="*/ 56 h 62"/>
                <a:gd name="T112" fmla="*/ 3 w 56"/>
                <a:gd name="T113" fmla="*/ 56 h 62"/>
                <a:gd name="T114" fmla="*/ 12 w 56"/>
                <a:gd name="T115" fmla="*/ 62 h 62"/>
                <a:gd name="T116" fmla="*/ 12 w 56"/>
                <a:gd name="T117" fmla="*/ 60 h 62"/>
                <a:gd name="T118" fmla="*/ 17 w 56"/>
                <a:gd name="T119" fmla="*/ 52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327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53 w 62"/>
                <a:gd name="T1" fmla="*/ 0 h 28"/>
                <a:gd name="T2" fmla="*/ 50 w 62"/>
                <a:gd name="T3" fmla="*/ 0 h 28"/>
                <a:gd name="T4" fmla="*/ 45 w 62"/>
                <a:gd name="T5" fmla="*/ 0 h 28"/>
                <a:gd name="T6" fmla="*/ 42 w 62"/>
                <a:gd name="T7" fmla="*/ 1 h 28"/>
                <a:gd name="T8" fmla="*/ 38 w 62"/>
                <a:gd name="T9" fmla="*/ 1 h 28"/>
                <a:gd name="T10" fmla="*/ 35 w 62"/>
                <a:gd name="T11" fmla="*/ 4 h 28"/>
                <a:gd name="T12" fmla="*/ 31 w 62"/>
                <a:gd name="T13" fmla="*/ 4 h 28"/>
                <a:gd name="T14" fmla="*/ 31 w 62"/>
                <a:gd name="T15" fmla="*/ 2 h 28"/>
                <a:gd name="T16" fmla="*/ 26 w 62"/>
                <a:gd name="T17" fmla="*/ 0 h 28"/>
                <a:gd name="T18" fmla="*/ 22 w 62"/>
                <a:gd name="T19" fmla="*/ 2 h 28"/>
                <a:gd name="T20" fmla="*/ 21 w 62"/>
                <a:gd name="T21" fmla="*/ 2 h 28"/>
                <a:gd name="T22" fmla="*/ 19 w 62"/>
                <a:gd name="T23" fmla="*/ 1 h 28"/>
                <a:gd name="T24" fmla="*/ 15 w 62"/>
                <a:gd name="T25" fmla="*/ 4 h 28"/>
                <a:gd name="T26" fmla="*/ 12 w 62"/>
                <a:gd name="T27" fmla="*/ 7 h 28"/>
                <a:gd name="T28" fmla="*/ 8 w 62"/>
                <a:gd name="T29" fmla="*/ 12 h 28"/>
                <a:gd name="T30" fmla="*/ 2 w 62"/>
                <a:gd name="T31" fmla="*/ 12 h 28"/>
                <a:gd name="T32" fmla="*/ 0 w 62"/>
                <a:gd name="T33" fmla="*/ 17 h 28"/>
                <a:gd name="T34" fmla="*/ 0 w 62"/>
                <a:gd name="T35" fmla="*/ 21 h 28"/>
                <a:gd name="T36" fmla="*/ 4 w 62"/>
                <a:gd name="T37" fmla="*/ 24 h 28"/>
                <a:gd name="T38" fmla="*/ 2 w 62"/>
                <a:gd name="T39" fmla="*/ 25 h 28"/>
                <a:gd name="T40" fmla="*/ 5 w 62"/>
                <a:gd name="T41" fmla="*/ 25 h 28"/>
                <a:gd name="T42" fmla="*/ 8 w 62"/>
                <a:gd name="T43" fmla="*/ 28 h 28"/>
                <a:gd name="T44" fmla="*/ 24 w 62"/>
                <a:gd name="T45" fmla="*/ 25 h 28"/>
                <a:gd name="T46" fmla="*/ 24 w 62"/>
                <a:gd name="T47" fmla="*/ 22 h 28"/>
                <a:gd name="T48" fmla="*/ 31 w 62"/>
                <a:gd name="T49" fmla="*/ 19 h 28"/>
                <a:gd name="T50" fmla="*/ 31 w 62"/>
                <a:gd name="T51" fmla="*/ 18 h 28"/>
                <a:gd name="T52" fmla="*/ 36 w 62"/>
                <a:gd name="T53" fmla="*/ 19 h 28"/>
                <a:gd name="T54" fmla="*/ 42 w 62"/>
                <a:gd name="T55" fmla="*/ 12 h 28"/>
                <a:gd name="T56" fmla="*/ 46 w 62"/>
                <a:gd name="T57" fmla="*/ 12 h 28"/>
                <a:gd name="T58" fmla="*/ 52 w 62"/>
                <a:gd name="T59" fmla="*/ 12 h 28"/>
                <a:gd name="T60" fmla="*/ 53 w 62"/>
                <a:gd name="T61" fmla="*/ 12 h 28"/>
                <a:gd name="T62" fmla="*/ 56 w 62"/>
                <a:gd name="T63" fmla="*/ 12 h 28"/>
                <a:gd name="T64" fmla="*/ 57 w 62"/>
                <a:gd name="T65" fmla="*/ 12 h 28"/>
                <a:gd name="T66" fmla="*/ 59 w 62"/>
                <a:gd name="T67" fmla="*/ 7 h 28"/>
                <a:gd name="T68" fmla="*/ 62 w 62"/>
                <a:gd name="T69" fmla="*/ 1 h 28"/>
                <a:gd name="T70" fmla="*/ 53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328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53 w 62"/>
                <a:gd name="T1" fmla="*/ 0 h 28"/>
                <a:gd name="T2" fmla="*/ 50 w 62"/>
                <a:gd name="T3" fmla="*/ 0 h 28"/>
                <a:gd name="T4" fmla="*/ 45 w 62"/>
                <a:gd name="T5" fmla="*/ 0 h 28"/>
                <a:gd name="T6" fmla="*/ 42 w 62"/>
                <a:gd name="T7" fmla="*/ 1 h 28"/>
                <a:gd name="T8" fmla="*/ 38 w 62"/>
                <a:gd name="T9" fmla="*/ 1 h 28"/>
                <a:gd name="T10" fmla="*/ 35 w 62"/>
                <a:gd name="T11" fmla="*/ 4 h 28"/>
                <a:gd name="T12" fmla="*/ 31 w 62"/>
                <a:gd name="T13" fmla="*/ 4 h 28"/>
                <a:gd name="T14" fmla="*/ 31 w 62"/>
                <a:gd name="T15" fmla="*/ 2 h 28"/>
                <a:gd name="T16" fmla="*/ 26 w 62"/>
                <a:gd name="T17" fmla="*/ 0 h 28"/>
                <a:gd name="T18" fmla="*/ 22 w 62"/>
                <a:gd name="T19" fmla="*/ 2 h 28"/>
                <a:gd name="T20" fmla="*/ 21 w 62"/>
                <a:gd name="T21" fmla="*/ 2 h 28"/>
                <a:gd name="T22" fmla="*/ 19 w 62"/>
                <a:gd name="T23" fmla="*/ 1 h 28"/>
                <a:gd name="T24" fmla="*/ 15 w 62"/>
                <a:gd name="T25" fmla="*/ 4 h 28"/>
                <a:gd name="T26" fmla="*/ 12 w 62"/>
                <a:gd name="T27" fmla="*/ 7 h 28"/>
                <a:gd name="T28" fmla="*/ 8 w 62"/>
                <a:gd name="T29" fmla="*/ 12 h 28"/>
                <a:gd name="T30" fmla="*/ 2 w 62"/>
                <a:gd name="T31" fmla="*/ 12 h 28"/>
                <a:gd name="T32" fmla="*/ 0 w 62"/>
                <a:gd name="T33" fmla="*/ 17 h 28"/>
                <a:gd name="T34" fmla="*/ 0 w 62"/>
                <a:gd name="T35" fmla="*/ 21 h 28"/>
                <a:gd name="T36" fmla="*/ 4 w 62"/>
                <a:gd name="T37" fmla="*/ 24 h 28"/>
                <a:gd name="T38" fmla="*/ 2 w 62"/>
                <a:gd name="T39" fmla="*/ 25 h 28"/>
                <a:gd name="T40" fmla="*/ 5 w 62"/>
                <a:gd name="T41" fmla="*/ 25 h 28"/>
                <a:gd name="T42" fmla="*/ 8 w 62"/>
                <a:gd name="T43" fmla="*/ 28 h 28"/>
                <a:gd name="T44" fmla="*/ 24 w 62"/>
                <a:gd name="T45" fmla="*/ 25 h 28"/>
                <a:gd name="T46" fmla="*/ 24 w 62"/>
                <a:gd name="T47" fmla="*/ 22 h 28"/>
                <a:gd name="T48" fmla="*/ 31 w 62"/>
                <a:gd name="T49" fmla="*/ 19 h 28"/>
                <a:gd name="T50" fmla="*/ 31 w 62"/>
                <a:gd name="T51" fmla="*/ 18 h 28"/>
                <a:gd name="T52" fmla="*/ 36 w 62"/>
                <a:gd name="T53" fmla="*/ 19 h 28"/>
                <a:gd name="T54" fmla="*/ 42 w 62"/>
                <a:gd name="T55" fmla="*/ 12 h 28"/>
                <a:gd name="T56" fmla="*/ 46 w 62"/>
                <a:gd name="T57" fmla="*/ 12 h 28"/>
                <a:gd name="T58" fmla="*/ 52 w 62"/>
                <a:gd name="T59" fmla="*/ 12 h 28"/>
                <a:gd name="T60" fmla="*/ 53 w 62"/>
                <a:gd name="T61" fmla="*/ 12 h 28"/>
                <a:gd name="T62" fmla="*/ 56 w 62"/>
                <a:gd name="T63" fmla="*/ 12 h 28"/>
                <a:gd name="T64" fmla="*/ 57 w 62"/>
                <a:gd name="T65" fmla="*/ 12 h 28"/>
                <a:gd name="T66" fmla="*/ 59 w 62"/>
                <a:gd name="T67" fmla="*/ 7 h 28"/>
                <a:gd name="T68" fmla="*/ 62 w 62"/>
                <a:gd name="T69" fmla="*/ 1 h 28"/>
                <a:gd name="T70" fmla="*/ 53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330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17 w 56"/>
                <a:gd name="T1" fmla="*/ 52 h 62"/>
                <a:gd name="T2" fmla="*/ 21 w 56"/>
                <a:gd name="T3" fmla="*/ 53 h 62"/>
                <a:gd name="T4" fmla="*/ 24 w 56"/>
                <a:gd name="T5" fmla="*/ 53 h 62"/>
                <a:gd name="T6" fmla="*/ 25 w 56"/>
                <a:gd name="T7" fmla="*/ 56 h 62"/>
                <a:gd name="T8" fmla="*/ 31 w 56"/>
                <a:gd name="T9" fmla="*/ 60 h 62"/>
                <a:gd name="T10" fmla="*/ 32 w 56"/>
                <a:gd name="T11" fmla="*/ 62 h 62"/>
                <a:gd name="T12" fmla="*/ 34 w 56"/>
                <a:gd name="T13" fmla="*/ 58 h 62"/>
                <a:gd name="T14" fmla="*/ 36 w 56"/>
                <a:gd name="T15" fmla="*/ 56 h 62"/>
                <a:gd name="T16" fmla="*/ 39 w 56"/>
                <a:gd name="T17" fmla="*/ 56 h 62"/>
                <a:gd name="T18" fmla="*/ 48 w 56"/>
                <a:gd name="T19" fmla="*/ 53 h 62"/>
                <a:gd name="T20" fmla="*/ 53 w 56"/>
                <a:gd name="T21" fmla="*/ 53 h 62"/>
                <a:gd name="T22" fmla="*/ 53 w 56"/>
                <a:gd name="T23" fmla="*/ 49 h 62"/>
                <a:gd name="T24" fmla="*/ 52 w 56"/>
                <a:gd name="T25" fmla="*/ 48 h 62"/>
                <a:gd name="T26" fmla="*/ 52 w 56"/>
                <a:gd name="T27" fmla="*/ 43 h 62"/>
                <a:gd name="T28" fmla="*/ 53 w 56"/>
                <a:gd name="T29" fmla="*/ 43 h 62"/>
                <a:gd name="T30" fmla="*/ 56 w 56"/>
                <a:gd name="T31" fmla="*/ 38 h 62"/>
                <a:gd name="T32" fmla="*/ 51 w 56"/>
                <a:gd name="T33" fmla="*/ 35 h 62"/>
                <a:gd name="T34" fmla="*/ 49 w 56"/>
                <a:gd name="T35" fmla="*/ 31 h 62"/>
                <a:gd name="T36" fmla="*/ 48 w 56"/>
                <a:gd name="T37" fmla="*/ 26 h 62"/>
                <a:gd name="T38" fmla="*/ 49 w 56"/>
                <a:gd name="T39" fmla="*/ 22 h 62"/>
                <a:gd name="T40" fmla="*/ 48 w 56"/>
                <a:gd name="T41" fmla="*/ 21 h 62"/>
                <a:gd name="T42" fmla="*/ 48 w 56"/>
                <a:gd name="T43" fmla="*/ 17 h 62"/>
                <a:gd name="T44" fmla="*/ 42 w 56"/>
                <a:gd name="T45" fmla="*/ 19 h 62"/>
                <a:gd name="T46" fmla="*/ 36 w 56"/>
                <a:gd name="T47" fmla="*/ 18 h 62"/>
                <a:gd name="T48" fmla="*/ 31 w 56"/>
                <a:gd name="T49" fmla="*/ 17 h 62"/>
                <a:gd name="T50" fmla="*/ 34 w 56"/>
                <a:gd name="T51" fmla="*/ 12 h 62"/>
                <a:gd name="T52" fmla="*/ 28 w 56"/>
                <a:gd name="T53" fmla="*/ 11 h 62"/>
                <a:gd name="T54" fmla="*/ 24 w 56"/>
                <a:gd name="T55" fmla="*/ 8 h 62"/>
                <a:gd name="T56" fmla="*/ 22 w 56"/>
                <a:gd name="T57" fmla="*/ 5 h 62"/>
                <a:gd name="T58" fmla="*/ 18 w 56"/>
                <a:gd name="T59" fmla="*/ 2 h 62"/>
                <a:gd name="T60" fmla="*/ 17 w 56"/>
                <a:gd name="T61" fmla="*/ 0 h 62"/>
                <a:gd name="T62" fmla="*/ 15 w 56"/>
                <a:gd name="T63" fmla="*/ 1 h 62"/>
                <a:gd name="T64" fmla="*/ 8 w 56"/>
                <a:gd name="T65" fmla="*/ 1 h 62"/>
                <a:gd name="T66" fmla="*/ 4 w 56"/>
                <a:gd name="T67" fmla="*/ 2 h 62"/>
                <a:gd name="T68" fmla="*/ 1 w 56"/>
                <a:gd name="T69" fmla="*/ 2 h 62"/>
                <a:gd name="T70" fmla="*/ 0 w 56"/>
                <a:gd name="T71" fmla="*/ 5 h 62"/>
                <a:gd name="T72" fmla="*/ 1 w 56"/>
                <a:gd name="T73" fmla="*/ 10 h 62"/>
                <a:gd name="T74" fmla="*/ 4 w 56"/>
                <a:gd name="T75" fmla="*/ 14 h 62"/>
                <a:gd name="T76" fmla="*/ 7 w 56"/>
                <a:gd name="T77" fmla="*/ 15 h 62"/>
                <a:gd name="T78" fmla="*/ 4 w 56"/>
                <a:gd name="T79" fmla="*/ 15 h 62"/>
                <a:gd name="T80" fmla="*/ 4 w 56"/>
                <a:gd name="T81" fmla="*/ 19 h 62"/>
                <a:gd name="T82" fmla="*/ 1 w 56"/>
                <a:gd name="T83" fmla="*/ 18 h 62"/>
                <a:gd name="T84" fmla="*/ 3 w 56"/>
                <a:gd name="T85" fmla="*/ 21 h 62"/>
                <a:gd name="T86" fmla="*/ 7 w 56"/>
                <a:gd name="T87" fmla="*/ 21 h 62"/>
                <a:gd name="T88" fmla="*/ 7 w 56"/>
                <a:gd name="T89" fmla="*/ 25 h 62"/>
                <a:gd name="T90" fmla="*/ 7 w 56"/>
                <a:gd name="T91" fmla="*/ 28 h 62"/>
                <a:gd name="T92" fmla="*/ 12 w 56"/>
                <a:gd name="T93" fmla="*/ 31 h 62"/>
                <a:gd name="T94" fmla="*/ 10 w 56"/>
                <a:gd name="T95" fmla="*/ 34 h 62"/>
                <a:gd name="T96" fmla="*/ 12 w 56"/>
                <a:gd name="T97" fmla="*/ 38 h 62"/>
                <a:gd name="T98" fmla="*/ 7 w 56"/>
                <a:gd name="T99" fmla="*/ 41 h 62"/>
                <a:gd name="T100" fmla="*/ 7 w 56"/>
                <a:gd name="T101" fmla="*/ 43 h 62"/>
                <a:gd name="T102" fmla="*/ 4 w 56"/>
                <a:gd name="T103" fmla="*/ 43 h 62"/>
                <a:gd name="T104" fmla="*/ 3 w 56"/>
                <a:gd name="T105" fmla="*/ 46 h 62"/>
                <a:gd name="T106" fmla="*/ 0 w 56"/>
                <a:gd name="T107" fmla="*/ 49 h 62"/>
                <a:gd name="T108" fmla="*/ 1 w 56"/>
                <a:gd name="T109" fmla="*/ 51 h 62"/>
                <a:gd name="T110" fmla="*/ 1 w 56"/>
                <a:gd name="T111" fmla="*/ 56 h 62"/>
                <a:gd name="T112" fmla="*/ 3 w 56"/>
                <a:gd name="T113" fmla="*/ 56 h 62"/>
                <a:gd name="T114" fmla="*/ 12 w 56"/>
                <a:gd name="T115" fmla="*/ 62 h 62"/>
                <a:gd name="T116" fmla="*/ 12 w 56"/>
                <a:gd name="T117" fmla="*/ 60 h 62"/>
                <a:gd name="T118" fmla="*/ 17 w 56"/>
                <a:gd name="T119" fmla="*/ 52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332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20 w 27"/>
                <a:gd name="T1" fmla="*/ 37 h 42"/>
                <a:gd name="T2" fmla="*/ 24 w 27"/>
                <a:gd name="T3" fmla="*/ 35 h 42"/>
                <a:gd name="T4" fmla="*/ 24 w 27"/>
                <a:gd name="T5" fmla="*/ 30 h 42"/>
                <a:gd name="T6" fmla="*/ 27 w 27"/>
                <a:gd name="T7" fmla="*/ 28 h 42"/>
                <a:gd name="T8" fmla="*/ 26 w 27"/>
                <a:gd name="T9" fmla="*/ 23 h 42"/>
                <a:gd name="T10" fmla="*/ 23 w 27"/>
                <a:gd name="T11" fmla="*/ 23 h 42"/>
                <a:gd name="T12" fmla="*/ 19 w 27"/>
                <a:gd name="T13" fmla="*/ 18 h 42"/>
                <a:gd name="T14" fmla="*/ 19 w 27"/>
                <a:gd name="T15" fmla="*/ 11 h 42"/>
                <a:gd name="T16" fmla="*/ 19 w 27"/>
                <a:gd name="T17" fmla="*/ 8 h 42"/>
                <a:gd name="T18" fmla="*/ 13 w 27"/>
                <a:gd name="T19" fmla="*/ 4 h 42"/>
                <a:gd name="T20" fmla="*/ 12 w 27"/>
                <a:gd name="T21" fmla="*/ 1 h 42"/>
                <a:gd name="T22" fmla="*/ 9 w 27"/>
                <a:gd name="T23" fmla="*/ 1 h 42"/>
                <a:gd name="T24" fmla="*/ 3 w 27"/>
                <a:gd name="T25" fmla="*/ 0 h 42"/>
                <a:gd name="T26" fmla="*/ 0 w 27"/>
                <a:gd name="T27" fmla="*/ 8 h 42"/>
                <a:gd name="T28" fmla="*/ 0 w 27"/>
                <a:gd name="T29" fmla="*/ 10 h 42"/>
                <a:gd name="T30" fmla="*/ 3 w 27"/>
                <a:gd name="T31" fmla="*/ 11 h 42"/>
                <a:gd name="T32" fmla="*/ 5 w 27"/>
                <a:gd name="T33" fmla="*/ 13 h 42"/>
                <a:gd name="T34" fmla="*/ 5 w 27"/>
                <a:gd name="T35" fmla="*/ 14 h 42"/>
                <a:gd name="T36" fmla="*/ 5 w 27"/>
                <a:gd name="T37" fmla="*/ 20 h 42"/>
                <a:gd name="T38" fmla="*/ 6 w 27"/>
                <a:gd name="T39" fmla="*/ 30 h 42"/>
                <a:gd name="T40" fmla="*/ 9 w 27"/>
                <a:gd name="T41" fmla="*/ 35 h 42"/>
                <a:gd name="T42" fmla="*/ 15 w 27"/>
                <a:gd name="T43" fmla="*/ 38 h 42"/>
                <a:gd name="T44" fmla="*/ 19 w 27"/>
                <a:gd name="T45" fmla="*/ 42 h 42"/>
                <a:gd name="T46" fmla="*/ 20 w 27"/>
                <a:gd name="T47" fmla="*/ 42 h 42"/>
                <a:gd name="T48" fmla="*/ 20 w 27"/>
                <a:gd name="T49" fmla="*/ 3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336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20 w 27"/>
                <a:gd name="T1" fmla="*/ 37 h 42"/>
                <a:gd name="T2" fmla="*/ 24 w 27"/>
                <a:gd name="T3" fmla="*/ 35 h 42"/>
                <a:gd name="T4" fmla="*/ 24 w 27"/>
                <a:gd name="T5" fmla="*/ 30 h 42"/>
                <a:gd name="T6" fmla="*/ 27 w 27"/>
                <a:gd name="T7" fmla="*/ 28 h 42"/>
                <a:gd name="T8" fmla="*/ 26 w 27"/>
                <a:gd name="T9" fmla="*/ 23 h 42"/>
                <a:gd name="T10" fmla="*/ 23 w 27"/>
                <a:gd name="T11" fmla="*/ 23 h 42"/>
                <a:gd name="T12" fmla="*/ 19 w 27"/>
                <a:gd name="T13" fmla="*/ 18 h 42"/>
                <a:gd name="T14" fmla="*/ 19 w 27"/>
                <a:gd name="T15" fmla="*/ 11 h 42"/>
                <a:gd name="T16" fmla="*/ 19 w 27"/>
                <a:gd name="T17" fmla="*/ 8 h 42"/>
                <a:gd name="T18" fmla="*/ 13 w 27"/>
                <a:gd name="T19" fmla="*/ 4 h 42"/>
                <a:gd name="T20" fmla="*/ 12 w 27"/>
                <a:gd name="T21" fmla="*/ 1 h 42"/>
                <a:gd name="T22" fmla="*/ 9 w 27"/>
                <a:gd name="T23" fmla="*/ 1 h 42"/>
                <a:gd name="T24" fmla="*/ 3 w 27"/>
                <a:gd name="T25" fmla="*/ 0 h 42"/>
                <a:gd name="T26" fmla="*/ 0 w 27"/>
                <a:gd name="T27" fmla="*/ 8 h 42"/>
                <a:gd name="T28" fmla="*/ 0 w 27"/>
                <a:gd name="T29" fmla="*/ 10 h 42"/>
                <a:gd name="T30" fmla="*/ 3 w 27"/>
                <a:gd name="T31" fmla="*/ 11 h 42"/>
                <a:gd name="T32" fmla="*/ 5 w 27"/>
                <a:gd name="T33" fmla="*/ 13 h 42"/>
                <a:gd name="T34" fmla="*/ 5 w 27"/>
                <a:gd name="T35" fmla="*/ 14 h 42"/>
                <a:gd name="T36" fmla="*/ 5 w 27"/>
                <a:gd name="T37" fmla="*/ 20 h 42"/>
                <a:gd name="T38" fmla="*/ 6 w 27"/>
                <a:gd name="T39" fmla="*/ 30 h 42"/>
                <a:gd name="T40" fmla="*/ 9 w 27"/>
                <a:gd name="T41" fmla="*/ 35 h 42"/>
                <a:gd name="T42" fmla="*/ 15 w 27"/>
                <a:gd name="T43" fmla="*/ 38 h 42"/>
                <a:gd name="T44" fmla="*/ 19 w 27"/>
                <a:gd name="T45" fmla="*/ 42 h 42"/>
                <a:gd name="T46" fmla="*/ 20 w 27"/>
                <a:gd name="T47" fmla="*/ 42 h 42"/>
                <a:gd name="T48" fmla="*/ 20 w 27"/>
                <a:gd name="T49" fmla="*/ 3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339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30 w 33"/>
                <a:gd name="T1" fmla="*/ 3 h 23"/>
                <a:gd name="T2" fmla="*/ 24 w 33"/>
                <a:gd name="T3" fmla="*/ 2 h 23"/>
                <a:gd name="T4" fmla="*/ 24 w 33"/>
                <a:gd name="T5" fmla="*/ 0 h 23"/>
                <a:gd name="T6" fmla="*/ 19 w 33"/>
                <a:gd name="T7" fmla="*/ 0 h 23"/>
                <a:gd name="T8" fmla="*/ 10 w 33"/>
                <a:gd name="T9" fmla="*/ 3 h 23"/>
                <a:gd name="T10" fmla="*/ 7 w 33"/>
                <a:gd name="T11" fmla="*/ 3 h 23"/>
                <a:gd name="T12" fmla="*/ 5 w 33"/>
                <a:gd name="T13" fmla="*/ 5 h 23"/>
                <a:gd name="T14" fmla="*/ 3 w 33"/>
                <a:gd name="T15" fmla="*/ 9 h 23"/>
                <a:gd name="T16" fmla="*/ 0 w 33"/>
                <a:gd name="T17" fmla="*/ 7 h 23"/>
                <a:gd name="T18" fmla="*/ 0 w 33"/>
                <a:gd name="T19" fmla="*/ 10 h 23"/>
                <a:gd name="T20" fmla="*/ 2 w 33"/>
                <a:gd name="T21" fmla="*/ 17 h 23"/>
                <a:gd name="T22" fmla="*/ 5 w 33"/>
                <a:gd name="T23" fmla="*/ 22 h 23"/>
                <a:gd name="T24" fmla="*/ 9 w 33"/>
                <a:gd name="T25" fmla="*/ 23 h 23"/>
                <a:gd name="T26" fmla="*/ 10 w 33"/>
                <a:gd name="T27" fmla="*/ 23 h 23"/>
                <a:gd name="T28" fmla="*/ 10 w 33"/>
                <a:gd name="T29" fmla="*/ 23 h 23"/>
                <a:gd name="T30" fmla="*/ 15 w 33"/>
                <a:gd name="T31" fmla="*/ 22 h 23"/>
                <a:gd name="T32" fmla="*/ 19 w 33"/>
                <a:gd name="T33" fmla="*/ 22 h 23"/>
                <a:gd name="T34" fmla="*/ 23 w 33"/>
                <a:gd name="T35" fmla="*/ 16 h 23"/>
                <a:gd name="T36" fmla="*/ 31 w 33"/>
                <a:gd name="T37" fmla="*/ 16 h 23"/>
                <a:gd name="T38" fmla="*/ 33 w 33"/>
                <a:gd name="T39" fmla="*/ 13 h 23"/>
                <a:gd name="T40" fmla="*/ 33 w 33"/>
                <a:gd name="T41" fmla="*/ 7 h 23"/>
                <a:gd name="T42" fmla="*/ 30 w 33"/>
                <a:gd name="T43" fmla="*/ 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342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58 w 76"/>
                <a:gd name="T1" fmla="*/ 31 h 51"/>
                <a:gd name="T2" fmla="*/ 62 w 76"/>
                <a:gd name="T3" fmla="*/ 31 h 51"/>
                <a:gd name="T4" fmla="*/ 66 w 76"/>
                <a:gd name="T5" fmla="*/ 28 h 51"/>
                <a:gd name="T6" fmla="*/ 72 w 76"/>
                <a:gd name="T7" fmla="*/ 30 h 51"/>
                <a:gd name="T8" fmla="*/ 76 w 76"/>
                <a:gd name="T9" fmla="*/ 28 h 51"/>
                <a:gd name="T10" fmla="*/ 72 w 76"/>
                <a:gd name="T11" fmla="*/ 26 h 51"/>
                <a:gd name="T12" fmla="*/ 67 w 76"/>
                <a:gd name="T13" fmla="*/ 23 h 51"/>
                <a:gd name="T14" fmla="*/ 70 w 76"/>
                <a:gd name="T15" fmla="*/ 19 h 51"/>
                <a:gd name="T16" fmla="*/ 70 w 76"/>
                <a:gd name="T17" fmla="*/ 13 h 51"/>
                <a:gd name="T18" fmla="*/ 70 w 76"/>
                <a:gd name="T19" fmla="*/ 10 h 51"/>
                <a:gd name="T20" fmla="*/ 73 w 76"/>
                <a:gd name="T21" fmla="*/ 9 h 51"/>
                <a:gd name="T22" fmla="*/ 74 w 76"/>
                <a:gd name="T23" fmla="*/ 7 h 51"/>
                <a:gd name="T24" fmla="*/ 74 w 76"/>
                <a:gd name="T25" fmla="*/ 4 h 51"/>
                <a:gd name="T26" fmla="*/ 74 w 76"/>
                <a:gd name="T27" fmla="*/ 3 h 51"/>
                <a:gd name="T28" fmla="*/ 67 w 76"/>
                <a:gd name="T29" fmla="*/ 3 h 51"/>
                <a:gd name="T30" fmla="*/ 67 w 76"/>
                <a:gd name="T31" fmla="*/ 0 h 51"/>
                <a:gd name="T32" fmla="*/ 62 w 76"/>
                <a:gd name="T33" fmla="*/ 2 h 51"/>
                <a:gd name="T34" fmla="*/ 58 w 76"/>
                <a:gd name="T35" fmla="*/ 0 h 51"/>
                <a:gd name="T36" fmla="*/ 52 w 76"/>
                <a:gd name="T37" fmla="*/ 2 h 51"/>
                <a:gd name="T38" fmla="*/ 46 w 76"/>
                <a:gd name="T39" fmla="*/ 4 h 51"/>
                <a:gd name="T40" fmla="*/ 41 w 76"/>
                <a:gd name="T41" fmla="*/ 10 h 51"/>
                <a:gd name="T42" fmla="*/ 34 w 76"/>
                <a:gd name="T43" fmla="*/ 11 h 51"/>
                <a:gd name="T44" fmla="*/ 28 w 76"/>
                <a:gd name="T45" fmla="*/ 11 h 51"/>
                <a:gd name="T46" fmla="*/ 24 w 76"/>
                <a:gd name="T47" fmla="*/ 11 h 51"/>
                <a:gd name="T48" fmla="*/ 21 w 76"/>
                <a:gd name="T49" fmla="*/ 14 h 51"/>
                <a:gd name="T50" fmla="*/ 10 w 76"/>
                <a:gd name="T51" fmla="*/ 14 h 51"/>
                <a:gd name="T52" fmla="*/ 5 w 76"/>
                <a:gd name="T53" fmla="*/ 13 h 51"/>
                <a:gd name="T54" fmla="*/ 5 w 76"/>
                <a:gd name="T55" fmla="*/ 10 h 51"/>
                <a:gd name="T56" fmla="*/ 1 w 76"/>
                <a:gd name="T57" fmla="*/ 9 h 51"/>
                <a:gd name="T58" fmla="*/ 0 w 76"/>
                <a:gd name="T59" fmla="*/ 11 h 51"/>
                <a:gd name="T60" fmla="*/ 1 w 76"/>
                <a:gd name="T61" fmla="*/ 16 h 51"/>
                <a:gd name="T62" fmla="*/ 3 w 76"/>
                <a:gd name="T63" fmla="*/ 20 h 51"/>
                <a:gd name="T64" fmla="*/ 8 w 76"/>
                <a:gd name="T65" fmla="*/ 23 h 51"/>
                <a:gd name="T66" fmla="*/ 5 w 76"/>
                <a:gd name="T67" fmla="*/ 28 h 51"/>
                <a:gd name="T68" fmla="*/ 4 w 76"/>
                <a:gd name="T69" fmla="*/ 28 h 51"/>
                <a:gd name="T70" fmla="*/ 4 w 76"/>
                <a:gd name="T71" fmla="*/ 33 h 51"/>
                <a:gd name="T72" fmla="*/ 5 w 76"/>
                <a:gd name="T73" fmla="*/ 34 h 51"/>
                <a:gd name="T74" fmla="*/ 5 w 76"/>
                <a:gd name="T75" fmla="*/ 38 h 51"/>
                <a:gd name="T76" fmla="*/ 5 w 76"/>
                <a:gd name="T77" fmla="*/ 40 h 51"/>
                <a:gd name="T78" fmla="*/ 11 w 76"/>
                <a:gd name="T79" fmla="*/ 41 h 51"/>
                <a:gd name="T80" fmla="*/ 14 w 76"/>
                <a:gd name="T81" fmla="*/ 45 h 51"/>
                <a:gd name="T82" fmla="*/ 14 w 76"/>
                <a:gd name="T83" fmla="*/ 51 h 51"/>
                <a:gd name="T84" fmla="*/ 14 w 76"/>
                <a:gd name="T85" fmla="*/ 50 h 51"/>
                <a:gd name="T86" fmla="*/ 19 w 76"/>
                <a:gd name="T87" fmla="*/ 50 h 51"/>
                <a:gd name="T88" fmla="*/ 24 w 76"/>
                <a:gd name="T89" fmla="*/ 48 h 51"/>
                <a:gd name="T90" fmla="*/ 31 w 76"/>
                <a:gd name="T91" fmla="*/ 44 h 51"/>
                <a:gd name="T92" fmla="*/ 35 w 76"/>
                <a:gd name="T93" fmla="*/ 45 h 51"/>
                <a:gd name="T94" fmla="*/ 39 w 76"/>
                <a:gd name="T95" fmla="*/ 45 h 51"/>
                <a:gd name="T96" fmla="*/ 43 w 76"/>
                <a:gd name="T97" fmla="*/ 45 h 51"/>
                <a:gd name="T98" fmla="*/ 51 w 76"/>
                <a:gd name="T99" fmla="*/ 44 h 51"/>
                <a:gd name="T100" fmla="*/ 55 w 76"/>
                <a:gd name="T101" fmla="*/ 41 h 51"/>
                <a:gd name="T102" fmla="*/ 53 w 76"/>
                <a:gd name="T103" fmla="*/ 37 h 51"/>
                <a:gd name="T104" fmla="*/ 58 w 76"/>
                <a:gd name="T105" fmla="*/ 37 h 51"/>
                <a:gd name="T106" fmla="*/ 58 w 76"/>
                <a:gd name="T107" fmla="*/ 36 h 51"/>
                <a:gd name="T108" fmla="*/ 58 w 76"/>
                <a:gd name="T109" fmla="*/ 31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346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58 w 76"/>
                <a:gd name="T1" fmla="*/ 31 h 51"/>
                <a:gd name="T2" fmla="*/ 62 w 76"/>
                <a:gd name="T3" fmla="*/ 31 h 51"/>
                <a:gd name="T4" fmla="*/ 66 w 76"/>
                <a:gd name="T5" fmla="*/ 28 h 51"/>
                <a:gd name="T6" fmla="*/ 72 w 76"/>
                <a:gd name="T7" fmla="*/ 30 h 51"/>
                <a:gd name="T8" fmla="*/ 76 w 76"/>
                <a:gd name="T9" fmla="*/ 28 h 51"/>
                <a:gd name="T10" fmla="*/ 72 w 76"/>
                <a:gd name="T11" fmla="*/ 26 h 51"/>
                <a:gd name="T12" fmla="*/ 67 w 76"/>
                <a:gd name="T13" fmla="*/ 23 h 51"/>
                <a:gd name="T14" fmla="*/ 70 w 76"/>
                <a:gd name="T15" fmla="*/ 19 h 51"/>
                <a:gd name="T16" fmla="*/ 70 w 76"/>
                <a:gd name="T17" fmla="*/ 13 h 51"/>
                <a:gd name="T18" fmla="*/ 70 w 76"/>
                <a:gd name="T19" fmla="*/ 10 h 51"/>
                <a:gd name="T20" fmla="*/ 73 w 76"/>
                <a:gd name="T21" fmla="*/ 9 h 51"/>
                <a:gd name="T22" fmla="*/ 74 w 76"/>
                <a:gd name="T23" fmla="*/ 7 h 51"/>
                <a:gd name="T24" fmla="*/ 74 w 76"/>
                <a:gd name="T25" fmla="*/ 4 h 51"/>
                <a:gd name="T26" fmla="*/ 74 w 76"/>
                <a:gd name="T27" fmla="*/ 3 h 51"/>
                <a:gd name="T28" fmla="*/ 67 w 76"/>
                <a:gd name="T29" fmla="*/ 3 h 51"/>
                <a:gd name="T30" fmla="*/ 67 w 76"/>
                <a:gd name="T31" fmla="*/ 0 h 51"/>
                <a:gd name="T32" fmla="*/ 62 w 76"/>
                <a:gd name="T33" fmla="*/ 2 h 51"/>
                <a:gd name="T34" fmla="*/ 58 w 76"/>
                <a:gd name="T35" fmla="*/ 0 h 51"/>
                <a:gd name="T36" fmla="*/ 52 w 76"/>
                <a:gd name="T37" fmla="*/ 2 h 51"/>
                <a:gd name="T38" fmla="*/ 46 w 76"/>
                <a:gd name="T39" fmla="*/ 4 h 51"/>
                <a:gd name="T40" fmla="*/ 41 w 76"/>
                <a:gd name="T41" fmla="*/ 10 h 51"/>
                <a:gd name="T42" fmla="*/ 34 w 76"/>
                <a:gd name="T43" fmla="*/ 11 h 51"/>
                <a:gd name="T44" fmla="*/ 28 w 76"/>
                <a:gd name="T45" fmla="*/ 11 h 51"/>
                <a:gd name="T46" fmla="*/ 24 w 76"/>
                <a:gd name="T47" fmla="*/ 11 h 51"/>
                <a:gd name="T48" fmla="*/ 21 w 76"/>
                <a:gd name="T49" fmla="*/ 14 h 51"/>
                <a:gd name="T50" fmla="*/ 10 w 76"/>
                <a:gd name="T51" fmla="*/ 14 h 51"/>
                <a:gd name="T52" fmla="*/ 5 w 76"/>
                <a:gd name="T53" fmla="*/ 13 h 51"/>
                <a:gd name="T54" fmla="*/ 5 w 76"/>
                <a:gd name="T55" fmla="*/ 10 h 51"/>
                <a:gd name="T56" fmla="*/ 1 w 76"/>
                <a:gd name="T57" fmla="*/ 9 h 51"/>
                <a:gd name="T58" fmla="*/ 0 w 76"/>
                <a:gd name="T59" fmla="*/ 11 h 51"/>
                <a:gd name="T60" fmla="*/ 1 w 76"/>
                <a:gd name="T61" fmla="*/ 16 h 51"/>
                <a:gd name="T62" fmla="*/ 3 w 76"/>
                <a:gd name="T63" fmla="*/ 20 h 51"/>
                <a:gd name="T64" fmla="*/ 8 w 76"/>
                <a:gd name="T65" fmla="*/ 23 h 51"/>
                <a:gd name="T66" fmla="*/ 5 w 76"/>
                <a:gd name="T67" fmla="*/ 28 h 51"/>
                <a:gd name="T68" fmla="*/ 4 w 76"/>
                <a:gd name="T69" fmla="*/ 28 h 51"/>
                <a:gd name="T70" fmla="*/ 4 w 76"/>
                <a:gd name="T71" fmla="*/ 33 h 51"/>
                <a:gd name="T72" fmla="*/ 5 w 76"/>
                <a:gd name="T73" fmla="*/ 34 h 51"/>
                <a:gd name="T74" fmla="*/ 5 w 76"/>
                <a:gd name="T75" fmla="*/ 38 h 51"/>
                <a:gd name="T76" fmla="*/ 5 w 76"/>
                <a:gd name="T77" fmla="*/ 40 h 51"/>
                <a:gd name="T78" fmla="*/ 11 w 76"/>
                <a:gd name="T79" fmla="*/ 41 h 51"/>
                <a:gd name="T80" fmla="*/ 14 w 76"/>
                <a:gd name="T81" fmla="*/ 45 h 51"/>
                <a:gd name="T82" fmla="*/ 14 w 76"/>
                <a:gd name="T83" fmla="*/ 51 h 51"/>
                <a:gd name="T84" fmla="*/ 14 w 76"/>
                <a:gd name="T85" fmla="*/ 50 h 51"/>
                <a:gd name="T86" fmla="*/ 19 w 76"/>
                <a:gd name="T87" fmla="*/ 50 h 51"/>
                <a:gd name="T88" fmla="*/ 24 w 76"/>
                <a:gd name="T89" fmla="*/ 48 h 51"/>
                <a:gd name="T90" fmla="*/ 31 w 76"/>
                <a:gd name="T91" fmla="*/ 44 h 51"/>
                <a:gd name="T92" fmla="*/ 35 w 76"/>
                <a:gd name="T93" fmla="*/ 45 h 51"/>
                <a:gd name="T94" fmla="*/ 39 w 76"/>
                <a:gd name="T95" fmla="*/ 45 h 51"/>
                <a:gd name="T96" fmla="*/ 43 w 76"/>
                <a:gd name="T97" fmla="*/ 45 h 51"/>
                <a:gd name="T98" fmla="*/ 51 w 76"/>
                <a:gd name="T99" fmla="*/ 44 h 51"/>
                <a:gd name="T100" fmla="*/ 55 w 76"/>
                <a:gd name="T101" fmla="*/ 41 h 51"/>
                <a:gd name="T102" fmla="*/ 53 w 76"/>
                <a:gd name="T103" fmla="*/ 37 h 51"/>
                <a:gd name="T104" fmla="*/ 58 w 76"/>
                <a:gd name="T105" fmla="*/ 37 h 51"/>
                <a:gd name="T106" fmla="*/ 58 w 76"/>
                <a:gd name="T107" fmla="*/ 36 h 51"/>
                <a:gd name="T108" fmla="*/ 58 w 76"/>
                <a:gd name="T109" fmla="*/ 31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347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28 w 47"/>
                <a:gd name="T1" fmla="*/ 6 h 75"/>
                <a:gd name="T2" fmla="*/ 18 w 47"/>
                <a:gd name="T3" fmla="*/ 0 h 75"/>
                <a:gd name="T4" fmla="*/ 10 w 47"/>
                <a:gd name="T5" fmla="*/ 0 h 75"/>
                <a:gd name="T6" fmla="*/ 2 w 47"/>
                <a:gd name="T7" fmla="*/ 3 h 75"/>
                <a:gd name="T8" fmla="*/ 0 w 47"/>
                <a:gd name="T9" fmla="*/ 9 h 75"/>
                <a:gd name="T10" fmla="*/ 2 w 47"/>
                <a:gd name="T11" fmla="*/ 17 h 75"/>
                <a:gd name="T12" fmla="*/ 0 w 47"/>
                <a:gd name="T13" fmla="*/ 24 h 75"/>
                <a:gd name="T14" fmla="*/ 9 w 47"/>
                <a:gd name="T15" fmla="*/ 23 h 75"/>
                <a:gd name="T16" fmla="*/ 4 w 47"/>
                <a:gd name="T17" fmla="*/ 32 h 75"/>
                <a:gd name="T18" fmla="*/ 14 w 47"/>
                <a:gd name="T19" fmla="*/ 39 h 75"/>
                <a:gd name="T20" fmla="*/ 20 w 47"/>
                <a:gd name="T21" fmla="*/ 47 h 75"/>
                <a:gd name="T22" fmla="*/ 21 w 47"/>
                <a:gd name="T23" fmla="*/ 54 h 75"/>
                <a:gd name="T24" fmla="*/ 13 w 47"/>
                <a:gd name="T25" fmla="*/ 54 h 75"/>
                <a:gd name="T26" fmla="*/ 16 w 47"/>
                <a:gd name="T27" fmla="*/ 61 h 75"/>
                <a:gd name="T28" fmla="*/ 21 w 47"/>
                <a:gd name="T29" fmla="*/ 60 h 75"/>
                <a:gd name="T30" fmla="*/ 28 w 47"/>
                <a:gd name="T31" fmla="*/ 63 h 75"/>
                <a:gd name="T32" fmla="*/ 30 w 47"/>
                <a:gd name="T33" fmla="*/ 70 h 75"/>
                <a:gd name="T34" fmla="*/ 31 w 47"/>
                <a:gd name="T35" fmla="*/ 72 h 75"/>
                <a:gd name="T36" fmla="*/ 34 w 47"/>
                <a:gd name="T37" fmla="*/ 74 h 75"/>
                <a:gd name="T38" fmla="*/ 42 w 47"/>
                <a:gd name="T39" fmla="*/ 75 h 75"/>
                <a:gd name="T40" fmla="*/ 47 w 47"/>
                <a:gd name="T41" fmla="*/ 71 h 75"/>
                <a:gd name="T42" fmla="*/ 38 w 47"/>
                <a:gd name="T43" fmla="*/ 8 h 75"/>
                <a:gd name="T44" fmla="*/ 41 w 47"/>
                <a:gd name="T45" fmla="*/ 19 h 75"/>
                <a:gd name="T46" fmla="*/ 31 w 47"/>
                <a:gd name="T47" fmla="*/ 22 h 75"/>
                <a:gd name="T48" fmla="*/ 18 w 47"/>
                <a:gd name="T49" fmla="*/ 26 h 75"/>
                <a:gd name="T50" fmla="*/ 11 w 47"/>
                <a:gd name="T51" fmla="*/ 26 h 75"/>
                <a:gd name="T52" fmla="*/ 6 w 47"/>
                <a:gd name="T53" fmla="*/ 33 h 75"/>
                <a:gd name="T54" fmla="*/ 7 w 47"/>
                <a:gd name="T55" fmla="*/ 29 h 75"/>
                <a:gd name="T56" fmla="*/ 16 w 47"/>
                <a:gd name="T57" fmla="*/ 22 h 75"/>
                <a:gd name="T58" fmla="*/ 24 w 47"/>
                <a:gd name="T59" fmla="*/ 13 h 75"/>
                <a:gd name="T60" fmla="*/ 37 w 47"/>
                <a:gd name="T61" fmla="*/ 10 h 75"/>
                <a:gd name="T62" fmla="*/ 38 w 47"/>
                <a:gd name="T63" fmla="*/ 13 h 75"/>
                <a:gd name="T64" fmla="*/ 42 w 47"/>
                <a:gd name="T65" fmla="*/ 15 h 75"/>
                <a:gd name="T66" fmla="*/ 38 w 47"/>
                <a:gd name="T67" fmla="*/ 8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75"/>
                <a:gd name="T104" fmla="*/ 47 w 4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351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31 w 39"/>
                <a:gd name="T1" fmla="*/ 7 h 23"/>
                <a:gd name="T2" fmla="*/ 35 w 39"/>
                <a:gd name="T3" fmla="*/ 10 h 23"/>
                <a:gd name="T4" fmla="*/ 31 w 39"/>
                <a:gd name="T5" fmla="*/ 12 h 23"/>
                <a:gd name="T6" fmla="*/ 25 w 39"/>
                <a:gd name="T7" fmla="*/ 12 h 23"/>
                <a:gd name="T8" fmla="*/ 17 w 39"/>
                <a:gd name="T9" fmla="*/ 16 h 23"/>
                <a:gd name="T10" fmla="*/ 14 w 39"/>
                <a:gd name="T11" fmla="*/ 16 h 23"/>
                <a:gd name="T12" fmla="*/ 11 w 39"/>
                <a:gd name="T13" fmla="*/ 16 h 23"/>
                <a:gd name="T14" fmla="*/ 5 w 39"/>
                <a:gd name="T15" fmla="*/ 16 h 23"/>
                <a:gd name="T16" fmla="*/ 3 w 39"/>
                <a:gd name="T17" fmla="*/ 20 h 23"/>
                <a:gd name="T18" fmla="*/ 0 w 39"/>
                <a:gd name="T19" fmla="*/ 23 h 23"/>
                <a:gd name="T20" fmla="*/ 0 w 39"/>
                <a:gd name="T21" fmla="*/ 22 h 23"/>
                <a:gd name="T22" fmla="*/ 1 w 39"/>
                <a:gd name="T23" fmla="*/ 20 h 23"/>
                <a:gd name="T24" fmla="*/ 4 w 39"/>
                <a:gd name="T25" fmla="*/ 16 h 23"/>
                <a:gd name="T26" fmla="*/ 10 w 39"/>
                <a:gd name="T27" fmla="*/ 12 h 23"/>
                <a:gd name="T28" fmla="*/ 11 w 39"/>
                <a:gd name="T29" fmla="*/ 6 h 23"/>
                <a:gd name="T30" fmla="*/ 18 w 39"/>
                <a:gd name="T31" fmla="*/ 3 h 23"/>
                <a:gd name="T32" fmla="*/ 24 w 39"/>
                <a:gd name="T33" fmla="*/ 3 h 23"/>
                <a:gd name="T34" fmla="*/ 31 w 39"/>
                <a:gd name="T35" fmla="*/ 0 h 23"/>
                <a:gd name="T36" fmla="*/ 32 w 39"/>
                <a:gd name="T37" fmla="*/ 0 h 23"/>
                <a:gd name="T38" fmla="*/ 32 w 39"/>
                <a:gd name="T39" fmla="*/ 3 h 23"/>
                <a:gd name="T40" fmla="*/ 38 w 39"/>
                <a:gd name="T41" fmla="*/ 3 h 23"/>
                <a:gd name="T42" fmla="*/ 39 w 39"/>
                <a:gd name="T43" fmla="*/ 3 h 23"/>
                <a:gd name="T44" fmla="*/ 36 w 39"/>
                <a:gd name="T45" fmla="*/ 5 h 23"/>
                <a:gd name="T46" fmla="*/ 31 w 39"/>
                <a:gd name="T47" fmla="*/ 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352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31 w 39"/>
                <a:gd name="T1" fmla="*/ 7 h 23"/>
                <a:gd name="T2" fmla="*/ 35 w 39"/>
                <a:gd name="T3" fmla="*/ 10 h 23"/>
                <a:gd name="T4" fmla="*/ 31 w 39"/>
                <a:gd name="T5" fmla="*/ 12 h 23"/>
                <a:gd name="T6" fmla="*/ 25 w 39"/>
                <a:gd name="T7" fmla="*/ 12 h 23"/>
                <a:gd name="T8" fmla="*/ 17 w 39"/>
                <a:gd name="T9" fmla="*/ 16 h 23"/>
                <a:gd name="T10" fmla="*/ 14 w 39"/>
                <a:gd name="T11" fmla="*/ 16 h 23"/>
                <a:gd name="T12" fmla="*/ 11 w 39"/>
                <a:gd name="T13" fmla="*/ 16 h 23"/>
                <a:gd name="T14" fmla="*/ 5 w 39"/>
                <a:gd name="T15" fmla="*/ 16 h 23"/>
                <a:gd name="T16" fmla="*/ 3 w 39"/>
                <a:gd name="T17" fmla="*/ 20 h 23"/>
                <a:gd name="T18" fmla="*/ 0 w 39"/>
                <a:gd name="T19" fmla="*/ 23 h 23"/>
                <a:gd name="T20" fmla="*/ 0 w 39"/>
                <a:gd name="T21" fmla="*/ 22 h 23"/>
                <a:gd name="T22" fmla="*/ 1 w 39"/>
                <a:gd name="T23" fmla="*/ 20 h 23"/>
                <a:gd name="T24" fmla="*/ 4 w 39"/>
                <a:gd name="T25" fmla="*/ 16 h 23"/>
                <a:gd name="T26" fmla="*/ 10 w 39"/>
                <a:gd name="T27" fmla="*/ 12 h 23"/>
                <a:gd name="T28" fmla="*/ 11 w 39"/>
                <a:gd name="T29" fmla="*/ 6 h 23"/>
                <a:gd name="T30" fmla="*/ 18 w 39"/>
                <a:gd name="T31" fmla="*/ 3 h 23"/>
                <a:gd name="T32" fmla="*/ 24 w 39"/>
                <a:gd name="T33" fmla="*/ 3 h 23"/>
                <a:gd name="T34" fmla="*/ 31 w 39"/>
                <a:gd name="T35" fmla="*/ 0 h 23"/>
                <a:gd name="T36" fmla="*/ 32 w 39"/>
                <a:gd name="T37" fmla="*/ 0 h 23"/>
                <a:gd name="T38" fmla="*/ 32 w 39"/>
                <a:gd name="T39" fmla="*/ 3 h 23"/>
                <a:gd name="T40" fmla="*/ 38 w 39"/>
                <a:gd name="T41" fmla="*/ 3 h 23"/>
                <a:gd name="T42" fmla="*/ 39 w 39"/>
                <a:gd name="T43" fmla="*/ 3 h 23"/>
                <a:gd name="T44" fmla="*/ 36 w 39"/>
                <a:gd name="T45" fmla="*/ 5 h 23"/>
                <a:gd name="T46" fmla="*/ 31 w 39"/>
                <a:gd name="T47" fmla="*/ 7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354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102 w 116"/>
                <a:gd name="T1" fmla="*/ 38 h 72"/>
                <a:gd name="T2" fmla="*/ 95 w 116"/>
                <a:gd name="T3" fmla="*/ 34 h 72"/>
                <a:gd name="T4" fmla="*/ 92 w 116"/>
                <a:gd name="T5" fmla="*/ 26 h 72"/>
                <a:gd name="T6" fmla="*/ 92 w 116"/>
                <a:gd name="T7" fmla="*/ 20 h 72"/>
                <a:gd name="T8" fmla="*/ 86 w 116"/>
                <a:gd name="T9" fmla="*/ 14 h 72"/>
                <a:gd name="T10" fmla="*/ 82 w 116"/>
                <a:gd name="T11" fmla="*/ 12 h 72"/>
                <a:gd name="T12" fmla="*/ 75 w 116"/>
                <a:gd name="T13" fmla="*/ 7 h 72"/>
                <a:gd name="T14" fmla="*/ 71 w 116"/>
                <a:gd name="T15" fmla="*/ 2 h 72"/>
                <a:gd name="T16" fmla="*/ 67 w 116"/>
                <a:gd name="T17" fmla="*/ 0 h 72"/>
                <a:gd name="T18" fmla="*/ 61 w 116"/>
                <a:gd name="T19" fmla="*/ 6 h 72"/>
                <a:gd name="T20" fmla="*/ 52 w 116"/>
                <a:gd name="T21" fmla="*/ 9 h 72"/>
                <a:gd name="T22" fmla="*/ 48 w 116"/>
                <a:gd name="T23" fmla="*/ 12 h 72"/>
                <a:gd name="T24" fmla="*/ 44 w 116"/>
                <a:gd name="T25" fmla="*/ 10 h 72"/>
                <a:gd name="T26" fmla="*/ 38 w 116"/>
                <a:gd name="T27" fmla="*/ 12 h 72"/>
                <a:gd name="T28" fmla="*/ 33 w 116"/>
                <a:gd name="T29" fmla="*/ 12 h 72"/>
                <a:gd name="T30" fmla="*/ 29 w 116"/>
                <a:gd name="T31" fmla="*/ 10 h 72"/>
                <a:gd name="T32" fmla="*/ 24 w 116"/>
                <a:gd name="T33" fmla="*/ 13 h 72"/>
                <a:gd name="T34" fmla="*/ 21 w 116"/>
                <a:gd name="T35" fmla="*/ 16 h 72"/>
                <a:gd name="T36" fmla="*/ 19 w 116"/>
                <a:gd name="T37" fmla="*/ 20 h 72"/>
                <a:gd name="T38" fmla="*/ 14 w 116"/>
                <a:gd name="T39" fmla="*/ 27 h 72"/>
                <a:gd name="T40" fmla="*/ 12 w 116"/>
                <a:gd name="T41" fmla="*/ 31 h 72"/>
                <a:gd name="T42" fmla="*/ 10 w 116"/>
                <a:gd name="T43" fmla="*/ 34 h 72"/>
                <a:gd name="T44" fmla="*/ 10 w 116"/>
                <a:gd name="T45" fmla="*/ 40 h 72"/>
                <a:gd name="T46" fmla="*/ 7 w 116"/>
                <a:gd name="T47" fmla="*/ 40 h 72"/>
                <a:gd name="T48" fmla="*/ 5 w 116"/>
                <a:gd name="T49" fmla="*/ 43 h 72"/>
                <a:gd name="T50" fmla="*/ 0 w 116"/>
                <a:gd name="T51" fmla="*/ 43 h 72"/>
                <a:gd name="T52" fmla="*/ 3 w 116"/>
                <a:gd name="T53" fmla="*/ 45 h 72"/>
                <a:gd name="T54" fmla="*/ 7 w 116"/>
                <a:gd name="T55" fmla="*/ 48 h 72"/>
                <a:gd name="T56" fmla="*/ 9 w 116"/>
                <a:gd name="T57" fmla="*/ 51 h 72"/>
                <a:gd name="T58" fmla="*/ 13 w 116"/>
                <a:gd name="T59" fmla="*/ 54 h 72"/>
                <a:gd name="T60" fmla="*/ 19 w 116"/>
                <a:gd name="T61" fmla="*/ 55 h 72"/>
                <a:gd name="T62" fmla="*/ 16 w 116"/>
                <a:gd name="T63" fmla="*/ 60 h 72"/>
                <a:gd name="T64" fmla="*/ 21 w 116"/>
                <a:gd name="T65" fmla="*/ 61 h 72"/>
                <a:gd name="T66" fmla="*/ 27 w 116"/>
                <a:gd name="T67" fmla="*/ 62 h 72"/>
                <a:gd name="T68" fmla="*/ 33 w 116"/>
                <a:gd name="T69" fmla="*/ 60 h 72"/>
                <a:gd name="T70" fmla="*/ 33 w 116"/>
                <a:gd name="T71" fmla="*/ 65 h 72"/>
                <a:gd name="T72" fmla="*/ 34 w 116"/>
                <a:gd name="T73" fmla="*/ 65 h 72"/>
                <a:gd name="T74" fmla="*/ 33 w 116"/>
                <a:gd name="T75" fmla="*/ 67 h 72"/>
                <a:gd name="T76" fmla="*/ 38 w 116"/>
                <a:gd name="T77" fmla="*/ 68 h 72"/>
                <a:gd name="T78" fmla="*/ 38 w 116"/>
                <a:gd name="T79" fmla="*/ 71 h 72"/>
                <a:gd name="T80" fmla="*/ 43 w 116"/>
                <a:gd name="T81" fmla="*/ 72 h 72"/>
                <a:gd name="T82" fmla="*/ 54 w 116"/>
                <a:gd name="T83" fmla="*/ 72 h 72"/>
                <a:gd name="T84" fmla="*/ 57 w 116"/>
                <a:gd name="T85" fmla="*/ 69 h 72"/>
                <a:gd name="T86" fmla="*/ 61 w 116"/>
                <a:gd name="T87" fmla="*/ 69 h 72"/>
                <a:gd name="T88" fmla="*/ 67 w 116"/>
                <a:gd name="T89" fmla="*/ 69 h 72"/>
                <a:gd name="T90" fmla="*/ 74 w 116"/>
                <a:gd name="T91" fmla="*/ 68 h 72"/>
                <a:gd name="T92" fmla="*/ 79 w 116"/>
                <a:gd name="T93" fmla="*/ 62 h 72"/>
                <a:gd name="T94" fmla="*/ 85 w 116"/>
                <a:gd name="T95" fmla="*/ 60 h 72"/>
                <a:gd name="T96" fmla="*/ 91 w 116"/>
                <a:gd name="T97" fmla="*/ 58 h 72"/>
                <a:gd name="T98" fmla="*/ 95 w 116"/>
                <a:gd name="T99" fmla="*/ 60 h 72"/>
                <a:gd name="T100" fmla="*/ 99 w 116"/>
                <a:gd name="T101" fmla="*/ 58 h 72"/>
                <a:gd name="T102" fmla="*/ 100 w 116"/>
                <a:gd name="T103" fmla="*/ 61 h 72"/>
                <a:gd name="T104" fmla="*/ 107 w 116"/>
                <a:gd name="T105" fmla="*/ 61 h 72"/>
                <a:gd name="T106" fmla="*/ 107 w 116"/>
                <a:gd name="T107" fmla="*/ 51 h 72"/>
                <a:gd name="T108" fmla="*/ 110 w 116"/>
                <a:gd name="T109" fmla="*/ 45 h 72"/>
                <a:gd name="T110" fmla="*/ 115 w 116"/>
                <a:gd name="T111" fmla="*/ 41 h 72"/>
                <a:gd name="T112" fmla="*/ 116 w 116"/>
                <a:gd name="T113" fmla="*/ 38 h 72"/>
                <a:gd name="T114" fmla="*/ 113 w 116"/>
                <a:gd name="T115" fmla="*/ 36 h 72"/>
                <a:gd name="T116" fmla="*/ 107 w 116"/>
                <a:gd name="T117" fmla="*/ 36 h 72"/>
                <a:gd name="T118" fmla="*/ 102 w 116"/>
                <a:gd name="T119" fmla="*/ 38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356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35 w 46"/>
                <a:gd name="T1" fmla="*/ 30 h 40"/>
                <a:gd name="T2" fmla="*/ 32 w 46"/>
                <a:gd name="T3" fmla="*/ 27 h 40"/>
                <a:gd name="T4" fmla="*/ 36 w 46"/>
                <a:gd name="T5" fmla="*/ 24 h 40"/>
                <a:gd name="T6" fmla="*/ 46 w 46"/>
                <a:gd name="T7" fmla="*/ 21 h 40"/>
                <a:gd name="T8" fmla="*/ 43 w 46"/>
                <a:gd name="T9" fmla="*/ 18 h 40"/>
                <a:gd name="T10" fmla="*/ 39 w 46"/>
                <a:gd name="T11" fmla="*/ 14 h 40"/>
                <a:gd name="T12" fmla="*/ 38 w 46"/>
                <a:gd name="T13" fmla="*/ 10 h 40"/>
                <a:gd name="T14" fmla="*/ 31 w 46"/>
                <a:gd name="T15" fmla="*/ 9 h 40"/>
                <a:gd name="T16" fmla="*/ 28 w 46"/>
                <a:gd name="T17" fmla="*/ 3 h 40"/>
                <a:gd name="T18" fmla="*/ 19 w 46"/>
                <a:gd name="T19" fmla="*/ 3 h 40"/>
                <a:gd name="T20" fmla="*/ 11 w 46"/>
                <a:gd name="T21" fmla="*/ 0 h 40"/>
                <a:gd name="T22" fmla="*/ 8 w 46"/>
                <a:gd name="T23" fmla="*/ 3 h 40"/>
                <a:gd name="T24" fmla="*/ 1 w 46"/>
                <a:gd name="T25" fmla="*/ 3 h 40"/>
                <a:gd name="T26" fmla="*/ 0 w 46"/>
                <a:gd name="T27" fmla="*/ 4 h 40"/>
                <a:gd name="T28" fmla="*/ 4 w 46"/>
                <a:gd name="T29" fmla="*/ 6 h 40"/>
                <a:gd name="T30" fmla="*/ 8 w 46"/>
                <a:gd name="T31" fmla="*/ 11 h 40"/>
                <a:gd name="T32" fmla="*/ 15 w 46"/>
                <a:gd name="T33" fmla="*/ 16 h 40"/>
                <a:gd name="T34" fmla="*/ 19 w 46"/>
                <a:gd name="T35" fmla="*/ 18 h 40"/>
                <a:gd name="T36" fmla="*/ 25 w 46"/>
                <a:gd name="T37" fmla="*/ 24 h 40"/>
                <a:gd name="T38" fmla="*/ 25 w 46"/>
                <a:gd name="T39" fmla="*/ 30 h 40"/>
                <a:gd name="T40" fmla="*/ 28 w 46"/>
                <a:gd name="T41" fmla="*/ 38 h 40"/>
                <a:gd name="T42" fmla="*/ 31 w 46"/>
                <a:gd name="T43" fmla="*/ 40 h 40"/>
                <a:gd name="T44" fmla="*/ 32 w 46"/>
                <a:gd name="T45" fmla="*/ 37 h 40"/>
                <a:gd name="T46" fmla="*/ 35 w 46"/>
                <a:gd name="T47" fmla="*/ 3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362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100 w 110"/>
                <a:gd name="T1" fmla="*/ 68 h 79"/>
                <a:gd name="T2" fmla="*/ 106 w 110"/>
                <a:gd name="T3" fmla="*/ 56 h 79"/>
                <a:gd name="T4" fmla="*/ 110 w 110"/>
                <a:gd name="T5" fmla="*/ 55 h 79"/>
                <a:gd name="T6" fmla="*/ 109 w 110"/>
                <a:gd name="T7" fmla="*/ 51 h 79"/>
                <a:gd name="T8" fmla="*/ 104 w 110"/>
                <a:gd name="T9" fmla="*/ 42 h 79"/>
                <a:gd name="T10" fmla="*/ 101 w 110"/>
                <a:gd name="T11" fmla="*/ 38 h 79"/>
                <a:gd name="T12" fmla="*/ 100 w 110"/>
                <a:gd name="T13" fmla="*/ 31 h 79"/>
                <a:gd name="T14" fmla="*/ 96 w 110"/>
                <a:gd name="T15" fmla="*/ 31 h 79"/>
                <a:gd name="T16" fmla="*/ 96 w 110"/>
                <a:gd name="T17" fmla="*/ 28 h 79"/>
                <a:gd name="T18" fmla="*/ 101 w 110"/>
                <a:gd name="T19" fmla="*/ 22 h 79"/>
                <a:gd name="T20" fmla="*/ 96 w 110"/>
                <a:gd name="T21" fmla="*/ 12 h 79"/>
                <a:gd name="T22" fmla="*/ 93 w 110"/>
                <a:gd name="T23" fmla="*/ 4 h 79"/>
                <a:gd name="T24" fmla="*/ 86 w 110"/>
                <a:gd name="T25" fmla="*/ 1 h 79"/>
                <a:gd name="T26" fmla="*/ 68 w 110"/>
                <a:gd name="T27" fmla="*/ 4 h 79"/>
                <a:gd name="T28" fmla="*/ 58 w 110"/>
                <a:gd name="T29" fmla="*/ 3 h 79"/>
                <a:gd name="T30" fmla="*/ 52 w 110"/>
                <a:gd name="T31" fmla="*/ 5 h 79"/>
                <a:gd name="T32" fmla="*/ 46 w 110"/>
                <a:gd name="T33" fmla="*/ 4 h 79"/>
                <a:gd name="T34" fmla="*/ 42 w 110"/>
                <a:gd name="T35" fmla="*/ 3 h 79"/>
                <a:gd name="T36" fmla="*/ 38 w 110"/>
                <a:gd name="T37" fmla="*/ 0 h 79"/>
                <a:gd name="T38" fmla="*/ 32 w 110"/>
                <a:gd name="T39" fmla="*/ 0 h 79"/>
                <a:gd name="T40" fmla="*/ 23 w 110"/>
                <a:gd name="T41" fmla="*/ 4 h 79"/>
                <a:gd name="T42" fmla="*/ 21 w 110"/>
                <a:gd name="T43" fmla="*/ 8 h 79"/>
                <a:gd name="T44" fmla="*/ 15 w 110"/>
                <a:gd name="T45" fmla="*/ 10 h 79"/>
                <a:gd name="T46" fmla="*/ 3 w 110"/>
                <a:gd name="T47" fmla="*/ 15 h 79"/>
                <a:gd name="T48" fmla="*/ 1 w 110"/>
                <a:gd name="T49" fmla="*/ 15 h 79"/>
                <a:gd name="T50" fmla="*/ 1 w 110"/>
                <a:gd name="T51" fmla="*/ 21 h 79"/>
                <a:gd name="T52" fmla="*/ 3 w 110"/>
                <a:gd name="T53" fmla="*/ 25 h 79"/>
                <a:gd name="T54" fmla="*/ 0 w 110"/>
                <a:gd name="T55" fmla="*/ 31 h 79"/>
                <a:gd name="T56" fmla="*/ 6 w 110"/>
                <a:gd name="T57" fmla="*/ 35 h 79"/>
                <a:gd name="T58" fmla="*/ 6 w 110"/>
                <a:gd name="T59" fmla="*/ 38 h 79"/>
                <a:gd name="T60" fmla="*/ 10 w 110"/>
                <a:gd name="T61" fmla="*/ 44 h 79"/>
                <a:gd name="T62" fmla="*/ 7 w 110"/>
                <a:gd name="T63" fmla="*/ 48 h 79"/>
                <a:gd name="T64" fmla="*/ 10 w 110"/>
                <a:gd name="T65" fmla="*/ 52 h 79"/>
                <a:gd name="T66" fmla="*/ 10 w 110"/>
                <a:gd name="T67" fmla="*/ 56 h 79"/>
                <a:gd name="T68" fmla="*/ 15 w 110"/>
                <a:gd name="T69" fmla="*/ 59 h 79"/>
                <a:gd name="T70" fmla="*/ 21 w 110"/>
                <a:gd name="T71" fmla="*/ 62 h 79"/>
                <a:gd name="T72" fmla="*/ 27 w 110"/>
                <a:gd name="T73" fmla="*/ 62 h 79"/>
                <a:gd name="T74" fmla="*/ 25 w 110"/>
                <a:gd name="T75" fmla="*/ 66 h 79"/>
                <a:gd name="T76" fmla="*/ 31 w 110"/>
                <a:gd name="T77" fmla="*/ 69 h 79"/>
                <a:gd name="T78" fmla="*/ 34 w 110"/>
                <a:gd name="T79" fmla="*/ 68 h 79"/>
                <a:gd name="T80" fmla="*/ 34 w 110"/>
                <a:gd name="T81" fmla="*/ 65 h 79"/>
                <a:gd name="T82" fmla="*/ 41 w 110"/>
                <a:gd name="T83" fmla="*/ 66 h 79"/>
                <a:gd name="T84" fmla="*/ 44 w 110"/>
                <a:gd name="T85" fmla="*/ 69 h 79"/>
                <a:gd name="T86" fmla="*/ 48 w 110"/>
                <a:gd name="T87" fmla="*/ 70 h 79"/>
                <a:gd name="T88" fmla="*/ 54 w 110"/>
                <a:gd name="T89" fmla="*/ 72 h 79"/>
                <a:gd name="T90" fmla="*/ 56 w 110"/>
                <a:gd name="T91" fmla="*/ 75 h 79"/>
                <a:gd name="T92" fmla="*/ 59 w 110"/>
                <a:gd name="T93" fmla="*/ 77 h 79"/>
                <a:gd name="T94" fmla="*/ 63 w 110"/>
                <a:gd name="T95" fmla="*/ 75 h 79"/>
                <a:gd name="T96" fmla="*/ 66 w 110"/>
                <a:gd name="T97" fmla="*/ 77 h 79"/>
                <a:gd name="T98" fmla="*/ 68 w 110"/>
                <a:gd name="T99" fmla="*/ 79 h 79"/>
                <a:gd name="T100" fmla="*/ 72 w 110"/>
                <a:gd name="T101" fmla="*/ 79 h 79"/>
                <a:gd name="T102" fmla="*/ 75 w 110"/>
                <a:gd name="T103" fmla="*/ 76 h 79"/>
                <a:gd name="T104" fmla="*/ 79 w 110"/>
                <a:gd name="T105" fmla="*/ 76 h 79"/>
                <a:gd name="T106" fmla="*/ 82 w 110"/>
                <a:gd name="T107" fmla="*/ 75 h 79"/>
                <a:gd name="T108" fmla="*/ 87 w 110"/>
                <a:gd name="T109" fmla="*/ 75 h 79"/>
                <a:gd name="T110" fmla="*/ 90 w 110"/>
                <a:gd name="T111" fmla="*/ 75 h 79"/>
                <a:gd name="T112" fmla="*/ 99 w 110"/>
                <a:gd name="T113" fmla="*/ 76 h 79"/>
                <a:gd name="T114" fmla="*/ 97 w 110"/>
                <a:gd name="T115" fmla="*/ 77 h 79"/>
                <a:gd name="T116" fmla="*/ 101 w 110"/>
                <a:gd name="T117" fmla="*/ 76 h 79"/>
                <a:gd name="T118" fmla="*/ 100 w 110"/>
                <a:gd name="T119" fmla="*/ 68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363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21 w 27"/>
                <a:gd name="T1" fmla="*/ 2 h 14"/>
                <a:gd name="T2" fmla="*/ 14 w 27"/>
                <a:gd name="T3" fmla="*/ 2 h 14"/>
                <a:gd name="T4" fmla="*/ 10 w 27"/>
                <a:gd name="T5" fmla="*/ 0 h 14"/>
                <a:gd name="T6" fmla="*/ 8 w 27"/>
                <a:gd name="T7" fmla="*/ 3 h 14"/>
                <a:gd name="T8" fmla="*/ 4 w 27"/>
                <a:gd name="T9" fmla="*/ 5 h 14"/>
                <a:gd name="T10" fmla="*/ 0 w 27"/>
                <a:gd name="T11" fmla="*/ 6 h 14"/>
                <a:gd name="T12" fmla="*/ 0 w 27"/>
                <a:gd name="T13" fmla="*/ 9 h 14"/>
                <a:gd name="T14" fmla="*/ 0 w 27"/>
                <a:gd name="T15" fmla="*/ 12 h 14"/>
                <a:gd name="T16" fmla="*/ 10 w 27"/>
                <a:gd name="T17" fmla="*/ 14 h 14"/>
                <a:gd name="T18" fmla="*/ 27 w 27"/>
                <a:gd name="T19" fmla="*/ 12 h 14"/>
                <a:gd name="T20" fmla="*/ 24 w 27"/>
                <a:gd name="T21" fmla="*/ 2 h 14"/>
                <a:gd name="T22" fmla="*/ 21 w 27"/>
                <a:gd name="T23" fmla="*/ 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364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21 w 27"/>
                <a:gd name="T1" fmla="*/ 2 h 14"/>
                <a:gd name="T2" fmla="*/ 14 w 27"/>
                <a:gd name="T3" fmla="*/ 2 h 14"/>
                <a:gd name="T4" fmla="*/ 10 w 27"/>
                <a:gd name="T5" fmla="*/ 0 h 14"/>
                <a:gd name="T6" fmla="*/ 8 w 27"/>
                <a:gd name="T7" fmla="*/ 3 h 14"/>
                <a:gd name="T8" fmla="*/ 4 w 27"/>
                <a:gd name="T9" fmla="*/ 5 h 14"/>
                <a:gd name="T10" fmla="*/ 0 w 27"/>
                <a:gd name="T11" fmla="*/ 6 h 14"/>
                <a:gd name="T12" fmla="*/ 0 w 27"/>
                <a:gd name="T13" fmla="*/ 9 h 14"/>
                <a:gd name="T14" fmla="*/ 0 w 27"/>
                <a:gd name="T15" fmla="*/ 12 h 14"/>
                <a:gd name="T16" fmla="*/ 10 w 27"/>
                <a:gd name="T17" fmla="*/ 14 h 14"/>
                <a:gd name="T18" fmla="*/ 27 w 27"/>
                <a:gd name="T19" fmla="*/ 12 h 14"/>
                <a:gd name="T20" fmla="*/ 24 w 27"/>
                <a:gd name="T21" fmla="*/ 2 h 14"/>
                <a:gd name="T22" fmla="*/ 21 w 27"/>
                <a:gd name="T23" fmla="*/ 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366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100 w 110"/>
                <a:gd name="T1" fmla="*/ 68 h 79"/>
                <a:gd name="T2" fmla="*/ 106 w 110"/>
                <a:gd name="T3" fmla="*/ 56 h 79"/>
                <a:gd name="T4" fmla="*/ 110 w 110"/>
                <a:gd name="T5" fmla="*/ 55 h 79"/>
                <a:gd name="T6" fmla="*/ 109 w 110"/>
                <a:gd name="T7" fmla="*/ 51 h 79"/>
                <a:gd name="T8" fmla="*/ 104 w 110"/>
                <a:gd name="T9" fmla="*/ 42 h 79"/>
                <a:gd name="T10" fmla="*/ 101 w 110"/>
                <a:gd name="T11" fmla="*/ 38 h 79"/>
                <a:gd name="T12" fmla="*/ 100 w 110"/>
                <a:gd name="T13" fmla="*/ 31 h 79"/>
                <a:gd name="T14" fmla="*/ 96 w 110"/>
                <a:gd name="T15" fmla="*/ 31 h 79"/>
                <a:gd name="T16" fmla="*/ 96 w 110"/>
                <a:gd name="T17" fmla="*/ 28 h 79"/>
                <a:gd name="T18" fmla="*/ 101 w 110"/>
                <a:gd name="T19" fmla="*/ 22 h 79"/>
                <a:gd name="T20" fmla="*/ 96 w 110"/>
                <a:gd name="T21" fmla="*/ 12 h 79"/>
                <a:gd name="T22" fmla="*/ 93 w 110"/>
                <a:gd name="T23" fmla="*/ 4 h 79"/>
                <a:gd name="T24" fmla="*/ 86 w 110"/>
                <a:gd name="T25" fmla="*/ 1 h 79"/>
                <a:gd name="T26" fmla="*/ 68 w 110"/>
                <a:gd name="T27" fmla="*/ 4 h 79"/>
                <a:gd name="T28" fmla="*/ 58 w 110"/>
                <a:gd name="T29" fmla="*/ 3 h 79"/>
                <a:gd name="T30" fmla="*/ 52 w 110"/>
                <a:gd name="T31" fmla="*/ 5 h 79"/>
                <a:gd name="T32" fmla="*/ 46 w 110"/>
                <a:gd name="T33" fmla="*/ 4 h 79"/>
                <a:gd name="T34" fmla="*/ 42 w 110"/>
                <a:gd name="T35" fmla="*/ 3 h 79"/>
                <a:gd name="T36" fmla="*/ 38 w 110"/>
                <a:gd name="T37" fmla="*/ 0 h 79"/>
                <a:gd name="T38" fmla="*/ 32 w 110"/>
                <a:gd name="T39" fmla="*/ 0 h 79"/>
                <a:gd name="T40" fmla="*/ 23 w 110"/>
                <a:gd name="T41" fmla="*/ 4 h 79"/>
                <a:gd name="T42" fmla="*/ 21 w 110"/>
                <a:gd name="T43" fmla="*/ 8 h 79"/>
                <a:gd name="T44" fmla="*/ 15 w 110"/>
                <a:gd name="T45" fmla="*/ 10 h 79"/>
                <a:gd name="T46" fmla="*/ 3 w 110"/>
                <a:gd name="T47" fmla="*/ 15 h 79"/>
                <a:gd name="T48" fmla="*/ 1 w 110"/>
                <a:gd name="T49" fmla="*/ 15 h 79"/>
                <a:gd name="T50" fmla="*/ 1 w 110"/>
                <a:gd name="T51" fmla="*/ 21 h 79"/>
                <a:gd name="T52" fmla="*/ 3 w 110"/>
                <a:gd name="T53" fmla="*/ 25 h 79"/>
                <a:gd name="T54" fmla="*/ 0 w 110"/>
                <a:gd name="T55" fmla="*/ 31 h 79"/>
                <a:gd name="T56" fmla="*/ 6 w 110"/>
                <a:gd name="T57" fmla="*/ 35 h 79"/>
                <a:gd name="T58" fmla="*/ 6 w 110"/>
                <a:gd name="T59" fmla="*/ 38 h 79"/>
                <a:gd name="T60" fmla="*/ 10 w 110"/>
                <a:gd name="T61" fmla="*/ 44 h 79"/>
                <a:gd name="T62" fmla="*/ 7 w 110"/>
                <a:gd name="T63" fmla="*/ 48 h 79"/>
                <a:gd name="T64" fmla="*/ 10 w 110"/>
                <a:gd name="T65" fmla="*/ 52 h 79"/>
                <a:gd name="T66" fmla="*/ 10 w 110"/>
                <a:gd name="T67" fmla="*/ 56 h 79"/>
                <a:gd name="T68" fmla="*/ 15 w 110"/>
                <a:gd name="T69" fmla="*/ 59 h 79"/>
                <a:gd name="T70" fmla="*/ 21 w 110"/>
                <a:gd name="T71" fmla="*/ 62 h 79"/>
                <a:gd name="T72" fmla="*/ 27 w 110"/>
                <a:gd name="T73" fmla="*/ 62 h 79"/>
                <a:gd name="T74" fmla="*/ 25 w 110"/>
                <a:gd name="T75" fmla="*/ 66 h 79"/>
                <a:gd name="T76" fmla="*/ 31 w 110"/>
                <a:gd name="T77" fmla="*/ 69 h 79"/>
                <a:gd name="T78" fmla="*/ 34 w 110"/>
                <a:gd name="T79" fmla="*/ 68 h 79"/>
                <a:gd name="T80" fmla="*/ 34 w 110"/>
                <a:gd name="T81" fmla="*/ 65 h 79"/>
                <a:gd name="T82" fmla="*/ 41 w 110"/>
                <a:gd name="T83" fmla="*/ 66 h 79"/>
                <a:gd name="T84" fmla="*/ 44 w 110"/>
                <a:gd name="T85" fmla="*/ 69 h 79"/>
                <a:gd name="T86" fmla="*/ 48 w 110"/>
                <a:gd name="T87" fmla="*/ 70 h 79"/>
                <a:gd name="T88" fmla="*/ 54 w 110"/>
                <a:gd name="T89" fmla="*/ 72 h 79"/>
                <a:gd name="T90" fmla="*/ 56 w 110"/>
                <a:gd name="T91" fmla="*/ 75 h 79"/>
                <a:gd name="T92" fmla="*/ 59 w 110"/>
                <a:gd name="T93" fmla="*/ 77 h 79"/>
                <a:gd name="T94" fmla="*/ 63 w 110"/>
                <a:gd name="T95" fmla="*/ 75 h 79"/>
                <a:gd name="T96" fmla="*/ 66 w 110"/>
                <a:gd name="T97" fmla="*/ 77 h 79"/>
                <a:gd name="T98" fmla="*/ 68 w 110"/>
                <a:gd name="T99" fmla="*/ 79 h 79"/>
                <a:gd name="T100" fmla="*/ 72 w 110"/>
                <a:gd name="T101" fmla="*/ 79 h 79"/>
                <a:gd name="T102" fmla="*/ 75 w 110"/>
                <a:gd name="T103" fmla="*/ 76 h 79"/>
                <a:gd name="T104" fmla="*/ 79 w 110"/>
                <a:gd name="T105" fmla="*/ 76 h 79"/>
                <a:gd name="T106" fmla="*/ 82 w 110"/>
                <a:gd name="T107" fmla="*/ 75 h 79"/>
                <a:gd name="T108" fmla="*/ 87 w 110"/>
                <a:gd name="T109" fmla="*/ 75 h 79"/>
                <a:gd name="T110" fmla="*/ 90 w 110"/>
                <a:gd name="T111" fmla="*/ 75 h 79"/>
                <a:gd name="T112" fmla="*/ 99 w 110"/>
                <a:gd name="T113" fmla="*/ 76 h 79"/>
                <a:gd name="T114" fmla="*/ 97 w 110"/>
                <a:gd name="T115" fmla="*/ 77 h 79"/>
                <a:gd name="T116" fmla="*/ 101 w 110"/>
                <a:gd name="T117" fmla="*/ 76 h 79"/>
                <a:gd name="T118" fmla="*/ 100 w 110"/>
                <a:gd name="T119" fmla="*/ 68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367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21 w 27"/>
                <a:gd name="T1" fmla="*/ 0 h 13"/>
                <a:gd name="T2" fmla="*/ 14 w 27"/>
                <a:gd name="T3" fmla="*/ 0 h 13"/>
                <a:gd name="T4" fmla="*/ 10 w 27"/>
                <a:gd name="T5" fmla="*/ 0 h 13"/>
                <a:gd name="T6" fmla="*/ 8 w 27"/>
                <a:gd name="T7" fmla="*/ 3 h 13"/>
                <a:gd name="T8" fmla="*/ 4 w 27"/>
                <a:gd name="T9" fmla="*/ 3 h 13"/>
                <a:gd name="T10" fmla="*/ 0 w 27"/>
                <a:gd name="T11" fmla="*/ 6 h 13"/>
                <a:gd name="T12" fmla="*/ 0 w 27"/>
                <a:gd name="T13" fmla="*/ 9 h 13"/>
                <a:gd name="T14" fmla="*/ 0 w 27"/>
                <a:gd name="T15" fmla="*/ 12 h 13"/>
                <a:gd name="T16" fmla="*/ 10 w 27"/>
                <a:gd name="T17" fmla="*/ 13 h 13"/>
                <a:gd name="T18" fmla="*/ 27 w 27"/>
                <a:gd name="T19" fmla="*/ 10 h 13"/>
                <a:gd name="T20" fmla="*/ 24 w 27"/>
                <a:gd name="T21" fmla="*/ 2 h 13"/>
                <a:gd name="T22" fmla="*/ 21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368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21 w 27"/>
                <a:gd name="T1" fmla="*/ 0 h 13"/>
                <a:gd name="T2" fmla="*/ 14 w 27"/>
                <a:gd name="T3" fmla="*/ 0 h 13"/>
                <a:gd name="T4" fmla="*/ 10 w 27"/>
                <a:gd name="T5" fmla="*/ 0 h 13"/>
                <a:gd name="T6" fmla="*/ 8 w 27"/>
                <a:gd name="T7" fmla="*/ 3 h 13"/>
                <a:gd name="T8" fmla="*/ 4 w 27"/>
                <a:gd name="T9" fmla="*/ 3 h 13"/>
                <a:gd name="T10" fmla="*/ 0 w 27"/>
                <a:gd name="T11" fmla="*/ 6 h 13"/>
                <a:gd name="T12" fmla="*/ 0 w 27"/>
                <a:gd name="T13" fmla="*/ 9 h 13"/>
                <a:gd name="T14" fmla="*/ 0 w 27"/>
                <a:gd name="T15" fmla="*/ 12 h 13"/>
                <a:gd name="T16" fmla="*/ 10 w 27"/>
                <a:gd name="T17" fmla="*/ 13 h 13"/>
                <a:gd name="T18" fmla="*/ 27 w 27"/>
                <a:gd name="T19" fmla="*/ 10 h 13"/>
                <a:gd name="T20" fmla="*/ 24 w 27"/>
                <a:gd name="T21" fmla="*/ 2 h 13"/>
                <a:gd name="T22" fmla="*/ 21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370"/>
            <p:cNvSpPr>
              <a:spLocks noChangeAspect="1"/>
            </p:cNvSpPr>
            <p:nvPr/>
          </p:nvSpPr>
          <p:spPr bwMode="auto">
            <a:xfrm>
              <a:off x="1953" y="1952"/>
              <a:ext cx="270" cy="179"/>
            </a:xfrm>
            <a:custGeom>
              <a:avLst/>
              <a:gdLst>
                <a:gd name="T0" fmla="*/ 41 w 59"/>
                <a:gd name="T1" fmla="*/ 36 h 39"/>
                <a:gd name="T2" fmla="*/ 42 w 59"/>
                <a:gd name="T3" fmla="*/ 36 h 39"/>
                <a:gd name="T4" fmla="*/ 42 w 59"/>
                <a:gd name="T5" fmla="*/ 34 h 39"/>
                <a:gd name="T6" fmla="*/ 47 w 59"/>
                <a:gd name="T7" fmla="*/ 32 h 39"/>
                <a:gd name="T8" fmla="*/ 49 w 59"/>
                <a:gd name="T9" fmla="*/ 31 h 39"/>
                <a:gd name="T10" fmla="*/ 52 w 59"/>
                <a:gd name="T11" fmla="*/ 31 h 39"/>
                <a:gd name="T12" fmla="*/ 51 w 59"/>
                <a:gd name="T13" fmla="*/ 28 h 39"/>
                <a:gd name="T14" fmla="*/ 51 w 59"/>
                <a:gd name="T15" fmla="*/ 24 h 39"/>
                <a:gd name="T16" fmla="*/ 51 w 59"/>
                <a:gd name="T17" fmla="*/ 19 h 39"/>
                <a:gd name="T18" fmla="*/ 54 w 59"/>
                <a:gd name="T19" fmla="*/ 18 h 39"/>
                <a:gd name="T20" fmla="*/ 55 w 59"/>
                <a:gd name="T21" fmla="*/ 15 h 39"/>
                <a:gd name="T22" fmla="*/ 58 w 59"/>
                <a:gd name="T23" fmla="*/ 15 h 39"/>
                <a:gd name="T24" fmla="*/ 59 w 59"/>
                <a:gd name="T25" fmla="*/ 12 h 39"/>
                <a:gd name="T26" fmla="*/ 56 w 59"/>
                <a:gd name="T27" fmla="*/ 12 h 39"/>
                <a:gd name="T28" fmla="*/ 56 w 59"/>
                <a:gd name="T29" fmla="*/ 8 h 39"/>
                <a:gd name="T30" fmla="*/ 52 w 59"/>
                <a:gd name="T31" fmla="*/ 7 h 39"/>
                <a:gd name="T32" fmla="*/ 48 w 59"/>
                <a:gd name="T33" fmla="*/ 5 h 39"/>
                <a:gd name="T34" fmla="*/ 44 w 59"/>
                <a:gd name="T35" fmla="*/ 3 h 39"/>
                <a:gd name="T36" fmla="*/ 38 w 59"/>
                <a:gd name="T37" fmla="*/ 3 h 39"/>
                <a:gd name="T38" fmla="*/ 37 w 59"/>
                <a:gd name="T39" fmla="*/ 0 h 39"/>
                <a:gd name="T40" fmla="*/ 30 w 59"/>
                <a:gd name="T41" fmla="*/ 4 h 39"/>
                <a:gd name="T42" fmla="*/ 24 w 59"/>
                <a:gd name="T43" fmla="*/ 3 h 39"/>
                <a:gd name="T44" fmla="*/ 18 w 59"/>
                <a:gd name="T45" fmla="*/ 4 h 39"/>
                <a:gd name="T46" fmla="*/ 11 w 59"/>
                <a:gd name="T47" fmla="*/ 4 h 39"/>
                <a:gd name="T48" fmla="*/ 4 w 59"/>
                <a:gd name="T49" fmla="*/ 8 h 39"/>
                <a:gd name="T50" fmla="*/ 0 w 59"/>
                <a:gd name="T51" fmla="*/ 11 h 39"/>
                <a:gd name="T52" fmla="*/ 1 w 59"/>
                <a:gd name="T53" fmla="*/ 12 h 39"/>
                <a:gd name="T54" fmla="*/ 4 w 59"/>
                <a:gd name="T55" fmla="*/ 21 h 39"/>
                <a:gd name="T56" fmla="*/ 4 w 59"/>
                <a:gd name="T57" fmla="*/ 22 h 39"/>
                <a:gd name="T58" fmla="*/ 8 w 59"/>
                <a:gd name="T59" fmla="*/ 24 h 39"/>
                <a:gd name="T60" fmla="*/ 17 w 59"/>
                <a:gd name="T61" fmla="*/ 24 h 39"/>
                <a:gd name="T62" fmla="*/ 20 w 59"/>
                <a:gd name="T63" fmla="*/ 25 h 39"/>
                <a:gd name="T64" fmla="*/ 23 w 59"/>
                <a:gd name="T65" fmla="*/ 34 h 39"/>
                <a:gd name="T66" fmla="*/ 24 w 59"/>
                <a:gd name="T67" fmla="*/ 34 h 39"/>
                <a:gd name="T68" fmla="*/ 31 w 59"/>
                <a:gd name="T69" fmla="*/ 36 h 39"/>
                <a:gd name="T70" fmla="*/ 32 w 59"/>
                <a:gd name="T71" fmla="*/ 39 h 39"/>
                <a:gd name="T72" fmla="*/ 37 w 59"/>
                <a:gd name="T73" fmla="*/ 36 h 39"/>
                <a:gd name="T74" fmla="*/ 41 w 59"/>
                <a:gd name="T75" fmla="*/ 36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41" y="36"/>
                  </a:moveTo>
                  <a:lnTo>
                    <a:pt x="42" y="36"/>
                  </a:lnTo>
                  <a:lnTo>
                    <a:pt x="42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7" y="36"/>
                  </a:lnTo>
                  <a:lnTo>
                    <a:pt x="41" y="36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372"/>
            <p:cNvSpPr>
              <a:spLocks noChangeAspect="1"/>
            </p:cNvSpPr>
            <p:nvPr/>
          </p:nvSpPr>
          <p:spPr bwMode="auto">
            <a:xfrm>
              <a:off x="2100" y="2126"/>
              <a:ext cx="575" cy="517"/>
            </a:xfrm>
            <a:custGeom>
              <a:avLst/>
              <a:gdLst>
                <a:gd name="T0" fmla="*/ 119 w 126"/>
                <a:gd name="T1" fmla="*/ 11 h 113"/>
                <a:gd name="T2" fmla="*/ 119 w 126"/>
                <a:gd name="T3" fmla="*/ 4 h 113"/>
                <a:gd name="T4" fmla="*/ 108 w 126"/>
                <a:gd name="T5" fmla="*/ 0 h 113"/>
                <a:gd name="T6" fmla="*/ 95 w 126"/>
                <a:gd name="T7" fmla="*/ 3 h 113"/>
                <a:gd name="T8" fmla="*/ 91 w 126"/>
                <a:gd name="T9" fmla="*/ 8 h 113"/>
                <a:gd name="T10" fmla="*/ 81 w 126"/>
                <a:gd name="T11" fmla="*/ 18 h 113"/>
                <a:gd name="T12" fmla="*/ 75 w 126"/>
                <a:gd name="T13" fmla="*/ 21 h 113"/>
                <a:gd name="T14" fmla="*/ 67 w 126"/>
                <a:gd name="T15" fmla="*/ 21 h 113"/>
                <a:gd name="T16" fmla="*/ 58 w 126"/>
                <a:gd name="T17" fmla="*/ 24 h 113"/>
                <a:gd name="T18" fmla="*/ 51 w 126"/>
                <a:gd name="T19" fmla="*/ 27 h 113"/>
                <a:gd name="T20" fmla="*/ 38 w 126"/>
                <a:gd name="T21" fmla="*/ 24 h 113"/>
                <a:gd name="T22" fmla="*/ 20 w 126"/>
                <a:gd name="T23" fmla="*/ 27 h 113"/>
                <a:gd name="T24" fmla="*/ 12 w 126"/>
                <a:gd name="T25" fmla="*/ 32 h 113"/>
                <a:gd name="T26" fmla="*/ 10 w 126"/>
                <a:gd name="T27" fmla="*/ 37 h 113"/>
                <a:gd name="T28" fmla="*/ 16 w 126"/>
                <a:gd name="T29" fmla="*/ 49 h 113"/>
                <a:gd name="T30" fmla="*/ 5 w 126"/>
                <a:gd name="T31" fmla="*/ 62 h 113"/>
                <a:gd name="T32" fmla="*/ 3 w 126"/>
                <a:gd name="T33" fmla="*/ 72 h 113"/>
                <a:gd name="T34" fmla="*/ 0 w 126"/>
                <a:gd name="T35" fmla="*/ 82 h 113"/>
                <a:gd name="T36" fmla="*/ 7 w 126"/>
                <a:gd name="T37" fmla="*/ 85 h 113"/>
                <a:gd name="T38" fmla="*/ 15 w 126"/>
                <a:gd name="T39" fmla="*/ 85 h 113"/>
                <a:gd name="T40" fmla="*/ 24 w 126"/>
                <a:gd name="T41" fmla="*/ 85 h 113"/>
                <a:gd name="T42" fmla="*/ 34 w 126"/>
                <a:gd name="T43" fmla="*/ 86 h 113"/>
                <a:gd name="T44" fmla="*/ 48 w 126"/>
                <a:gd name="T45" fmla="*/ 80 h 113"/>
                <a:gd name="T46" fmla="*/ 53 w 126"/>
                <a:gd name="T47" fmla="*/ 75 h 113"/>
                <a:gd name="T48" fmla="*/ 61 w 126"/>
                <a:gd name="T49" fmla="*/ 72 h 113"/>
                <a:gd name="T50" fmla="*/ 72 w 126"/>
                <a:gd name="T51" fmla="*/ 72 h 113"/>
                <a:gd name="T52" fmla="*/ 84 w 126"/>
                <a:gd name="T53" fmla="*/ 78 h 113"/>
                <a:gd name="T54" fmla="*/ 92 w 126"/>
                <a:gd name="T55" fmla="*/ 85 h 113"/>
                <a:gd name="T56" fmla="*/ 99 w 126"/>
                <a:gd name="T57" fmla="*/ 92 h 113"/>
                <a:gd name="T58" fmla="*/ 85 w 126"/>
                <a:gd name="T59" fmla="*/ 97 h 113"/>
                <a:gd name="T60" fmla="*/ 85 w 126"/>
                <a:gd name="T61" fmla="*/ 107 h 113"/>
                <a:gd name="T62" fmla="*/ 88 w 126"/>
                <a:gd name="T63" fmla="*/ 113 h 113"/>
                <a:gd name="T64" fmla="*/ 99 w 126"/>
                <a:gd name="T65" fmla="*/ 109 h 113"/>
                <a:gd name="T66" fmla="*/ 105 w 126"/>
                <a:gd name="T67" fmla="*/ 93 h 113"/>
                <a:gd name="T68" fmla="*/ 113 w 126"/>
                <a:gd name="T69" fmla="*/ 85 h 113"/>
                <a:gd name="T70" fmla="*/ 126 w 126"/>
                <a:gd name="T71" fmla="*/ 83 h 113"/>
                <a:gd name="T72" fmla="*/ 122 w 126"/>
                <a:gd name="T73" fmla="*/ 11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1"/>
                  </a:moveTo>
                  <a:lnTo>
                    <a:pt x="119" y="11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2" y="11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67" y="21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4"/>
                  </a:lnTo>
                  <a:lnTo>
                    <a:pt x="27" y="25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5" y="62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5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3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61" y="72"/>
                  </a:lnTo>
                  <a:lnTo>
                    <a:pt x="64" y="69"/>
                  </a:lnTo>
                  <a:lnTo>
                    <a:pt x="72" y="72"/>
                  </a:lnTo>
                  <a:lnTo>
                    <a:pt x="81" y="72"/>
                  </a:lnTo>
                  <a:lnTo>
                    <a:pt x="84" y="78"/>
                  </a:lnTo>
                  <a:lnTo>
                    <a:pt x="91" y="80"/>
                  </a:lnTo>
                  <a:lnTo>
                    <a:pt x="92" y="85"/>
                  </a:lnTo>
                  <a:lnTo>
                    <a:pt x="96" y="87"/>
                  </a:lnTo>
                  <a:lnTo>
                    <a:pt x="99" y="92"/>
                  </a:lnTo>
                  <a:lnTo>
                    <a:pt x="89" y="93"/>
                  </a:lnTo>
                  <a:lnTo>
                    <a:pt x="85" y="97"/>
                  </a:lnTo>
                  <a:lnTo>
                    <a:pt x="88" y="100"/>
                  </a:lnTo>
                  <a:lnTo>
                    <a:pt x="85" y="107"/>
                  </a:lnTo>
                  <a:lnTo>
                    <a:pt x="84" y="110"/>
                  </a:lnTo>
                  <a:lnTo>
                    <a:pt x="88" y="113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105" y="93"/>
                  </a:lnTo>
                  <a:lnTo>
                    <a:pt x="109" y="89"/>
                  </a:lnTo>
                  <a:lnTo>
                    <a:pt x="113" y="85"/>
                  </a:lnTo>
                  <a:lnTo>
                    <a:pt x="119" y="82"/>
                  </a:lnTo>
                  <a:lnTo>
                    <a:pt x="126" y="83"/>
                  </a:lnTo>
                  <a:lnTo>
                    <a:pt x="126" y="11"/>
                  </a:lnTo>
                  <a:lnTo>
                    <a:pt x="122" y="1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376"/>
            <p:cNvSpPr>
              <a:spLocks noChangeAspect="1"/>
            </p:cNvSpPr>
            <p:nvPr/>
          </p:nvSpPr>
          <p:spPr bwMode="auto">
            <a:xfrm>
              <a:off x="2100" y="2117"/>
              <a:ext cx="575" cy="516"/>
            </a:xfrm>
            <a:custGeom>
              <a:avLst/>
              <a:gdLst>
                <a:gd name="T0" fmla="*/ 119 w 126"/>
                <a:gd name="T1" fmla="*/ 12 h 113"/>
                <a:gd name="T2" fmla="*/ 119 w 126"/>
                <a:gd name="T3" fmla="*/ 5 h 113"/>
                <a:gd name="T4" fmla="*/ 108 w 126"/>
                <a:gd name="T5" fmla="*/ 0 h 113"/>
                <a:gd name="T6" fmla="*/ 95 w 126"/>
                <a:gd name="T7" fmla="*/ 5 h 113"/>
                <a:gd name="T8" fmla="*/ 91 w 126"/>
                <a:gd name="T9" fmla="*/ 9 h 113"/>
                <a:gd name="T10" fmla="*/ 81 w 126"/>
                <a:gd name="T11" fmla="*/ 20 h 113"/>
                <a:gd name="T12" fmla="*/ 75 w 126"/>
                <a:gd name="T13" fmla="*/ 22 h 113"/>
                <a:gd name="T14" fmla="*/ 67 w 126"/>
                <a:gd name="T15" fmla="*/ 23 h 113"/>
                <a:gd name="T16" fmla="*/ 58 w 126"/>
                <a:gd name="T17" fmla="*/ 24 h 113"/>
                <a:gd name="T18" fmla="*/ 51 w 126"/>
                <a:gd name="T19" fmla="*/ 27 h 113"/>
                <a:gd name="T20" fmla="*/ 38 w 126"/>
                <a:gd name="T21" fmla="*/ 26 h 113"/>
                <a:gd name="T22" fmla="*/ 20 w 126"/>
                <a:gd name="T23" fmla="*/ 27 h 113"/>
                <a:gd name="T24" fmla="*/ 12 w 126"/>
                <a:gd name="T25" fmla="*/ 33 h 113"/>
                <a:gd name="T26" fmla="*/ 10 w 126"/>
                <a:gd name="T27" fmla="*/ 37 h 113"/>
                <a:gd name="T28" fmla="*/ 16 w 126"/>
                <a:gd name="T29" fmla="*/ 50 h 113"/>
                <a:gd name="T30" fmla="*/ 5 w 126"/>
                <a:gd name="T31" fmla="*/ 63 h 113"/>
                <a:gd name="T32" fmla="*/ 3 w 126"/>
                <a:gd name="T33" fmla="*/ 72 h 113"/>
                <a:gd name="T34" fmla="*/ 0 w 126"/>
                <a:gd name="T35" fmla="*/ 84 h 113"/>
                <a:gd name="T36" fmla="*/ 7 w 126"/>
                <a:gd name="T37" fmla="*/ 85 h 113"/>
                <a:gd name="T38" fmla="*/ 15 w 126"/>
                <a:gd name="T39" fmla="*/ 85 h 113"/>
                <a:gd name="T40" fmla="*/ 24 w 126"/>
                <a:gd name="T41" fmla="*/ 87 h 113"/>
                <a:gd name="T42" fmla="*/ 34 w 126"/>
                <a:gd name="T43" fmla="*/ 87 h 113"/>
                <a:gd name="T44" fmla="*/ 48 w 126"/>
                <a:gd name="T45" fmla="*/ 81 h 113"/>
                <a:gd name="T46" fmla="*/ 53 w 126"/>
                <a:gd name="T47" fmla="*/ 75 h 113"/>
                <a:gd name="T48" fmla="*/ 61 w 126"/>
                <a:gd name="T49" fmla="*/ 74 h 113"/>
                <a:gd name="T50" fmla="*/ 72 w 126"/>
                <a:gd name="T51" fmla="*/ 74 h 113"/>
                <a:gd name="T52" fmla="*/ 84 w 126"/>
                <a:gd name="T53" fmla="*/ 80 h 113"/>
                <a:gd name="T54" fmla="*/ 92 w 126"/>
                <a:gd name="T55" fmla="*/ 85 h 113"/>
                <a:gd name="T56" fmla="*/ 99 w 126"/>
                <a:gd name="T57" fmla="*/ 92 h 113"/>
                <a:gd name="T58" fmla="*/ 85 w 126"/>
                <a:gd name="T59" fmla="*/ 98 h 113"/>
                <a:gd name="T60" fmla="*/ 85 w 126"/>
                <a:gd name="T61" fmla="*/ 109 h 113"/>
                <a:gd name="T62" fmla="*/ 88 w 126"/>
                <a:gd name="T63" fmla="*/ 113 h 113"/>
                <a:gd name="T64" fmla="*/ 99 w 126"/>
                <a:gd name="T65" fmla="*/ 111 h 113"/>
                <a:gd name="T66" fmla="*/ 105 w 126"/>
                <a:gd name="T67" fmla="*/ 94 h 113"/>
                <a:gd name="T68" fmla="*/ 113 w 126"/>
                <a:gd name="T69" fmla="*/ 87 h 113"/>
                <a:gd name="T70" fmla="*/ 126 w 126"/>
                <a:gd name="T71" fmla="*/ 84 h 113"/>
                <a:gd name="T72" fmla="*/ 122 w 126"/>
                <a:gd name="T73" fmla="*/ 13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3"/>
                  </a:moveTo>
                  <a:lnTo>
                    <a:pt x="119" y="12"/>
                  </a:lnTo>
                  <a:lnTo>
                    <a:pt x="116" y="7"/>
                  </a:lnTo>
                  <a:lnTo>
                    <a:pt x="119" y="5"/>
                  </a:lnTo>
                  <a:lnTo>
                    <a:pt x="113" y="2"/>
                  </a:lnTo>
                  <a:lnTo>
                    <a:pt x="108" y="0"/>
                  </a:lnTo>
                  <a:lnTo>
                    <a:pt x="99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1" y="9"/>
                  </a:lnTo>
                  <a:lnTo>
                    <a:pt x="82" y="12"/>
                  </a:lnTo>
                  <a:lnTo>
                    <a:pt x="81" y="20"/>
                  </a:lnTo>
                  <a:lnTo>
                    <a:pt x="81" y="23"/>
                  </a:lnTo>
                  <a:lnTo>
                    <a:pt x="75" y="22"/>
                  </a:lnTo>
                  <a:lnTo>
                    <a:pt x="70" y="24"/>
                  </a:lnTo>
                  <a:lnTo>
                    <a:pt x="67" y="23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6"/>
                  </a:lnTo>
                  <a:lnTo>
                    <a:pt x="27" y="26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10" y="37"/>
                  </a:lnTo>
                  <a:lnTo>
                    <a:pt x="15" y="46"/>
                  </a:lnTo>
                  <a:lnTo>
                    <a:pt x="16" y="50"/>
                  </a:lnTo>
                  <a:lnTo>
                    <a:pt x="12" y="51"/>
                  </a:lnTo>
                  <a:lnTo>
                    <a:pt x="5" y="63"/>
                  </a:lnTo>
                  <a:lnTo>
                    <a:pt x="7" y="71"/>
                  </a:lnTo>
                  <a:lnTo>
                    <a:pt x="3" y="72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3" y="82"/>
                  </a:lnTo>
                  <a:lnTo>
                    <a:pt x="7" y="85"/>
                  </a:lnTo>
                  <a:lnTo>
                    <a:pt x="10" y="88"/>
                  </a:lnTo>
                  <a:lnTo>
                    <a:pt x="15" y="85"/>
                  </a:lnTo>
                  <a:lnTo>
                    <a:pt x="20" y="87"/>
                  </a:lnTo>
                  <a:lnTo>
                    <a:pt x="24" y="87"/>
                  </a:lnTo>
                  <a:lnTo>
                    <a:pt x="30" y="85"/>
                  </a:lnTo>
                  <a:lnTo>
                    <a:pt x="34" y="87"/>
                  </a:lnTo>
                  <a:lnTo>
                    <a:pt x="38" y="84"/>
                  </a:lnTo>
                  <a:lnTo>
                    <a:pt x="48" y="81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61" y="74"/>
                  </a:lnTo>
                  <a:lnTo>
                    <a:pt x="64" y="71"/>
                  </a:lnTo>
                  <a:lnTo>
                    <a:pt x="72" y="74"/>
                  </a:lnTo>
                  <a:lnTo>
                    <a:pt x="81" y="74"/>
                  </a:lnTo>
                  <a:lnTo>
                    <a:pt x="84" y="80"/>
                  </a:lnTo>
                  <a:lnTo>
                    <a:pt x="91" y="81"/>
                  </a:lnTo>
                  <a:lnTo>
                    <a:pt x="92" y="85"/>
                  </a:lnTo>
                  <a:lnTo>
                    <a:pt x="96" y="89"/>
                  </a:lnTo>
                  <a:lnTo>
                    <a:pt x="99" y="92"/>
                  </a:lnTo>
                  <a:lnTo>
                    <a:pt x="89" y="95"/>
                  </a:lnTo>
                  <a:lnTo>
                    <a:pt x="85" y="98"/>
                  </a:lnTo>
                  <a:lnTo>
                    <a:pt x="88" y="101"/>
                  </a:lnTo>
                  <a:lnTo>
                    <a:pt x="85" y="109"/>
                  </a:lnTo>
                  <a:lnTo>
                    <a:pt x="84" y="112"/>
                  </a:lnTo>
                  <a:lnTo>
                    <a:pt x="88" y="113"/>
                  </a:lnTo>
                  <a:lnTo>
                    <a:pt x="95" y="111"/>
                  </a:lnTo>
                  <a:lnTo>
                    <a:pt x="99" y="111"/>
                  </a:lnTo>
                  <a:lnTo>
                    <a:pt x="99" y="106"/>
                  </a:lnTo>
                  <a:lnTo>
                    <a:pt x="105" y="94"/>
                  </a:lnTo>
                  <a:lnTo>
                    <a:pt x="109" y="89"/>
                  </a:lnTo>
                  <a:lnTo>
                    <a:pt x="113" y="87"/>
                  </a:lnTo>
                  <a:lnTo>
                    <a:pt x="119" y="84"/>
                  </a:lnTo>
                  <a:lnTo>
                    <a:pt x="126" y="84"/>
                  </a:lnTo>
                  <a:lnTo>
                    <a:pt x="126" y="13"/>
                  </a:lnTo>
                  <a:lnTo>
                    <a:pt x="122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378"/>
            <p:cNvSpPr>
              <a:spLocks noChangeAspect="1"/>
            </p:cNvSpPr>
            <p:nvPr/>
          </p:nvSpPr>
          <p:spPr bwMode="auto">
            <a:xfrm>
              <a:off x="2100" y="1938"/>
              <a:ext cx="424" cy="334"/>
            </a:xfrm>
            <a:custGeom>
              <a:avLst/>
              <a:gdLst>
                <a:gd name="T0" fmla="*/ 85 w 93"/>
                <a:gd name="T1" fmla="*/ 39 h 73"/>
                <a:gd name="T2" fmla="*/ 82 w 93"/>
                <a:gd name="T3" fmla="*/ 34 h 73"/>
                <a:gd name="T4" fmla="*/ 91 w 93"/>
                <a:gd name="T5" fmla="*/ 31 h 73"/>
                <a:gd name="T6" fmla="*/ 91 w 93"/>
                <a:gd name="T7" fmla="*/ 25 h 73"/>
                <a:gd name="T8" fmla="*/ 81 w 93"/>
                <a:gd name="T9" fmla="*/ 21 h 73"/>
                <a:gd name="T10" fmla="*/ 71 w 93"/>
                <a:gd name="T11" fmla="*/ 17 h 73"/>
                <a:gd name="T12" fmla="*/ 67 w 93"/>
                <a:gd name="T13" fmla="*/ 13 h 73"/>
                <a:gd name="T14" fmla="*/ 65 w 93"/>
                <a:gd name="T15" fmla="*/ 6 h 73"/>
                <a:gd name="T16" fmla="*/ 57 w 93"/>
                <a:gd name="T17" fmla="*/ 1 h 73"/>
                <a:gd name="T18" fmla="*/ 48 w 93"/>
                <a:gd name="T19" fmla="*/ 3 h 73"/>
                <a:gd name="T20" fmla="*/ 43 w 93"/>
                <a:gd name="T21" fmla="*/ 3 h 73"/>
                <a:gd name="T22" fmla="*/ 36 w 93"/>
                <a:gd name="T23" fmla="*/ 0 h 73"/>
                <a:gd name="T24" fmla="*/ 26 w 93"/>
                <a:gd name="T25" fmla="*/ 8 h 73"/>
                <a:gd name="T26" fmla="*/ 24 w 93"/>
                <a:gd name="T27" fmla="*/ 11 h 73"/>
                <a:gd name="T28" fmla="*/ 27 w 93"/>
                <a:gd name="T29" fmla="*/ 15 h 73"/>
                <a:gd name="T30" fmla="*/ 23 w 93"/>
                <a:gd name="T31" fmla="*/ 18 h 73"/>
                <a:gd name="T32" fmla="*/ 19 w 93"/>
                <a:gd name="T33" fmla="*/ 22 h 73"/>
                <a:gd name="T34" fmla="*/ 19 w 93"/>
                <a:gd name="T35" fmla="*/ 31 h 73"/>
                <a:gd name="T36" fmla="*/ 17 w 93"/>
                <a:gd name="T37" fmla="*/ 34 h 73"/>
                <a:gd name="T38" fmla="*/ 10 w 93"/>
                <a:gd name="T39" fmla="*/ 37 h 73"/>
                <a:gd name="T40" fmla="*/ 9 w 93"/>
                <a:gd name="T41" fmla="*/ 39 h 73"/>
                <a:gd name="T42" fmla="*/ 0 w 93"/>
                <a:gd name="T43" fmla="*/ 42 h 73"/>
                <a:gd name="T44" fmla="*/ 7 w 93"/>
                <a:gd name="T45" fmla="*/ 56 h 73"/>
                <a:gd name="T46" fmla="*/ 2 w 93"/>
                <a:gd name="T47" fmla="*/ 65 h 73"/>
                <a:gd name="T48" fmla="*/ 7 w 93"/>
                <a:gd name="T49" fmla="*/ 73 h 73"/>
                <a:gd name="T50" fmla="*/ 15 w 93"/>
                <a:gd name="T51" fmla="*/ 70 h 73"/>
                <a:gd name="T52" fmla="*/ 27 w 93"/>
                <a:gd name="T53" fmla="*/ 66 h 73"/>
                <a:gd name="T54" fmla="*/ 47 w 93"/>
                <a:gd name="T55" fmla="*/ 65 h 73"/>
                <a:gd name="T56" fmla="*/ 54 w 93"/>
                <a:gd name="T57" fmla="*/ 65 h 73"/>
                <a:gd name="T58" fmla="*/ 62 w 93"/>
                <a:gd name="T59" fmla="*/ 66 h 73"/>
                <a:gd name="T60" fmla="*/ 70 w 93"/>
                <a:gd name="T61" fmla="*/ 65 h 73"/>
                <a:gd name="T62" fmla="*/ 81 w 93"/>
                <a:gd name="T63" fmla="*/ 63 h 73"/>
                <a:gd name="T64" fmla="*/ 82 w 93"/>
                <a:gd name="T65" fmla="*/ 52 h 73"/>
                <a:gd name="T66" fmla="*/ 86 w 93"/>
                <a:gd name="T67" fmla="*/ 45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3"/>
                <a:gd name="T104" fmla="*/ 93 w 9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3">
                  <a:moveTo>
                    <a:pt x="85" y="42"/>
                  </a:moveTo>
                  <a:lnTo>
                    <a:pt x="85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5" y="20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7" y="73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20" y="68"/>
                  </a:lnTo>
                  <a:lnTo>
                    <a:pt x="27" y="66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8" y="65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70" y="65"/>
                  </a:lnTo>
                  <a:lnTo>
                    <a:pt x="75" y="62"/>
                  </a:lnTo>
                  <a:lnTo>
                    <a:pt x="81" y="63"/>
                  </a:lnTo>
                  <a:lnTo>
                    <a:pt x="81" y="59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86" y="45"/>
                  </a:lnTo>
                  <a:lnTo>
                    <a:pt x="85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382"/>
            <p:cNvSpPr>
              <a:spLocks noChangeAspect="1"/>
            </p:cNvSpPr>
            <p:nvPr/>
          </p:nvSpPr>
          <p:spPr bwMode="auto">
            <a:xfrm>
              <a:off x="2100" y="1938"/>
              <a:ext cx="424" cy="330"/>
            </a:xfrm>
            <a:custGeom>
              <a:avLst/>
              <a:gdLst>
                <a:gd name="T0" fmla="*/ 85 w 93"/>
                <a:gd name="T1" fmla="*/ 38 h 72"/>
                <a:gd name="T2" fmla="*/ 82 w 93"/>
                <a:gd name="T3" fmla="*/ 34 h 72"/>
                <a:gd name="T4" fmla="*/ 91 w 93"/>
                <a:gd name="T5" fmla="*/ 31 h 72"/>
                <a:gd name="T6" fmla="*/ 91 w 93"/>
                <a:gd name="T7" fmla="*/ 25 h 72"/>
                <a:gd name="T8" fmla="*/ 81 w 93"/>
                <a:gd name="T9" fmla="*/ 20 h 72"/>
                <a:gd name="T10" fmla="*/ 71 w 93"/>
                <a:gd name="T11" fmla="*/ 15 h 72"/>
                <a:gd name="T12" fmla="*/ 67 w 93"/>
                <a:gd name="T13" fmla="*/ 13 h 72"/>
                <a:gd name="T14" fmla="*/ 65 w 93"/>
                <a:gd name="T15" fmla="*/ 4 h 72"/>
                <a:gd name="T16" fmla="*/ 57 w 93"/>
                <a:gd name="T17" fmla="*/ 0 h 72"/>
                <a:gd name="T18" fmla="*/ 48 w 93"/>
                <a:gd name="T19" fmla="*/ 1 h 72"/>
                <a:gd name="T20" fmla="*/ 43 w 93"/>
                <a:gd name="T21" fmla="*/ 1 h 72"/>
                <a:gd name="T22" fmla="*/ 36 w 93"/>
                <a:gd name="T23" fmla="*/ 0 h 72"/>
                <a:gd name="T24" fmla="*/ 26 w 93"/>
                <a:gd name="T25" fmla="*/ 7 h 72"/>
                <a:gd name="T26" fmla="*/ 24 w 93"/>
                <a:gd name="T27" fmla="*/ 10 h 72"/>
                <a:gd name="T28" fmla="*/ 27 w 93"/>
                <a:gd name="T29" fmla="*/ 15 h 72"/>
                <a:gd name="T30" fmla="*/ 23 w 93"/>
                <a:gd name="T31" fmla="*/ 18 h 72"/>
                <a:gd name="T32" fmla="*/ 19 w 93"/>
                <a:gd name="T33" fmla="*/ 21 h 72"/>
                <a:gd name="T34" fmla="*/ 19 w 93"/>
                <a:gd name="T35" fmla="*/ 30 h 72"/>
                <a:gd name="T36" fmla="*/ 17 w 93"/>
                <a:gd name="T37" fmla="*/ 32 h 72"/>
                <a:gd name="T38" fmla="*/ 10 w 93"/>
                <a:gd name="T39" fmla="*/ 35 h 72"/>
                <a:gd name="T40" fmla="*/ 9 w 93"/>
                <a:gd name="T41" fmla="*/ 39 h 72"/>
                <a:gd name="T42" fmla="*/ 0 w 93"/>
                <a:gd name="T43" fmla="*/ 41 h 72"/>
                <a:gd name="T44" fmla="*/ 7 w 93"/>
                <a:gd name="T45" fmla="*/ 56 h 72"/>
                <a:gd name="T46" fmla="*/ 2 w 93"/>
                <a:gd name="T47" fmla="*/ 65 h 72"/>
                <a:gd name="T48" fmla="*/ 7 w 93"/>
                <a:gd name="T49" fmla="*/ 72 h 72"/>
                <a:gd name="T50" fmla="*/ 15 w 93"/>
                <a:gd name="T51" fmla="*/ 69 h 72"/>
                <a:gd name="T52" fmla="*/ 27 w 93"/>
                <a:gd name="T53" fmla="*/ 65 h 72"/>
                <a:gd name="T54" fmla="*/ 47 w 93"/>
                <a:gd name="T55" fmla="*/ 63 h 72"/>
                <a:gd name="T56" fmla="*/ 54 w 93"/>
                <a:gd name="T57" fmla="*/ 63 h 72"/>
                <a:gd name="T58" fmla="*/ 62 w 93"/>
                <a:gd name="T59" fmla="*/ 65 h 72"/>
                <a:gd name="T60" fmla="*/ 70 w 93"/>
                <a:gd name="T61" fmla="*/ 63 h 72"/>
                <a:gd name="T62" fmla="*/ 81 w 93"/>
                <a:gd name="T63" fmla="*/ 62 h 72"/>
                <a:gd name="T64" fmla="*/ 82 w 93"/>
                <a:gd name="T65" fmla="*/ 51 h 72"/>
                <a:gd name="T66" fmla="*/ 86 w 93"/>
                <a:gd name="T67" fmla="*/ 44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2"/>
                <a:gd name="T104" fmla="*/ 93 w 93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2">
                  <a:moveTo>
                    <a:pt x="85" y="41"/>
                  </a:moveTo>
                  <a:lnTo>
                    <a:pt x="85" y="38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2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75" y="18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9" y="39"/>
                  </a:lnTo>
                  <a:lnTo>
                    <a:pt x="5" y="38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5"/>
                  </a:lnTo>
                  <a:lnTo>
                    <a:pt x="7" y="72"/>
                  </a:lnTo>
                  <a:lnTo>
                    <a:pt x="12" y="72"/>
                  </a:lnTo>
                  <a:lnTo>
                    <a:pt x="15" y="69"/>
                  </a:lnTo>
                  <a:lnTo>
                    <a:pt x="20" y="66"/>
                  </a:lnTo>
                  <a:lnTo>
                    <a:pt x="27" y="65"/>
                  </a:lnTo>
                  <a:lnTo>
                    <a:pt x="38" y="65"/>
                  </a:lnTo>
                  <a:lnTo>
                    <a:pt x="47" y="63"/>
                  </a:lnTo>
                  <a:lnTo>
                    <a:pt x="51" y="66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2" y="65"/>
                  </a:lnTo>
                  <a:lnTo>
                    <a:pt x="67" y="62"/>
                  </a:lnTo>
                  <a:lnTo>
                    <a:pt x="70" y="63"/>
                  </a:lnTo>
                  <a:lnTo>
                    <a:pt x="75" y="61"/>
                  </a:lnTo>
                  <a:lnTo>
                    <a:pt x="81" y="62"/>
                  </a:lnTo>
                  <a:lnTo>
                    <a:pt x="81" y="59"/>
                  </a:lnTo>
                  <a:lnTo>
                    <a:pt x="82" y="51"/>
                  </a:lnTo>
                  <a:lnTo>
                    <a:pt x="91" y="48"/>
                  </a:lnTo>
                  <a:lnTo>
                    <a:pt x="86" y="44"/>
                  </a:lnTo>
                  <a:lnTo>
                    <a:pt x="85" y="4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384"/>
            <p:cNvSpPr>
              <a:spLocks noChangeAspect="1"/>
            </p:cNvSpPr>
            <p:nvPr/>
          </p:nvSpPr>
          <p:spPr bwMode="auto">
            <a:xfrm>
              <a:off x="1953" y="1842"/>
              <a:ext cx="312" cy="155"/>
            </a:xfrm>
            <a:custGeom>
              <a:avLst/>
              <a:gdLst>
                <a:gd name="T0" fmla="*/ 61 w 68"/>
                <a:gd name="T1" fmla="*/ 10 h 34"/>
                <a:gd name="T2" fmla="*/ 59 w 68"/>
                <a:gd name="T3" fmla="*/ 5 h 34"/>
                <a:gd name="T4" fmla="*/ 52 w 68"/>
                <a:gd name="T5" fmla="*/ 4 h 34"/>
                <a:gd name="T6" fmla="*/ 47 w 68"/>
                <a:gd name="T7" fmla="*/ 5 h 34"/>
                <a:gd name="T8" fmla="*/ 38 w 68"/>
                <a:gd name="T9" fmla="*/ 0 h 34"/>
                <a:gd name="T10" fmla="*/ 32 w 68"/>
                <a:gd name="T11" fmla="*/ 0 h 34"/>
                <a:gd name="T12" fmla="*/ 27 w 68"/>
                <a:gd name="T13" fmla="*/ 4 h 34"/>
                <a:gd name="T14" fmla="*/ 27 w 68"/>
                <a:gd name="T15" fmla="*/ 5 h 34"/>
                <a:gd name="T16" fmla="*/ 28 w 68"/>
                <a:gd name="T17" fmla="*/ 8 h 34"/>
                <a:gd name="T18" fmla="*/ 28 w 68"/>
                <a:gd name="T19" fmla="*/ 12 h 34"/>
                <a:gd name="T20" fmla="*/ 27 w 68"/>
                <a:gd name="T21" fmla="*/ 15 h 34"/>
                <a:gd name="T22" fmla="*/ 24 w 68"/>
                <a:gd name="T23" fmla="*/ 15 h 34"/>
                <a:gd name="T24" fmla="*/ 20 w 68"/>
                <a:gd name="T25" fmla="*/ 15 h 34"/>
                <a:gd name="T26" fmla="*/ 14 w 68"/>
                <a:gd name="T27" fmla="*/ 10 h 34"/>
                <a:gd name="T28" fmla="*/ 8 w 68"/>
                <a:gd name="T29" fmla="*/ 8 h 34"/>
                <a:gd name="T30" fmla="*/ 4 w 68"/>
                <a:gd name="T31" fmla="*/ 11 h 34"/>
                <a:gd name="T32" fmla="*/ 1 w 68"/>
                <a:gd name="T33" fmla="*/ 19 h 34"/>
                <a:gd name="T34" fmla="*/ 0 w 68"/>
                <a:gd name="T35" fmla="*/ 24 h 34"/>
                <a:gd name="T36" fmla="*/ 0 w 68"/>
                <a:gd name="T37" fmla="*/ 27 h 34"/>
                <a:gd name="T38" fmla="*/ 0 w 68"/>
                <a:gd name="T39" fmla="*/ 34 h 34"/>
                <a:gd name="T40" fmla="*/ 4 w 68"/>
                <a:gd name="T41" fmla="*/ 31 h 34"/>
                <a:gd name="T42" fmla="*/ 11 w 68"/>
                <a:gd name="T43" fmla="*/ 27 h 34"/>
                <a:gd name="T44" fmla="*/ 18 w 68"/>
                <a:gd name="T45" fmla="*/ 27 h 34"/>
                <a:gd name="T46" fmla="*/ 24 w 68"/>
                <a:gd name="T47" fmla="*/ 27 h 34"/>
                <a:gd name="T48" fmla="*/ 30 w 68"/>
                <a:gd name="T49" fmla="*/ 27 h 34"/>
                <a:gd name="T50" fmla="*/ 37 w 68"/>
                <a:gd name="T51" fmla="*/ 24 h 34"/>
                <a:gd name="T52" fmla="*/ 37 w 68"/>
                <a:gd name="T53" fmla="*/ 25 h 34"/>
                <a:gd name="T54" fmla="*/ 44 w 68"/>
                <a:gd name="T55" fmla="*/ 27 h 34"/>
                <a:gd name="T56" fmla="*/ 48 w 68"/>
                <a:gd name="T57" fmla="*/ 28 h 34"/>
                <a:gd name="T58" fmla="*/ 51 w 68"/>
                <a:gd name="T59" fmla="*/ 29 h 34"/>
                <a:gd name="T60" fmla="*/ 55 w 68"/>
                <a:gd name="T61" fmla="*/ 29 h 34"/>
                <a:gd name="T62" fmla="*/ 58 w 68"/>
                <a:gd name="T63" fmla="*/ 28 h 34"/>
                <a:gd name="T64" fmla="*/ 63 w 68"/>
                <a:gd name="T65" fmla="*/ 28 h 34"/>
                <a:gd name="T66" fmla="*/ 68 w 68"/>
                <a:gd name="T67" fmla="*/ 21 h 34"/>
                <a:gd name="T68" fmla="*/ 65 w 68"/>
                <a:gd name="T69" fmla="*/ 14 h 34"/>
                <a:gd name="T70" fmla="*/ 61 w 68"/>
                <a:gd name="T71" fmla="*/ 1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34"/>
                <a:gd name="T110" fmla="*/ 68 w 68"/>
                <a:gd name="T111" fmla="*/ 34 h 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34">
                  <a:moveTo>
                    <a:pt x="61" y="10"/>
                  </a:moveTo>
                  <a:lnTo>
                    <a:pt x="59" y="5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4" y="11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44" y="27"/>
                  </a:lnTo>
                  <a:lnTo>
                    <a:pt x="48" y="28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8" y="21"/>
                  </a:lnTo>
                  <a:lnTo>
                    <a:pt x="65" y="14"/>
                  </a:lnTo>
                  <a:lnTo>
                    <a:pt x="61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386"/>
            <p:cNvSpPr>
              <a:spLocks noChangeAspect="1"/>
            </p:cNvSpPr>
            <p:nvPr/>
          </p:nvSpPr>
          <p:spPr bwMode="auto">
            <a:xfrm>
              <a:off x="2017" y="1732"/>
              <a:ext cx="193" cy="133"/>
            </a:xfrm>
            <a:custGeom>
              <a:avLst/>
              <a:gdLst>
                <a:gd name="T0" fmla="*/ 38 w 42"/>
                <a:gd name="T1" fmla="*/ 15 h 29"/>
                <a:gd name="T2" fmla="*/ 38 w 42"/>
                <a:gd name="T3" fmla="*/ 7 h 29"/>
                <a:gd name="T4" fmla="*/ 38 w 42"/>
                <a:gd name="T5" fmla="*/ 1 h 29"/>
                <a:gd name="T6" fmla="*/ 37 w 42"/>
                <a:gd name="T7" fmla="*/ 0 h 29"/>
                <a:gd name="T8" fmla="*/ 30 w 42"/>
                <a:gd name="T9" fmla="*/ 0 h 29"/>
                <a:gd name="T10" fmla="*/ 16 w 42"/>
                <a:gd name="T11" fmla="*/ 1 h 29"/>
                <a:gd name="T12" fmla="*/ 9 w 42"/>
                <a:gd name="T13" fmla="*/ 4 h 29"/>
                <a:gd name="T14" fmla="*/ 3 w 42"/>
                <a:gd name="T15" fmla="*/ 7 h 29"/>
                <a:gd name="T16" fmla="*/ 0 w 42"/>
                <a:gd name="T17" fmla="*/ 10 h 29"/>
                <a:gd name="T18" fmla="*/ 0 w 42"/>
                <a:gd name="T19" fmla="*/ 12 h 29"/>
                <a:gd name="T20" fmla="*/ 3 w 42"/>
                <a:gd name="T21" fmla="*/ 15 h 29"/>
                <a:gd name="T22" fmla="*/ 1 w 42"/>
                <a:gd name="T23" fmla="*/ 18 h 29"/>
                <a:gd name="T24" fmla="*/ 3 w 42"/>
                <a:gd name="T25" fmla="*/ 21 h 29"/>
                <a:gd name="T26" fmla="*/ 4 w 42"/>
                <a:gd name="T27" fmla="*/ 22 h 29"/>
                <a:gd name="T28" fmla="*/ 9 w 42"/>
                <a:gd name="T29" fmla="*/ 22 h 29"/>
                <a:gd name="T30" fmla="*/ 11 w 42"/>
                <a:gd name="T31" fmla="*/ 21 h 29"/>
                <a:gd name="T32" fmla="*/ 13 w 42"/>
                <a:gd name="T33" fmla="*/ 28 h 29"/>
                <a:gd name="T34" fmla="*/ 18 w 42"/>
                <a:gd name="T35" fmla="*/ 25 h 29"/>
                <a:gd name="T36" fmla="*/ 24 w 42"/>
                <a:gd name="T37" fmla="*/ 25 h 29"/>
                <a:gd name="T38" fmla="*/ 33 w 42"/>
                <a:gd name="T39" fmla="*/ 29 h 29"/>
                <a:gd name="T40" fmla="*/ 38 w 42"/>
                <a:gd name="T41" fmla="*/ 28 h 29"/>
                <a:gd name="T42" fmla="*/ 41 w 42"/>
                <a:gd name="T43" fmla="*/ 28 h 29"/>
                <a:gd name="T44" fmla="*/ 42 w 42"/>
                <a:gd name="T45" fmla="*/ 21 h 29"/>
                <a:gd name="T46" fmla="*/ 38 w 42"/>
                <a:gd name="T47" fmla="*/ 15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29"/>
                <a:gd name="T74" fmla="*/ 42 w 4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29">
                  <a:moveTo>
                    <a:pt x="38" y="15"/>
                  </a:moveTo>
                  <a:lnTo>
                    <a:pt x="38" y="7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6" y="1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388"/>
            <p:cNvSpPr>
              <a:spLocks noChangeAspect="1"/>
            </p:cNvSpPr>
            <p:nvPr/>
          </p:nvSpPr>
          <p:spPr bwMode="auto">
            <a:xfrm>
              <a:off x="2017" y="949"/>
              <a:ext cx="664" cy="1227"/>
            </a:xfrm>
            <a:custGeom>
              <a:avLst/>
              <a:gdLst>
                <a:gd name="T0" fmla="*/ 128 w 145"/>
                <a:gd name="T1" fmla="*/ 7 h 268"/>
                <a:gd name="T2" fmla="*/ 130 w 145"/>
                <a:gd name="T3" fmla="*/ 19 h 268"/>
                <a:gd name="T4" fmla="*/ 119 w 145"/>
                <a:gd name="T5" fmla="*/ 19 h 268"/>
                <a:gd name="T6" fmla="*/ 113 w 145"/>
                <a:gd name="T7" fmla="*/ 19 h 268"/>
                <a:gd name="T8" fmla="*/ 116 w 145"/>
                <a:gd name="T9" fmla="*/ 11 h 268"/>
                <a:gd name="T10" fmla="*/ 110 w 145"/>
                <a:gd name="T11" fmla="*/ 1 h 268"/>
                <a:gd name="T12" fmla="*/ 90 w 145"/>
                <a:gd name="T13" fmla="*/ 5 h 268"/>
                <a:gd name="T14" fmla="*/ 104 w 145"/>
                <a:gd name="T15" fmla="*/ 21 h 268"/>
                <a:gd name="T16" fmla="*/ 113 w 145"/>
                <a:gd name="T17" fmla="*/ 27 h 268"/>
                <a:gd name="T18" fmla="*/ 110 w 145"/>
                <a:gd name="T19" fmla="*/ 36 h 268"/>
                <a:gd name="T20" fmla="*/ 102 w 145"/>
                <a:gd name="T21" fmla="*/ 39 h 268"/>
                <a:gd name="T22" fmla="*/ 93 w 145"/>
                <a:gd name="T23" fmla="*/ 55 h 268"/>
                <a:gd name="T24" fmla="*/ 106 w 145"/>
                <a:gd name="T25" fmla="*/ 68 h 268"/>
                <a:gd name="T26" fmla="*/ 78 w 145"/>
                <a:gd name="T27" fmla="*/ 69 h 268"/>
                <a:gd name="T28" fmla="*/ 79 w 145"/>
                <a:gd name="T29" fmla="*/ 77 h 268"/>
                <a:gd name="T30" fmla="*/ 90 w 145"/>
                <a:gd name="T31" fmla="*/ 80 h 268"/>
                <a:gd name="T32" fmla="*/ 88 w 145"/>
                <a:gd name="T33" fmla="*/ 86 h 268"/>
                <a:gd name="T34" fmla="*/ 71 w 145"/>
                <a:gd name="T35" fmla="*/ 83 h 268"/>
                <a:gd name="T36" fmla="*/ 58 w 145"/>
                <a:gd name="T37" fmla="*/ 72 h 268"/>
                <a:gd name="T38" fmla="*/ 56 w 145"/>
                <a:gd name="T39" fmla="*/ 62 h 268"/>
                <a:gd name="T40" fmla="*/ 33 w 145"/>
                <a:gd name="T41" fmla="*/ 52 h 268"/>
                <a:gd name="T42" fmla="*/ 51 w 145"/>
                <a:gd name="T43" fmla="*/ 53 h 268"/>
                <a:gd name="T44" fmla="*/ 85 w 145"/>
                <a:gd name="T45" fmla="*/ 51 h 268"/>
                <a:gd name="T46" fmla="*/ 93 w 145"/>
                <a:gd name="T47" fmla="*/ 35 h 268"/>
                <a:gd name="T48" fmla="*/ 78 w 145"/>
                <a:gd name="T49" fmla="*/ 24 h 268"/>
                <a:gd name="T50" fmla="*/ 40 w 145"/>
                <a:gd name="T51" fmla="*/ 15 h 268"/>
                <a:gd name="T52" fmla="*/ 24 w 145"/>
                <a:gd name="T53" fmla="*/ 11 h 268"/>
                <a:gd name="T54" fmla="*/ 14 w 145"/>
                <a:gd name="T55" fmla="*/ 14 h 268"/>
                <a:gd name="T56" fmla="*/ 6 w 145"/>
                <a:gd name="T57" fmla="*/ 21 h 268"/>
                <a:gd name="T58" fmla="*/ 4 w 145"/>
                <a:gd name="T59" fmla="*/ 41 h 268"/>
                <a:gd name="T60" fmla="*/ 13 w 145"/>
                <a:gd name="T61" fmla="*/ 55 h 268"/>
                <a:gd name="T62" fmla="*/ 23 w 145"/>
                <a:gd name="T63" fmla="*/ 80 h 268"/>
                <a:gd name="T64" fmla="*/ 38 w 145"/>
                <a:gd name="T65" fmla="*/ 99 h 268"/>
                <a:gd name="T66" fmla="*/ 51 w 145"/>
                <a:gd name="T67" fmla="*/ 114 h 268"/>
                <a:gd name="T68" fmla="*/ 38 w 145"/>
                <a:gd name="T69" fmla="*/ 140 h 268"/>
                <a:gd name="T70" fmla="*/ 40 w 145"/>
                <a:gd name="T71" fmla="*/ 154 h 268"/>
                <a:gd name="T72" fmla="*/ 51 w 145"/>
                <a:gd name="T73" fmla="*/ 158 h 268"/>
                <a:gd name="T74" fmla="*/ 45 w 145"/>
                <a:gd name="T75" fmla="*/ 159 h 268"/>
                <a:gd name="T76" fmla="*/ 38 w 145"/>
                <a:gd name="T77" fmla="*/ 166 h 268"/>
                <a:gd name="T78" fmla="*/ 38 w 145"/>
                <a:gd name="T79" fmla="*/ 171 h 268"/>
                <a:gd name="T80" fmla="*/ 42 w 145"/>
                <a:gd name="T81" fmla="*/ 190 h 268"/>
                <a:gd name="T82" fmla="*/ 47 w 145"/>
                <a:gd name="T83" fmla="*/ 205 h 268"/>
                <a:gd name="T84" fmla="*/ 54 w 145"/>
                <a:gd name="T85" fmla="*/ 216 h 268"/>
                <a:gd name="T86" fmla="*/ 62 w 145"/>
                <a:gd name="T87" fmla="*/ 216 h 268"/>
                <a:gd name="T88" fmla="*/ 75 w 145"/>
                <a:gd name="T89" fmla="*/ 216 h 268"/>
                <a:gd name="T90" fmla="*/ 85 w 145"/>
                <a:gd name="T91" fmla="*/ 224 h 268"/>
                <a:gd name="T92" fmla="*/ 89 w 145"/>
                <a:gd name="T93" fmla="*/ 231 h 268"/>
                <a:gd name="T94" fmla="*/ 99 w 145"/>
                <a:gd name="T95" fmla="*/ 238 h 268"/>
                <a:gd name="T96" fmla="*/ 109 w 145"/>
                <a:gd name="T97" fmla="*/ 247 h 268"/>
                <a:gd name="T98" fmla="*/ 99 w 145"/>
                <a:gd name="T99" fmla="*/ 253 h 268"/>
                <a:gd name="T100" fmla="*/ 104 w 145"/>
                <a:gd name="T101" fmla="*/ 260 h 268"/>
                <a:gd name="T102" fmla="*/ 113 w 145"/>
                <a:gd name="T103" fmla="*/ 260 h 268"/>
                <a:gd name="T104" fmla="*/ 131 w 145"/>
                <a:gd name="T105" fmla="*/ 257 h 268"/>
                <a:gd name="T106" fmla="*/ 135 w 145"/>
                <a:gd name="T107" fmla="*/ 267 h 268"/>
                <a:gd name="T108" fmla="*/ 144 w 145"/>
                <a:gd name="T109" fmla="*/ 165 h 268"/>
                <a:gd name="T110" fmla="*/ 131 w 145"/>
                <a:gd name="T111" fmla="*/ 1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268"/>
                <a:gd name="T170" fmla="*/ 145 w 145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268">
                  <a:moveTo>
                    <a:pt x="131" y="1"/>
                  </a:moveTo>
                  <a:lnTo>
                    <a:pt x="131" y="0"/>
                  </a:lnTo>
                  <a:lnTo>
                    <a:pt x="128" y="7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0" y="19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7" y="7"/>
                  </a:lnTo>
                  <a:lnTo>
                    <a:pt x="116" y="5"/>
                  </a:lnTo>
                  <a:lnTo>
                    <a:pt x="110" y="1"/>
                  </a:lnTo>
                  <a:lnTo>
                    <a:pt x="103" y="3"/>
                  </a:lnTo>
                  <a:lnTo>
                    <a:pt x="97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3" y="27"/>
                  </a:lnTo>
                  <a:lnTo>
                    <a:pt x="117" y="32"/>
                  </a:lnTo>
                  <a:lnTo>
                    <a:pt x="117" y="38"/>
                  </a:lnTo>
                  <a:lnTo>
                    <a:pt x="110" y="36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0" y="44"/>
                  </a:lnTo>
                  <a:lnTo>
                    <a:pt x="97" y="49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106" y="68"/>
                  </a:lnTo>
                  <a:lnTo>
                    <a:pt x="97" y="70"/>
                  </a:lnTo>
                  <a:lnTo>
                    <a:pt x="86" y="70"/>
                  </a:lnTo>
                  <a:lnTo>
                    <a:pt x="78" y="69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5" y="79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9" y="86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9" y="60"/>
                  </a:lnTo>
                  <a:lnTo>
                    <a:pt x="44" y="58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3"/>
                  </a:lnTo>
                  <a:lnTo>
                    <a:pt x="51" y="53"/>
                  </a:lnTo>
                  <a:lnTo>
                    <a:pt x="73" y="55"/>
                  </a:lnTo>
                  <a:lnTo>
                    <a:pt x="80" y="52"/>
                  </a:lnTo>
                  <a:lnTo>
                    <a:pt x="85" y="51"/>
                  </a:lnTo>
                  <a:lnTo>
                    <a:pt x="89" y="46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58" y="18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6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0" y="42"/>
                  </a:lnTo>
                  <a:lnTo>
                    <a:pt x="14" y="48"/>
                  </a:lnTo>
                  <a:lnTo>
                    <a:pt x="13" y="55"/>
                  </a:lnTo>
                  <a:lnTo>
                    <a:pt x="18" y="66"/>
                  </a:lnTo>
                  <a:lnTo>
                    <a:pt x="28" y="73"/>
                  </a:lnTo>
                  <a:lnTo>
                    <a:pt x="23" y="80"/>
                  </a:lnTo>
                  <a:lnTo>
                    <a:pt x="23" y="86"/>
                  </a:lnTo>
                  <a:lnTo>
                    <a:pt x="33" y="92"/>
                  </a:lnTo>
                  <a:lnTo>
                    <a:pt x="38" y="99"/>
                  </a:lnTo>
                  <a:lnTo>
                    <a:pt x="35" y="104"/>
                  </a:lnTo>
                  <a:lnTo>
                    <a:pt x="44" y="108"/>
                  </a:lnTo>
                  <a:lnTo>
                    <a:pt x="51" y="114"/>
                  </a:lnTo>
                  <a:lnTo>
                    <a:pt x="49" y="123"/>
                  </a:lnTo>
                  <a:lnTo>
                    <a:pt x="44" y="131"/>
                  </a:lnTo>
                  <a:lnTo>
                    <a:pt x="38" y="140"/>
                  </a:lnTo>
                  <a:lnTo>
                    <a:pt x="34" y="152"/>
                  </a:lnTo>
                  <a:lnTo>
                    <a:pt x="37" y="149"/>
                  </a:lnTo>
                  <a:lnTo>
                    <a:pt x="40" y="154"/>
                  </a:lnTo>
                  <a:lnTo>
                    <a:pt x="45" y="155"/>
                  </a:lnTo>
                  <a:lnTo>
                    <a:pt x="51" y="157"/>
                  </a:lnTo>
                  <a:lnTo>
                    <a:pt x="51" y="158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4" y="162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38" y="185"/>
                  </a:lnTo>
                  <a:lnTo>
                    <a:pt x="42" y="190"/>
                  </a:lnTo>
                  <a:lnTo>
                    <a:pt x="41" y="199"/>
                  </a:lnTo>
                  <a:lnTo>
                    <a:pt x="45" y="200"/>
                  </a:lnTo>
                  <a:lnTo>
                    <a:pt x="47" y="205"/>
                  </a:lnTo>
                  <a:lnTo>
                    <a:pt x="51" y="209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61" y="217"/>
                  </a:lnTo>
                  <a:lnTo>
                    <a:pt x="62" y="216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75" y="216"/>
                  </a:lnTo>
                  <a:lnTo>
                    <a:pt x="79" y="217"/>
                  </a:lnTo>
                  <a:lnTo>
                    <a:pt x="83" y="220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9" y="230"/>
                  </a:lnTo>
                  <a:lnTo>
                    <a:pt x="89" y="231"/>
                  </a:lnTo>
                  <a:lnTo>
                    <a:pt x="93" y="234"/>
                  </a:lnTo>
                  <a:lnTo>
                    <a:pt x="99" y="236"/>
                  </a:lnTo>
                  <a:lnTo>
                    <a:pt x="99" y="238"/>
                  </a:lnTo>
                  <a:lnTo>
                    <a:pt x="109" y="240"/>
                  </a:lnTo>
                  <a:lnTo>
                    <a:pt x="111" y="244"/>
                  </a:lnTo>
                  <a:lnTo>
                    <a:pt x="109" y="247"/>
                  </a:lnTo>
                  <a:lnTo>
                    <a:pt x="107" y="248"/>
                  </a:lnTo>
                  <a:lnTo>
                    <a:pt x="100" y="250"/>
                  </a:lnTo>
                  <a:lnTo>
                    <a:pt x="99" y="253"/>
                  </a:lnTo>
                  <a:lnTo>
                    <a:pt x="103" y="254"/>
                  </a:lnTo>
                  <a:lnTo>
                    <a:pt x="103" y="257"/>
                  </a:lnTo>
                  <a:lnTo>
                    <a:pt x="104" y="260"/>
                  </a:lnTo>
                  <a:lnTo>
                    <a:pt x="109" y="264"/>
                  </a:lnTo>
                  <a:lnTo>
                    <a:pt x="113" y="264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6" y="255"/>
                  </a:lnTo>
                  <a:lnTo>
                    <a:pt x="131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5" y="267"/>
                  </a:lnTo>
                  <a:lnTo>
                    <a:pt x="140" y="268"/>
                  </a:lnTo>
                  <a:lnTo>
                    <a:pt x="144" y="268"/>
                  </a:lnTo>
                  <a:lnTo>
                    <a:pt x="144" y="165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31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390"/>
            <p:cNvSpPr>
              <a:spLocks noChangeAspect="1"/>
            </p:cNvSpPr>
            <p:nvPr/>
          </p:nvSpPr>
          <p:spPr bwMode="auto">
            <a:xfrm>
              <a:off x="2017" y="1723"/>
              <a:ext cx="193" cy="137"/>
            </a:xfrm>
            <a:custGeom>
              <a:avLst/>
              <a:gdLst>
                <a:gd name="T0" fmla="*/ 38 w 42"/>
                <a:gd name="T1" fmla="*/ 16 h 30"/>
                <a:gd name="T2" fmla="*/ 38 w 42"/>
                <a:gd name="T3" fmla="*/ 9 h 30"/>
                <a:gd name="T4" fmla="*/ 38 w 42"/>
                <a:gd name="T5" fmla="*/ 2 h 30"/>
                <a:gd name="T6" fmla="*/ 37 w 42"/>
                <a:gd name="T7" fmla="*/ 0 h 30"/>
                <a:gd name="T8" fmla="*/ 30 w 42"/>
                <a:gd name="T9" fmla="*/ 2 h 30"/>
                <a:gd name="T10" fmla="*/ 16 w 42"/>
                <a:gd name="T11" fmla="*/ 2 h 30"/>
                <a:gd name="T12" fmla="*/ 9 w 42"/>
                <a:gd name="T13" fmla="*/ 4 h 30"/>
                <a:gd name="T14" fmla="*/ 3 w 42"/>
                <a:gd name="T15" fmla="*/ 9 h 30"/>
                <a:gd name="T16" fmla="*/ 0 w 42"/>
                <a:gd name="T17" fmla="*/ 12 h 30"/>
                <a:gd name="T18" fmla="*/ 0 w 42"/>
                <a:gd name="T19" fmla="*/ 14 h 30"/>
                <a:gd name="T20" fmla="*/ 3 w 42"/>
                <a:gd name="T21" fmla="*/ 16 h 30"/>
                <a:gd name="T22" fmla="*/ 1 w 42"/>
                <a:gd name="T23" fmla="*/ 19 h 30"/>
                <a:gd name="T24" fmla="*/ 3 w 42"/>
                <a:gd name="T25" fmla="*/ 21 h 30"/>
                <a:gd name="T26" fmla="*/ 4 w 42"/>
                <a:gd name="T27" fmla="*/ 23 h 30"/>
                <a:gd name="T28" fmla="*/ 9 w 42"/>
                <a:gd name="T29" fmla="*/ 23 h 30"/>
                <a:gd name="T30" fmla="*/ 11 w 42"/>
                <a:gd name="T31" fmla="*/ 21 h 30"/>
                <a:gd name="T32" fmla="*/ 13 w 42"/>
                <a:gd name="T33" fmla="*/ 30 h 30"/>
                <a:gd name="T34" fmla="*/ 18 w 42"/>
                <a:gd name="T35" fmla="*/ 26 h 30"/>
                <a:gd name="T36" fmla="*/ 24 w 42"/>
                <a:gd name="T37" fmla="*/ 26 h 30"/>
                <a:gd name="T38" fmla="*/ 33 w 42"/>
                <a:gd name="T39" fmla="*/ 30 h 30"/>
                <a:gd name="T40" fmla="*/ 38 w 42"/>
                <a:gd name="T41" fmla="*/ 30 h 30"/>
                <a:gd name="T42" fmla="*/ 41 w 42"/>
                <a:gd name="T43" fmla="*/ 30 h 30"/>
                <a:gd name="T44" fmla="*/ 42 w 42"/>
                <a:gd name="T45" fmla="*/ 21 h 30"/>
                <a:gd name="T46" fmla="*/ 38 w 42"/>
                <a:gd name="T47" fmla="*/ 16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30"/>
                <a:gd name="T74" fmla="*/ 42 w 42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30">
                  <a:moveTo>
                    <a:pt x="38" y="16"/>
                  </a:moveTo>
                  <a:lnTo>
                    <a:pt x="38" y="9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3" y="30"/>
                  </a:lnTo>
                  <a:lnTo>
                    <a:pt x="18" y="26"/>
                  </a:lnTo>
                  <a:lnTo>
                    <a:pt x="24" y="26"/>
                  </a:lnTo>
                  <a:lnTo>
                    <a:pt x="33" y="30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2" y="21"/>
                  </a:lnTo>
                  <a:lnTo>
                    <a:pt x="38" y="16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392"/>
            <p:cNvSpPr>
              <a:spLocks noChangeAspect="1"/>
            </p:cNvSpPr>
            <p:nvPr/>
          </p:nvSpPr>
          <p:spPr bwMode="auto">
            <a:xfrm>
              <a:off x="2017" y="955"/>
              <a:ext cx="658" cy="1221"/>
            </a:xfrm>
            <a:custGeom>
              <a:avLst/>
              <a:gdLst>
                <a:gd name="T0" fmla="*/ 131 w 144"/>
                <a:gd name="T1" fmla="*/ 13 h 267"/>
                <a:gd name="T2" fmla="*/ 124 w 144"/>
                <a:gd name="T3" fmla="*/ 21 h 267"/>
                <a:gd name="T4" fmla="*/ 117 w 144"/>
                <a:gd name="T5" fmla="*/ 18 h 267"/>
                <a:gd name="T6" fmla="*/ 113 w 144"/>
                <a:gd name="T7" fmla="*/ 16 h 267"/>
                <a:gd name="T8" fmla="*/ 117 w 144"/>
                <a:gd name="T9" fmla="*/ 6 h 267"/>
                <a:gd name="T10" fmla="*/ 103 w 144"/>
                <a:gd name="T11" fmla="*/ 2 h 267"/>
                <a:gd name="T12" fmla="*/ 96 w 144"/>
                <a:gd name="T13" fmla="*/ 6 h 267"/>
                <a:gd name="T14" fmla="*/ 106 w 144"/>
                <a:gd name="T15" fmla="*/ 23 h 267"/>
                <a:gd name="T16" fmla="*/ 117 w 144"/>
                <a:gd name="T17" fmla="*/ 31 h 267"/>
                <a:gd name="T18" fmla="*/ 103 w 144"/>
                <a:gd name="T19" fmla="*/ 37 h 267"/>
                <a:gd name="T20" fmla="*/ 100 w 144"/>
                <a:gd name="T21" fmla="*/ 43 h 267"/>
                <a:gd name="T22" fmla="*/ 93 w 144"/>
                <a:gd name="T23" fmla="*/ 57 h 267"/>
                <a:gd name="T24" fmla="*/ 97 w 144"/>
                <a:gd name="T25" fmla="*/ 69 h 267"/>
                <a:gd name="T26" fmla="*/ 75 w 144"/>
                <a:gd name="T27" fmla="*/ 69 h 267"/>
                <a:gd name="T28" fmla="*/ 85 w 144"/>
                <a:gd name="T29" fmla="*/ 78 h 267"/>
                <a:gd name="T30" fmla="*/ 90 w 144"/>
                <a:gd name="T31" fmla="*/ 82 h 267"/>
                <a:gd name="T32" fmla="*/ 85 w 144"/>
                <a:gd name="T33" fmla="*/ 85 h 267"/>
                <a:gd name="T34" fmla="*/ 68 w 144"/>
                <a:gd name="T35" fmla="*/ 82 h 267"/>
                <a:gd name="T36" fmla="*/ 56 w 144"/>
                <a:gd name="T37" fmla="*/ 67 h 267"/>
                <a:gd name="T38" fmla="*/ 49 w 144"/>
                <a:gd name="T39" fmla="*/ 59 h 267"/>
                <a:gd name="T40" fmla="*/ 38 w 144"/>
                <a:gd name="T41" fmla="*/ 50 h 267"/>
                <a:gd name="T42" fmla="*/ 73 w 144"/>
                <a:gd name="T43" fmla="*/ 54 h 267"/>
                <a:gd name="T44" fmla="*/ 89 w 144"/>
                <a:gd name="T45" fmla="*/ 45 h 267"/>
                <a:gd name="T46" fmla="*/ 92 w 144"/>
                <a:gd name="T47" fmla="*/ 30 h 267"/>
                <a:gd name="T48" fmla="*/ 58 w 144"/>
                <a:gd name="T49" fmla="*/ 17 h 267"/>
                <a:gd name="T50" fmla="*/ 20 w 144"/>
                <a:gd name="T51" fmla="*/ 14 h 267"/>
                <a:gd name="T52" fmla="*/ 23 w 144"/>
                <a:gd name="T53" fmla="*/ 9 h 267"/>
                <a:gd name="T54" fmla="*/ 10 w 144"/>
                <a:gd name="T55" fmla="*/ 13 h 267"/>
                <a:gd name="T56" fmla="*/ 1 w 144"/>
                <a:gd name="T57" fmla="*/ 26 h 267"/>
                <a:gd name="T58" fmla="*/ 10 w 144"/>
                <a:gd name="T59" fmla="*/ 41 h 267"/>
                <a:gd name="T60" fmla="*/ 18 w 144"/>
                <a:gd name="T61" fmla="*/ 65 h 267"/>
                <a:gd name="T62" fmla="*/ 23 w 144"/>
                <a:gd name="T63" fmla="*/ 85 h 267"/>
                <a:gd name="T64" fmla="*/ 35 w 144"/>
                <a:gd name="T65" fmla="*/ 103 h 267"/>
                <a:gd name="T66" fmla="*/ 49 w 144"/>
                <a:gd name="T67" fmla="*/ 122 h 267"/>
                <a:gd name="T68" fmla="*/ 34 w 144"/>
                <a:gd name="T69" fmla="*/ 151 h 267"/>
                <a:gd name="T70" fmla="*/ 45 w 144"/>
                <a:gd name="T71" fmla="*/ 154 h 267"/>
                <a:gd name="T72" fmla="*/ 51 w 144"/>
                <a:gd name="T73" fmla="*/ 157 h 267"/>
                <a:gd name="T74" fmla="*/ 44 w 144"/>
                <a:gd name="T75" fmla="*/ 161 h 267"/>
                <a:gd name="T76" fmla="*/ 38 w 144"/>
                <a:gd name="T77" fmla="*/ 168 h 267"/>
                <a:gd name="T78" fmla="*/ 38 w 144"/>
                <a:gd name="T79" fmla="*/ 177 h 267"/>
                <a:gd name="T80" fmla="*/ 41 w 144"/>
                <a:gd name="T81" fmla="*/ 198 h 267"/>
                <a:gd name="T82" fmla="*/ 51 w 144"/>
                <a:gd name="T83" fmla="*/ 208 h 267"/>
                <a:gd name="T84" fmla="*/ 56 w 144"/>
                <a:gd name="T85" fmla="*/ 215 h 267"/>
                <a:gd name="T86" fmla="*/ 66 w 144"/>
                <a:gd name="T87" fmla="*/ 216 h 267"/>
                <a:gd name="T88" fmla="*/ 79 w 144"/>
                <a:gd name="T89" fmla="*/ 216 h 267"/>
                <a:gd name="T90" fmla="*/ 85 w 144"/>
                <a:gd name="T91" fmla="*/ 228 h 267"/>
                <a:gd name="T92" fmla="*/ 93 w 144"/>
                <a:gd name="T93" fmla="*/ 233 h 267"/>
                <a:gd name="T94" fmla="*/ 107 w 144"/>
                <a:gd name="T95" fmla="*/ 239 h 267"/>
                <a:gd name="T96" fmla="*/ 107 w 144"/>
                <a:gd name="T97" fmla="*/ 247 h 267"/>
                <a:gd name="T98" fmla="*/ 103 w 144"/>
                <a:gd name="T99" fmla="*/ 253 h 267"/>
                <a:gd name="T100" fmla="*/ 107 w 144"/>
                <a:gd name="T101" fmla="*/ 263 h 267"/>
                <a:gd name="T102" fmla="*/ 117 w 144"/>
                <a:gd name="T103" fmla="*/ 259 h 267"/>
                <a:gd name="T104" fmla="*/ 135 w 144"/>
                <a:gd name="T105" fmla="*/ 259 h 267"/>
                <a:gd name="T106" fmla="*/ 140 w 144"/>
                <a:gd name="T107" fmla="*/ 267 h 267"/>
                <a:gd name="T108" fmla="*/ 131 w 144"/>
                <a:gd name="T109" fmla="*/ 0 h 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267"/>
                <a:gd name="T167" fmla="*/ 144 w 144"/>
                <a:gd name="T168" fmla="*/ 267 h 2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267">
                  <a:moveTo>
                    <a:pt x="131" y="0"/>
                  </a:moveTo>
                  <a:lnTo>
                    <a:pt x="128" y="6"/>
                  </a:lnTo>
                  <a:lnTo>
                    <a:pt x="131" y="13"/>
                  </a:lnTo>
                  <a:lnTo>
                    <a:pt x="131" y="16"/>
                  </a:lnTo>
                  <a:lnTo>
                    <a:pt x="130" y="18"/>
                  </a:lnTo>
                  <a:lnTo>
                    <a:pt x="124" y="21"/>
                  </a:lnTo>
                  <a:lnTo>
                    <a:pt x="121" y="21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3" y="13"/>
                  </a:lnTo>
                  <a:lnTo>
                    <a:pt x="116" y="9"/>
                  </a:lnTo>
                  <a:lnTo>
                    <a:pt x="117" y="6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3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6"/>
                  </a:lnTo>
                  <a:lnTo>
                    <a:pt x="117" y="31"/>
                  </a:lnTo>
                  <a:lnTo>
                    <a:pt x="117" y="37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102" y="38"/>
                  </a:lnTo>
                  <a:lnTo>
                    <a:pt x="100" y="43"/>
                  </a:lnTo>
                  <a:lnTo>
                    <a:pt x="97" y="47"/>
                  </a:lnTo>
                  <a:lnTo>
                    <a:pt x="93" y="54"/>
                  </a:lnTo>
                  <a:lnTo>
                    <a:pt x="93" y="57"/>
                  </a:lnTo>
                  <a:lnTo>
                    <a:pt x="95" y="59"/>
                  </a:lnTo>
                  <a:lnTo>
                    <a:pt x="106" y="67"/>
                  </a:lnTo>
                  <a:lnTo>
                    <a:pt x="97" y="69"/>
                  </a:lnTo>
                  <a:lnTo>
                    <a:pt x="86" y="69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5" y="72"/>
                  </a:lnTo>
                  <a:lnTo>
                    <a:pt x="79" y="76"/>
                  </a:lnTo>
                  <a:lnTo>
                    <a:pt x="85" y="78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0" y="82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5" y="79"/>
                  </a:lnTo>
                  <a:lnTo>
                    <a:pt x="58" y="71"/>
                  </a:lnTo>
                  <a:lnTo>
                    <a:pt x="56" y="67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3" y="50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51" y="52"/>
                  </a:lnTo>
                  <a:lnTo>
                    <a:pt x="73" y="54"/>
                  </a:lnTo>
                  <a:lnTo>
                    <a:pt x="80" y="51"/>
                  </a:lnTo>
                  <a:lnTo>
                    <a:pt x="85" y="50"/>
                  </a:lnTo>
                  <a:lnTo>
                    <a:pt x="89" y="45"/>
                  </a:lnTo>
                  <a:lnTo>
                    <a:pt x="92" y="38"/>
                  </a:lnTo>
                  <a:lnTo>
                    <a:pt x="93" y="34"/>
                  </a:lnTo>
                  <a:lnTo>
                    <a:pt x="92" y="30"/>
                  </a:lnTo>
                  <a:lnTo>
                    <a:pt x="86" y="24"/>
                  </a:lnTo>
                  <a:lnTo>
                    <a:pt x="78" y="21"/>
                  </a:lnTo>
                  <a:lnTo>
                    <a:pt x="58" y="17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20" y="14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4" y="40"/>
                  </a:lnTo>
                  <a:lnTo>
                    <a:pt x="10" y="41"/>
                  </a:lnTo>
                  <a:lnTo>
                    <a:pt x="14" y="47"/>
                  </a:lnTo>
                  <a:lnTo>
                    <a:pt x="13" y="54"/>
                  </a:lnTo>
                  <a:lnTo>
                    <a:pt x="18" y="65"/>
                  </a:lnTo>
                  <a:lnTo>
                    <a:pt x="28" y="72"/>
                  </a:lnTo>
                  <a:lnTo>
                    <a:pt x="23" y="79"/>
                  </a:lnTo>
                  <a:lnTo>
                    <a:pt x="23" y="85"/>
                  </a:lnTo>
                  <a:lnTo>
                    <a:pt x="33" y="91"/>
                  </a:lnTo>
                  <a:lnTo>
                    <a:pt x="38" y="98"/>
                  </a:lnTo>
                  <a:lnTo>
                    <a:pt x="35" y="103"/>
                  </a:lnTo>
                  <a:lnTo>
                    <a:pt x="44" y="107"/>
                  </a:lnTo>
                  <a:lnTo>
                    <a:pt x="51" y="113"/>
                  </a:lnTo>
                  <a:lnTo>
                    <a:pt x="49" y="122"/>
                  </a:lnTo>
                  <a:lnTo>
                    <a:pt x="44" y="130"/>
                  </a:lnTo>
                  <a:lnTo>
                    <a:pt x="38" y="139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40" y="153"/>
                  </a:lnTo>
                  <a:lnTo>
                    <a:pt x="45" y="154"/>
                  </a:lnTo>
                  <a:lnTo>
                    <a:pt x="51" y="156"/>
                  </a:lnTo>
                  <a:lnTo>
                    <a:pt x="51" y="157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4" y="161"/>
                  </a:lnTo>
                  <a:lnTo>
                    <a:pt x="38" y="163"/>
                  </a:lnTo>
                  <a:lnTo>
                    <a:pt x="38" y="165"/>
                  </a:lnTo>
                  <a:lnTo>
                    <a:pt x="38" y="168"/>
                  </a:lnTo>
                  <a:lnTo>
                    <a:pt x="37" y="168"/>
                  </a:lnTo>
                  <a:lnTo>
                    <a:pt x="38" y="170"/>
                  </a:lnTo>
                  <a:lnTo>
                    <a:pt x="38" y="177"/>
                  </a:lnTo>
                  <a:lnTo>
                    <a:pt x="38" y="184"/>
                  </a:lnTo>
                  <a:lnTo>
                    <a:pt x="42" y="189"/>
                  </a:lnTo>
                  <a:lnTo>
                    <a:pt x="41" y="198"/>
                  </a:lnTo>
                  <a:lnTo>
                    <a:pt x="45" y="198"/>
                  </a:lnTo>
                  <a:lnTo>
                    <a:pt x="47" y="204"/>
                  </a:lnTo>
                  <a:lnTo>
                    <a:pt x="51" y="208"/>
                  </a:lnTo>
                  <a:lnTo>
                    <a:pt x="54" y="215"/>
                  </a:lnTo>
                  <a:lnTo>
                    <a:pt x="56" y="215"/>
                  </a:lnTo>
                  <a:lnTo>
                    <a:pt x="61" y="216"/>
                  </a:lnTo>
                  <a:lnTo>
                    <a:pt x="62" y="215"/>
                  </a:lnTo>
                  <a:lnTo>
                    <a:pt x="66" y="216"/>
                  </a:lnTo>
                  <a:lnTo>
                    <a:pt x="69" y="218"/>
                  </a:lnTo>
                  <a:lnTo>
                    <a:pt x="75" y="215"/>
                  </a:lnTo>
                  <a:lnTo>
                    <a:pt x="79" y="216"/>
                  </a:lnTo>
                  <a:lnTo>
                    <a:pt x="83" y="219"/>
                  </a:lnTo>
                  <a:lnTo>
                    <a:pt x="85" y="223"/>
                  </a:lnTo>
                  <a:lnTo>
                    <a:pt x="85" y="228"/>
                  </a:lnTo>
                  <a:lnTo>
                    <a:pt x="89" y="229"/>
                  </a:lnTo>
                  <a:lnTo>
                    <a:pt x="89" y="230"/>
                  </a:lnTo>
                  <a:lnTo>
                    <a:pt x="93" y="233"/>
                  </a:lnTo>
                  <a:lnTo>
                    <a:pt x="99" y="235"/>
                  </a:lnTo>
                  <a:lnTo>
                    <a:pt x="99" y="237"/>
                  </a:lnTo>
                  <a:lnTo>
                    <a:pt x="107" y="239"/>
                  </a:lnTo>
                  <a:lnTo>
                    <a:pt x="111" y="243"/>
                  </a:lnTo>
                  <a:lnTo>
                    <a:pt x="109" y="246"/>
                  </a:lnTo>
                  <a:lnTo>
                    <a:pt x="107" y="247"/>
                  </a:lnTo>
                  <a:lnTo>
                    <a:pt x="100" y="249"/>
                  </a:lnTo>
                  <a:lnTo>
                    <a:pt x="99" y="252"/>
                  </a:lnTo>
                  <a:lnTo>
                    <a:pt x="103" y="253"/>
                  </a:lnTo>
                  <a:lnTo>
                    <a:pt x="103" y="256"/>
                  </a:lnTo>
                  <a:lnTo>
                    <a:pt x="104" y="259"/>
                  </a:lnTo>
                  <a:lnTo>
                    <a:pt x="107" y="263"/>
                  </a:lnTo>
                  <a:lnTo>
                    <a:pt x="111" y="263"/>
                  </a:lnTo>
                  <a:lnTo>
                    <a:pt x="113" y="259"/>
                  </a:lnTo>
                  <a:lnTo>
                    <a:pt x="117" y="259"/>
                  </a:lnTo>
                  <a:lnTo>
                    <a:pt x="126" y="254"/>
                  </a:lnTo>
                  <a:lnTo>
                    <a:pt x="131" y="256"/>
                  </a:lnTo>
                  <a:lnTo>
                    <a:pt x="135" y="259"/>
                  </a:lnTo>
                  <a:lnTo>
                    <a:pt x="134" y="261"/>
                  </a:lnTo>
                  <a:lnTo>
                    <a:pt x="135" y="266"/>
                  </a:lnTo>
                  <a:lnTo>
                    <a:pt x="140" y="267"/>
                  </a:lnTo>
                  <a:lnTo>
                    <a:pt x="144" y="267"/>
                  </a:lnTo>
                  <a:lnTo>
                    <a:pt x="144" y="0"/>
                  </a:lnTo>
                  <a:lnTo>
                    <a:pt x="13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394"/>
            <p:cNvSpPr>
              <a:spLocks noChangeAspect="1"/>
            </p:cNvSpPr>
            <p:nvPr/>
          </p:nvSpPr>
          <p:spPr bwMode="auto">
            <a:xfrm>
              <a:off x="1527" y="1128"/>
              <a:ext cx="408" cy="948"/>
            </a:xfrm>
            <a:custGeom>
              <a:avLst/>
              <a:gdLst>
                <a:gd name="T0" fmla="*/ 45 w 89"/>
                <a:gd name="T1" fmla="*/ 9 h 207"/>
                <a:gd name="T2" fmla="*/ 37 w 89"/>
                <a:gd name="T3" fmla="*/ 16 h 207"/>
                <a:gd name="T4" fmla="*/ 32 w 89"/>
                <a:gd name="T5" fmla="*/ 26 h 207"/>
                <a:gd name="T6" fmla="*/ 27 w 89"/>
                <a:gd name="T7" fmla="*/ 38 h 207"/>
                <a:gd name="T8" fmla="*/ 21 w 89"/>
                <a:gd name="T9" fmla="*/ 48 h 207"/>
                <a:gd name="T10" fmla="*/ 14 w 89"/>
                <a:gd name="T11" fmla="*/ 69 h 207"/>
                <a:gd name="T12" fmla="*/ 18 w 89"/>
                <a:gd name="T13" fmla="*/ 79 h 207"/>
                <a:gd name="T14" fmla="*/ 4 w 89"/>
                <a:gd name="T15" fmla="*/ 89 h 207"/>
                <a:gd name="T16" fmla="*/ 6 w 89"/>
                <a:gd name="T17" fmla="*/ 113 h 207"/>
                <a:gd name="T18" fmla="*/ 11 w 89"/>
                <a:gd name="T19" fmla="*/ 123 h 207"/>
                <a:gd name="T20" fmla="*/ 8 w 89"/>
                <a:gd name="T21" fmla="*/ 139 h 207"/>
                <a:gd name="T22" fmla="*/ 1 w 89"/>
                <a:gd name="T23" fmla="*/ 154 h 207"/>
                <a:gd name="T24" fmla="*/ 0 w 89"/>
                <a:gd name="T25" fmla="*/ 161 h 207"/>
                <a:gd name="T26" fmla="*/ 4 w 89"/>
                <a:gd name="T27" fmla="*/ 167 h 207"/>
                <a:gd name="T28" fmla="*/ 10 w 89"/>
                <a:gd name="T29" fmla="*/ 183 h 207"/>
                <a:gd name="T30" fmla="*/ 14 w 89"/>
                <a:gd name="T31" fmla="*/ 191 h 207"/>
                <a:gd name="T32" fmla="*/ 14 w 89"/>
                <a:gd name="T33" fmla="*/ 197 h 207"/>
                <a:gd name="T34" fmla="*/ 17 w 89"/>
                <a:gd name="T35" fmla="*/ 202 h 207"/>
                <a:gd name="T36" fmla="*/ 25 w 89"/>
                <a:gd name="T37" fmla="*/ 207 h 207"/>
                <a:gd name="T38" fmla="*/ 31 w 89"/>
                <a:gd name="T39" fmla="*/ 201 h 207"/>
                <a:gd name="T40" fmla="*/ 37 w 89"/>
                <a:gd name="T41" fmla="*/ 195 h 207"/>
                <a:gd name="T42" fmla="*/ 49 w 89"/>
                <a:gd name="T43" fmla="*/ 180 h 207"/>
                <a:gd name="T44" fmla="*/ 49 w 89"/>
                <a:gd name="T45" fmla="*/ 171 h 207"/>
                <a:gd name="T46" fmla="*/ 51 w 89"/>
                <a:gd name="T47" fmla="*/ 163 h 207"/>
                <a:gd name="T48" fmla="*/ 54 w 89"/>
                <a:gd name="T49" fmla="*/ 154 h 207"/>
                <a:gd name="T50" fmla="*/ 63 w 89"/>
                <a:gd name="T51" fmla="*/ 149 h 207"/>
                <a:gd name="T52" fmla="*/ 65 w 89"/>
                <a:gd name="T53" fmla="*/ 142 h 207"/>
                <a:gd name="T54" fmla="*/ 61 w 89"/>
                <a:gd name="T55" fmla="*/ 133 h 207"/>
                <a:gd name="T56" fmla="*/ 51 w 89"/>
                <a:gd name="T57" fmla="*/ 126 h 207"/>
                <a:gd name="T58" fmla="*/ 49 w 89"/>
                <a:gd name="T59" fmla="*/ 120 h 207"/>
                <a:gd name="T60" fmla="*/ 49 w 89"/>
                <a:gd name="T61" fmla="*/ 101 h 207"/>
                <a:gd name="T62" fmla="*/ 61 w 89"/>
                <a:gd name="T63" fmla="*/ 85 h 207"/>
                <a:gd name="T64" fmla="*/ 70 w 89"/>
                <a:gd name="T65" fmla="*/ 75 h 207"/>
                <a:gd name="T66" fmla="*/ 75 w 89"/>
                <a:gd name="T67" fmla="*/ 68 h 207"/>
                <a:gd name="T68" fmla="*/ 73 w 89"/>
                <a:gd name="T69" fmla="*/ 60 h 207"/>
                <a:gd name="T70" fmla="*/ 77 w 89"/>
                <a:gd name="T71" fmla="*/ 51 h 207"/>
                <a:gd name="T72" fmla="*/ 87 w 89"/>
                <a:gd name="T73" fmla="*/ 45 h 207"/>
                <a:gd name="T74" fmla="*/ 86 w 89"/>
                <a:gd name="T75" fmla="*/ 40 h 207"/>
                <a:gd name="T76" fmla="*/ 83 w 89"/>
                <a:gd name="T77" fmla="*/ 29 h 207"/>
                <a:gd name="T78" fmla="*/ 77 w 89"/>
                <a:gd name="T79" fmla="*/ 19 h 207"/>
                <a:gd name="T80" fmla="*/ 73 w 89"/>
                <a:gd name="T81" fmla="*/ 9 h 207"/>
                <a:gd name="T82" fmla="*/ 56 w 89"/>
                <a:gd name="T83" fmla="*/ 0 h 207"/>
                <a:gd name="T84" fmla="*/ 55 w 89"/>
                <a:gd name="T85" fmla="*/ 10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7"/>
                <a:gd name="T131" fmla="*/ 89 w 89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7">
                  <a:moveTo>
                    <a:pt x="55" y="10"/>
                  </a:moveTo>
                  <a:lnTo>
                    <a:pt x="45" y="9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0"/>
                  </a:lnTo>
                  <a:lnTo>
                    <a:pt x="14" y="69"/>
                  </a:lnTo>
                  <a:lnTo>
                    <a:pt x="20" y="72"/>
                  </a:lnTo>
                  <a:lnTo>
                    <a:pt x="18" y="79"/>
                  </a:lnTo>
                  <a:lnTo>
                    <a:pt x="8" y="81"/>
                  </a:lnTo>
                  <a:lnTo>
                    <a:pt x="4" y="89"/>
                  </a:lnTo>
                  <a:lnTo>
                    <a:pt x="6" y="103"/>
                  </a:lnTo>
                  <a:lnTo>
                    <a:pt x="6" y="113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8" y="129"/>
                  </a:lnTo>
                  <a:lnTo>
                    <a:pt x="8" y="139"/>
                  </a:lnTo>
                  <a:lnTo>
                    <a:pt x="4" y="143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10" y="183"/>
                  </a:lnTo>
                  <a:lnTo>
                    <a:pt x="14" y="187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7" y="207"/>
                  </a:lnTo>
                  <a:lnTo>
                    <a:pt x="25" y="207"/>
                  </a:lnTo>
                  <a:lnTo>
                    <a:pt x="30" y="205"/>
                  </a:lnTo>
                  <a:lnTo>
                    <a:pt x="31" y="201"/>
                  </a:lnTo>
                  <a:lnTo>
                    <a:pt x="32" y="197"/>
                  </a:lnTo>
                  <a:lnTo>
                    <a:pt x="37" y="195"/>
                  </a:lnTo>
                  <a:lnTo>
                    <a:pt x="45" y="195"/>
                  </a:lnTo>
                  <a:lnTo>
                    <a:pt x="49" y="180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3"/>
                  </a:lnTo>
                  <a:lnTo>
                    <a:pt x="51" y="157"/>
                  </a:lnTo>
                  <a:lnTo>
                    <a:pt x="54" y="154"/>
                  </a:lnTo>
                  <a:lnTo>
                    <a:pt x="61" y="151"/>
                  </a:lnTo>
                  <a:lnTo>
                    <a:pt x="63" y="149"/>
                  </a:lnTo>
                  <a:lnTo>
                    <a:pt x="63" y="144"/>
                  </a:lnTo>
                  <a:lnTo>
                    <a:pt x="65" y="142"/>
                  </a:lnTo>
                  <a:lnTo>
                    <a:pt x="66" y="139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1"/>
                  </a:lnTo>
                  <a:lnTo>
                    <a:pt x="55" y="92"/>
                  </a:lnTo>
                  <a:lnTo>
                    <a:pt x="61" y="85"/>
                  </a:lnTo>
                  <a:lnTo>
                    <a:pt x="69" y="79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0"/>
                  </a:lnTo>
                  <a:lnTo>
                    <a:pt x="75" y="57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40"/>
                  </a:lnTo>
                  <a:lnTo>
                    <a:pt x="85" y="34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396"/>
            <p:cNvSpPr>
              <a:spLocks noChangeAspect="1"/>
            </p:cNvSpPr>
            <p:nvPr/>
          </p:nvSpPr>
          <p:spPr bwMode="auto">
            <a:xfrm>
              <a:off x="1527" y="1124"/>
              <a:ext cx="408" cy="942"/>
            </a:xfrm>
            <a:custGeom>
              <a:avLst/>
              <a:gdLst>
                <a:gd name="T0" fmla="*/ 45 w 89"/>
                <a:gd name="T1" fmla="*/ 8 h 206"/>
                <a:gd name="T2" fmla="*/ 37 w 89"/>
                <a:gd name="T3" fmla="*/ 15 h 206"/>
                <a:gd name="T4" fmla="*/ 32 w 89"/>
                <a:gd name="T5" fmla="*/ 27 h 206"/>
                <a:gd name="T6" fmla="*/ 27 w 89"/>
                <a:gd name="T7" fmla="*/ 38 h 206"/>
                <a:gd name="T8" fmla="*/ 21 w 89"/>
                <a:gd name="T9" fmla="*/ 48 h 206"/>
                <a:gd name="T10" fmla="*/ 14 w 89"/>
                <a:gd name="T11" fmla="*/ 70 h 206"/>
                <a:gd name="T12" fmla="*/ 18 w 89"/>
                <a:gd name="T13" fmla="*/ 80 h 206"/>
                <a:gd name="T14" fmla="*/ 4 w 89"/>
                <a:gd name="T15" fmla="*/ 89 h 206"/>
                <a:gd name="T16" fmla="*/ 6 w 89"/>
                <a:gd name="T17" fmla="*/ 114 h 206"/>
                <a:gd name="T18" fmla="*/ 11 w 89"/>
                <a:gd name="T19" fmla="*/ 124 h 206"/>
                <a:gd name="T20" fmla="*/ 8 w 89"/>
                <a:gd name="T21" fmla="*/ 140 h 206"/>
                <a:gd name="T22" fmla="*/ 1 w 89"/>
                <a:gd name="T23" fmla="*/ 155 h 206"/>
                <a:gd name="T24" fmla="*/ 0 w 89"/>
                <a:gd name="T25" fmla="*/ 162 h 206"/>
                <a:gd name="T26" fmla="*/ 4 w 89"/>
                <a:gd name="T27" fmla="*/ 168 h 206"/>
                <a:gd name="T28" fmla="*/ 10 w 89"/>
                <a:gd name="T29" fmla="*/ 184 h 206"/>
                <a:gd name="T30" fmla="*/ 14 w 89"/>
                <a:gd name="T31" fmla="*/ 191 h 206"/>
                <a:gd name="T32" fmla="*/ 14 w 89"/>
                <a:gd name="T33" fmla="*/ 196 h 206"/>
                <a:gd name="T34" fmla="*/ 17 w 89"/>
                <a:gd name="T35" fmla="*/ 202 h 206"/>
                <a:gd name="T36" fmla="*/ 25 w 89"/>
                <a:gd name="T37" fmla="*/ 206 h 206"/>
                <a:gd name="T38" fmla="*/ 31 w 89"/>
                <a:gd name="T39" fmla="*/ 200 h 206"/>
                <a:gd name="T40" fmla="*/ 37 w 89"/>
                <a:gd name="T41" fmla="*/ 195 h 206"/>
                <a:gd name="T42" fmla="*/ 49 w 89"/>
                <a:gd name="T43" fmla="*/ 179 h 206"/>
                <a:gd name="T44" fmla="*/ 49 w 89"/>
                <a:gd name="T45" fmla="*/ 171 h 206"/>
                <a:gd name="T46" fmla="*/ 51 w 89"/>
                <a:gd name="T47" fmla="*/ 162 h 206"/>
                <a:gd name="T48" fmla="*/ 54 w 89"/>
                <a:gd name="T49" fmla="*/ 155 h 206"/>
                <a:gd name="T50" fmla="*/ 63 w 89"/>
                <a:gd name="T51" fmla="*/ 150 h 206"/>
                <a:gd name="T52" fmla="*/ 65 w 89"/>
                <a:gd name="T53" fmla="*/ 143 h 206"/>
                <a:gd name="T54" fmla="*/ 61 w 89"/>
                <a:gd name="T55" fmla="*/ 133 h 206"/>
                <a:gd name="T56" fmla="*/ 51 w 89"/>
                <a:gd name="T57" fmla="*/ 127 h 206"/>
                <a:gd name="T58" fmla="*/ 49 w 89"/>
                <a:gd name="T59" fmla="*/ 120 h 206"/>
                <a:gd name="T60" fmla="*/ 49 w 89"/>
                <a:gd name="T61" fmla="*/ 102 h 206"/>
                <a:gd name="T62" fmla="*/ 61 w 89"/>
                <a:gd name="T63" fmla="*/ 86 h 206"/>
                <a:gd name="T64" fmla="*/ 70 w 89"/>
                <a:gd name="T65" fmla="*/ 76 h 206"/>
                <a:gd name="T66" fmla="*/ 75 w 89"/>
                <a:gd name="T67" fmla="*/ 68 h 206"/>
                <a:gd name="T68" fmla="*/ 73 w 89"/>
                <a:gd name="T69" fmla="*/ 61 h 206"/>
                <a:gd name="T70" fmla="*/ 77 w 89"/>
                <a:gd name="T71" fmla="*/ 52 h 206"/>
                <a:gd name="T72" fmla="*/ 87 w 89"/>
                <a:gd name="T73" fmla="*/ 45 h 206"/>
                <a:gd name="T74" fmla="*/ 86 w 89"/>
                <a:gd name="T75" fmla="*/ 39 h 206"/>
                <a:gd name="T76" fmla="*/ 83 w 89"/>
                <a:gd name="T77" fmla="*/ 30 h 206"/>
                <a:gd name="T78" fmla="*/ 77 w 89"/>
                <a:gd name="T79" fmla="*/ 20 h 206"/>
                <a:gd name="T80" fmla="*/ 73 w 89"/>
                <a:gd name="T81" fmla="*/ 10 h 206"/>
                <a:gd name="T82" fmla="*/ 56 w 89"/>
                <a:gd name="T83" fmla="*/ 0 h 206"/>
                <a:gd name="T84" fmla="*/ 55 w 89"/>
                <a:gd name="T85" fmla="*/ 11 h 2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6"/>
                <a:gd name="T131" fmla="*/ 89 w 89"/>
                <a:gd name="T132" fmla="*/ 206 h 2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6">
                  <a:moveTo>
                    <a:pt x="55" y="11"/>
                  </a:moveTo>
                  <a:lnTo>
                    <a:pt x="45" y="8"/>
                  </a:lnTo>
                  <a:lnTo>
                    <a:pt x="42" y="15"/>
                  </a:lnTo>
                  <a:lnTo>
                    <a:pt x="37" y="15"/>
                  </a:lnTo>
                  <a:lnTo>
                    <a:pt x="32" y="20"/>
                  </a:lnTo>
                  <a:lnTo>
                    <a:pt x="32" y="27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1"/>
                  </a:lnTo>
                  <a:lnTo>
                    <a:pt x="14" y="70"/>
                  </a:lnTo>
                  <a:lnTo>
                    <a:pt x="20" y="73"/>
                  </a:lnTo>
                  <a:lnTo>
                    <a:pt x="18" y="80"/>
                  </a:lnTo>
                  <a:lnTo>
                    <a:pt x="8" y="80"/>
                  </a:lnTo>
                  <a:lnTo>
                    <a:pt x="4" y="89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11" y="119"/>
                  </a:lnTo>
                  <a:lnTo>
                    <a:pt x="11" y="124"/>
                  </a:lnTo>
                  <a:lnTo>
                    <a:pt x="8" y="128"/>
                  </a:lnTo>
                  <a:lnTo>
                    <a:pt x="8" y="140"/>
                  </a:lnTo>
                  <a:lnTo>
                    <a:pt x="4" y="143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4" y="165"/>
                  </a:lnTo>
                  <a:lnTo>
                    <a:pt x="4" y="168"/>
                  </a:lnTo>
                  <a:lnTo>
                    <a:pt x="4" y="175"/>
                  </a:lnTo>
                  <a:lnTo>
                    <a:pt x="10" y="184"/>
                  </a:lnTo>
                  <a:lnTo>
                    <a:pt x="14" y="186"/>
                  </a:lnTo>
                  <a:lnTo>
                    <a:pt x="14" y="191"/>
                  </a:lnTo>
                  <a:lnTo>
                    <a:pt x="14" y="193"/>
                  </a:lnTo>
                  <a:lnTo>
                    <a:pt x="14" y="196"/>
                  </a:lnTo>
                  <a:lnTo>
                    <a:pt x="15" y="199"/>
                  </a:lnTo>
                  <a:lnTo>
                    <a:pt x="17" y="202"/>
                  </a:lnTo>
                  <a:lnTo>
                    <a:pt x="17" y="206"/>
                  </a:lnTo>
                  <a:lnTo>
                    <a:pt x="25" y="206"/>
                  </a:lnTo>
                  <a:lnTo>
                    <a:pt x="30" y="205"/>
                  </a:lnTo>
                  <a:lnTo>
                    <a:pt x="31" y="200"/>
                  </a:lnTo>
                  <a:lnTo>
                    <a:pt x="32" y="196"/>
                  </a:lnTo>
                  <a:lnTo>
                    <a:pt x="37" y="195"/>
                  </a:lnTo>
                  <a:lnTo>
                    <a:pt x="45" y="196"/>
                  </a:lnTo>
                  <a:lnTo>
                    <a:pt x="49" y="179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2"/>
                  </a:lnTo>
                  <a:lnTo>
                    <a:pt x="51" y="158"/>
                  </a:lnTo>
                  <a:lnTo>
                    <a:pt x="54" y="155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5"/>
                  </a:lnTo>
                  <a:lnTo>
                    <a:pt x="65" y="143"/>
                  </a:lnTo>
                  <a:lnTo>
                    <a:pt x="66" y="140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7"/>
                  </a:lnTo>
                  <a:lnTo>
                    <a:pt x="49" y="124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2"/>
                  </a:lnTo>
                  <a:lnTo>
                    <a:pt x="55" y="93"/>
                  </a:lnTo>
                  <a:lnTo>
                    <a:pt x="61" y="86"/>
                  </a:lnTo>
                  <a:lnTo>
                    <a:pt x="69" y="79"/>
                  </a:lnTo>
                  <a:lnTo>
                    <a:pt x="70" y="76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1"/>
                  </a:lnTo>
                  <a:lnTo>
                    <a:pt x="75" y="56"/>
                  </a:lnTo>
                  <a:lnTo>
                    <a:pt x="77" y="52"/>
                  </a:lnTo>
                  <a:lnTo>
                    <a:pt x="79" y="46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39"/>
                  </a:lnTo>
                  <a:lnTo>
                    <a:pt x="85" y="35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77" y="20"/>
                  </a:lnTo>
                  <a:lnTo>
                    <a:pt x="77" y="14"/>
                  </a:lnTo>
                  <a:lnTo>
                    <a:pt x="73" y="10"/>
                  </a:lnTo>
                  <a:lnTo>
                    <a:pt x="61" y="4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5" y="1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398"/>
            <p:cNvSpPr>
              <a:spLocks noChangeAspect="1"/>
            </p:cNvSpPr>
            <p:nvPr/>
          </p:nvSpPr>
          <p:spPr bwMode="auto">
            <a:xfrm>
              <a:off x="1275" y="955"/>
              <a:ext cx="788" cy="938"/>
            </a:xfrm>
            <a:custGeom>
              <a:avLst/>
              <a:gdLst>
                <a:gd name="T0" fmla="*/ 171 w 172"/>
                <a:gd name="T1" fmla="*/ 4 h 205"/>
                <a:gd name="T2" fmla="*/ 155 w 172"/>
                <a:gd name="T3" fmla="*/ 3 h 205"/>
                <a:gd name="T4" fmla="*/ 151 w 172"/>
                <a:gd name="T5" fmla="*/ 0 h 205"/>
                <a:gd name="T6" fmla="*/ 145 w 172"/>
                <a:gd name="T7" fmla="*/ 3 h 205"/>
                <a:gd name="T8" fmla="*/ 138 w 172"/>
                <a:gd name="T9" fmla="*/ 14 h 205"/>
                <a:gd name="T10" fmla="*/ 130 w 172"/>
                <a:gd name="T11" fmla="*/ 4 h 205"/>
                <a:gd name="T12" fmla="*/ 124 w 172"/>
                <a:gd name="T13" fmla="*/ 16 h 205"/>
                <a:gd name="T14" fmla="*/ 113 w 172"/>
                <a:gd name="T15" fmla="*/ 21 h 205"/>
                <a:gd name="T16" fmla="*/ 104 w 172"/>
                <a:gd name="T17" fmla="*/ 21 h 205"/>
                <a:gd name="T18" fmla="*/ 92 w 172"/>
                <a:gd name="T19" fmla="*/ 30 h 205"/>
                <a:gd name="T20" fmla="*/ 90 w 172"/>
                <a:gd name="T21" fmla="*/ 40 h 205"/>
                <a:gd name="T22" fmla="*/ 83 w 172"/>
                <a:gd name="T23" fmla="*/ 51 h 205"/>
                <a:gd name="T24" fmla="*/ 76 w 172"/>
                <a:gd name="T25" fmla="*/ 61 h 205"/>
                <a:gd name="T26" fmla="*/ 73 w 172"/>
                <a:gd name="T27" fmla="*/ 68 h 205"/>
                <a:gd name="T28" fmla="*/ 61 w 172"/>
                <a:gd name="T29" fmla="*/ 91 h 205"/>
                <a:gd name="T30" fmla="*/ 51 w 172"/>
                <a:gd name="T31" fmla="*/ 103 h 205"/>
                <a:gd name="T32" fmla="*/ 51 w 172"/>
                <a:gd name="T33" fmla="*/ 109 h 205"/>
                <a:gd name="T34" fmla="*/ 39 w 172"/>
                <a:gd name="T35" fmla="*/ 124 h 205"/>
                <a:gd name="T36" fmla="*/ 31 w 172"/>
                <a:gd name="T37" fmla="*/ 126 h 205"/>
                <a:gd name="T38" fmla="*/ 24 w 172"/>
                <a:gd name="T39" fmla="*/ 133 h 205"/>
                <a:gd name="T40" fmla="*/ 11 w 172"/>
                <a:gd name="T41" fmla="*/ 139 h 205"/>
                <a:gd name="T42" fmla="*/ 3 w 172"/>
                <a:gd name="T43" fmla="*/ 146 h 205"/>
                <a:gd name="T44" fmla="*/ 1 w 172"/>
                <a:gd name="T45" fmla="*/ 154 h 205"/>
                <a:gd name="T46" fmla="*/ 1 w 172"/>
                <a:gd name="T47" fmla="*/ 158 h 205"/>
                <a:gd name="T48" fmla="*/ 0 w 172"/>
                <a:gd name="T49" fmla="*/ 164 h 205"/>
                <a:gd name="T50" fmla="*/ 1 w 172"/>
                <a:gd name="T51" fmla="*/ 174 h 205"/>
                <a:gd name="T52" fmla="*/ 7 w 172"/>
                <a:gd name="T53" fmla="*/ 178 h 205"/>
                <a:gd name="T54" fmla="*/ 3 w 172"/>
                <a:gd name="T55" fmla="*/ 184 h 205"/>
                <a:gd name="T56" fmla="*/ 7 w 172"/>
                <a:gd name="T57" fmla="*/ 189 h 205"/>
                <a:gd name="T58" fmla="*/ 3 w 172"/>
                <a:gd name="T59" fmla="*/ 192 h 205"/>
                <a:gd name="T60" fmla="*/ 7 w 172"/>
                <a:gd name="T61" fmla="*/ 199 h 205"/>
                <a:gd name="T62" fmla="*/ 13 w 172"/>
                <a:gd name="T63" fmla="*/ 205 h 205"/>
                <a:gd name="T64" fmla="*/ 35 w 172"/>
                <a:gd name="T65" fmla="*/ 198 h 205"/>
                <a:gd name="T66" fmla="*/ 45 w 172"/>
                <a:gd name="T67" fmla="*/ 192 h 205"/>
                <a:gd name="T68" fmla="*/ 49 w 172"/>
                <a:gd name="T69" fmla="*/ 184 h 205"/>
                <a:gd name="T70" fmla="*/ 54 w 172"/>
                <a:gd name="T71" fmla="*/ 194 h 205"/>
                <a:gd name="T72" fmla="*/ 63 w 172"/>
                <a:gd name="T73" fmla="*/ 177 h 205"/>
                <a:gd name="T74" fmla="*/ 66 w 172"/>
                <a:gd name="T75" fmla="*/ 157 h 205"/>
                <a:gd name="T76" fmla="*/ 59 w 172"/>
                <a:gd name="T77" fmla="*/ 127 h 205"/>
                <a:gd name="T78" fmla="*/ 75 w 172"/>
                <a:gd name="T79" fmla="*/ 110 h 205"/>
                <a:gd name="T80" fmla="*/ 76 w 172"/>
                <a:gd name="T81" fmla="*/ 86 h 205"/>
                <a:gd name="T82" fmla="*/ 89 w 172"/>
                <a:gd name="T83" fmla="*/ 69 h 205"/>
                <a:gd name="T84" fmla="*/ 92 w 172"/>
                <a:gd name="T85" fmla="*/ 54 h 205"/>
                <a:gd name="T86" fmla="*/ 110 w 172"/>
                <a:gd name="T87" fmla="*/ 48 h 205"/>
                <a:gd name="T88" fmla="*/ 110 w 172"/>
                <a:gd name="T89" fmla="*/ 35 h 205"/>
                <a:gd name="T90" fmla="*/ 134 w 172"/>
                <a:gd name="T91" fmla="*/ 37 h 205"/>
                <a:gd name="T92" fmla="*/ 144 w 172"/>
                <a:gd name="T93" fmla="*/ 21 h 205"/>
                <a:gd name="T94" fmla="*/ 162 w 172"/>
                <a:gd name="T95" fmla="*/ 20 h 205"/>
                <a:gd name="T96" fmla="*/ 172 w 172"/>
                <a:gd name="T97" fmla="*/ 1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5"/>
                <a:gd name="T149" fmla="*/ 172 w 172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5">
                  <a:moveTo>
                    <a:pt x="159" y="13"/>
                  </a:moveTo>
                  <a:lnTo>
                    <a:pt x="165" y="9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2" y="6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6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9"/>
                  </a:lnTo>
                  <a:lnTo>
                    <a:pt x="123" y="13"/>
                  </a:lnTo>
                  <a:lnTo>
                    <a:pt x="124" y="16"/>
                  </a:lnTo>
                  <a:lnTo>
                    <a:pt x="116" y="17"/>
                  </a:lnTo>
                  <a:lnTo>
                    <a:pt x="114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7" y="35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69"/>
                  </a:lnTo>
                  <a:lnTo>
                    <a:pt x="68" y="75"/>
                  </a:lnTo>
                  <a:lnTo>
                    <a:pt x="61" y="91"/>
                  </a:lnTo>
                  <a:lnTo>
                    <a:pt x="59" y="99"/>
                  </a:lnTo>
                  <a:lnTo>
                    <a:pt x="56" y="102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7"/>
                  </a:lnTo>
                  <a:lnTo>
                    <a:pt x="51" y="109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6"/>
                  </a:lnTo>
                  <a:lnTo>
                    <a:pt x="34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8" y="129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39"/>
                  </a:lnTo>
                  <a:lnTo>
                    <a:pt x="8" y="141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60"/>
                  </a:lnTo>
                  <a:lnTo>
                    <a:pt x="3" y="161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4"/>
                  </a:lnTo>
                  <a:lnTo>
                    <a:pt x="4" y="174"/>
                  </a:lnTo>
                  <a:lnTo>
                    <a:pt x="1" y="180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1"/>
                  </a:lnTo>
                  <a:lnTo>
                    <a:pt x="3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1"/>
                  </a:lnTo>
                  <a:lnTo>
                    <a:pt x="4" y="192"/>
                  </a:lnTo>
                  <a:lnTo>
                    <a:pt x="3" y="192"/>
                  </a:lnTo>
                  <a:lnTo>
                    <a:pt x="1" y="194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13" y="205"/>
                  </a:lnTo>
                  <a:lnTo>
                    <a:pt x="22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9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9" y="181"/>
                  </a:lnTo>
                  <a:lnTo>
                    <a:pt x="63" y="177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6" y="157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59" y="127"/>
                  </a:lnTo>
                  <a:lnTo>
                    <a:pt x="63" y="11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69" y="107"/>
                  </a:lnTo>
                  <a:lnTo>
                    <a:pt x="76" y="98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5"/>
                  </a:lnTo>
                  <a:lnTo>
                    <a:pt x="89" y="69"/>
                  </a:lnTo>
                  <a:lnTo>
                    <a:pt x="87" y="64"/>
                  </a:lnTo>
                  <a:lnTo>
                    <a:pt x="87" y="58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0" y="47"/>
                  </a:lnTo>
                  <a:lnTo>
                    <a:pt x="110" y="48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16" y="33"/>
                  </a:lnTo>
                  <a:lnTo>
                    <a:pt x="128" y="38"/>
                  </a:lnTo>
                  <a:lnTo>
                    <a:pt x="134" y="37"/>
                  </a:lnTo>
                  <a:lnTo>
                    <a:pt x="141" y="38"/>
                  </a:lnTo>
                  <a:lnTo>
                    <a:pt x="144" y="30"/>
                  </a:lnTo>
                  <a:lnTo>
                    <a:pt x="144" y="21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2" y="20"/>
                  </a:lnTo>
                  <a:lnTo>
                    <a:pt x="165" y="26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400"/>
            <p:cNvSpPr>
              <a:spLocks noChangeAspect="1"/>
            </p:cNvSpPr>
            <p:nvPr/>
          </p:nvSpPr>
          <p:spPr bwMode="auto">
            <a:xfrm>
              <a:off x="1275" y="949"/>
              <a:ext cx="788" cy="944"/>
            </a:xfrm>
            <a:custGeom>
              <a:avLst/>
              <a:gdLst>
                <a:gd name="T0" fmla="*/ 171 w 172"/>
                <a:gd name="T1" fmla="*/ 4 h 206"/>
                <a:gd name="T2" fmla="*/ 155 w 172"/>
                <a:gd name="T3" fmla="*/ 3 h 206"/>
                <a:gd name="T4" fmla="*/ 151 w 172"/>
                <a:gd name="T5" fmla="*/ 0 h 206"/>
                <a:gd name="T6" fmla="*/ 145 w 172"/>
                <a:gd name="T7" fmla="*/ 3 h 206"/>
                <a:gd name="T8" fmla="*/ 138 w 172"/>
                <a:gd name="T9" fmla="*/ 14 h 206"/>
                <a:gd name="T10" fmla="*/ 130 w 172"/>
                <a:gd name="T11" fmla="*/ 4 h 206"/>
                <a:gd name="T12" fmla="*/ 124 w 172"/>
                <a:gd name="T13" fmla="*/ 17 h 206"/>
                <a:gd name="T14" fmla="*/ 113 w 172"/>
                <a:gd name="T15" fmla="*/ 22 h 206"/>
                <a:gd name="T16" fmla="*/ 104 w 172"/>
                <a:gd name="T17" fmla="*/ 21 h 206"/>
                <a:gd name="T18" fmla="*/ 92 w 172"/>
                <a:gd name="T19" fmla="*/ 29 h 206"/>
                <a:gd name="T20" fmla="*/ 90 w 172"/>
                <a:gd name="T21" fmla="*/ 39 h 206"/>
                <a:gd name="T22" fmla="*/ 83 w 172"/>
                <a:gd name="T23" fmla="*/ 51 h 206"/>
                <a:gd name="T24" fmla="*/ 76 w 172"/>
                <a:gd name="T25" fmla="*/ 60 h 206"/>
                <a:gd name="T26" fmla="*/ 73 w 172"/>
                <a:gd name="T27" fmla="*/ 68 h 206"/>
                <a:gd name="T28" fmla="*/ 61 w 172"/>
                <a:gd name="T29" fmla="*/ 90 h 206"/>
                <a:gd name="T30" fmla="*/ 51 w 172"/>
                <a:gd name="T31" fmla="*/ 103 h 206"/>
                <a:gd name="T32" fmla="*/ 51 w 172"/>
                <a:gd name="T33" fmla="*/ 108 h 206"/>
                <a:gd name="T34" fmla="*/ 39 w 172"/>
                <a:gd name="T35" fmla="*/ 124 h 206"/>
                <a:gd name="T36" fmla="*/ 31 w 172"/>
                <a:gd name="T37" fmla="*/ 125 h 206"/>
                <a:gd name="T38" fmla="*/ 24 w 172"/>
                <a:gd name="T39" fmla="*/ 133 h 206"/>
                <a:gd name="T40" fmla="*/ 11 w 172"/>
                <a:gd name="T41" fmla="*/ 140 h 206"/>
                <a:gd name="T42" fmla="*/ 3 w 172"/>
                <a:gd name="T43" fmla="*/ 147 h 206"/>
                <a:gd name="T44" fmla="*/ 1 w 172"/>
                <a:gd name="T45" fmla="*/ 154 h 206"/>
                <a:gd name="T46" fmla="*/ 1 w 172"/>
                <a:gd name="T47" fmla="*/ 158 h 206"/>
                <a:gd name="T48" fmla="*/ 0 w 172"/>
                <a:gd name="T49" fmla="*/ 165 h 206"/>
                <a:gd name="T50" fmla="*/ 1 w 172"/>
                <a:gd name="T51" fmla="*/ 173 h 206"/>
                <a:gd name="T52" fmla="*/ 7 w 172"/>
                <a:gd name="T53" fmla="*/ 178 h 206"/>
                <a:gd name="T54" fmla="*/ 3 w 172"/>
                <a:gd name="T55" fmla="*/ 183 h 206"/>
                <a:gd name="T56" fmla="*/ 7 w 172"/>
                <a:gd name="T57" fmla="*/ 189 h 206"/>
                <a:gd name="T58" fmla="*/ 3 w 172"/>
                <a:gd name="T59" fmla="*/ 193 h 206"/>
                <a:gd name="T60" fmla="*/ 7 w 172"/>
                <a:gd name="T61" fmla="*/ 199 h 206"/>
                <a:gd name="T62" fmla="*/ 13 w 172"/>
                <a:gd name="T63" fmla="*/ 206 h 206"/>
                <a:gd name="T64" fmla="*/ 35 w 172"/>
                <a:gd name="T65" fmla="*/ 197 h 206"/>
                <a:gd name="T66" fmla="*/ 45 w 172"/>
                <a:gd name="T67" fmla="*/ 192 h 206"/>
                <a:gd name="T68" fmla="*/ 49 w 172"/>
                <a:gd name="T69" fmla="*/ 183 h 206"/>
                <a:gd name="T70" fmla="*/ 54 w 172"/>
                <a:gd name="T71" fmla="*/ 193 h 206"/>
                <a:gd name="T72" fmla="*/ 63 w 172"/>
                <a:gd name="T73" fmla="*/ 178 h 206"/>
                <a:gd name="T74" fmla="*/ 66 w 172"/>
                <a:gd name="T75" fmla="*/ 157 h 206"/>
                <a:gd name="T76" fmla="*/ 59 w 172"/>
                <a:gd name="T77" fmla="*/ 127 h 206"/>
                <a:gd name="T78" fmla="*/ 75 w 172"/>
                <a:gd name="T79" fmla="*/ 111 h 206"/>
                <a:gd name="T80" fmla="*/ 76 w 172"/>
                <a:gd name="T81" fmla="*/ 86 h 206"/>
                <a:gd name="T82" fmla="*/ 89 w 172"/>
                <a:gd name="T83" fmla="*/ 69 h 206"/>
                <a:gd name="T84" fmla="*/ 92 w 172"/>
                <a:gd name="T85" fmla="*/ 53 h 206"/>
                <a:gd name="T86" fmla="*/ 110 w 172"/>
                <a:gd name="T87" fmla="*/ 49 h 206"/>
                <a:gd name="T88" fmla="*/ 110 w 172"/>
                <a:gd name="T89" fmla="*/ 36 h 206"/>
                <a:gd name="T90" fmla="*/ 134 w 172"/>
                <a:gd name="T91" fmla="*/ 36 h 206"/>
                <a:gd name="T92" fmla="*/ 144 w 172"/>
                <a:gd name="T93" fmla="*/ 21 h 206"/>
                <a:gd name="T94" fmla="*/ 162 w 172"/>
                <a:gd name="T95" fmla="*/ 19 h 206"/>
                <a:gd name="T96" fmla="*/ 172 w 172"/>
                <a:gd name="T97" fmla="*/ 17 h 2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6"/>
                <a:gd name="T149" fmla="*/ 172 w 172"/>
                <a:gd name="T150" fmla="*/ 206 h 2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6">
                  <a:moveTo>
                    <a:pt x="159" y="12"/>
                  </a:moveTo>
                  <a:lnTo>
                    <a:pt x="165" y="10"/>
                  </a:lnTo>
                  <a:lnTo>
                    <a:pt x="171" y="4"/>
                  </a:lnTo>
                  <a:lnTo>
                    <a:pt x="159" y="1"/>
                  </a:lnTo>
                  <a:lnTo>
                    <a:pt x="156" y="1"/>
                  </a:lnTo>
                  <a:lnTo>
                    <a:pt x="155" y="3"/>
                  </a:lnTo>
                  <a:lnTo>
                    <a:pt x="152" y="7"/>
                  </a:lnTo>
                  <a:lnTo>
                    <a:pt x="151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5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10"/>
                  </a:lnTo>
                  <a:lnTo>
                    <a:pt x="123" y="14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14" y="19"/>
                  </a:lnTo>
                  <a:lnTo>
                    <a:pt x="113" y="22"/>
                  </a:lnTo>
                  <a:lnTo>
                    <a:pt x="110" y="24"/>
                  </a:lnTo>
                  <a:lnTo>
                    <a:pt x="106" y="24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5"/>
                  </a:lnTo>
                  <a:lnTo>
                    <a:pt x="92" y="29"/>
                  </a:lnTo>
                  <a:lnTo>
                    <a:pt x="87" y="36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85" y="45"/>
                  </a:lnTo>
                  <a:lnTo>
                    <a:pt x="82" y="45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70"/>
                  </a:lnTo>
                  <a:lnTo>
                    <a:pt x="68" y="76"/>
                  </a:lnTo>
                  <a:lnTo>
                    <a:pt x="61" y="90"/>
                  </a:lnTo>
                  <a:lnTo>
                    <a:pt x="59" y="99"/>
                  </a:lnTo>
                  <a:lnTo>
                    <a:pt x="56" y="101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1" y="108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5"/>
                  </a:lnTo>
                  <a:lnTo>
                    <a:pt x="34" y="124"/>
                  </a:lnTo>
                  <a:lnTo>
                    <a:pt x="31" y="125"/>
                  </a:lnTo>
                  <a:lnTo>
                    <a:pt x="30" y="127"/>
                  </a:lnTo>
                  <a:lnTo>
                    <a:pt x="28" y="130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40"/>
                  </a:lnTo>
                  <a:lnTo>
                    <a:pt x="8" y="142"/>
                  </a:lnTo>
                  <a:lnTo>
                    <a:pt x="7" y="145"/>
                  </a:lnTo>
                  <a:lnTo>
                    <a:pt x="3" y="147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3" y="155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0" y="165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3"/>
                  </a:lnTo>
                  <a:lnTo>
                    <a:pt x="4" y="175"/>
                  </a:lnTo>
                  <a:lnTo>
                    <a:pt x="1" y="181"/>
                  </a:lnTo>
                  <a:lnTo>
                    <a:pt x="7" y="178"/>
                  </a:lnTo>
                  <a:lnTo>
                    <a:pt x="7" y="181"/>
                  </a:lnTo>
                  <a:lnTo>
                    <a:pt x="6" y="181"/>
                  </a:lnTo>
                  <a:lnTo>
                    <a:pt x="3" y="183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0"/>
                  </a:lnTo>
                  <a:lnTo>
                    <a:pt x="4" y="193"/>
                  </a:lnTo>
                  <a:lnTo>
                    <a:pt x="3" y="193"/>
                  </a:lnTo>
                  <a:lnTo>
                    <a:pt x="1" y="193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3"/>
                  </a:lnTo>
                  <a:lnTo>
                    <a:pt x="13" y="206"/>
                  </a:lnTo>
                  <a:lnTo>
                    <a:pt x="22" y="206"/>
                  </a:lnTo>
                  <a:lnTo>
                    <a:pt x="31" y="203"/>
                  </a:lnTo>
                  <a:lnTo>
                    <a:pt x="35" y="197"/>
                  </a:lnTo>
                  <a:lnTo>
                    <a:pt x="39" y="192"/>
                  </a:lnTo>
                  <a:lnTo>
                    <a:pt x="42" y="193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3"/>
                  </a:lnTo>
                  <a:lnTo>
                    <a:pt x="49" y="183"/>
                  </a:lnTo>
                  <a:lnTo>
                    <a:pt x="51" y="186"/>
                  </a:lnTo>
                  <a:lnTo>
                    <a:pt x="52" y="190"/>
                  </a:lnTo>
                  <a:lnTo>
                    <a:pt x="54" y="193"/>
                  </a:lnTo>
                  <a:lnTo>
                    <a:pt x="56" y="193"/>
                  </a:lnTo>
                  <a:lnTo>
                    <a:pt x="59" y="181"/>
                  </a:lnTo>
                  <a:lnTo>
                    <a:pt x="63" y="178"/>
                  </a:lnTo>
                  <a:lnTo>
                    <a:pt x="63" y="166"/>
                  </a:lnTo>
                  <a:lnTo>
                    <a:pt x="66" y="162"/>
                  </a:lnTo>
                  <a:lnTo>
                    <a:pt x="66" y="157"/>
                  </a:lnTo>
                  <a:lnTo>
                    <a:pt x="61" y="152"/>
                  </a:lnTo>
                  <a:lnTo>
                    <a:pt x="61" y="142"/>
                  </a:lnTo>
                  <a:lnTo>
                    <a:pt x="59" y="127"/>
                  </a:lnTo>
                  <a:lnTo>
                    <a:pt x="63" y="118"/>
                  </a:lnTo>
                  <a:lnTo>
                    <a:pt x="73" y="118"/>
                  </a:lnTo>
                  <a:lnTo>
                    <a:pt x="75" y="111"/>
                  </a:lnTo>
                  <a:lnTo>
                    <a:pt x="69" y="108"/>
                  </a:lnTo>
                  <a:lnTo>
                    <a:pt x="76" y="99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6"/>
                  </a:lnTo>
                  <a:lnTo>
                    <a:pt x="89" y="69"/>
                  </a:lnTo>
                  <a:lnTo>
                    <a:pt x="87" y="65"/>
                  </a:lnTo>
                  <a:lnTo>
                    <a:pt x="87" y="58"/>
                  </a:lnTo>
                  <a:lnTo>
                    <a:pt x="92" y="53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10" y="49"/>
                  </a:lnTo>
                  <a:lnTo>
                    <a:pt x="110" y="39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16" y="32"/>
                  </a:lnTo>
                  <a:lnTo>
                    <a:pt x="128" y="39"/>
                  </a:lnTo>
                  <a:lnTo>
                    <a:pt x="134" y="36"/>
                  </a:lnTo>
                  <a:lnTo>
                    <a:pt x="141" y="39"/>
                  </a:lnTo>
                  <a:lnTo>
                    <a:pt x="144" y="29"/>
                  </a:lnTo>
                  <a:lnTo>
                    <a:pt x="144" y="21"/>
                  </a:lnTo>
                  <a:lnTo>
                    <a:pt x="148" y="17"/>
                  </a:lnTo>
                  <a:lnTo>
                    <a:pt x="154" y="17"/>
                  </a:lnTo>
                  <a:lnTo>
                    <a:pt x="162" y="19"/>
                  </a:lnTo>
                  <a:lnTo>
                    <a:pt x="165" y="25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401"/>
            <p:cNvSpPr>
              <a:spLocks noChangeAspect="1"/>
            </p:cNvSpPr>
            <p:nvPr/>
          </p:nvSpPr>
          <p:spPr bwMode="auto">
            <a:xfrm>
              <a:off x="1778" y="1027"/>
              <a:ext cx="473" cy="709"/>
            </a:xfrm>
            <a:custGeom>
              <a:avLst/>
              <a:gdLst>
                <a:gd name="T0" fmla="*/ 87 w 103"/>
                <a:gd name="T1" fmla="*/ 87 h 155"/>
                <a:gd name="T2" fmla="*/ 85 w 103"/>
                <a:gd name="T3" fmla="*/ 75 h 155"/>
                <a:gd name="T4" fmla="*/ 75 w 103"/>
                <a:gd name="T5" fmla="*/ 63 h 155"/>
                <a:gd name="T6" fmla="*/ 72 w 103"/>
                <a:gd name="T7" fmla="*/ 51 h 155"/>
                <a:gd name="T8" fmla="*/ 66 w 103"/>
                <a:gd name="T9" fmla="*/ 31 h 155"/>
                <a:gd name="T10" fmla="*/ 56 w 103"/>
                <a:gd name="T11" fmla="*/ 25 h 155"/>
                <a:gd name="T12" fmla="*/ 53 w 103"/>
                <a:gd name="T13" fmla="*/ 11 h 155"/>
                <a:gd name="T14" fmla="*/ 52 w 103"/>
                <a:gd name="T15" fmla="*/ 4 h 155"/>
                <a:gd name="T16" fmla="*/ 38 w 103"/>
                <a:gd name="T17" fmla="*/ 0 h 155"/>
                <a:gd name="T18" fmla="*/ 34 w 103"/>
                <a:gd name="T19" fmla="*/ 14 h 155"/>
                <a:gd name="T20" fmla="*/ 24 w 103"/>
                <a:gd name="T21" fmla="*/ 21 h 155"/>
                <a:gd name="T22" fmla="*/ 6 w 103"/>
                <a:gd name="T23" fmla="*/ 17 h 155"/>
                <a:gd name="T24" fmla="*/ 6 w 103"/>
                <a:gd name="T25" fmla="*/ 27 h 155"/>
                <a:gd name="T26" fmla="*/ 22 w 103"/>
                <a:gd name="T27" fmla="*/ 36 h 155"/>
                <a:gd name="T28" fmla="*/ 28 w 103"/>
                <a:gd name="T29" fmla="*/ 45 h 155"/>
                <a:gd name="T30" fmla="*/ 30 w 103"/>
                <a:gd name="T31" fmla="*/ 56 h 155"/>
                <a:gd name="T32" fmla="*/ 34 w 103"/>
                <a:gd name="T33" fmla="*/ 67 h 155"/>
                <a:gd name="T34" fmla="*/ 42 w 103"/>
                <a:gd name="T35" fmla="*/ 70 h 155"/>
                <a:gd name="T36" fmla="*/ 45 w 103"/>
                <a:gd name="T37" fmla="*/ 73 h 155"/>
                <a:gd name="T38" fmla="*/ 45 w 103"/>
                <a:gd name="T39" fmla="*/ 77 h 155"/>
                <a:gd name="T40" fmla="*/ 30 w 103"/>
                <a:gd name="T41" fmla="*/ 101 h 155"/>
                <a:gd name="T42" fmla="*/ 22 w 103"/>
                <a:gd name="T43" fmla="*/ 110 h 155"/>
                <a:gd name="T44" fmla="*/ 24 w 103"/>
                <a:gd name="T45" fmla="*/ 120 h 155"/>
                <a:gd name="T46" fmla="*/ 30 w 103"/>
                <a:gd name="T47" fmla="*/ 132 h 155"/>
                <a:gd name="T48" fmla="*/ 30 w 103"/>
                <a:gd name="T49" fmla="*/ 141 h 155"/>
                <a:gd name="T50" fmla="*/ 37 w 103"/>
                <a:gd name="T51" fmla="*/ 148 h 155"/>
                <a:gd name="T52" fmla="*/ 39 w 103"/>
                <a:gd name="T53" fmla="*/ 155 h 155"/>
                <a:gd name="T54" fmla="*/ 48 w 103"/>
                <a:gd name="T55" fmla="*/ 154 h 155"/>
                <a:gd name="T56" fmla="*/ 65 w 103"/>
                <a:gd name="T57" fmla="*/ 145 h 155"/>
                <a:gd name="T58" fmla="*/ 86 w 103"/>
                <a:gd name="T59" fmla="*/ 135 h 155"/>
                <a:gd name="T60" fmla="*/ 96 w 103"/>
                <a:gd name="T61" fmla="*/ 116 h 155"/>
                <a:gd name="T62" fmla="*/ 103 w 103"/>
                <a:gd name="T63" fmla="*/ 99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55"/>
                <a:gd name="T98" fmla="*/ 103 w 103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55">
                  <a:moveTo>
                    <a:pt x="96" y="93"/>
                  </a:moveTo>
                  <a:lnTo>
                    <a:pt x="87" y="87"/>
                  </a:lnTo>
                  <a:lnTo>
                    <a:pt x="90" y="82"/>
                  </a:lnTo>
                  <a:lnTo>
                    <a:pt x="85" y="75"/>
                  </a:lnTo>
                  <a:lnTo>
                    <a:pt x="76" y="70"/>
                  </a:lnTo>
                  <a:lnTo>
                    <a:pt x="75" y="63"/>
                  </a:lnTo>
                  <a:lnTo>
                    <a:pt x="80" y="58"/>
                  </a:lnTo>
                  <a:lnTo>
                    <a:pt x="72" y="51"/>
                  </a:lnTo>
                  <a:lnTo>
                    <a:pt x="65" y="38"/>
                  </a:lnTo>
                  <a:lnTo>
                    <a:pt x="66" y="31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2" y="17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8" y="22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6" y="27"/>
                  </a:lnTo>
                  <a:lnTo>
                    <a:pt x="18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8" y="45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42" y="70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84"/>
                  </a:lnTo>
                  <a:lnTo>
                    <a:pt x="30" y="101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4" y="120"/>
                  </a:lnTo>
                  <a:lnTo>
                    <a:pt x="27" y="128"/>
                  </a:lnTo>
                  <a:lnTo>
                    <a:pt x="30" y="132"/>
                  </a:lnTo>
                  <a:lnTo>
                    <a:pt x="30" y="137"/>
                  </a:lnTo>
                  <a:lnTo>
                    <a:pt x="30" y="141"/>
                  </a:lnTo>
                  <a:lnTo>
                    <a:pt x="32" y="145"/>
                  </a:lnTo>
                  <a:lnTo>
                    <a:pt x="37" y="148"/>
                  </a:lnTo>
                  <a:lnTo>
                    <a:pt x="41" y="149"/>
                  </a:lnTo>
                  <a:lnTo>
                    <a:pt x="39" y="155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65" y="145"/>
                  </a:lnTo>
                  <a:lnTo>
                    <a:pt x="76" y="141"/>
                  </a:lnTo>
                  <a:lnTo>
                    <a:pt x="86" y="135"/>
                  </a:lnTo>
                  <a:lnTo>
                    <a:pt x="90" y="124"/>
                  </a:lnTo>
                  <a:lnTo>
                    <a:pt x="96" y="116"/>
                  </a:lnTo>
                  <a:lnTo>
                    <a:pt x="101" y="107"/>
                  </a:lnTo>
                  <a:lnTo>
                    <a:pt x="103" y="99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403"/>
            <p:cNvSpPr>
              <a:spLocks noChangeAspect="1"/>
            </p:cNvSpPr>
            <p:nvPr/>
          </p:nvSpPr>
          <p:spPr bwMode="auto">
            <a:xfrm>
              <a:off x="374" y="2757"/>
              <a:ext cx="709" cy="532"/>
            </a:xfrm>
            <a:custGeom>
              <a:avLst/>
              <a:gdLst>
                <a:gd name="T0" fmla="*/ 149 w 155"/>
                <a:gd name="T1" fmla="*/ 41 h 116"/>
                <a:gd name="T2" fmla="*/ 133 w 155"/>
                <a:gd name="T3" fmla="*/ 36 h 116"/>
                <a:gd name="T4" fmla="*/ 117 w 155"/>
                <a:gd name="T5" fmla="*/ 34 h 116"/>
                <a:gd name="T6" fmla="*/ 111 w 155"/>
                <a:gd name="T7" fmla="*/ 29 h 116"/>
                <a:gd name="T8" fmla="*/ 101 w 155"/>
                <a:gd name="T9" fmla="*/ 23 h 116"/>
                <a:gd name="T10" fmla="*/ 93 w 155"/>
                <a:gd name="T11" fmla="*/ 17 h 116"/>
                <a:gd name="T12" fmla="*/ 86 w 155"/>
                <a:gd name="T13" fmla="*/ 16 h 116"/>
                <a:gd name="T14" fmla="*/ 77 w 155"/>
                <a:gd name="T15" fmla="*/ 16 h 116"/>
                <a:gd name="T16" fmla="*/ 67 w 155"/>
                <a:gd name="T17" fmla="*/ 13 h 116"/>
                <a:gd name="T18" fmla="*/ 50 w 155"/>
                <a:gd name="T19" fmla="*/ 7 h 116"/>
                <a:gd name="T20" fmla="*/ 42 w 155"/>
                <a:gd name="T21" fmla="*/ 6 h 116"/>
                <a:gd name="T22" fmla="*/ 26 w 155"/>
                <a:gd name="T23" fmla="*/ 2 h 116"/>
                <a:gd name="T24" fmla="*/ 22 w 155"/>
                <a:gd name="T25" fmla="*/ 0 h 116"/>
                <a:gd name="T26" fmla="*/ 18 w 155"/>
                <a:gd name="T27" fmla="*/ 0 h 116"/>
                <a:gd name="T28" fmla="*/ 14 w 155"/>
                <a:gd name="T29" fmla="*/ 3 h 116"/>
                <a:gd name="T30" fmla="*/ 2 w 155"/>
                <a:gd name="T31" fmla="*/ 6 h 116"/>
                <a:gd name="T32" fmla="*/ 4 w 155"/>
                <a:gd name="T33" fmla="*/ 10 h 116"/>
                <a:gd name="T34" fmla="*/ 4 w 155"/>
                <a:gd name="T35" fmla="*/ 16 h 116"/>
                <a:gd name="T36" fmla="*/ 8 w 155"/>
                <a:gd name="T37" fmla="*/ 21 h 116"/>
                <a:gd name="T38" fmla="*/ 11 w 155"/>
                <a:gd name="T39" fmla="*/ 24 h 116"/>
                <a:gd name="T40" fmla="*/ 12 w 155"/>
                <a:gd name="T41" fmla="*/ 26 h 116"/>
                <a:gd name="T42" fmla="*/ 18 w 155"/>
                <a:gd name="T43" fmla="*/ 29 h 116"/>
                <a:gd name="T44" fmla="*/ 25 w 155"/>
                <a:gd name="T45" fmla="*/ 27 h 116"/>
                <a:gd name="T46" fmla="*/ 31 w 155"/>
                <a:gd name="T47" fmla="*/ 31 h 116"/>
                <a:gd name="T48" fmla="*/ 32 w 155"/>
                <a:gd name="T49" fmla="*/ 33 h 116"/>
                <a:gd name="T50" fmla="*/ 33 w 155"/>
                <a:gd name="T51" fmla="*/ 36 h 116"/>
                <a:gd name="T52" fmla="*/ 26 w 155"/>
                <a:gd name="T53" fmla="*/ 40 h 116"/>
                <a:gd name="T54" fmla="*/ 22 w 155"/>
                <a:gd name="T55" fmla="*/ 44 h 116"/>
                <a:gd name="T56" fmla="*/ 21 w 155"/>
                <a:gd name="T57" fmla="*/ 51 h 116"/>
                <a:gd name="T58" fmla="*/ 18 w 155"/>
                <a:gd name="T59" fmla="*/ 53 h 116"/>
                <a:gd name="T60" fmla="*/ 16 w 155"/>
                <a:gd name="T61" fmla="*/ 58 h 116"/>
                <a:gd name="T62" fmla="*/ 9 w 155"/>
                <a:gd name="T63" fmla="*/ 60 h 116"/>
                <a:gd name="T64" fmla="*/ 14 w 155"/>
                <a:gd name="T65" fmla="*/ 69 h 116"/>
                <a:gd name="T66" fmla="*/ 14 w 155"/>
                <a:gd name="T67" fmla="*/ 71 h 116"/>
                <a:gd name="T68" fmla="*/ 8 w 155"/>
                <a:gd name="T69" fmla="*/ 74 h 116"/>
                <a:gd name="T70" fmla="*/ 8 w 155"/>
                <a:gd name="T71" fmla="*/ 79 h 116"/>
                <a:gd name="T72" fmla="*/ 11 w 155"/>
                <a:gd name="T73" fmla="*/ 82 h 116"/>
                <a:gd name="T74" fmla="*/ 2 w 155"/>
                <a:gd name="T75" fmla="*/ 88 h 116"/>
                <a:gd name="T76" fmla="*/ 0 w 155"/>
                <a:gd name="T77" fmla="*/ 95 h 116"/>
                <a:gd name="T78" fmla="*/ 8 w 155"/>
                <a:gd name="T79" fmla="*/ 96 h 116"/>
                <a:gd name="T80" fmla="*/ 14 w 155"/>
                <a:gd name="T81" fmla="*/ 102 h 116"/>
                <a:gd name="T82" fmla="*/ 15 w 155"/>
                <a:gd name="T83" fmla="*/ 112 h 116"/>
                <a:gd name="T84" fmla="*/ 28 w 155"/>
                <a:gd name="T85" fmla="*/ 113 h 116"/>
                <a:gd name="T86" fmla="*/ 38 w 155"/>
                <a:gd name="T87" fmla="*/ 110 h 116"/>
                <a:gd name="T88" fmla="*/ 49 w 155"/>
                <a:gd name="T89" fmla="*/ 110 h 116"/>
                <a:gd name="T90" fmla="*/ 70 w 155"/>
                <a:gd name="T91" fmla="*/ 113 h 116"/>
                <a:gd name="T92" fmla="*/ 77 w 155"/>
                <a:gd name="T93" fmla="*/ 110 h 116"/>
                <a:gd name="T94" fmla="*/ 84 w 155"/>
                <a:gd name="T95" fmla="*/ 103 h 116"/>
                <a:gd name="T96" fmla="*/ 93 w 155"/>
                <a:gd name="T97" fmla="*/ 101 h 116"/>
                <a:gd name="T98" fmla="*/ 101 w 155"/>
                <a:gd name="T99" fmla="*/ 91 h 116"/>
                <a:gd name="T100" fmla="*/ 104 w 155"/>
                <a:gd name="T101" fmla="*/ 81 h 116"/>
                <a:gd name="T102" fmla="*/ 108 w 155"/>
                <a:gd name="T103" fmla="*/ 72 h 116"/>
                <a:gd name="T104" fmla="*/ 119 w 155"/>
                <a:gd name="T105" fmla="*/ 61 h 116"/>
                <a:gd name="T106" fmla="*/ 121 w 155"/>
                <a:gd name="T107" fmla="*/ 57 h 116"/>
                <a:gd name="T108" fmla="*/ 131 w 155"/>
                <a:gd name="T109" fmla="*/ 54 h 116"/>
                <a:gd name="T110" fmla="*/ 153 w 155"/>
                <a:gd name="T111" fmla="*/ 45 h 116"/>
                <a:gd name="T112" fmla="*/ 155 w 155"/>
                <a:gd name="T113" fmla="*/ 44 h 116"/>
                <a:gd name="T114" fmla="*/ 152 w 155"/>
                <a:gd name="T115" fmla="*/ 43 h 1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116"/>
                <a:gd name="T176" fmla="*/ 155 w 155"/>
                <a:gd name="T177" fmla="*/ 116 h 1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116">
                  <a:moveTo>
                    <a:pt x="152" y="43"/>
                  </a:moveTo>
                  <a:lnTo>
                    <a:pt x="149" y="41"/>
                  </a:lnTo>
                  <a:lnTo>
                    <a:pt x="141" y="38"/>
                  </a:lnTo>
                  <a:lnTo>
                    <a:pt x="133" y="36"/>
                  </a:lnTo>
                  <a:lnTo>
                    <a:pt x="125" y="34"/>
                  </a:lnTo>
                  <a:lnTo>
                    <a:pt x="117" y="34"/>
                  </a:lnTo>
                  <a:lnTo>
                    <a:pt x="115" y="31"/>
                  </a:lnTo>
                  <a:lnTo>
                    <a:pt x="111" y="29"/>
                  </a:lnTo>
                  <a:lnTo>
                    <a:pt x="105" y="27"/>
                  </a:lnTo>
                  <a:lnTo>
                    <a:pt x="101" y="23"/>
                  </a:lnTo>
                  <a:lnTo>
                    <a:pt x="94" y="19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6"/>
                  </a:lnTo>
                  <a:lnTo>
                    <a:pt x="81" y="14"/>
                  </a:lnTo>
                  <a:lnTo>
                    <a:pt x="77" y="16"/>
                  </a:lnTo>
                  <a:lnTo>
                    <a:pt x="71" y="13"/>
                  </a:lnTo>
                  <a:lnTo>
                    <a:pt x="67" y="13"/>
                  </a:lnTo>
                  <a:lnTo>
                    <a:pt x="62" y="12"/>
                  </a:lnTo>
                  <a:lnTo>
                    <a:pt x="50" y="7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5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2" y="41"/>
                  </a:lnTo>
                  <a:lnTo>
                    <a:pt x="22" y="44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7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9" y="60"/>
                  </a:lnTo>
                  <a:lnTo>
                    <a:pt x="12" y="67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9" y="72"/>
                  </a:lnTo>
                  <a:lnTo>
                    <a:pt x="8" y="74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8" y="85"/>
                  </a:lnTo>
                  <a:lnTo>
                    <a:pt x="2" y="88"/>
                  </a:lnTo>
                  <a:lnTo>
                    <a:pt x="1" y="91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8" y="96"/>
                  </a:lnTo>
                  <a:lnTo>
                    <a:pt x="12" y="99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5" y="112"/>
                  </a:lnTo>
                  <a:lnTo>
                    <a:pt x="19" y="116"/>
                  </a:lnTo>
                  <a:lnTo>
                    <a:pt x="28" y="113"/>
                  </a:lnTo>
                  <a:lnTo>
                    <a:pt x="32" y="112"/>
                  </a:lnTo>
                  <a:lnTo>
                    <a:pt x="38" y="110"/>
                  </a:lnTo>
                  <a:lnTo>
                    <a:pt x="43" y="109"/>
                  </a:lnTo>
                  <a:lnTo>
                    <a:pt x="49" y="110"/>
                  </a:lnTo>
                  <a:lnTo>
                    <a:pt x="60" y="112"/>
                  </a:lnTo>
                  <a:lnTo>
                    <a:pt x="70" y="113"/>
                  </a:lnTo>
                  <a:lnTo>
                    <a:pt x="74" y="113"/>
                  </a:lnTo>
                  <a:lnTo>
                    <a:pt x="77" y="110"/>
                  </a:lnTo>
                  <a:lnTo>
                    <a:pt x="78" y="106"/>
                  </a:lnTo>
                  <a:lnTo>
                    <a:pt x="84" y="103"/>
                  </a:lnTo>
                  <a:lnTo>
                    <a:pt x="94" y="103"/>
                  </a:lnTo>
                  <a:lnTo>
                    <a:pt x="93" y="101"/>
                  </a:lnTo>
                  <a:lnTo>
                    <a:pt x="94" y="98"/>
                  </a:lnTo>
                  <a:lnTo>
                    <a:pt x="101" y="91"/>
                  </a:lnTo>
                  <a:lnTo>
                    <a:pt x="108" y="88"/>
                  </a:lnTo>
                  <a:lnTo>
                    <a:pt x="104" y="81"/>
                  </a:lnTo>
                  <a:lnTo>
                    <a:pt x="104" y="75"/>
                  </a:lnTo>
                  <a:lnTo>
                    <a:pt x="108" y="72"/>
                  </a:lnTo>
                  <a:lnTo>
                    <a:pt x="114" y="65"/>
                  </a:lnTo>
                  <a:lnTo>
                    <a:pt x="119" y="61"/>
                  </a:lnTo>
                  <a:lnTo>
                    <a:pt x="121" y="61"/>
                  </a:lnTo>
                  <a:lnTo>
                    <a:pt x="121" y="57"/>
                  </a:lnTo>
                  <a:lnTo>
                    <a:pt x="125" y="54"/>
                  </a:lnTo>
                  <a:lnTo>
                    <a:pt x="131" y="54"/>
                  </a:lnTo>
                  <a:lnTo>
                    <a:pt x="141" y="53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5" y="44"/>
                  </a:lnTo>
                  <a:lnTo>
                    <a:pt x="155" y="41"/>
                  </a:lnTo>
                  <a:lnTo>
                    <a:pt x="152" y="4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407"/>
            <p:cNvSpPr>
              <a:spLocks noChangeAspect="1"/>
            </p:cNvSpPr>
            <p:nvPr/>
          </p:nvSpPr>
          <p:spPr bwMode="auto">
            <a:xfrm>
              <a:off x="374" y="2757"/>
              <a:ext cx="709" cy="532"/>
            </a:xfrm>
            <a:custGeom>
              <a:avLst/>
              <a:gdLst>
                <a:gd name="T0" fmla="*/ 149 w 155"/>
                <a:gd name="T1" fmla="*/ 41 h 116"/>
                <a:gd name="T2" fmla="*/ 133 w 155"/>
                <a:gd name="T3" fmla="*/ 36 h 116"/>
                <a:gd name="T4" fmla="*/ 117 w 155"/>
                <a:gd name="T5" fmla="*/ 34 h 116"/>
                <a:gd name="T6" fmla="*/ 111 w 155"/>
                <a:gd name="T7" fmla="*/ 29 h 116"/>
                <a:gd name="T8" fmla="*/ 101 w 155"/>
                <a:gd name="T9" fmla="*/ 23 h 116"/>
                <a:gd name="T10" fmla="*/ 93 w 155"/>
                <a:gd name="T11" fmla="*/ 17 h 116"/>
                <a:gd name="T12" fmla="*/ 86 w 155"/>
                <a:gd name="T13" fmla="*/ 16 h 116"/>
                <a:gd name="T14" fmla="*/ 77 w 155"/>
                <a:gd name="T15" fmla="*/ 16 h 116"/>
                <a:gd name="T16" fmla="*/ 67 w 155"/>
                <a:gd name="T17" fmla="*/ 13 h 116"/>
                <a:gd name="T18" fmla="*/ 50 w 155"/>
                <a:gd name="T19" fmla="*/ 7 h 116"/>
                <a:gd name="T20" fmla="*/ 42 w 155"/>
                <a:gd name="T21" fmla="*/ 6 h 116"/>
                <a:gd name="T22" fmla="*/ 26 w 155"/>
                <a:gd name="T23" fmla="*/ 2 h 116"/>
                <a:gd name="T24" fmla="*/ 22 w 155"/>
                <a:gd name="T25" fmla="*/ 0 h 116"/>
                <a:gd name="T26" fmla="*/ 18 w 155"/>
                <a:gd name="T27" fmla="*/ 0 h 116"/>
                <a:gd name="T28" fmla="*/ 14 w 155"/>
                <a:gd name="T29" fmla="*/ 3 h 116"/>
                <a:gd name="T30" fmla="*/ 2 w 155"/>
                <a:gd name="T31" fmla="*/ 6 h 116"/>
                <a:gd name="T32" fmla="*/ 4 w 155"/>
                <a:gd name="T33" fmla="*/ 10 h 116"/>
                <a:gd name="T34" fmla="*/ 4 w 155"/>
                <a:gd name="T35" fmla="*/ 16 h 116"/>
                <a:gd name="T36" fmla="*/ 8 w 155"/>
                <a:gd name="T37" fmla="*/ 21 h 116"/>
                <a:gd name="T38" fmla="*/ 11 w 155"/>
                <a:gd name="T39" fmla="*/ 24 h 116"/>
                <a:gd name="T40" fmla="*/ 12 w 155"/>
                <a:gd name="T41" fmla="*/ 26 h 116"/>
                <a:gd name="T42" fmla="*/ 18 w 155"/>
                <a:gd name="T43" fmla="*/ 29 h 116"/>
                <a:gd name="T44" fmla="*/ 25 w 155"/>
                <a:gd name="T45" fmla="*/ 27 h 116"/>
                <a:gd name="T46" fmla="*/ 31 w 155"/>
                <a:gd name="T47" fmla="*/ 31 h 116"/>
                <a:gd name="T48" fmla="*/ 32 w 155"/>
                <a:gd name="T49" fmla="*/ 33 h 116"/>
                <a:gd name="T50" fmla="*/ 33 w 155"/>
                <a:gd name="T51" fmla="*/ 36 h 116"/>
                <a:gd name="T52" fmla="*/ 26 w 155"/>
                <a:gd name="T53" fmla="*/ 40 h 116"/>
                <a:gd name="T54" fmla="*/ 22 w 155"/>
                <a:gd name="T55" fmla="*/ 44 h 116"/>
                <a:gd name="T56" fmla="*/ 21 w 155"/>
                <a:gd name="T57" fmla="*/ 51 h 116"/>
                <a:gd name="T58" fmla="*/ 18 w 155"/>
                <a:gd name="T59" fmla="*/ 53 h 116"/>
                <a:gd name="T60" fmla="*/ 16 w 155"/>
                <a:gd name="T61" fmla="*/ 58 h 116"/>
                <a:gd name="T62" fmla="*/ 9 w 155"/>
                <a:gd name="T63" fmla="*/ 60 h 116"/>
                <a:gd name="T64" fmla="*/ 14 w 155"/>
                <a:gd name="T65" fmla="*/ 69 h 116"/>
                <a:gd name="T66" fmla="*/ 14 w 155"/>
                <a:gd name="T67" fmla="*/ 71 h 116"/>
                <a:gd name="T68" fmla="*/ 8 w 155"/>
                <a:gd name="T69" fmla="*/ 74 h 116"/>
                <a:gd name="T70" fmla="*/ 8 w 155"/>
                <a:gd name="T71" fmla="*/ 79 h 116"/>
                <a:gd name="T72" fmla="*/ 11 w 155"/>
                <a:gd name="T73" fmla="*/ 82 h 116"/>
                <a:gd name="T74" fmla="*/ 2 w 155"/>
                <a:gd name="T75" fmla="*/ 88 h 116"/>
                <a:gd name="T76" fmla="*/ 0 w 155"/>
                <a:gd name="T77" fmla="*/ 95 h 116"/>
                <a:gd name="T78" fmla="*/ 8 w 155"/>
                <a:gd name="T79" fmla="*/ 96 h 116"/>
                <a:gd name="T80" fmla="*/ 14 w 155"/>
                <a:gd name="T81" fmla="*/ 102 h 116"/>
                <a:gd name="T82" fmla="*/ 15 w 155"/>
                <a:gd name="T83" fmla="*/ 112 h 116"/>
                <a:gd name="T84" fmla="*/ 28 w 155"/>
                <a:gd name="T85" fmla="*/ 113 h 116"/>
                <a:gd name="T86" fmla="*/ 38 w 155"/>
                <a:gd name="T87" fmla="*/ 110 h 116"/>
                <a:gd name="T88" fmla="*/ 49 w 155"/>
                <a:gd name="T89" fmla="*/ 110 h 116"/>
                <a:gd name="T90" fmla="*/ 70 w 155"/>
                <a:gd name="T91" fmla="*/ 113 h 116"/>
                <a:gd name="T92" fmla="*/ 77 w 155"/>
                <a:gd name="T93" fmla="*/ 110 h 116"/>
                <a:gd name="T94" fmla="*/ 84 w 155"/>
                <a:gd name="T95" fmla="*/ 103 h 116"/>
                <a:gd name="T96" fmla="*/ 93 w 155"/>
                <a:gd name="T97" fmla="*/ 101 h 116"/>
                <a:gd name="T98" fmla="*/ 101 w 155"/>
                <a:gd name="T99" fmla="*/ 91 h 116"/>
                <a:gd name="T100" fmla="*/ 104 w 155"/>
                <a:gd name="T101" fmla="*/ 81 h 116"/>
                <a:gd name="T102" fmla="*/ 108 w 155"/>
                <a:gd name="T103" fmla="*/ 72 h 116"/>
                <a:gd name="T104" fmla="*/ 119 w 155"/>
                <a:gd name="T105" fmla="*/ 61 h 116"/>
                <a:gd name="T106" fmla="*/ 121 w 155"/>
                <a:gd name="T107" fmla="*/ 57 h 116"/>
                <a:gd name="T108" fmla="*/ 131 w 155"/>
                <a:gd name="T109" fmla="*/ 54 h 116"/>
                <a:gd name="T110" fmla="*/ 153 w 155"/>
                <a:gd name="T111" fmla="*/ 45 h 116"/>
                <a:gd name="T112" fmla="*/ 155 w 155"/>
                <a:gd name="T113" fmla="*/ 44 h 116"/>
                <a:gd name="T114" fmla="*/ 152 w 155"/>
                <a:gd name="T115" fmla="*/ 43 h 1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116"/>
                <a:gd name="T176" fmla="*/ 155 w 155"/>
                <a:gd name="T177" fmla="*/ 116 h 1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116">
                  <a:moveTo>
                    <a:pt x="152" y="43"/>
                  </a:moveTo>
                  <a:lnTo>
                    <a:pt x="149" y="41"/>
                  </a:lnTo>
                  <a:lnTo>
                    <a:pt x="141" y="38"/>
                  </a:lnTo>
                  <a:lnTo>
                    <a:pt x="133" y="36"/>
                  </a:lnTo>
                  <a:lnTo>
                    <a:pt x="125" y="34"/>
                  </a:lnTo>
                  <a:lnTo>
                    <a:pt x="117" y="34"/>
                  </a:lnTo>
                  <a:lnTo>
                    <a:pt x="115" y="31"/>
                  </a:lnTo>
                  <a:lnTo>
                    <a:pt x="111" y="29"/>
                  </a:lnTo>
                  <a:lnTo>
                    <a:pt x="105" y="27"/>
                  </a:lnTo>
                  <a:lnTo>
                    <a:pt x="101" y="23"/>
                  </a:lnTo>
                  <a:lnTo>
                    <a:pt x="94" y="19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6"/>
                  </a:lnTo>
                  <a:lnTo>
                    <a:pt x="81" y="14"/>
                  </a:lnTo>
                  <a:lnTo>
                    <a:pt x="77" y="16"/>
                  </a:lnTo>
                  <a:lnTo>
                    <a:pt x="71" y="13"/>
                  </a:lnTo>
                  <a:lnTo>
                    <a:pt x="67" y="13"/>
                  </a:lnTo>
                  <a:lnTo>
                    <a:pt x="62" y="12"/>
                  </a:lnTo>
                  <a:lnTo>
                    <a:pt x="50" y="7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5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2" y="41"/>
                  </a:lnTo>
                  <a:lnTo>
                    <a:pt x="22" y="44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7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9" y="60"/>
                  </a:lnTo>
                  <a:lnTo>
                    <a:pt x="12" y="67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9" y="72"/>
                  </a:lnTo>
                  <a:lnTo>
                    <a:pt x="8" y="74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8" y="85"/>
                  </a:lnTo>
                  <a:lnTo>
                    <a:pt x="2" y="88"/>
                  </a:lnTo>
                  <a:lnTo>
                    <a:pt x="1" y="91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8" y="96"/>
                  </a:lnTo>
                  <a:lnTo>
                    <a:pt x="12" y="99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5" y="112"/>
                  </a:lnTo>
                  <a:lnTo>
                    <a:pt x="19" y="116"/>
                  </a:lnTo>
                  <a:lnTo>
                    <a:pt x="28" y="113"/>
                  </a:lnTo>
                  <a:lnTo>
                    <a:pt x="32" y="112"/>
                  </a:lnTo>
                  <a:lnTo>
                    <a:pt x="38" y="110"/>
                  </a:lnTo>
                  <a:lnTo>
                    <a:pt x="43" y="109"/>
                  </a:lnTo>
                  <a:lnTo>
                    <a:pt x="49" y="110"/>
                  </a:lnTo>
                  <a:lnTo>
                    <a:pt x="60" y="112"/>
                  </a:lnTo>
                  <a:lnTo>
                    <a:pt x="70" y="113"/>
                  </a:lnTo>
                  <a:lnTo>
                    <a:pt x="74" y="113"/>
                  </a:lnTo>
                  <a:lnTo>
                    <a:pt x="77" y="110"/>
                  </a:lnTo>
                  <a:lnTo>
                    <a:pt x="78" y="106"/>
                  </a:lnTo>
                  <a:lnTo>
                    <a:pt x="84" y="103"/>
                  </a:lnTo>
                  <a:lnTo>
                    <a:pt x="94" y="103"/>
                  </a:lnTo>
                  <a:lnTo>
                    <a:pt x="93" y="101"/>
                  </a:lnTo>
                  <a:lnTo>
                    <a:pt x="94" y="98"/>
                  </a:lnTo>
                  <a:lnTo>
                    <a:pt x="101" y="91"/>
                  </a:lnTo>
                  <a:lnTo>
                    <a:pt x="108" y="88"/>
                  </a:lnTo>
                  <a:lnTo>
                    <a:pt x="104" y="81"/>
                  </a:lnTo>
                  <a:lnTo>
                    <a:pt x="104" y="75"/>
                  </a:lnTo>
                  <a:lnTo>
                    <a:pt x="108" y="72"/>
                  </a:lnTo>
                  <a:lnTo>
                    <a:pt x="114" y="65"/>
                  </a:lnTo>
                  <a:lnTo>
                    <a:pt x="119" y="61"/>
                  </a:lnTo>
                  <a:lnTo>
                    <a:pt x="121" y="61"/>
                  </a:lnTo>
                  <a:lnTo>
                    <a:pt x="121" y="57"/>
                  </a:lnTo>
                  <a:lnTo>
                    <a:pt x="125" y="54"/>
                  </a:lnTo>
                  <a:lnTo>
                    <a:pt x="131" y="54"/>
                  </a:lnTo>
                  <a:lnTo>
                    <a:pt x="141" y="53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5" y="44"/>
                  </a:lnTo>
                  <a:lnTo>
                    <a:pt x="155" y="41"/>
                  </a:lnTo>
                  <a:lnTo>
                    <a:pt x="152" y="4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411"/>
            <p:cNvSpPr>
              <a:spLocks noChangeAspect="1"/>
            </p:cNvSpPr>
            <p:nvPr/>
          </p:nvSpPr>
          <p:spPr bwMode="auto">
            <a:xfrm>
              <a:off x="506" y="2007"/>
              <a:ext cx="233" cy="228"/>
            </a:xfrm>
            <a:custGeom>
              <a:avLst/>
              <a:gdLst>
                <a:gd name="T0" fmla="*/ 47 w 51"/>
                <a:gd name="T1" fmla="*/ 19 h 50"/>
                <a:gd name="T2" fmla="*/ 45 w 51"/>
                <a:gd name="T3" fmla="*/ 16 h 50"/>
                <a:gd name="T4" fmla="*/ 42 w 51"/>
                <a:gd name="T5" fmla="*/ 15 h 50"/>
                <a:gd name="T6" fmla="*/ 38 w 51"/>
                <a:gd name="T7" fmla="*/ 17 h 50"/>
                <a:gd name="T8" fmla="*/ 34 w 51"/>
                <a:gd name="T9" fmla="*/ 12 h 50"/>
                <a:gd name="T10" fmla="*/ 35 w 51"/>
                <a:gd name="T11" fmla="*/ 9 h 50"/>
                <a:gd name="T12" fmla="*/ 35 w 51"/>
                <a:gd name="T13" fmla="*/ 7 h 50"/>
                <a:gd name="T14" fmla="*/ 40 w 51"/>
                <a:gd name="T15" fmla="*/ 7 h 50"/>
                <a:gd name="T16" fmla="*/ 41 w 51"/>
                <a:gd name="T17" fmla="*/ 6 h 50"/>
                <a:gd name="T18" fmla="*/ 42 w 51"/>
                <a:gd name="T19" fmla="*/ 3 h 50"/>
                <a:gd name="T20" fmla="*/ 44 w 51"/>
                <a:gd name="T21" fmla="*/ 3 h 50"/>
                <a:gd name="T22" fmla="*/ 45 w 51"/>
                <a:gd name="T23" fmla="*/ 0 h 50"/>
                <a:gd name="T24" fmla="*/ 42 w 51"/>
                <a:gd name="T25" fmla="*/ 0 h 50"/>
                <a:gd name="T26" fmla="*/ 40 w 51"/>
                <a:gd name="T27" fmla="*/ 0 h 50"/>
                <a:gd name="T28" fmla="*/ 34 w 51"/>
                <a:gd name="T29" fmla="*/ 0 h 50"/>
                <a:gd name="T30" fmla="*/ 33 w 51"/>
                <a:gd name="T31" fmla="*/ 3 h 50"/>
                <a:gd name="T32" fmla="*/ 28 w 51"/>
                <a:gd name="T33" fmla="*/ 6 h 50"/>
                <a:gd name="T34" fmla="*/ 28 w 51"/>
                <a:gd name="T35" fmla="*/ 9 h 50"/>
                <a:gd name="T36" fmla="*/ 24 w 51"/>
                <a:gd name="T37" fmla="*/ 12 h 50"/>
                <a:gd name="T38" fmla="*/ 17 w 51"/>
                <a:gd name="T39" fmla="*/ 9 h 50"/>
                <a:gd name="T40" fmla="*/ 11 w 51"/>
                <a:gd name="T41" fmla="*/ 13 h 50"/>
                <a:gd name="T42" fmla="*/ 14 w 51"/>
                <a:gd name="T43" fmla="*/ 16 h 50"/>
                <a:gd name="T44" fmla="*/ 10 w 51"/>
                <a:gd name="T45" fmla="*/ 19 h 50"/>
                <a:gd name="T46" fmla="*/ 14 w 51"/>
                <a:gd name="T47" fmla="*/ 23 h 50"/>
                <a:gd name="T48" fmla="*/ 20 w 51"/>
                <a:gd name="T49" fmla="*/ 24 h 50"/>
                <a:gd name="T50" fmla="*/ 18 w 51"/>
                <a:gd name="T51" fmla="*/ 27 h 50"/>
                <a:gd name="T52" fmla="*/ 16 w 51"/>
                <a:gd name="T53" fmla="*/ 27 h 50"/>
                <a:gd name="T54" fmla="*/ 13 w 51"/>
                <a:gd name="T55" fmla="*/ 31 h 50"/>
                <a:gd name="T56" fmla="*/ 7 w 51"/>
                <a:gd name="T57" fmla="*/ 33 h 50"/>
                <a:gd name="T58" fmla="*/ 7 w 51"/>
                <a:gd name="T59" fmla="*/ 37 h 50"/>
                <a:gd name="T60" fmla="*/ 2 w 51"/>
                <a:gd name="T61" fmla="*/ 37 h 50"/>
                <a:gd name="T62" fmla="*/ 3 w 51"/>
                <a:gd name="T63" fmla="*/ 40 h 50"/>
                <a:gd name="T64" fmla="*/ 0 w 51"/>
                <a:gd name="T65" fmla="*/ 44 h 50"/>
                <a:gd name="T66" fmla="*/ 3 w 51"/>
                <a:gd name="T67" fmla="*/ 46 h 50"/>
                <a:gd name="T68" fmla="*/ 3 w 51"/>
                <a:gd name="T69" fmla="*/ 48 h 50"/>
                <a:gd name="T70" fmla="*/ 7 w 51"/>
                <a:gd name="T71" fmla="*/ 50 h 50"/>
                <a:gd name="T72" fmla="*/ 21 w 51"/>
                <a:gd name="T73" fmla="*/ 50 h 50"/>
                <a:gd name="T74" fmla="*/ 30 w 51"/>
                <a:gd name="T75" fmla="*/ 46 h 50"/>
                <a:gd name="T76" fmla="*/ 37 w 51"/>
                <a:gd name="T77" fmla="*/ 46 h 50"/>
                <a:gd name="T78" fmla="*/ 42 w 51"/>
                <a:gd name="T79" fmla="*/ 47 h 50"/>
                <a:gd name="T80" fmla="*/ 42 w 51"/>
                <a:gd name="T81" fmla="*/ 44 h 50"/>
                <a:gd name="T82" fmla="*/ 45 w 51"/>
                <a:gd name="T83" fmla="*/ 40 h 50"/>
                <a:gd name="T84" fmla="*/ 48 w 51"/>
                <a:gd name="T85" fmla="*/ 37 h 50"/>
                <a:gd name="T86" fmla="*/ 49 w 51"/>
                <a:gd name="T87" fmla="*/ 29 h 50"/>
                <a:gd name="T88" fmla="*/ 49 w 51"/>
                <a:gd name="T89" fmla="*/ 24 h 50"/>
                <a:gd name="T90" fmla="*/ 48 w 51"/>
                <a:gd name="T91" fmla="*/ 22 h 50"/>
                <a:gd name="T92" fmla="*/ 51 w 51"/>
                <a:gd name="T93" fmla="*/ 20 h 50"/>
                <a:gd name="T94" fmla="*/ 49 w 51"/>
                <a:gd name="T95" fmla="*/ 19 h 50"/>
                <a:gd name="T96" fmla="*/ 47 w 51"/>
                <a:gd name="T97" fmla="*/ 19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50"/>
                <a:gd name="T149" fmla="*/ 51 w 51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50">
                  <a:moveTo>
                    <a:pt x="47" y="19"/>
                  </a:moveTo>
                  <a:lnTo>
                    <a:pt x="45" y="16"/>
                  </a:lnTo>
                  <a:lnTo>
                    <a:pt x="42" y="15"/>
                  </a:lnTo>
                  <a:lnTo>
                    <a:pt x="38" y="17"/>
                  </a:lnTo>
                  <a:lnTo>
                    <a:pt x="34" y="12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3" y="3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4" y="12"/>
                  </a:lnTo>
                  <a:lnTo>
                    <a:pt x="17" y="9"/>
                  </a:lnTo>
                  <a:lnTo>
                    <a:pt x="11" y="13"/>
                  </a:lnTo>
                  <a:lnTo>
                    <a:pt x="14" y="16"/>
                  </a:lnTo>
                  <a:lnTo>
                    <a:pt x="10" y="19"/>
                  </a:lnTo>
                  <a:lnTo>
                    <a:pt x="14" y="23"/>
                  </a:lnTo>
                  <a:lnTo>
                    <a:pt x="20" y="24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3" y="31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2" y="37"/>
                  </a:lnTo>
                  <a:lnTo>
                    <a:pt x="3" y="40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7" y="50"/>
                  </a:lnTo>
                  <a:lnTo>
                    <a:pt x="21" y="50"/>
                  </a:lnTo>
                  <a:lnTo>
                    <a:pt x="30" y="46"/>
                  </a:lnTo>
                  <a:lnTo>
                    <a:pt x="37" y="46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29"/>
                  </a:lnTo>
                  <a:lnTo>
                    <a:pt x="49" y="24"/>
                  </a:lnTo>
                  <a:lnTo>
                    <a:pt x="48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7" y="19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412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24 w 25"/>
                <a:gd name="T1" fmla="*/ 10 h 18"/>
                <a:gd name="T2" fmla="*/ 23 w 25"/>
                <a:gd name="T3" fmla="*/ 7 h 18"/>
                <a:gd name="T4" fmla="*/ 23 w 25"/>
                <a:gd name="T5" fmla="*/ 3 h 18"/>
                <a:gd name="T6" fmla="*/ 20 w 25"/>
                <a:gd name="T7" fmla="*/ 0 h 18"/>
                <a:gd name="T8" fmla="*/ 15 w 25"/>
                <a:gd name="T9" fmla="*/ 0 h 18"/>
                <a:gd name="T10" fmla="*/ 14 w 25"/>
                <a:gd name="T11" fmla="*/ 0 h 18"/>
                <a:gd name="T12" fmla="*/ 10 w 25"/>
                <a:gd name="T13" fmla="*/ 0 h 18"/>
                <a:gd name="T14" fmla="*/ 10 w 25"/>
                <a:gd name="T15" fmla="*/ 1 h 18"/>
                <a:gd name="T16" fmla="*/ 10 w 25"/>
                <a:gd name="T17" fmla="*/ 0 h 18"/>
                <a:gd name="T18" fmla="*/ 8 w 25"/>
                <a:gd name="T19" fmla="*/ 1 h 18"/>
                <a:gd name="T20" fmla="*/ 7 w 25"/>
                <a:gd name="T21" fmla="*/ 4 h 18"/>
                <a:gd name="T22" fmla="*/ 6 w 25"/>
                <a:gd name="T23" fmla="*/ 5 h 18"/>
                <a:gd name="T24" fmla="*/ 1 w 25"/>
                <a:gd name="T25" fmla="*/ 5 h 18"/>
                <a:gd name="T26" fmla="*/ 1 w 25"/>
                <a:gd name="T27" fmla="*/ 7 h 18"/>
                <a:gd name="T28" fmla="*/ 0 w 25"/>
                <a:gd name="T29" fmla="*/ 10 h 18"/>
                <a:gd name="T30" fmla="*/ 4 w 25"/>
                <a:gd name="T31" fmla="*/ 15 h 18"/>
                <a:gd name="T32" fmla="*/ 8 w 25"/>
                <a:gd name="T33" fmla="*/ 13 h 18"/>
                <a:gd name="T34" fmla="*/ 11 w 25"/>
                <a:gd name="T35" fmla="*/ 14 h 18"/>
                <a:gd name="T36" fmla="*/ 13 w 25"/>
                <a:gd name="T37" fmla="*/ 17 h 18"/>
                <a:gd name="T38" fmla="*/ 15 w 25"/>
                <a:gd name="T39" fmla="*/ 17 h 18"/>
                <a:gd name="T40" fmla="*/ 17 w 25"/>
                <a:gd name="T41" fmla="*/ 18 h 18"/>
                <a:gd name="T42" fmla="*/ 18 w 25"/>
                <a:gd name="T43" fmla="*/ 18 h 18"/>
                <a:gd name="T44" fmla="*/ 21 w 25"/>
                <a:gd name="T45" fmla="*/ 17 h 18"/>
                <a:gd name="T46" fmla="*/ 24 w 25"/>
                <a:gd name="T47" fmla="*/ 15 h 18"/>
                <a:gd name="T48" fmla="*/ 25 w 25"/>
                <a:gd name="T49" fmla="*/ 11 h 18"/>
                <a:gd name="T50" fmla="*/ 24 w 25"/>
                <a:gd name="T51" fmla="*/ 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413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24 w 25"/>
                <a:gd name="T1" fmla="*/ 10 h 18"/>
                <a:gd name="T2" fmla="*/ 23 w 25"/>
                <a:gd name="T3" fmla="*/ 7 h 18"/>
                <a:gd name="T4" fmla="*/ 23 w 25"/>
                <a:gd name="T5" fmla="*/ 3 h 18"/>
                <a:gd name="T6" fmla="*/ 20 w 25"/>
                <a:gd name="T7" fmla="*/ 0 h 18"/>
                <a:gd name="T8" fmla="*/ 15 w 25"/>
                <a:gd name="T9" fmla="*/ 0 h 18"/>
                <a:gd name="T10" fmla="*/ 14 w 25"/>
                <a:gd name="T11" fmla="*/ 0 h 18"/>
                <a:gd name="T12" fmla="*/ 10 w 25"/>
                <a:gd name="T13" fmla="*/ 0 h 18"/>
                <a:gd name="T14" fmla="*/ 10 w 25"/>
                <a:gd name="T15" fmla="*/ 1 h 18"/>
                <a:gd name="T16" fmla="*/ 10 w 25"/>
                <a:gd name="T17" fmla="*/ 0 h 18"/>
                <a:gd name="T18" fmla="*/ 8 w 25"/>
                <a:gd name="T19" fmla="*/ 1 h 18"/>
                <a:gd name="T20" fmla="*/ 7 w 25"/>
                <a:gd name="T21" fmla="*/ 4 h 18"/>
                <a:gd name="T22" fmla="*/ 6 w 25"/>
                <a:gd name="T23" fmla="*/ 5 h 18"/>
                <a:gd name="T24" fmla="*/ 1 w 25"/>
                <a:gd name="T25" fmla="*/ 5 h 18"/>
                <a:gd name="T26" fmla="*/ 1 w 25"/>
                <a:gd name="T27" fmla="*/ 7 h 18"/>
                <a:gd name="T28" fmla="*/ 0 w 25"/>
                <a:gd name="T29" fmla="*/ 10 h 18"/>
                <a:gd name="T30" fmla="*/ 4 w 25"/>
                <a:gd name="T31" fmla="*/ 15 h 18"/>
                <a:gd name="T32" fmla="*/ 8 w 25"/>
                <a:gd name="T33" fmla="*/ 13 h 18"/>
                <a:gd name="T34" fmla="*/ 11 w 25"/>
                <a:gd name="T35" fmla="*/ 14 h 18"/>
                <a:gd name="T36" fmla="*/ 13 w 25"/>
                <a:gd name="T37" fmla="*/ 17 h 18"/>
                <a:gd name="T38" fmla="*/ 15 w 25"/>
                <a:gd name="T39" fmla="*/ 17 h 18"/>
                <a:gd name="T40" fmla="*/ 17 w 25"/>
                <a:gd name="T41" fmla="*/ 18 h 18"/>
                <a:gd name="T42" fmla="*/ 18 w 25"/>
                <a:gd name="T43" fmla="*/ 18 h 18"/>
                <a:gd name="T44" fmla="*/ 21 w 25"/>
                <a:gd name="T45" fmla="*/ 17 h 18"/>
                <a:gd name="T46" fmla="*/ 24 w 25"/>
                <a:gd name="T47" fmla="*/ 15 h 18"/>
                <a:gd name="T48" fmla="*/ 25 w 25"/>
                <a:gd name="T49" fmla="*/ 11 h 18"/>
                <a:gd name="T50" fmla="*/ 24 w 25"/>
                <a:gd name="T51" fmla="*/ 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416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24 w 25"/>
                <a:gd name="T1" fmla="*/ 10 h 18"/>
                <a:gd name="T2" fmla="*/ 23 w 25"/>
                <a:gd name="T3" fmla="*/ 7 h 18"/>
                <a:gd name="T4" fmla="*/ 23 w 25"/>
                <a:gd name="T5" fmla="*/ 3 h 18"/>
                <a:gd name="T6" fmla="*/ 20 w 25"/>
                <a:gd name="T7" fmla="*/ 0 h 18"/>
                <a:gd name="T8" fmla="*/ 15 w 25"/>
                <a:gd name="T9" fmla="*/ 0 h 18"/>
                <a:gd name="T10" fmla="*/ 14 w 25"/>
                <a:gd name="T11" fmla="*/ 0 h 18"/>
                <a:gd name="T12" fmla="*/ 10 w 25"/>
                <a:gd name="T13" fmla="*/ 0 h 18"/>
                <a:gd name="T14" fmla="*/ 10 w 25"/>
                <a:gd name="T15" fmla="*/ 1 h 18"/>
                <a:gd name="T16" fmla="*/ 10 w 25"/>
                <a:gd name="T17" fmla="*/ 0 h 18"/>
                <a:gd name="T18" fmla="*/ 8 w 25"/>
                <a:gd name="T19" fmla="*/ 1 h 18"/>
                <a:gd name="T20" fmla="*/ 7 w 25"/>
                <a:gd name="T21" fmla="*/ 4 h 18"/>
                <a:gd name="T22" fmla="*/ 6 w 25"/>
                <a:gd name="T23" fmla="*/ 5 h 18"/>
                <a:gd name="T24" fmla="*/ 1 w 25"/>
                <a:gd name="T25" fmla="*/ 5 h 18"/>
                <a:gd name="T26" fmla="*/ 1 w 25"/>
                <a:gd name="T27" fmla="*/ 7 h 18"/>
                <a:gd name="T28" fmla="*/ 0 w 25"/>
                <a:gd name="T29" fmla="*/ 10 h 18"/>
                <a:gd name="T30" fmla="*/ 4 w 25"/>
                <a:gd name="T31" fmla="*/ 15 h 18"/>
                <a:gd name="T32" fmla="*/ 8 w 25"/>
                <a:gd name="T33" fmla="*/ 13 h 18"/>
                <a:gd name="T34" fmla="*/ 11 w 25"/>
                <a:gd name="T35" fmla="*/ 14 h 18"/>
                <a:gd name="T36" fmla="*/ 13 w 25"/>
                <a:gd name="T37" fmla="*/ 17 h 18"/>
                <a:gd name="T38" fmla="*/ 15 w 25"/>
                <a:gd name="T39" fmla="*/ 17 h 18"/>
                <a:gd name="T40" fmla="*/ 17 w 25"/>
                <a:gd name="T41" fmla="*/ 18 h 18"/>
                <a:gd name="T42" fmla="*/ 18 w 25"/>
                <a:gd name="T43" fmla="*/ 18 h 18"/>
                <a:gd name="T44" fmla="*/ 21 w 25"/>
                <a:gd name="T45" fmla="*/ 17 h 18"/>
                <a:gd name="T46" fmla="*/ 24 w 25"/>
                <a:gd name="T47" fmla="*/ 15 h 18"/>
                <a:gd name="T48" fmla="*/ 25 w 25"/>
                <a:gd name="T49" fmla="*/ 11 h 18"/>
                <a:gd name="T50" fmla="*/ 24 w 25"/>
                <a:gd name="T51" fmla="*/ 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417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24 w 25"/>
                <a:gd name="T1" fmla="*/ 10 h 18"/>
                <a:gd name="T2" fmla="*/ 23 w 25"/>
                <a:gd name="T3" fmla="*/ 7 h 18"/>
                <a:gd name="T4" fmla="*/ 23 w 25"/>
                <a:gd name="T5" fmla="*/ 3 h 18"/>
                <a:gd name="T6" fmla="*/ 20 w 25"/>
                <a:gd name="T7" fmla="*/ 0 h 18"/>
                <a:gd name="T8" fmla="*/ 15 w 25"/>
                <a:gd name="T9" fmla="*/ 0 h 18"/>
                <a:gd name="T10" fmla="*/ 14 w 25"/>
                <a:gd name="T11" fmla="*/ 0 h 18"/>
                <a:gd name="T12" fmla="*/ 10 w 25"/>
                <a:gd name="T13" fmla="*/ 0 h 18"/>
                <a:gd name="T14" fmla="*/ 10 w 25"/>
                <a:gd name="T15" fmla="*/ 1 h 18"/>
                <a:gd name="T16" fmla="*/ 10 w 25"/>
                <a:gd name="T17" fmla="*/ 0 h 18"/>
                <a:gd name="T18" fmla="*/ 8 w 25"/>
                <a:gd name="T19" fmla="*/ 1 h 18"/>
                <a:gd name="T20" fmla="*/ 7 w 25"/>
                <a:gd name="T21" fmla="*/ 4 h 18"/>
                <a:gd name="T22" fmla="*/ 6 w 25"/>
                <a:gd name="T23" fmla="*/ 5 h 18"/>
                <a:gd name="T24" fmla="*/ 1 w 25"/>
                <a:gd name="T25" fmla="*/ 5 h 18"/>
                <a:gd name="T26" fmla="*/ 1 w 25"/>
                <a:gd name="T27" fmla="*/ 7 h 18"/>
                <a:gd name="T28" fmla="*/ 0 w 25"/>
                <a:gd name="T29" fmla="*/ 10 h 18"/>
                <a:gd name="T30" fmla="*/ 4 w 25"/>
                <a:gd name="T31" fmla="*/ 15 h 18"/>
                <a:gd name="T32" fmla="*/ 8 w 25"/>
                <a:gd name="T33" fmla="*/ 13 h 18"/>
                <a:gd name="T34" fmla="*/ 11 w 25"/>
                <a:gd name="T35" fmla="*/ 14 h 18"/>
                <a:gd name="T36" fmla="*/ 13 w 25"/>
                <a:gd name="T37" fmla="*/ 17 h 18"/>
                <a:gd name="T38" fmla="*/ 15 w 25"/>
                <a:gd name="T39" fmla="*/ 17 h 18"/>
                <a:gd name="T40" fmla="*/ 17 w 25"/>
                <a:gd name="T41" fmla="*/ 18 h 18"/>
                <a:gd name="T42" fmla="*/ 18 w 25"/>
                <a:gd name="T43" fmla="*/ 18 h 18"/>
                <a:gd name="T44" fmla="*/ 21 w 25"/>
                <a:gd name="T45" fmla="*/ 17 h 18"/>
                <a:gd name="T46" fmla="*/ 24 w 25"/>
                <a:gd name="T47" fmla="*/ 15 h 18"/>
                <a:gd name="T48" fmla="*/ 25 w 25"/>
                <a:gd name="T49" fmla="*/ 11 h 18"/>
                <a:gd name="T50" fmla="*/ 24 w 25"/>
                <a:gd name="T51" fmla="*/ 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421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14 w 76"/>
                <a:gd name="T1" fmla="*/ 38 h 51"/>
                <a:gd name="T2" fmla="*/ 18 w 76"/>
                <a:gd name="T3" fmla="*/ 46 h 51"/>
                <a:gd name="T4" fmla="*/ 26 w 76"/>
                <a:gd name="T5" fmla="*/ 51 h 51"/>
                <a:gd name="T6" fmla="*/ 32 w 76"/>
                <a:gd name="T7" fmla="*/ 51 h 51"/>
                <a:gd name="T8" fmla="*/ 38 w 76"/>
                <a:gd name="T9" fmla="*/ 51 h 51"/>
                <a:gd name="T10" fmla="*/ 45 w 76"/>
                <a:gd name="T11" fmla="*/ 51 h 51"/>
                <a:gd name="T12" fmla="*/ 56 w 76"/>
                <a:gd name="T13" fmla="*/ 48 h 51"/>
                <a:gd name="T14" fmla="*/ 60 w 76"/>
                <a:gd name="T15" fmla="*/ 48 h 51"/>
                <a:gd name="T16" fmla="*/ 66 w 76"/>
                <a:gd name="T17" fmla="*/ 45 h 51"/>
                <a:gd name="T18" fmla="*/ 72 w 76"/>
                <a:gd name="T19" fmla="*/ 42 h 51"/>
                <a:gd name="T20" fmla="*/ 76 w 76"/>
                <a:gd name="T21" fmla="*/ 32 h 51"/>
                <a:gd name="T22" fmla="*/ 73 w 76"/>
                <a:gd name="T23" fmla="*/ 31 h 51"/>
                <a:gd name="T24" fmla="*/ 72 w 76"/>
                <a:gd name="T25" fmla="*/ 27 h 51"/>
                <a:gd name="T26" fmla="*/ 73 w 76"/>
                <a:gd name="T27" fmla="*/ 22 h 51"/>
                <a:gd name="T28" fmla="*/ 74 w 76"/>
                <a:gd name="T29" fmla="*/ 19 h 51"/>
                <a:gd name="T30" fmla="*/ 69 w 76"/>
                <a:gd name="T31" fmla="*/ 19 h 51"/>
                <a:gd name="T32" fmla="*/ 66 w 76"/>
                <a:gd name="T33" fmla="*/ 14 h 51"/>
                <a:gd name="T34" fmla="*/ 62 w 76"/>
                <a:gd name="T35" fmla="*/ 17 h 51"/>
                <a:gd name="T36" fmla="*/ 60 w 76"/>
                <a:gd name="T37" fmla="*/ 19 h 51"/>
                <a:gd name="T38" fmla="*/ 57 w 76"/>
                <a:gd name="T39" fmla="*/ 18 h 51"/>
                <a:gd name="T40" fmla="*/ 53 w 76"/>
                <a:gd name="T41" fmla="*/ 19 h 51"/>
                <a:gd name="T42" fmla="*/ 52 w 76"/>
                <a:gd name="T43" fmla="*/ 15 h 51"/>
                <a:gd name="T44" fmla="*/ 49 w 76"/>
                <a:gd name="T45" fmla="*/ 15 h 51"/>
                <a:gd name="T46" fmla="*/ 48 w 76"/>
                <a:gd name="T47" fmla="*/ 18 h 51"/>
                <a:gd name="T48" fmla="*/ 46 w 76"/>
                <a:gd name="T49" fmla="*/ 14 h 51"/>
                <a:gd name="T50" fmla="*/ 41 w 76"/>
                <a:gd name="T51" fmla="*/ 14 h 51"/>
                <a:gd name="T52" fmla="*/ 38 w 76"/>
                <a:gd name="T53" fmla="*/ 17 h 51"/>
                <a:gd name="T54" fmla="*/ 36 w 76"/>
                <a:gd name="T55" fmla="*/ 17 h 51"/>
                <a:gd name="T56" fmla="*/ 35 w 76"/>
                <a:gd name="T57" fmla="*/ 10 h 51"/>
                <a:gd name="T58" fmla="*/ 32 w 76"/>
                <a:gd name="T59" fmla="*/ 11 h 51"/>
                <a:gd name="T60" fmla="*/ 32 w 76"/>
                <a:gd name="T61" fmla="*/ 18 h 51"/>
                <a:gd name="T62" fmla="*/ 29 w 76"/>
                <a:gd name="T63" fmla="*/ 18 h 51"/>
                <a:gd name="T64" fmla="*/ 28 w 76"/>
                <a:gd name="T65" fmla="*/ 15 h 51"/>
                <a:gd name="T66" fmla="*/ 24 w 76"/>
                <a:gd name="T67" fmla="*/ 19 h 51"/>
                <a:gd name="T68" fmla="*/ 24 w 76"/>
                <a:gd name="T69" fmla="*/ 14 h 51"/>
                <a:gd name="T70" fmla="*/ 28 w 76"/>
                <a:gd name="T71" fmla="*/ 10 h 51"/>
                <a:gd name="T72" fmla="*/ 24 w 76"/>
                <a:gd name="T73" fmla="*/ 1 h 51"/>
                <a:gd name="T74" fmla="*/ 18 w 76"/>
                <a:gd name="T75" fmla="*/ 0 h 51"/>
                <a:gd name="T76" fmla="*/ 19 w 76"/>
                <a:gd name="T77" fmla="*/ 7 h 51"/>
                <a:gd name="T78" fmla="*/ 15 w 76"/>
                <a:gd name="T79" fmla="*/ 1 h 51"/>
                <a:gd name="T80" fmla="*/ 12 w 76"/>
                <a:gd name="T81" fmla="*/ 4 h 51"/>
                <a:gd name="T82" fmla="*/ 10 w 76"/>
                <a:gd name="T83" fmla="*/ 5 h 51"/>
                <a:gd name="T84" fmla="*/ 12 w 76"/>
                <a:gd name="T85" fmla="*/ 7 h 51"/>
                <a:gd name="T86" fmla="*/ 8 w 76"/>
                <a:gd name="T87" fmla="*/ 5 h 51"/>
                <a:gd name="T88" fmla="*/ 7 w 76"/>
                <a:gd name="T89" fmla="*/ 7 h 51"/>
                <a:gd name="T90" fmla="*/ 4 w 76"/>
                <a:gd name="T91" fmla="*/ 7 h 51"/>
                <a:gd name="T92" fmla="*/ 5 w 76"/>
                <a:gd name="T93" fmla="*/ 10 h 51"/>
                <a:gd name="T94" fmla="*/ 14 w 76"/>
                <a:gd name="T95" fmla="*/ 11 h 51"/>
                <a:gd name="T96" fmla="*/ 18 w 76"/>
                <a:gd name="T97" fmla="*/ 15 h 51"/>
                <a:gd name="T98" fmla="*/ 14 w 76"/>
                <a:gd name="T99" fmla="*/ 17 h 51"/>
                <a:gd name="T100" fmla="*/ 17 w 76"/>
                <a:gd name="T101" fmla="*/ 19 h 51"/>
                <a:gd name="T102" fmla="*/ 18 w 76"/>
                <a:gd name="T103" fmla="*/ 21 h 51"/>
                <a:gd name="T104" fmla="*/ 17 w 76"/>
                <a:gd name="T105" fmla="*/ 22 h 51"/>
                <a:gd name="T106" fmla="*/ 1 w 76"/>
                <a:gd name="T107" fmla="*/ 17 h 51"/>
                <a:gd name="T108" fmla="*/ 0 w 76"/>
                <a:gd name="T109" fmla="*/ 19 h 51"/>
                <a:gd name="T110" fmla="*/ 12 w 76"/>
                <a:gd name="T111" fmla="*/ 22 h 51"/>
                <a:gd name="T112" fmla="*/ 11 w 76"/>
                <a:gd name="T113" fmla="*/ 25 h 51"/>
                <a:gd name="T114" fmla="*/ 11 w 76"/>
                <a:gd name="T115" fmla="*/ 31 h 51"/>
                <a:gd name="T116" fmla="*/ 8 w 76"/>
                <a:gd name="T117" fmla="*/ 34 h 51"/>
                <a:gd name="T118" fmla="*/ 4 w 76"/>
                <a:gd name="T119" fmla="*/ 34 h 51"/>
                <a:gd name="T120" fmla="*/ 2 w 76"/>
                <a:gd name="T121" fmla="*/ 35 h 51"/>
                <a:gd name="T122" fmla="*/ 14 w 76"/>
                <a:gd name="T123" fmla="*/ 3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422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w 9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423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w 9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426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w 9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427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428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w 9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429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3 h 7"/>
                <a:gd name="T2" fmla="*/ 3 w 9"/>
                <a:gd name="T3" fmla="*/ 7 h 7"/>
                <a:gd name="T4" fmla="*/ 7 w 9"/>
                <a:gd name="T5" fmla="*/ 7 h 7"/>
                <a:gd name="T6" fmla="*/ 9 w 9"/>
                <a:gd name="T7" fmla="*/ 5 h 7"/>
                <a:gd name="T8" fmla="*/ 7 w 9"/>
                <a:gd name="T9" fmla="*/ 0 h 7"/>
                <a:gd name="T10" fmla="*/ 0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430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21 h 23"/>
                <a:gd name="T2" fmla="*/ 6 w 13"/>
                <a:gd name="T3" fmla="*/ 23 h 23"/>
                <a:gd name="T4" fmla="*/ 8 w 13"/>
                <a:gd name="T5" fmla="*/ 19 h 23"/>
                <a:gd name="T6" fmla="*/ 8 w 13"/>
                <a:gd name="T7" fmla="*/ 14 h 23"/>
                <a:gd name="T8" fmla="*/ 13 w 13"/>
                <a:gd name="T9" fmla="*/ 13 h 23"/>
                <a:gd name="T10" fmla="*/ 11 w 13"/>
                <a:gd name="T11" fmla="*/ 9 h 23"/>
                <a:gd name="T12" fmla="*/ 13 w 13"/>
                <a:gd name="T13" fmla="*/ 9 h 23"/>
                <a:gd name="T14" fmla="*/ 13 w 13"/>
                <a:gd name="T15" fmla="*/ 2 h 23"/>
                <a:gd name="T16" fmla="*/ 10 w 13"/>
                <a:gd name="T17" fmla="*/ 0 h 23"/>
                <a:gd name="T18" fmla="*/ 8 w 13"/>
                <a:gd name="T19" fmla="*/ 3 h 23"/>
                <a:gd name="T20" fmla="*/ 7 w 13"/>
                <a:gd name="T21" fmla="*/ 6 h 23"/>
                <a:gd name="T22" fmla="*/ 4 w 13"/>
                <a:gd name="T23" fmla="*/ 3 h 23"/>
                <a:gd name="T24" fmla="*/ 0 w 13"/>
                <a:gd name="T25" fmla="*/ 6 h 23"/>
                <a:gd name="T26" fmla="*/ 0 w 13"/>
                <a:gd name="T27" fmla="*/ 6 h 23"/>
                <a:gd name="T28" fmla="*/ 0 w 13"/>
                <a:gd name="T29" fmla="*/ 9 h 23"/>
                <a:gd name="T30" fmla="*/ 4 w 13"/>
                <a:gd name="T31" fmla="*/ 12 h 23"/>
                <a:gd name="T32" fmla="*/ 6 w 13"/>
                <a:gd name="T33" fmla="*/ 14 h 23"/>
                <a:gd name="T34" fmla="*/ 4 w 13"/>
                <a:gd name="T35" fmla="*/ 19 h 23"/>
                <a:gd name="T36" fmla="*/ 0 w 13"/>
                <a:gd name="T37" fmla="*/ 17 h 23"/>
                <a:gd name="T38" fmla="*/ 0 w 13"/>
                <a:gd name="T39" fmla="*/ 21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431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21 h 23"/>
                <a:gd name="T2" fmla="*/ 6 w 13"/>
                <a:gd name="T3" fmla="*/ 23 h 23"/>
                <a:gd name="T4" fmla="*/ 8 w 13"/>
                <a:gd name="T5" fmla="*/ 19 h 23"/>
                <a:gd name="T6" fmla="*/ 8 w 13"/>
                <a:gd name="T7" fmla="*/ 14 h 23"/>
                <a:gd name="T8" fmla="*/ 13 w 13"/>
                <a:gd name="T9" fmla="*/ 13 h 23"/>
                <a:gd name="T10" fmla="*/ 11 w 13"/>
                <a:gd name="T11" fmla="*/ 9 h 23"/>
                <a:gd name="T12" fmla="*/ 13 w 13"/>
                <a:gd name="T13" fmla="*/ 9 h 23"/>
                <a:gd name="T14" fmla="*/ 13 w 13"/>
                <a:gd name="T15" fmla="*/ 2 h 23"/>
                <a:gd name="T16" fmla="*/ 10 w 13"/>
                <a:gd name="T17" fmla="*/ 0 h 23"/>
                <a:gd name="T18" fmla="*/ 8 w 13"/>
                <a:gd name="T19" fmla="*/ 3 h 23"/>
                <a:gd name="T20" fmla="*/ 7 w 13"/>
                <a:gd name="T21" fmla="*/ 6 h 23"/>
                <a:gd name="T22" fmla="*/ 4 w 13"/>
                <a:gd name="T23" fmla="*/ 3 h 23"/>
                <a:gd name="T24" fmla="*/ 0 w 13"/>
                <a:gd name="T25" fmla="*/ 6 h 23"/>
                <a:gd name="T26" fmla="*/ 0 w 13"/>
                <a:gd name="T27" fmla="*/ 6 h 23"/>
                <a:gd name="T28" fmla="*/ 0 w 13"/>
                <a:gd name="T29" fmla="*/ 9 h 23"/>
                <a:gd name="T30" fmla="*/ 4 w 13"/>
                <a:gd name="T31" fmla="*/ 12 h 23"/>
                <a:gd name="T32" fmla="*/ 6 w 13"/>
                <a:gd name="T33" fmla="*/ 14 h 23"/>
                <a:gd name="T34" fmla="*/ 4 w 13"/>
                <a:gd name="T35" fmla="*/ 19 h 23"/>
                <a:gd name="T36" fmla="*/ 0 w 13"/>
                <a:gd name="T37" fmla="*/ 17 h 23"/>
                <a:gd name="T38" fmla="*/ 0 w 13"/>
                <a:gd name="T39" fmla="*/ 21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432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21 h 23"/>
                <a:gd name="T2" fmla="*/ 6 w 13"/>
                <a:gd name="T3" fmla="*/ 23 h 23"/>
                <a:gd name="T4" fmla="*/ 8 w 13"/>
                <a:gd name="T5" fmla="*/ 19 h 23"/>
                <a:gd name="T6" fmla="*/ 8 w 13"/>
                <a:gd name="T7" fmla="*/ 14 h 23"/>
                <a:gd name="T8" fmla="*/ 13 w 13"/>
                <a:gd name="T9" fmla="*/ 13 h 23"/>
                <a:gd name="T10" fmla="*/ 11 w 13"/>
                <a:gd name="T11" fmla="*/ 9 h 23"/>
                <a:gd name="T12" fmla="*/ 13 w 13"/>
                <a:gd name="T13" fmla="*/ 9 h 23"/>
                <a:gd name="T14" fmla="*/ 13 w 13"/>
                <a:gd name="T15" fmla="*/ 2 h 23"/>
                <a:gd name="T16" fmla="*/ 10 w 13"/>
                <a:gd name="T17" fmla="*/ 0 h 23"/>
                <a:gd name="T18" fmla="*/ 8 w 13"/>
                <a:gd name="T19" fmla="*/ 3 h 23"/>
                <a:gd name="T20" fmla="*/ 7 w 13"/>
                <a:gd name="T21" fmla="*/ 6 h 23"/>
                <a:gd name="T22" fmla="*/ 4 w 13"/>
                <a:gd name="T23" fmla="*/ 3 h 23"/>
                <a:gd name="T24" fmla="*/ 0 w 13"/>
                <a:gd name="T25" fmla="*/ 6 h 23"/>
                <a:gd name="T26" fmla="*/ 0 w 13"/>
                <a:gd name="T27" fmla="*/ 6 h 23"/>
                <a:gd name="T28" fmla="*/ 0 w 13"/>
                <a:gd name="T29" fmla="*/ 9 h 23"/>
                <a:gd name="T30" fmla="*/ 4 w 13"/>
                <a:gd name="T31" fmla="*/ 12 h 23"/>
                <a:gd name="T32" fmla="*/ 6 w 13"/>
                <a:gd name="T33" fmla="*/ 14 h 23"/>
                <a:gd name="T34" fmla="*/ 4 w 13"/>
                <a:gd name="T35" fmla="*/ 19 h 23"/>
                <a:gd name="T36" fmla="*/ 0 w 13"/>
                <a:gd name="T37" fmla="*/ 17 h 23"/>
                <a:gd name="T38" fmla="*/ 0 w 13"/>
                <a:gd name="T39" fmla="*/ 21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433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21 h 23"/>
                <a:gd name="T2" fmla="*/ 6 w 13"/>
                <a:gd name="T3" fmla="*/ 23 h 23"/>
                <a:gd name="T4" fmla="*/ 8 w 13"/>
                <a:gd name="T5" fmla="*/ 19 h 23"/>
                <a:gd name="T6" fmla="*/ 8 w 13"/>
                <a:gd name="T7" fmla="*/ 14 h 23"/>
                <a:gd name="T8" fmla="*/ 13 w 13"/>
                <a:gd name="T9" fmla="*/ 13 h 23"/>
                <a:gd name="T10" fmla="*/ 11 w 13"/>
                <a:gd name="T11" fmla="*/ 9 h 23"/>
                <a:gd name="T12" fmla="*/ 13 w 13"/>
                <a:gd name="T13" fmla="*/ 9 h 23"/>
                <a:gd name="T14" fmla="*/ 13 w 13"/>
                <a:gd name="T15" fmla="*/ 2 h 23"/>
                <a:gd name="T16" fmla="*/ 10 w 13"/>
                <a:gd name="T17" fmla="*/ 0 h 23"/>
                <a:gd name="T18" fmla="*/ 8 w 13"/>
                <a:gd name="T19" fmla="*/ 3 h 23"/>
                <a:gd name="T20" fmla="*/ 7 w 13"/>
                <a:gd name="T21" fmla="*/ 6 h 23"/>
                <a:gd name="T22" fmla="*/ 4 w 13"/>
                <a:gd name="T23" fmla="*/ 3 h 23"/>
                <a:gd name="T24" fmla="*/ 0 w 13"/>
                <a:gd name="T25" fmla="*/ 6 h 23"/>
                <a:gd name="T26" fmla="*/ 0 w 13"/>
                <a:gd name="T27" fmla="*/ 6 h 23"/>
                <a:gd name="T28" fmla="*/ 0 w 13"/>
                <a:gd name="T29" fmla="*/ 9 h 23"/>
                <a:gd name="T30" fmla="*/ 4 w 13"/>
                <a:gd name="T31" fmla="*/ 12 h 23"/>
                <a:gd name="T32" fmla="*/ 6 w 13"/>
                <a:gd name="T33" fmla="*/ 14 h 23"/>
                <a:gd name="T34" fmla="*/ 4 w 13"/>
                <a:gd name="T35" fmla="*/ 19 h 23"/>
                <a:gd name="T36" fmla="*/ 0 w 13"/>
                <a:gd name="T37" fmla="*/ 17 h 23"/>
                <a:gd name="T38" fmla="*/ 0 w 13"/>
                <a:gd name="T39" fmla="*/ 21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434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2 h 8"/>
                <a:gd name="T2" fmla="*/ 1 w 39"/>
                <a:gd name="T3" fmla="*/ 7 h 8"/>
                <a:gd name="T4" fmla="*/ 4 w 39"/>
                <a:gd name="T5" fmla="*/ 8 h 8"/>
                <a:gd name="T6" fmla="*/ 8 w 39"/>
                <a:gd name="T7" fmla="*/ 8 h 8"/>
                <a:gd name="T8" fmla="*/ 17 w 39"/>
                <a:gd name="T9" fmla="*/ 7 h 8"/>
                <a:gd name="T10" fmla="*/ 18 w 39"/>
                <a:gd name="T11" fmla="*/ 7 h 8"/>
                <a:gd name="T12" fmla="*/ 18 w 39"/>
                <a:gd name="T13" fmla="*/ 8 h 8"/>
                <a:gd name="T14" fmla="*/ 25 w 39"/>
                <a:gd name="T15" fmla="*/ 8 h 8"/>
                <a:gd name="T16" fmla="*/ 28 w 39"/>
                <a:gd name="T17" fmla="*/ 7 h 8"/>
                <a:gd name="T18" fmla="*/ 32 w 39"/>
                <a:gd name="T19" fmla="*/ 7 h 8"/>
                <a:gd name="T20" fmla="*/ 35 w 39"/>
                <a:gd name="T21" fmla="*/ 4 h 8"/>
                <a:gd name="T22" fmla="*/ 39 w 39"/>
                <a:gd name="T23" fmla="*/ 4 h 8"/>
                <a:gd name="T24" fmla="*/ 39 w 39"/>
                <a:gd name="T25" fmla="*/ 0 h 8"/>
                <a:gd name="T26" fmla="*/ 36 w 39"/>
                <a:gd name="T27" fmla="*/ 1 h 8"/>
                <a:gd name="T28" fmla="*/ 35 w 39"/>
                <a:gd name="T29" fmla="*/ 2 h 8"/>
                <a:gd name="T30" fmla="*/ 32 w 39"/>
                <a:gd name="T31" fmla="*/ 2 h 8"/>
                <a:gd name="T32" fmla="*/ 31 w 39"/>
                <a:gd name="T33" fmla="*/ 1 h 8"/>
                <a:gd name="T34" fmla="*/ 28 w 39"/>
                <a:gd name="T35" fmla="*/ 1 h 8"/>
                <a:gd name="T36" fmla="*/ 21 w 39"/>
                <a:gd name="T37" fmla="*/ 2 h 8"/>
                <a:gd name="T38" fmla="*/ 21 w 39"/>
                <a:gd name="T39" fmla="*/ 1 h 8"/>
                <a:gd name="T40" fmla="*/ 11 w 39"/>
                <a:gd name="T41" fmla="*/ 4 h 8"/>
                <a:gd name="T42" fmla="*/ 10 w 39"/>
                <a:gd name="T43" fmla="*/ 1 h 8"/>
                <a:gd name="T44" fmla="*/ 7 w 39"/>
                <a:gd name="T45" fmla="*/ 1 h 8"/>
                <a:gd name="T46" fmla="*/ 7 w 39"/>
                <a:gd name="T47" fmla="*/ 2 h 8"/>
                <a:gd name="T48" fmla="*/ 4 w 39"/>
                <a:gd name="T49" fmla="*/ 2 h 8"/>
                <a:gd name="T50" fmla="*/ 1 w 39"/>
                <a:gd name="T51" fmla="*/ 0 h 8"/>
                <a:gd name="T52" fmla="*/ 1 w 39"/>
                <a:gd name="T53" fmla="*/ 1 h 8"/>
                <a:gd name="T54" fmla="*/ 0 w 39"/>
                <a:gd name="T55" fmla="*/ 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438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2 w 7"/>
                <a:gd name="T1" fmla="*/ 3 h 10"/>
                <a:gd name="T2" fmla="*/ 2 w 7"/>
                <a:gd name="T3" fmla="*/ 0 h 10"/>
                <a:gd name="T4" fmla="*/ 0 w 7"/>
                <a:gd name="T5" fmla="*/ 0 h 10"/>
                <a:gd name="T6" fmla="*/ 0 w 7"/>
                <a:gd name="T7" fmla="*/ 3 h 10"/>
                <a:gd name="T8" fmla="*/ 0 w 7"/>
                <a:gd name="T9" fmla="*/ 5 h 10"/>
                <a:gd name="T10" fmla="*/ 0 w 7"/>
                <a:gd name="T11" fmla="*/ 8 h 10"/>
                <a:gd name="T12" fmla="*/ 4 w 7"/>
                <a:gd name="T13" fmla="*/ 10 h 10"/>
                <a:gd name="T14" fmla="*/ 7 w 7"/>
                <a:gd name="T15" fmla="*/ 5 h 10"/>
                <a:gd name="T16" fmla="*/ 2 w 7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439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2 w 7"/>
                <a:gd name="T1" fmla="*/ 3 h 10"/>
                <a:gd name="T2" fmla="*/ 2 w 7"/>
                <a:gd name="T3" fmla="*/ 0 h 10"/>
                <a:gd name="T4" fmla="*/ 0 w 7"/>
                <a:gd name="T5" fmla="*/ 0 h 10"/>
                <a:gd name="T6" fmla="*/ 0 w 7"/>
                <a:gd name="T7" fmla="*/ 3 h 10"/>
                <a:gd name="T8" fmla="*/ 0 w 7"/>
                <a:gd name="T9" fmla="*/ 5 h 10"/>
                <a:gd name="T10" fmla="*/ 0 w 7"/>
                <a:gd name="T11" fmla="*/ 8 h 10"/>
                <a:gd name="T12" fmla="*/ 4 w 7"/>
                <a:gd name="T13" fmla="*/ 10 h 10"/>
                <a:gd name="T14" fmla="*/ 7 w 7"/>
                <a:gd name="T15" fmla="*/ 5 h 10"/>
                <a:gd name="T16" fmla="*/ 2 w 7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1440"/>
            <p:cNvSpPr>
              <a:spLocks noChangeAspect="1"/>
            </p:cNvSpPr>
            <p:nvPr/>
          </p:nvSpPr>
          <p:spPr bwMode="auto">
            <a:xfrm>
              <a:off x="712" y="2345"/>
              <a:ext cx="673" cy="610"/>
            </a:xfrm>
            <a:custGeom>
              <a:avLst/>
              <a:gdLst>
                <a:gd name="T0" fmla="*/ 124 w 147"/>
                <a:gd name="T1" fmla="*/ 73 h 133"/>
                <a:gd name="T2" fmla="*/ 122 w 147"/>
                <a:gd name="T3" fmla="*/ 70 h 133"/>
                <a:gd name="T4" fmla="*/ 127 w 147"/>
                <a:gd name="T5" fmla="*/ 63 h 133"/>
                <a:gd name="T6" fmla="*/ 131 w 147"/>
                <a:gd name="T7" fmla="*/ 58 h 133"/>
                <a:gd name="T8" fmla="*/ 140 w 147"/>
                <a:gd name="T9" fmla="*/ 55 h 133"/>
                <a:gd name="T10" fmla="*/ 143 w 147"/>
                <a:gd name="T11" fmla="*/ 39 h 133"/>
                <a:gd name="T12" fmla="*/ 140 w 147"/>
                <a:gd name="T13" fmla="*/ 32 h 133"/>
                <a:gd name="T14" fmla="*/ 130 w 147"/>
                <a:gd name="T15" fmla="*/ 30 h 133"/>
                <a:gd name="T16" fmla="*/ 119 w 147"/>
                <a:gd name="T17" fmla="*/ 25 h 133"/>
                <a:gd name="T18" fmla="*/ 109 w 147"/>
                <a:gd name="T19" fmla="*/ 17 h 133"/>
                <a:gd name="T20" fmla="*/ 103 w 147"/>
                <a:gd name="T21" fmla="*/ 14 h 133"/>
                <a:gd name="T22" fmla="*/ 99 w 147"/>
                <a:gd name="T23" fmla="*/ 11 h 133"/>
                <a:gd name="T24" fmla="*/ 91 w 147"/>
                <a:gd name="T25" fmla="*/ 5 h 133"/>
                <a:gd name="T26" fmla="*/ 85 w 147"/>
                <a:gd name="T27" fmla="*/ 0 h 133"/>
                <a:gd name="T28" fmla="*/ 76 w 147"/>
                <a:gd name="T29" fmla="*/ 3 h 133"/>
                <a:gd name="T30" fmla="*/ 72 w 147"/>
                <a:gd name="T31" fmla="*/ 13 h 133"/>
                <a:gd name="T32" fmla="*/ 62 w 147"/>
                <a:gd name="T33" fmla="*/ 17 h 133"/>
                <a:gd name="T34" fmla="*/ 58 w 147"/>
                <a:gd name="T35" fmla="*/ 21 h 133"/>
                <a:gd name="T36" fmla="*/ 52 w 147"/>
                <a:gd name="T37" fmla="*/ 22 h 133"/>
                <a:gd name="T38" fmla="*/ 44 w 147"/>
                <a:gd name="T39" fmla="*/ 20 h 133"/>
                <a:gd name="T40" fmla="*/ 34 w 147"/>
                <a:gd name="T41" fmla="*/ 17 h 133"/>
                <a:gd name="T42" fmla="*/ 38 w 147"/>
                <a:gd name="T43" fmla="*/ 31 h 133"/>
                <a:gd name="T44" fmla="*/ 27 w 147"/>
                <a:gd name="T45" fmla="*/ 30 h 133"/>
                <a:gd name="T46" fmla="*/ 23 w 147"/>
                <a:gd name="T47" fmla="*/ 28 h 133"/>
                <a:gd name="T48" fmla="*/ 16 w 147"/>
                <a:gd name="T49" fmla="*/ 25 h 133"/>
                <a:gd name="T50" fmla="*/ 10 w 147"/>
                <a:gd name="T51" fmla="*/ 27 h 133"/>
                <a:gd name="T52" fmla="*/ 0 w 147"/>
                <a:gd name="T53" fmla="*/ 28 h 133"/>
                <a:gd name="T54" fmla="*/ 0 w 147"/>
                <a:gd name="T55" fmla="*/ 30 h 133"/>
                <a:gd name="T56" fmla="*/ 3 w 147"/>
                <a:gd name="T57" fmla="*/ 32 h 133"/>
                <a:gd name="T58" fmla="*/ 2 w 147"/>
                <a:gd name="T59" fmla="*/ 35 h 133"/>
                <a:gd name="T60" fmla="*/ 4 w 147"/>
                <a:gd name="T61" fmla="*/ 38 h 133"/>
                <a:gd name="T62" fmla="*/ 14 w 147"/>
                <a:gd name="T63" fmla="*/ 39 h 133"/>
                <a:gd name="T64" fmla="*/ 20 w 147"/>
                <a:gd name="T65" fmla="*/ 45 h 133"/>
                <a:gd name="T66" fmla="*/ 24 w 147"/>
                <a:gd name="T67" fmla="*/ 49 h 133"/>
                <a:gd name="T68" fmla="*/ 27 w 147"/>
                <a:gd name="T69" fmla="*/ 55 h 133"/>
                <a:gd name="T70" fmla="*/ 34 w 147"/>
                <a:gd name="T71" fmla="*/ 65 h 133"/>
                <a:gd name="T72" fmla="*/ 36 w 147"/>
                <a:gd name="T73" fmla="*/ 70 h 133"/>
                <a:gd name="T74" fmla="*/ 38 w 147"/>
                <a:gd name="T75" fmla="*/ 78 h 133"/>
                <a:gd name="T76" fmla="*/ 30 w 147"/>
                <a:gd name="T77" fmla="*/ 94 h 133"/>
                <a:gd name="T78" fmla="*/ 23 w 147"/>
                <a:gd name="T79" fmla="*/ 106 h 133"/>
                <a:gd name="T80" fmla="*/ 20 w 147"/>
                <a:gd name="T81" fmla="*/ 109 h 133"/>
                <a:gd name="T82" fmla="*/ 31 w 147"/>
                <a:gd name="T83" fmla="*/ 117 h 133"/>
                <a:gd name="T84" fmla="*/ 41 w 147"/>
                <a:gd name="T85" fmla="*/ 121 h 133"/>
                <a:gd name="T86" fmla="*/ 51 w 147"/>
                <a:gd name="T87" fmla="*/ 124 h 133"/>
                <a:gd name="T88" fmla="*/ 67 w 147"/>
                <a:gd name="T89" fmla="*/ 128 h 133"/>
                <a:gd name="T90" fmla="*/ 78 w 147"/>
                <a:gd name="T91" fmla="*/ 133 h 133"/>
                <a:gd name="T92" fmla="*/ 82 w 147"/>
                <a:gd name="T93" fmla="*/ 130 h 133"/>
                <a:gd name="T94" fmla="*/ 81 w 147"/>
                <a:gd name="T95" fmla="*/ 121 h 133"/>
                <a:gd name="T96" fmla="*/ 88 w 147"/>
                <a:gd name="T97" fmla="*/ 114 h 133"/>
                <a:gd name="T98" fmla="*/ 96 w 147"/>
                <a:gd name="T99" fmla="*/ 113 h 133"/>
                <a:gd name="T100" fmla="*/ 113 w 147"/>
                <a:gd name="T101" fmla="*/ 117 h 133"/>
                <a:gd name="T102" fmla="*/ 122 w 147"/>
                <a:gd name="T103" fmla="*/ 120 h 133"/>
                <a:gd name="T104" fmla="*/ 124 w 147"/>
                <a:gd name="T105" fmla="*/ 117 h 133"/>
                <a:gd name="T106" fmla="*/ 131 w 147"/>
                <a:gd name="T107" fmla="*/ 113 h 133"/>
                <a:gd name="T108" fmla="*/ 140 w 147"/>
                <a:gd name="T109" fmla="*/ 104 h 133"/>
                <a:gd name="T110" fmla="*/ 131 w 147"/>
                <a:gd name="T111" fmla="*/ 96 h 133"/>
                <a:gd name="T112" fmla="*/ 133 w 147"/>
                <a:gd name="T113" fmla="*/ 87 h 133"/>
                <a:gd name="T114" fmla="*/ 133 w 147"/>
                <a:gd name="T115" fmla="*/ 80 h 133"/>
                <a:gd name="T116" fmla="*/ 130 w 147"/>
                <a:gd name="T117" fmla="*/ 75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"/>
                <a:gd name="T178" fmla="*/ 0 h 133"/>
                <a:gd name="T179" fmla="*/ 147 w 147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" h="133">
                  <a:moveTo>
                    <a:pt x="130" y="75"/>
                  </a:moveTo>
                  <a:lnTo>
                    <a:pt x="124" y="73"/>
                  </a:lnTo>
                  <a:lnTo>
                    <a:pt x="120" y="75"/>
                  </a:lnTo>
                  <a:lnTo>
                    <a:pt x="122" y="70"/>
                  </a:lnTo>
                  <a:lnTo>
                    <a:pt x="126" y="66"/>
                  </a:lnTo>
                  <a:lnTo>
                    <a:pt x="127" y="63"/>
                  </a:lnTo>
                  <a:lnTo>
                    <a:pt x="130" y="61"/>
                  </a:lnTo>
                  <a:lnTo>
                    <a:pt x="131" y="58"/>
                  </a:lnTo>
                  <a:lnTo>
                    <a:pt x="136" y="56"/>
                  </a:lnTo>
                  <a:lnTo>
                    <a:pt x="140" y="55"/>
                  </a:lnTo>
                  <a:lnTo>
                    <a:pt x="141" y="44"/>
                  </a:lnTo>
                  <a:lnTo>
                    <a:pt x="143" y="39"/>
                  </a:lnTo>
                  <a:lnTo>
                    <a:pt x="147" y="35"/>
                  </a:lnTo>
                  <a:lnTo>
                    <a:pt x="140" y="32"/>
                  </a:lnTo>
                  <a:lnTo>
                    <a:pt x="133" y="31"/>
                  </a:lnTo>
                  <a:lnTo>
                    <a:pt x="130" y="30"/>
                  </a:lnTo>
                  <a:lnTo>
                    <a:pt x="127" y="27"/>
                  </a:lnTo>
                  <a:lnTo>
                    <a:pt x="119" y="25"/>
                  </a:lnTo>
                  <a:lnTo>
                    <a:pt x="112" y="21"/>
                  </a:lnTo>
                  <a:lnTo>
                    <a:pt x="109" y="17"/>
                  </a:lnTo>
                  <a:lnTo>
                    <a:pt x="103" y="17"/>
                  </a:lnTo>
                  <a:lnTo>
                    <a:pt x="103" y="14"/>
                  </a:lnTo>
                  <a:lnTo>
                    <a:pt x="99" y="11"/>
                  </a:lnTo>
                  <a:lnTo>
                    <a:pt x="93" y="8"/>
                  </a:lnTo>
                  <a:lnTo>
                    <a:pt x="91" y="5"/>
                  </a:lnTo>
                  <a:lnTo>
                    <a:pt x="88" y="1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6" y="3"/>
                  </a:lnTo>
                  <a:lnTo>
                    <a:pt x="75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8" y="21"/>
                  </a:lnTo>
                  <a:lnTo>
                    <a:pt x="57" y="22"/>
                  </a:lnTo>
                  <a:lnTo>
                    <a:pt x="52" y="22"/>
                  </a:lnTo>
                  <a:lnTo>
                    <a:pt x="47" y="21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34" y="17"/>
                  </a:lnTo>
                  <a:lnTo>
                    <a:pt x="38" y="24"/>
                  </a:lnTo>
                  <a:lnTo>
                    <a:pt x="38" y="31"/>
                  </a:lnTo>
                  <a:lnTo>
                    <a:pt x="33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3" y="28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7" y="42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1" y="62"/>
                  </a:lnTo>
                  <a:lnTo>
                    <a:pt x="34" y="65"/>
                  </a:lnTo>
                  <a:lnTo>
                    <a:pt x="37" y="68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0" y="94"/>
                  </a:lnTo>
                  <a:lnTo>
                    <a:pt x="26" y="103"/>
                  </a:lnTo>
                  <a:lnTo>
                    <a:pt x="23" y="106"/>
                  </a:lnTo>
                  <a:lnTo>
                    <a:pt x="19" y="107"/>
                  </a:lnTo>
                  <a:lnTo>
                    <a:pt x="20" y="109"/>
                  </a:lnTo>
                  <a:lnTo>
                    <a:pt x="27" y="113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41" y="121"/>
                  </a:lnTo>
                  <a:lnTo>
                    <a:pt x="43" y="124"/>
                  </a:lnTo>
                  <a:lnTo>
                    <a:pt x="51" y="124"/>
                  </a:lnTo>
                  <a:lnTo>
                    <a:pt x="59" y="126"/>
                  </a:lnTo>
                  <a:lnTo>
                    <a:pt x="67" y="128"/>
                  </a:lnTo>
                  <a:lnTo>
                    <a:pt x="75" y="130"/>
                  </a:lnTo>
                  <a:lnTo>
                    <a:pt x="78" y="133"/>
                  </a:lnTo>
                  <a:lnTo>
                    <a:pt x="81" y="131"/>
                  </a:lnTo>
                  <a:lnTo>
                    <a:pt x="82" y="130"/>
                  </a:lnTo>
                  <a:lnTo>
                    <a:pt x="79" y="126"/>
                  </a:lnTo>
                  <a:lnTo>
                    <a:pt x="81" y="121"/>
                  </a:lnTo>
                  <a:lnTo>
                    <a:pt x="83" y="117"/>
                  </a:lnTo>
                  <a:lnTo>
                    <a:pt x="88" y="114"/>
                  </a:lnTo>
                  <a:lnTo>
                    <a:pt x="92" y="113"/>
                  </a:lnTo>
                  <a:lnTo>
                    <a:pt x="96" y="113"/>
                  </a:lnTo>
                  <a:lnTo>
                    <a:pt x="107" y="116"/>
                  </a:lnTo>
                  <a:lnTo>
                    <a:pt x="113" y="117"/>
                  </a:lnTo>
                  <a:lnTo>
                    <a:pt x="117" y="120"/>
                  </a:lnTo>
                  <a:lnTo>
                    <a:pt x="122" y="120"/>
                  </a:lnTo>
                  <a:lnTo>
                    <a:pt x="123" y="119"/>
                  </a:lnTo>
                  <a:lnTo>
                    <a:pt x="124" y="117"/>
                  </a:lnTo>
                  <a:lnTo>
                    <a:pt x="126" y="117"/>
                  </a:lnTo>
                  <a:lnTo>
                    <a:pt x="131" y="113"/>
                  </a:lnTo>
                  <a:lnTo>
                    <a:pt x="137" y="110"/>
                  </a:lnTo>
                  <a:lnTo>
                    <a:pt x="140" y="104"/>
                  </a:lnTo>
                  <a:lnTo>
                    <a:pt x="130" y="102"/>
                  </a:lnTo>
                  <a:lnTo>
                    <a:pt x="131" y="96"/>
                  </a:lnTo>
                  <a:lnTo>
                    <a:pt x="127" y="90"/>
                  </a:lnTo>
                  <a:lnTo>
                    <a:pt x="133" y="87"/>
                  </a:lnTo>
                  <a:lnTo>
                    <a:pt x="131" y="80"/>
                  </a:lnTo>
                  <a:lnTo>
                    <a:pt x="133" y="80"/>
                  </a:lnTo>
                  <a:lnTo>
                    <a:pt x="131" y="78"/>
                  </a:lnTo>
                  <a:lnTo>
                    <a:pt x="130" y="75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441"/>
            <p:cNvSpPr>
              <a:spLocks noChangeAspect="1"/>
            </p:cNvSpPr>
            <p:nvPr/>
          </p:nvSpPr>
          <p:spPr bwMode="auto">
            <a:xfrm>
              <a:off x="1637" y="3210"/>
              <a:ext cx="192" cy="120"/>
            </a:xfrm>
            <a:custGeom>
              <a:avLst/>
              <a:gdLst>
                <a:gd name="T0" fmla="*/ 0 w 42"/>
                <a:gd name="T1" fmla="*/ 10 h 26"/>
                <a:gd name="T2" fmla="*/ 0 w 42"/>
                <a:gd name="T3" fmla="*/ 7 h 26"/>
                <a:gd name="T4" fmla="*/ 4 w 42"/>
                <a:gd name="T5" fmla="*/ 4 h 26"/>
                <a:gd name="T6" fmla="*/ 7 w 42"/>
                <a:gd name="T7" fmla="*/ 6 h 26"/>
                <a:gd name="T8" fmla="*/ 8 w 42"/>
                <a:gd name="T9" fmla="*/ 4 h 26"/>
                <a:gd name="T10" fmla="*/ 13 w 42"/>
                <a:gd name="T11" fmla="*/ 3 h 26"/>
                <a:gd name="T12" fmla="*/ 14 w 42"/>
                <a:gd name="T13" fmla="*/ 4 h 26"/>
                <a:gd name="T14" fmla="*/ 15 w 42"/>
                <a:gd name="T15" fmla="*/ 4 h 26"/>
                <a:gd name="T16" fmla="*/ 18 w 42"/>
                <a:gd name="T17" fmla="*/ 6 h 26"/>
                <a:gd name="T18" fmla="*/ 21 w 42"/>
                <a:gd name="T19" fmla="*/ 4 h 26"/>
                <a:gd name="T20" fmla="*/ 27 w 42"/>
                <a:gd name="T21" fmla="*/ 4 h 26"/>
                <a:gd name="T22" fmla="*/ 31 w 42"/>
                <a:gd name="T23" fmla="*/ 4 h 26"/>
                <a:gd name="T24" fmla="*/ 32 w 42"/>
                <a:gd name="T25" fmla="*/ 2 h 26"/>
                <a:gd name="T26" fmla="*/ 34 w 42"/>
                <a:gd name="T27" fmla="*/ 2 h 26"/>
                <a:gd name="T28" fmla="*/ 37 w 42"/>
                <a:gd name="T29" fmla="*/ 3 h 26"/>
                <a:gd name="T30" fmla="*/ 38 w 42"/>
                <a:gd name="T31" fmla="*/ 2 h 26"/>
                <a:gd name="T32" fmla="*/ 41 w 42"/>
                <a:gd name="T33" fmla="*/ 0 h 26"/>
                <a:gd name="T34" fmla="*/ 42 w 42"/>
                <a:gd name="T35" fmla="*/ 2 h 26"/>
                <a:gd name="T36" fmla="*/ 41 w 42"/>
                <a:gd name="T37" fmla="*/ 7 h 26"/>
                <a:gd name="T38" fmla="*/ 39 w 42"/>
                <a:gd name="T39" fmla="*/ 10 h 26"/>
                <a:gd name="T40" fmla="*/ 37 w 42"/>
                <a:gd name="T41" fmla="*/ 13 h 26"/>
                <a:gd name="T42" fmla="*/ 37 w 42"/>
                <a:gd name="T43" fmla="*/ 14 h 26"/>
                <a:gd name="T44" fmla="*/ 39 w 42"/>
                <a:gd name="T45" fmla="*/ 16 h 26"/>
                <a:gd name="T46" fmla="*/ 41 w 42"/>
                <a:gd name="T47" fmla="*/ 20 h 26"/>
                <a:gd name="T48" fmla="*/ 39 w 42"/>
                <a:gd name="T49" fmla="*/ 21 h 26"/>
                <a:gd name="T50" fmla="*/ 39 w 42"/>
                <a:gd name="T51" fmla="*/ 26 h 26"/>
                <a:gd name="T52" fmla="*/ 35 w 42"/>
                <a:gd name="T53" fmla="*/ 24 h 26"/>
                <a:gd name="T54" fmla="*/ 30 w 42"/>
                <a:gd name="T55" fmla="*/ 23 h 26"/>
                <a:gd name="T56" fmla="*/ 27 w 42"/>
                <a:gd name="T57" fmla="*/ 19 h 26"/>
                <a:gd name="T58" fmla="*/ 22 w 42"/>
                <a:gd name="T59" fmla="*/ 20 h 26"/>
                <a:gd name="T60" fmla="*/ 18 w 42"/>
                <a:gd name="T61" fmla="*/ 17 h 26"/>
                <a:gd name="T62" fmla="*/ 17 w 42"/>
                <a:gd name="T63" fmla="*/ 16 h 26"/>
                <a:gd name="T64" fmla="*/ 14 w 42"/>
                <a:gd name="T65" fmla="*/ 16 h 26"/>
                <a:gd name="T66" fmla="*/ 11 w 42"/>
                <a:gd name="T67" fmla="*/ 14 h 26"/>
                <a:gd name="T68" fmla="*/ 8 w 42"/>
                <a:gd name="T69" fmla="*/ 14 h 26"/>
                <a:gd name="T70" fmla="*/ 7 w 42"/>
                <a:gd name="T71" fmla="*/ 11 h 26"/>
                <a:gd name="T72" fmla="*/ 4 w 42"/>
                <a:gd name="T73" fmla="*/ 13 h 26"/>
                <a:gd name="T74" fmla="*/ 0 w 42"/>
                <a:gd name="T75" fmla="*/ 10 h 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26"/>
                <a:gd name="T116" fmla="*/ 42 w 42"/>
                <a:gd name="T117" fmla="*/ 26 h 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26">
                  <a:moveTo>
                    <a:pt x="0" y="10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7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2" y="2"/>
                  </a:lnTo>
                  <a:lnTo>
                    <a:pt x="41" y="7"/>
                  </a:lnTo>
                  <a:lnTo>
                    <a:pt x="39" y="10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41" y="20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5" y="24"/>
                  </a:lnTo>
                  <a:lnTo>
                    <a:pt x="30" y="23"/>
                  </a:lnTo>
                  <a:lnTo>
                    <a:pt x="27" y="19"/>
                  </a:lnTo>
                  <a:lnTo>
                    <a:pt x="22" y="20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4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1442"/>
            <p:cNvSpPr>
              <a:spLocks noChangeAspect="1"/>
            </p:cNvSpPr>
            <p:nvPr/>
          </p:nvSpPr>
          <p:spPr bwMode="auto">
            <a:xfrm>
              <a:off x="1275" y="2113"/>
              <a:ext cx="440" cy="498"/>
            </a:xfrm>
            <a:custGeom>
              <a:avLst/>
              <a:gdLst>
                <a:gd name="T0" fmla="*/ 30 w 96"/>
                <a:gd name="T1" fmla="*/ 103 h 109"/>
                <a:gd name="T2" fmla="*/ 45 w 96"/>
                <a:gd name="T3" fmla="*/ 109 h 109"/>
                <a:gd name="T4" fmla="*/ 58 w 96"/>
                <a:gd name="T5" fmla="*/ 107 h 109"/>
                <a:gd name="T6" fmla="*/ 72 w 96"/>
                <a:gd name="T7" fmla="*/ 103 h 109"/>
                <a:gd name="T8" fmla="*/ 79 w 96"/>
                <a:gd name="T9" fmla="*/ 102 h 109"/>
                <a:gd name="T10" fmla="*/ 82 w 96"/>
                <a:gd name="T11" fmla="*/ 95 h 109"/>
                <a:gd name="T12" fmla="*/ 87 w 96"/>
                <a:gd name="T13" fmla="*/ 90 h 109"/>
                <a:gd name="T14" fmla="*/ 77 w 96"/>
                <a:gd name="T15" fmla="*/ 81 h 109"/>
                <a:gd name="T16" fmla="*/ 72 w 96"/>
                <a:gd name="T17" fmla="*/ 71 h 109"/>
                <a:gd name="T18" fmla="*/ 72 w 96"/>
                <a:gd name="T19" fmla="*/ 64 h 109"/>
                <a:gd name="T20" fmla="*/ 83 w 96"/>
                <a:gd name="T21" fmla="*/ 59 h 109"/>
                <a:gd name="T22" fmla="*/ 89 w 96"/>
                <a:gd name="T23" fmla="*/ 54 h 109"/>
                <a:gd name="T24" fmla="*/ 96 w 96"/>
                <a:gd name="T25" fmla="*/ 55 h 109"/>
                <a:gd name="T26" fmla="*/ 93 w 96"/>
                <a:gd name="T27" fmla="*/ 44 h 109"/>
                <a:gd name="T28" fmla="*/ 92 w 96"/>
                <a:gd name="T29" fmla="*/ 34 h 109"/>
                <a:gd name="T30" fmla="*/ 86 w 96"/>
                <a:gd name="T31" fmla="*/ 27 h 109"/>
                <a:gd name="T32" fmla="*/ 87 w 96"/>
                <a:gd name="T33" fmla="*/ 17 h 109"/>
                <a:gd name="T34" fmla="*/ 83 w 96"/>
                <a:gd name="T35" fmla="*/ 10 h 109"/>
                <a:gd name="T36" fmla="*/ 79 w 96"/>
                <a:gd name="T37" fmla="*/ 4 h 109"/>
                <a:gd name="T38" fmla="*/ 75 w 96"/>
                <a:gd name="T39" fmla="*/ 4 h 109"/>
                <a:gd name="T40" fmla="*/ 72 w 96"/>
                <a:gd name="T41" fmla="*/ 4 h 109"/>
                <a:gd name="T42" fmla="*/ 69 w 96"/>
                <a:gd name="T43" fmla="*/ 4 h 109"/>
                <a:gd name="T44" fmla="*/ 62 w 96"/>
                <a:gd name="T45" fmla="*/ 8 h 109"/>
                <a:gd name="T46" fmla="*/ 56 w 96"/>
                <a:gd name="T47" fmla="*/ 11 h 109"/>
                <a:gd name="T48" fmla="*/ 55 w 96"/>
                <a:gd name="T49" fmla="*/ 8 h 109"/>
                <a:gd name="T50" fmla="*/ 51 w 96"/>
                <a:gd name="T51" fmla="*/ 7 h 109"/>
                <a:gd name="T52" fmla="*/ 45 w 96"/>
                <a:gd name="T53" fmla="*/ 1 h 109"/>
                <a:gd name="T54" fmla="*/ 32 w 96"/>
                <a:gd name="T55" fmla="*/ 0 h 109"/>
                <a:gd name="T56" fmla="*/ 31 w 96"/>
                <a:gd name="T57" fmla="*/ 4 h 109"/>
                <a:gd name="T58" fmla="*/ 35 w 96"/>
                <a:gd name="T59" fmla="*/ 14 h 109"/>
                <a:gd name="T60" fmla="*/ 31 w 96"/>
                <a:gd name="T61" fmla="*/ 14 h 109"/>
                <a:gd name="T62" fmla="*/ 28 w 96"/>
                <a:gd name="T63" fmla="*/ 17 h 109"/>
                <a:gd name="T64" fmla="*/ 24 w 96"/>
                <a:gd name="T65" fmla="*/ 16 h 109"/>
                <a:gd name="T66" fmla="*/ 14 w 96"/>
                <a:gd name="T67" fmla="*/ 17 h 109"/>
                <a:gd name="T68" fmla="*/ 15 w 96"/>
                <a:gd name="T69" fmla="*/ 25 h 109"/>
                <a:gd name="T70" fmla="*/ 10 w 96"/>
                <a:gd name="T71" fmla="*/ 31 h 109"/>
                <a:gd name="T72" fmla="*/ 11 w 96"/>
                <a:gd name="T73" fmla="*/ 38 h 109"/>
                <a:gd name="T74" fmla="*/ 8 w 96"/>
                <a:gd name="T75" fmla="*/ 42 h 109"/>
                <a:gd name="T76" fmla="*/ 3 w 96"/>
                <a:gd name="T77" fmla="*/ 47 h 109"/>
                <a:gd name="T78" fmla="*/ 0 w 96"/>
                <a:gd name="T79" fmla="*/ 55 h 109"/>
                <a:gd name="T80" fmla="*/ 1 w 96"/>
                <a:gd name="T81" fmla="*/ 58 h 109"/>
                <a:gd name="T82" fmla="*/ 4 w 96"/>
                <a:gd name="T83" fmla="*/ 65 h 109"/>
                <a:gd name="T84" fmla="*/ 1 w 96"/>
                <a:gd name="T85" fmla="*/ 68 h 109"/>
                <a:gd name="T86" fmla="*/ 6 w 96"/>
                <a:gd name="T87" fmla="*/ 73 h 109"/>
                <a:gd name="T88" fmla="*/ 7 w 96"/>
                <a:gd name="T89" fmla="*/ 81 h 109"/>
                <a:gd name="T90" fmla="*/ 17 w 96"/>
                <a:gd name="T91" fmla="*/ 83 h 109"/>
                <a:gd name="T92" fmla="*/ 20 w 96"/>
                <a:gd name="T93" fmla="*/ 90 h 109"/>
                <a:gd name="T94" fmla="*/ 17 w 96"/>
                <a:gd name="T95" fmla="*/ 106 h 109"/>
                <a:gd name="T96" fmla="*/ 18 w 96"/>
                <a:gd name="T97" fmla="*/ 106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"/>
                <a:gd name="T148" fmla="*/ 0 h 109"/>
                <a:gd name="T149" fmla="*/ 96 w 96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" h="109">
                  <a:moveTo>
                    <a:pt x="25" y="106"/>
                  </a:moveTo>
                  <a:lnTo>
                    <a:pt x="30" y="103"/>
                  </a:lnTo>
                  <a:lnTo>
                    <a:pt x="39" y="106"/>
                  </a:lnTo>
                  <a:lnTo>
                    <a:pt x="45" y="109"/>
                  </a:lnTo>
                  <a:lnTo>
                    <a:pt x="49" y="106"/>
                  </a:lnTo>
                  <a:lnTo>
                    <a:pt x="58" y="107"/>
                  </a:lnTo>
                  <a:lnTo>
                    <a:pt x="63" y="106"/>
                  </a:lnTo>
                  <a:lnTo>
                    <a:pt x="72" y="103"/>
                  </a:lnTo>
                  <a:lnTo>
                    <a:pt x="79" y="106"/>
                  </a:lnTo>
                  <a:lnTo>
                    <a:pt x="79" y="102"/>
                  </a:lnTo>
                  <a:lnTo>
                    <a:pt x="77" y="97"/>
                  </a:lnTo>
                  <a:lnTo>
                    <a:pt x="82" y="95"/>
                  </a:lnTo>
                  <a:lnTo>
                    <a:pt x="83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77" y="81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68" y="66"/>
                  </a:lnTo>
                  <a:lnTo>
                    <a:pt x="72" y="64"/>
                  </a:lnTo>
                  <a:lnTo>
                    <a:pt x="77" y="62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4"/>
                  </a:lnTo>
                  <a:lnTo>
                    <a:pt x="93" y="54"/>
                  </a:lnTo>
                  <a:lnTo>
                    <a:pt x="96" y="55"/>
                  </a:lnTo>
                  <a:lnTo>
                    <a:pt x="96" y="48"/>
                  </a:lnTo>
                  <a:lnTo>
                    <a:pt x="93" y="44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86" y="27"/>
                  </a:lnTo>
                  <a:lnTo>
                    <a:pt x="89" y="20"/>
                  </a:lnTo>
                  <a:lnTo>
                    <a:pt x="87" y="17"/>
                  </a:lnTo>
                  <a:lnTo>
                    <a:pt x="87" y="11"/>
                  </a:lnTo>
                  <a:lnTo>
                    <a:pt x="83" y="10"/>
                  </a:lnTo>
                  <a:lnTo>
                    <a:pt x="77" y="8"/>
                  </a:lnTo>
                  <a:lnTo>
                    <a:pt x="79" y="4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73" y="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62" y="8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54" y="11"/>
                  </a:lnTo>
                  <a:lnTo>
                    <a:pt x="55" y="8"/>
                  </a:lnTo>
                  <a:lnTo>
                    <a:pt x="55" y="4"/>
                  </a:lnTo>
                  <a:lnTo>
                    <a:pt x="51" y="7"/>
                  </a:lnTo>
                  <a:lnTo>
                    <a:pt x="45" y="4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6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3" y="34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3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3" y="68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6" y="73"/>
                  </a:lnTo>
                  <a:lnTo>
                    <a:pt x="3" y="78"/>
                  </a:lnTo>
                  <a:lnTo>
                    <a:pt x="7" y="81"/>
                  </a:lnTo>
                  <a:lnTo>
                    <a:pt x="10" y="82"/>
                  </a:lnTo>
                  <a:lnTo>
                    <a:pt x="17" y="83"/>
                  </a:lnTo>
                  <a:lnTo>
                    <a:pt x="24" y="86"/>
                  </a:lnTo>
                  <a:lnTo>
                    <a:pt x="20" y="90"/>
                  </a:lnTo>
                  <a:lnTo>
                    <a:pt x="18" y="95"/>
                  </a:lnTo>
                  <a:lnTo>
                    <a:pt x="17" y="106"/>
                  </a:lnTo>
                  <a:lnTo>
                    <a:pt x="15" y="106"/>
                  </a:lnTo>
                  <a:lnTo>
                    <a:pt x="18" y="106"/>
                  </a:lnTo>
                  <a:lnTo>
                    <a:pt x="25" y="106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1443"/>
            <p:cNvSpPr>
              <a:spLocks noChangeAspect="1"/>
            </p:cNvSpPr>
            <p:nvPr/>
          </p:nvSpPr>
          <p:spPr bwMode="auto">
            <a:xfrm>
              <a:off x="1293" y="2629"/>
              <a:ext cx="697" cy="599"/>
            </a:xfrm>
            <a:custGeom>
              <a:avLst/>
              <a:gdLst>
                <a:gd name="T0" fmla="*/ 144 w 152"/>
                <a:gd name="T1" fmla="*/ 89 h 131"/>
                <a:gd name="T2" fmla="*/ 130 w 152"/>
                <a:gd name="T3" fmla="*/ 82 h 131"/>
                <a:gd name="T4" fmla="*/ 120 w 152"/>
                <a:gd name="T5" fmla="*/ 75 h 131"/>
                <a:gd name="T6" fmla="*/ 116 w 152"/>
                <a:gd name="T7" fmla="*/ 72 h 131"/>
                <a:gd name="T8" fmla="*/ 106 w 152"/>
                <a:gd name="T9" fmla="*/ 72 h 131"/>
                <a:gd name="T10" fmla="*/ 95 w 152"/>
                <a:gd name="T11" fmla="*/ 65 h 131"/>
                <a:gd name="T12" fmla="*/ 88 w 152"/>
                <a:gd name="T13" fmla="*/ 55 h 131"/>
                <a:gd name="T14" fmla="*/ 72 w 152"/>
                <a:gd name="T15" fmla="*/ 42 h 131"/>
                <a:gd name="T16" fmla="*/ 68 w 152"/>
                <a:gd name="T17" fmla="*/ 34 h 131"/>
                <a:gd name="T18" fmla="*/ 71 w 152"/>
                <a:gd name="T19" fmla="*/ 30 h 131"/>
                <a:gd name="T20" fmla="*/ 69 w 152"/>
                <a:gd name="T21" fmla="*/ 27 h 131"/>
                <a:gd name="T22" fmla="*/ 72 w 152"/>
                <a:gd name="T23" fmla="*/ 23 h 131"/>
                <a:gd name="T24" fmla="*/ 83 w 152"/>
                <a:gd name="T25" fmla="*/ 18 h 131"/>
                <a:gd name="T26" fmla="*/ 83 w 152"/>
                <a:gd name="T27" fmla="*/ 7 h 131"/>
                <a:gd name="T28" fmla="*/ 66 w 152"/>
                <a:gd name="T29" fmla="*/ 0 h 131"/>
                <a:gd name="T30" fmla="*/ 52 w 152"/>
                <a:gd name="T31" fmla="*/ 6 h 131"/>
                <a:gd name="T32" fmla="*/ 45 w 152"/>
                <a:gd name="T33" fmla="*/ 8 h 131"/>
                <a:gd name="T34" fmla="*/ 38 w 152"/>
                <a:gd name="T35" fmla="*/ 10 h 131"/>
                <a:gd name="T36" fmla="*/ 30 w 152"/>
                <a:gd name="T37" fmla="*/ 18 h 131"/>
                <a:gd name="T38" fmla="*/ 16 w 152"/>
                <a:gd name="T39" fmla="*/ 17 h 131"/>
                <a:gd name="T40" fmla="*/ 6 w 152"/>
                <a:gd name="T41" fmla="*/ 25 h 131"/>
                <a:gd name="T42" fmla="*/ 3 w 152"/>
                <a:gd name="T43" fmla="*/ 34 h 131"/>
                <a:gd name="T44" fmla="*/ 13 w 152"/>
                <a:gd name="T45" fmla="*/ 44 h 131"/>
                <a:gd name="T46" fmla="*/ 13 w 152"/>
                <a:gd name="T47" fmla="*/ 48 h 131"/>
                <a:gd name="T48" fmla="*/ 21 w 152"/>
                <a:gd name="T49" fmla="*/ 42 h 131"/>
                <a:gd name="T50" fmla="*/ 27 w 152"/>
                <a:gd name="T51" fmla="*/ 40 h 131"/>
                <a:gd name="T52" fmla="*/ 34 w 152"/>
                <a:gd name="T53" fmla="*/ 44 h 131"/>
                <a:gd name="T54" fmla="*/ 41 w 152"/>
                <a:gd name="T55" fmla="*/ 45 h 131"/>
                <a:gd name="T56" fmla="*/ 44 w 152"/>
                <a:gd name="T57" fmla="*/ 52 h 131"/>
                <a:gd name="T58" fmla="*/ 48 w 152"/>
                <a:gd name="T59" fmla="*/ 61 h 131"/>
                <a:gd name="T60" fmla="*/ 55 w 152"/>
                <a:gd name="T61" fmla="*/ 68 h 131"/>
                <a:gd name="T62" fmla="*/ 64 w 152"/>
                <a:gd name="T63" fmla="*/ 72 h 131"/>
                <a:gd name="T64" fmla="*/ 78 w 152"/>
                <a:gd name="T65" fmla="*/ 83 h 131"/>
                <a:gd name="T66" fmla="*/ 83 w 152"/>
                <a:gd name="T67" fmla="*/ 85 h 131"/>
                <a:gd name="T68" fmla="*/ 96 w 152"/>
                <a:gd name="T69" fmla="*/ 90 h 131"/>
                <a:gd name="T70" fmla="*/ 100 w 152"/>
                <a:gd name="T71" fmla="*/ 92 h 131"/>
                <a:gd name="T72" fmla="*/ 105 w 152"/>
                <a:gd name="T73" fmla="*/ 93 h 131"/>
                <a:gd name="T74" fmla="*/ 110 w 152"/>
                <a:gd name="T75" fmla="*/ 100 h 131"/>
                <a:gd name="T76" fmla="*/ 120 w 152"/>
                <a:gd name="T77" fmla="*/ 105 h 131"/>
                <a:gd name="T78" fmla="*/ 126 w 152"/>
                <a:gd name="T79" fmla="*/ 120 h 131"/>
                <a:gd name="T80" fmla="*/ 120 w 152"/>
                <a:gd name="T81" fmla="*/ 121 h 131"/>
                <a:gd name="T82" fmla="*/ 120 w 152"/>
                <a:gd name="T83" fmla="*/ 127 h 131"/>
                <a:gd name="T84" fmla="*/ 120 w 152"/>
                <a:gd name="T85" fmla="*/ 131 h 131"/>
                <a:gd name="T86" fmla="*/ 126 w 152"/>
                <a:gd name="T87" fmla="*/ 131 h 131"/>
                <a:gd name="T88" fmla="*/ 130 w 152"/>
                <a:gd name="T89" fmla="*/ 121 h 131"/>
                <a:gd name="T90" fmla="*/ 138 w 152"/>
                <a:gd name="T91" fmla="*/ 116 h 131"/>
                <a:gd name="T92" fmla="*/ 136 w 152"/>
                <a:gd name="T93" fmla="*/ 109 h 131"/>
                <a:gd name="T94" fmla="*/ 130 w 152"/>
                <a:gd name="T95" fmla="*/ 106 h 131"/>
                <a:gd name="T96" fmla="*/ 130 w 152"/>
                <a:gd name="T97" fmla="*/ 97 h 131"/>
                <a:gd name="T98" fmla="*/ 134 w 152"/>
                <a:gd name="T99" fmla="*/ 93 h 131"/>
                <a:gd name="T100" fmla="*/ 148 w 152"/>
                <a:gd name="T101" fmla="*/ 97 h 131"/>
                <a:gd name="T102" fmla="*/ 152 w 152"/>
                <a:gd name="T103" fmla="*/ 96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2"/>
                <a:gd name="T157" fmla="*/ 0 h 131"/>
                <a:gd name="T158" fmla="*/ 152 w 152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2" h="131">
                  <a:moveTo>
                    <a:pt x="148" y="92"/>
                  </a:moveTo>
                  <a:lnTo>
                    <a:pt x="144" y="89"/>
                  </a:lnTo>
                  <a:lnTo>
                    <a:pt x="140" y="88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20" y="75"/>
                  </a:lnTo>
                  <a:lnTo>
                    <a:pt x="120" y="73"/>
                  </a:lnTo>
                  <a:lnTo>
                    <a:pt x="116" y="72"/>
                  </a:lnTo>
                  <a:lnTo>
                    <a:pt x="112" y="72"/>
                  </a:lnTo>
                  <a:lnTo>
                    <a:pt x="106" y="72"/>
                  </a:lnTo>
                  <a:lnTo>
                    <a:pt x="100" y="69"/>
                  </a:lnTo>
                  <a:lnTo>
                    <a:pt x="95" y="65"/>
                  </a:lnTo>
                  <a:lnTo>
                    <a:pt x="92" y="59"/>
                  </a:lnTo>
                  <a:lnTo>
                    <a:pt x="88" y="55"/>
                  </a:lnTo>
                  <a:lnTo>
                    <a:pt x="83" y="49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8" y="34"/>
                  </a:lnTo>
                  <a:lnTo>
                    <a:pt x="69" y="31"/>
                  </a:lnTo>
                  <a:lnTo>
                    <a:pt x="71" y="30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83" y="18"/>
                  </a:lnTo>
                  <a:lnTo>
                    <a:pt x="83" y="11"/>
                  </a:lnTo>
                  <a:lnTo>
                    <a:pt x="83" y="7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3" y="8"/>
                  </a:lnTo>
                  <a:lnTo>
                    <a:pt x="30" y="18"/>
                  </a:lnTo>
                  <a:lnTo>
                    <a:pt x="21" y="8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3" y="40"/>
                  </a:lnTo>
                  <a:lnTo>
                    <a:pt x="13" y="44"/>
                  </a:lnTo>
                  <a:lnTo>
                    <a:pt x="10" y="48"/>
                  </a:lnTo>
                  <a:lnTo>
                    <a:pt x="13" y="48"/>
                  </a:lnTo>
                  <a:lnTo>
                    <a:pt x="17" y="47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1" y="41"/>
                  </a:lnTo>
                  <a:lnTo>
                    <a:pt x="34" y="44"/>
                  </a:lnTo>
                  <a:lnTo>
                    <a:pt x="35" y="45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52"/>
                  </a:lnTo>
                  <a:lnTo>
                    <a:pt x="47" y="58"/>
                  </a:lnTo>
                  <a:lnTo>
                    <a:pt x="48" y="61"/>
                  </a:lnTo>
                  <a:lnTo>
                    <a:pt x="51" y="62"/>
                  </a:lnTo>
                  <a:lnTo>
                    <a:pt x="55" y="68"/>
                  </a:lnTo>
                  <a:lnTo>
                    <a:pt x="61" y="71"/>
                  </a:lnTo>
                  <a:lnTo>
                    <a:pt x="64" y="72"/>
                  </a:lnTo>
                  <a:lnTo>
                    <a:pt x="66" y="75"/>
                  </a:lnTo>
                  <a:lnTo>
                    <a:pt x="78" y="83"/>
                  </a:lnTo>
                  <a:lnTo>
                    <a:pt x="81" y="85"/>
                  </a:lnTo>
                  <a:lnTo>
                    <a:pt x="83" y="85"/>
                  </a:lnTo>
                  <a:lnTo>
                    <a:pt x="92" y="88"/>
                  </a:lnTo>
                  <a:lnTo>
                    <a:pt x="96" y="90"/>
                  </a:lnTo>
                  <a:lnTo>
                    <a:pt x="99" y="90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5" y="93"/>
                  </a:lnTo>
                  <a:lnTo>
                    <a:pt x="106" y="97"/>
                  </a:lnTo>
                  <a:lnTo>
                    <a:pt x="110" y="100"/>
                  </a:lnTo>
                  <a:lnTo>
                    <a:pt x="116" y="103"/>
                  </a:lnTo>
                  <a:lnTo>
                    <a:pt x="120" y="105"/>
                  </a:lnTo>
                  <a:lnTo>
                    <a:pt x="121" y="110"/>
                  </a:lnTo>
                  <a:lnTo>
                    <a:pt x="126" y="120"/>
                  </a:lnTo>
                  <a:lnTo>
                    <a:pt x="123" y="120"/>
                  </a:lnTo>
                  <a:lnTo>
                    <a:pt x="120" y="121"/>
                  </a:lnTo>
                  <a:lnTo>
                    <a:pt x="120" y="124"/>
                  </a:lnTo>
                  <a:lnTo>
                    <a:pt x="120" y="127"/>
                  </a:lnTo>
                  <a:lnTo>
                    <a:pt x="119" y="129"/>
                  </a:lnTo>
                  <a:lnTo>
                    <a:pt x="120" y="131"/>
                  </a:lnTo>
                  <a:lnTo>
                    <a:pt x="123" y="131"/>
                  </a:lnTo>
                  <a:lnTo>
                    <a:pt x="126" y="131"/>
                  </a:lnTo>
                  <a:lnTo>
                    <a:pt x="128" y="127"/>
                  </a:lnTo>
                  <a:lnTo>
                    <a:pt x="130" y="121"/>
                  </a:lnTo>
                  <a:lnTo>
                    <a:pt x="133" y="117"/>
                  </a:lnTo>
                  <a:lnTo>
                    <a:pt x="138" y="116"/>
                  </a:lnTo>
                  <a:lnTo>
                    <a:pt x="138" y="110"/>
                  </a:lnTo>
                  <a:lnTo>
                    <a:pt x="136" y="109"/>
                  </a:lnTo>
                  <a:lnTo>
                    <a:pt x="133" y="107"/>
                  </a:lnTo>
                  <a:lnTo>
                    <a:pt x="130" y="106"/>
                  </a:lnTo>
                  <a:lnTo>
                    <a:pt x="128" y="103"/>
                  </a:lnTo>
                  <a:lnTo>
                    <a:pt x="130" y="97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3" y="95"/>
                  </a:lnTo>
                  <a:lnTo>
                    <a:pt x="148" y="97"/>
                  </a:lnTo>
                  <a:lnTo>
                    <a:pt x="152" y="100"/>
                  </a:lnTo>
                  <a:lnTo>
                    <a:pt x="152" y="96"/>
                  </a:lnTo>
                  <a:lnTo>
                    <a:pt x="148" y="92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444"/>
            <p:cNvSpPr>
              <a:spLocks noChangeAspect="1"/>
            </p:cNvSpPr>
            <p:nvPr/>
          </p:nvSpPr>
          <p:spPr bwMode="auto">
            <a:xfrm>
              <a:off x="1371" y="3022"/>
              <a:ext cx="97" cy="161"/>
            </a:xfrm>
            <a:custGeom>
              <a:avLst/>
              <a:gdLst>
                <a:gd name="T0" fmla="*/ 0 w 21"/>
                <a:gd name="T1" fmla="*/ 4 h 35"/>
                <a:gd name="T2" fmla="*/ 4 w 21"/>
                <a:gd name="T3" fmla="*/ 6 h 35"/>
                <a:gd name="T4" fmla="*/ 7 w 21"/>
                <a:gd name="T5" fmla="*/ 4 h 35"/>
                <a:gd name="T6" fmla="*/ 13 w 21"/>
                <a:gd name="T7" fmla="*/ 2 h 35"/>
                <a:gd name="T8" fmla="*/ 14 w 21"/>
                <a:gd name="T9" fmla="*/ 0 h 35"/>
                <a:gd name="T10" fmla="*/ 18 w 21"/>
                <a:gd name="T11" fmla="*/ 2 h 35"/>
                <a:gd name="T12" fmla="*/ 18 w 21"/>
                <a:gd name="T13" fmla="*/ 4 h 35"/>
                <a:gd name="T14" fmla="*/ 21 w 21"/>
                <a:gd name="T15" fmla="*/ 11 h 35"/>
                <a:gd name="T16" fmla="*/ 20 w 21"/>
                <a:gd name="T17" fmla="*/ 14 h 35"/>
                <a:gd name="T18" fmla="*/ 21 w 21"/>
                <a:gd name="T19" fmla="*/ 19 h 35"/>
                <a:gd name="T20" fmla="*/ 18 w 21"/>
                <a:gd name="T21" fmla="*/ 31 h 35"/>
                <a:gd name="T22" fmla="*/ 14 w 21"/>
                <a:gd name="T23" fmla="*/ 30 h 35"/>
                <a:gd name="T24" fmla="*/ 11 w 21"/>
                <a:gd name="T25" fmla="*/ 30 h 35"/>
                <a:gd name="T26" fmla="*/ 10 w 21"/>
                <a:gd name="T27" fmla="*/ 33 h 35"/>
                <a:gd name="T28" fmla="*/ 9 w 21"/>
                <a:gd name="T29" fmla="*/ 34 h 35"/>
                <a:gd name="T30" fmla="*/ 6 w 21"/>
                <a:gd name="T31" fmla="*/ 35 h 35"/>
                <a:gd name="T32" fmla="*/ 3 w 21"/>
                <a:gd name="T33" fmla="*/ 30 h 35"/>
                <a:gd name="T34" fmla="*/ 3 w 21"/>
                <a:gd name="T35" fmla="*/ 24 h 35"/>
                <a:gd name="T36" fmla="*/ 4 w 21"/>
                <a:gd name="T37" fmla="*/ 21 h 35"/>
                <a:gd name="T38" fmla="*/ 3 w 21"/>
                <a:gd name="T39" fmla="*/ 20 h 35"/>
                <a:gd name="T40" fmla="*/ 4 w 21"/>
                <a:gd name="T41" fmla="*/ 17 h 35"/>
                <a:gd name="T42" fmla="*/ 4 w 21"/>
                <a:gd name="T43" fmla="*/ 14 h 35"/>
                <a:gd name="T44" fmla="*/ 3 w 21"/>
                <a:gd name="T45" fmla="*/ 10 h 35"/>
                <a:gd name="T46" fmla="*/ 0 w 21"/>
                <a:gd name="T47" fmla="*/ 9 h 35"/>
                <a:gd name="T48" fmla="*/ 0 w 21"/>
                <a:gd name="T49" fmla="*/ 4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35"/>
                <a:gd name="T77" fmla="*/ 21 w 2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35">
                  <a:moveTo>
                    <a:pt x="0" y="4"/>
                  </a:moveTo>
                  <a:lnTo>
                    <a:pt x="4" y="6"/>
                  </a:lnTo>
                  <a:lnTo>
                    <a:pt x="7" y="4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21" y="19"/>
                  </a:lnTo>
                  <a:lnTo>
                    <a:pt x="18" y="31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6" y="35"/>
                  </a:lnTo>
                  <a:lnTo>
                    <a:pt x="3" y="30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3" y="10"/>
                  </a:lnTo>
                  <a:lnTo>
                    <a:pt x="0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9" name="Picture 1446" descr="German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124327"/>
            <a:ext cx="507600" cy="30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" name="Picture 1447" descr="Belgiu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988163"/>
            <a:ext cx="507600" cy="35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" name="Picture 1448" descr="Finland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736084"/>
            <a:ext cx="508039" cy="31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" name="Picture 1449" descr="Franc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461129"/>
            <a:ext cx="507600" cy="3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" name="Picture 1450" descr="Italy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919743"/>
            <a:ext cx="507600" cy="3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" name="Picture 1451" descr="Netherlands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549206"/>
            <a:ext cx="507600" cy="33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2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AFA0-FD82-46D4-A2BE-2298A17C4A97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EE7C-48BA-416A-B658-A57BF3D7B1DD}" type="slidenum">
              <a:rPr lang="en-US"/>
              <a:pPr/>
              <a:t>45</a:t>
            </a:fld>
            <a:endParaRPr lang="en-US"/>
          </a:p>
        </p:txBody>
      </p:sp>
      <p:sp>
        <p:nvSpPr>
          <p:cNvPr id="161796" name="Text Box 5"/>
          <p:cNvSpPr txBox="1">
            <a:spLocks noChangeArrowheads="1"/>
          </p:cNvSpPr>
          <p:nvPr/>
        </p:nvSpPr>
        <p:spPr bwMode="auto">
          <a:xfrm>
            <a:off x="192088" y="165100"/>
            <a:ext cx="8196335" cy="815975"/>
          </a:xfrm>
          <a:prstGeom prst="rect">
            <a:avLst/>
          </a:prstGeom>
          <a:solidFill>
            <a:srgbClr val="7BC1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914400" eaLnBrk="1" hangingPunct="1"/>
            <a:r>
              <a:rPr lang="en-GB" altLang="ja-JP" dirty="0">
                <a:solidFill>
                  <a:schemeClr val="bg1"/>
                </a:solidFill>
                <a:latin typeface="Arial Rounded MT Bold" pitchFamily="34" charset="0"/>
                <a:ea typeface="MS PGothic" pitchFamily="34" charset="-128"/>
              </a:rPr>
              <a:t>Few environmental factors are responsible for most of the environmental burden of disease in Europe</a:t>
            </a:r>
            <a:r>
              <a:rPr lang="fi-FI" altLang="ja-JP" dirty="0">
                <a:solidFill>
                  <a:schemeClr val="bg1"/>
                </a:solidFill>
                <a:latin typeface="Arial Rounded MT Bold" pitchFamily="34" charset="0"/>
                <a:ea typeface="MS PGothic" pitchFamily="34" charset="-128"/>
              </a:rPr>
              <a:t> </a:t>
            </a:r>
            <a:endParaRPr lang="fi-F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436" name="Text Box 7"/>
          <p:cNvSpPr txBox="1">
            <a:spLocks noChangeArrowheads="1"/>
          </p:cNvSpPr>
          <p:nvPr/>
        </p:nvSpPr>
        <p:spPr bwMode="auto">
          <a:xfrm>
            <a:off x="656917" y="3497263"/>
            <a:ext cx="7891462" cy="2751137"/>
          </a:xfrm>
          <a:prstGeom prst="rect">
            <a:avLst/>
          </a:prstGeom>
          <a:solidFill>
            <a:srgbClr val="FFFF99">
              <a:alpha val="60000"/>
            </a:srgbClr>
          </a:solidFill>
          <a:ln w="57150" cmpd="thickThin">
            <a:solidFill>
              <a:srgbClr val="7BC143"/>
            </a:solidFill>
            <a:miter lim="800000"/>
            <a:headEnd/>
            <a:tailEnd/>
          </a:ln>
        </p:spPr>
        <p:txBody>
          <a:bodyPr lIns="0" tIns="0" rIns="0" bIns="0"/>
          <a:lstStyle>
            <a:lvl1pPr marL="287338" indent="-215900" algn="l" defTabSz="417671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 defTabSz="417671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 defTabSz="417671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algn="l" defTabSz="417671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algn="l" defTabSz="417671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/>
              <a:t>A small number of key stressors contribute most of  the </a:t>
            </a:r>
            <a:r>
              <a:rPr lang="en-GB" sz="2000" dirty="0" err="1" smtClean="0"/>
              <a:t>EBoD</a:t>
            </a:r>
            <a:r>
              <a:rPr lang="en-GB" sz="2000" dirty="0" smtClean="0"/>
              <a:t> in Europe.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/>
              <a:t>Only SHS exposures are currently effectively reduced. Dioxin and benzene exposures are also declining. The others are steady or increasing.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/>
              <a:t>Burden of disease from chemicals other than those present in particles is not conclusive in this study, but appears not to be dominating.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7"/>
          <a:stretch/>
        </p:blipFill>
        <p:spPr bwMode="auto">
          <a:xfrm>
            <a:off x="656917" y="1124744"/>
            <a:ext cx="7891462" cy="230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86370" y="1124097"/>
            <a:ext cx="2013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dirty="0" smtClean="0"/>
              <a:t>Hänninen &amp; </a:t>
            </a:r>
            <a:r>
              <a:rPr lang="fi-FI" sz="1400" dirty="0" err="1" smtClean="0"/>
              <a:t>Knol</a:t>
            </a:r>
            <a:r>
              <a:rPr lang="fi-FI" sz="1400" dirty="0" smtClean="0"/>
              <a:t>, 2011</a:t>
            </a:r>
            <a:endParaRPr lang="fi-FI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132672"/>
            <a:ext cx="648072" cy="9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D18D-AC52-482F-96C6-6A996A533EE0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D118-8DB4-421C-A4CF-BA5E27EB21A9}" type="slidenum">
              <a:rPr lang="en-US"/>
              <a:pPr/>
              <a:t>46</a:t>
            </a:fld>
            <a:endParaRPr lang="en-US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2663825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Environment contributes to BoD also in Europe. </a:t>
            </a:r>
          </a:p>
          <a:p>
            <a:pPr algn="l">
              <a:spcBef>
                <a:spcPct val="50000"/>
              </a:spcBef>
            </a:pPr>
            <a:r>
              <a:rPr lang="en-US"/>
              <a:t>EBoDE-project, estimates that 3</a:t>
            </a:r>
            <a:r>
              <a:rPr lang="fi-FI"/>
              <a:t>-</a:t>
            </a:r>
            <a:r>
              <a:rPr lang="en-US"/>
              <a:t>6% (discounted) of the total NBoD in the six participating countries is caused by nine environmental stressors</a:t>
            </a:r>
          </a:p>
          <a:p>
            <a:pPr algn="l">
              <a:spcBef>
                <a:spcPct val="50000"/>
              </a:spcBef>
            </a:pPr>
            <a:r>
              <a:rPr lang="en-US"/>
              <a:t>In absolute numbers Finland had the largest BoD &amp; smallest EBoD in contrast to Italy with the lowest BoD and highest EBoD </a:t>
            </a:r>
          </a:p>
          <a:p>
            <a:pPr algn="l">
              <a:spcBef>
                <a:spcPct val="50000"/>
              </a:spcBef>
            </a:pPr>
            <a:endParaRPr lang="en-GB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11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i-FI" sz="2800" dirty="0" err="1" smtClean="0">
                <a:latin typeface="Arial" pitchFamily="34" charset="0"/>
                <a:ea typeface="ヒラギノ角ゴ Pro W3" charset="-128"/>
              </a:rPr>
              <a:t>Environmental</a:t>
            </a:r>
            <a:r>
              <a:rPr lang="fi-FI" sz="2800" dirty="0" smtClean="0">
                <a:latin typeface="Arial" pitchFamily="34" charset="0"/>
                <a:ea typeface="ヒラギノ角ゴ Pro W3" charset="-128"/>
              </a:rPr>
              <a:t> </a:t>
            </a:r>
            <a:r>
              <a:rPr lang="fi-FI" sz="2800" dirty="0" err="1" smtClean="0">
                <a:latin typeface="Arial" pitchFamily="34" charset="0"/>
                <a:ea typeface="ヒラギノ角ゴ Pro W3" charset="-128"/>
              </a:rPr>
              <a:t>Burden</a:t>
            </a:r>
            <a:r>
              <a:rPr lang="fi-FI" sz="2800" dirty="0" smtClean="0">
                <a:latin typeface="Arial" pitchFamily="34" charset="0"/>
                <a:ea typeface="ヒラギノ角ゴ Pro W3" charset="-128"/>
              </a:rPr>
              <a:t> of </a:t>
            </a:r>
            <a:r>
              <a:rPr lang="fi-FI" sz="2800" dirty="0" err="1" smtClean="0">
                <a:latin typeface="Arial" pitchFamily="34" charset="0"/>
                <a:ea typeface="ヒラギノ角ゴ Pro W3" charset="-128"/>
              </a:rPr>
              <a:t>Disease</a:t>
            </a:r>
            <a:r>
              <a:rPr lang="fi-FI" sz="2800" dirty="0" smtClean="0">
                <a:latin typeface="Arial" pitchFamily="34" charset="0"/>
                <a:ea typeface="ヒラギノ角ゴ Pro W3" charset="-128"/>
              </a:rPr>
              <a:t> in </a:t>
            </a:r>
            <a:r>
              <a:rPr lang="fi-FI" sz="2800" dirty="0" err="1" smtClean="0">
                <a:latin typeface="Arial" pitchFamily="34" charset="0"/>
                <a:ea typeface="ヒラギノ角ゴ Pro W3" charset="-128"/>
              </a:rPr>
              <a:t>Six</a:t>
            </a:r>
            <a:r>
              <a:rPr lang="fi-FI" sz="2800" dirty="0" smtClean="0">
                <a:latin typeface="Arial" pitchFamily="34" charset="0"/>
                <a:ea typeface="ヒラギノ角ゴ Pro W3" charset="-128"/>
              </a:rPr>
              <a:t> </a:t>
            </a:r>
            <a:r>
              <a:rPr lang="fi-FI" sz="2800" dirty="0" err="1" smtClean="0">
                <a:latin typeface="Arial" pitchFamily="34" charset="0"/>
                <a:ea typeface="ヒラギノ角ゴ Pro W3" charset="-128"/>
              </a:rPr>
              <a:t>European</a:t>
            </a:r>
            <a:r>
              <a:rPr lang="fi-FI" sz="2800" dirty="0" smtClean="0">
                <a:latin typeface="Arial" pitchFamily="34" charset="0"/>
                <a:ea typeface="ヒラギノ角ゴ Pro W3" charset="-128"/>
              </a:rPr>
              <a:t> </a:t>
            </a:r>
            <a:r>
              <a:rPr lang="fi-FI" sz="2800" dirty="0" err="1" smtClean="0">
                <a:latin typeface="Arial" pitchFamily="34" charset="0"/>
                <a:ea typeface="ヒラギノ角ゴ Pro W3" charset="-128"/>
              </a:rPr>
              <a:t>Countries</a:t>
            </a:r>
            <a:endParaRPr lang="fi-FI" sz="2800" dirty="0" smtClean="0">
              <a:latin typeface="Arial" pitchFamily="34" charset="0"/>
              <a:ea typeface="ヒラギノ角ゴ Pro W3" charset="-128"/>
            </a:endParaRPr>
          </a:p>
        </p:txBody>
      </p:sp>
      <p:pic>
        <p:nvPicPr>
          <p:cNvPr id="1638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547813"/>
            <a:ext cx="6105525" cy="36099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2851150" y="4954588"/>
            <a:ext cx="1835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/>
            <a:r>
              <a:rPr lang="fi-FI" sz="900"/>
              <a:t>Discounted, age-weighed values</a:t>
            </a:r>
          </a:p>
        </p:txBody>
      </p:sp>
      <p:pic>
        <p:nvPicPr>
          <p:cNvPr id="9" name="Picture 11" descr="Fin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41" y="1820441"/>
            <a:ext cx="215727" cy="13248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132672"/>
            <a:ext cx="648072" cy="9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3317" y="5301208"/>
            <a:ext cx="2013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dirty="0" smtClean="0"/>
              <a:t>Hänninen &amp; </a:t>
            </a:r>
            <a:r>
              <a:rPr lang="fi-FI" sz="1400" dirty="0" err="1" smtClean="0"/>
              <a:t>Knol</a:t>
            </a:r>
            <a:r>
              <a:rPr lang="fi-FI" sz="1400" dirty="0" smtClean="0"/>
              <a:t>, 2011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078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2E03-F451-4913-A3CE-B16489A44933}" type="datetime1">
              <a:rPr lang="fi-FI"/>
              <a:pPr/>
              <a:t>2014-01-28</a:t>
            </a:fld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15DF-5248-4DDE-A10D-F0DD0A994283}" type="slidenum">
              <a:rPr lang="en-US"/>
              <a:pPr/>
              <a:t>47</a:t>
            </a:fld>
            <a:endParaRPr lang="en-US"/>
          </a:p>
        </p:txBody>
      </p:sp>
      <p:sp>
        <p:nvSpPr>
          <p:cNvPr id="159766" name="Rectangle 22"/>
          <p:cNvSpPr>
            <a:spLocks noChangeArrowheads="1"/>
          </p:cNvSpPr>
          <p:nvPr/>
        </p:nvSpPr>
        <p:spPr bwMode="auto">
          <a:xfrm>
            <a:off x="468313" y="260350"/>
            <a:ext cx="82073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hangingPunct="0">
              <a:lnSpc>
                <a:spcPct val="85000"/>
              </a:lnSpc>
            </a:pPr>
            <a:r>
              <a:rPr lang="fi-FI" sz="3400" b="1">
                <a:solidFill>
                  <a:srgbClr val="7BC143"/>
                </a:solidFill>
              </a:rPr>
              <a:t>EBD per million in Europe</a:t>
            </a:r>
          </a:p>
        </p:txBody>
      </p:sp>
      <p:sp>
        <p:nvSpPr>
          <p:cNvPr id="159809" name="Rectangle 65"/>
          <p:cNvSpPr>
            <a:spLocks noChangeArrowheads="1"/>
          </p:cNvSpPr>
          <p:nvPr/>
        </p:nvSpPr>
        <p:spPr bwMode="auto">
          <a:xfrm>
            <a:off x="1806575" y="1665288"/>
            <a:ext cx="5291138" cy="346710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10" name="Rectangle 66"/>
          <p:cNvSpPr>
            <a:spLocks noChangeArrowheads="1"/>
          </p:cNvSpPr>
          <p:nvPr/>
        </p:nvSpPr>
        <p:spPr bwMode="auto">
          <a:xfrm>
            <a:off x="3203575" y="2349501"/>
            <a:ext cx="3719513" cy="23336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CC"/>
              </a:gs>
            </a:gsLst>
            <a:lin ang="27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11" name="Text Box 67"/>
          <p:cNvSpPr txBox="1">
            <a:spLocks noChangeArrowheads="1"/>
          </p:cNvSpPr>
          <p:nvPr/>
        </p:nvSpPr>
        <p:spPr bwMode="auto">
          <a:xfrm>
            <a:off x="3267075" y="1989138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1400"/>
              <a:t>  High                 Medium                 Low</a:t>
            </a:r>
          </a:p>
        </p:txBody>
      </p:sp>
      <p:sp>
        <p:nvSpPr>
          <p:cNvPr id="159812" name="Text Box 68"/>
          <p:cNvSpPr txBox="1">
            <a:spLocks noChangeArrowheads="1"/>
          </p:cNvSpPr>
          <p:nvPr/>
        </p:nvSpPr>
        <p:spPr bwMode="auto">
          <a:xfrm rot="16200000">
            <a:off x="1128713" y="3357563"/>
            <a:ext cx="197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i-FI" sz="1400" b="1"/>
              <a:t>Public health impact</a:t>
            </a:r>
            <a:endParaRPr lang="fi-FI" sz="1400"/>
          </a:p>
        </p:txBody>
      </p:sp>
      <p:sp>
        <p:nvSpPr>
          <p:cNvPr id="159813" name="Text Box 69"/>
          <p:cNvSpPr txBox="1">
            <a:spLocks noChangeArrowheads="1"/>
          </p:cNvSpPr>
          <p:nvPr/>
        </p:nvSpPr>
        <p:spPr bwMode="auto">
          <a:xfrm>
            <a:off x="3373438" y="2416176"/>
            <a:ext cx="96693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200" dirty="0" err="1"/>
              <a:t>Particulate</a:t>
            </a:r>
            <a:r>
              <a:rPr lang="fi-FI" sz="1200" dirty="0"/>
              <a:t> </a:t>
            </a:r>
            <a:br>
              <a:rPr lang="fi-FI" sz="1200" dirty="0"/>
            </a:br>
            <a:r>
              <a:rPr lang="fi-FI" sz="1200" dirty="0"/>
              <a:t>air </a:t>
            </a:r>
            <a:r>
              <a:rPr lang="fi-FI" sz="1200" dirty="0" err="1"/>
              <a:t>pollution</a:t>
            </a:r>
            <a:endParaRPr lang="fi-FI" sz="1200" dirty="0"/>
          </a:p>
          <a:p>
            <a:r>
              <a:rPr lang="fi-FI" sz="700" dirty="0" smtClean="0"/>
              <a:t>(4500-10 </a:t>
            </a:r>
            <a:r>
              <a:rPr lang="fi-FI" sz="700" dirty="0"/>
              <a:t>000)</a:t>
            </a:r>
            <a:endParaRPr lang="fi-FI" sz="1200" dirty="0"/>
          </a:p>
        </p:txBody>
      </p:sp>
      <p:sp>
        <p:nvSpPr>
          <p:cNvPr id="159814" name="Text Box 70"/>
          <p:cNvSpPr txBox="1">
            <a:spLocks noChangeArrowheads="1"/>
          </p:cNvSpPr>
          <p:nvPr/>
        </p:nvSpPr>
        <p:spPr bwMode="auto">
          <a:xfrm>
            <a:off x="3262313" y="3019426"/>
            <a:ext cx="11207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200"/>
              <a:t>Second hand </a:t>
            </a:r>
          </a:p>
          <a:p>
            <a:r>
              <a:rPr lang="fi-FI" sz="1200"/>
              <a:t>smoke</a:t>
            </a:r>
          </a:p>
          <a:p>
            <a:r>
              <a:rPr lang="fi-FI" sz="700"/>
              <a:t>(600-1200)</a:t>
            </a:r>
            <a:endParaRPr lang="fi-FI" sz="1200"/>
          </a:p>
        </p:txBody>
      </p:sp>
      <p:sp>
        <p:nvSpPr>
          <p:cNvPr id="159815" name="Text Box 71"/>
          <p:cNvSpPr txBox="1">
            <a:spLocks noChangeArrowheads="1"/>
          </p:cNvSpPr>
          <p:nvPr/>
        </p:nvSpPr>
        <p:spPr bwMode="auto">
          <a:xfrm>
            <a:off x="4506913" y="3014663"/>
            <a:ext cx="10128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200" dirty="0" err="1"/>
              <a:t>Traffic</a:t>
            </a:r>
            <a:r>
              <a:rPr lang="fi-FI" sz="1200" dirty="0"/>
              <a:t> </a:t>
            </a:r>
            <a:r>
              <a:rPr lang="fi-FI" sz="1200" dirty="0" err="1"/>
              <a:t>noise</a:t>
            </a:r>
            <a:endParaRPr lang="fi-FI" sz="1200" dirty="0"/>
          </a:p>
          <a:p>
            <a:r>
              <a:rPr lang="fi-FI" sz="700" dirty="0" smtClean="0"/>
              <a:t>(</a:t>
            </a:r>
            <a:r>
              <a:rPr lang="fi-FI" sz="700" dirty="0"/>
              <a:t>4</a:t>
            </a:r>
            <a:r>
              <a:rPr lang="fi-FI" sz="700" dirty="0" smtClean="0"/>
              <a:t>00-1500</a:t>
            </a:r>
            <a:r>
              <a:rPr lang="fi-FI" sz="700" dirty="0"/>
              <a:t>)</a:t>
            </a:r>
            <a:endParaRPr lang="fi-FI" sz="1200" dirty="0"/>
          </a:p>
        </p:txBody>
      </p:sp>
      <p:sp>
        <p:nvSpPr>
          <p:cNvPr id="159816" name="Text Box 72"/>
          <p:cNvSpPr txBox="1">
            <a:spLocks noChangeArrowheads="1"/>
          </p:cNvSpPr>
          <p:nvPr/>
        </p:nvSpPr>
        <p:spPr bwMode="auto">
          <a:xfrm>
            <a:off x="4702175" y="3352801"/>
            <a:ext cx="623888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200" dirty="0" err="1"/>
              <a:t>Lead</a:t>
            </a:r>
            <a:endParaRPr lang="fi-FI" sz="1200" dirty="0"/>
          </a:p>
          <a:p>
            <a:pPr>
              <a:lnSpc>
                <a:spcPct val="70000"/>
              </a:lnSpc>
            </a:pPr>
            <a:r>
              <a:rPr lang="fi-FI" sz="700" dirty="0"/>
              <a:t>(</a:t>
            </a:r>
            <a:r>
              <a:rPr lang="fi-FI" sz="700" dirty="0" smtClean="0"/>
              <a:t>100-900</a:t>
            </a:r>
            <a:r>
              <a:rPr lang="fi-FI" sz="700" dirty="0"/>
              <a:t>)</a:t>
            </a:r>
            <a:r>
              <a:rPr lang="fi-FI" sz="1600" baseline="-25000" dirty="0"/>
              <a:t>*</a:t>
            </a:r>
          </a:p>
        </p:txBody>
      </p:sp>
      <p:sp>
        <p:nvSpPr>
          <p:cNvPr id="159817" name="Text Box 73"/>
          <p:cNvSpPr txBox="1">
            <a:spLocks noChangeArrowheads="1"/>
          </p:cNvSpPr>
          <p:nvPr/>
        </p:nvSpPr>
        <p:spPr bwMode="auto">
          <a:xfrm>
            <a:off x="4725988" y="3671888"/>
            <a:ext cx="555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fi-FI" sz="1200" dirty="0" err="1"/>
              <a:t>Ozone</a:t>
            </a:r>
            <a:endParaRPr lang="fi-FI" sz="1200" dirty="0"/>
          </a:p>
          <a:p>
            <a:r>
              <a:rPr lang="fi-FI" sz="700" dirty="0" smtClean="0"/>
              <a:t>(30-140</a:t>
            </a:r>
            <a:r>
              <a:rPr lang="fi-FI" sz="700" dirty="0"/>
              <a:t>)</a:t>
            </a:r>
            <a:endParaRPr lang="fi-FI" sz="1200" dirty="0"/>
          </a:p>
        </p:txBody>
      </p:sp>
      <p:sp>
        <p:nvSpPr>
          <p:cNvPr id="159818" name="Text Box 74"/>
          <p:cNvSpPr txBox="1">
            <a:spLocks noChangeArrowheads="1"/>
          </p:cNvSpPr>
          <p:nvPr/>
        </p:nvSpPr>
        <p:spPr bwMode="auto">
          <a:xfrm>
            <a:off x="3494088" y="3586163"/>
            <a:ext cx="63511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200" dirty="0"/>
              <a:t>Radon</a:t>
            </a:r>
          </a:p>
          <a:p>
            <a:r>
              <a:rPr lang="fi-FI" sz="700" dirty="0" smtClean="0"/>
              <a:t>(450-1100</a:t>
            </a:r>
            <a:r>
              <a:rPr lang="fi-FI" sz="700" dirty="0"/>
              <a:t>)</a:t>
            </a:r>
            <a:endParaRPr lang="fi-FI" sz="1200" dirty="0"/>
          </a:p>
        </p:txBody>
      </p:sp>
      <p:sp>
        <p:nvSpPr>
          <p:cNvPr id="159819" name="Text Box 75"/>
          <p:cNvSpPr txBox="1">
            <a:spLocks noChangeArrowheads="1"/>
          </p:cNvSpPr>
          <p:nvPr/>
        </p:nvSpPr>
        <p:spPr bwMode="auto">
          <a:xfrm>
            <a:off x="5978525" y="3289301"/>
            <a:ext cx="6810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200" dirty="0" err="1"/>
              <a:t>Dioxins</a:t>
            </a:r>
            <a:endParaRPr lang="fi-FI" sz="1200" dirty="0"/>
          </a:p>
          <a:p>
            <a:r>
              <a:rPr lang="fi-FI" sz="700" dirty="0" smtClean="0"/>
              <a:t>(200-600)</a:t>
            </a:r>
            <a:endParaRPr lang="fi-FI" sz="1200" dirty="0"/>
          </a:p>
        </p:txBody>
      </p:sp>
      <p:sp>
        <p:nvSpPr>
          <p:cNvPr id="159820" name="Text Box 76"/>
          <p:cNvSpPr txBox="1">
            <a:spLocks noChangeArrowheads="1"/>
          </p:cNvSpPr>
          <p:nvPr/>
        </p:nvSpPr>
        <p:spPr bwMode="auto">
          <a:xfrm>
            <a:off x="5716588" y="4197351"/>
            <a:ext cx="11541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fi-FI" sz="1200"/>
              <a:t>Formaldehyde</a:t>
            </a:r>
          </a:p>
          <a:p>
            <a:pPr>
              <a:lnSpc>
                <a:spcPct val="70000"/>
              </a:lnSpc>
            </a:pPr>
            <a:r>
              <a:rPr lang="fi-FI" sz="700"/>
              <a:t>(0-2)</a:t>
            </a:r>
            <a:r>
              <a:rPr lang="fi-FI" baseline="-25000"/>
              <a:t>*</a:t>
            </a:r>
          </a:p>
        </p:txBody>
      </p:sp>
      <p:sp>
        <p:nvSpPr>
          <p:cNvPr id="159821" name="Text Box 77"/>
          <p:cNvSpPr txBox="1">
            <a:spLocks noChangeArrowheads="1"/>
          </p:cNvSpPr>
          <p:nvPr/>
        </p:nvSpPr>
        <p:spPr bwMode="auto">
          <a:xfrm>
            <a:off x="3403600" y="4152901"/>
            <a:ext cx="7826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200"/>
              <a:t>Benzene</a:t>
            </a:r>
          </a:p>
          <a:p>
            <a:r>
              <a:rPr lang="fi-FI" sz="700"/>
              <a:t>(2-4)</a:t>
            </a:r>
            <a:endParaRPr lang="fi-FI" sz="1200"/>
          </a:p>
        </p:txBody>
      </p:sp>
      <p:sp>
        <p:nvSpPr>
          <p:cNvPr id="159822" name="Line 78"/>
          <p:cNvSpPr>
            <a:spLocks noChangeShapeType="1"/>
          </p:cNvSpPr>
          <p:nvPr/>
        </p:nvSpPr>
        <p:spPr bwMode="auto">
          <a:xfrm>
            <a:off x="3203575" y="3024188"/>
            <a:ext cx="3719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23" name="Line 79"/>
          <p:cNvSpPr>
            <a:spLocks noChangeShapeType="1"/>
          </p:cNvSpPr>
          <p:nvPr/>
        </p:nvSpPr>
        <p:spPr bwMode="auto">
          <a:xfrm>
            <a:off x="3203575" y="4033838"/>
            <a:ext cx="3719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24" name="Text Box 80"/>
          <p:cNvSpPr txBox="1">
            <a:spLocks noChangeArrowheads="1"/>
          </p:cNvSpPr>
          <p:nvPr/>
        </p:nvSpPr>
        <p:spPr bwMode="auto">
          <a:xfrm>
            <a:off x="1827213" y="4767263"/>
            <a:ext cx="5270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900"/>
              <a:t>Numerical values indicate non-discounted DALYs per million people in the six participating countries</a:t>
            </a:r>
            <a:r>
              <a:rPr lang="fi-FI" sz="900"/>
              <a:t>.</a:t>
            </a:r>
          </a:p>
          <a:p>
            <a:pPr algn="l"/>
            <a:r>
              <a:rPr lang="fi-FI" sz="900"/>
              <a:t>* a numerical model has been used to estimate threshold exceedances.</a:t>
            </a:r>
          </a:p>
        </p:txBody>
      </p:sp>
      <p:sp>
        <p:nvSpPr>
          <p:cNvPr id="159825" name="Text Box 81"/>
          <p:cNvSpPr txBox="1">
            <a:spLocks noChangeArrowheads="1"/>
          </p:cNvSpPr>
          <p:nvPr/>
        </p:nvSpPr>
        <p:spPr bwMode="auto">
          <a:xfrm>
            <a:off x="2332038" y="2532063"/>
            <a:ext cx="830263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i-FI" sz="1400"/>
              <a:t>High</a:t>
            </a:r>
          </a:p>
          <a:p>
            <a:pPr algn="r"/>
            <a:endParaRPr lang="fi-FI" sz="1400"/>
          </a:p>
          <a:p>
            <a:pPr algn="r"/>
            <a:endParaRPr lang="fi-FI" sz="1400"/>
          </a:p>
          <a:p>
            <a:pPr algn="r"/>
            <a:endParaRPr lang="fi-FI" sz="1400"/>
          </a:p>
          <a:p>
            <a:pPr algn="r"/>
            <a:r>
              <a:rPr lang="fi-FI" sz="1400"/>
              <a:t>Medium</a:t>
            </a:r>
          </a:p>
          <a:p>
            <a:pPr algn="r"/>
            <a:endParaRPr lang="en-GB" sz="1400"/>
          </a:p>
          <a:p>
            <a:pPr algn="r"/>
            <a:endParaRPr lang="fi-FI" sz="1400"/>
          </a:p>
          <a:p>
            <a:pPr algn="r"/>
            <a:endParaRPr lang="fi-FI" sz="1400"/>
          </a:p>
          <a:p>
            <a:pPr algn="r"/>
            <a:r>
              <a:rPr lang="fi-FI" sz="1400"/>
              <a:t>Low</a:t>
            </a:r>
          </a:p>
        </p:txBody>
      </p:sp>
      <p:sp>
        <p:nvSpPr>
          <p:cNvPr id="159826" name="Line 82"/>
          <p:cNvSpPr>
            <a:spLocks noChangeShapeType="1"/>
          </p:cNvSpPr>
          <p:nvPr/>
        </p:nvSpPr>
        <p:spPr bwMode="auto">
          <a:xfrm flipH="1" flipV="1">
            <a:off x="4376738" y="2349501"/>
            <a:ext cx="0" cy="233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27" name="Line 83"/>
          <p:cNvSpPr>
            <a:spLocks noChangeShapeType="1"/>
          </p:cNvSpPr>
          <p:nvPr/>
        </p:nvSpPr>
        <p:spPr bwMode="auto">
          <a:xfrm flipH="1" flipV="1">
            <a:off x="5716588" y="2349501"/>
            <a:ext cx="0" cy="233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28" name="Text Box 84"/>
          <p:cNvSpPr txBox="1">
            <a:spLocks noChangeArrowheads="1"/>
          </p:cNvSpPr>
          <p:nvPr/>
        </p:nvSpPr>
        <p:spPr bwMode="auto">
          <a:xfrm>
            <a:off x="3822700" y="1665288"/>
            <a:ext cx="25699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400" b="1"/>
              <a:t>Certainty of the </a:t>
            </a:r>
            <a:r>
              <a:rPr lang="fi-FI" sz="1400" b="1" smtClean="0"/>
              <a:t>assessment</a:t>
            </a:r>
            <a:endParaRPr lang="fi-FI"/>
          </a:p>
        </p:txBody>
      </p:sp>
      <p:sp>
        <p:nvSpPr>
          <p:cNvPr id="159829" name="Line 85"/>
          <p:cNvSpPr>
            <a:spLocks noChangeShapeType="1"/>
          </p:cNvSpPr>
          <p:nvPr/>
        </p:nvSpPr>
        <p:spPr bwMode="auto">
          <a:xfrm>
            <a:off x="1806575" y="4791076"/>
            <a:ext cx="513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30" name="Rectangle 86"/>
          <p:cNvSpPr>
            <a:spLocks noChangeArrowheads="1"/>
          </p:cNvSpPr>
          <p:nvPr/>
        </p:nvSpPr>
        <p:spPr bwMode="auto">
          <a:xfrm>
            <a:off x="1868488" y="1697038"/>
            <a:ext cx="1039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fi-FI" sz="800">
                <a:solidFill>
                  <a:srgbClr val="807F83"/>
                </a:solidFill>
              </a:rPr>
              <a:t>Non-discounted values</a:t>
            </a:r>
            <a:endParaRPr lang="fi-FI">
              <a:solidFill>
                <a:srgbClr val="807F8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2126" y="6021288"/>
            <a:ext cx="2013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dirty="0" smtClean="0"/>
              <a:t>Hänninen &amp; </a:t>
            </a:r>
            <a:r>
              <a:rPr lang="fi-FI" sz="1400" dirty="0" err="1" smtClean="0"/>
              <a:t>Knol</a:t>
            </a:r>
            <a:r>
              <a:rPr lang="fi-FI" sz="1400" dirty="0" smtClean="0"/>
              <a:t>, 2011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884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Health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r>
              <a:rPr lang="fi-FI" dirty="0" err="1" smtClean="0"/>
              <a:t>estimates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associated</a:t>
            </a:r>
            <a:r>
              <a:rPr lang="fi-FI" dirty="0" smtClean="0"/>
              <a:t> with </a:t>
            </a:r>
            <a:r>
              <a:rPr lang="fi-FI" dirty="0" err="1" smtClean="0"/>
              <a:t>ventilation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26968" cy="4343400"/>
          </a:xfrm>
        </p:spPr>
        <p:txBody>
          <a:bodyPr/>
          <a:lstStyle/>
          <a:p>
            <a:r>
              <a:rPr lang="fi-FI" dirty="0" err="1" smtClean="0"/>
              <a:t>methods</a:t>
            </a:r>
            <a:r>
              <a:rPr lang="fi-FI" dirty="0" smtClean="0"/>
              <a:t> and </a:t>
            </a:r>
            <a:r>
              <a:rPr lang="fi-FI" dirty="0" err="1" smtClean="0"/>
              <a:t>results</a:t>
            </a:r>
            <a:r>
              <a:rPr lang="fi-FI" dirty="0" smtClean="0"/>
              <a:t> </a:t>
            </a:r>
            <a:r>
              <a:rPr lang="fi-FI" dirty="0" err="1" smtClean="0"/>
              <a:t>presented</a:t>
            </a:r>
            <a:r>
              <a:rPr lang="fi-FI" dirty="0" smtClean="0"/>
              <a:t> in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detail</a:t>
            </a:r>
            <a:r>
              <a:rPr lang="fi-FI" dirty="0" smtClean="0"/>
              <a:t> in a THL </a:t>
            </a:r>
            <a:r>
              <a:rPr lang="fi-FI" dirty="0" err="1" smtClean="0"/>
              <a:t>report</a:t>
            </a:r>
            <a:r>
              <a:rPr lang="fi-FI" dirty="0" smtClean="0"/>
              <a:t> </a:t>
            </a:r>
            <a:r>
              <a:rPr lang="fi-FI" dirty="0" err="1" smtClean="0"/>
              <a:t>printed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week</a:t>
            </a:r>
            <a:r>
              <a:rPr lang="fi-FI" dirty="0" smtClean="0"/>
              <a:t>: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28B48-23AB-424B-98E8-D75C03C21CC0}" type="datetime1">
              <a:rPr lang="fi-FI" smtClean="0"/>
              <a:pPr>
                <a:defRPr/>
              </a:pPr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5581F-1BB5-4ED8-8A6B-4B6A149F019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050" name="Picture 2" descr="\\cesium\ohaf$\_Desktop\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919045"/>
            <a:ext cx="2220662" cy="31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592" y="3140968"/>
            <a:ext cx="3567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 smtClean="0"/>
              <a:t>Available</a:t>
            </a:r>
            <a:r>
              <a:rPr lang="fi-FI" dirty="0" smtClean="0"/>
              <a:t> </a:t>
            </a:r>
            <a:r>
              <a:rPr lang="fi-FI" dirty="0" err="1" smtClean="0"/>
              <a:t>online</a:t>
            </a:r>
            <a:r>
              <a:rPr lang="fi-FI" dirty="0" smtClean="0"/>
              <a:t>:</a:t>
            </a:r>
          </a:p>
          <a:p>
            <a:r>
              <a:rPr lang="en-US" sz="1400" u="sng" dirty="0" smtClean="0">
                <a:hlinkClick r:id="rId3"/>
              </a:rPr>
              <a:t>http</a:t>
            </a:r>
            <a:r>
              <a:rPr lang="en-US" sz="1400" u="sng" dirty="0">
                <a:hlinkClick r:id="rId3"/>
              </a:rPr>
              <a:t>://</a:t>
            </a:r>
            <a:r>
              <a:rPr lang="en-US" sz="1400" u="sng" dirty="0" smtClean="0">
                <a:hlinkClick r:id="rId3"/>
              </a:rPr>
              <a:t>urn.fi/URN:ISBN:978-952-245-822-3</a:t>
            </a:r>
            <a:r>
              <a:rPr lang="en-US" sz="1400" u="sng" dirty="0" smtClean="0"/>
              <a:t> </a:t>
            </a:r>
            <a:endParaRPr lang="fi-FI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75828" y="4284385"/>
            <a:ext cx="244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Hänninen &amp; Asikainen (</a:t>
            </a:r>
            <a:r>
              <a:rPr lang="fi-FI" sz="1400" dirty="0" err="1" smtClean="0"/>
              <a:t>eds</a:t>
            </a:r>
            <a:r>
              <a:rPr lang="fi-FI" sz="1400" dirty="0" smtClean="0"/>
              <a:t>.)</a:t>
            </a:r>
          </a:p>
          <a:p>
            <a:r>
              <a:rPr lang="fi-FI" sz="1400" dirty="0" smtClean="0"/>
              <a:t>THL Report #2/2013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525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Baseline</a:t>
            </a:r>
            <a:r>
              <a:rPr lang="fi-FI" dirty="0" smtClean="0"/>
              <a:t> </a:t>
            </a:r>
            <a:r>
              <a:rPr lang="fi-FI" dirty="0" err="1" smtClean="0"/>
              <a:t>burden</a:t>
            </a:r>
            <a:r>
              <a:rPr lang="fi-FI" dirty="0" smtClean="0"/>
              <a:t> (2010) </a:t>
            </a:r>
            <a:br>
              <a:rPr lang="fi-FI" dirty="0" smtClean="0"/>
            </a:br>
            <a:r>
              <a:rPr lang="fi-FI" dirty="0" smtClean="0"/>
              <a:t>and </a:t>
            </a:r>
            <a:r>
              <a:rPr lang="fi-FI" dirty="0" err="1" smtClean="0"/>
              <a:t>reducible</a:t>
            </a:r>
            <a:r>
              <a:rPr lang="fi-FI" dirty="0" smtClean="0"/>
              <a:t> component in EU26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28B48-23AB-424B-98E8-D75C03C21CC0}" type="datetime1">
              <a:rPr lang="fi-FI" smtClean="0"/>
              <a:pPr>
                <a:defRPr/>
              </a:pPr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5581F-1BB5-4ED8-8A6B-4B6A149F019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9" y="1628800"/>
            <a:ext cx="7831509" cy="416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1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err="1" smtClean="0"/>
              <a:t>Thus</a:t>
            </a:r>
            <a:r>
              <a:rPr lang="fi-FI" sz="5400" dirty="0" smtClean="0"/>
              <a:t>…</a:t>
            </a:r>
            <a:endParaRPr lang="fi-FI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It</a:t>
            </a:r>
            <a:r>
              <a:rPr lang="fi-FI" dirty="0" smtClean="0"/>
              <a:t> is </a:t>
            </a:r>
            <a:r>
              <a:rPr lang="fi-FI" dirty="0" err="1" smtClean="0"/>
              <a:t>clear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ideal</a:t>
            </a:r>
            <a:r>
              <a:rPr lang="fi-FI" dirty="0" smtClean="0"/>
              <a:t> </a:t>
            </a:r>
            <a:r>
              <a:rPr lang="fi-FI" dirty="0" err="1" smtClean="0"/>
              <a:t>goal</a:t>
            </a:r>
            <a:r>
              <a:rPr lang="fi-FI" dirty="0" smtClean="0"/>
              <a:t> </a:t>
            </a:r>
            <a:r>
              <a:rPr lang="fi-FI" dirty="0" err="1" smtClean="0"/>
              <a:t>presented</a:t>
            </a:r>
            <a:r>
              <a:rPr lang="fi-FI" dirty="0" smtClean="0"/>
              <a:t> in the KTL motto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yet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quite</a:t>
            </a:r>
            <a:r>
              <a:rPr lang="fi-FI" dirty="0" smtClean="0"/>
              <a:t> </a:t>
            </a:r>
            <a:r>
              <a:rPr lang="fi-FI" dirty="0" err="1" smtClean="0"/>
              <a:t>achieved</a:t>
            </a:r>
            <a:endParaRPr lang="fi-FI" dirty="0" smtClean="0"/>
          </a:p>
          <a:p>
            <a:pPr lvl="1"/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remains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!</a:t>
            </a:r>
          </a:p>
          <a:p>
            <a:pPr lvl="1"/>
            <a:r>
              <a:rPr lang="fi-FI" dirty="0" err="1" smtClean="0"/>
              <a:t>it</a:t>
            </a:r>
            <a:r>
              <a:rPr lang="fi-FI" dirty="0" smtClean="0"/>
              <a:t> is </a:t>
            </a:r>
            <a:r>
              <a:rPr lang="fi-FI" dirty="0" err="1" smtClean="0"/>
              <a:t>likely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achieved</a:t>
            </a:r>
            <a:r>
              <a:rPr lang="fi-FI" dirty="0" smtClean="0"/>
              <a:t> in the </a:t>
            </a:r>
            <a:r>
              <a:rPr lang="fi-FI" dirty="0" err="1" smtClean="0"/>
              <a:t>near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r>
              <a:rPr lang="fi-FI" dirty="0" smtClean="0"/>
              <a:t>, and </a:t>
            </a:r>
            <a:r>
              <a:rPr lang="fi-FI" dirty="0" err="1" smtClean="0"/>
              <a:t>perhaps</a:t>
            </a:r>
            <a:r>
              <a:rPr lang="fi-FI" dirty="0" smtClean="0"/>
              <a:t> </a:t>
            </a:r>
            <a:r>
              <a:rPr lang="fi-FI" dirty="0" err="1" smtClean="0"/>
              <a:t>never</a:t>
            </a:r>
            <a:endParaRPr lang="fi-FI" dirty="0" smtClean="0"/>
          </a:p>
          <a:p>
            <a:pPr lvl="1"/>
            <a:endParaRPr lang="fi-FI" dirty="0"/>
          </a:p>
          <a:p>
            <a:r>
              <a:rPr lang="fi-FI" dirty="0" smtClean="0"/>
              <a:t>and </a:t>
            </a:r>
            <a:r>
              <a:rPr lang="fi-FI" dirty="0" err="1" smtClean="0"/>
              <a:t>meanwhile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consider</a:t>
            </a:r>
            <a:r>
              <a:rPr lang="fi-FI" dirty="0" smtClean="0"/>
              <a:t> </a:t>
            </a:r>
            <a:r>
              <a:rPr lang="fi-FI" dirty="0" err="1" smtClean="0"/>
              <a:t>looking</a:t>
            </a:r>
            <a:r>
              <a:rPr lang="fi-FI" dirty="0" smtClean="0"/>
              <a:t> at the </a:t>
            </a:r>
            <a:r>
              <a:rPr lang="fi-FI" dirty="0" err="1" smtClean="0"/>
              <a:t>problem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an </a:t>
            </a:r>
            <a:r>
              <a:rPr lang="fi-FI" dirty="0" err="1" smtClean="0"/>
              <a:t>alternative</a:t>
            </a:r>
            <a:r>
              <a:rPr lang="fi-FI" dirty="0" smtClean="0"/>
              <a:t> </a:t>
            </a:r>
            <a:r>
              <a:rPr lang="fi-FI" dirty="0" err="1" smtClean="0"/>
              <a:t>angle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smtClean="0">
                <a:solidFill>
                  <a:schemeClr val="accent3">
                    <a:lumMod val="75000"/>
                  </a:schemeClr>
                </a:solidFill>
              </a:rPr>
              <a:t>Public </a:t>
            </a:r>
            <a:r>
              <a:rPr lang="fi-FI" b="1" dirty="0" err="1" smtClean="0">
                <a:solidFill>
                  <a:schemeClr val="accent3">
                    <a:lumMod val="75000"/>
                  </a:schemeClr>
                </a:solidFill>
              </a:rPr>
              <a:t>health</a:t>
            </a:r>
            <a:r>
              <a:rPr lang="fi-FI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b="1" dirty="0" err="1" smtClean="0">
                <a:solidFill>
                  <a:schemeClr val="accent3">
                    <a:lumMod val="75000"/>
                  </a:schemeClr>
                </a:solidFill>
              </a:rPr>
              <a:t>impact</a:t>
            </a:r>
            <a:endParaRPr lang="fi-FI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Healthvent</a:t>
            </a:r>
            <a:r>
              <a:rPr lang="fi-FI" sz="3200" dirty="0"/>
              <a:t> </a:t>
            </a:r>
            <a:r>
              <a:rPr lang="fi-FI" sz="3200" dirty="0" err="1"/>
              <a:t>estimate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err="1"/>
              <a:t>BoD</a:t>
            </a:r>
            <a:r>
              <a:rPr lang="fi-FI" sz="3200" dirty="0"/>
              <a:t> </a:t>
            </a:r>
            <a:r>
              <a:rPr lang="fi-FI" sz="3200" dirty="0" err="1"/>
              <a:t>from</a:t>
            </a:r>
            <a:r>
              <a:rPr lang="fi-FI" sz="3200" dirty="0"/>
              <a:t> </a:t>
            </a:r>
            <a:r>
              <a:rPr lang="fi-FI" sz="3200" dirty="0" err="1"/>
              <a:t>indoor</a:t>
            </a:r>
            <a:r>
              <a:rPr lang="fi-FI" sz="3200" dirty="0"/>
              <a:t> </a:t>
            </a:r>
            <a:r>
              <a:rPr lang="fi-FI" sz="3200" dirty="0" err="1"/>
              <a:t>exposures</a:t>
            </a:r>
            <a:r>
              <a:rPr lang="fi-FI" sz="3200" dirty="0"/>
              <a:t> </a:t>
            </a:r>
            <a:r>
              <a:rPr lang="fi-FI" sz="3200" dirty="0" smtClean="0"/>
              <a:t>in Finland</a:t>
            </a: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2014-01-28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50</a:t>
            </a:fld>
            <a:endParaRPr lang="fi-FI"/>
          </a:p>
        </p:txBody>
      </p:sp>
      <p:pic>
        <p:nvPicPr>
          <p:cNvPr id="11268" name="Picture 4" descr="\\cesium\ohaf$\_Desktop\Appendix B FInland Fig 1 by dise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7668344" cy="43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762888" cy="10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1710" y="6025425"/>
            <a:ext cx="3052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Source</a:t>
            </a:r>
            <a:r>
              <a:rPr lang="fi-FI" sz="1400" dirty="0" smtClean="0"/>
              <a:t>: Hänninen &amp; Asikainen 2013</a:t>
            </a:r>
            <a:endParaRPr lang="fi-FI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14034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C00000"/>
                </a:solidFill>
              </a:rPr>
              <a:t>By </a:t>
            </a:r>
            <a:r>
              <a:rPr lang="fi-FI" b="1" dirty="0" err="1" smtClean="0">
                <a:solidFill>
                  <a:srgbClr val="C00000"/>
                </a:solidFill>
              </a:rPr>
              <a:t>disease</a:t>
            </a:r>
            <a:endParaRPr lang="fi-FI" b="1" dirty="0">
              <a:solidFill>
                <a:srgbClr val="C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617097"/>
            <a:ext cx="60483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1412776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Total 13 </a:t>
            </a:r>
            <a:r>
              <a:rPr lang="fi-FI" dirty="0"/>
              <a:t>000 </a:t>
            </a:r>
            <a:r>
              <a:rPr lang="fi-FI" dirty="0" smtClean="0"/>
              <a:t>DALY/a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3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National </a:t>
            </a:r>
            <a:r>
              <a:rPr lang="fi-FI" dirty="0" err="1" smtClean="0"/>
              <a:t>burden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indoor</a:t>
            </a:r>
            <a:r>
              <a:rPr lang="fi-FI" dirty="0" smtClean="0"/>
              <a:t> </a:t>
            </a:r>
            <a:r>
              <a:rPr lang="fi-FI" dirty="0" err="1" smtClean="0"/>
              <a:t>exposures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28B48-23AB-424B-98E8-D75C03C21CC0}" type="datetime1">
              <a:rPr lang="fi-FI" smtClean="0"/>
              <a:pPr>
                <a:defRPr/>
              </a:pPr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5581F-1BB5-4ED8-8A6B-4B6A149F019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2" y="1628800"/>
            <a:ext cx="8686800" cy="4094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9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Prevention: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err="1" smtClean="0"/>
              <a:t>Dilution</a:t>
            </a:r>
            <a:r>
              <a:rPr lang="fi-FI" sz="4000" dirty="0" smtClean="0"/>
              <a:t> </a:t>
            </a:r>
            <a:r>
              <a:rPr lang="fi-FI" sz="4000" dirty="0" err="1" smtClean="0"/>
              <a:t>by</a:t>
            </a:r>
            <a:r>
              <a:rPr lang="fi-FI" sz="4000" dirty="0" smtClean="0"/>
              <a:t> </a:t>
            </a:r>
            <a:r>
              <a:rPr lang="fi-FI" sz="4000" dirty="0" err="1" smtClean="0"/>
              <a:t>ventilation</a:t>
            </a:r>
            <a:r>
              <a:rPr lang="fi-FI" sz="4000" dirty="0" smtClean="0"/>
              <a:t>?</a:t>
            </a:r>
            <a:endParaRPr lang="fi-FI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5453C-4D89-4294-933F-697022B2AA27}" type="datetime1">
              <a:rPr lang="fi-FI" smtClean="0"/>
              <a:pPr>
                <a:defRPr/>
              </a:pPr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BBCA7-DD28-4CFA-945E-37B17B0F09A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279301"/>
            <a:ext cx="82931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Three </a:t>
            </a:r>
            <a:r>
              <a:rPr lang="fi-FI" dirty="0" err="1" smtClean="0"/>
              <a:t>approaches</a:t>
            </a:r>
            <a:r>
              <a:rPr lang="fi-FI" dirty="0" smtClean="0"/>
              <a:t> to </a:t>
            </a:r>
            <a:r>
              <a:rPr lang="fi-FI" dirty="0" err="1" smtClean="0"/>
              <a:t>control</a:t>
            </a:r>
            <a:r>
              <a:rPr lang="fi-FI" dirty="0" smtClean="0"/>
              <a:t> the </a:t>
            </a:r>
            <a:r>
              <a:rPr lang="fi-FI" dirty="0" err="1" smtClean="0"/>
              <a:t>burden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5453C-4D89-4294-933F-697022B2AA27}" type="datetime1">
              <a:rPr lang="fi-FI" smtClean="0"/>
              <a:pPr>
                <a:defRPr/>
              </a:pPr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BBCA7-DD28-4CFA-945E-37B17B0F09A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2" y="1484784"/>
            <a:ext cx="6774904" cy="46791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31840" y="1397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1</a:t>
            </a:r>
            <a:endParaRPr lang="fi-FI" sz="36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613" y="1397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2</a:t>
            </a:r>
            <a:endParaRPr lang="fi-FI" sz="36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397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3</a:t>
            </a:r>
            <a:endParaRPr lang="fi-FI" sz="3600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531912"/>
          </a:xfrm>
        </p:spPr>
        <p:txBody>
          <a:bodyPr/>
          <a:lstStyle/>
          <a:p>
            <a:r>
              <a:rPr lang="fi-FI" sz="2000" dirty="0" smtClean="0"/>
              <a:t>GBD 2010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Burden</a:t>
            </a:r>
            <a:r>
              <a:rPr lang="fi-FI" dirty="0" smtClean="0"/>
              <a:t> of </a:t>
            </a:r>
            <a:r>
              <a:rPr lang="fi-FI" dirty="0" err="1" smtClean="0"/>
              <a:t>disease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7864" y="1124744"/>
            <a:ext cx="5616624" cy="4742656"/>
          </a:xfrm>
        </p:spPr>
        <p:txBody>
          <a:bodyPr/>
          <a:lstStyle/>
          <a:p>
            <a:r>
              <a:rPr lang="fi-FI" dirty="0" smtClean="0"/>
              <a:t>22 </a:t>
            </a:r>
            <a:r>
              <a:rPr lang="fi-FI" dirty="0" err="1" smtClean="0"/>
              <a:t>cause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endParaRPr lang="fi-FI" dirty="0" smtClean="0"/>
          </a:p>
          <a:p>
            <a:r>
              <a:rPr lang="fi-FI" dirty="0" smtClean="0"/>
              <a:t>Total </a:t>
            </a:r>
            <a:r>
              <a:rPr lang="fi-FI" dirty="0" err="1" smtClean="0"/>
              <a:t>burden</a:t>
            </a:r>
            <a:r>
              <a:rPr lang="fi-FI" dirty="0" smtClean="0"/>
              <a:t> 1.4 MDALY in 2010</a:t>
            </a:r>
          </a:p>
          <a:p>
            <a:endParaRPr lang="fi-FI" dirty="0"/>
          </a:p>
          <a:p>
            <a:r>
              <a:rPr lang="fi-FI" dirty="0" smtClean="0"/>
              <a:t>Top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endParaRPr lang="fi-FI" dirty="0" smtClean="0"/>
          </a:p>
          <a:p>
            <a:pPr lvl="1"/>
            <a:r>
              <a:rPr lang="fi-FI" dirty="0" err="1"/>
              <a:t>cardiovascular</a:t>
            </a:r>
            <a:r>
              <a:rPr lang="fi-FI" dirty="0"/>
              <a:t> </a:t>
            </a:r>
            <a:r>
              <a:rPr lang="fi-FI" dirty="0" err="1" smtClean="0"/>
              <a:t>disorders</a:t>
            </a:r>
            <a:r>
              <a:rPr lang="fi-FI" dirty="0" smtClean="0"/>
              <a:t> (19%)</a:t>
            </a:r>
            <a:endParaRPr lang="fi-FI" dirty="0"/>
          </a:p>
          <a:p>
            <a:pPr lvl="1"/>
            <a:r>
              <a:rPr lang="fi-FI" dirty="0" err="1" smtClean="0"/>
              <a:t>cancers</a:t>
            </a:r>
            <a:r>
              <a:rPr lang="fi-FI" dirty="0" smtClean="0"/>
              <a:t> (14%)</a:t>
            </a:r>
          </a:p>
          <a:p>
            <a:pPr lvl="1"/>
            <a:r>
              <a:rPr lang="fi-FI" dirty="0" err="1" smtClean="0"/>
              <a:t>musculoskeletal</a:t>
            </a:r>
            <a:r>
              <a:rPr lang="fi-FI" dirty="0" smtClean="0"/>
              <a:t> </a:t>
            </a:r>
            <a:r>
              <a:rPr lang="fi-FI" dirty="0" err="1" smtClean="0"/>
              <a:t>disorders</a:t>
            </a:r>
            <a:r>
              <a:rPr lang="fi-FI" dirty="0" smtClean="0"/>
              <a:t> (15%)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5040-4527-4369-A62C-4C1122FA59E1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A289-0BE1-4324-9B67-8FB85AFA6D52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80728"/>
            <a:ext cx="25050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/>
              <a:t>GBD 2010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err="1"/>
              <a:t>Attributable</a:t>
            </a:r>
            <a:r>
              <a:rPr lang="fi-FI" sz="3600" dirty="0"/>
              <a:t> </a:t>
            </a:r>
            <a:r>
              <a:rPr lang="fi-FI" sz="3600" dirty="0" err="1"/>
              <a:t>risks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3828"/>
            <a:ext cx="8655496" cy="13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588224" y="1700808"/>
            <a:ext cx="18002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16" y="1331476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Total </a:t>
            </a:r>
            <a:r>
              <a:rPr lang="fi-FI" dirty="0" err="1" smtClean="0"/>
              <a:t>observed</a:t>
            </a:r>
            <a:r>
              <a:rPr lang="fi-FI" dirty="0" smtClean="0"/>
              <a:t> 288 k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327569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Sum</a:t>
            </a:r>
            <a:r>
              <a:rPr lang="fi-FI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of </a:t>
            </a:r>
            <a:r>
              <a:rPr lang="fi-FI" dirty="0" err="1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attributed</a:t>
            </a:r>
            <a:r>
              <a:rPr lang="fi-FI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665k</a:t>
            </a:r>
            <a:endParaRPr lang="fi-FI" dirty="0">
              <a:solidFill>
                <a:srgbClr val="FFCC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3933056"/>
            <a:ext cx="8229600" cy="12961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Char char="•"/>
              <a:defRPr sz="26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1pPr>
            <a:lvl2pPr marL="742950" indent="-28575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2pPr>
            <a:lvl3pPr marL="11430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Char char="•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3pPr>
            <a:lvl4pPr marL="16002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4pPr>
            <a:lvl5pPr marL="20574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 smtClean="0"/>
              <a:t>Cardiovascular</a:t>
            </a:r>
            <a:r>
              <a:rPr lang="fi-FI" dirty="0" smtClean="0"/>
              <a:t> </a:t>
            </a:r>
            <a:r>
              <a:rPr lang="fi-FI" dirty="0" err="1" smtClean="0"/>
              <a:t>risks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attributed</a:t>
            </a:r>
            <a:r>
              <a:rPr lang="fi-FI" dirty="0" smtClean="0"/>
              <a:t> to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factors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230%, i.e.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double</a:t>
            </a:r>
            <a:r>
              <a:rPr lang="fi-FI" dirty="0" smtClean="0"/>
              <a:t> </a:t>
            </a:r>
            <a:r>
              <a:rPr lang="fi-FI" dirty="0" err="1" smtClean="0"/>
              <a:t>counting</a:t>
            </a:r>
            <a:r>
              <a:rPr lang="fi-FI" dirty="0" smtClean="0"/>
              <a:t> the </a:t>
            </a:r>
            <a:r>
              <a:rPr lang="fi-FI" dirty="0" err="1" smtClean="0"/>
              <a:t>control</a:t>
            </a:r>
            <a:r>
              <a:rPr lang="fi-FI" dirty="0" smtClean="0"/>
              <a:t> </a:t>
            </a:r>
            <a:r>
              <a:rPr lang="fi-FI" dirty="0" err="1" smtClean="0"/>
              <a:t>options</a:t>
            </a:r>
            <a:endParaRPr lang="fi-FI" dirty="0" smtClean="0"/>
          </a:p>
          <a:p>
            <a:r>
              <a:rPr lang="fi-FI" dirty="0" err="1"/>
              <a:t>A</a:t>
            </a:r>
            <a:r>
              <a:rPr lang="fi-FI" dirty="0" err="1" smtClean="0"/>
              <a:t>ctual</a:t>
            </a:r>
            <a:r>
              <a:rPr lang="fi-FI" dirty="0" smtClean="0"/>
              <a:t> </a:t>
            </a:r>
            <a:r>
              <a:rPr lang="fi-FI" dirty="0" err="1" smtClean="0"/>
              <a:t>reductcion</a:t>
            </a:r>
            <a:r>
              <a:rPr lang="fi-FI" dirty="0" smtClean="0"/>
              <a:t> </a:t>
            </a:r>
            <a:r>
              <a:rPr lang="fi-FI" dirty="0" err="1" smtClean="0"/>
              <a:t>potential</a:t>
            </a:r>
            <a:r>
              <a:rPr lang="fi-FI" dirty="0" smtClean="0"/>
              <a:t> </a:t>
            </a:r>
            <a:r>
              <a:rPr lang="fi-FI" dirty="0" err="1" smtClean="0"/>
              <a:t>remains</a:t>
            </a:r>
            <a:r>
              <a:rPr lang="fi-FI" dirty="0" smtClean="0"/>
              <a:t> </a:t>
            </a:r>
            <a:r>
              <a:rPr lang="fi-FI" dirty="0" err="1" smtClean="0"/>
              <a:t>unclear</a:t>
            </a:r>
            <a:endParaRPr lang="fi-FI" dirty="0" smtClean="0"/>
          </a:p>
          <a:p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fi-FI" dirty="0" err="1" smtClean="0"/>
              <a:t>counting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affect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end</a:t>
            </a:r>
            <a:r>
              <a:rPr lang="fi-FI" dirty="0" smtClean="0"/>
              <a:t> </a:t>
            </a:r>
            <a:r>
              <a:rPr lang="fi-FI" dirty="0" err="1" smtClean="0"/>
              <a:t>points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seems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substantially</a:t>
            </a:r>
            <a:r>
              <a:rPr lang="fi-FI" dirty="0" smtClean="0"/>
              <a:t> </a:t>
            </a:r>
            <a:r>
              <a:rPr lang="fi-FI" dirty="0" err="1" smtClean="0"/>
              <a:t>less</a:t>
            </a:r>
            <a:r>
              <a:rPr lang="fi-FI" dirty="0" smtClean="0"/>
              <a:t> </a:t>
            </a:r>
            <a:r>
              <a:rPr lang="fi-FI" dirty="0" err="1" smtClean="0"/>
              <a:t>severe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58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/>
              <a:t>GBD 2010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smtClean="0"/>
              <a:t>Back to </a:t>
            </a:r>
            <a:r>
              <a:rPr lang="fi-FI" sz="3600" dirty="0" err="1" smtClean="0"/>
              <a:t>burden</a:t>
            </a:r>
            <a:r>
              <a:rPr lang="fi-FI" sz="3600" dirty="0" smtClean="0"/>
              <a:t> </a:t>
            </a:r>
            <a:r>
              <a:rPr lang="fi-FI" sz="3600" dirty="0" err="1" smtClean="0"/>
              <a:t>by</a:t>
            </a:r>
            <a:r>
              <a:rPr lang="fi-FI" sz="3600" dirty="0" smtClean="0"/>
              <a:t> </a:t>
            </a:r>
            <a:r>
              <a:rPr lang="fi-FI" sz="3600" dirty="0" err="1" smtClean="0"/>
              <a:t>disease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4077072"/>
            <a:ext cx="8229600" cy="12961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Char char="•"/>
              <a:defRPr sz="26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1pPr>
            <a:lvl2pPr marL="742950" indent="-28575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2pPr>
            <a:lvl3pPr marL="11430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rgbClr val="7BC143"/>
              </a:buClr>
              <a:buFont typeface="Arial" pitchFamily="34" charset="0"/>
              <a:buChar char="•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3pPr>
            <a:lvl4pPr marL="16002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4pPr>
            <a:lvl5pPr marL="2057400" indent="-228600" algn="l" defTabSz="457200" rtl="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rgbClr val="000000"/>
                </a:solidFill>
                <a:latin typeface="Arial"/>
                <a:ea typeface="ヒラギノ角ゴ Pro W3" pitchFamily="-112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 smtClean="0"/>
              <a:t>Cardiovascular</a:t>
            </a:r>
            <a:r>
              <a:rPr lang="fi-FI" dirty="0" smtClean="0"/>
              <a:t> (CV) </a:t>
            </a:r>
            <a:r>
              <a:rPr lang="fi-FI" dirty="0" err="1" smtClean="0"/>
              <a:t>causes</a:t>
            </a:r>
            <a:r>
              <a:rPr lang="fi-FI" dirty="0" smtClean="0"/>
              <a:t> </a:t>
            </a:r>
            <a:r>
              <a:rPr lang="fi-FI" dirty="0" err="1" smtClean="0"/>
              <a:t>lead</a:t>
            </a:r>
            <a:endParaRPr lang="fi-FI" dirty="0" smtClean="0"/>
          </a:p>
          <a:p>
            <a:r>
              <a:rPr lang="fi-FI" dirty="0" err="1" smtClean="0"/>
              <a:t>followed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cancer</a:t>
            </a:r>
            <a:r>
              <a:rPr lang="fi-FI" dirty="0" smtClean="0"/>
              <a:t>, </a:t>
            </a:r>
            <a:r>
              <a:rPr lang="fi-FI" dirty="0" err="1" smtClean="0"/>
              <a:t>muscelosceletal</a:t>
            </a:r>
            <a:r>
              <a:rPr lang="fi-FI" dirty="0" smtClean="0"/>
              <a:t> and </a:t>
            </a:r>
            <a:r>
              <a:rPr lang="fi-FI" dirty="0" err="1" smtClean="0"/>
              <a:t>mental</a:t>
            </a:r>
            <a:r>
              <a:rPr lang="fi-FI" dirty="0" smtClean="0"/>
              <a:t> </a:t>
            </a:r>
            <a:r>
              <a:rPr lang="fi-FI" dirty="0" err="1" smtClean="0"/>
              <a:t>conditions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Thus</a:t>
            </a:r>
            <a:r>
              <a:rPr lang="fi-FI" dirty="0" smtClean="0"/>
              <a:t> CV and </a:t>
            </a:r>
            <a:r>
              <a:rPr lang="fi-FI" dirty="0" err="1" smtClean="0"/>
              <a:t>cancer</a:t>
            </a:r>
            <a:r>
              <a:rPr lang="fi-FI" dirty="0" smtClean="0"/>
              <a:t> </a:t>
            </a:r>
            <a:r>
              <a:rPr lang="fi-FI" dirty="0" err="1" smtClean="0"/>
              <a:t>remain</a:t>
            </a:r>
            <a:r>
              <a:rPr lang="fi-FI" dirty="0" smtClean="0"/>
              <a:t> the </a:t>
            </a:r>
            <a:r>
              <a:rPr lang="fi-FI" dirty="0" err="1" smtClean="0"/>
              <a:t>promising</a:t>
            </a:r>
            <a:r>
              <a:rPr lang="fi-FI" dirty="0" smtClean="0"/>
              <a:t> </a:t>
            </a:r>
            <a:r>
              <a:rPr lang="fi-FI" dirty="0" err="1" smtClean="0"/>
              <a:t>targets</a:t>
            </a:r>
            <a:r>
              <a:rPr lang="fi-FI" dirty="0" smtClean="0"/>
              <a:t> for </a:t>
            </a:r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reduction</a:t>
            </a:r>
            <a:r>
              <a:rPr lang="fi-FI" dirty="0" smtClean="0"/>
              <a:t> </a:t>
            </a:r>
            <a:r>
              <a:rPr lang="fi-FI" dirty="0" err="1" smtClean="0"/>
              <a:t>interventions</a:t>
            </a:r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68760"/>
            <a:ext cx="906780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59632" y="1700808"/>
            <a:ext cx="3600400" cy="1296144"/>
            <a:chOff x="1259632" y="1700808"/>
            <a:chExt cx="3600400" cy="1296144"/>
          </a:xfrm>
        </p:grpSpPr>
        <p:sp>
          <p:nvSpPr>
            <p:cNvPr id="5" name="TextBox 4"/>
            <p:cNvSpPr txBox="1"/>
            <p:nvPr/>
          </p:nvSpPr>
          <p:spPr>
            <a:xfrm>
              <a:off x="1259632" y="1700808"/>
              <a:ext cx="24224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Respiratory</a:t>
              </a:r>
              <a:endParaRPr lang="fi-FI" dirty="0" smtClean="0"/>
            </a:p>
            <a:p>
              <a:pPr marL="285750" indent="-285750">
                <a:buFontTx/>
                <a:buChar char="-"/>
              </a:pPr>
              <a:r>
                <a:rPr lang="fi-FI" dirty="0" err="1" smtClean="0"/>
                <a:t>communicable</a:t>
              </a:r>
              <a:endParaRPr lang="fi-FI" dirty="0" smtClean="0"/>
            </a:p>
            <a:p>
              <a:pPr marL="285750" indent="-285750">
                <a:buFontTx/>
                <a:buChar char="-"/>
              </a:pPr>
              <a:r>
                <a:rPr lang="fi-FI" dirty="0" err="1" smtClean="0"/>
                <a:t>non-communicable</a:t>
              </a:r>
              <a:endParaRPr lang="fi-FI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259632" y="2162473"/>
              <a:ext cx="360040" cy="8344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635896" y="2492896"/>
              <a:ext cx="122413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3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 smtClean="0"/>
              <a:t>So</a:t>
            </a:r>
            <a:r>
              <a:rPr lang="fi-FI" sz="2400" dirty="0" smtClean="0"/>
              <a:t> </a:t>
            </a:r>
            <a:r>
              <a:rPr lang="fi-FI" sz="2400" dirty="0" err="1" smtClean="0"/>
              <a:t>what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do</a:t>
            </a:r>
            <a:r>
              <a:rPr lang="fi-FI" sz="2400" dirty="0" smtClean="0"/>
              <a:t> to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Prevent</a:t>
            </a:r>
            <a:r>
              <a:rPr lang="fi-FI" dirty="0" smtClean="0"/>
              <a:t> </a:t>
            </a:r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risks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fi-FI" dirty="0"/>
          </a:p>
          <a:p>
            <a:pPr marL="228600" lvl="2"/>
            <a:r>
              <a:rPr lang="fi-FI" dirty="0" err="1" smtClean="0"/>
              <a:t>Overall</a:t>
            </a:r>
            <a:r>
              <a:rPr lang="fi-FI" dirty="0" smtClean="0"/>
              <a:t> </a:t>
            </a:r>
            <a:r>
              <a:rPr lang="fi-FI" dirty="0" err="1" smtClean="0"/>
              <a:t>burden</a:t>
            </a:r>
            <a:r>
              <a:rPr lang="fi-FI" dirty="0" smtClean="0"/>
              <a:t> </a:t>
            </a:r>
            <a:r>
              <a:rPr lang="fi-FI" dirty="0" err="1" smtClean="0"/>
              <a:t>rankings</a:t>
            </a:r>
            <a:endParaRPr lang="fi-FI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1640" y="2780928"/>
            <a:ext cx="28620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3"/>
            <a:r>
              <a:rPr lang="fi-FI" sz="1400" dirty="0" smtClean="0"/>
              <a:t>SETURI DALY Update</a:t>
            </a:r>
          </a:p>
          <a:p>
            <a:pPr marL="180975" lvl="3" indent="3175"/>
            <a:r>
              <a:rPr lang="fi-FI" sz="1400" dirty="0" err="1" smtClean="0"/>
              <a:t>Fine</a:t>
            </a:r>
            <a:r>
              <a:rPr lang="fi-FI" sz="1400" dirty="0" smtClean="0"/>
              <a:t> </a:t>
            </a:r>
            <a:r>
              <a:rPr lang="fi-FI" sz="1400" dirty="0"/>
              <a:t>PM</a:t>
            </a:r>
          </a:p>
          <a:p>
            <a:pPr marL="180975" lvl="3" indent="3175"/>
            <a:r>
              <a:rPr lang="fi-FI" sz="1400" dirty="0" err="1"/>
              <a:t>Traffic</a:t>
            </a:r>
            <a:r>
              <a:rPr lang="fi-FI" sz="1400" dirty="0"/>
              <a:t> </a:t>
            </a:r>
            <a:r>
              <a:rPr lang="fi-FI" sz="1400" dirty="0" err="1"/>
              <a:t>noise</a:t>
            </a:r>
            <a:endParaRPr lang="fi-FI" sz="1400" dirty="0"/>
          </a:p>
          <a:p>
            <a:pPr marL="180975" lvl="3" indent="3175"/>
            <a:r>
              <a:rPr lang="fi-FI" sz="1400" dirty="0"/>
              <a:t>Radon</a:t>
            </a:r>
          </a:p>
          <a:p>
            <a:pPr marL="180975" lvl="3" indent="3175"/>
            <a:r>
              <a:rPr lang="fi-FI" sz="1400" dirty="0"/>
              <a:t>Second </a:t>
            </a:r>
            <a:r>
              <a:rPr lang="fi-FI" sz="1400" dirty="0" err="1"/>
              <a:t>hand</a:t>
            </a:r>
            <a:r>
              <a:rPr lang="fi-FI" sz="1400" dirty="0"/>
              <a:t> </a:t>
            </a:r>
            <a:r>
              <a:rPr lang="fi-FI" sz="1400" dirty="0" err="1"/>
              <a:t>smoke</a:t>
            </a:r>
            <a:endParaRPr lang="fi-FI" sz="1400" dirty="0"/>
          </a:p>
          <a:p>
            <a:pPr marL="180975" lvl="3" indent="3175"/>
            <a:r>
              <a:rPr lang="fi-FI" sz="1400" dirty="0" err="1"/>
              <a:t>UV-radiation</a:t>
            </a:r>
            <a:endParaRPr lang="fi-FI" sz="1400" dirty="0"/>
          </a:p>
          <a:p>
            <a:pPr marL="180975" lvl="3" indent="3175"/>
            <a:r>
              <a:rPr lang="fi-FI" sz="1400" dirty="0" err="1"/>
              <a:t>Dampness</a:t>
            </a:r>
            <a:r>
              <a:rPr lang="fi-FI" sz="1400" dirty="0"/>
              <a:t> and </a:t>
            </a:r>
            <a:r>
              <a:rPr lang="fi-FI" sz="1400" dirty="0" err="1"/>
              <a:t>mould</a:t>
            </a:r>
            <a:endParaRPr lang="fi-FI" sz="1400" dirty="0"/>
          </a:p>
          <a:p>
            <a:pPr marL="180975" lvl="3" indent="3175"/>
            <a:r>
              <a:rPr lang="fi-FI" sz="1400" dirty="0" err="1"/>
              <a:t>Methylmercury</a:t>
            </a:r>
            <a:r>
              <a:rPr lang="fi-FI" sz="1400" dirty="0"/>
              <a:t> in </a:t>
            </a:r>
            <a:r>
              <a:rPr lang="fi-FI" sz="1400" dirty="0" err="1"/>
              <a:t>fish</a:t>
            </a:r>
            <a:endParaRPr lang="fi-FI" sz="1400" dirty="0"/>
          </a:p>
          <a:p>
            <a:pPr marL="180975" lvl="3" indent="3175"/>
            <a:r>
              <a:rPr lang="fi-FI" sz="1400" dirty="0" err="1"/>
              <a:t>Lead</a:t>
            </a:r>
            <a:endParaRPr lang="fi-FI" sz="1400" dirty="0"/>
          </a:p>
          <a:p>
            <a:pPr marL="180975" lvl="3" indent="3175"/>
            <a:r>
              <a:rPr lang="fi-FI" sz="1400" dirty="0" err="1"/>
              <a:t>Ozone</a:t>
            </a:r>
            <a:endParaRPr lang="fi-FI" sz="1400" dirty="0"/>
          </a:p>
          <a:p>
            <a:pPr marL="180975" lvl="3" indent="3175"/>
            <a:r>
              <a:rPr lang="fi-FI" sz="1400" dirty="0" err="1"/>
              <a:t>Carbon</a:t>
            </a:r>
            <a:r>
              <a:rPr lang="fi-FI" sz="1400" dirty="0"/>
              <a:t> </a:t>
            </a:r>
            <a:r>
              <a:rPr lang="fi-FI" sz="1400" dirty="0" err="1"/>
              <a:t>monoxide</a:t>
            </a:r>
            <a:endParaRPr lang="fi-FI" sz="1400" dirty="0"/>
          </a:p>
          <a:p>
            <a:pPr marL="180975" lvl="3" indent="3175"/>
            <a:r>
              <a:rPr lang="fi-FI" sz="1400" dirty="0" err="1"/>
              <a:t>Formaldehyde</a:t>
            </a:r>
            <a:endParaRPr lang="fi-FI" sz="1400" dirty="0"/>
          </a:p>
          <a:p>
            <a:pPr marL="180975" lvl="3" indent="3175"/>
            <a:r>
              <a:rPr lang="fi-FI" sz="1400" dirty="0" err="1"/>
              <a:t>Fluoride</a:t>
            </a:r>
            <a:r>
              <a:rPr lang="fi-FI" sz="1400" dirty="0"/>
              <a:t> in </a:t>
            </a:r>
            <a:r>
              <a:rPr lang="fi-FI" sz="1400" dirty="0" err="1"/>
              <a:t>drinking</a:t>
            </a:r>
            <a:r>
              <a:rPr lang="fi-FI" sz="1400" dirty="0"/>
              <a:t> </a:t>
            </a:r>
            <a:r>
              <a:rPr lang="fi-FI" sz="1400" dirty="0" err="1"/>
              <a:t>water</a:t>
            </a:r>
            <a:endParaRPr lang="fi-FI" sz="1400" dirty="0"/>
          </a:p>
        </p:txBody>
      </p:sp>
      <p:sp>
        <p:nvSpPr>
          <p:cNvPr id="7" name="Rectangle 6"/>
          <p:cNvSpPr/>
          <p:nvPr/>
        </p:nvSpPr>
        <p:spPr>
          <a:xfrm>
            <a:off x="4716016" y="2780928"/>
            <a:ext cx="2862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3"/>
            <a:r>
              <a:rPr lang="fi-FI" sz="1400" dirty="0" err="1" smtClean="0"/>
              <a:t>EBoDE</a:t>
            </a:r>
            <a:endParaRPr lang="fi-FI" sz="1400" dirty="0" smtClean="0"/>
          </a:p>
          <a:p>
            <a:pPr marL="180975" lvl="3" indent="3175"/>
            <a:r>
              <a:rPr lang="fi-FI" sz="1400" dirty="0" err="1" smtClean="0"/>
              <a:t>Fine</a:t>
            </a:r>
            <a:r>
              <a:rPr lang="fi-FI" sz="1400" dirty="0" smtClean="0"/>
              <a:t> </a:t>
            </a:r>
            <a:r>
              <a:rPr lang="fi-FI" sz="1400" dirty="0"/>
              <a:t>PM</a:t>
            </a:r>
          </a:p>
          <a:p>
            <a:pPr marL="180975" lvl="3" indent="3175"/>
            <a:r>
              <a:rPr lang="fi-FI" sz="1400" dirty="0"/>
              <a:t>Radon</a:t>
            </a:r>
          </a:p>
          <a:p>
            <a:pPr marL="180975" lvl="3" indent="3175"/>
            <a:r>
              <a:rPr lang="fi-FI" sz="1400" dirty="0"/>
              <a:t>Second </a:t>
            </a:r>
            <a:r>
              <a:rPr lang="fi-FI" sz="1400" dirty="0" err="1"/>
              <a:t>hand</a:t>
            </a:r>
            <a:r>
              <a:rPr lang="fi-FI" sz="1400" dirty="0"/>
              <a:t> </a:t>
            </a:r>
            <a:r>
              <a:rPr lang="fi-FI" sz="1400" dirty="0" err="1"/>
              <a:t>smoke</a:t>
            </a:r>
            <a:endParaRPr lang="fi-FI" sz="1400" dirty="0"/>
          </a:p>
          <a:p>
            <a:pPr marL="180975" lvl="3" indent="3175"/>
            <a:r>
              <a:rPr lang="fi-FI" sz="1400" dirty="0" err="1" smtClean="0"/>
              <a:t>Traffic</a:t>
            </a:r>
            <a:r>
              <a:rPr lang="fi-FI" sz="1400" dirty="0" smtClean="0"/>
              <a:t> </a:t>
            </a:r>
            <a:r>
              <a:rPr lang="fi-FI" sz="1400" dirty="0" err="1"/>
              <a:t>noise</a:t>
            </a:r>
            <a:endParaRPr lang="fi-FI" sz="1400" dirty="0"/>
          </a:p>
          <a:p>
            <a:pPr marL="180975" lvl="3" indent="3175"/>
            <a:r>
              <a:rPr lang="fi-FI" sz="1400" dirty="0" err="1" smtClean="0"/>
              <a:t>Dioxins</a:t>
            </a:r>
            <a:endParaRPr lang="fi-FI" sz="1400" dirty="0" smtClean="0"/>
          </a:p>
          <a:p>
            <a:pPr marL="180975" lvl="3" indent="3175"/>
            <a:r>
              <a:rPr lang="fi-FI" sz="1400" dirty="0" err="1"/>
              <a:t>Lead</a:t>
            </a:r>
            <a:endParaRPr lang="fi-FI" sz="1400" dirty="0"/>
          </a:p>
          <a:p>
            <a:pPr marL="180975" lvl="3" indent="3175"/>
            <a:r>
              <a:rPr lang="fi-FI" sz="1400" dirty="0" err="1"/>
              <a:t>Ozone</a:t>
            </a:r>
            <a:endParaRPr lang="fi-FI" sz="1400" dirty="0"/>
          </a:p>
          <a:p>
            <a:pPr marL="180975" lvl="3" indent="3175"/>
            <a:r>
              <a:rPr lang="fi-FI" sz="1400" dirty="0" err="1"/>
              <a:t>Formaldehyde</a:t>
            </a:r>
            <a:endParaRPr lang="fi-FI" sz="1400" dirty="0"/>
          </a:p>
          <a:p>
            <a:pPr marL="180975" lvl="3" indent="3175"/>
            <a:r>
              <a:rPr lang="fi-FI" sz="1400" dirty="0" err="1" smtClean="0"/>
              <a:t>Benzene</a:t>
            </a:r>
            <a:endParaRPr lang="fi-FI" sz="1400" dirty="0" smtClean="0"/>
          </a:p>
        </p:txBody>
      </p:sp>
    </p:spTree>
    <p:extLst>
      <p:ext uri="{BB962C8B-B14F-4D97-AF65-F5344CB8AC3E}">
        <p14:creationId xmlns:p14="http://schemas.microsoft.com/office/powerpoint/2010/main" val="19366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expectancy in Finland (2006)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EA2B-E1FA-48C4-A00F-963D26C3D2E7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57E1-BD27-4151-AA5A-F3047EA2BE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27170" y="304800"/>
            <a:ext cx="215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http://www.ktl.fi/hif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4" descr="HinF_fig13 kop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0" y="1556792"/>
            <a:ext cx="3952797" cy="44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8024" y="5877272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Koskinen</a:t>
            </a:r>
            <a:r>
              <a:rPr lang="en-US" sz="1400" dirty="0"/>
              <a:t> S, </a:t>
            </a:r>
            <a:r>
              <a:rPr lang="en-US" sz="1400" dirty="0" err="1"/>
              <a:t>Aromaa</a:t>
            </a:r>
            <a:r>
              <a:rPr lang="en-US" sz="1400" dirty="0"/>
              <a:t> A, </a:t>
            </a:r>
            <a:r>
              <a:rPr lang="en-US" sz="1400" dirty="0" err="1"/>
              <a:t>Huttunen</a:t>
            </a:r>
            <a:r>
              <a:rPr lang="en-US" sz="1400" dirty="0"/>
              <a:t> J, </a:t>
            </a:r>
            <a:r>
              <a:rPr lang="en-US" sz="1400" dirty="0" err="1"/>
              <a:t>Teperi</a:t>
            </a:r>
            <a:r>
              <a:rPr lang="en-US" sz="1400" dirty="0"/>
              <a:t> J. </a:t>
            </a:r>
            <a:r>
              <a:rPr lang="en-US" sz="1400" dirty="0" smtClean="0"/>
              <a:t>(eds.) </a:t>
            </a:r>
            <a:r>
              <a:rPr lang="en-US" sz="1400" b="1" dirty="0" smtClean="0"/>
              <a:t>Health </a:t>
            </a:r>
            <a:r>
              <a:rPr lang="en-US" sz="1400" b="1" dirty="0"/>
              <a:t>in Finland</a:t>
            </a:r>
            <a:r>
              <a:rPr lang="en-US" sz="1400" dirty="0"/>
              <a:t>. Helsinki 2006.</a:t>
            </a:r>
            <a:endParaRPr lang="en-GB" sz="1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92" y="1786721"/>
            <a:ext cx="2883767" cy="40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GBD 2010</a:t>
            </a:r>
            <a:br>
              <a:rPr lang="fi-FI" sz="2400" dirty="0" smtClean="0"/>
            </a:br>
            <a:r>
              <a:rPr lang="fi-FI" sz="2400" dirty="0" err="1" smtClean="0"/>
              <a:t>Causes</a:t>
            </a:r>
            <a:endParaRPr lang="fi-FI" sz="24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524000"/>
            <a:ext cx="1942055" cy="4343400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smtClean="0"/>
              <a:t>Finland </a:t>
            </a:r>
            <a:r>
              <a:rPr lang="fi-FI" sz="2000" dirty="0" err="1" smtClean="0"/>
              <a:t>has</a:t>
            </a:r>
            <a:r>
              <a:rPr lang="fi-FI" sz="2000" dirty="0" smtClean="0"/>
              <a:t> the 6</a:t>
            </a:r>
            <a:r>
              <a:rPr lang="fi-FI" sz="2000" baseline="30000" dirty="0" smtClean="0"/>
              <a:t>th</a:t>
            </a:r>
            <a:r>
              <a:rPr lang="fi-FI" sz="2000" dirty="0" smtClean="0"/>
              <a:t> </a:t>
            </a:r>
            <a:r>
              <a:rPr lang="fi-FI" sz="2000" dirty="0" err="1" smtClean="0"/>
              <a:t>worst</a:t>
            </a:r>
            <a:r>
              <a:rPr lang="fi-FI" sz="2000" dirty="0" smtClean="0"/>
              <a:t> </a:t>
            </a:r>
            <a:r>
              <a:rPr lang="fi-FI" sz="2000" dirty="0" err="1" smtClean="0"/>
              <a:t>health</a:t>
            </a:r>
            <a:r>
              <a:rPr lang="fi-FI" sz="2000" dirty="0" smtClean="0"/>
              <a:t> out of 18 West </a:t>
            </a:r>
            <a:r>
              <a:rPr lang="fi-FI" sz="2000" dirty="0" err="1" smtClean="0"/>
              <a:t>European</a:t>
            </a:r>
            <a:r>
              <a:rPr lang="fi-FI" sz="2000" dirty="0" smtClean="0"/>
              <a:t> </a:t>
            </a:r>
            <a:r>
              <a:rPr lang="fi-FI" sz="2000" dirty="0" err="1" smtClean="0"/>
              <a:t>countries</a:t>
            </a: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\\cesium\ohaf$\_Desktop\GBD Cause Patterns Western Eur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5" y="0"/>
            <a:ext cx="6781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835696" y="2446766"/>
            <a:ext cx="5904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321834" y="2204864"/>
            <a:ext cx="276044" cy="331236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763150" y="20946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</a:t>
            </a:r>
            <a:endParaRPr lang="fi-FI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43070" y="20946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</a:t>
            </a:r>
            <a:endParaRPr lang="fi-FI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19334" y="20860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3</a:t>
            </a:r>
            <a:endParaRPr lang="fi-FI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20923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4</a:t>
            </a:r>
            <a:endParaRPr lang="fi-FI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3770" y="20953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5</a:t>
            </a:r>
            <a:endParaRPr lang="fi-FI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7972" y="1907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B050"/>
                </a:solidFill>
              </a:rPr>
              <a:t>6</a:t>
            </a:r>
            <a:endParaRPr lang="fi-FI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3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 smtClean="0"/>
              <a:t>Few</a:t>
            </a:r>
            <a:r>
              <a:rPr lang="fi-FI" sz="2400" dirty="0" smtClean="0"/>
              <a:t> </a:t>
            </a:r>
            <a:r>
              <a:rPr lang="fi-FI" sz="2400" dirty="0" err="1" smtClean="0"/>
              <a:t>theses</a:t>
            </a:r>
            <a:r>
              <a:rPr lang="fi-FI" sz="2400" dirty="0" smtClean="0"/>
              <a:t> for </a:t>
            </a:r>
            <a:r>
              <a:rPr lang="fi-FI" sz="2400" dirty="0" err="1" smtClean="0"/>
              <a:t>today</a:t>
            </a:r>
            <a:r>
              <a:rPr lang="fi-FI" sz="2400" dirty="0" smtClean="0"/>
              <a:t>: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Health and </a:t>
            </a:r>
            <a:r>
              <a:rPr lang="fi-FI" sz="4000" dirty="0" err="1" smtClean="0"/>
              <a:t>functioning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should</a:t>
            </a:r>
            <a:r>
              <a:rPr lang="fi-FI" sz="2400" dirty="0" smtClean="0"/>
              <a:t> </a:t>
            </a:r>
            <a:r>
              <a:rPr lang="fi-FI" sz="2400" dirty="0" err="1" smtClean="0"/>
              <a:t>hunt</a:t>
            </a:r>
            <a:r>
              <a:rPr lang="fi-FI" sz="2400" dirty="0" smtClean="0"/>
              <a:t> </a:t>
            </a:r>
            <a:r>
              <a:rPr lang="fi-FI" sz="2400" dirty="0" err="1" smtClean="0"/>
              <a:t>health</a:t>
            </a:r>
            <a:r>
              <a:rPr lang="fi-FI" sz="2400" dirty="0" smtClean="0"/>
              <a:t>, </a:t>
            </a:r>
            <a:r>
              <a:rPr lang="fi-FI" sz="2400" dirty="0" err="1" smtClean="0"/>
              <a:t>even</a:t>
            </a:r>
            <a:r>
              <a:rPr lang="fi-FI" sz="2400" dirty="0" smtClean="0"/>
              <a:t> </a:t>
            </a:r>
            <a:r>
              <a:rPr lang="fi-FI" sz="2400" dirty="0" err="1" smtClean="0"/>
              <a:t>if</a:t>
            </a:r>
            <a:r>
              <a:rPr lang="fi-FI" sz="2400" dirty="0" smtClean="0"/>
              <a:t> </a:t>
            </a:r>
            <a:r>
              <a:rPr lang="fi-FI" sz="2400" dirty="0" err="1" smtClean="0"/>
              <a:t>it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caught</a:t>
            </a:r>
            <a:r>
              <a:rPr lang="fi-FI" sz="2400" dirty="0" smtClean="0"/>
              <a:t>!</a:t>
            </a:r>
          </a:p>
          <a:p>
            <a:pPr lvl="1"/>
            <a:r>
              <a:rPr lang="fi-FI" sz="2200" dirty="0" err="1" smtClean="0"/>
              <a:t>public</a:t>
            </a:r>
            <a:r>
              <a:rPr lang="fi-FI" sz="2200" dirty="0" smtClean="0"/>
              <a:t> </a:t>
            </a:r>
            <a:r>
              <a:rPr lang="fi-FI" sz="2200" dirty="0" err="1" smtClean="0"/>
              <a:t>health</a:t>
            </a:r>
            <a:r>
              <a:rPr lang="fi-FI" sz="2200" dirty="0" smtClean="0"/>
              <a:t> is </a:t>
            </a:r>
            <a:r>
              <a:rPr lang="fi-FI" sz="2200" dirty="0" err="1" smtClean="0"/>
              <a:t>one</a:t>
            </a:r>
            <a:r>
              <a:rPr lang="fi-FI" sz="2200" dirty="0" smtClean="0"/>
              <a:t>* of the </a:t>
            </a:r>
            <a:r>
              <a:rPr lang="fi-FI" sz="2200" dirty="0" err="1" smtClean="0"/>
              <a:t>relevant</a:t>
            </a:r>
            <a:r>
              <a:rPr lang="fi-FI" sz="2200" dirty="0" smtClean="0"/>
              <a:t> </a:t>
            </a:r>
            <a:r>
              <a:rPr lang="fi-FI" sz="2200" dirty="0" err="1" smtClean="0"/>
              <a:t>metrics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(*</a:t>
            </a:r>
            <a:r>
              <a:rPr lang="fi-FI" sz="2200" dirty="0" err="1" smtClean="0"/>
              <a:t>but</a:t>
            </a:r>
            <a:r>
              <a:rPr lang="fi-FI" sz="2200" dirty="0" smtClean="0"/>
              <a:t> </a:t>
            </a:r>
            <a:r>
              <a:rPr lang="fi-FI" sz="2200" dirty="0" err="1" smtClean="0"/>
              <a:t>not</a:t>
            </a:r>
            <a:r>
              <a:rPr lang="fi-FI" sz="2200" dirty="0" smtClean="0"/>
              <a:t> the </a:t>
            </a:r>
            <a:r>
              <a:rPr lang="fi-FI" sz="2200" dirty="0" err="1" smtClean="0"/>
              <a:t>only</a:t>
            </a:r>
            <a:r>
              <a:rPr lang="fi-FI" sz="2200" dirty="0" smtClean="0"/>
              <a:t> </a:t>
            </a:r>
            <a:r>
              <a:rPr lang="fi-FI" sz="2200" dirty="0" err="1" smtClean="0"/>
              <a:t>one</a:t>
            </a:r>
            <a:r>
              <a:rPr lang="fi-FI" sz="2200" dirty="0" smtClean="0"/>
              <a:t>)</a:t>
            </a:r>
          </a:p>
          <a:p>
            <a:endParaRPr lang="fi-FI" sz="2400" dirty="0" smtClean="0"/>
          </a:p>
          <a:p>
            <a:r>
              <a:rPr lang="fi-FI" sz="2400" b="1" dirty="0" smtClean="0"/>
              <a:t>Health </a:t>
            </a:r>
            <a:r>
              <a:rPr lang="fi-FI" sz="2400" b="1" dirty="0" err="1" smtClean="0"/>
              <a:t>equality</a:t>
            </a:r>
            <a:r>
              <a:rPr lang="fi-FI" sz="2400" dirty="0" smtClean="0"/>
              <a:t>: </a:t>
            </a:r>
            <a:r>
              <a:rPr lang="fi-FI" sz="2400" dirty="0" smtClean="0">
                <a:solidFill>
                  <a:srgbClr val="0070C0"/>
                </a:solidFill>
              </a:rPr>
              <a:t>Health</a:t>
            </a:r>
            <a:r>
              <a:rPr lang="fi-FI" sz="2400" dirty="0" smtClean="0"/>
              <a:t> is </a:t>
            </a:r>
            <a:r>
              <a:rPr lang="fi-FI" sz="2400" dirty="0" err="1" smtClean="0">
                <a:solidFill>
                  <a:srgbClr val="0070C0"/>
                </a:solidFill>
              </a:rPr>
              <a:t>health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smtClean="0"/>
              <a:t>is </a:t>
            </a:r>
            <a:r>
              <a:rPr lang="fi-FI" sz="2400" dirty="0" err="1" smtClean="0">
                <a:solidFill>
                  <a:srgbClr val="0070C0"/>
                </a:solidFill>
              </a:rPr>
              <a:t>health</a:t>
            </a:r>
            <a:endParaRPr lang="fi-FI" sz="2400" dirty="0" smtClean="0">
              <a:solidFill>
                <a:srgbClr val="0070C0"/>
              </a:solidFill>
            </a:endParaRPr>
          </a:p>
          <a:p>
            <a:endParaRPr lang="fi-FI" sz="2400" dirty="0" smtClean="0"/>
          </a:p>
          <a:p>
            <a:pPr lvl="1"/>
            <a:r>
              <a:rPr lang="fi-FI" sz="2000" dirty="0" smtClean="0"/>
              <a:t>i.e. </a:t>
            </a:r>
            <a:r>
              <a:rPr lang="fi-FI" sz="2000" dirty="0" err="1" smtClean="0"/>
              <a:t>different</a:t>
            </a:r>
            <a:r>
              <a:rPr lang="fi-FI" sz="2000" dirty="0" smtClean="0"/>
              <a:t> </a:t>
            </a:r>
            <a:r>
              <a:rPr lang="fi-FI" sz="2000" dirty="0" err="1" smtClean="0"/>
              <a:t>ways</a:t>
            </a:r>
            <a:r>
              <a:rPr lang="fi-FI" sz="2000" dirty="0" smtClean="0"/>
              <a:t> of </a:t>
            </a:r>
            <a:r>
              <a:rPr lang="fi-FI" sz="2000" dirty="0" err="1" smtClean="0"/>
              <a:t>obtaining</a:t>
            </a:r>
            <a:r>
              <a:rPr lang="fi-FI" sz="2000" dirty="0" smtClean="0"/>
              <a:t> </a:t>
            </a:r>
            <a:r>
              <a:rPr lang="fi-FI" sz="2000" dirty="0" err="1" smtClean="0"/>
              <a:t>health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  <a:r>
              <a:rPr lang="fi-FI" sz="2000" dirty="0" err="1" smtClean="0"/>
              <a:t>equal</a:t>
            </a:r>
            <a:r>
              <a:rPr lang="fi-FI" sz="2000" dirty="0" smtClean="0"/>
              <a:t> </a:t>
            </a:r>
          </a:p>
          <a:p>
            <a:pPr lvl="2"/>
            <a:r>
              <a:rPr lang="fi-FI" sz="1800" dirty="0" err="1" smtClean="0"/>
              <a:t>curing</a:t>
            </a:r>
            <a:r>
              <a:rPr lang="fi-FI" sz="1800" dirty="0" smtClean="0"/>
              <a:t> </a:t>
            </a:r>
            <a:r>
              <a:rPr lang="fi-FI" sz="1800" dirty="0" err="1" smtClean="0"/>
              <a:t>disease</a:t>
            </a:r>
            <a:r>
              <a:rPr lang="fi-FI" sz="1800" dirty="0" smtClean="0"/>
              <a:t> = </a:t>
            </a:r>
            <a:r>
              <a:rPr lang="fi-FI" sz="1800" dirty="0" err="1" smtClean="0"/>
              <a:t>preventing</a:t>
            </a:r>
            <a:r>
              <a:rPr lang="fi-FI" sz="1800" dirty="0" smtClean="0"/>
              <a:t> </a:t>
            </a:r>
            <a:r>
              <a:rPr lang="fi-FI" sz="1800" dirty="0" err="1" smtClean="0"/>
              <a:t>disease</a:t>
            </a:r>
            <a:r>
              <a:rPr lang="fi-FI" sz="1800" dirty="0" smtClean="0"/>
              <a:t> = </a:t>
            </a:r>
            <a:r>
              <a:rPr lang="fi-FI" sz="1800" dirty="0" err="1" smtClean="0"/>
              <a:t>wellbeing</a:t>
            </a:r>
            <a:r>
              <a:rPr lang="fi-FI" sz="1800" dirty="0" smtClean="0"/>
              <a:t> = </a:t>
            </a:r>
            <a:r>
              <a:rPr lang="fi-FI" sz="1800" dirty="0" err="1" smtClean="0"/>
              <a:t>functioning</a:t>
            </a:r>
            <a:endParaRPr lang="fi-FI" sz="1800" dirty="0"/>
          </a:p>
          <a:p>
            <a:pPr lvl="1"/>
            <a:endParaRPr lang="fi-FI" sz="2000" dirty="0" smtClean="0"/>
          </a:p>
          <a:p>
            <a:pPr lvl="1"/>
            <a:r>
              <a:rPr lang="fi-FI" sz="2000" dirty="0" err="1" smtClean="0"/>
              <a:t>Looking</a:t>
            </a:r>
            <a:r>
              <a:rPr lang="fi-FI" sz="2000" dirty="0" smtClean="0"/>
              <a:t> for </a:t>
            </a:r>
            <a:r>
              <a:rPr lang="fi-FI" sz="2000" dirty="0" err="1" smtClean="0"/>
              <a:t>ways</a:t>
            </a:r>
            <a:r>
              <a:rPr lang="fi-FI" sz="2000" dirty="0" smtClean="0"/>
              <a:t> to </a:t>
            </a:r>
            <a:r>
              <a:rPr lang="fi-FI" sz="2000" dirty="0" err="1" smtClean="0"/>
              <a:t>improve</a:t>
            </a:r>
            <a:r>
              <a:rPr lang="fi-FI" sz="2000" dirty="0" smtClean="0"/>
              <a:t> </a:t>
            </a:r>
            <a:r>
              <a:rPr lang="fi-FI" sz="2000" dirty="0" err="1" smtClean="0"/>
              <a:t>health</a:t>
            </a:r>
            <a:r>
              <a:rPr lang="fi-FI" sz="2000" dirty="0" smtClean="0"/>
              <a:t> </a:t>
            </a:r>
            <a:r>
              <a:rPr lang="fi-FI" sz="2000" dirty="0" err="1" smtClean="0"/>
              <a:t>where</a:t>
            </a:r>
            <a:r>
              <a:rPr lang="fi-FI" sz="2000" dirty="0" smtClean="0"/>
              <a:t> </a:t>
            </a:r>
            <a:r>
              <a:rPr lang="fi-FI" sz="2000" dirty="0" err="1" smtClean="0"/>
              <a:t>it</a:t>
            </a:r>
            <a:r>
              <a:rPr lang="fi-FI" sz="2000" dirty="0" smtClean="0"/>
              <a:t> is </a:t>
            </a:r>
            <a:r>
              <a:rPr lang="fi-FI" sz="2000" dirty="0" err="1" smtClean="0"/>
              <a:t>feasible</a:t>
            </a:r>
            <a:r>
              <a:rPr lang="fi-FI" sz="2000" dirty="0" smtClean="0"/>
              <a:t> and </a:t>
            </a:r>
            <a:r>
              <a:rPr lang="fi-FI" sz="2000" dirty="0" err="1" smtClean="0"/>
              <a:t>affordable</a:t>
            </a:r>
            <a:r>
              <a:rPr lang="fi-FI" sz="2000" dirty="0" smtClean="0"/>
              <a:t>!</a:t>
            </a:r>
          </a:p>
          <a:p>
            <a:pPr lvl="1"/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89EC-D0CB-4F62-BDAD-F8C04CC83B69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05BE-1ADE-48C7-99EF-119B438ED5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3928" y="5405735"/>
            <a:ext cx="4329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70C0"/>
                </a:solidFill>
              </a:rPr>
              <a:t>Costs</a:t>
            </a:r>
            <a:r>
              <a:rPr lang="fi-FI" dirty="0" smtClean="0">
                <a:solidFill>
                  <a:srgbClr val="0070C0"/>
                </a:solidFill>
              </a:rPr>
              <a:t>, </a:t>
            </a:r>
            <a:r>
              <a:rPr lang="fi-FI" dirty="0" err="1" smtClean="0">
                <a:solidFill>
                  <a:srgbClr val="0070C0"/>
                </a:solidFill>
              </a:rPr>
              <a:t>cost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effectiveness</a:t>
            </a:r>
            <a:r>
              <a:rPr lang="fi-FI" dirty="0" smtClean="0">
                <a:solidFill>
                  <a:srgbClr val="0070C0"/>
                </a:solidFill>
              </a:rPr>
              <a:t>, </a:t>
            </a:r>
            <a:r>
              <a:rPr lang="fi-FI" dirty="0" err="1" smtClean="0">
                <a:solidFill>
                  <a:srgbClr val="0070C0"/>
                </a:solidFill>
              </a:rPr>
              <a:t>cost</a:t>
            </a:r>
            <a:r>
              <a:rPr lang="fi-FI" dirty="0" err="1">
                <a:solidFill>
                  <a:srgbClr val="0070C0"/>
                </a:solidFill>
              </a:rPr>
              <a:t>-</a:t>
            </a:r>
            <a:r>
              <a:rPr lang="fi-FI" dirty="0" err="1" smtClean="0">
                <a:solidFill>
                  <a:srgbClr val="0070C0"/>
                </a:solidFill>
              </a:rPr>
              <a:t>benefit</a:t>
            </a:r>
            <a:endParaRPr lang="fi-FI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70C0"/>
                </a:solidFill>
              </a:rPr>
              <a:t>Public </a:t>
            </a:r>
            <a:r>
              <a:rPr lang="fi-FI" dirty="0" err="1" smtClean="0">
                <a:solidFill>
                  <a:srgbClr val="0070C0"/>
                </a:solidFill>
              </a:rPr>
              <a:t>acceptance</a:t>
            </a:r>
            <a:r>
              <a:rPr lang="fi-FI" dirty="0" smtClean="0">
                <a:solidFill>
                  <a:srgbClr val="0070C0"/>
                </a:solidFill>
              </a:rPr>
              <a:t>: </a:t>
            </a:r>
            <a:r>
              <a:rPr lang="fi-FI" dirty="0" err="1" smtClean="0">
                <a:solidFill>
                  <a:srgbClr val="0070C0"/>
                </a:solidFill>
              </a:rPr>
              <a:t>values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 smtClean="0">
                <a:solidFill>
                  <a:srgbClr val="0070C0"/>
                </a:solidFill>
              </a:rPr>
              <a:t>     =&gt; </a:t>
            </a:r>
            <a:r>
              <a:rPr lang="fi-FI" dirty="0" err="1" smtClean="0">
                <a:solidFill>
                  <a:srgbClr val="0070C0"/>
                </a:solidFill>
              </a:rPr>
              <a:t>Discussion</a:t>
            </a:r>
            <a:r>
              <a:rPr lang="fi-FI" dirty="0" smtClean="0">
                <a:solidFill>
                  <a:srgbClr val="0070C0"/>
                </a:solidFill>
              </a:rPr>
              <a:t> on </a:t>
            </a:r>
            <a:r>
              <a:rPr lang="fi-FI" dirty="0" err="1" smtClean="0">
                <a:solidFill>
                  <a:srgbClr val="0070C0"/>
                </a:solidFill>
              </a:rPr>
              <a:t>priorities</a:t>
            </a:r>
            <a:r>
              <a:rPr lang="fi-FI" dirty="0" smtClean="0">
                <a:solidFill>
                  <a:srgbClr val="0070C0"/>
                </a:solidFill>
              </a:rPr>
              <a:t>!</a:t>
            </a:r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Outline</a:t>
            </a:r>
            <a:r>
              <a:rPr lang="fi-FI" dirty="0" smtClean="0"/>
              <a:t> for </a:t>
            </a:r>
            <a:r>
              <a:rPr lang="fi-FI" dirty="0" err="1" smtClean="0"/>
              <a:t>today’s</a:t>
            </a:r>
            <a:r>
              <a:rPr lang="fi-FI" dirty="0" smtClean="0"/>
              <a:t> </a:t>
            </a:r>
            <a:r>
              <a:rPr lang="fi-FI" dirty="0" err="1" smtClean="0"/>
              <a:t>introduction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Background</a:t>
            </a:r>
            <a:endParaRPr lang="fi-FI" dirty="0" smtClean="0"/>
          </a:p>
          <a:p>
            <a:pPr lvl="1"/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words</a:t>
            </a:r>
            <a:r>
              <a:rPr lang="fi-FI" dirty="0" smtClean="0"/>
              <a:t> on </a:t>
            </a:r>
            <a:r>
              <a:rPr lang="fi-FI" dirty="0" err="1" smtClean="0"/>
              <a:t>this</a:t>
            </a:r>
            <a:r>
              <a:rPr lang="fi-FI" dirty="0" smtClean="0"/>
              <a:t> EBD </a:t>
            </a:r>
            <a:r>
              <a:rPr lang="fi-FI" dirty="0" err="1" smtClean="0"/>
              <a:t>seminar</a:t>
            </a:r>
            <a:r>
              <a:rPr lang="fi-FI" dirty="0" smtClean="0"/>
              <a:t> </a:t>
            </a:r>
            <a:r>
              <a:rPr lang="fi-FI" dirty="0" err="1" smtClean="0"/>
              <a:t>series</a:t>
            </a:r>
            <a:endParaRPr lang="fi-FI" dirty="0" smtClean="0"/>
          </a:p>
          <a:p>
            <a:pPr lvl="1"/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slides</a:t>
            </a:r>
            <a:r>
              <a:rPr lang="fi-FI" dirty="0" smtClean="0"/>
              <a:t> on </a:t>
            </a: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endParaRPr lang="fi-FI" dirty="0" smtClean="0"/>
          </a:p>
          <a:p>
            <a:pPr lvl="2"/>
            <a:r>
              <a:rPr lang="fi-FI" sz="1600" dirty="0" smtClean="0"/>
              <a:t>SETURI, </a:t>
            </a:r>
            <a:r>
              <a:rPr lang="fi-FI" sz="1600" b="1" dirty="0" smtClean="0">
                <a:solidFill>
                  <a:srgbClr val="0070C0"/>
                </a:solidFill>
              </a:rPr>
              <a:t>SETURI DALY </a:t>
            </a:r>
            <a:r>
              <a:rPr lang="fi-FI" sz="1600" b="1" dirty="0" err="1" smtClean="0">
                <a:solidFill>
                  <a:srgbClr val="0070C0"/>
                </a:solidFill>
              </a:rPr>
              <a:t>update</a:t>
            </a:r>
            <a:r>
              <a:rPr lang="fi-FI" sz="1600" dirty="0" smtClean="0"/>
              <a:t>, </a:t>
            </a:r>
          </a:p>
          <a:p>
            <a:pPr lvl="2"/>
            <a:r>
              <a:rPr lang="fi-FI" sz="1600" dirty="0" err="1"/>
              <a:t>EBoDE</a:t>
            </a:r>
            <a:r>
              <a:rPr lang="fi-FI" sz="1600" dirty="0"/>
              <a:t>, </a:t>
            </a:r>
            <a:r>
              <a:rPr lang="fi-FI" sz="1600" dirty="0" smtClean="0"/>
              <a:t>HEALTHVENT, …</a:t>
            </a:r>
          </a:p>
          <a:p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Burden</a:t>
            </a:r>
            <a:r>
              <a:rPr lang="fi-FI" dirty="0" smtClean="0"/>
              <a:t> of </a:t>
            </a:r>
            <a:r>
              <a:rPr lang="fi-FI" dirty="0" err="1" smtClean="0"/>
              <a:t>Disease</a:t>
            </a:r>
            <a:r>
              <a:rPr lang="fi-FI" dirty="0" smtClean="0"/>
              <a:t> (GBD) </a:t>
            </a:r>
            <a:r>
              <a:rPr lang="fi-FI" dirty="0" smtClean="0">
                <a:solidFill>
                  <a:schemeClr val="bg1">
                    <a:lumMod val="65000"/>
                  </a:schemeClr>
                </a:solidFill>
              </a:rPr>
              <a:t>2002, 2004, </a:t>
            </a:r>
            <a:r>
              <a:rPr lang="fi-FI" b="1" dirty="0" smtClean="0">
                <a:solidFill>
                  <a:srgbClr val="0070C0"/>
                </a:solidFill>
              </a:rPr>
              <a:t>2010</a:t>
            </a:r>
          </a:p>
          <a:p>
            <a:pPr lvl="1"/>
            <a:r>
              <a:rPr lang="fi-FI" dirty="0" err="1" smtClean="0"/>
              <a:t>attributable</a:t>
            </a:r>
            <a:r>
              <a:rPr lang="fi-FI" dirty="0" smtClean="0"/>
              <a:t> </a:t>
            </a:r>
            <a:r>
              <a:rPr lang="fi-FI" dirty="0" err="1" smtClean="0"/>
              <a:t>risks</a:t>
            </a:r>
            <a:r>
              <a:rPr lang="fi-FI" dirty="0" smtClean="0"/>
              <a:t>, </a:t>
            </a:r>
            <a:r>
              <a:rPr lang="fi-FI" dirty="0" err="1" smtClean="0"/>
              <a:t>overlapping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dirty="0" err="1" smtClean="0"/>
              <a:t>factors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Ultimate </a:t>
            </a:r>
            <a:r>
              <a:rPr lang="fi-FI" dirty="0" err="1" smtClean="0"/>
              <a:t>objective</a:t>
            </a:r>
            <a:r>
              <a:rPr lang="fi-FI" dirty="0" smtClean="0"/>
              <a:t>: </a:t>
            </a:r>
            <a:r>
              <a:rPr lang="fi-FI" b="1" dirty="0" err="1" smtClean="0">
                <a:solidFill>
                  <a:srgbClr val="0070C0"/>
                </a:solidFill>
              </a:rPr>
              <a:t>Estimating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Preventable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Risks</a:t>
            </a:r>
            <a:endParaRPr lang="fi-FI" b="1" dirty="0" smtClean="0">
              <a:solidFill>
                <a:srgbClr val="0070C0"/>
              </a:solidFill>
            </a:endParaRPr>
          </a:p>
          <a:p>
            <a:r>
              <a:rPr lang="fi-FI" dirty="0" err="1" smtClean="0"/>
              <a:t>Discussion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13D2-ECE9-4F33-9D7B-82106742E0E5}" type="datetime1">
              <a:rPr lang="fi-FI" smtClean="0"/>
              <a:pPr/>
              <a:t>2014-01-28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1553-D079-40EC-B536-8A4DE71723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78379" y="5157192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70C0"/>
                </a:solidFill>
              </a:rPr>
              <a:t>Case </a:t>
            </a:r>
            <a:r>
              <a:rPr lang="fi-FI" dirty="0" err="1" smtClean="0">
                <a:solidFill>
                  <a:srgbClr val="0070C0"/>
                </a:solidFill>
              </a:rPr>
              <a:t>studies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will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be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presented</a:t>
            </a:r>
            <a:r>
              <a:rPr lang="fi-FI" dirty="0" smtClean="0">
                <a:solidFill>
                  <a:srgbClr val="0070C0"/>
                </a:solidFill>
              </a:rPr>
              <a:t> in </a:t>
            </a:r>
            <a:br>
              <a:rPr lang="fi-FI" dirty="0" smtClean="0">
                <a:solidFill>
                  <a:srgbClr val="0070C0"/>
                </a:solidFill>
              </a:rPr>
            </a:br>
            <a:r>
              <a:rPr lang="fi-FI" dirty="0" err="1" smtClean="0">
                <a:solidFill>
                  <a:srgbClr val="0070C0"/>
                </a:solidFill>
              </a:rPr>
              <a:t>this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series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over</a:t>
            </a:r>
            <a:r>
              <a:rPr lang="fi-FI" dirty="0" smtClean="0">
                <a:solidFill>
                  <a:srgbClr val="0070C0"/>
                </a:solidFill>
              </a:rPr>
              <a:t> the </a:t>
            </a:r>
            <a:r>
              <a:rPr lang="fi-FI" dirty="0" err="1" smtClean="0">
                <a:solidFill>
                  <a:srgbClr val="0070C0"/>
                </a:solidFill>
              </a:rPr>
              <a:t>next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months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683" y="5589240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70C0"/>
                </a:solidFill>
              </a:rPr>
              <a:t>Multidiciplinary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approach</a:t>
            </a:r>
            <a:r>
              <a:rPr lang="fi-FI" dirty="0" smtClean="0">
                <a:solidFill>
                  <a:srgbClr val="0070C0"/>
                </a:solidFill>
              </a:rPr>
              <a:t>,</a:t>
            </a:r>
            <a:br>
              <a:rPr lang="fi-FI" dirty="0" smtClean="0">
                <a:solidFill>
                  <a:srgbClr val="0070C0"/>
                </a:solidFill>
              </a:rPr>
            </a:br>
            <a:r>
              <a:rPr lang="fi-FI" dirty="0" err="1" smtClean="0">
                <a:solidFill>
                  <a:srgbClr val="0070C0"/>
                </a:solidFill>
              </a:rPr>
              <a:t>involving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re-defining</a:t>
            </a:r>
            <a:r>
              <a:rPr lang="fi-FI" dirty="0" smtClean="0">
                <a:solidFill>
                  <a:srgbClr val="0070C0"/>
                </a:solidFill>
              </a:rPr>
              <a:t> ’</a:t>
            </a:r>
            <a:r>
              <a:rPr lang="fi-FI" dirty="0" err="1" smtClean="0">
                <a:solidFill>
                  <a:srgbClr val="0070C0"/>
                </a:solidFill>
              </a:rPr>
              <a:t>environment</a:t>
            </a:r>
            <a:r>
              <a:rPr lang="fi-FI" dirty="0" smtClean="0">
                <a:solidFill>
                  <a:srgbClr val="0070C0"/>
                </a:solidFill>
              </a:rPr>
              <a:t>’</a:t>
            </a:r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5191CD"/>
      </a:accent3>
      <a:accent4>
        <a:srgbClr val="BEBEBE"/>
      </a:accent4>
      <a:accent5>
        <a:srgbClr val="E20077"/>
      </a:accent5>
      <a:accent6>
        <a:srgbClr val="B19ACA"/>
      </a:accent6>
      <a:hlink>
        <a:srgbClr val="C1DF63"/>
      </a:hlink>
      <a:folHlink>
        <a:srgbClr val="004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TL-posteripohja_pysty">
  <a:themeElements>
    <a:clrScheme name="KTL-posteripohja_pys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L-posteripohja_pysty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450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450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KTL-posteripohja_pys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posteripohja_pys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posteripohja_pys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posteripohja_pys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posteripohja_pys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posteripohja_pys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posteripohja_pys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posteripohja_pys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posteripohja_pys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posteripohja_pys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posteripohja_pys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posteripohja_pys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5191CD"/>
      </a:accent3>
      <a:accent4>
        <a:srgbClr val="BEBEBE"/>
      </a:accent4>
      <a:accent5>
        <a:srgbClr val="E20077"/>
      </a:accent5>
      <a:accent6>
        <a:srgbClr val="B19ACA"/>
      </a:accent6>
      <a:hlink>
        <a:srgbClr val="C1DF63"/>
      </a:hlink>
      <a:folHlink>
        <a:srgbClr val="004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6158</TotalTime>
  <Words>2221</Words>
  <Application>Microsoft Office PowerPoint</Application>
  <PresentationFormat>On-screen Show (4:3)</PresentationFormat>
  <Paragraphs>578</Paragraphs>
  <Slides>57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Office Theme</vt:lpstr>
      <vt:lpstr>KTL-posteripohja_pysty</vt:lpstr>
      <vt:lpstr>1_Office Theme</vt:lpstr>
      <vt:lpstr>How to prevent Environmental Burden of Disease in Finland?</vt:lpstr>
      <vt:lpstr>PowerPoint Presentation</vt:lpstr>
      <vt:lpstr>Kansanterveyslaitos, Ympäristöterveyden osasto</vt:lpstr>
      <vt:lpstr>However,</vt:lpstr>
      <vt:lpstr>Thus…</vt:lpstr>
      <vt:lpstr>Life expectancy in Finland (2006)</vt:lpstr>
      <vt:lpstr>GBD 2010 Causes</vt:lpstr>
      <vt:lpstr>Few theses for today: Health and functioning</vt:lpstr>
      <vt:lpstr>Outline for today’s introduction</vt:lpstr>
      <vt:lpstr>Tuesday Seminars on Environmental Burden of Disease</vt:lpstr>
      <vt:lpstr>Jouko Tuomisto 2014-01-11 Prioritization is a must</vt:lpstr>
      <vt:lpstr>Juho Kutvonen 2014-02-11 Value effectiveness</vt:lpstr>
      <vt:lpstr>Jouni Tuomisto 2014-04-29 Radon and smoking</vt:lpstr>
      <vt:lpstr>Isabell Rumrich (2014-05-20) Reducing asthma</vt:lpstr>
      <vt:lpstr>Background: Previous projects</vt:lpstr>
      <vt:lpstr>PowerPoint Presentation</vt:lpstr>
      <vt:lpstr>PowerPoint Presentation</vt:lpstr>
      <vt:lpstr>SETURI DALY Update 2013</vt:lpstr>
      <vt:lpstr>TOP 12 Risks</vt:lpstr>
      <vt:lpstr>Uncerstanding causes of disease</vt:lpstr>
      <vt:lpstr>GBD 2010 Study</vt:lpstr>
      <vt:lpstr>GBD 2010 Study in a nutshell</vt:lpstr>
      <vt:lpstr>GBD 2010</vt:lpstr>
      <vt:lpstr>Institute for Health Metrics and Evaluation (IHME) GBD 2010 Visualization tools</vt:lpstr>
      <vt:lpstr>Institute for Health Metrics and Evaluation (IHME) GBD 2010 Visualization tools</vt:lpstr>
      <vt:lpstr>PowerPoint Presentation</vt:lpstr>
      <vt:lpstr>GBD 2010 as a tool for national analyses</vt:lpstr>
      <vt:lpstr>PowerPoint Presentation</vt:lpstr>
      <vt:lpstr>A-C Splitdown</vt:lpstr>
      <vt:lpstr>GBD 2010 23 Risk factors investigated</vt:lpstr>
      <vt:lpstr>GBD 2010 Risk factor grouping (suggested)</vt:lpstr>
      <vt:lpstr>GBD 2010 Attributable risks</vt:lpstr>
      <vt:lpstr>GBD 2010 Attributable risks</vt:lpstr>
      <vt:lpstr>So what can we do to Prevent environmental health risks?</vt:lpstr>
      <vt:lpstr>So what can we do to Prevent environmental health risks?</vt:lpstr>
      <vt:lpstr>Determinants of health</vt:lpstr>
      <vt:lpstr>So what can we do to Prevent environmental health risks?</vt:lpstr>
      <vt:lpstr>PowerPoint Presentation</vt:lpstr>
      <vt:lpstr>Burden of disease metric</vt:lpstr>
      <vt:lpstr>Years lived with disability (YLD)</vt:lpstr>
      <vt:lpstr>Disability weight (severity weight)</vt:lpstr>
      <vt:lpstr>The concept of DALYs</vt:lpstr>
      <vt:lpstr>Ympäristö ja Terveys 3/2010</vt:lpstr>
      <vt:lpstr>Environmental Burden  of Disease in Europe</vt:lpstr>
      <vt:lpstr>PowerPoint Presentation</vt:lpstr>
      <vt:lpstr>Environmental Burden of Disease in Six European Countries</vt:lpstr>
      <vt:lpstr>PowerPoint Presentation</vt:lpstr>
      <vt:lpstr>Health impact estimates associated with ventilation</vt:lpstr>
      <vt:lpstr>Baseline burden (2010)  and reducible component in EU26</vt:lpstr>
      <vt:lpstr>Healthvent estimate BoD from indoor exposures in Finland</vt:lpstr>
      <vt:lpstr>National burden  from indoor exposures</vt:lpstr>
      <vt:lpstr>Prevention: Dilution by ventilation?</vt:lpstr>
      <vt:lpstr>Three approaches to control the burden</vt:lpstr>
      <vt:lpstr>GBD 2010 Burden of disease in Finland</vt:lpstr>
      <vt:lpstr>GBD 2010 Attributable risks</vt:lpstr>
      <vt:lpstr>GBD 2010 Back to burden by disease</vt:lpstr>
      <vt:lpstr>So what can we do to Prevent environmental health risks?</vt:lpstr>
    </vt:vector>
  </TitlesOfParts>
  <Company>Recommended Finland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Arja Rintamäki</dc:creator>
  <cp:lastModifiedBy>Hänninen, Otto</cp:lastModifiedBy>
  <cp:revision>159</cp:revision>
  <dcterms:created xsi:type="dcterms:W3CDTF">2008-11-25T11:20:11Z</dcterms:created>
  <dcterms:modified xsi:type="dcterms:W3CDTF">2014-01-28T11:03:24Z</dcterms:modified>
</cp:coreProperties>
</file>