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2" r:id="rId2"/>
    <p:sldId id="347" r:id="rId3"/>
    <p:sldId id="411" r:id="rId4"/>
    <p:sldId id="412" r:id="rId5"/>
    <p:sldId id="418" r:id="rId6"/>
    <p:sldId id="421" r:id="rId7"/>
    <p:sldId id="413" r:id="rId8"/>
    <p:sldId id="427" r:id="rId9"/>
    <p:sldId id="415" r:id="rId10"/>
    <p:sldId id="416" r:id="rId11"/>
    <p:sldId id="403" r:id="rId12"/>
    <p:sldId id="405" r:id="rId13"/>
    <p:sldId id="425" r:id="rId14"/>
    <p:sldId id="422" r:id="rId15"/>
    <p:sldId id="268" r:id="rId16"/>
  </p:sldIdLst>
  <p:sldSz cx="9906000" cy="6858000" type="A4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66"/>
    <a:srgbClr val="D5E1D8"/>
    <a:srgbClr val="C5E4F0"/>
    <a:srgbClr val="C2D5E0"/>
    <a:srgbClr val="B4D6D5"/>
    <a:srgbClr val="68ADAB"/>
    <a:srgbClr val="337298"/>
    <a:srgbClr val="8AC8E1"/>
    <a:srgbClr val="3CA3CD"/>
    <a:srgbClr val="85A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1" autoAdjust="0"/>
    <p:restoredTop sz="94624" autoAdjust="0"/>
  </p:normalViewPr>
  <p:slideViewPr>
    <p:cSldViewPr showGuides="1">
      <p:cViewPr>
        <p:scale>
          <a:sx n="114" d="100"/>
          <a:sy n="114" d="100"/>
        </p:scale>
        <p:origin x="-996" y="-48"/>
      </p:cViewPr>
      <p:guideLst>
        <p:guide orient="horz" pos="3838"/>
        <p:guide orient="horz" pos="935"/>
        <p:guide orient="horz" pos="2160"/>
        <p:guide pos="6023"/>
        <p:guide pos="3347"/>
        <p:guide pos="6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966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6805C62-E44D-40E8-8955-B6491964AF6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08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88185183-FFBF-4C66-9CDB-F413C240345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8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Kd-arvo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maa-vesi-jakaantumiskerroin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alkuaineelle</a:t>
            </a:r>
            <a:r>
              <a:rPr lang="en-US" baseline="0" dirty="0" smtClean="0"/>
              <a:t> l/kg. </a:t>
            </a:r>
            <a:r>
              <a:rPr lang="en-US" baseline="0" dirty="0" err="1" smtClean="0"/>
              <a:t>Lasketaan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jakamalla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maaperän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pitoisuus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vesifaasin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pitoisuudella</a:t>
            </a:r>
            <a:endParaRPr lang="en-US" baseline="0" dirty="0" smtClean="0"/>
          </a:p>
          <a:p>
            <a:r>
              <a:rPr lang="en-US" baseline="0" dirty="0" err="1" smtClean="0"/>
              <a:t>RfCpv</a:t>
            </a:r>
            <a:r>
              <a:rPr lang="en-US" baseline="0" dirty="0" smtClean="0"/>
              <a:t>=</a:t>
            </a:r>
            <a:r>
              <a:rPr lang="en-US" baseline="0" dirty="0" err="1" smtClean="0"/>
              <a:t>pohjaveden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sallittu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enimmäispitoisuus</a:t>
            </a:r>
            <a:endParaRPr lang="en-US" baseline="0" dirty="0" smtClean="0"/>
          </a:p>
          <a:p>
            <a:r>
              <a:rPr lang="en-US" baseline="0" dirty="0" smtClean="0"/>
              <a:t>DF </a:t>
            </a:r>
            <a:r>
              <a:rPr lang="en-US" baseline="0" dirty="0" err="1" smtClean="0"/>
              <a:t>laimenemiskerroin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huokosveden</a:t>
            </a:r>
            <a:r>
              <a:rPr lang="en-US" baseline="0" dirty="0" smtClean="0"/>
              <a:t> ja </a:t>
            </a:r>
            <a:r>
              <a:rPr lang="en-US" baseline="0" dirty="0" err="1" smtClean="0"/>
              <a:t>pohjaveden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välillä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Paikalliset </a:t>
            </a:r>
            <a:r>
              <a:rPr lang="fi-FI" sz="2000" dirty="0" err="1" smtClean="0"/>
              <a:t>vs</a:t>
            </a:r>
            <a:r>
              <a:rPr lang="fi-FI" sz="2000" dirty="0" smtClean="0"/>
              <a:t> alueelliset mallit</a:t>
            </a:r>
          </a:p>
          <a:p>
            <a:pPr lvl="1">
              <a:lnSpc>
                <a:spcPct val="80000"/>
              </a:lnSpc>
            </a:pPr>
            <a:r>
              <a:rPr lang="fi-FI" sz="2000" dirty="0" smtClean="0"/>
              <a:t>Kaivannaisjätealueiden mallinnus</a:t>
            </a:r>
          </a:p>
          <a:p>
            <a:pPr lvl="1">
              <a:lnSpc>
                <a:spcPct val="80000"/>
              </a:lnSpc>
            </a:pPr>
            <a:r>
              <a:rPr lang="fi-FI" sz="2000" dirty="0" smtClean="0"/>
              <a:t>Kaivosalueen mallinnus</a:t>
            </a:r>
          </a:p>
          <a:p>
            <a:pPr lvl="1">
              <a:lnSpc>
                <a:spcPct val="80000"/>
              </a:lnSpc>
            </a:pPr>
            <a:r>
              <a:rPr lang="fi-FI" sz="2000" dirty="0" smtClean="0"/>
              <a:t>Valuma-alueen mallinnus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Skenaarioiden mallinnus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Paikalliset </a:t>
            </a:r>
            <a:r>
              <a:rPr lang="fi-FI" sz="2000" dirty="0" err="1" smtClean="0"/>
              <a:t>vs</a:t>
            </a:r>
            <a:r>
              <a:rPr lang="fi-FI" sz="2000" dirty="0" smtClean="0"/>
              <a:t> alueelliset mallit</a:t>
            </a:r>
          </a:p>
          <a:p>
            <a:pPr lvl="1">
              <a:lnSpc>
                <a:spcPct val="80000"/>
              </a:lnSpc>
            </a:pPr>
            <a:r>
              <a:rPr lang="fi-FI" sz="2000" dirty="0" smtClean="0"/>
              <a:t>Kaivannaisjätealueiden mallinnus</a:t>
            </a:r>
          </a:p>
          <a:p>
            <a:pPr lvl="1">
              <a:lnSpc>
                <a:spcPct val="80000"/>
              </a:lnSpc>
            </a:pPr>
            <a:r>
              <a:rPr lang="fi-FI" sz="2000" dirty="0" smtClean="0"/>
              <a:t>Kaivosalueen mallinnus</a:t>
            </a:r>
          </a:p>
          <a:p>
            <a:pPr lvl="1">
              <a:lnSpc>
                <a:spcPct val="80000"/>
              </a:lnSpc>
            </a:pPr>
            <a:r>
              <a:rPr lang="fi-FI" sz="2000" dirty="0" smtClean="0"/>
              <a:t>Valuma-alueen mallinnus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Skenaarioiden mallinnus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Kd-arvo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maa-vesi-jakaantumiskerroin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alkuaineelle</a:t>
            </a:r>
            <a:r>
              <a:rPr lang="en-US" baseline="0" dirty="0" smtClean="0"/>
              <a:t> l/kg. </a:t>
            </a:r>
            <a:r>
              <a:rPr lang="en-US" baseline="0" dirty="0" err="1" smtClean="0"/>
              <a:t>Lasketaan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jakamalla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maaperän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pitoisuus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vesifaasin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pitoisuudella</a:t>
            </a:r>
            <a:endParaRPr lang="en-US" baseline="0" dirty="0" smtClean="0"/>
          </a:p>
          <a:p>
            <a:r>
              <a:rPr lang="en-US" baseline="0" dirty="0" err="1" smtClean="0"/>
              <a:t>RfCpv</a:t>
            </a:r>
            <a:r>
              <a:rPr lang="en-US" baseline="0" dirty="0" smtClean="0"/>
              <a:t>=</a:t>
            </a:r>
            <a:r>
              <a:rPr lang="en-US" baseline="0" dirty="0" err="1" smtClean="0"/>
              <a:t>pohjaveden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sallittu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enimmäispitoisuus</a:t>
            </a:r>
            <a:endParaRPr lang="en-US" baseline="0" dirty="0" smtClean="0"/>
          </a:p>
          <a:p>
            <a:r>
              <a:rPr lang="en-US" baseline="0" dirty="0" smtClean="0"/>
              <a:t>DF </a:t>
            </a:r>
            <a:r>
              <a:rPr lang="en-US" baseline="0" dirty="0" err="1" smtClean="0"/>
              <a:t>laimenemiskerroin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huokosveden</a:t>
            </a:r>
            <a:r>
              <a:rPr lang="en-US" baseline="0" dirty="0" smtClean="0"/>
              <a:t> ja </a:t>
            </a:r>
            <a:r>
              <a:rPr lang="en-US" baseline="0" dirty="0" err="1" smtClean="0"/>
              <a:t>pohjaveden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välillä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 dirty="0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484313"/>
            <a:ext cx="5832057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040563" y="1484313"/>
            <a:ext cx="2665412" cy="460851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16113"/>
            <a:ext cx="5832057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040563" y="1484312"/>
            <a:ext cx="2665412" cy="46085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1065212" y="1484314"/>
            <a:ext cx="5832058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95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75409-7E47-47F2-9695-78EC340BE6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920750" y="1484312"/>
            <a:ext cx="8785225" cy="41052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86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75409-7E47-47F2-9695-78EC340BE6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1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887019-3A68-4719-BD82-BDA8AA313EB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47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5213" y="1484313"/>
            <a:ext cx="8496300" cy="46085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193088" y="6518275"/>
            <a:ext cx="1152525" cy="1444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45613" y="6518275"/>
            <a:ext cx="442912" cy="144463"/>
          </a:xfrm>
        </p:spPr>
        <p:txBody>
          <a:bodyPr/>
          <a:lstStyle>
            <a:lvl1pPr>
              <a:defRPr/>
            </a:lvl1pPr>
          </a:lstStyle>
          <a:p>
            <a:fld id="{1F9D9CA4-88EB-4B85-B463-26E467BCEDBF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28675" y="6518275"/>
            <a:ext cx="6140450" cy="14446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44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2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264259-3FFB-445D-9408-18442E5DC861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2420937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3429000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</p:spTree>
    <p:extLst>
      <p:ext uri="{BB962C8B-B14F-4D97-AF65-F5344CB8AC3E}">
        <p14:creationId xmlns:p14="http://schemas.microsoft.com/office/powerpoint/2010/main" val="253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2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operation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5876925"/>
            <a:ext cx="576262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69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operation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5876925"/>
            <a:ext cx="576262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ym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50" y="4522788"/>
            <a:ext cx="571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metsa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229225"/>
            <a:ext cx="7175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T_logo_t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4449763"/>
            <a:ext cx="4349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ET_logo_t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5159375"/>
            <a:ext cx="4349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etsa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3860800"/>
            <a:ext cx="7175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ym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860800"/>
            <a:ext cx="571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561" y="3429000"/>
            <a:ext cx="6336880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84561" y="4437063"/>
            <a:ext cx="6336880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dirty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5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16113"/>
            <a:ext cx="84963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1065211" y="1484314"/>
            <a:ext cx="8496301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2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484313"/>
            <a:ext cx="4171950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563" y="1484313"/>
            <a:ext cx="4171950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53A2A7-E01B-4764-AA73-E5218A2F1CA7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9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8914"/>
            <a:ext cx="8496301" cy="1223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484314"/>
            <a:ext cx="4175125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1916113"/>
            <a:ext cx="4175126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4799" y="1484314"/>
            <a:ext cx="4176713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4799" y="1916113"/>
            <a:ext cx="4176713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17.4.2013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64FE1-8A70-4E8F-9119-5390115ED50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Soile Backnäs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94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 descr="GTK_bar_aga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188913"/>
            <a:ext cx="84963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484313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 smtClean="0"/>
          </a:p>
        </p:txBody>
      </p:sp>
      <p:pic>
        <p:nvPicPr>
          <p:cNvPr id="1081" name="Picture 57" descr="GTK_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Rectangle 6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193088" y="6518275"/>
            <a:ext cx="11525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r>
              <a:rPr lang="en-US" smtClean="0"/>
              <a:t>17.4.2013</a:t>
            </a:r>
            <a:endParaRPr lang="fi-FI" dirty="0"/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5613" y="6518275"/>
            <a:ext cx="4429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fld id="{41C5A349-581D-480A-BF37-D3719EB25B57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18275"/>
            <a:ext cx="61404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D3938"/>
                </a:solidFill>
              </a:defRPr>
            </a:lvl1pPr>
          </a:lstStyle>
          <a:p>
            <a:r>
              <a:rPr lang="fi-FI" smtClean="0"/>
              <a:t>Soile Backnäs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65" r:id="rId7"/>
    <p:sldLayoutId id="2147483652" r:id="rId8"/>
    <p:sldLayoutId id="2147483653" r:id="rId9"/>
    <p:sldLayoutId id="2147483663" r:id="rId10"/>
    <p:sldLayoutId id="2147483664" r:id="rId11"/>
    <p:sldLayoutId id="2147483662" r:id="rId12"/>
    <p:sldLayoutId id="2147483654" r:id="rId13"/>
    <p:sldLayoutId id="2147483655" r:id="rId14"/>
    <p:sldLayoutId id="2147483660" r:id="rId1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spcBef>
          <a:spcPct val="0"/>
        </a:spcBef>
        <a:spcAft>
          <a:spcPts val="500"/>
        </a:spcAft>
        <a:buChar char="–"/>
        <a:defRPr sz="2200">
          <a:solidFill>
            <a:schemeClr val="tx1"/>
          </a:solidFill>
          <a:latin typeface="+mn-lt"/>
        </a:defRPr>
      </a:lvl2pPr>
      <a:lvl3pPr marL="984250" indent="-179388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431925" indent="-268288" algn="l" rtl="0" eaLnBrk="1" fontAlgn="base" hangingPunct="1">
        <a:spcBef>
          <a:spcPct val="0"/>
        </a:spcBef>
        <a:spcAft>
          <a:spcPts val="500"/>
        </a:spcAft>
        <a:buChar char="–"/>
        <a:defRPr>
          <a:solidFill>
            <a:schemeClr val="tx1"/>
          </a:solidFill>
          <a:latin typeface="+mn-lt"/>
        </a:defRPr>
      </a:lvl4pPr>
      <a:lvl5pPr marL="1792288" indent="-180975" algn="l" rtl="0" eaLnBrk="1" fontAlgn="base" hangingPunct="1">
        <a:spcBef>
          <a:spcPct val="0"/>
        </a:spcBef>
        <a:spcAft>
          <a:spcPts val="500"/>
        </a:spcAft>
        <a:buChar char="»"/>
        <a:defRPr>
          <a:solidFill>
            <a:schemeClr val="tx1"/>
          </a:solidFill>
          <a:latin typeface="+mn-lt"/>
        </a:defRPr>
      </a:lvl5pPr>
      <a:lvl6pPr marL="22494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27066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1638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36210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puvoimaaEU_rgb (ID 33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5422036"/>
            <a:ext cx="1907792" cy="734706"/>
          </a:xfrm>
          <a:prstGeom prst="rect">
            <a:avLst/>
          </a:prstGeom>
        </p:spPr>
      </p:pic>
      <p:pic>
        <p:nvPicPr>
          <p:cNvPr id="7" name="Picture 2" descr="C:\Soile\Tutkimus\Yhteisrahoitteiset projektit\MINERA\Minera logo pl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2786063" cy="1371600"/>
          </a:xfrm>
          <a:prstGeom prst="rect">
            <a:avLst/>
          </a:prstGeom>
          <a:noFill/>
        </p:spPr>
      </p:pic>
      <p:pic>
        <p:nvPicPr>
          <p:cNvPr id="10" name="Picture 9" descr="EU-lippu EAKR läpinäkyvä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4800600"/>
            <a:ext cx="1176521" cy="573177"/>
          </a:xfrm>
          <a:prstGeom prst="rect">
            <a:avLst/>
          </a:prstGeom>
        </p:spPr>
      </p:pic>
      <p:pic>
        <p:nvPicPr>
          <p:cNvPr id="11" name="Picture 10" descr="Tekes logo vaaka (ID 33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4267200"/>
            <a:ext cx="1676400" cy="49491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57400" y="4419600"/>
            <a:ext cx="5562600" cy="16764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dirty="0" err="1" smtClean="0"/>
              <a:t>Kulkeutuminen</a:t>
            </a:r>
            <a:r>
              <a:rPr lang="en-US" sz="3200" b="1" dirty="0" smtClean="0"/>
              <a:t> ja </a:t>
            </a:r>
            <a:r>
              <a:rPr lang="en-US" sz="3200" b="1" dirty="0" err="1" smtClean="0"/>
              <a:t>päästöjen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leviäminen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riskinarvioinnissa</a:t>
            </a:r>
            <a:endParaRPr lang="en-US" sz="3200" b="1" dirty="0" smtClean="0"/>
          </a:p>
          <a:p>
            <a:r>
              <a:rPr lang="en-US" sz="1600" dirty="0" smtClean="0"/>
              <a:t>Backnäs, S., Pasanen, A., Karlsson, T., Solismaa, L., Nikkarinen, M., Kauppila, P., Kauppila, T., Mäkinen, J. &amp; Tornivaara, A. </a:t>
            </a:r>
            <a:endParaRPr lang="fi-FI" sz="16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 dirty="0"/>
          </a:p>
        </p:txBody>
      </p:sp>
      <p:pic>
        <p:nvPicPr>
          <p:cNvPr id="12" name="Picture Placeholder 11" descr="Luikonlahti_AT_7451.JPG"/>
          <p:cNvPicPr>
            <a:picLocks noGrp="1" noChangeAspect="1"/>
          </p:cNvPicPr>
          <p:nvPr>
            <p:ph type="pic" idx="10"/>
          </p:nvPr>
        </p:nvPicPr>
        <p:blipFill>
          <a:blip r:embed="rId6" cstate="print"/>
          <a:srcRect t="27277" b="27277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7924800" y="312420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© Anna Tornivaara, GTK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Soile Backnäs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Lasketut/mallinnetut pitoisuudet</a:t>
            </a:r>
            <a:br>
              <a:rPr lang="fi-FI" dirty="0" smtClean="0"/>
            </a:br>
            <a:r>
              <a:rPr lang="fi-FI" dirty="0" smtClean="0"/>
              <a:t>maaperässä sekä pohja- ja pintavesissä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447800"/>
            <a:ext cx="6019800" cy="45720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fi-FI" dirty="0" smtClean="0"/>
              <a:t>Lasketut/mallinnetut pitoisuudet maaperässä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600" b="1" dirty="0" smtClean="0"/>
              <a:t>C _</a:t>
            </a:r>
            <a:r>
              <a:rPr lang="fi-FI" sz="1600" b="1" dirty="0" err="1" smtClean="0"/>
              <a:t>soil</a:t>
            </a:r>
            <a:r>
              <a:rPr lang="fi-FI" sz="1600" b="1" dirty="0" smtClean="0"/>
              <a:t> = C_ tausta + C_ lisäys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600" dirty="0" smtClean="0"/>
              <a:t>Lisäys voidaan arvioida pölyn koostumuksesta (~ lähtö-materiaalin koostumus)  ja määrästä eri etäisyyksillä</a:t>
            </a:r>
          </a:p>
          <a:p>
            <a:pPr marL="1260475" lvl="2" indent="-457200">
              <a:lnSpc>
                <a:spcPct val="90000"/>
              </a:lnSpc>
            </a:pPr>
            <a:r>
              <a:rPr lang="fi-FI" sz="1600" dirty="0" smtClean="0"/>
              <a:t>n. 80% alle 500 m etäisyydelle</a:t>
            </a:r>
          </a:p>
          <a:p>
            <a:pPr marL="1260475" lvl="2" indent="-457200">
              <a:lnSpc>
                <a:spcPct val="90000"/>
              </a:lnSpc>
              <a:buNone/>
            </a:pPr>
            <a:endParaRPr lang="fi-FI" sz="1600" dirty="0" smtClean="0"/>
          </a:p>
          <a:p>
            <a:pPr marL="457200" indent="-457200">
              <a:lnSpc>
                <a:spcPct val="90000"/>
              </a:lnSpc>
            </a:pPr>
            <a:r>
              <a:rPr lang="fi-FI" dirty="0" smtClean="0"/>
              <a:t>Pitoisuusmuutokset pohja- ja pintavedessä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600" b="1" dirty="0" err="1" smtClean="0"/>
              <a:t>Kd-arvot</a:t>
            </a:r>
            <a:r>
              <a:rPr lang="fi-FI" sz="1600" dirty="0" smtClean="0"/>
              <a:t> → enimmäispitoisuus maaperässä, joka ei aiheuta pohjaveden pilaantumisriskiä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SVPpv</a:t>
            </a:r>
            <a:r>
              <a:rPr lang="en-US" sz="1600" dirty="0" smtClean="0"/>
              <a:t> = (</a:t>
            </a:r>
            <a:r>
              <a:rPr lang="en-US" sz="1600" dirty="0" err="1" smtClean="0"/>
              <a:t>RfCpv</a:t>
            </a:r>
            <a:r>
              <a:rPr lang="en-US" sz="1600" dirty="0" smtClean="0"/>
              <a:t> * </a:t>
            </a:r>
            <a:r>
              <a:rPr lang="en-US" sz="1600" dirty="0" err="1" smtClean="0"/>
              <a:t>Kd</a:t>
            </a:r>
            <a:r>
              <a:rPr lang="en-US" sz="1600" dirty="0" smtClean="0"/>
              <a:t>) / DF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Pitoisuuksia pohja- ja pintavesissä voidaan arvioida laskennallisesti vesitaseiden, kaivannaisjätealtaiden </a:t>
            </a:r>
            <a:r>
              <a:rPr lang="fi-FI" sz="1400" dirty="0" err="1" smtClean="0"/>
              <a:t>suotovesien</a:t>
            </a:r>
            <a:r>
              <a:rPr lang="fi-FI" sz="1400" dirty="0" smtClean="0"/>
              <a:t> sekä kaivoksen jätevesien koostumuksen pohjalta</a:t>
            </a:r>
            <a:endParaRPr lang="fi-FI" dirty="0" smtClean="0"/>
          </a:p>
          <a:p>
            <a:pPr marL="1708150" lvl="3" indent="-457200">
              <a:lnSpc>
                <a:spcPct val="90000"/>
              </a:lnSpc>
            </a:pPr>
            <a:endParaRPr lang="fi-FI" sz="1600" dirty="0" smtClean="0"/>
          </a:p>
          <a:p>
            <a:pPr marL="901700" lvl="1" indent="-457200">
              <a:lnSpc>
                <a:spcPct val="90000"/>
              </a:lnSpc>
              <a:buNone/>
            </a:pPr>
            <a:endParaRPr lang="fi-FI" sz="2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7" name="Picture 4" descr="\\Kuodata1\kaivymp\Käyttäjät\Antti\Arsenal_(luottamuksellinen)\Yara\Kuvia\00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752600"/>
            <a:ext cx="2168621" cy="376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Mitatut vs. lasketut/mallinnetut pitoisuudet</a:t>
            </a:r>
            <a:br>
              <a:rPr lang="fi-FI" dirty="0" smtClean="0"/>
            </a:br>
            <a:r>
              <a:rPr lang="fi-FI" dirty="0" smtClean="0"/>
              <a:t>järvisedimentissä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4419600" cy="36576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000" dirty="0" smtClean="0"/>
              <a:t>Kaivostoiminnan pitoisuuslisäystä voidaan arvioida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Perustamisvaiheessa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Suuntaa-antava arviointi vesitaseiden, vesijärjestelyjen ja rikastusprosessin jätevesien koostumuksen ja vesien puhdistuksen pohjalta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Toiminnan aikana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Mittausten avulla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Laskennallisesti massataseiden avulla tausta- ja kaivoskuormitusta arvioimalla</a:t>
            </a:r>
            <a:endParaRPr lang="fi-FI" sz="1000" dirty="0" smtClean="0"/>
          </a:p>
          <a:p>
            <a:pPr lvl="2">
              <a:lnSpc>
                <a:spcPct val="90000"/>
              </a:lnSpc>
            </a:pPr>
            <a:r>
              <a:rPr lang="fi-FI" sz="1400" dirty="0" smtClean="0"/>
              <a:t>Hydrologisten mallien avulla</a:t>
            </a:r>
          </a:p>
          <a:p>
            <a:pPr marL="457200" indent="-457200">
              <a:lnSpc>
                <a:spcPct val="90000"/>
              </a:lnSpc>
            </a:pPr>
            <a:endParaRPr lang="fi-FI" dirty="0" smtClean="0"/>
          </a:p>
          <a:p>
            <a:pPr marL="1260475" lvl="2" indent="-457200">
              <a:lnSpc>
                <a:spcPct val="90000"/>
              </a:lnSpc>
            </a:pPr>
            <a:endParaRPr lang="fi-FI" dirty="0" smtClean="0"/>
          </a:p>
          <a:p>
            <a:pPr marL="457200" indent="-457200">
              <a:lnSpc>
                <a:spcPct val="90000"/>
              </a:lnSpc>
              <a:buNone/>
            </a:pPr>
            <a:endParaRPr lang="fi-FI" dirty="0" smtClean="0"/>
          </a:p>
          <a:p>
            <a:pPr marL="901700" lvl="1" indent="-457200">
              <a:lnSpc>
                <a:spcPct val="90000"/>
              </a:lnSpc>
              <a:buNone/>
            </a:pPr>
            <a:endParaRPr lang="fi-FI" sz="2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476" y="1905000"/>
            <a:ext cx="3866223" cy="30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Päästöjen kulkeutumisen mallintaminen (1/3)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47800"/>
            <a:ext cx="5867400" cy="4876800"/>
          </a:xfrm>
          <a:ln w="25400">
            <a:solidFill>
              <a:srgbClr val="FFC000"/>
            </a:solidFill>
          </a:ln>
        </p:spPr>
        <p:txBody>
          <a:bodyPr/>
          <a:lstStyle/>
          <a:p>
            <a:r>
              <a:rPr lang="fi-FI" sz="2000" b="1" dirty="0" smtClean="0"/>
              <a:t>Tavoitteena: tuottaa tietoa veden virtaussuunnista ja haitta-aineiden leviämisestä sekä pitoisuuksista riskinarviointiin</a:t>
            </a:r>
          </a:p>
          <a:p>
            <a:pPr>
              <a:buNone/>
            </a:pPr>
            <a:endParaRPr lang="fi-FI" sz="1600" dirty="0" smtClean="0"/>
          </a:p>
          <a:p>
            <a:pPr>
              <a:lnSpc>
                <a:spcPct val="90000"/>
              </a:lnSpc>
            </a:pPr>
            <a:r>
              <a:rPr lang="fi-FI" sz="1800" dirty="0" smtClean="0"/>
              <a:t>Pohjaveden virtauksen ja aineiden kulkeutumisen mallinnus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Perustana hydrogeologiset tutkimukset</a:t>
            </a:r>
            <a:endParaRPr lang="fi-FI" sz="1400" dirty="0" smtClean="0"/>
          </a:p>
          <a:p>
            <a:pPr lvl="2">
              <a:lnSpc>
                <a:spcPct val="90000"/>
              </a:lnSpc>
            </a:pPr>
            <a:r>
              <a:rPr lang="fi-FI" sz="1400" dirty="0" smtClean="0"/>
              <a:t>Geofysikaaliset mittaukset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Kairaukset</a:t>
            </a:r>
          </a:p>
          <a:p>
            <a:pPr lvl="1">
              <a:lnSpc>
                <a:spcPct val="90000"/>
              </a:lnSpc>
              <a:buNone/>
            </a:pPr>
            <a:r>
              <a:rPr lang="fi-FI" sz="1400" dirty="0" smtClean="0"/>
              <a:t>		→ 3D rakennemallinnus (esim. GSI3D, </a:t>
            </a:r>
            <a:r>
              <a:rPr lang="fi-FI" sz="1400" dirty="0" err="1" smtClean="0"/>
              <a:t>Surpac</a:t>
            </a:r>
            <a:r>
              <a:rPr lang="fi-FI" sz="1400" dirty="0" smtClean="0"/>
              <a:t>, </a:t>
            </a:r>
            <a:r>
              <a:rPr lang="fi-FI" sz="1400" dirty="0" err="1" smtClean="0"/>
              <a:t>Leapfrog</a:t>
            </a:r>
            <a:r>
              <a:rPr lang="fi-FI" sz="1400" dirty="0" smtClean="0"/>
              <a:t> Hydro)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Maa- ja  kallioperän hydrauliset ominaisuudet (K, n)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Pohja- ja pintavesien pinnankorkeudet, virtaamat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Kulkeutumisprosessien tuntemus</a:t>
            </a:r>
          </a:p>
          <a:p>
            <a:pPr lvl="2">
              <a:lnSpc>
                <a:spcPct val="90000"/>
              </a:lnSpc>
            </a:pPr>
            <a:r>
              <a:rPr lang="fi-FI" sz="1400" dirty="0" err="1" smtClean="0"/>
              <a:t>Kolonni-</a:t>
            </a:r>
            <a:r>
              <a:rPr lang="fi-FI" sz="1400" dirty="0" smtClean="0"/>
              <a:t> ja ravistelukokeet → parametrien määrittäminen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Ohjelmistoja esim. </a:t>
            </a:r>
            <a:r>
              <a:rPr lang="fi-FI" sz="1600" dirty="0" err="1" smtClean="0"/>
              <a:t>Modflow</a:t>
            </a:r>
            <a:r>
              <a:rPr lang="fi-FI" sz="1600" dirty="0" smtClean="0"/>
              <a:t>, </a:t>
            </a:r>
            <a:r>
              <a:rPr lang="fi-FI" sz="1600" dirty="0" err="1" smtClean="0"/>
              <a:t>FeFlow</a:t>
            </a:r>
            <a:r>
              <a:rPr lang="fi-FI" sz="1600" dirty="0" smtClean="0"/>
              <a:t>®</a:t>
            </a:r>
          </a:p>
          <a:p>
            <a:pPr lvl="1">
              <a:lnSpc>
                <a:spcPct val="90000"/>
              </a:lnSpc>
              <a:buNone/>
            </a:pPr>
            <a:endParaRPr lang="fi-FI" sz="1600" b="1" dirty="0" smtClean="0"/>
          </a:p>
          <a:p>
            <a:pPr>
              <a:lnSpc>
                <a:spcPct val="90000"/>
              </a:lnSpc>
              <a:buNone/>
            </a:pPr>
            <a:r>
              <a:rPr lang="fi-FI" sz="1600" b="1" dirty="0" smtClean="0"/>
              <a:t>	→ Virtaussuunnat ja päästöjen leviäminen lähtötilanteessa, kaivoksen toiminnan aikana, sulkemisen jälkeen</a:t>
            </a:r>
          </a:p>
          <a:p>
            <a:pPr>
              <a:lnSpc>
                <a:spcPct val="90000"/>
              </a:lnSpc>
              <a:buNone/>
            </a:pPr>
            <a:endParaRPr lang="fi-FI" sz="22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4099" name="Picture 3" descr="W:\Valokuvat\Luikonlahti\Luikonlahti ja Otravaara 2009 AT\Luikonlahti_AT_7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819400"/>
            <a:ext cx="2946163" cy="2209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153400" y="4724400"/>
            <a:ext cx="15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Anna Tornivaara, GTK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Päästöjen kulkeutumisen mallintaminen (2/3)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5105400" cy="46609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800" dirty="0" smtClean="0"/>
              <a:t>Hydrologinen mallinnus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Koko hydrologisen kierron mallinnus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Sadanta, </a:t>
            </a:r>
            <a:r>
              <a:rPr lang="fi-FI" sz="1400" dirty="0" err="1" smtClean="0"/>
              <a:t>pintavalunta</a:t>
            </a:r>
            <a:r>
              <a:rPr lang="fi-FI" sz="1400" dirty="0" smtClean="0"/>
              <a:t>, pohjaveden muodostuminen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Pohjaveden virtaus, virtaus uomissa, pinta- ja pohjavesien vuorovaikutus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Esim. </a:t>
            </a:r>
            <a:r>
              <a:rPr lang="fi-FI" sz="1600" dirty="0" err="1" smtClean="0"/>
              <a:t>MikeShe</a:t>
            </a:r>
            <a:r>
              <a:rPr lang="fi-FI" sz="1600" dirty="0" smtClean="0"/>
              <a:t> ja </a:t>
            </a:r>
            <a:r>
              <a:rPr lang="fi-FI" sz="1600" dirty="0" err="1" smtClean="0"/>
              <a:t>Hydrogeosphere</a:t>
            </a:r>
            <a:r>
              <a:rPr lang="fi-FI" sz="1600" dirty="0" smtClean="0"/>
              <a:t> mallinnusohjelmat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SYKE vesistömalli</a:t>
            </a:r>
          </a:p>
          <a:p>
            <a:pPr lvl="1">
              <a:lnSpc>
                <a:spcPct val="90000"/>
              </a:lnSpc>
              <a:buNone/>
            </a:pPr>
            <a:endParaRPr lang="fi-FI" sz="1600" dirty="0" smtClean="0"/>
          </a:p>
          <a:p>
            <a:pPr>
              <a:lnSpc>
                <a:spcPct val="90000"/>
              </a:lnSpc>
            </a:pPr>
            <a:r>
              <a:rPr lang="fi-FI" sz="1800" dirty="0" smtClean="0"/>
              <a:t>Mallien kalibrointi tärkeää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Esim. PEST ohjelmalla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Hydraulisten parametrien (mm. K, n) kalibrointi pinnankorkeuksia vastaan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Joskus hyödyllistä kalibroida haitta-aineiden pitoisuuksia tai sähkönjohtavuutta vastaan </a:t>
            </a:r>
          </a:p>
          <a:p>
            <a:pPr lvl="1">
              <a:lnSpc>
                <a:spcPct val="90000"/>
              </a:lnSpc>
              <a:buNone/>
            </a:pPr>
            <a:r>
              <a:rPr lang="fi-FI" sz="1600" dirty="0" smtClean="0"/>
              <a:t>	→ haitta-aineiden leviäminen</a:t>
            </a:r>
          </a:p>
          <a:p>
            <a:pPr lvl="1">
              <a:lnSpc>
                <a:spcPct val="90000"/>
              </a:lnSpc>
            </a:pPr>
            <a:endParaRPr lang="fi-FI" sz="1600" dirty="0" smtClean="0"/>
          </a:p>
          <a:p>
            <a:pPr>
              <a:lnSpc>
                <a:spcPct val="90000"/>
              </a:lnSpc>
            </a:pPr>
            <a:endParaRPr lang="fi-FI" sz="22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6146" name="Picture 2" descr="W:\Valokuvat\Uraani-eksku 2011 Karlsson T\P9166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0" y="2438400"/>
            <a:ext cx="3556000" cy="2667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05800" y="4724400"/>
            <a:ext cx="13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T. Karlsson, GTK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Päästöjen kulkeutumisen mallintaminen (3/3)</a:t>
            </a:r>
            <a:endParaRPr lang="en-US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5486400" cy="46609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000" dirty="0" smtClean="0"/>
              <a:t>Geokemiallinen mallintaminen (mm. PHREEQC)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Yksinkertaisimmillaan voidaan mallintaa metallien esiintymismuotoja vedessä</a:t>
            </a:r>
          </a:p>
          <a:p>
            <a:pPr lvl="2">
              <a:lnSpc>
                <a:spcPct val="90000"/>
              </a:lnSpc>
            </a:pPr>
            <a:r>
              <a:rPr lang="fi-FI" sz="1600" dirty="0" smtClean="0"/>
              <a:t>Esiintymismuoto vaikuttaa haitta-aineiden biosaatavuuteen ja toksisuuteen (esim. As(III) ja As(V))</a:t>
            </a:r>
          </a:p>
          <a:p>
            <a:pPr lvl="2">
              <a:lnSpc>
                <a:spcPct val="90000"/>
              </a:lnSpc>
            </a:pPr>
            <a:r>
              <a:rPr lang="fi-FI" sz="1600" dirty="0" smtClean="0"/>
              <a:t>Vapaat ionit biosaatavampia kuin kompleksiset yhdisteet</a:t>
            </a:r>
          </a:p>
          <a:p>
            <a:pPr lvl="2">
              <a:lnSpc>
                <a:spcPct val="90000"/>
              </a:lnSpc>
              <a:buNone/>
            </a:pPr>
            <a:r>
              <a:rPr lang="fi-FI" sz="1600" dirty="0" smtClean="0"/>
              <a:t>→ Ekologinen riskinarviointi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Osana geokemiallisten reaktioiden tulkintaa ja päästön muodostumisen arviointia</a:t>
            </a:r>
          </a:p>
          <a:p>
            <a:pPr lvl="2">
              <a:lnSpc>
                <a:spcPct val="90000"/>
              </a:lnSpc>
            </a:pPr>
            <a:r>
              <a:rPr lang="fi-FI" sz="1600" dirty="0" smtClean="0"/>
              <a:t>Kaivannaisjätealueiden </a:t>
            </a:r>
            <a:r>
              <a:rPr lang="fi-FI" sz="1600" dirty="0" err="1" smtClean="0"/>
              <a:t>suotovesien</a:t>
            </a:r>
            <a:r>
              <a:rPr lang="fi-FI" sz="1600" dirty="0" smtClean="0"/>
              <a:t> sekä louhos- ja kaivostilojen vedenlaadun mallinnus ja ennustaminen </a:t>
            </a:r>
          </a:p>
          <a:p>
            <a:pPr>
              <a:lnSpc>
                <a:spcPct val="90000"/>
              </a:lnSpc>
            </a:pPr>
            <a:r>
              <a:rPr lang="fi-FI" sz="2000" dirty="0" smtClean="0"/>
              <a:t>Kytketyt reaktiiviset kulkeutumismallit 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Geokemiallisten reaktioiden sekä veden ja aineiden kulkeutuminen linkitetty yhteen</a:t>
            </a:r>
          </a:p>
          <a:p>
            <a:pPr>
              <a:lnSpc>
                <a:spcPct val="90000"/>
              </a:lnSpc>
            </a:pPr>
            <a:endParaRPr lang="fi-FI" sz="2200" dirty="0" smtClean="0"/>
          </a:p>
        </p:txBody>
      </p:sp>
      <p:pic>
        <p:nvPicPr>
          <p:cNvPr id="5122" name="Picture 2" descr="W:\Valokuvat\Siilinjärvi\Siilinjärvi 2011 Toivanen J\_DSC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376" y="1527353"/>
            <a:ext cx="3092641" cy="20540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0" y="3276600"/>
            <a:ext cx="13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J. </a:t>
            </a:r>
            <a:r>
              <a:rPr lang="en-US" sz="1000" dirty="0" err="1" smtClean="0">
                <a:solidFill>
                  <a:schemeClr val="bg1"/>
                </a:solidFill>
              </a:rPr>
              <a:t>Toivanen</a:t>
            </a:r>
            <a:r>
              <a:rPr lang="en-US" sz="1000" dirty="0" smtClean="0">
                <a:solidFill>
                  <a:schemeClr val="bg1"/>
                </a:solidFill>
              </a:rPr>
              <a:t>, GTK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123" name="Picture 3" descr="W:\Valokuvat\Siilinjärvi\Siilinjärvi 2011 Toivanen J\_DSC0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733800"/>
            <a:ext cx="3212419" cy="2133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82000" y="5562600"/>
            <a:ext cx="13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J. </a:t>
            </a:r>
            <a:r>
              <a:rPr lang="en-US" sz="1000" dirty="0" err="1" smtClean="0">
                <a:solidFill>
                  <a:schemeClr val="bg1"/>
                </a:solidFill>
              </a:rPr>
              <a:t>Toivanen</a:t>
            </a:r>
            <a:r>
              <a:rPr lang="en-US" sz="1000" dirty="0" smtClean="0">
                <a:solidFill>
                  <a:schemeClr val="bg1"/>
                </a:solidFill>
              </a:rPr>
              <a:t>, GTK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asanen\Downloads\IYL$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8411854" cy="6172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84313"/>
            <a:ext cx="6287670" cy="460851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2" defTabSz="4176713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Yhteystiedot:</a:t>
            </a:r>
          </a:p>
          <a:p>
            <a:pPr lvl="2" defTabSz="4176713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soile.backnas@gtk.fi</a:t>
            </a:r>
          </a:p>
          <a:p>
            <a:pPr defTabSz="4176713">
              <a:buNone/>
            </a:pPr>
            <a:endParaRPr lang="en-US" sz="2000" dirty="0" smtClean="0">
              <a:solidFill>
                <a:srgbClr val="337298"/>
              </a:solidFill>
            </a:endParaRPr>
          </a:p>
          <a:p>
            <a:pPr defTabSz="4176713">
              <a:buNone/>
            </a:pPr>
            <a:endParaRPr lang="en-US" sz="2000" dirty="0" smtClean="0">
              <a:solidFill>
                <a:srgbClr val="337298"/>
              </a:solidFill>
            </a:endParaRPr>
          </a:p>
          <a:p>
            <a:pPr defTabSz="4176713">
              <a:buNone/>
            </a:pPr>
            <a:endParaRPr lang="en-US" sz="2000" dirty="0" smtClean="0">
              <a:solidFill>
                <a:srgbClr val="337298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17.4.2013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Soile Backnäs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943600"/>
            <a:ext cx="5913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chemeClr val="bg1"/>
                </a:solidFill>
              </a:rPr>
              <a:t>Orijärven avolouhos, Kisko © </a:t>
            </a:r>
            <a:r>
              <a:rPr lang="en-US" sz="1400" dirty="0" smtClean="0">
                <a:solidFill>
                  <a:schemeClr val="bg1"/>
                </a:solidFill>
              </a:rPr>
              <a:t>Ilkka </a:t>
            </a:r>
            <a:r>
              <a:rPr lang="en-US" sz="1400" dirty="0" err="1" smtClean="0">
                <a:solidFill>
                  <a:schemeClr val="bg1"/>
                </a:solidFill>
              </a:rPr>
              <a:t>Laitakari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Geologian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tutkimuskeskus</a:t>
            </a:r>
            <a:r>
              <a:rPr lang="en-US" sz="1400" dirty="0" smtClean="0">
                <a:solidFill>
                  <a:schemeClr val="bg1"/>
                </a:solidFill>
              </a:rPr>
              <a:t>, 1968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Kiitos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Pölyn leviäminen kaivosalueelta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4419600" cy="48006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000" dirty="0" smtClean="0"/>
              <a:t>Leviämiseen vaikuttavat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Pölyn hiukkaskoko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Päästölähteen korkeus maaperästä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Ilmasto- ja sääolot (tuulen suunta)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Maasto-olosuhteet (esteet leviämiselle)</a:t>
            </a:r>
          </a:p>
          <a:p>
            <a:pPr>
              <a:lnSpc>
                <a:spcPct val="90000"/>
              </a:lnSpc>
            </a:pPr>
            <a:r>
              <a:rPr lang="fi-FI" sz="2000" dirty="0" smtClean="0"/>
              <a:t>Pienet hiukkaset &lt; 2,5 µm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Terveydelle haitallisimpia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Kulkeutuvat kilometrien päähän</a:t>
            </a:r>
          </a:p>
          <a:p>
            <a:pPr>
              <a:lnSpc>
                <a:spcPct val="90000"/>
              </a:lnSpc>
            </a:pPr>
            <a:r>
              <a:rPr lang="fi-FI" sz="2000" dirty="0" smtClean="0"/>
              <a:t>Hengitettävät hiukkaset &lt; 10 µm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Voivat päätyä alempiin hengitysteihin</a:t>
            </a:r>
          </a:p>
          <a:p>
            <a:pPr>
              <a:lnSpc>
                <a:spcPct val="90000"/>
              </a:lnSpc>
            </a:pPr>
            <a:r>
              <a:rPr lang="fi-FI" sz="2000" dirty="0" smtClean="0"/>
              <a:t>Karkeat hiukkaset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Lähialueen laskeuma</a:t>
            </a:r>
          </a:p>
          <a:p>
            <a:pPr>
              <a:lnSpc>
                <a:spcPct val="90000"/>
              </a:lnSpc>
            </a:pPr>
            <a:r>
              <a:rPr lang="fi-FI" sz="2000" dirty="0" smtClean="0"/>
              <a:t>Pölylaskeuma aiheuttaa maaperään pitoisuusgradientin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Pitoisuudet pienevät etäisyyden kasvaessa päästölähteestä</a:t>
            </a:r>
          </a:p>
          <a:p>
            <a:pPr lvl="1">
              <a:lnSpc>
                <a:spcPct val="90000"/>
              </a:lnSpc>
              <a:buNone/>
            </a:pPr>
            <a:endParaRPr lang="fi-FI" sz="1800" dirty="0" smtClean="0"/>
          </a:p>
          <a:p>
            <a:pPr lvl="1">
              <a:lnSpc>
                <a:spcPct val="90000"/>
              </a:lnSpc>
            </a:pPr>
            <a:endParaRPr lang="fi-FI" sz="2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2051" name="Picture 3" descr="W:\Valokuvat\Kylylahti\Kylylahti 2011 AT\IMG_2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600244" cy="480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43800" y="5943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©Anna Tornivaara, GTK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Miten pölyn leviämistä voidaan arvioida?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5181600" cy="48768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000" dirty="0" err="1" smtClean="0"/>
              <a:t>MINERA-malli</a:t>
            </a:r>
            <a:r>
              <a:rPr lang="fi-FI" sz="2000" dirty="0" smtClean="0"/>
              <a:t> sisältää pölyn leviämismallin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Terveydelle haitallisimmat pienhiukkaset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Lähtötietoina annetaan pienhiukkasten päästömäärä t/vuosi ja päästölähteen sijainti aineisto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Karkea malli (1 km resoluutio)</a:t>
            </a:r>
          </a:p>
          <a:p>
            <a:pPr lvl="1">
              <a:lnSpc>
                <a:spcPct val="90000"/>
              </a:lnSpc>
              <a:buNone/>
            </a:pPr>
            <a:endParaRPr lang="fi-FI" sz="2000" dirty="0" smtClean="0"/>
          </a:p>
          <a:p>
            <a:pPr>
              <a:lnSpc>
                <a:spcPct val="90000"/>
              </a:lnSpc>
            </a:pPr>
            <a:r>
              <a:rPr lang="fi-FI" sz="2000" dirty="0" smtClean="0"/>
              <a:t>Laskenta perustuu lähde-kohde-matriisiin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Tietystä pisteestä syntyvän päästön aiheuttaman keskimääräisen pienhiukkaspitoisuuden vuosikeskiarvo 10-15 km säteellä päästölähteestä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Perustuu Monte Carlo menetelmään → tuloksena todennäköisyysjakauma pitoisuuskentästä päästölähteen ympäristössä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Matriisissa päästökorkeudet 2 ja 10 m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Ilmakehätiedot vuosien 2000-2003 ajalta 10 paikkakunnalta eri puolilta Suomea</a:t>
            </a:r>
          </a:p>
          <a:p>
            <a:pPr lvl="1">
              <a:lnSpc>
                <a:spcPct val="90000"/>
              </a:lnSpc>
            </a:pPr>
            <a:endParaRPr lang="fi-FI" sz="2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1026" name="Picture 2" descr="C:\Soile\Tutkimus\Yhteisrahoitteiset projektit\MINERA\Esityksiä ja materiaalia esityksiin\Valokuvia näytteenotoista ja kaivoksista\IMG_2732_kylylahti_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3352991" cy="2514600"/>
          </a:xfrm>
          <a:prstGeom prst="rect">
            <a:avLst/>
          </a:prstGeom>
          <a:noFill/>
        </p:spPr>
      </p:pic>
      <p:pic>
        <p:nvPicPr>
          <p:cNvPr id="11" name="Picture Placeholder 10" descr="1205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191000"/>
            <a:ext cx="3505200" cy="15121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01000" y="3733800"/>
            <a:ext cx="15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Anna Tornivaara, GTK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5410200"/>
            <a:ext cx="14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Antti Pasanen, GTK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Kulkeutuminen pohjavedessä (1/3)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6705600" cy="48006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 marL="180975" lvl="1" indent="-180975">
              <a:lnSpc>
                <a:spcPct val="90000"/>
              </a:lnSpc>
              <a:buSzPct val="80000"/>
              <a:buFontTx/>
              <a:buChar char="•"/>
            </a:pPr>
            <a:r>
              <a:rPr lang="fi-FI" sz="1800" dirty="0" smtClean="0"/>
              <a:t>Suomessa monista kaivosmaista poiketen sadanta suurempaa kuin haihdunta </a:t>
            </a:r>
          </a:p>
          <a:p>
            <a:pPr marL="180975" lvl="1" indent="-180975">
              <a:lnSpc>
                <a:spcPct val="90000"/>
              </a:lnSpc>
              <a:buSzPct val="80000"/>
              <a:buNone/>
            </a:pPr>
            <a:r>
              <a:rPr lang="fi-FI" sz="1800" dirty="0" smtClean="0"/>
              <a:t>	</a:t>
            </a:r>
            <a:r>
              <a:rPr lang="fi-FI" sz="1800" b="1" dirty="0" smtClean="0"/>
              <a:t>→ </a:t>
            </a:r>
            <a:r>
              <a:rPr lang="fi-FI" sz="1800" dirty="0" smtClean="0"/>
              <a:t>Haasteita vesien hallintaan</a:t>
            </a:r>
          </a:p>
          <a:p>
            <a:pPr marL="180975" lvl="1" indent="-180975">
              <a:lnSpc>
                <a:spcPct val="90000"/>
              </a:lnSpc>
              <a:buSzPct val="80000"/>
              <a:buNone/>
            </a:pPr>
            <a:endParaRPr lang="fi-FI" sz="1600" b="1" dirty="0" smtClean="0"/>
          </a:p>
          <a:p>
            <a:pPr>
              <a:lnSpc>
                <a:spcPct val="90000"/>
              </a:lnSpc>
            </a:pPr>
            <a:r>
              <a:rPr lang="fi-FI" sz="1800" dirty="0" smtClean="0"/>
              <a:t>Pohjaveteen voi päätyä haitta-aineita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Pölylaskeumasta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Kaivosalueen ja kaivannaisjätealueiden pintavalunnasta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Kaivannaisjätealueiden </a:t>
            </a:r>
            <a:r>
              <a:rPr lang="fi-FI" sz="1600" dirty="0" err="1" smtClean="0"/>
              <a:t>suotovesistä</a:t>
            </a:r>
            <a:r>
              <a:rPr lang="fi-FI" sz="1600" dirty="0" smtClean="0"/>
              <a:t> sekä louhos- ja kaivostiloista 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Metalleja liukenee mineraalien hapettumisen ja rapautumisen seurauksena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Metallit voivat pysyä liukoisessa muodossa tai sitoutua kiintoaineeseen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Vesien happamuus riippuu karbonaatti- ja silikaattimineraalien rapautumisesta suhteessa sulfidimineraalien rapautumiseen (puskurointi)</a:t>
            </a:r>
          </a:p>
          <a:p>
            <a:pPr lvl="2">
              <a:lnSpc>
                <a:spcPct val="90000"/>
              </a:lnSpc>
              <a:buNone/>
            </a:pPr>
            <a:endParaRPr lang="fi-FI" sz="1600" dirty="0" smtClean="0"/>
          </a:p>
          <a:p>
            <a:pPr>
              <a:lnSpc>
                <a:spcPct val="90000"/>
              </a:lnSpc>
            </a:pPr>
            <a:r>
              <a:rPr lang="fi-FI" sz="1800" dirty="0" smtClean="0"/>
              <a:t>Haitta-aineet voivat sitoutua maaperään tai liikkua veden mukana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Osittain kyllästynyt maaperä toimii puskurivyöhykkeenä maaperään tulevan kuormituksen ja pohjaveden välillä</a:t>
            </a:r>
          </a:p>
          <a:p>
            <a:pPr lvl="1">
              <a:lnSpc>
                <a:spcPct val="90000"/>
              </a:lnSpc>
              <a:buNone/>
            </a:pPr>
            <a:endParaRPr lang="fi-FI" sz="1800" dirty="0" smtClean="0"/>
          </a:p>
          <a:p>
            <a:pPr lvl="1">
              <a:lnSpc>
                <a:spcPct val="90000"/>
              </a:lnSpc>
              <a:buNone/>
            </a:pPr>
            <a:endParaRPr lang="fi-FI" sz="2200" dirty="0" smtClean="0"/>
          </a:p>
          <a:p>
            <a:pPr lvl="2">
              <a:lnSpc>
                <a:spcPct val="90000"/>
              </a:lnSpc>
              <a:buNone/>
            </a:pPr>
            <a:r>
              <a:rPr lang="fi-FI" sz="1800" dirty="0" smtClean="0"/>
              <a:t> 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8194" name="Picture 2" descr="V:\Käyttäjät\Antti\Arsenal_(luottamuksellinen)\kittilä\valokuvat\Kittilä_270213\IMG_0017_mu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752600"/>
            <a:ext cx="1828800" cy="29559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77200" y="4419600"/>
            <a:ext cx="14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 Pekka Forsman, GTK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600_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1447800"/>
            <a:ext cx="3309542" cy="2160602"/>
          </a:xfrm>
          <a:prstGeom prst="rect">
            <a:avLst/>
          </a:prstGeom>
          <a:noFill/>
          <a:ln/>
        </p:spPr>
      </p:pic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Kulkeutuminen pohjavedessä (2/3)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5410200" cy="48768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800" dirty="0" smtClean="0"/>
              <a:t>Kulkeutumiseen vaikuttavat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Maaperän rakenne ja maalajit</a:t>
            </a:r>
          </a:p>
          <a:p>
            <a:pPr lvl="2">
              <a:lnSpc>
                <a:spcPct val="90000"/>
              </a:lnSpc>
            </a:pPr>
            <a:r>
              <a:rPr lang="fi-FI" sz="1600" dirty="0" smtClean="0"/>
              <a:t>Osittain kyllästyneen vyöhykkeen paksuus</a:t>
            </a:r>
          </a:p>
          <a:p>
            <a:pPr lvl="2">
              <a:lnSpc>
                <a:spcPct val="90000"/>
              </a:lnSpc>
            </a:pPr>
            <a:r>
              <a:rPr lang="fi-FI" sz="1600" dirty="0" smtClean="0"/>
              <a:t>Karkearakeisessa maalajissa on suurempi huokoisuus ja vedenjohtavuus </a:t>
            </a:r>
          </a:p>
          <a:p>
            <a:pPr lvl="2">
              <a:lnSpc>
                <a:spcPct val="90000"/>
              </a:lnSpc>
              <a:buNone/>
            </a:pPr>
            <a:r>
              <a:rPr lang="fi-FI" sz="1600" dirty="0" smtClean="0">
                <a:cs typeface="Arial" charset="0"/>
              </a:rPr>
              <a:t>	→ Veden virtaus ja aineiden kulkeutuminen nopeampaa kuin hienorakeisessa maalajissa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Kallioperä rakenne</a:t>
            </a:r>
          </a:p>
          <a:p>
            <a:pPr lvl="2">
              <a:lnSpc>
                <a:spcPct val="90000"/>
              </a:lnSpc>
            </a:pPr>
            <a:r>
              <a:rPr lang="fi-FI" sz="1600" dirty="0" smtClean="0"/>
              <a:t>Rikkonaisuus ja </a:t>
            </a:r>
            <a:r>
              <a:rPr lang="fi-FI" sz="1600" dirty="0" err="1" smtClean="0"/>
              <a:t>ruhjeisuus</a:t>
            </a:r>
            <a:r>
              <a:rPr lang="fi-FI" sz="1600" dirty="0" smtClean="0"/>
              <a:t> </a:t>
            </a:r>
          </a:p>
          <a:p>
            <a:pPr lvl="2">
              <a:lnSpc>
                <a:spcPct val="90000"/>
              </a:lnSpc>
              <a:buNone/>
            </a:pPr>
            <a:r>
              <a:rPr lang="fi-FI" sz="1600" dirty="0" smtClean="0"/>
              <a:t>→ Alueilla, joissa maapeitteet ohuet ja kallioperä rikkonainen, haitta-aineita voi kulkeutua ruhjeiden kautta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Virtausnopeuden lisäksi kulkeutumiseen vaikuttavat haitta-aineiden leviäminen dispersion avulla ja pidättyminen maaperään</a:t>
            </a:r>
          </a:p>
          <a:p>
            <a:pPr lvl="1">
              <a:lnSpc>
                <a:spcPct val="90000"/>
              </a:lnSpc>
              <a:buNone/>
            </a:pPr>
            <a:endParaRPr lang="fi-FI" sz="16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15" name="Picture 2" descr="W:\Valokuvat\Pyhäsalmi 2007 AT\PICT4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3352800" cy="25146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05800" y="3276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Jari </a:t>
            </a:r>
            <a:r>
              <a:rPr lang="en-US" sz="1000" dirty="0" err="1" smtClean="0">
                <a:solidFill>
                  <a:schemeClr val="bg1"/>
                </a:solidFill>
              </a:rPr>
              <a:t>Väätäinen</a:t>
            </a:r>
            <a:r>
              <a:rPr lang="en-US" sz="1000" dirty="0" smtClean="0">
                <a:solidFill>
                  <a:schemeClr val="bg1"/>
                </a:solidFill>
              </a:rPr>
              <a:t>, GTK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59436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Marja Liisa Räisänen, GTK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Kulkeutuminen pohjavedessä (3/3)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6172200" cy="44196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000" dirty="0" smtClean="0"/>
              <a:t>Haitta-aineiden pidättymiseen ja liukenemiseen sekä esiintymismuotoihin vaikuttavat 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Kemialliset olosuhteet (pH, </a:t>
            </a:r>
            <a:r>
              <a:rPr lang="fi-FI" sz="1600" dirty="0" err="1" smtClean="0"/>
              <a:t>redox</a:t>
            </a:r>
            <a:r>
              <a:rPr lang="fi-FI" sz="1600" dirty="0" smtClean="0"/>
              <a:t>, EC, </a:t>
            </a:r>
            <a:r>
              <a:rPr lang="fi-FI" sz="1600" dirty="0" err="1" smtClean="0"/>
              <a:t>alkaliteetti</a:t>
            </a:r>
            <a:r>
              <a:rPr lang="fi-FI" sz="16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fi-FI" sz="1600" dirty="0" smtClean="0"/>
              <a:t>	→ Metallien pidättyminen yleensä heikkenee pH:n laskiessa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Maaperän geokemiallinen koostumus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Orgaanisen aineksen ja savimineraalien määrä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Raudan, alumiinin ja mangaanin (oksi)hydroksidien ja oksidien määrä</a:t>
            </a:r>
          </a:p>
          <a:p>
            <a:pPr lvl="2">
              <a:lnSpc>
                <a:spcPct val="90000"/>
              </a:lnSpc>
            </a:pPr>
            <a:r>
              <a:rPr lang="fi-FI" sz="1400" dirty="0" smtClean="0"/>
              <a:t>Ominaispinta-ala</a:t>
            </a:r>
          </a:p>
          <a:p>
            <a:pPr lvl="2">
              <a:lnSpc>
                <a:spcPct val="90000"/>
              </a:lnSpc>
              <a:buNone/>
            </a:pPr>
            <a:endParaRPr lang="fi-FI" sz="1400" dirty="0" smtClean="0"/>
          </a:p>
          <a:p>
            <a:pPr>
              <a:lnSpc>
                <a:spcPct val="90000"/>
              </a:lnSpc>
            </a:pPr>
            <a:r>
              <a:rPr lang="fi-FI" sz="2000" dirty="0" smtClean="0"/>
              <a:t>Kriittisimpiä alueita vähän orgaanista ainesta sisältävät sora- ja hiekkamaat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Virtaus nopeaa ja haitta-aineiden pidättyminen vähäistä</a:t>
            </a:r>
          </a:p>
          <a:p>
            <a:pPr lvl="1">
              <a:lnSpc>
                <a:spcPct val="90000"/>
              </a:lnSpc>
              <a:buNone/>
            </a:pPr>
            <a:endParaRPr lang="fi-FI" sz="1600" dirty="0" smtClean="0"/>
          </a:p>
          <a:p>
            <a:pPr>
              <a:lnSpc>
                <a:spcPct val="90000"/>
              </a:lnSpc>
            </a:pPr>
            <a:r>
              <a:rPr lang="fi-FI" sz="2000" dirty="0" smtClean="0"/>
              <a:t>Pidättyminen tehokkainta hienoainesmoreeneissa</a:t>
            </a:r>
          </a:p>
          <a:p>
            <a:pPr lvl="1">
              <a:lnSpc>
                <a:spcPct val="90000"/>
              </a:lnSpc>
            </a:pPr>
            <a:r>
              <a:rPr lang="fi-FI" sz="1600" dirty="0" smtClean="0"/>
              <a:t>Virtaus on hidasta ja haitta-aineet ehtivät pidättyä</a:t>
            </a:r>
          </a:p>
          <a:p>
            <a:pPr>
              <a:lnSpc>
                <a:spcPct val="90000"/>
              </a:lnSpc>
            </a:pPr>
            <a:endParaRPr lang="fi-FI" sz="1800" dirty="0" smtClean="0"/>
          </a:p>
          <a:p>
            <a:pPr lvl="1">
              <a:lnSpc>
                <a:spcPct val="90000"/>
              </a:lnSpc>
              <a:buNone/>
            </a:pPr>
            <a:endParaRPr lang="fi-FI" sz="1600" dirty="0" smtClean="0"/>
          </a:p>
          <a:p>
            <a:pPr lvl="1">
              <a:lnSpc>
                <a:spcPct val="90000"/>
              </a:lnSpc>
              <a:buNone/>
            </a:pPr>
            <a:endParaRPr lang="fi-FI" sz="16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7170" name="Picture 2" descr="C:\Soile\Tutkimus\Yhteisrahoitteiset projektit\MINERA\Esityksiä ja materiaalia esityksiin\Valokuvia näytteenotoista ja kaivoksista\Luikonlahti_AT_7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76400"/>
            <a:ext cx="2438400" cy="38657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077200" y="5257800"/>
            <a:ext cx="15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© Anna Tornivaara, GTK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Kulkeutuminen pintavesiin ja järvisedimenttiin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5486400" cy="4572000"/>
          </a:xfrm>
          <a:ln w="25400">
            <a:solidFill>
              <a:srgbClr val="FFC000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fi-FI" sz="3600" dirty="0" smtClean="0"/>
              <a:t>Kaivoksen jätevesien purkuvesistö usein järviallas, mutta joskus myös jokivesistö</a:t>
            </a:r>
          </a:p>
          <a:p>
            <a:pPr lvl="1">
              <a:lnSpc>
                <a:spcPct val="90000"/>
              </a:lnSpc>
            </a:pPr>
            <a:r>
              <a:rPr lang="fi-FI" sz="2900" dirty="0" smtClean="0"/>
              <a:t>Pintavesien pitoisuuksiin kaivosalueella syntyvien ja sieltä poisjohdettavat vesien määrä ja laatu</a:t>
            </a:r>
          </a:p>
          <a:p>
            <a:pPr>
              <a:lnSpc>
                <a:spcPct val="90000"/>
              </a:lnSpc>
              <a:buNone/>
            </a:pPr>
            <a:endParaRPr lang="fi-FI" sz="3800" dirty="0" smtClean="0"/>
          </a:p>
          <a:p>
            <a:pPr>
              <a:lnSpc>
                <a:spcPct val="90000"/>
              </a:lnSpc>
            </a:pPr>
            <a:r>
              <a:rPr lang="fi-FI" sz="3800" dirty="0" smtClean="0"/>
              <a:t>Osa metallikuormituksesta vesifaasissa liukoisena ja partikkeleihin sitoutuneena, osa kerrostuu sedimenttiin</a:t>
            </a:r>
          </a:p>
          <a:p>
            <a:pPr>
              <a:lnSpc>
                <a:spcPct val="90000"/>
              </a:lnSpc>
              <a:buNone/>
            </a:pPr>
            <a:endParaRPr lang="fi-FI" sz="3800" dirty="0" smtClean="0"/>
          </a:p>
          <a:p>
            <a:pPr>
              <a:lnSpc>
                <a:spcPct val="90000"/>
              </a:lnSpc>
            </a:pPr>
            <a:r>
              <a:rPr lang="fi-FI" sz="3800" dirty="0" smtClean="0"/>
              <a:t>Järvissä metalli- ja kiintoaineskuormitus keskittyy akkumulaatioalueen keskiosaan ja pienenee kohti reunaosia</a:t>
            </a:r>
          </a:p>
          <a:p>
            <a:pPr lvl="1">
              <a:lnSpc>
                <a:spcPct val="90000"/>
              </a:lnSpc>
            </a:pPr>
            <a:r>
              <a:rPr lang="fi-FI" sz="3400" dirty="0" smtClean="0"/>
              <a:t>J</a:t>
            </a:r>
            <a:r>
              <a:rPr lang="fi-FI" sz="2900" dirty="0" smtClean="0"/>
              <a:t>ärvisedimentti edustaa keskiarvoa altaaseen kulkeutuneesta aineksesta </a:t>
            </a:r>
          </a:p>
          <a:p>
            <a:pPr lvl="1">
              <a:lnSpc>
                <a:spcPct val="90000"/>
              </a:lnSpc>
              <a:buNone/>
            </a:pPr>
            <a:endParaRPr lang="fi-FI" sz="3800" dirty="0" smtClean="0"/>
          </a:p>
          <a:p>
            <a:pPr>
              <a:lnSpc>
                <a:spcPct val="90000"/>
              </a:lnSpc>
              <a:buNone/>
            </a:pPr>
            <a:r>
              <a:rPr lang="fi-FI" sz="3800" dirty="0" smtClean="0"/>
              <a:t>→ Tärkeää ekologisessa riskinarvioinnissa</a:t>
            </a:r>
          </a:p>
          <a:p>
            <a:pPr>
              <a:lnSpc>
                <a:spcPct val="90000"/>
              </a:lnSpc>
              <a:buNone/>
            </a:pPr>
            <a:r>
              <a:rPr lang="fi-FI" sz="2200" b="1" dirty="0" smtClean="0"/>
              <a:t>		</a:t>
            </a:r>
          </a:p>
          <a:p>
            <a:pPr lvl="2">
              <a:lnSpc>
                <a:spcPct val="90000"/>
              </a:lnSpc>
              <a:buNone/>
            </a:pPr>
            <a:r>
              <a:rPr lang="fi-FI" sz="1800" dirty="0" smtClean="0"/>
              <a:t> </a:t>
            </a:r>
          </a:p>
          <a:p>
            <a:pPr lvl="1">
              <a:lnSpc>
                <a:spcPct val="90000"/>
              </a:lnSpc>
            </a:pPr>
            <a:endParaRPr lang="fi-FI" sz="16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9" name="Picture 2" descr="W:\Valokuvat\Järvisedimentti 2007 AT\PICT4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0"/>
            <a:ext cx="3048000" cy="406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772400" y="525780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© Anna Tornivaara, GTK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Mitatut vs. lasketut/mallinnetut pitoisuudet</a:t>
            </a:r>
            <a:br>
              <a:rPr lang="fi-FI" dirty="0" smtClean="0"/>
            </a:b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447800"/>
            <a:ext cx="6019800" cy="49530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fi-FI" b="1" dirty="0" smtClean="0"/>
              <a:t>1)	Perustamisvaiheessa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800" dirty="0" smtClean="0"/>
              <a:t>Mitkä potentiaalisesti kaivostoimintaan liittyviä haitta-aineita?</a:t>
            </a:r>
          </a:p>
          <a:p>
            <a:pPr marL="1260475" lvl="2" indent="-457200">
              <a:lnSpc>
                <a:spcPct val="90000"/>
              </a:lnSpc>
            </a:pPr>
            <a:r>
              <a:rPr lang="fi-FI" sz="1600" dirty="0" smtClean="0"/>
              <a:t>Tuotettavan malmin ja sivukivien kemiallinen koostumus</a:t>
            </a:r>
          </a:p>
          <a:p>
            <a:pPr marL="1260475" lvl="2" indent="-457200">
              <a:lnSpc>
                <a:spcPct val="90000"/>
              </a:lnSpc>
            </a:pPr>
            <a:r>
              <a:rPr lang="fi-FI" sz="1600" dirty="0" smtClean="0"/>
              <a:t>Prosessikemikaalit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800" dirty="0" smtClean="0"/>
              <a:t>Mitatut pitoisuudet = perustila/luonnollinen tausta</a:t>
            </a:r>
          </a:p>
          <a:p>
            <a:pPr marL="1260475" lvl="2" indent="-457200">
              <a:lnSpc>
                <a:spcPct val="90000"/>
              </a:lnSpc>
              <a:buNone/>
            </a:pPr>
            <a:r>
              <a:rPr lang="fi-FI" sz="1600" dirty="0" smtClean="0"/>
              <a:t>→ Lähtötaso myöhempien muutosten arvioimiseen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800" dirty="0" smtClean="0"/>
              <a:t>Mallinnetut pitoisuudet = toiminnan aikaisten pitoisuuksien arvioiminen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fi-FI" b="1" dirty="0" smtClean="0"/>
              <a:t>2)	Toiminnan aikana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2000" dirty="0" smtClean="0"/>
              <a:t>Mitatut pitoisuudet = luo</a:t>
            </a:r>
            <a:r>
              <a:rPr lang="fi-FI" sz="1800" dirty="0" smtClean="0"/>
              <a:t>nnollinen tausta + kaivostoiminnan kuormitus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2000" dirty="0" smtClean="0"/>
              <a:t>Lasketut/mallinnetut pitoisuudet </a:t>
            </a:r>
          </a:p>
          <a:p>
            <a:pPr marL="1260475" lvl="2" indent="-457200">
              <a:lnSpc>
                <a:spcPct val="90000"/>
              </a:lnSpc>
            </a:pPr>
            <a:r>
              <a:rPr lang="fi-FI" sz="1400" dirty="0" smtClean="0"/>
              <a:t>Toiminnan aikaisten pitoisuuksien arvioiminen siltä osin kuin mittaukset ei mahdollisia</a:t>
            </a:r>
          </a:p>
          <a:p>
            <a:pPr marL="1260475" lvl="2" indent="-457200">
              <a:lnSpc>
                <a:spcPct val="90000"/>
              </a:lnSpc>
            </a:pPr>
            <a:r>
              <a:rPr lang="fi-FI" sz="1400" dirty="0" smtClean="0"/>
              <a:t>Pitoisuuksien arvioiminen toiminnan muuttuessa</a:t>
            </a:r>
          </a:p>
          <a:p>
            <a:pPr marL="901700" lvl="1" indent="-457200">
              <a:lnSpc>
                <a:spcPct val="90000"/>
              </a:lnSpc>
            </a:pPr>
            <a:endParaRPr lang="fi-FI" sz="2000" b="1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pic>
        <p:nvPicPr>
          <p:cNvPr id="9" name="Picture 8" descr="vesinäytteenot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981200"/>
            <a:ext cx="249606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:\Valokuvat\Luikonlahti\Luikonlahti Toivanen J\_DSC2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371600"/>
            <a:ext cx="3125917" cy="2076148"/>
          </a:xfrm>
          <a:prstGeom prst="rect">
            <a:avLst/>
          </a:prstGeom>
          <a:noFill/>
        </p:spPr>
      </p:pic>
      <p:pic>
        <p:nvPicPr>
          <p:cNvPr id="1027" name="Picture 3" descr="W:\Valokuvat\Luikonlahti\Luikonlahti ja Otravaara 2009 AT\Luikonlahti_AT_7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3657306" cy="2743200"/>
          </a:xfrm>
          <a:prstGeom prst="rect">
            <a:avLst/>
          </a:prstGeom>
          <a:noFill/>
        </p:spPr>
      </p:pic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229" y="1"/>
            <a:ext cx="8915400" cy="1295399"/>
          </a:xfrm>
        </p:spPr>
        <p:txBody>
          <a:bodyPr/>
          <a:lstStyle/>
          <a:p>
            <a:r>
              <a:rPr lang="fi-FI" dirty="0" smtClean="0"/>
              <a:t>Mitä pitoisuuksia mitataan ja analysoidaan?</a:t>
            </a:r>
            <a:endParaRPr lang="en-US" dirty="0" smtClean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5029200" cy="4876800"/>
          </a:xfrm>
          <a:ln w="25400">
            <a:solidFill>
              <a:srgbClr val="FFC000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fi-FI" sz="2000" b="1" dirty="0" smtClean="0"/>
              <a:t>Vedestä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Alkuaineiden ja anionien liukoiset ja kokonaispitoisuudet, DOC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pH, </a:t>
            </a:r>
            <a:r>
              <a:rPr lang="fi-FI" sz="1400" dirty="0" err="1" smtClean="0"/>
              <a:t>redox</a:t>
            </a:r>
            <a:r>
              <a:rPr lang="fi-FI" sz="1400" dirty="0" smtClean="0"/>
              <a:t>, happi, EC, T kenttämittarilla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err="1" smtClean="0"/>
              <a:t>Alkaliteetti</a:t>
            </a:r>
            <a:r>
              <a:rPr lang="fi-FI" sz="1400" dirty="0" smtClean="0"/>
              <a:t> kentällä tai laboratoriossa</a:t>
            </a:r>
          </a:p>
          <a:p>
            <a:pPr marL="457200" indent="-457200">
              <a:lnSpc>
                <a:spcPct val="90000"/>
              </a:lnSpc>
            </a:pPr>
            <a:r>
              <a:rPr lang="fi-FI" sz="2000" b="1" dirty="0" smtClean="0"/>
              <a:t>Maaperästä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Kokonaispitoisuudet (esim. kuningasvesiuutto, typpihappouutto)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Biosaatava, helppoliukoinen pitoisuus (Ammoniumasetaattiuutto)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CEC (Bariumkloridiuutto)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pH, </a:t>
            </a:r>
            <a:r>
              <a:rPr lang="fi-FI" sz="1400" dirty="0" err="1" smtClean="0"/>
              <a:t>redox</a:t>
            </a:r>
            <a:r>
              <a:rPr lang="fi-FI" sz="1400" dirty="0" smtClean="0"/>
              <a:t>, EC kentällä tai laboratoriossa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err="1" smtClean="0"/>
              <a:t>Kd-arvot</a:t>
            </a:r>
            <a:endParaRPr lang="fi-FI" sz="1400" dirty="0" smtClean="0"/>
          </a:p>
          <a:p>
            <a:pPr marL="457200" indent="-457200">
              <a:lnSpc>
                <a:spcPct val="90000"/>
              </a:lnSpc>
            </a:pPr>
            <a:r>
              <a:rPr lang="fi-FI" sz="2000" dirty="0" smtClean="0"/>
              <a:t>S</a:t>
            </a:r>
            <a:r>
              <a:rPr lang="fi-FI" sz="2000" b="1" dirty="0" smtClean="0"/>
              <a:t>edimentistä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Kokonaispitoisuudet (typpihappouutto)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pH, </a:t>
            </a:r>
            <a:r>
              <a:rPr lang="fi-FI" sz="1400" dirty="0" err="1" smtClean="0"/>
              <a:t>redox</a:t>
            </a:r>
            <a:r>
              <a:rPr lang="fi-FI" sz="1400" dirty="0" smtClean="0"/>
              <a:t> kentällä tai laboratoriossa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err="1" smtClean="0"/>
              <a:t>Cs</a:t>
            </a:r>
            <a:r>
              <a:rPr lang="fi-FI" sz="1400" dirty="0" smtClean="0"/>
              <a:t> ajoitus → kuormitus suhteessa aikaan</a:t>
            </a:r>
          </a:p>
          <a:p>
            <a:pPr marL="901700" lvl="1" indent="-457200">
              <a:lnSpc>
                <a:spcPct val="90000"/>
              </a:lnSpc>
            </a:pPr>
            <a:r>
              <a:rPr lang="fi-FI" sz="1400" dirty="0" smtClean="0"/>
              <a:t>Huokosveden pitoisuudet</a:t>
            </a:r>
          </a:p>
          <a:p>
            <a:pPr marL="901700" lvl="1" indent="-457200">
              <a:lnSpc>
                <a:spcPct val="90000"/>
              </a:lnSpc>
              <a:buNone/>
            </a:pPr>
            <a:endParaRPr lang="fi-FI" sz="18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828675" y="6518275"/>
            <a:ext cx="6140450" cy="144463"/>
          </a:xfrm>
          <a:prstGeom prst="rect">
            <a:avLst/>
          </a:prstGeom>
        </p:spPr>
        <p:txBody>
          <a:bodyPr/>
          <a:lstStyle/>
          <a:p>
            <a:r>
              <a:rPr lang="fi-FI" sz="800" dirty="0" smtClean="0"/>
              <a:t>Soile Backnäs</a:t>
            </a:r>
            <a:endParaRPr lang="en-US" sz="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8193088" y="6518275"/>
            <a:ext cx="1152525" cy="144463"/>
          </a:xfrm>
          <a:prstGeom prst="rect">
            <a:avLst/>
          </a:prstGeom>
        </p:spPr>
        <p:txBody>
          <a:bodyPr/>
          <a:lstStyle/>
          <a:p>
            <a:r>
              <a:rPr lang="en-US" sz="800" smtClean="0"/>
              <a:t>17.4.2013</a:t>
            </a:r>
            <a:endParaRPr lang="fi-FI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3124200"/>
            <a:ext cx="14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© J. </a:t>
            </a:r>
            <a:r>
              <a:rPr lang="en-US" sz="1200" dirty="0" err="1" smtClean="0">
                <a:solidFill>
                  <a:schemeClr val="bg1"/>
                </a:solidFill>
              </a:rPr>
              <a:t>Toivanen</a:t>
            </a:r>
            <a:r>
              <a:rPr lang="en-US" sz="1200" dirty="0" smtClean="0">
                <a:solidFill>
                  <a:schemeClr val="bg1"/>
                </a:solidFill>
              </a:rPr>
              <a:t>, GTK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601980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© Anna Tornivaara, GTK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K_kalvopohja-Office2007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TK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037672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AABDBC"/>
        </a:accent5>
        <a:accent6>
          <a:srgbClr val="E7A300"/>
        </a:accent6>
        <a:hlink>
          <a:srgbClr val="363636"/>
        </a:hlink>
        <a:folHlink>
          <a:srgbClr val="A9A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GTK_kalvopohja-Office2007</Template>
  <TotalTime>2957</TotalTime>
  <Words>835</Words>
  <Application>Microsoft Office PowerPoint</Application>
  <PresentationFormat>A4 Paper (210x297 mm)</PresentationFormat>
  <Paragraphs>250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GTK_kalvopohja-Office2007</vt:lpstr>
      <vt:lpstr>PowerPoint Presentation</vt:lpstr>
      <vt:lpstr>Pölyn leviäminen kaivosalueelta</vt:lpstr>
      <vt:lpstr>Miten pölyn leviämistä voidaan arvioida?</vt:lpstr>
      <vt:lpstr>Kulkeutuminen pohjavedessä (1/3)</vt:lpstr>
      <vt:lpstr>Kulkeutuminen pohjavedessä (2/3)</vt:lpstr>
      <vt:lpstr>Kulkeutuminen pohjavedessä (3/3)</vt:lpstr>
      <vt:lpstr>Kulkeutuminen pintavesiin ja järvisedimenttiin</vt:lpstr>
      <vt:lpstr>Mitatut vs. lasketut/mallinnetut pitoisuudet </vt:lpstr>
      <vt:lpstr>Mitä pitoisuuksia mitataan ja analysoidaan?</vt:lpstr>
      <vt:lpstr>Lasketut/mallinnetut pitoisuudet maaperässä sekä pohja- ja pintavesissä</vt:lpstr>
      <vt:lpstr>Mitatut vs. lasketut/mallinnetut pitoisuudet järvisedimentissä</vt:lpstr>
      <vt:lpstr>Päästöjen kulkeutumisen mallintaminen (1/3)</vt:lpstr>
      <vt:lpstr>Päästöjen kulkeutumisen mallintaminen (2/3)</vt:lpstr>
      <vt:lpstr>Päästöjen kulkeutumisen mallintaminen (3/3)</vt:lpstr>
      <vt:lpstr> Kiitos!</vt:lpstr>
    </vt:vector>
  </TitlesOfParts>
  <Company>Geological Survey of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soil type and geochemical properties in pathogen transport in an esker aquifer</dc:title>
  <dc:creator>sbacknas</dc:creator>
  <dc:description>office 2007/2010</dc:description>
  <cp:lastModifiedBy>Hiltunen Laura</cp:lastModifiedBy>
  <cp:revision>159</cp:revision>
  <cp:lastPrinted>2011-11-10T10:08:24Z</cp:lastPrinted>
  <dcterms:created xsi:type="dcterms:W3CDTF">2012-07-10T10:52:28Z</dcterms:created>
  <dcterms:modified xsi:type="dcterms:W3CDTF">2014-02-27T10:47:17Z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9</vt:i4>
  </property>
  <property fmtid="{D5CDD505-2E9C-101B-9397-08002B2CF9AE}" pid="3" name="RevisionCount">
    <vt:i4>1</vt:i4>
  </property>
</Properties>
</file>