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5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drawings/drawing6.xml" ContentType="application/vnd.openxmlformats-officedocument.drawingml.chartshapes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7.xml" ContentType="application/vnd.openxmlformats-officedocument.drawingml.chartshape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22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23.xml" ContentType="application/vnd.openxmlformats-officedocument.drawingml.chart+xml"/>
  <Override PartName="/ppt/drawings/drawing8.xml" ContentType="application/vnd.openxmlformats-officedocument.drawingml.chartshapes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notesSlides/notesSlide18.xml" ContentType="application/vnd.openxmlformats-officedocument.presentationml.notesSlide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31.xml" ContentType="application/vnd.openxmlformats-officedocument.drawingml.chart+xml"/>
  <Override PartName="/ppt/theme/themeOverride3.xml" ContentType="application/vnd.openxmlformats-officedocument.themeOverride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298" r:id="rId2"/>
    <p:sldId id="437" r:id="rId3"/>
    <p:sldId id="388" r:id="rId4"/>
    <p:sldId id="494" r:id="rId5"/>
    <p:sldId id="468" r:id="rId6"/>
    <p:sldId id="512" r:id="rId7"/>
    <p:sldId id="438" r:id="rId8"/>
    <p:sldId id="504" r:id="rId9"/>
    <p:sldId id="472" r:id="rId10"/>
    <p:sldId id="429" r:id="rId11"/>
    <p:sldId id="430" r:id="rId12"/>
    <p:sldId id="473" r:id="rId13"/>
    <p:sldId id="431" r:id="rId14"/>
    <p:sldId id="432" r:id="rId15"/>
    <p:sldId id="439" r:id="rId16"/>
    <p:sldId id="401" r:id="rId17"/>
    <p:sldId id="435" r:id="rId18"/>
    <p:sldId id="516" r:id="rId19"/>
    <p:sldId id="436" r:id="rId20"/>
    <p:sldId id="441" r:id="rId21"/>
    <p:sldId id="486" r:id="rId22"/>
    <p:sldId id="511" r:id="rId23"/>
    <p:sldId id="445" r:id="rId24"/>
    <p:sldId id="446" r:id="rId25"/>
    <p:sldId id="447" r:id="rId26"/>
    <p:sldId id="513" r:id="rId27"/>
    <p:sldId id="450" r:id="rId28"/>
    <p:sldId id="451" r:id="rId29"/>
    <p:sldId id="452" r:id="rId30"/>
    <p:sldId id="453" r:id="rId31"/>
    <p:sldId id="454" r:id="rId32"/>
    <p:sldId id="455" r:id="rId33"/>
    <p:sldId id="510" r:id="rId34"/>
    <p:sldId id="518" r:id="rId35"/>
    <p:sldId id="457" r:id="rId36"/>
    <p:sldId id="460" r:id="rId37"/>
    <p:sldId id="517" r:id="rId38"/>
    <p:sldId id="442" r:id="rId39"/>
    <p:sldId id="485" r:id="rId40"/>
    <p:sldId id="508" r:id="rId41"/>
    <p:sldId id="484" r:id="rId42"/>
    <p:sldId id="407" r:id="rId43"/>
    <p:sldId id="506" r:id="rId44"/>
    <p:sldId id="507" r:id="rId45"/>
    <p:sldId id="495" r:id="rId46"/>
    <p:sldId id="509" r:id="rId47"/>
    <p:sldId id="499" r:id="rId48"/>
    <p:sldId id="500" r:id="rId49"/>
    <p:sldId id="501" r:id="rId50"/>
    <p:sldId id="502" r:id="rId51"/>
    <p:sldId id="483" r:id="rId52"/>
    <p:sldId id="514" r:id="rId53"/>
    <p:sldId id="406" r:id="rId54"/>
    <p:sldId id="487" r:id="rId55"/>
    <p:sldId id="449" r:id="rId56"/>
    <p:sldId id="459" r:id="rId57"/>
    <p:sldId id="491" r:id="rId58"/>
    <p:sldId id="492" r:id="rId59"/>
    <p:sldId id="418" r:id="rId60"/>
    <p:sldId id="515" r:id="rId61"/>
  </p:sldIdLst>
  <p:sldSz cx="9144000" cy="6858000" type="screen4x3"/>
  <p:notesSz cx="6731000" cy="98631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FF"/>
    <a:srgbClr val="FF9900"/>
    <a:srgbClr val="006600"/>
    <a:srgbClr val="990033"/>
    <a:srgbClr val="FF0000"/>
    <a:srgbClr val="E1932B"/>
    <a:srgbClr val="807F83"/>
    <a:srgbClr val="7BC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7698" autoAdjust="0"/>
  </p:normalViewPr>
  <p:slideViewPr>
    <p:cSldViewPr snapToObjects="1">
      <p:cViewPr>
        <p:scale>
          <a:sx n="110" d="100"/>
          <a:sy n="110" d="100"/>
        </p:scale>
        <p:origin x="-1644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89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SIUM\yhteiset\YMAL\Projects\Tekaisu\TP2\Isabell\models\Life%20Table%20v.1.29.xlsm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CESIUM\yhteiset\YMAL\Projects\Tekaisu\TP2\Isabell\models\Life%20Table%20v.1.29.xlsm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SIUM\yhteiset\YMAL\Projects\Tekaisu\TP2\Isabell\models\Life%20Table%20v.1.31.xlsm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CESIUM\yhteiset\YMAL\Projects\Tekaisu\TP2\Isabell\models\Life%20Table%20v.1.31.xlsm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CESIUM\yhteiset\YMAL\Projects\Tekaisu\TP2\Isabell\models\Life%20Table%20v.1.29.xlsm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SIUM\yhteiset\YMAL\Projects\Tekaisu\TP2\Isabell\models\Life%20Table%20v.1.29.xlsm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\\CESIUM\yhteiset\YMAL\Projects\Tekaisu\TP2\Isabell\models\Life%20Table%20v.1.29.xlsm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SIUM\yhteiset\YMAL\Projects\Tekaisu\TP2\Isabell\models\Life%20Table%20v.1.29.xlsm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SIUM\yhteiset\YMAL\Projects\Tekaisu\TP2\Isabell\models\Life%20Table%20v.1.32.xlsm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SIUM\yhteiset\YMAL\Projects\Tekaisu\TP2\Isabell\models\Life%20Table%20v.1.32.xlsm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SIUM\yhteiset\YMAL\Projects\Tekaisu\TP2\Isabell\models\Life%20Table%20v.1.29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SIUM\yhteiset\YMAL\Projects\Tekaisu\TP2\Isabell\models\Life%20Table%20v.1.27.xlsm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SIUM\yhteiset\YMAL\Projects\Tekaisu\TP2\Isabell\models\Life%20Table%20v.1.29.xlsm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SIUM\yhteiset\YMAL\Projects\Tekaisu\TP2\Isabell\models\Life%20Table%20v.1.32.xlsm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SIUM\yhteiset\YMAL\Projects\Tekaisu\TP2\Isabell\models\Life%20Table%20v.1.27.xlsm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\\CESIUM\yhteiset\YMAL\Projects\Tekaisu\TP2\Isabell\models\Life%20Table%20v.1.29.xlsm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SIUM\yhteiset\YMAL\Projects\Tekaisu\TP2\Isabell\models\Life%20Table%20v.1.27.xlsm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SIUM\yhteiset\YMAL\Projects\Tekaisu\TP2\Isabell\models\Life%20Table%20v.1.27.xlsm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SIUM\yhteiset\YMAL\Projects\Tekaisu\TP2\Isabell\models\Life%20Table%20v.1.27.xlsm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SIUM\yhteiset\YMAL\Projects\Tekaisu\TP2\Isabell\models\Life%20Table%20v.1.27.xlsm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SIUM\yhteiset\YMAL\Projects\Tekaisu\TP2\Isabell\models\Life%20Table%20v.1.27.xlsm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SIUM\yhteiset\YMAL\Projects\Tekaisu\TP2\Isabell\models\Life%20Table%20v.1.27.xlsm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CESIUM\yhteiset\YMAL\Projects\Tekaisu\TP2\Isabell\models\Life%20Table%20v.1.27rate.xlsm" TargetMode="External"/><Relationship Id="rId1" Type="http://schemas.openxmlformats.org/officeDocument/2006/relationships/themeOverride" Target="../theme/themeOverride1.xm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SIUM\yhteiset\YMAL\Projects\Tekaisu\TP2\Isabell\models\Life%20Table%20v.1.27.xlsm" TargetMode="Externa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3.xm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http://www.thl.fi/tilastoliite/tilastoraportit/2012/liitetaulukot/Tr23_12_liitetaulukot.xls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SIUM\yhteiset\YMAL\Projects\Tekaisu\TP2\Isabell\models\Life%20Table%20v.1.29.xlsm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CESIUM\yhteiset\YMAL\Projects\Tekaisu\TP2\Isabell\models\Life%20Table%20v.1.27rate.xlsm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SIUM\yhteiset\YMAL\Projects\Tekaisu\TP2\Isabell\models\Life%20Table%20v.1.27.xlsm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SIUM\yhteiset\YMAL\Projects\Tekaisu\TP2\Isabell\models\Life%20Table%20v.1.27.xlsm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ESIUM\yhteiset\YMAL\Projects\Tekaisu\TP2\Isabell\models\Life%20Table%20v.1.27.xlsm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CESIUM\yhteiset\YMAL\Projects\Tekaisu\TP2\Isabell\models\Life%20Table%20v.1.31.xlsm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CESIUM\yhteiset\YMAL\Projects\Tekaisu\TP2\Isabell\models\Life%20Table%20v.1.29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739564526536941E-2"/>
          <c:y val="2.5140158855022861E-2"/>
          <c:w val="0.72694633944130871"/>
          <c:h val="0.8701177969117625"/>
        </c:manualLayout>
      </c:layout>
      <c:areaChart>
        <c:grouping val="stacked"/>
        <c:varyColors val="0"/>
        <c:ser>
          <c:idx val="0"/>
          <c:order val="0"/>
          <c:tx>
            <c:strRef>
              <c:f>Life!$A$6</c:f>
              <c:strCache>
                <c:ptCount val="1"/>
                <c:pt idx="0">
                  <c:v>Infant 0y</c:v>
                </c:pt>
              </c:strCache>
            </c:strRef>
          </c:tx>
          <c:spPr>
            <a:solidFill>
              <a:schemeClr val="accent3">
                <a:alpha val="80000"/>
              </a:schemeClr>
            </a:solidFill>
            <a:ln w="12700">
              <a:solidFill>
                <a:schemeClr val="accent3"/>
              </a:solidFill>
            </a:ln>
          </c:spPr>
          <c:cat>
            <c:numRef>
              <c:f>Life!$B$17:$BD$17</c:f>
              <c:numCache>
                <c:formatCode>0_ ;\-0\ 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Life!$B$6:$BD$6</c:f>
              <c:numCache>
                <c:formatCode>_-* #,##0\ _€_-;\-* #,##0\ _€_-;_-* "-"??\ _€_-;_-@_-</c:formatCode>
                <c:ptCount val="55"/>
                <c:pt idx="0">
                  <c:v>67221.489038194719</c:v>
                </c:pt>
                <c:pt idx="1">
                  <c:v>66493.402573485029</c:v>
                </c:pt>
                <c:pt idx="2">
                  <c:v>65796.197389310342</c:v>
                </c:pt>
                <c:pt idx="3">
                  <c:v>65128.905407992257</c:v>
                </c:pt>
                <c:pt idx="4">
                  <c:v>64484.725427847137</c:v>
                </c:pt>
                <c:pt idx="5">
                  <c:v>63858.956134983026</c:v>
                </c:pt>
                <c:pt idx="6">
                  <c:v>63249.647527239205</c:v>
                </c:pt>
                <c:pt idx="7">
                  <c:v>62641.204417474211</c:v>
                </c:pt>
                <c:pt idx="8">
                  <c:v>62032.720793768953</c:v>
                </c:pt>
                <c:pt idx="9">
                  <c:v>61418.655629644927</c:v>
                </c:pt>
                <c:pt idx="10">
                  <c:v>60786.769723172234</c:v>
                </c:pt>
                <c:pt idx="11">
                  <c:v>60142.671520135431</c:v>
                </c:pt>
                <c:pt idx="12">
                  <c:v>59484.785543021484</c:v>
                </c:pt>
                <c:pt idx="13">
                  <c:v>58831.624872678432</c:v>
                </c:pt>
                <c:pt idx="14">
                  <c:v>58183.935086514066</c:v>
                </c:pt>
                <c:pt idx="15">
                  <c:v>57545.006644801353</c:v>
                </c:pt>
                <c:pt idx="16">
                  <c:v>57696.501490780734</c:v>
                </c:pt>
                <c:pt idx="17">
                  <c:v>58063.669895696199</c:v>
                </c:pt>
                <c:pt idx="18">
                  <c:v>58444.143132936573</c:v>
                </c:pt>
                <c:pt idx="19">
                  <c:v>58827.674427831298</c:v>
                </c:pt>
                <c:pt idx="20">
                  <c:v>59221.459693640842</c:v>
                </c:pt>
                <c:pt idx="21">
                  <c:v>59615.777739461948</c:v>
                </c:pt>
                <c:pt idx="22">
                  <c:v>60014.408382475143</c:v>
                </c:pt>
                <c:pt idx="23">
                  <c:v>60419.171806168473</c:v>
                </c:pt>
                <c:pt idx="24">
                  <c:v>60814.553689842833</c:v>
                </c:pt>
                <c:pt idx="25">
                  <c:v>60074</c:v>
                </c:pt>
                <c:pt idx="26">
                  <c:v>61311.331277676254</c:v>
                </c:pt>
                <c:pt idx="27">
                  <c:v>61683.50812213515</c:v>
                </c:pt>
                <c:pt idx="28">
                  <c:v>62044.160908308775</c:v>
                </c:pt>
                <c:pt idx="29">
                  <c:v>62412.114041746019</c:v>
                </c:pt>
                <c:pt idx="30">
                  <c:v>62784.808330444263</c:v>
                </c:pt>
                <c:pt idx="31">
                  <c:v>63161.999992068224</c:v>
                </c:pt>
                <c:pt idx="32">
                  <c:v>63543.336888632439</c:v>
                </c:pt>
                <c:pt idx="33">
                  <c:v>63929.480199493744</c:v>
                </c:pt>
                <c:pt idx="34">
                  <c:v>64317.580174595787</c:v>
                </c:pt>
                <c:pt idx="35">
                  <c:v>64709.836506008578</c:v>
                </c:pt>
                <c:pt idx="36">
                  <c:v>65106.104328070011</c:v>
                </c:pt>
                <c:pt idx="37">
                  <c:v>65505.680950112168</c:v>
                </c:pt>
                <c:pt idx="38">
                  <c:v>65908.596543230204</c:v>
                </c:pt>
                <c:pt idx="39">
                  <c:v>66314.158243574726</c:v>
                </c:pt>
                <c:pt idx="40">
                  <c:v>66722.510655787395</c:v>
                </c:pt>
                <c:pt idx="41">
                  <c:v>67132.062531533142</c:v>
                </c:pt>
                <c:pt idx="42">
                  <c:v>67542.284824555623</c:v>
                </c:pt>
                <c:pt idx="43">
                  <c:v>67952.914631728447</c:v>
                </c:pt>
                <c:pt idx="44">
                  <c:v>68363.336968943535</c:v>
                </c:pt>
                <c:pt idx="45">
                  <c:v>68773.156647474039</c:v>
                </c:pt>
                <c:pt idx="46">
                  <c:v>69170.304468769406</c:v>
                </c:pt>
                <c:pt idx="47">
                  <c:v>69575.540066478366</c:v>
                </c:pt>
                <c:pt idx="48">
                  <c:v>69978.149311544606</c:v>
                </c:pt>
                <c:pt idx="49">
                  <c:v>70378.155924667633</c:v>
                </c:pt>
                <c:pt idx="50">
                  <c:v>70773.047292908916</c:v>
                </c:pt>
                <c:pt idx="51">
                  <c:v>71164.54309960657</c:v>
                </c:pt>
                <c:pt idx="52">
                  <c:v>71551.136026729175</c:v>
                </c:pt>
                <c:pt idx="53">
                  <c:v>71933.23777362259</c:v>
                </c:pt>
                <c:pt idx="54">
                  <c:v>72313.772521302541</c:v>
                </c:pt>
              </c:numCache>
            </c:numRef>
          </c:val>
        </c:ser>
        <c:ser>
          <c:idx val="1"/>
          <c:order val="1"/>
          <c:tx>
            <c:strRef>
              <c:f>Life!$A$7</c:f>
              <c:strCache>
                <c:ptCount val="1"/>
                <c:pt idx="0">
                  <c:v>Toddler 1-3y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  <a:alpha val="80000"/>
              </a:schemeClr>
            </a:solidFill>
            <a:ln w="12700">
              <a:solidFill>
                <a:schemeClr val="accent3">
                  <a:lumMod val="60000"/>
                  <a:lumOff val="40000"/>
                </a:schemeClr>
              </a:solidFill>
            </a:ln>
          </c:spPr>
          <c:cat>
            <c:numRef>
              <c:f>Life!$B$17:$BD$17</c:f>
              <c:numCache>
                <c:formatCode>0_ ;\-0\ 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Life!$B$7:$BD$7</c:f>
              <c:numCache>
                <c:formatCode>_-* #,##0\ _€_-;\-* #,##0\ _€_-;_-* "-"??\ _€_-;_-@_-</c:formatCode>
                <c:ptCount val="55"/>
                <c:pt idx="0">
                  <c:v>211338.83981335559</c:v>
                </c:pt>
                <c:pt idx="1">
                  <c:v>204502.41525594745</c:v>
                </c:pt>
                <c:pt idx="2">
                  <c:v>198427.89007948921</c:v>
                </c:pt>
                <c:pt idx="3">
                  <c:v>197753.34119809986</c:v>
                </c:pt>
                <c:pt idx="4">
                  <c:v>198846.19335182855</c:v>
                </c:pt>
                <c:pt idx="5">
                  <c:v>202718.10720366868</c:v>
                </c:pt>
                <c:pt idx="6">
                  <c:v>203121.8758400043</c:v>
                </c:pt>
                <c:pt idx="7">
                  <c:v>205122.56715414001</c:v>
                </c:pt>
                <c:pt idx="8">
                  <c:v>203352.2195633793</c:v>
                </c:pt>
                <c:pt idx="9">
                  <c:v>202194.36941574432</c:v>
                </c:pt>
                <c:pt idx="10">
                  <c:v>197909.87877133244</c:v>
                </c:pt>
                <c:pt idx="11">
                  <c:v>193374.5941575148</c:v>
                </c:pt>
                <c:pt idx="12">
                  <c:v>187336.82763535925</c:v>
                </c:pt>
                <c:pt idx="13">
                  <c:v>181099.62210640675</c:v>
                </c:pt>
                <c:pt idx="14">
                  <c:v>177905.27429811133</c:v>
                </c:pt>
                <c:pt idx="15">
                  <c:v>175446.05583743844</c:v>
                </c:pt>
                <c:pt idx="16">
                  <c:v>174616.82281748063</c:v>
                </c:pt>
                <c:pt idx="17">
                  <c:v>172757.44108333028</c:v>
                </c:pt>
                <c:pt idx="18">
                  <c:v>172664.64280520158</c:v>
                </c:pt>
                <c:pt idx="19">
                  <c:v>174340.10827481071</c:v>
                </c:pt>
                <c:pt idx="20">
                  <c:v>176248.17347944994</c:v>
                </c:pt>
                <c:pt idx="21">
                  <c:v>178423.14386709512</c:v>
                </c:pt>
                <c:pt idx="22">
                  <c:v>179121.40407564299</c:v>
                </c:pt>
                <c:pt idx="23">
                  <c:v>180676.72225747665</c:v>
                </c:pt>
                <c:pt idx="24">
                  <c:v>181565.82001337892</c:v>
                </c:pt>
                <c:pt idx="25">
                  <c:v>183099</c:v>
                </c:pt>
                <c:pt idx="26">
                  <c:v>182536.22181729393</c:v>
                </c:pt>
                <c:pt idx="27">
                  <c:v>182592.92789149602</c:v>
                </c:pt>
                <c:pt idx="28">
                  <c:v>182643.58375445893</c:v>
                </c:pt>
                <c:pt idx="29">
                  <c:v>184620.88465209785</c:v>
                </c:pt>
                <c:pt idx="30">
                  <c:v>185736.17496539198</c:v>
                </c:pt>
                <c:pt idx="31">
                  <c:v>186851.49372163438</c:v>
                </c:pt>
                <c:pt idx="32">
                  <c:v>187982.84228395138</c:v>
                </c:pt>
                <c:pt idx="33">
                  <c:v>189127.09164418152</c:v>
                </c:pt>
                <c:pt idx="34">
                  <c:v>190284.32515959867</c:v>
                </c:pt>
                <c:pt idx="35">
                  <c:v>191452.02342345982</c:v>
                </c:pt>
                <c:pt idx="36">
                  <c:v>192630.2140134259</c:v>
                </c:pt>
                <c:pt idx="37">
                  <c:v>193818.11923730292</c:v>
                </c:pt>
                <c:pt idx="38">
                  <c:v>195017.10334931716</c:v>
                </c:pt>
                <c:pt idx="39">
                  <c:v>196226.36469551126</c:v>
                </c:pt>
                <c:pt idx="40">
                  <c:v>197444.55362008733</c:v>
                </c:pt>
                <c:pt idx="41">
                  <c:v>198671.16579238864</c:v>
                </c:pt>
                <c:pt idx="42">
                  <c:v>199904.07684627795</c:v>
                </c:pt>
                <c:pt idx="43">
                  <c:v>201141.32519092533</c:v>
                </c:pt>
                <c:pt idx="44">
                  <c:v>202380.54168486822</c:v>
                </c:pt>
                <c:pt idx="45">
                  <c:v>203620.33126071247</c:v>
                </c:pt>
                <c:pt idx="46">
                  <c:v>204859.43196620932</c:v>
                </c:pt>
                <c:pt idx="47">
                  <c:v>206084.78630439955</c:v>
                </c:pt>
                <c:pt idx="48">
                  <c:v>207304.69100143947</c:v>
                </c:pt>
                <c:pt idx="49">
                  <c:v>208517.1323637758</c:v>
                </c:pt>
                <c:pt idx="50">
                  <c:v>209732.17543400673</c:v>
                </c:pt>
                <c:pt idx="51">
                  <c:v>210936.63886109769</c:v>
                </c:pt>
                <c:pt idx="52">
                  <c:v>212129.76123370681</c:v>
                </c:pt>
                <c:pt idx="53">
                  <c:v>213309.25099187274</c:v>
                </c:pt>
                <c:pt idx="54">
                  <c:v>214475.73785887117</c:v>
                </c:pt>
              </c:numCache>
            </c:numRef>
          </c:val>
        </c:ser>
        <c:ser>
          <c:idx val="2"/>
          <c:order val="2"/>
          <c:tx>
            <c:strRef>
              <c:f>Life!$A$8</c:f>
              <c:strCache>
                <c:ptCount val="1"/>
                <c:pt idx="0">
                  <c:v>Preschool Child 4-6y</c:v>
                </c:pt>
              </c:strCache>
            </c:strRef>
          </c:tx>
          <c:spPr>
            <a:solidFill>
              <a:srgbClr val="00B0F0">
                <a:alpha val="80000"/>
              </a:srgbClr>
            </a:solidFill>
            <a:ln w="12700">
              <a:solidFill>
                <a:srgbClr val="00B0F0"/>
              </a:solidFill>
            </a:ln>
          </c:spPr>
          <c:cat>
            <c:numRef>
              <c:f>Life!$B$17:$BD$17</c:f>
              <c:numCache>
                <c:formatCode>0_ ;\-0\ 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Life!$B$8:$BD$8</c:f>
              <c:numCache>
                <c:formatCode>_-* #,##0\ _€_-;\-* #,##0\ _€_-;_-* "-"??\ _€_-;_-@_-</c:formatCode>
                <c:ptCount val="55"/>
                <c:pt idx="0">
                  <c:v>209639.96966382215</c:v>
                </c:pt>
                <c:pt idx="1">
                  <c:v>213376.55881872762</c:v>
                </c:pt>
                <c:pt idx="2">
                  <c:v>214723.48823571822</c:v>
                </c:pt>
                <c:pt idx="3">
                  <c:v>210754.21249868494</c:v>
                </c:pt>
                <c:pt idx="4">
                  <c:v>203951.59572782429</c:v>
                </c:pt>
                <c:pt idx="5">
                  <c:v>197881.35696524876</c:v>
                </c:pt>
                <c:pt idx="6">
                  <c:v>197229.41912344273</c:v>
                </c:pt>
                <c:pt idx="7">
                  <c:v>198330.94699615013</c:v>
                </c:pt>
                <c:pt idx="8">
                  <c:v>202224.89442627379</c:v>
                </c:pt>
                <c:pt idx="9">
                  <c:v>202641.02197090082</c:v>
                </c:pt>
                <c:pt idx="10">
                  <c:v>204671.0398165285</c:v>
                </c:pt>
                <c:pt idx="11">
                  <c:v>202918.63201055524</c:v>
                </c:pt>
                <c:pt idx="12">
                  <c:v>201788.63156586688</c:v>
                </c:pt>
                <c:pt idx="13">
                  <c:v>197532.33045345428</c:v>
                </c:pt>
                <c:pt idx="14">
                  <c:v>193020.6768837361</c:v>
                </c:pt>
                <c:pt idx="15">
                  <c:v>187008.40389956173</c:v>
                </c:pt>
                <c:pt idx="16">
                  <c:v>180782.92486597452</c:v>
                </c:pt>
                <c:pt idx="17">
                  <c:v>177604.12662399179</c:v>
                </c:pt>
                <c:pt idx="18">
                  <c:v>175158.8844595268</c:v>
                </c:pt>
                <c:pt idx="19">
                  <c:v>174342.52434214353</c:v>
                </c:pt>
                <c:pt idx="20">
                  <c:v>172490.16694567187</c:v>
                </c:pt>
                <c:pt idx="21">
                  <c:v>172403.08612458847</c:v>
                </c:pt>
                <c:pt idx="22">
                  <c:v>174087.7651942294</c:v>
                </c:pt>
                <c:pt idx="23">
                  <c:v>176000.6792419558</c:v>
                </c:pt>
                <c:pt idx="24">
                  <c:v>178185.33943842602</c:v>
                </c:pt>
                <c:pt idx="25">
                  <c:v>178890</c:v>
                </c:pt>
                <c:pt idx="26">
                  <c:v>180453.25606704695</c:v>
                </c:pt>
                <c:pt idx="27">
                  <c:v>181354.49993565807</c:v>
                </c:pt>
                <c:pt idx="28">
                  <c:v>183027.00194454539</c:v>
                </c:pt>
                <c:pt idx="29">
                  <c:v>182465.42270075937</c:v>
                </c:pt>
                <c:pt idx="30">
                  <c:v>182523.61345708615</c:v>
                </c:pt>
                <c:pt idx="31">
                  <c:v>182575.76217429049</c:v>
                </c:pt>
                <c:pt idx="32">
                  <c:v>184553.88656204482</c:v>
                </c:pt>
                <c:pt idx="33">
                  <c:v>185670.27489527315</c:v>
                </c:pt>
                <c:pt idx="34">
                  <c:v>186786.67179211514</c:v>
                </c:pt>
                <c:pt idx="35">
                  <c:v>187919.07399847798</c:v>
                </c:pt>
                <c:pt idx="36">
                  <c:v>189064.35419859781</c:v>
                </c:pt>
                <c:pt idx="37">
                  <c:v>190222.59630900918</c:v>
                </c:pt>
                <c:pt idx="38">
                  <c:v>191391.28241100846</c:v>
                </c:pt>
                <c:pt idx="39">
                  <c:v>192570.44050522556</c:v>
                </c:pt>
                <c:pt idx="40">
                  <c:v>193759.29364642594</c:v>
                </c:pt>
                <c:pt idx="41">
                  <c:v>194959.20621638271</c:v>
                </c:pt>
                <c:pt idx="42">
                  <c:v>196169.37727781979</c:v>
                </c:pt>
                <c:pt idx="43">
                  <c:v>197388.45803106442</c:v>
                </c:pt>
                <c:pt idx="44">
                  <c:v>198615.94470346067</c:v>
                </c:pt>
                <c:pt idx="45">
                  <c:v>199849.71393462387</c:v>
                </c:pt>
                <c:pt idx="46">
                  <c:v>201087.80500369007</c:v>
                </c:pt>
                <c:pt idx="47">
                  <c:v>202327.84969008144</c:v>
                </c:pt>
                <c:pt idx="48">
                  <c:v>203568.45355415996</c:v>
                </c:pt>
                <c:pt idx="49">
                  <c:v>204808.35519819101</c:v>
                </c:pt>
                <c:pt idx="50">
                  <c:v>206034.50061438454</c:v>
                </c:pt>
                <c:pt idx="51">
                  <c:v>207255.18431367035</c:v>
                </c:pt>
                <c:pt idx="52">
                  <c:v>208468.39345285867</c:v>
                </c:pt>
                <c:pt idx="53">
                  <c:v>209684.19080718959</c:v>
                </c:pt>
                <c:pt idx="54">
                  <c:v>210889.39825158371</c:v>
                </c:pt>
              </c:numCache>
            </c:numRef>
          </c:val>
        </c:ser>
        <c:ser>
          <c:idx val="3"/>
          <c:order val="3"/>
          <c:tx>
            <c:strRef>
              <c:f>Life!$A$9</c:f>
              <c:strCache>
                <c:ptCount val="1"/>
                <c:pt idx="0">
                  <c:v>Child 7-12y</c:v>
                </c:pt>
              </c:strCache>
            </c:strRef>
          </c:tx>
          <c:spPr>
            <a:solidFill>
              <a:schemeClr val="accent5">
                <a:alpha val="80000"/>
              </a:schemeClr>
            </a:solidFill>
            <a:ln w="12700">
              <a:solidFill>
                <a:schemeClr val="accent5"/>
              </a:solidFill>
            </a:ln>
          </c:spPr>
          <c:cat>
            <c:numRef>
              <c:f>Life!$B$17:$BD$17</c:f>
              <c:numCache>
                <c:formatCode>0_ ;\-0\ 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Life!$B$9:$BD$9</c:f>
              <c:numCache>
                <c:formatCode>_-* #,##0\ _€_-;\-* #,##0\ _€_-;_-* "-"??\ _€_-;_-@_-</c:formatCode>
                <c:ptCount val="55"/>
                <c:pt idx="0">
                  <c:v>411028.45837108343</c:v>
                </c:pt>
                <c:pt idx="1">
                  <c:v>413868.71204863093</c:v>
                </c:pt>
                <c:pt idx="2">
                  <c:v>414201.83356703207</c:v>
                </c:pt>
                <c:pt idx="3">
                  <c:v>416057.519630505</c:v>
                </c:pt>
                <c:pt idx="4">
                  <c:v>418806.06604004465</c:v>
                </c:pt>
                <c:pt idx="5">
                  <c:v>420547.80265048024</c:v>
                </c:pt>
                <c:pt idx="6">
                  <c:v>420045.48869560962</c:v>
                </c:pt>
                <c:pt idx="7">
                  <c:v>416991.60543054598</c:v>
                </c:pt>
                <c:pt idx="8">
                  <c:v>412282.84225459053</c:v>
                </c:pt>
                <c:pt idx="9">
                  <c:v>407677.6742071074</c:v>
                </c:pt>
                <c:pt idx="10">
                  <c:v>401989.6933569609</c:v>
                </c:pt>
                <c:pt idx="11">
                  <c:v>399822.37383619644</c:v>
                </c:pt>
                <c:pt idx="12">
                  <c:v>399592.89401375473</c:v>
                </c:pt>
                <c:pt idx="13">
                  <c:v>402729.85945404164</c:v>
                </c:pt>
                <c:pt idx="14">
                  <c:v>404879.40749606641</c:v>
                </c:pt>
                <c:pt idx="15">
                  <c:v>404173.2892305546</c:v>
                </c:pt>
                <c:pt idx="16">
                  <c:v>401957.79804737779</c:v>
                </c:pt>
                <c:pt idx="17">
                  <c:v>395704.09409044607</c:v>
                </c:pt>
                <c:pt idx="18">
                  <c:v>388574.309711546</c:v>
                </c:pt>
                <c:pt idx="19">
                  <c:v>378103.44497418881</c:v>
                </c:pt>
                <c:pt idx="20">
                  <c:v>370424.25673913769</c:v>
                </c:pt>
                <c:pt idx="21">
                  <c:v>361977.13308609289</c:v>
                </c:pt>
                <c:pt idx="22">
                  <c:v>354943.38257554756</c:v>
                </c:pt>
                <c:pt idx="23">
                  <c:v>349918.85557459155</c:v>
                </c:pt>
                <c:pt idx="24">
                  <c:v>347391.37139637151</c:v>
                </c:pt>
                <c:pt idx="25">
                  <c:v>348265</c:v>
                </c:pt>
                <c:pt idx="26">
                  <c:v>348333.61764202907</c:v>
                </c:pt>
                <c:pt idx="27">
                  <c:v>350436.81057091034</c:v>
                </c:pt>
                <c:pt idx="28">
                  <c:v>352832.29841783323</c:v>
                </c:pt>
                <c:pt idx="29">
                  <c:v>356313.17297740182</c:v>
                </c:pt>
                <c:pt idx="30">
                  <c:v>359403.39113483991</c:v>
                </c:pt>
                <c:pt idx="31">
                  <c:v>361788.31375523098</c:v>
                </c:pt>
                <c:pt idx="32">
                  <c:v>362793.15481927106</c:v>
                </c:pt>
                <c:pt idx="33">
                  <c:v>363756.08952793822</c:v>
                </c:pt>
                <c:pt idx="34">
                  <c:v>365483.7952649431</c:v>
                </c:pt>
                <c:pt idx="35">
                  <c:v>366904.03281953372</c:v>
                </c:pt>
                <c:pt idx="36">
                  <c:v>368081.95255833073</c:v>
                </c:pt>
                <c:pt idx="37">
                  <c:v>369253.6687009426</c:v>
                </c:pt>
                <c:pt idx="38">
                  <c:v>372366.65480200812</c:v>
                </c:pt>
                <c:pt idx="39">
                  <c:v>374631.00358508626</c:v>
                </c:pt>
                <c:pt idx="40">
                  <c:v>376908.24554915895</c:v>
                </c:pt>
                <c:pt idx="41">
                  <c:v>379211.85774996271</c:v>
                </c:pt>
                <c:pt idx="42">
                  <c:v>381538.74454986467</c:v>
                </c:pt>
                <c:pt idx="43">
                  <c:v>383888.2154326617</c:v>
                </c:pt>
                <c:pt idx="44">
                  <c:v>386259.12012228748</c:v>
                </c:pt>
                <c:pt idx="45">
                  <c:v>388650.68805029197</c:v>
                </c:pt>
                <c:pt idx="46">
                  <c:v>391060.79599586764</c:v>
                </c:pt>
                <c:pt idx="47">
                  <c:v>393490.30648369412</c:v>
                </c:pt>
                <c:pt idx="48">
                  <c:v>395936.2978203973</c:v>
                </c:pt>
                <c:pt idx="49">
                  <c:v>398395.46308469854</c:v>
                </c:pt>
                <c:pt idx="50">
                  <c:v>400864.93248797976</c:v>
                </c:pt>
                <c:pt idx="51">
                  <c:v>403341.19070194045</c:v>
                </c:pt>
                <c:pt idx="52">
                  <c:v>405821.01787698566</c:v>
                </c:pt>
                <c:pt idx="53">
                  <c:v>408288.99577215873</c:v>
                </c:pt>
                <c:pt idx="54">
                  <c:v>410752.02432246058</c:v>
                </c:pt>
              </c:numCache>
            </c:numRef>
          </c:val>
        </c:ser>
        <c:ser>
          <c:idx val="4"/>
          <c:order val="4"/>
          <c:tx>
            <c:strRef>
              <c:f>Life!$A$10</c:f>
              <c:strCache>
                <c:ptCount val="1"/>
                <c:pt idx="0">
                  <c:v>Teen 13-19y</c:v>
                </c:pt>
              </c:strCache>
            </c:strRef>
          </c:tx>
          <c:spPr>
            <a:solidFill>
              <a:srgbClr val="7030A0">
                <a:alpha val="80000"/>
              </a:srgbClr>
            </a:solidFill>
            <a:ln w="12700">
              <a:solidFill>
                <a:srgbClr val="7030A0"/>
              </a:solidFill>
            </a:ln>
          </c:spPr>
          <c:cat>
            <c:numRef>
              <c:f>Life!$B$17:$BD$17</c:f>
              <c:numCache>
                <c:formatCode>0_ ;\-0\ 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Life!$B$10:$BD$10</c:f>
              <c:numCache>
                <c:formatCode>_-* #,##0\ _€_-;\-* #,##0\ _€_-;_-* "-"??\ _€_-;_-@_-</c:formatCode>
                <c:ptCount val="55"/>
                <c:pt idx="0">
                  <c:v>468675.08825300023</c:v>
                </c:pt>
                <c:pt idx="1">
                  <c:v>459055.06597563589</c:v>
                </c:pt>
                <c:pt idx="2">
                  <c:v>454705.55811902194</c:v>
                </c:pt>
                <c:pt idx="3">
                  <c:v>456594.10115484381</c:v>
                </c:pt>
                <c:pt idx="4">
                  <c:v>459595.90762986353</c:v>
                </c:pt>
                <c:pt idx="5">
                  <c:v>464050.73215886677</c:v>
                </c:pt>
                <c:pt idx="6">
                  <c:v>470304.68495264131</c:v>
                </c:pt>
                <c:pt idx="7">
                  <c:v>478920.63030584448</c:v>
                </c:pt>
                <c:pt idx="8">
                  <c:v>482263.37895467901</c:v>
                </c:pt>
                <c:pt idx="9">
                  <c:v>485377.95604911889</c:v>
                </c:pt>
                <c:pt idx="10">
                  <c:v>487751.87716999213</c:v>
                </c:pt>
                <c:pt idx="11">
                  <c:v>488616.83536279097</c:v>
                </c:pt>
                <c:pt idx="12">
                  <c:v>487825.31372636312</c:v>
                </c:pt>
                <c:pt idx="13">
                  <c:v>485007.7768282289</c:v>
                </c:pt>
                <c:pt idx="14">
                  <c:v>480797.83752416028</c:v>
                </c:pt>
                <c:pt idx="15">
                  <c:v>478976.42447421484</c:v>
                </c:pt>
                <c:pt idx="16">
                  <c:v>473810.95604940859</c:v>
                </c:pt>
                <c:pt idx="17">
                  <c:v>469762.80083942186</c:v>
                </c:pt>
                <c:pt idx="18">
                  <c:v>466997.18128785258</c:v>
                </c:pt>
                <c:pt idx="19">
                  <c:v>467812.1904971482</c:v>
                </c:pt>
                <c:pt idx="20">
                  <c:v>468795.27505398559</c:v>
                </c:pt>
                <c:pt idx="21">
                  <c:v>470968.90968291054</c:v>
                </c:pt>
                <c:pt idx="22">
                  <c:v>468183.37183295208</c:v>
                </c:pt>
                <c:pt idx="23">
                  <c:v>463566.56216596579</c:v>
                </c:pt>
                <c:pt idx="24">
                  <c:v>455839.25603459339</c:v>
                </c:pt>
                <c:pt idx="25">
                  <c:v>446420</c:v>
                </c:pt>
                <c:pt idx="26">
                  <c:v>436561.44471991109</c:v>
                </c:pt>
                <c:pt idx="27">
                  <c:v>428122.41605355637</c:v>
                </c:pt>
                <c:pt idx="28">
                  <c:v>419004.45525553892</c:v>
                </c:pt>
                <c:pt idx="29">
                  <c:v>411569.0878726826</c:v>
                </c:pt>
                <c:pt idx="30">
                  <c:v>407562.81236568873</c:v>
                </c:pt>
                <c:pt idx="31">
                  <c:v>406136.26603775367</c:v>
                </c:pt>
                <c:pt idx="32">
                  <c:v>406837.97586739185</c:v>
                </c:pt>
                <c:pt idx="33">
                  <c:v>408192.67276207235</c:v>
                </c:pt>
                <c:pt idx="34">
                  <c:v>409917.21510380669</c:v>
                </c:pt>
                <c:pt idx="35">
                  <c:v>412993.47200402117</c:v>
                </c:pt>
                <c:pt idx="36">
                  <c:v>417095.10071699013</c:v>
                </c:pt>
                <c:pt idx="37">
                  <c:v>420575.00864439871</c:v>
                </c:pt>
                <c:pt idx="38">
                  <c:v>421407.40031531657</c:v>
                </c:pt>
                <c:pt idx="39">
                  <c:v>423653.15316026803</c:v>
                </c:pt>
                <c:pt idx="40">
                  <c:v>425001.04641404882</c:v>
                </c:pt>
                <c:pt idx="41">
                  <c:v>427100.89001394837</c:v>
                </c:pt>
                <c:pt idx="42">
                  <c:v>428900.48280347878</c:v>
                </c:pt>
                <c:pt idx="43">
                  <c:v>430462.81834591215</c:v>
                </c:pt>
                <c:pt idx="44">
                  <c:v>432023.70068196784</c:v>
                </c:pt>
                <c:pt idx="45">
                  <c:v>435527.10289628163</c:v>
                </c:pt>
                <c:pt idx="46">
                  <c:v>438187.36700597266</c:v>
                </c:pt>
                <c:pt idx="47">
                  <c:v>440862.2047290862</c:v>
                </c:pt>
                <c:pt idx="48">
                  <c:v>443567.27920875914</c:v>
                </c:pt>
                <c:pt idx="49">
                  <c:v>446299.36305617692</c:v>
                </c:pt>
                <c:pt idx="50">
                  <c:v>449057.07453552709</c:v>
                </c:pt>
                <c:pt idx="51">
                  <c:v>451839.30274555599</c:v>
                </c:pt>
                <c:pt idx="52">
                  <c:v>454644.59446092293</c:v>
                </c:pt>
                <c:pt idx="53">
                  <c:v>457470.98061284045</c:v>
                </c:pt>
                <c:pt idx="54">
                  <c:v>460317.74144786509</c:v>
                </c:pt>
              </c:numCache>
            </c:numRef>
          </c:val>
        </c:ser>
        <c:ser>
          <c:idx val="5"/>
          <c:order val="5"/>
          <c:tx>
            <c:strRef>
              <c:f>Life!$A$11</c:f>
              <c:strCache>
                <c:ptCount val="1"/>
                <c:pt idx="0">
                  <c:v>Young Adult 20-25y</c:v>
                </c:pt>
              </c:strCache>
            </c:strRef>
          </c:tx>
          <c:spPr>
            <a:solidFill>
              <a:srgbClr val="FF9900">
                <a:alpha val="80000"/>
              </a:srgbClr>
            </a:solidFill>
            <a:ln w="12700">
              <a:solidFill>
                <a:srgbClr val="FF9900"/>
              </a:solidFill>
            </a:ln>
          </c:spPr>
          <c:cat>
            <c:numRef>
              <c:f>Life!$B$17:$BD$17</c:f>
              <c:numCache>
                <c:formatCode>0_ ;\-0\ 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Life!$B$11:$BD$11</c:f>
              <c:numCache>
                <c:formatCode>_-* #,##0\ _€_-;\-* #,##0\ _€_-;_-* "-"??\ _€_-;_-@_-</c:formatCode>
                <c:ptCount val="55"/>
                <c:pt idx="0">
                  <c:v>465347.46560650098</c:v>
                </c:pt>
                <c:pt idx="1">
                  <c:v>462072.09933334898</c:v>
                </c:pt>
                <c:pt idx="2">
                  <c:v>456398.2485230586</c:v>
                </c:pt>
                <c:pt idx="3">
                  <c:v>445070.29965829547</c:v>
                </c:pt>
                <c:pt idx="4">
                  <c:v>433375.63960062165</c:v>
                </c:pt>
                <c:pt idx="5">
                  <c:v>421056.58021703141</c:v>
                </c:pt>
                <c:pt idx="6">
                  <c:v>407106.4005882332</c:v>
                </c:pt>
                <c:pt idx="7">
                  <c:v>391800.69589719205</c:v>
                </c:pt>
                <c:pt idx="8">
                  <c:v>384499.16890816129</c:v>
                </c:pt>
                <c:pt idx="9">
                  <c:v>385174.29804155283</c:v>
                </c:pt>
                <c:pt idx="10">
                  <c:v>388582.1999267193</c:v>
                </c:pt>
                <c:pt idx="11">
                  <c:v>393934.5197574296</c:v>
                </c:pt>
                <c:pt idx="12">
                  <c:v>400486.65409460396</c:v>
                </c:pt>
                <c:pt idx="13">
                  <c:v>408901.01808385487</c:v>
                </c:pt>
                <c:pt idx="14">
                  <c:v>411789.1861177283</c:v>
                </c:pt>
                <c:pt idx="15">
                  <c:v>412168.44846539036</c:v>
                </c:pt>
                <c:pt idx="16">
                  <c:v>414063.87144825212</c:v>
                </c:pt>
                <c:pt idx="17">
                  <c:v>416849.5165447148</c:v>
                </c:pt>
                <c:pt idx="18">
                  <c:v>418631.80442344694</c:v>
                </c:pt>
                <c:pt idx="19">
                  <c:v>418177.12311573175</c:v>
                </c:pt>
                <c:pt idx="20">
                  <c:v>415177.15763134812</c:v>
                </c:pt>
                <c:pt idx="21">
                  <c:v>410532.86559380195</c:v>
                </c:pt>
                <c:pt idx="22">
                  <c:v>405998.14166286588</c:v>
                </c:pt>
                <c:pt idx="23">
                  <c:v>400365.95751616312</c:v>
                </c:pt>
                <c:pt idx="24">
                  <c:v>398240.26247583673</c:v>
                </c:pt>
                <c:pt idx="25">
                  <c:v>398035</c:v>
                </c:pt>
                <c:pt idx="26">
                  <c:v>401192.90699917369</c:v>
                </c:pt>
                <c:pt idx="27">
                  <c:v>403351.63120672939</c:v>
                </c:pt>
                <c:pt idx="28">
                  <c:v>402653.3226404005</c:v>
                </c:pt>
                <c:pt idx="29">
                  <c:v>400446.00276104716</c:v>
                </c:pt>
                <c:pt idx="30">
                  <c:v>394209.63077852054</c:v>
                </c:pt>
                <c:pt idx="31">
                  <c:v>387108.72160238901</c:v>
                </c:pt>
                <c:pt idx="32">
                  <c:v>376668.7435233366</c:v>
                </c:pt>
                <c:pt idx="33">
                  <c:v>369027.92532141844</c:v>
                </c:pt>
                <c:pt idx="34">
                  <c:v>360632.41410097876</c:v>
                </c:pt>
                <c:pt idx="35">
                  <c:v>353645.94892503758</c:v>
                </c:pt>
                <c:pt idx="36">
                  <c:v>348663.66135324573</c:v>
                </c:pt>
                <c:pt idx="37">
                  <c:v>346171.41425836086</c:v>
                </c:pt>
                <c:pt idx="38">
                  <c:v>347066.74248104327</c:v>
                </c:pt>
                <c:pt idx="39">
                  <c:v>347160.01575042843</c:v>
                </c:pt>
                <c:pt idx="40">
                  <c:v>349281.65593872027</c:v>
                </c:pt>
                <c:pt idx="41">
                  <c:v>351691.52832033701</c:v>
                </c:pt>
                <c:pt idx="42">
                  <c:v>355181.65596556367</c:v>
                </c:pt>
                <c:pt idx="43">
                  <c:v>358283.3294303054</c:v>
                </c:pt>
                <c:pt idx="44">
                  <c:v>360682.49740725348</c:v>
                </c:pt>
                <c:pt idx="45">
                  <c:v>361702.08354456478</c:v>
                </c:pt>
                <c:pt idx="46">
                  <c:v>362682.68662694754</c:v>
                </c:pt>
                <c:pt idx="47">
                  <c:v>364424.98338752508</c:v>
                </c:pt>
                <c:pt idx="48">
                  <c:v>365860.97953998949</c:v>
                </c:pt>
                <c:pt idx="49">
                  <c:v>367056.1315883327</c:v>
                </c:pt>
                <c:pt idx="50">
                  <c:v>368245.21227198408</c:v>
                </c:pt>
                <c:pt idx="51">
                  <c:v>371367.14981294912</c:v>
                </c:pt>
                <c:pt idx="52">
                  <c:v>373643.68357107678</c:v>
                </c:pt>
                <c:pt idx="53">
                  <c:v>375932.89977148455</c:v>
                </c:pt>
                <c:pt idx="54">
                  <c:v>378248.22248365695</c:v>
                </c:pt>
              </c:numCache>
            </c:numRef>
          </c:val>
        </c:ser>
        <c:ser>
          <c:idx val="6"/>
          <c:order val="6"/>
          <c:tx>
            <c:strRef>
              <c:f>Life!$A$12</c:f>
              <c:strCache>
                <c:ptCount val="1"/>
                <c:pt idx="0">
                  <c:v>Working Age 26-65y</c:v>
                </c:pt>
              </c:strCache>
            </c:strRef>
          </c:tx>
          <c:spPr>
            <a:solidFill>
              <a:srgbClr val="92D050">
                <a:alpha val="80000"/>
              </a:srgbClr>
            </a:solidFill>
            <a:ln w="12700">
              <a:solidFill>
                <a:srgbClr val="92D050"/>
              </a:solidFill>
            </a:ln>
          </c:spPr>
          <c:cat>
            <c:numRef>
              <c:f>Life!$B$17:$BD$17</c:f>
              <c:numCache>
                <c:formatCode>0_ ;\-0\ 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Life!$B$12:$BD$12</c:f>
              <c:numCache>
                <c:formatCode>_-* #,##0\ _€_-;\-* #,##0\ _€_-;_-* "-"??\ _€_-;_-@_-</c:formatCode>
                <c:ptCount val="55"/>
                <c:pt idx="0">
                  <c:v>2591579.7966200528</c:v>
                </c:pt>
                <c:pt idx="1">
                  <c:v>2617547.5972008333</c:v>
                </c:pt>
                <c:pt idx="2">
                  <c:v>2643028.7377735819</c:v>
                </c:pt>
                <c:pt idx="3">
                  <c:v>2668337.6881564627</c:v>
                </c:pt>
                <c:pt idx="4">
                  <c:v>2691961.2136064498</c:v>
                </c:pt>
                <c:pt idx="5">
                  <c:v>2713055.1052458109</c:v>
                </c:pt>
                <c:pt idx="6">
                  <c:v>2733482.2536893585</c:v>
                </c:pt>
                <c:pt idx="7">
                  <c:v>2752241.2327766679</c:v>
                </c:pt>
                <c:pt idx="8">
                  <c:v>2767572.9869598835</c:v>
                </c:pt>
                <c:pt idx="9">
                  <c:v>2777505.0259725018</c:v>
                </c:pt>
                <c:pt idx="10">
                  <c:v>2785934.7317236392</c:v>
                </c:pt>
                <c:pt idx="11">
                  <c:v>2793385.2003548061</c:v>
                </c:pt>
                <c:pt idx="12">
                  <c:v>2800053.7390666814</c:v>
                </c:pt>
                <c:pt idx="13">
                  <c:v>2805909.0585526573</c:v>
                </c:pt>
                <c:pt idx="14">
                  <c:v>2815480.2204087628</c:v>
                </c:pt>
                <c:pt idx="15">
                  <c:v>2826528.6115134526</c:v>
                </c:pt>
                <c:pt idx="16">
                  <c:v>2838780.6039249725</c:v>
                </c:pt>
                <c:pt idx="17">
                  <c:v>2848450.9935914739</c:v>
                </c:pt>
                <c:pt idx="18">
                  <c:v>2854734.5062613883</c:v>
                </c:pt>
                <c:pt idx="19">
                  <c:v>2860065.1421552603</c:v>
                </c:pt>
                <c:pt idx="20">
                  <c:v>2871485.9719766481</c:v>
                </c:pt>
                <c:pt idx="21">
                  <c:v>2867791.4619051493</c:v>
                </c:pt>
                <c:pt idx="22">
                  <c:v>2885297.8385249353</c:v>
                </c:pt>
                <c:pt idx="23">
                  <c:v>2893334.9955715705</c:v>
                </c:pt>
                <c:pt idx="24">
                  <c:v>2897001.5786940982</c:v>
                </c:pt>
                <c:pt idx="25">
                  <c:v>2885081</c:v>
                </c:pt>
                <c:pt idx="26">
                  <c:v>2862375.349894329</c:v>
                </c:pt>
                <c:pt idx="27">
                  <c:v>2837061.5523389811</c:v>
                </c:pt>
                <c:pt idx="28">
                  <c:v>2814939.8746735309</c:v>
                </c:pt>
                <c:pt idx="29">
                  <c:v>2794387.5608086097</c:v>
                </c:pt>
                <c:pt idx="30">
                  <c:v>2778286.2672919375</c:v>
                </c:pt>
                <c:pt idx="31">
                  <c:v>2764923.7416700819</c:v>
                </c:pt>
                <c:pt idx="32">
                  <c:v>2750608.2754671271</c:v>
                </c:pt>
                <c:pt idx="33">
                  <c:v>2737229.2841551597</c:v>
                </c:pt>
                <c:pt idx="34">
                  <c:v>2723468.3831937513</c:v>
                </c:pt>
                <c:pt idx="35">
                  <c:v>2708181.8769394546</c:v>
                </c:pt>
                <c:pt idx="36">
                  <c:v>2690318.1331634885</c:v>
                </c:pt>
                <c:pt idx="37">
                  <c:v>2673295.8388290158</c:v>
                </c:pt>
                <c:pt idx="38">
                  <c:v>2657286.2289983234</c:v>
                </c:pt>
                <c:pt idx="39">
                  <c:v>2640082.8770292941</c:v>
                </c:pt>
                <c:pt idx="40">
                  <c:v>2622206.1606835718</c:v>
                </c:pt>
                <c:pt idx="41">
                  <c:v>2603679.1425594911</c:v>
                </c:pt>
                <c:pt idx="42">
                  <c:v>2584677.316611588</c:v>
                </c:pt>
                <c:pt idx="43">
                  <c:v>2566065.9046048727</c:v>
                </c:pt>
                <c:pt idx="44">
                  <c:v>2549564.3657539384</c:v>
                </c:pt>
                <c:pt idx="45">
                  <c:v>2534460.9005890824</c:v>
                </c:pt>
                <c:pt idx="46">
                  <c:v>2521070.8262033928</c:v>
                </c:pt>
                <c:pt idx="47">
                  <c:v>2507988.4265689948</c:v>
                </c:pt>
                <c:pt idx="48">
                  <c:v>2497555.5112708751</c:v>
                </c:pt>
                <c:pt idx="49">
                  <c:v>2492253.3003764842</c:v>
                </c:pt>
                <c:pt idx="50">
                  <c:v>2488648.0358809638</c:v>
                </c:pt>
                <c:pt idx="51">
                  <c:v>2485580.606176591</c:v>
                </c:pt>
                <c:pt idx="52">
                  <c:v>2485598.266503972</c:v>
                </c:pt>
                <c:pt idx="53">
                  <c:v>2487987.0958117587</c:v>
                </c:pt>
                <c:pt idx="54">
                  <c:v>2485483.4888953855</c:v>
                </c:pt>
              </c:numCache>
            </c:numRef>
          </c:val>
        </c:ser>
        <c:ser>
          <c:idx val="7"/>
          <c:order val="7"/>
          <c:tx>
            <c:strRef>
              <c:f>Life!$A$13</c:f>
              <c:strCache>
                <c:ptCount val="1"/>
                <c:pt idx="0">
                  <c:v>Pensioner 66-80y</c:v>
                </c:pt>
              </c:strCache>
            </c:strRef>
          </c:tx>
          <c:spPr>
            <a:solidFill>
              <a:srgbClr val="00B050">
                <a:alpha val="80000"/>
              </a:srgbClr>
            </a:solidFill>
            <a:ln w="12700">
              <a:solidFill>
                <a:srgbClr val="00B050"/>
              </a:solidFill>
            </a:ln>
          </c:spPr>
          <c:cat>
            <c:numRef>
              <c:f>Life!$B$17:$BD$17</c:f>
              <c:numCache>
                <c:formatCode>0_ ;\-0\ 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Life!$B$13:$BD$13</c:f>
              <c:numCache>
                <c:formatCode>_-* #,##0\ _€_-;\-* #,##0\ _€_-;_-* "-"??\ _€_-;_-@_-</c:formatCode>
                <c:ptCount val="55"/>
                <c:pt idx="0">
                  <c:v>480214.46001437568</c:v>
                </c:pt>
                <c:pt idx="1">
                  <c:v>476932.79055156215</c:v>
                </c:pt>
                <c:pt idx="2">
                  <c:v>475335.97828718339</c:v>
                </c:pt>
                <c:pt idx="3">
                  <c:v>475728.9558613376</c:v>
                </c:pt>
                <c:pt idx="4">
                  <c:v>477883.29661586118</c:v>
                </c:pt>
                <c:pt idx="5">
                  <c:v>482070.37540017068</c:v>
                </c:pt>
                <c:pt idx="6">
                  <c:v>487608.75259563018</c:v>
                </c:pt>
                <c:pt idx="7">
                  <c:v>495031.06874076626</c:v>
                </c:pt>
                <c:pt idx="8">
                  <c:v>504447.62071340042</c:v>
                </c:pt>
                <c:pt idx="9">
                  <c:v>514913.78696365352</c:v>
                </c:pt>
                <c:pt idx="10">
                  <c:v>525851.99734140851</c:v>
                </c:pt>
                <c:pt idx="11">
                  <c:v>535710.10114524898</c:v>
                </c:pt>
                <c:pt idx="12">
                  <c:v>544308.88149486075</c:v>
                </c:pt>
                <c:pt idx="13">
                  <c:v>551114.14032013575</c:v>
                </c:pt>
                <c:pt idx="14">
                  <c:v>558597.4104236362</c:v>
                </c:pt>
                <c:pt idx="15">
                  <c:v>565990.8271842883</c:v>
                </c:pt>
                <c:pt idx="16">
                  <c:v>573171.90501791518</c:v>
                </c:pt>
                <c:pt idx="17">
                  <c:v>582089.18550805666</c:v>
                </c:pt>
                <c:pt idx="18">
                  <c:v>592628.63084073947</c:v>
                </c:pt>
                <c:pt idx="19">
                  <c:v>603414.22767149424</c:v>
                </c:pt>
                <c:pt idx="20">
                  <c:v>607339.37927123532</c:v>
                </c:pt>
                <c:pt idx="21">
                  <c:v>626720.90311347658</c:v>
                </c:pt>
                <c:pt idx="22">
                  <c:v>627048.12985946494</c:v>
                </c:pt>
                <c:pt idx="23">
                  <c:v>636154.52574492444</c:v>
                </c:pt>
                <c:pt idx="24">
                  <c:v>647236.06863401632</c:v>
                </c:pt>
                <c:pt idx="25">
                  <c:v>670736</c:v>
                </c:pt>
                <c:pt idx="26">
                  <c:v>702294.34306909307</c:v>
                </c:pt>
                <c:pt idx="27">
                  <c:v>735532.07654243824</c:v>
                </c:pt>
                <c:pt idx="28">
                  <c:v>770131.03537900501</c:v>
                </c:pt>
                <c:pt idx="29">
                  <c:v>800979.14104213798</c:v>
                </c:pt>
                <c:pt idx="30">
                  <c:v>827566.59585729986</c:v>
                </c:pt>
                <c:pt idx="31">
                  <c:v>850960.31648934504</c:v>
                </c:pt>
                <c:pt idx="32">
                  <c:v>874660.22094548377</c:v>
                </c:pt>
                <c:pt idx="33">
                  <c:v>893216.16067729366</c:v>
                </c:pt>
                <c:pt idx="34">
                  <c:v>911128.21046679141</c:v>
                </c:pt>
                <c:pt idx="35">
                  <c:v>933901.44750247197</c:v>
                </c:pt>
                <c:pt idx="36">
                  <c:v>943724.64484096318</c:v>
                </c:pt>
                <c:pt idx="37">
                  <c:v>965787.05421302689</c:v>
                </c:pt>
                <c:pt idx="38">
                  <c:v>976645.24222407793</c:v>
                </c:pt>
                <c:pt idx="39">
                  <c:v>987307.3946158383</c:v>
                </c:pt>
                <c:pt idx="40">
                  <c:v>987764.96150583646</c:v>
                </c:pt>
                <c:pt idx="41">
                  <c:v>982278.27953633456</c:v>
                </c:pt>
                <c:pt idx="42">
                  <c:v>975947.11641521845</c:v>
                </c:pt>
                <c:pt idx="43">
                  <c:v>970520.9038690913</c:v>
                </c:pt>
                <c:pt idx="44">
                  <c:v>965754.05282533518</c:v>
                </c:pt>
                <c:pt idx="45">
                  <c:v>961631.72043156333</c:v>
                </c:pt>
                <c:pt idx="46">
                  <c:v>959679.27604504593</c:v>
                </c:pt>
                <c:pt idx="47">
                  <c:v>955453.45553399099</c:v>
                </c:pt>
                <c:pt idx="48">
                  <c:v>951687.72160399891</c:v>
                </c:pt>
                <c:pt idx="49">
                  <c:v>943072.03072859021</c:v>
                </c:pt>
                <c:pt idx="50">
                  <c:v>933567.37925188965</c:v>
                </c:pt>
                <c:pt idx="51">
                  <c:v>921814.98358258896</c:v>
                </c:pt>
                <c:pt idx="52">
                  <c:v>910062.00926259288</c:v>
                </c:pt>
                <c:pt idx="53">
                  <c:v>898959.31961592729</c:v>
                </c:pt>
                <c:pt idx="54">
                  <c:v>891562.5130103199</c:v>
                </c:pt>
              </c:numCache>
            </c:numRef>
          </c:val>
        </c:ser>
        <c:ser>
          <c:idx val="8"/>
          <c:order val="8"/>
          <c:tx>
            <c:strRef>
              <c:f>Life!$A$14</c:f>
              <c:strCache>
                <c:ptCount val="1"/>
                <c:pt idx="0">
                  <c:v>Elderly 81-99y</c:v>
                </c:pt>
              </c:strCache>
            </c:strRef>
          </c:tx>
          <c:spPr>
            <a:solidFill>
              <a:srgbClr val="006600">
                <a:alpha val="80000"/>
              </a:srgbClr>
            </a:solidFill>
            <a:ln w="12700">
              <a:solidFill>
                <a:srgbClr val="006600"/>
              </a:solidFill>
            </a:ln>
          </c:spPr>
          <c:cat>
            <c:numRef>
              <c:f>Life!$B$17:$BD$17</c:f>
              <c:numCache>
                <c:formatCode>0_ ;\-0\ 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Life!$B$14:$BD$14</c:f>
              <c:numCache>
                <c:formatCode>_-* #,##0\ _€_-;\-* #,##0\ _€_-;_-* "-"??\ _€_-;_-@_-</c:formatCode>
                <c:ptCount val="55"/>
                <c:pt idx="0">
                  <c:v>152966.04939503231</c:v>
                </c:pt>
                <c:pt idx="1">
                  <c:v>155137.01418743149</c:v>
                </c:pt>
                <c:pt idx="2">
                  <c:v>157104.6152440616</c:v>
                </c:pt>
                <c:pt idx="3">
                  <c:v>158736.37629690996</c:v>
                </c:pt>
                <c:pt idx="4">
                  <c:v>159912.47296112336</c:v>
                </c:pt>
                <c:pt idx="5">
                  <c:v>160564.66232681155</c:v>
                </c:pt>
                <c:pt idx="6">
                  <c:v>160709.08738100738</c:v>
                </c:pt>
                <c:pt idx="7">
                  <c:v>160445.1478630325</c:v>
                </c:pt>
                <c:pt idx="8">
                  <c:v>159910.16546610836</c:v>
                </c:pt>
                <c:pt idx="9">
                  <c:v>159230.08118905104</c:v>
                </c:pt>
                <c:pt idx="10">
                  <c:v>158523.57974114464</c:v>
                </c:pt>
                <c:pt idx="11">
                  <c:v>157926.18869957409</c:v>
                </c:pt>
                <c:pt idx="12">
                  <c:v>157602.99458570304</c:v>
                </c:pt>
                <c:pt idx="13">
                  <c:v>157999.25297195069</c:v>
                </c:pt>
                <c:pt idx="14">
                  <c:v>159968.82876019162</c:v>
                </c:pt>
                <c:pt idx="15">
                  <c:v>163707.73309213767</c:v>
                </c:pt>
                <c:pt idx="16">
                  <c:v>167814.80568966689</c:v>
                </c:pt>
                <c:pt idx="17">
                  <c:v>172448.46910887514</c:v>
                </c:pt>
                <c:pt idx="18">
                  <c:v>177963.03129901533</c:v>
                </c:pt>
                <c:pt idx="19">
                  <c:v>183836.18676646426</c:v>
                </c:pt>
                <c:pt idx="20">
                  <c:v>190612.69604394966</c:v>
                </c:pt>
                <c:pt idx="21">
                  <c:v>197373.3046091421</c:v>
                </c:pt>
                <c:pt idx="22">
                  <c:v>204572.20589055508</c:v>
                </c:pt>
                <c:pt idx="23">
                  <c:v>212761.16889391988</c:v>
                </c:pt>
                <c:pt idx="24">
                  <c:v>221202.57252653636</c:v>
                </c:pt>
                <c:pt idx="25">
                  <c:v>230003</c:v>
                </c:pt>
                <c:pt idx="26">
                  <c:v>236014.40502404157</c:v>
                </c:pt>
                <c:pt idx="27">
                  <c:v>240709.21342309631</c:v>
                </c:pt>
                <c:pt idx="28">
                  <c:v>243665.68291572886</c:v>
                </c:pt>
                <c:pt idx="29">
                  <c:v>248097.24428702929</c:v>
                </c:pt>
                <c:pt idx="30">
                  <c:v>253796.56955645629</c:v>
                </c:pt>
                <c:pt idx="31">
                  <c:v>259137.48185503695</c:v>
                </c:pt>
                <c:pt idx="32">
                  <c:v>266017.4270440953</c:v>
                </c:pt>
                <c:pt idx="33">
                  <c:v>274538.85493251163</c:v>
                </c:pt>
                <c:pt idx="34">
                  <c:v>283876.40559515741</c:v>
                </c:pt>
                <c:pt idx="35">
                  <c:v>287563.17141433212</c:v>
                </c:pt>
                <c:pt idx="36">
                  <c:v>304068.76113265322</c:v>
                </c:pt>
                <c:pt idx="37">
                  <c:v>305711.2656907955</c:v>
                </c:pt>
                <c:pt idx="38">
                  <c:v>314883.85993222462</c:v>
                </c:pt>
                <c:pt idx="39">
                  <c:v>325714.63005949924</c:v>
                </c:pt>
                <c:pt idx="40">
                  <c:v>346178.67296340235</c:v>
                </c:pt>
                <c:pt idx="41">
                  <c:v>372025.64674218633</c:v>
                </c:pt>
                <c:pt idx="42">
                  <c:v>398224.87997338502</c:v>
                </c:pt>
                <c:pt idx="43">
                  <c:v>423521.17053891177</c:v>
                </c:pt>
                <c:pt idx="44">
                  <c:v>446491.71432187955</c:v>
                </c:pt>
                <c:pt idx="45">
                  <c:v>465621.57212277467</c:v>
                </c:pt>
                <c:pt idx="46">
                  <c:v>482223.96880716935</c:v>
                </c:pt>
                <c:pt idx="47">
                  <c:v>499611.55096159648</c:v>
                </c:pt>
                <c:pt idx="48">
                  <c:v>513774.04528482672</c:v>
                </c:pt>
                <c:pt idx="49">
                  <c:v>527285.42135411117</c:v>
                </c:pt>
                <c:pt idx="50">
                  <c:v>539535.06064312486</c:v>
                </c:pt>
                <c:pt idx="51">
                  <c:v>550993.0442543237</c:v>
                </c:pt>
                <c:pt idx="52">
                  <c:v>559689.10911869421</c:v>
                </c:pt>
                <c:pt idx="53">
                  <c:v>565071.20776822953</c:v>
                </c:pt>
                <c:pt idx="54">
                  <c:v>571632.24808948429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020480"/>
        <c:axId val="90030848"/>
      </c:areaChart>
      <c:lineChart>
        <c:grouping val="standard"/>
        <c:varyColors val="0"/>
        <c:ser>
          <c:idx val="9"/>
          <c:order val="9"/>
          <c:tx>
            <c:v>Total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Life!$B$17:$BD$17</c:f>
              <c:numCache>
                <c:formatCode>0_ ;\-0\ 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Life!$B$123:$BD$123</c:f>
              <c:numCache>
                <c:formatCode>_-* #,##0\ _€_-;\-* #,##0\ _€_-;_-* "-"??\ _€_-;_-@_-</c:formatCode>
                <c:ptCount val="55"/>
                <c:pt idx="0">
                  <c:v>5058118.7538118539</c:v>
                </c:pt>
                <c:pt idx="1">
                  <c:v>5069100.4831642061</c:v>
                </c:pt>
                <c:pt idx="2">
                  <c:v>5079845.6166122956</c:v>
                </c:pt>
                <c:pt idx="3">
                  <c:v>5094293.303046749</c:v>
                </c:pt>
                <c:pt idx="4">
                  <c:v>5108958.4820148638</c:v>
                </c:pt>
                <c:pt idx="5">
                  <c:v>5125955.1968198521</c:v>
                </c:pt>
                <c:pt idx="6">
                  <c:v>5143020.0047474178</c:v>
                </c:pt>
                <c:pt idx="7">
                  <c:v>5161699.1504295468</c:v>
                </c:pt>
                <c:pt idx="8">
                  <c:v>5178772.5420721183</c:v>
                </c:pt>
                <c:pt idx="9">
                  <c:v>5196332.8034027247</c:v>
                </c:pt>
                <c:pt idx="10">
                  <c:v>5212216.05258092</c:v>
                </c:pt>
                <c:pt idx="11">
                  <c:v>5226060.7830036609</c:v>
                </c:pt>
                <c:pt idx="12">
                  <c:v>5238726.8730774997</c:v>
                </c:pt>
                <c:pt idx="13">
                  <c:v>5249388.5034760535</c:v>
                </c:pt>
                <c:pt idx="14">
                  <c:v>5260905.5335376561</c:v>
                </c:pt>
                <c:pt idx="15">
                  <c:v>5271847.8528432529</c:v>
                </c:pt>
                <c:pt idx="16">
                  <c:v>5283020.9946384467</c:v>
                </c:pt>
                <c:pt idx="17">
                  <c:v>5294078.4167495463</c:v>
                </c:pt>
                <c:pt idx="18">
                  <c:v>5306170.2413288588</c:v>
                </c:pt>
                <c:pt idx="19">
                  <c:v>5319318.5105623379</c:v>
                </c:pt>
                <c:pt idx="20">
                  <c:v>5332223.1287305169</c:v>
                </c:pt>
                <c:pt idx="21">
                  <c:v>5346265.9414861333</c:v>
                </c:pt>
                <c:pt idx="22">
                  <c:v>5359758.9758297373</c:v>
                </c:pt>
                <c:pt idx="23">
                  <c:v>5373726.3053702274</c:v>
                </c:pt>
                <c:pt idx="24">
                  <c:v>5388042.3648459557</c:v>
                </c:pt>
                <c:pt idx="25">
                  <c:v>5401267</c:v>
                </c:pt>
                <c:pt idx="26">
                  <c:v>5411722.5202417625</c:v>
                </c:pt>
                <c:pt idx="27">
                  <c:v>5421540.9105500476</c:v>
                </c:pt>
                <c:pt idx="28">
                  <c:v>5431687.668192598</c:v>
                </c:pt>
                <c:pt idx="29">
                  <c:v>5442090.4486408699</c:v>
                </c:pt>
                <c:pt idx="30">
                  <c:v>5452727.0912816087</c:v>
                </c:pt>
                <c:pt idx="31">
                  <c:v>5463562.8557202537</c:v>
                </c:pt>
                <c:pt idx="32">
                  <c:v>5474650.5693230378</c:v>
                </c:pt>
                <c:pt idx="33">
                  <c:v>5485743.2211774662</c:v>
                </c:pt>
                <c:pt idx="34">
                  <c:v>5497026.1424711216</c:v>
                </c:pt>
                <c:pt idx="35">
                  <c:v>5508483.2172907423</c:v>
                </c:pt>
                <c:pt idx="36">
                  <c:v>5520052.2800873425</c:v>
                </c:pt>
                <c:pt idx="37">
                  <c:v>5531733.2668426251</c:v>
                </c:pt>
                <c:pt idx="38">
                  <c:v>5543465.6918446384</c:v>
                </c:pt>
                <c:pt idx="39">
                  <c:v>5555259.7542892555</c:v>
                </c:pt>
                <c:pt idx="40">
                  <c:v>5566981.643575483</c:v>
                </c:pt>
                <c:pt idx="41">
                  <c:v>5578587.3900993764</c:v>
                </c:pt>
                <c:pt idx="42">
                  <c:v>5590055.447635415</c:v>
                </c:pt>
                <c:pt idx="43">
                  <c:v>5601335.9219394969</c:v>
                </c:pt>
                <c:pt idx="44">
                  <c:v>5612397.6731819352</c:v>
                </c:pt>
                <c:pt idx="45">
                  <c:v>5622262.0607550265</c:v>
                </c:pt>
                <c:pt idx="46">
                  <c:v>5632621.3023314802</c:v>
                </c:pt>
                <c:pt idx="47">
                  <c:v>5642604.4859115668</c:v>
                </c:pt>
                <c:pt idx="48">
                  <c:v>5652218.4425431052</c:v>
                </c:pt>
                <c:pt idx="49">
                  <c:v>5661264.9502720581</c:v>
                </c:pt>
                <c:pt idx="50">
                  <c:v>5669886.678639695</c:v>
                </c:pt>
                <c:pt idx="51">
                  <c:v>5677968.0524154557</c:v>
                </c:pt>
                <c:pt idx="52">
                  <c:v>5685547.1973016458</c:v>
                </c:pt>
                <c:pt idx="53">
                  <c:v>5692859.1581436945</c:v>
                </c:pt>
                <c:pt idx="54">
                  <c:v>5700200.1752631655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Life!$A$122</c:f>
              <c:strCache>
                <c:ptCount val="1"/>
                <c:pt idx="0">
                  <c:v>Observed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Life!$B$17:$BD$17</c:f>
              <c:numCache>
                <c:formatCode>0_ ;\-0\ 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Life!$B$122:$AB$122</c:f>
              <c:numCache>
                <c:formatCode>General</c:formatCode>
                <c:ptCount val="27"/>
                <c:pt idx="0">
                  <c:v>4925644</c:v>
                </c:pt>
                <c:pt idx="1">
                  <c:v>4938602</c:v>
                </c:pt>
                <c:pt idx="2">
                  <c:v>4954359</c:v>
                </c:pt>
                <c:pt idx="3">
                  <c:v>4974383</c:v>
                </c:pt>
                <c:pt idx="4">
                  <c:v>4998478</c:v>
                </c:pt>
                <c:pt idx="5">
                  <c:v>5029002</c:v>
                </c:pt>
                <c:pt idx="6">
                  <c:v>5054982</c:v>
                </c:pt>
                <c:pt idx="7">
                  <c:v>5077912</c:v>
                </c:pt>
                <c:pt idx="8">
                  <c:v>5098754</c:v>
                </c:pt>
                <c:pt idx="9">
                  <c:v>5116826</c:v>
                </c:pt>
                <c:pt idx="10">
                  <c:v>5132320</c:v>
                </c:pt>
                <c:pt idx="11">
                  <c:v>5147349</c:v>
                </c:pt>
                <c:pt idx="12">
                  <c:v>5159646</c:v>
                </c:pt>
                <c:pt idx="13">
                  <c:v>5171302</c:v>
                </c:pt>
                <c:pt idx="14">
                  <c:v>5181115</c:v>
                </c:pt>
                <c:pt idx="15">
                  <c:v>5194901</c:v>
                </c:pt>
                <c:pt idx="16">
                  <c:v>5206295</c:v>
                </c:pt>
                <c:pt idx="17">
                  <c:v>5219732</c:v>
                </c:pt>
                <c:pt idx="18">
                  <c:v>5236611</c:v>
                </c:pt>
                <c:pt idx="19">
                  <c:v>5255580</c:v>
                </c:pt>
                <c:pt idx="20">
                  <c:v>5276955</c:v>
                </c:pt>
                <c:pt idx="21">
                  <c:v>5300484</c:v>
                </c:pt>
                <c:pt idx="22">
                  <c:v>5326314</c:v>
                </c:pt>
                <c:pt idx="23">
                  <c:v>5351427</c:v>
                </c:pt>
                <c:pt idx="24">
                  <c:v>5375276</c:v>
                </c:pt>
                <c:pt idx="25">
                  <c:v>5401267</c:v>
                </c:pt>
                <c:pt idx="26">
                  <c:v>5426674</c:v>
                </c:pt>
              </c:numCache>
            </c:numRef>
          </c:val>
          <c:smooth val="0"/>
        </c:ser>
        <c:ser>
          <c:idx val="11"/>
          <c:order val="11"/>
          <c:tx>
            <c:v>Projection</c:v>
          </c:tx>
          <c:spPr>
            <a:ln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Life!$B$17:$BD$17</c:f>
              <c:numCache>
                <c:formatCode>0_ ;\-0\ 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Life!$B$124:$BD$124</c:f>
              <c:numCache>
                <c:formatCode>General</c:formatCode>
                <c:ptCount val="55"/>
                <c:pt idx="27" formatCode="#,##0">
                  <c:v>5452773</c:v>
                </c:pt>
                <c:pt idx="28" formatCode="#,##0">
                  <c:v>5478556</c:v>
                </c:pt>
                <c:pt idx="29" formatCode="#,##0">
                  <c:v>5504314</c:v>
                </c:pt>
                <c:pt idx="30" formatCode="#,##0">
                  <c:v>5529971</c:v>
                </c:pt>
                <c:pt idx="31" formatCode="#,##0">
                  <c:v>5555550</c:v>
                </c:pt>
                <c:pt idx="32" formatCode="#,##0">
                  <c:v>5580931</c:v>
                </c:pt>
                <c:pt idx="33" formatCode="#,##0">
                  <c:v>5606119</c:v>
                </c:pt>
                <c:pt idx="34" formatCode="#,##0">
                  <c:v>5631017</c:v>
                </c:pt>
                <c:pt idx="35" formatCode="#,##0">
                  <c:v>5655551</c:v>
                </c:pt>
                <c:pt idx="36" formatCode="#,##0">
                  <c:v>5679653</c:v>
                </c:pt>
                <c:pt idx="37" formatCode="#,##0">
                  <c:v>5703281</c:v>
                </c:pt>
                <c:pt idx="38" formatCode="#,##0">
                  <c:v>5726245</c:v>
                </c:pt>
                <c:pt idx="39" formatCode="#,##0">
                  <c:v>5748548</c:v>
                </c:pt>
                <c:pt idx="40" formatCode="#,##0">
                  <c:v>5770079</c:v>
                </c:pt>
                <c:pt idx="41" formatCode="#,##0">
                  <c:v>5790800</c:v>
                </c:pt>
                <c:pt idx="42" formatCode="#,##0">
                  <c:v>5810620</c:v>
                </c:pt>
                <c:pt idx="43" formatCode="#,##0">
                  <c:v>5829616</c:v>
                </c:pt>
                <c:pt idx="44" formatCode="#,##0">
                  <c:v>5847678</c:v>
                </c:pt>
                <c:pt idx="45" formatCode="#,##0">
                  <c:v>5864874</c:v>
                </c:pt>
                <c:pt idx="46">
                  <c:v>5881152</c:v>
                </c:pt>
                <c:pt idx="47">
                  <c:v>5896645</c:v>
                </c:pt>
                <c:pt idx="48" formatCode="#,##0">
                  <c:v>5911273</c:v>
                </c:pt>
                <c:pt idx="49">
                  <c:v>5925151</c:v>
                </c:pt>
                <c:pt idx="50">
                  <c:v>5938266</c:v>
                </c:pt>
                <c:pt idx="51">
                  <c:v>5950683</c:v>
                </c:pt>
                <c:pt idx="52">
                  <c:v>5962551</c:v>
                </c:pt>
                <c:pt idx="53">
                  <c:v>5973889</c:v>
                </c:pt>
                <c:pt idx="54">
                  <c:v>5984898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020480"/>
        <c:axId val="90030848"/>
      </c:lineChart>
      <c:catAx>
        <c:axId val="900204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Year</a:t>
                </a:r>
              </a:p>
            </c:rich>
          </c:tx>
          <c:layout/>
          <c:overlay val="0"/>
        </c:title>
        <c:numFmt formatCode="0_ ;\-0\ 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0030848"/>
        <c:crosses val="autoZero"/>
        <c:auto val="1"/>
        <c:lblAlgn val="ctr"/>
        <c:lblOffset val="100"/>
        <c:tickLblSkip val="5"/>
        <c:noMultiLvlLbl val="0"/>
      </c:catAx>
      <c:valAx>
        <c:axId val="90030848"/>
        <c:scaling>
          <c:orientation val="minMax"/>
          <c:max val="6000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Population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0020480"/>
        <c:crosses val="autoZero"/>
        <c:crossBetween val="between"/>
        <c:minorUnit val="500000"/>
        <c:dispUnits>
          <c:builtInUnit val="millions"/>
          <c:dispUnitsLbl>
            <c:layout/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</c:dispUnitsLbl>
        </c:dispUnits>
      </c:valAx>
    </c:plotArea>
    <c:legend>
      <c:legendPos val="r"/>
      <c:layout>
        <c:manualLayout>
          <c:xMode val="edge"/>
          <c:yMode val="edge"/>
          <c:x val="0.8242725879710715"/>
          <c:y val="5.0529219582087337E-2"/>
          <c:w val="0.16736212703947734"/>
          <c:h val="0.90799902150897294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56977252843395"/>
          <c:y val="6.3042989814260042E-2"/>
          <c:w val="0.86529943132108478"/>
          <c:h val="0.78807146410120177"/>
        </c:manualLayout>
      </c:layout>
      <c:barChart>
        <c:barDir val="col"/>
        <c:grouping val="clustered"/>
        <c:varyColors val="0"/>
        <c:ser>
          <c:idx val="0"/>
          <c:order val="0"/>
          <c:tx>
            <c:v>Incidence</c:v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2"/>
            <c:invertIfNegative val="0"/>
            <c:bubble3D val="0"/>
            <c:spPr>
              <a:noFill/>
              <a:ln w="28575">
                <a:solidFill>
                  <a:srgbClr val="C00000"/>
                </a:solidFill>
                <a:prstDash val="sysDash"/>
              </a:ln>
            </c:spPr>
          </c:dPt>
          <c:dPt>
            <c:idx val="3"/>
            <c:invertIfNegative val="0"/>
            <c:bubble3D val="0"/>
            <c:spPr>
              <a:noFill/>
              <a:ln w="28575">
                <a:solidFill>
                  <a:srgbClr val="C00000"/>
                </a:solidFill>
                <a:prstDash val="sysDash"/>
              </a:ln>
            </c:spPr>
          </c:dPt>
          <c:dPt>
            <c:idx val="6"/>
            <c:invertIfNegative val="0"/>
            <c:bubble3D val="0"/>
            <c:spPr>
              <a:noFill/>
              <a:ln w="28575">
                <a:solidFill>
                  <a:srgbClr val="C00000"/>
                </a:solidFill>
                <a:prstDash val="sysDash"/>
              </a:ln>
            </c:spPr>
          </c:dPt>
          <c:dPt>
            <c:idx val="7"/>
            <c:invertIfNegative val="0"/>
            <c:bubble3D val="0"/>
            <c:spPr>
              <a:noFill/>
              <a:ln w="28575">
                <a:solidFill>
                  <a:srgbClr val="C00000"/>
                </a:solidFill>
              </a:ln>
            </c:spPr>
          </c:dPt>
          <c:dPt>
            <c:idx val="9"/>
            <c:invertIfNegative val="0"/>
            <c:bubble3D val="0"/>
            <c:spPr>
              <a:noFill/>
              <a:ln w="28575">
                <a:solidFill>
                  <a:srgbClr val="C00000"/>
                </a:solidFill>
              </a:ln>
            </c:spPr>
          </c:dPt>
          <c:dPt>
            <c:idx val="11"/>
            <c:invertIfNegative val="0"/>
            <c:bubble3D val="0"/>
            <c:spPr>
              <a:noFill/>
              <a:ln w="28575">
                <a:solidFill>
                  <a:srgbClr val="00B050"/>
                </a:solidFill>
                <a:prstDash val="sysDash"/>
              </a:ln>
            </c:spPr>
          </c:dPt>
          <c:dPt>
            <c:idx val="12"/>
            <c:invertIfNegative val="0"/>
            <c:bubble3D val="0"/>
            <c:spPr>
              <a:noFill/>
              <a:ln w="28575">
                <a:solidFill>
                  <a:srgbClr val="00B050"/>
                </a:solidFill>
                <a:prstDash val="sysDash"/>
              </a:ln>
            </c:spPr>
          </c:dPt>
          <c:dPt>
            <c:idx val="13"/>
            <c:invertIfNegative val="0"/>
            <c:bubble3D val="0"/>
            <c:spPr>
              <a:noFill/>
              <a:ln w="28575">
                <a:solidFill>
                  <a:srgbClr val="00B050"/>
                </a:solidFill>
                <a:prstDash val="solid"/>
              </a:ln>
            </c:spPr>
          </c:dPt>
          <c:dPt>
            <c:idx val="14"/>
            <c:invertIfNegative val="0"/>
            <c:bubble3D val="0"/>
            <c:spPr>
              <a:noFill/>
              <a:ln w="28575">
                <a:solidFill>
                  <a:srgbClr val="00B050"/>
                </a:solidFill>
              </a:ln>
            </c:spPr>
          </c:dPt>
          <c:dPt>
            <c:idx val="15"/>
            <c:invertIfNegative val="0"/>
            <c:bubble3D val="0"/>
            <c:spPr>
              <a:noFill/>
              <a:ln w="28575">
                <a:solidFill>
                  <a:srgbClr val="00B050"/>
                </a:solidFill>
                <a:prstDash val="sysDash"/>
              </a:ln>
            </c:spPr>
          </c:dPt>
          <c:dPt>
            <c:idx val="16"/>
            <c:invertIfNegative val="0"/>
            <c:bubble3D val="0"/>
            <c:spPr>
              <a:noFill/>
              <a:ln w="28575">
                <a:solidFill>
                  <a:srgbClr val="00B050"/>
                </a:solidFill>
                <a:prstDash val="sysDash"/>
              </a:ln>
            </c:spPr>
          </c:dPt>
          <c:dLbls>
            <c:dLbl>
              <c:idx val="1"/>
              <c:layout>
                <c:manualLayout>
                  <c:x val="1.3888888888888889E-3"/>
                  <c:y val="-2.4676537752806448E-2"/>
                </c:manualLayout>
              </c:layout>
              <c:tx>
                <c:rich>
                  <a:bodyPr/>
                  <a:lstStyle/>
                  <a:p>
                    <a:r>
                      <a:rPr lang="en-US" sz="1600" smtClean="0"/>
                      <a:t>PM2.5;</a:t>
                    </a:r>
                  </a:p>
                  <a:p>
                    <a:r>
                      <a:rPr lang="fi-FI" sz="1600" smtClean="0"/>
                      <a:t>1720</a:t>
                    </a:r>
                    <a:endParaRPr lang="en-US" sz="160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Allergen;</a:t>
                    </a:r>
                  </a:p>
                  <a:p>
                    <a:r>
                      <a:rPr lang="fi-FI" sz="1600" smtClean="0"/>
                      <a:t>1573</a:t>
                    </a:r>
                    <a:endParaRPr lang="en-US" sz="160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055555555555554E-2"/>
                  <c:y val="-4.4866432277829906E-3"/>
                </c:manualLayout>
              </c:layout>
              <c:tx>
                <c:rich>
                  <a:bodyPr/>
                  <a:lstStyle/>
                  <a:p>
                    <a:r>
                      <a:rPr lang="en-US" sz="1600" smtClean="0"/>
                      <a:t>NO2;</a:t>
                    </a:r>
                  </a:p>
                  <a:p>
                    <a:r>
                      <a:rPr lang="fi-FI" sz="1600" smtClean="0"/>
                      <a:t>1560</a:t>
                    </a:r>
                    <a:endParaRPr lang="en-US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600" dirty="0" smtClean="0"/>
                      <a:t>SHS;</a:t>
                    </a:r>
                  </a:p>
                  <a:p>
                    <a:r>
                      <a:rPr lang="fi-FI" sz="1600" dirty="0" smtClean="0"/>
                      <a:t>985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D&amp;M;</a:t>
                    </a:r>
                  </a:p>
                  <a:p>
                    <a:r>
                      <a:rPr lang="fi-FI" sz="1600" smtClean="0"/>
                      <a:t>719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6.9444444444444441E-3"/>
                  <c:y val="-1.3459929683348972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Under-</a:t>
                    </a:r>
                  </a:p>
                  <a:p>
                    <a:r>
                      <a:rPr lang="en-US" sz="1600" dirty="0" smtClean="0"/>
                      <a:t>weight;</a:t>
                    </a:r>
                  </a:p>
                  <a:p>
                    <a:r>
                      <a:rPr lang="fi-FI" sz="1600" dirty="0" smtClean="0"/>
                      <a:t>159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1666666666666666E-3"/>
                  <c:y val="4.4866432277829906E-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Dog;</a:t>
                    </a:r>
                  </a:p>
                  <a:p>
                    <a:r>
                      <a:rPr lang="fi-FI" sz="1600" dirty="0" smtClean="0"/>
                      <a:t>82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7777777777777779E-3"/>
                  <c:y val="-3.8136467436155418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Smoking;</a:t>
                    </a:r>
                  </a:p>
                  <a:p>
                    <a:r>
                      <a:rPr lang="fi-FI" sz="1600" dirty="0" smtClean="0"/>
                      <a:t>62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7777777777777779E-3"/>
                  <c:y val="1.1216608069457476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Cat;</a:t>
                    </a:r>
                  </a:p>
                  <a:p>
                    <a:r>
                      <a:rPr lang="fi-FI" sz="1600" dirty="0" smtClean="0"/>
                      <a:t>26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7777777777777779E-3"/>
                  <c:y val="-2.2433216138914953E-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err="1" smtClean="0"/>
                      <a:t>Formalde</a:t>
                    </a:r>
                    <a:r>
                      <a:rPr lang="en-US" sz="1600" dirty="0" smtClean="0"/>
                      <a:t>-</a:t>
                    </a:r>
                  </a:p>
                  <a:p>
                    <a:r>
                      <a:rPr lang="en-US" sz="1600" dirty="0" err="1" smtClean="0"/>
                      <a:t>hyde</a:t>
                    </a:r>
                    <a:r>
                      <a:rPr lang="en-US" sz="1600" dirty="0" smtClean="0"/>
                      <a:t>;</a:t>
                    </a:r>
                  </a:p>
                  <a:p>
                    <a:r>
                      <a:rPr lang="fi-FI" sz="1600" dirty="0" smtClean="0"/>
                      <a:t>0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7777777777777779E-3"/>
                  <c:y val="-1.1215724871971693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err="1" smtClean="0"/>
                      <a:t>Penicil</a:t>
                    </a:r>
                    <a:r>
                      <a:rPr lang="en-US" sz="1600" dirty="0" smtClean="0"/>
                      <a:t>-</a:t>
                    </a:r>
                  </a:p>
                  <a:p>
                    <a:r>
                      <a:rPr lang="en-US" sz="1600" dirty="0" err="1" smtClean="0"/>
                      <a:t>lium</a:t>
                    </a:r>
                    <a:r>
                      <a:rPr lang="en-US" sz="1600" dirty="0" smtClean="0"/>
                      <a:t>;</a:t>
                    </a:r>
                  </a:p>
                  <a:p>
                    <a:r>
                      <a:rPr lang="fi-FI" sz="1600" dirty="0" smtClean="0"/>
                      <a:t>-50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-4.9352898866115741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Euro-</a:t>
                    </a:r>
                  </a:p>
                  <a:p>
                    <a:r>
                      <a:rPr lang="en-US" sz="1600" dirty="0" err="1" smtClean="0"/>
                      <a:t>tium</a:t>
                    </a:r>
                    <a:r>
                      <a:rPr lang="en-US" sz="1600" dirty="0" smtClean="0"/>
                      <a:t>;</a:t>
                    </a:r>
                  </a:p>
                  <a:p>
                    <a:r>
                      <a:rPr lang="fi-FI" sz="1600" dirty="0" smtClean="0"/>
                      <a:t>-73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1.3887795275590552E-3"/>
                  <c:y val="3.5327899431362131E-7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Cat;</a:t>
                    </a:r>
                  </a:p>
                  <a:p>
                    <a:r>
                      <a:rPr lang="fi-FI" sz="1600" dirty="0" smtClean="0"/>
                      <a:t>-344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7777777777777779E-3"/>
                  <c:y val="4.4873497857716178E-3"/>
                </c:manualLayout>
              </c:layout>
              <c:tx>
                <c:rich>
                  <a:bodyPr/>
                  <a:lstStyle/>
                  <a:p>
                    <a:pPr>
                      <a:defRPr sz="1600"/>
                    </a:pPr>
                    <a:r>
                      <a:rPr lang="en-US" sz="1600" dirty="0" smtClean="0"/>
                      <a:t>Dog,</a:t>
                    </a:r>
                  </a:p>
                  <a:p>
                    <a:pPr>
                      <a:defRPr sz="1600"/>
                    </a:pPr>
                    <a:r>
                      <a:rPr lang="fi-FI" sz="1600" dirty="0" smtClean="0"/>
                      <a:t>-491</a:t>
                    </a:r>
                    <a:endParaRPr lang="en-US" dirty="0"/>
                  </a:p>
                </c:rich>
              </c:tx>
              <c:spPr>
                <a:solidFill>
                  <a:schemeClr val="bg1"/>
                </a:solidFill>
              </c:sp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5.5555555555555558E-3"/>
                  <c:y val="-5.4482686503046678E-3"/>
                </c:manualLayout>
              </c:layout>
              <c:tx>
                <c:rich>
                  <a:bodyPr/>
                  <a:lstStyle/>
                  <a:p>
                    <a:pPr>
                      <a:defRPr sz="1600"/>
                    </a:pPr>
                    <a:r>
                      <a:rPr lang="en-US" sz="1600" dirty="0" smtClean="0"/>
                      <a:t>Breast-</a:t>
                    </a:r>
                  </a:p>
                  <a:p>
                    <a:pPr>
                      <a:defRPr sz="1600"/>
                    </a:pPr>
                    <a:r>
                      <a:rPr lang="en-US" sz="1600" dirty="0" smtClean="0"/>
                      <a:t>feeding;</a:t>
                    </a:r>
                  </a:p>
                  <a:p>
                    <a:pPr>
                      <a:defRPr sz="1600"/>
                    </a:pPr>
                    <a:r>
                      <a:rPr lang="fi-FI" sz="1600" dirty="0" smtClean="0"/>
                      <a:t>-495</a:t>
                    </a:r>
                    <a:endParaRPr lang="en-US" dirty="0"/>
                  </a:p>
                </c:rich>
              </c:tx>
              <c:spPr>
                <a:solidFill>
                  <a:schemeClr val="bg1"/>
                </a:solidFill>
              </c:sp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7777777777777779E-3"/>
                  <c:y val="9.870615101122579E-2"/>
                </c:manualLayout>
              </c:layout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'Bg graphs'!$X$116:$X$131</c:f>
              <c:strCache>
                <c:ptCount val="16"/>
                <c:pt idx="0">
                  <c:v>Residual</c:v>
                </c:pt>
                <c:pt idx="1">
                  <c:v>PM2.5</c:v>
                </c:pt>
                <c:pt idx="2">
                  <c:v>Allergen</c:v>
                </c:pt>
                <c:pt idx="3">
                  <c:v>NO2</c:v>
                </c:pt>
                <c:pt idx="4">
                  <c:v>SHS_aggregated</c:v>
                </c:pt>
                <c:pt idx="5">
                  <c:v>D&amp;M</c:v>
                </c:pt>
                <c:pt idx="6">
                  <c:v>Underweight</c:v>
                </c:pt>
                <c:pt idx="7">
                  <c:v>Dog</c:v>
                </c:pt>
                <c:pt idx="8">
                  <c:v>Smoking_aggregated</c:v>
                </c:pt>
                <c:pt idx="9">
                  <c:v>Cat</c:v>
                </c:pt>
                <c:pt idx="10">
                  <c:v>Formaldehyde</c:v>
                </c:pt>
                <c:pt idx="11">
                  <c:v>Penicillium</c:v>
                </c:pt>
                <c:pt idx="12">
                  <c:v>Eurotium</c:v>
                </c:pt>
                <c:pt idx="13">
                  <c:v>Cat_I</c:v>
                </c:pt>
                <c:pt idx="14">
                  <c:v>Dog_I</c:v>
                </c:pt>
                <c:pt idx="15">
                  <c:v>Breastlong</c:v>
                </c:pt>
              </c:strCache>
            </c:strRef>
          </c:cat>
          <c:val>
            <c:numRef>
              <c:f>'Bg graphs'!$Y$116:$Y$131</c:f>
              <c:numCache>
                <c:formatCode>0</c:formatCode>
                <c:ptCount val="16"/>
                <c:pt idx="0">
                  <c:v>7922.2700180778602</c:v>
                </c:pt>
                <c:pt idx="1">
                  <c:v>1719.6111831216431</c:v>
                </c:pt>
                <c:pt idx="2">
                  <c:v>1573.4890383128379</c:v>
                </c:pt>
                <c:pt idx="3">
                  <c:v>1559.8176974807179</c:v>
                </c:pt>
                <c:pt idx="4">
                  <c:v>984.67309840723522</c:v>
                </c:pt>
                <c:pt idx="5">
                  <c:v>719.04662226451035</c:v>
                </c:pt>
                <c:pt idx="6">
                  <c:v>159.35881643051974</c:v>
                </c:pt>
                <c:pt idx="7">
                  <c:v>81.646082528901687</c:v>
                </c:pt>
                <c:pt idx="8">
                  <c:v>71.811572254131676</c:v>
                </c:pt>
                <c:pt idx="9">
                  <c:v>25.999998251751414</c:v>
                </c:pt>
                <c:pt idx="10">
                  <c:v>0.27587286989090221</c:v>
                </c:pt>
                <c:pt idx="11">
                  <c:v>-49.819513333333319</c:v>
                </c:pt>
                <c:pt idx="12">
                  <c:v>-72.991379999999921</c:v>
                </c:pt>
                <c:pt idx="13">
                  <c:v>-344.13959999999997</c:v>
                </c:pt>
                <c:pt idx="14">
                  <c:v>-490.88592</c:v>
                </c:pt>
                <c:pt idx="15">
                  <c:v>-495.37128846153854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369920"/>
        <c:axId val="102404480"/>
      </c:barChart>
      <c:catAx>
        <c:axId val="1023699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2404480"/>
        <c:crosses val="autoZero"/>
        <c:auto val="1"/>
        <c:lblAlgn val="ctr"/>
        <c:lblOffset val="100"/>
        <c:noMultiLvlLbl val="0"/>
      </c:catAx>
      <c:valAx>
        <c:axId val="102404480"/>
        <c:scaling>
          <c:orientation val="minMax"/>
          <c:max val="2000"/>
          <c:min val="-50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 smtClean="0"/>
                  <a:t>Attributable</a:t>
                </a:r>
                <a:r>
                  <a:rPr lang="en-US" sz="1600" baseline="0" dirty="0" smtClean="0"/>
                  <a:t> </a:t>
                </a:r>
                <a:r>
                  <a:rPr lang="en-US" sz="1600" dirty="0" smtClean="0"/>
                  <a:t>Incidence baseline</a:t>
                </a:r>
                <a:r>
                  <a:rPr lang="en-US" sz="1600" baseline="0" dirty="0" smtClean="0"/>
                  <a:t> (2011) (cases)</a:t>
                </a:r>
                <a:endParaRPr lang="en-US" sz="1600" dirty="0"/>
              </a:p>
            </c:rich>
          </c:tx>
          <c:layout/>
          <c:overlay val="0"/>
        </c:title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2369920"/>
        <c:crosses val="autoZero"/>
        <c:crossBetween val="between"/>
        <c:minorUnit val="250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31025809273841"/>
          <c:y val="3.2639382082901118E-2"/>
          <c:w val="0.84825853018372699"/>
          <c:h val="0.82623225663717659"/>
        </c:manualLayout>
      </c:layout>
      <c:lineChart>
        <c:grouping val="standard"/>
        <c:varyColors val="0"/>
        <c:ser>
          <c:idx val="0"/>
          <c:order val="0"/>
          <c:tx>
            <c:v>Smoking BaU</c:v>
          </c:tx>
          <c:spPr>
            <a:ln>
              <a:solidFill>
                <a:srgbClr val="006600"/>
              </a:solidFill>
            </a:ln>
          </c:spPr>
          <c:marker>
            <c:symbol val="none"/>
          </c:marker>
          <c:cat>
            <c:numRef>
              <c:f>E!$O$1:$BQ$1</c:f>
              <c:numCache>
                <c:formatCode>General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E!$O$74:$BQ$74</c:f>
              <c:numCache>
                <c:formatCode>0%</c:formatCode>
                <c:ptCount val="55"/>
                <c:pt idx="0">
                  <c:v>0.22332010982533901</c:v>
                </c:pt>
                <c:pt idx="1">
                  <c:v>0.22100370656644713</c:v>
                </c:pt>
                <c:pt idx="2">
                  <c:v>0.21838547150678406</c:v>
                </c:pt>
                <c:pt idx="3">
                  <c:v>0.21568909809440259</c:v>
                </c:pt>
                <c:pt idx="4">
                  <c:v>0.21264649191477888</c:v>
                </c:pt>
                <c:pt idx="5">
                  <c:v>0.20947651196764297</c:v>
                </c:pt>
                <c:pt idx="6">
                  <c:v>0.2063376113834387</c:v>
                </c:pt>
                <c:pt idx="7">
                  <c:v>0.21034765905740724</c:v>
                </c:pt>
                <c:pt idx="8">
                  <c:v>0.20745648382957171</c:v>
                </c:pt>
                <c:pt idx="9">
                  <c:v>0.20468019283709799</c:v>
                </c:pt>
                <c:pt idx="10">
                  <c:v>0.2020339573210988</c:v>
                </c:pt>
                <c:pt idx="11">
                  <c:v>0.19944180763254526</c:v>
                </c:pt>
                <c:pt idx="12">
                  <c:v>0.19887179008812969</c:v>
                </c:pt>
                <c:pt idx="13">
                  <c:v>0.19651691055495096</c:v>
                </c:pt>
                <c:pt idx="14">
                  <c:v>0.1942424479170099</c:v>
                </c:pt>
                <c:pt idx="15">
                  <c:v>0.19206009518804612</c:v>
                </c:pt>
                <c:pt idx="16">
                  <c:v>0.18991750936084109</c:v>
                </c:pt>
                <c:pt idx="17">
                  <c:v>0.18990427440287949</c:v>
                </c:pt>
                <c:pt idx="18">
                  <c:v>0.18784290738677106</c:v>
                </c:pt>
                <c:pt idx="19">
                  <c:v>0.1860420261832369</c:v>
                </c:pt>
                <c:pt idx="20">
                  <c:v>0.1838812067290034</c:v>
                </c:pt>
                <c:pt idx="21">
                  <c:v>0.18232788205729955</c:v>
                </c:pt>
                <c:pt idx="22">
                  <c:v>0.17710398764931223</c:v>
                </c:pt>
                <c:pt idx="23">
                  <c:v>0.17531363270669706</c:v>
                </c:pt>
                <c:pt idx="24">
                  <c:v>0.1732460019334193</c:v>
                </c:pt>
                <c:pt idx="25">
                  <c:v>0.16703635863340596</c:v>
                </c:pt>
                <c:pt idx="26">
                  <c:v>0.16478045604555974</c:v>
                </c:pt>
                <c:pt idx="27">
                  <c:v>0.16264640951882151</c:v>
                </c:pt>
                <c:pt idx="28">
                  <c:v>0.16060432313751311</c:v>
                </c:pt>
                <c:pt idx="29">
                  <c:v>0.1586968643671246</c:v>
                </c:pt>
                <c:pt idx="30">
                  <c:v>0.15688825073969664</c:v>
                </c:pt>
                <c:pt idx="31">
                  <c:v>0.15505146464742167</c:v>
                </c:pt>
                <c:pt idx="32">
                  <c:v>0.15327006343415581</c:v>
                </c:pt>
                <c:pt idx="33">
                  <c:v>0.15154640628751676</c:v>
                </c:pt>
                <c:pt idx="34">
                  <c:v>0.14988301546273616</c:v>
                </c:pt>
                <c:pt idx="35">
                  <c:v>0.14822442531507951</c:v>
                </c:pt>
                <c:pt idx="36">
                  <c:v>0.14666941988096593</c:v>
                </c:pt>
                <c:pt idx="37">
                  <c:v>0.14522965241569336</c:v>
                </c:pt>
                <c:pt idx="38">
                  <c:v>0.14378402703699938</c:v>
                </c:pt>
                <c:pt idx="39">
                  <c:v>0.14229679887707056</c:v>
                </c:pt>
                <c:pt idx="40">
                  <c:v>0.14100245197611594</c:v>
                </c:pt>
                <c:pt idx="41">
                  <c:v>0.13957571134044347</c:v>
                </c:pt>
                <c:pt idx="42">
                  <c:v>0.13826990757692054</c:v>
                </c:pt>
                <c:pt idx="43">
                  <c:v>0.13703279973376831</c:v>
                </c:pt>
                <c:pt idx="44">
                  <c:v>0.13594452556018299</c:v>
                </c:pt>
                <c:pt idx="45">
                  <c:v>0.1349327067178463</c:v>
                </c:pt>
                <c:pt idx="46">
                  <c:v>0.13394046002165211</c:v>
                </c:pt>
                <c:pt idx="47">
                  <c:v>0.1330461450303318</c:v>
                </c:pt>
                <c:pt idx="48">
                  <c:v>0.13226400560141921</c:v>
                </c:pt>
                <c:pt idx="49">
                  <c:v>0.13152847476907123</c:v>
                </c:pt>
                <c:pt idx="50">
                  <c:v>0.13081188338316335</c:v>
                </c:pt>
                <c:pt idx="51">
                  <c:v>0.13020002410934675</c:v>
                </c:pt>
                <c:pt idx="52">
                  <c:v>0.12959999702673911</c:v>
                </c:pt>
                <c:pt idx="53">
                  <c:v>0.12887190336703247</c:v>
                </c:pt>
                <c:pt idx="54">
                  <c:v>0.1280427136830723</c:v>
                </c:pt>
              </c:numCache>
            </c:numRef>
          </c:val>
          <c:smooth val="0"/>
        </c:ser>
        <c:ser>
          <c:idx val="1"/>
          <c:order val="1"/>
          <c:tx>
            <c:v>Smoking 50% Reduction</c:v>
          </c:tx>
          <c:spPr>
            <a:ln>
              <a:solidFill>
                <a:srgbClr val="92D050"/>
              </a:solidFill>
              <a:prstDash val="dash"/>
            </a:ln>
          </c:spPr>
          <c:marker>
            <c:symbol val="none"/>
          </c:marker>
          <c:cat>
            <c:numRef>
              <c:f>E!$O$1:$BQ$1</c:f>
              <c:numCache>
                <c:formatCode>General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E!$O$75:$BQ$75</c:f>
              <c:numCache>
                <c:formatCode>General</c:formatCode>
                <c:ptCount val="55"/>
                <c:pt idx="28" formatCode="0%">
                  <c:v>0.16060432313751311</c:v>
                </c:pt>
                <c:pt idx="29" formatCode="0%">
                  <c:v>7.9994414850876688E-2</c:v>
                </c:pt>
                <c:pt idx="30" formatCode="0%">
                  <c:v>7.9721227254970703E-2</c:v>
                </c:pt>
                <c:pt idx="31" formatCode="0%">
                  <c:v>7.9421136774460374E-2</c:v>
                </c:pt>
                <c:pt idx="32" formatCode="0%">
                  <c:v>7.9138194433530845E-2</c:v>
                </c:pt>
                <c:pt idx="33" formatCode="0%">
                  <c:v>7.8865023681605625E-2</c:v>
                </c:pt>
                <c:pt idx="34" formatCode="0%">
                  <c:v>7.8602447666774475E-2</c:v>
                </c:pt>
                <c:pt idx="35" formatCode="0%">
                  <c:v>7.8324646662695729E-2</c:v>
                </c:pt>
                <c:pt idx="36" formatCode="0%">
                  <c:v>7.8084516150190936E-2</c:v>
                </c:pt>
                <c:pt idx="37" formatCode="0%">
                  <c:v>7.7891696112612957E-2</c:v>
                </c:pt>
                <c:pt idx="38" formatCode="0%">
                  <c:v>7.7685425591989807E-2</c:v>
                </c:pt>
                <c:pt idx="39" formatCode="0%">
                  <c:v>7.7438906484869618E-2</c:v>
                </c:pt>
                <c:pt idx="40" formatCode="0%">
                  <c:v>7.7287090774320374E-2</c:v>
                </c:pt>
                <c:pt idx="41" formatCode="0%">
                  <c:v>7.7029031305364121E-2</c:v>
                </c:pt>
                <c:pt idx="42" formatCode="0%">
                  <c:v>7.6827011541017745E-2</c:v>
                </c:pt>
                <c:pt idx="43" formatCode="0%">
                  <c:v>7.6658851600685196E-2</c:v>
                </c:pt>
                <c:pt idx="44" formatCode="0%">
                  <c:v>7.6582701807135903E-2</c:v>
                </c:pt>
                <c:pt idx="45" formatCode="0%">
                  <c:v>7.6559976051680523E-2</c:v>
                </c:pt>
                <c:pt idx="46" formatCode="0%">
                  <c:v>7.6549809343278138E-2</c:v>
                </c:pt>
                <c:pt idx="47" formatCode="0%">
                  <c:v>7.6568513618807038E-2</c:v>
                </c:pt>
                <c:pt idx="48" formatCode="0%">
                  <c:v>7.663842156507418E-2</c:v>
                </c:pt>
                <c:pt idx="49" formatCode="0%">
                  <c:v>7.6712269953659304E-2</c:v>
                </c:pt>
                <c:pt idx="50" formatCode="0%">
                  <c:v>7.6786524301837134E-2</c:v>
                </c:pt>
                <c:pt idx="51" formatCode="0%">
                  <c:v>7.6905077068093991E-2</c:v>
                </c:pt>
                <c:pt idx="52" formatCode="0%">
                  <c:v>7.7033100497599344E-2</c:v>
                </c:pt>
                <c:pt idx="53" formatCode="0%">
                  <c:v>7.7093380000906861E-2</c:v>
                </c:pt>
                <c:pt idx="54" formatCode="0%">
                  <c:v>7.7113209011717795E-2</c:v>
                </c:pt>
              </c:numCache>
            </c:numRef>
          </c:val>
          <c:smooth val="0"/>
        </c:ser>
        <c:ser>
          <c:idx val="2"/>
          <c:order val="2"/>
          <c:tx>
            <c:v>Smoking 10% Reduction</c:v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none"/>
          </c:marker>
          <c:cat>
            <c:numRef>
              <c:f>E!$O$1:$BQ$1</c:f>
              <c:numCache>
                <c:formatCode>General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E!$O$76:$BQ$76</c:f>
              <c:numCache>
                <c:formatCode>General</c:formatCode>
                <c:ptCount val="55"/>
                <c:pt idx="28" formatCode="0%">
                  <c:v>0.16060432313751305</c:v>
                </c:pt>
                <c:pt idx="29" formatCode="0%">
                  <c:v>0.14398994673157803</c:v>
                </c:pt>
                <c:pt idx="30" formatCode="0%">
                  <c:v>0.12914838815305252</c:v>
                </c:pt>
                <c:pt idx="31" formatCode="0%">
                  <c:v>0.11579601741716322</c:v>
                </c:pt>
                <c:pt idx="32" formatCode="0%">
                  <c:v>0.10384513873567919</c:v>
                </c:pt>
                <c:pt idx="33" formatCode="0%">
                  <c:v>9.3138015667502599E-2</c:v>
                </c:pt>
                <c:pt idx="34" formatCode="0%">
                  <c:v>8.3545126780956588E-2</c:v>
                </c:pt>
                <c:pt idx="35" formatCode="0%">
                  <c:v>7.4924871384725422E-2</c:v>
                </c:pt>
                <c:pt idx="36" formatCode="0%">
                  <c:v>6.7225647622745285E-2</c:v>
                </c:pt>
                <c:pt idx="37" formatCode="0%">
                  <c:v>6.0353677993975813E-2</c:v>
                </c:pt>
                <c:pt idx="38" formatCode="0%">
                  <c:v>5.4174466027839249E-2</c:v>
                </c:pt>
                <c:pt idx="39" formatCode="0%">
                  <c:v>4.8602298809149402E-2</c:v>
                </c:pt>
                <c:pt idx="40" formatCode="0%">
                  <c:v>4.3656314446712557E-2</c:v>
                </c:pt>
                <c:pt idx="41" formatCode="0%">
                  <c:v>3.9159492492877958E-2</c:v>
                </c:pt>
                <c:pt idx="42" formatCode="0%">
                  <c:v>3.515111195917512E-2</c:v>
                </c:pt>
                <c:pt idx="43" formatCode="0%">
                  <c:v>3.1566755482281536E-2</c:v>
                </c:pt>
                <c:pt idx="44" formatCode="0%">
                  <c:v>2.838185851308864E-2</c:v>
                </c:pt>
                <c:pt idx="45" formatCode="0%">
                  <c:v>2.5536092630719934E-2</c:v>
                </c:pt>
                <c:pt idx="46" formatCode="0%">
                  <c:v>2.2979431430868301E-2</c:v>
                </c:pt>
                <c:pt idx="47" formatCode="0%">
                  <c:v>2.0686541628326678E-2</c:v>
                </c:pt>
                <c:pt idx="48" formatCode="0%">
                  <c:v>1.8634885813966925E-2</c:v>
                </c:pt>
                <c:pt idx="49" formatCode="0%">
                  <c:v>1.6787558064626184E-2</c:v>
                </c:pt>
                <c:pt idx="50" formatCode="0%">
                  <c:v>1.5123426962452792E-2</c:v>
                </c:pt>
                <c:pt idx="51" formatCode="0%">
                  <c:v>1.3632098782832475E-2</c:v>
                </c:pt>
                <c:pt idx="52" formatCode="0%">
                  <c:v>1.2289312851753513E-2</c:v>
                </c:pt>
                <c:pt idx="53" formatCode="0%">
                  <c:v>1.1069036473402872E-2</c:v>
                </c:pt>
                <c:pt idx="54" formatCode="0%">
                  <c:v>9.9646951633152198E-3</c:v>
                </c:pt>
              </c:numCache>
            </c:numRef>
          </c:val>
          <c:smooth val="0"/>
        </c:ser>
        <c:ser>
          <c:idx val="3"/>
          <c:order val="3"/>
          <c:tx>
            <c:v>SHS BaU</c:v>
          </c:tx>
          <c:spPr>
            <a:ln>
              <a:solidFill>
                <a:srgbClr val="0033CC"/>
              </a:solidFill>
            </a:ln>
          </c:spPr>
          <c:marker>
            <c:symbol val="none"/>
          </c:marker>
          <c:cat>
            <c:numRef>
              <c:f>E!$O$1:$BQ$1</c:f>
              <c:numCache>
                <c:formatCode>General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E!$O$77:$BQ$77</c:f>
              <c:numCache>
                <c:formatCode>0%</c:formatCode>
                <c:ptCount val="55"/>
                <c:pt idx="0">
                  <c:v>0.17405048513471774</c:v>
                </c:pt>
                <c:pt idx="1">
                  <c:v>0.16910312647149153</c:v>
                </c:pt>
                <c:pt idx="2">
                  <c:v>0.16451079330492904</c:v>
                </c:pt>
                <c:pt idx="3">
                  <c:v>0.16007018768436396</c:v>
                </c:pt>
                <c:pt idx="4">
                  <c:v>0.15580293169423493</c:v>
                </c:pt>
                <c:pt idx="5">
                  <c:v>0.15160820740875999</c:v>
                </c:pt>
                <c:pt idx="6">
                  <c:v>0.14752112532280451</c:v>
                </c:pt>
                <c:pt idx="7">
                  <c:v>0.14352152704218668</c:v>
                </c:pt>
                <c:pt idx="8">
                  <c:v>0.13968252367683484</c:v>
                </c:pt>
                <c:pt idx="9">
                  <c:v>0.13596112070972763</c:v>
                </c:pt>
                <c:pt idx="10">
                  <c:v>0.13243924052494266</c:v>
                </c:pt>
                <c:pt idx="11">
                  <c:v>0.12906012270547967</c:v>
                </c:pt>
                <c:pt idx="12">
                  <c:v>0.12575221156639724</c:v>
                </c:pt>
                <c:pt idx="13">
                  <c:v>0.12251502077819398</c:v>
                </c:pt>
                <c:pt idx="14">
                  <c:v>0.1193080405453836</c:v>
                </c:pt>
                <c:pt idx="15">
                  <c:v>0.11617574258065722</c:v>
                </c:pt>
                <c:pt idx="16">
                  <c:v>0.1131723373825336</c:v>
                </c:pt>
                <c:pt idx="17">
                  <c:v>0.11023850039070986</c:v>
                </c:pt>
                <c:pt idx="18">
                  <c:v>0.10739117026061638</c:v>
                </c:pt>
                <c:pt idx="19">
                  <c:v>0.10459347580121431</c:v>
                </c:pt>
                <c:pt idx="20">
                  <c:v>0.10188389321848255</c:v>
                </c:pt>
                <c:pt idx="21">
                  <c:v>9.9200254651070852E-2</c:v>
                </c:pt>
                <c:pt idx="22">
                  <c:v>9.6591573009943782E-2</c:v>
                </c:pt>
                <c:pt idx="23">
                  <c:v>9.4019687908082933E-2</c:v>
                </c:pt>
                <c:pt idx="24">
                  <c:v>9.1484590381818595E-2</c:v>
                </c:pt>
                <c:pt idx="25">
                  <c:v>8.901285370002239E-2</c:v>
                </c:pt>
                <c:pt idx="26">
                  <c:v>8.6578431435259895E-2</c:v>
                </c:pt>
                <c:pt idx="27">
                  <c:v>8.4217573554387887E-2</c:v>
                </c:pt>
                <c:pt idx="28">
                  <c:v>8.1916750051810941E-2</c:v>
                </c:pt>
                <c:pt idx="29">
                  <c:v>7.9676024587030533E-2</c:v>
                </c:pt>
                <c:pt idx="30">
                  <c:v>7.7496934014715371E-2</c:v>
                </c:pt>
                <c:pt idx="31">
                  <c:v>7.5389309743162353E-2</c:v>
                </c:pt>
                <c:pt idx="32">
                  <c:v>7.3350886097931209E-2</c:v>
                </c:pt>
                <c:pt idx="33">
                  <c:v>7.1369860783156297E-2</c:v>
                </c:pt>
                <c:pt idx="34">
                  <c:v>6.9454568973713715E-2</c:v>
                </c:pt>
                <c:pt idx="35">
                  <c:v>6.7592143157824733E-2</c:v>
                </c:pt>
                <c:pt idx="36">
                  <c:v>6.578759064037229E-2</c:v>
                </c:pt>
                <c:pt idx="37">
                  <c:v>6.4038570885180515E-2</c:v>
                </c:pt>
                <c:pt idx="38">
                  <c:v>6.2342028260363343E-2</c:v>
                </c:pt>
                <c:pt idx="39">
                  <c:v>6.068778469161791E-2</c:v>
                </c:pt>
                <c:pt idx="40">
                  <c:v>5.9087687304119035E-2</c:v>
                </c:pt>
                <c:pt idx="41">
                  <c:v>5.7536125787186441E-2</c:v>
                </c:pt>
                <c:pt idx="42">
                  <c:v>5.6031627730046607E-2</c:v>
                </c:pt>
                <c:pt idx="43">
                  <c:v>5.4572826561699206E-2</c:v>
                </c:pt>
                <c:pt idx="44">
                  <c:v>5.3158399415580752E-2</c:v>
                </c:pt>
                <c:pt idx="45">
                  <c:v>5.1786670976380574E-2</c:v>
                </c:pt>
                <c:pt idx="46">
                  <c:v>5.0457182303230749E-2</c:v>
                </c:pt>
                <c:pt idx="47">
                  <c:v>4.9168318827435269E-2</c:v>
                </c:pt>
                <c:pt idx="48">
                  <c:v>4.7918920066324228E-2</c:v>
                </c:pt>
                <c:pt idx="49">
                  <c:v>4.6707808037101214E-2</c:v>
                </c:pt>
                <c:pt idx="50">
                  <c:v>4.5533934027737824E-2</c:v>
                </c:pt>
                <c:pt idx="51">
                  <c:v>4.4396206490260263E-2</c:v>
                </c:pt>
                <c:pt idx="52">
                  <c:v>4.3293596991642251E-2</c:v>
                </c:pt>
                <c:pt idx="53">
                  <c:v>4.2225109965828192E-2</c:v>
                </c:pt>
                <c:pt idx="54">
                  <c:v>4.1189741054061549E-2</c:v>
                </c:pt>
              </c:numCache>
            </c:numRef>
          </c:val>
          <c:smooth val="0"/>
        </c:ser>
        <c:ser>
          <c:idx val="4"/>
          <c:order val="4"/>
          <c:tx>
            <c:v>SHS 50% Reduction</c:v>
          </c:tx>
          <c:spPr>
            <a:ln>
              <a:solidFill>
                <a:schemeClr val="accent3"/>
              </a:solidFill>
              <a:prstDash val="dash"/>
            </a:ln>
          </c:spPr>
          <c:marker>
            <c:symbol val="none"/>
          </c:marker>
          <c:cat>
            <c:numRef>
              <c:f>E!$O$1:$BQ$1</c:f>
              <c:numCache>
                <c:formatCode>General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E!$O$78:$BQ$78</c:f>
              <c:numCache>
                <c:formatCode>General</c:formatCode>
                <c:ptCount val="55"/>
                <c:pt idx="28" formatCode="0%">
                  <c:v>8.1916750051810941E-2</c:v>
                </c:pt>
                <c:pt idx="29" formatCode="0%">
                  <c:v>4.0943541977662555E-2</c:v>
                </c:pt>
                <c:pt idx="30" formatCode="0%">
                  <c:v>4.0925338644328478E-2</c:v>
                </c:pt>
                <c:pt idx="31" formatCode="0%">
                  <c:v>4.0910173919479847E-2</c:v>
                </c:pt>
                <c:pt idx="32" formatCode="0%">
                  <c:v>4.0898426982954136E-2</c:v>
                </c:pt>
                <c:pt idx="33" formatCode="0%">
                  <c:v>4.0884148810619726E-2</c:v>
                </c:pt>
                <c:pt idx="34" formatCode="0%">
                  <c:v>4.0874046310676412E-2</c:v>
                </c:pt>
                <c:pt idx="35" formatCode="0%">
                  <c:v>4.086057842821221E-2</c:v>
                </c:pt>
                <c:pt idx="36" formatCode="0%">
                  <c:v>4.0848467899783997E-2</c:v>
                </c:pt>
                <c:pt idx="37" formatCode="0%">
                  <c:v>4.0837432012239903E-2</c:v>
                </c:pt>
                <c:pt idx="38" formatCode="0%">
                  <c:v>4.0826371237898999E-2</c:v>
                </c:pt>
                <c:pt idx="39" formatCode="0%">
                  <c:v>4.0806611878762292E-2</c:v>
                </c:pt>
                <c:pt idx="40" formatCode="0%">
                  <c:v>4.0790540890286262E-2</c:v>
                </c:pt>
                <c:pt idx="41" formatCode="0%">
                  <c:v>4.0774290254025174E-2</c:v>
                </c:pt>
                <c:pt idx="42" formatCode="0%">
                  <c:v>4.0757789846873713E-2</c:v>
                </c:pt>
                <c:pt idx="43" formatCode="0%">
                  <c:v>4.0741033555232127E-2</c:v>
                </c:pt>
                <c:pt idx="44" formatCode="0%">
                  <c:v>4.0724019652872707E-2</c:v>
                </c:pt>
                <c:pt idx="45" formatCode="0%">
                  <c:v>4.0706059570380974E-2</c:v>
                </c:pt>
                <c:pt idx="46" formatCode="0%">
                  <c:v>4.0688450532803636E-2</c:v>
                </c:pt>
                <c:pt idx="47" formatCode="0%">
                  <c:v>4.0670545016904175E-2</c:v>
                </c:pt>
                <c:pt idx="48" formatCode="0%">
                  <c:v>4.0652365095483409E-2</c:v>
                </c:pt>
                <c:pt idx="49" formatCode="0%">
                  <c:v>4.0633791761345704E-2</c:v>
                </c:pt>
                <c:pt idx="50" formatCode="0%">
                  <c:v>4.0614964945878025E-2</c:v>
                </c:pt>
                <c:pt idx="51" formatCode="0%">
                  <c:v>4.0595824348448849E-2</c:v>
                </c:pt>
                <c:pt idx="52" formatCode="0%">
                  <c:v>4.0576428697434372E-2</c:v>
                </c:pt>
                <c:pt idx="53" formatCode="0%">
                  <c:v>4.0556978159799188E-2</c:v>
                </c:pt>
                <c:pt idx="54" formatCode="0%">
                  <c:v>4.0537708494197466E-2</c:v>
                </c:pt>
              </c:numCache>
            </c:numRef>
          </c:val>
          <c:smooth val="0"/>
        </c:ser>
        <c:ser>
          <c:idx val="5"/>
          <c:order val="5"/>
          <c:tx>
            <c:v>SHS 10% Reduction</c:v>
          </c:tx>
          <c:spPr>
            <a:ln>
              <a:solidFill>
                <a:srgbClr val="00B0F0"/>
              </a:solidFill>
              <a:prstDash val="sysDash"/>
            </a:ln>
          </c:spPr>
          <c:marker>
            <c:symbol val="none"/>
          </c:marker>
          <c:cat>
            <c:numRef>
              <c:f>E!$O$1:$BQ$1</c:f>
              <c:numCache>
                <c:formatCode>General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E!$O$79:$BQ$79</c:f>
              <c:numCache>
                <c:formatCode>General</c:formatCode>
                <c:ptCount val="55"/>
                <c:pt idx="28" formatCode="0%">
                  <c:v>8.1916750051810941E-2</c:v>
                </c:pt>
                <c:pt idx="29" formatCode="0%">
                  <c:v>7.3698375559792612E-2</c:v>
                </c:pt>
                <c:pt idx="30" formatCode="0%">
                  <c:v>6.6299048603812138E-2</c:v>
                </c:pt>
                <c:pt idx="31" formatCode="0%">
                  <c:v>5.9647033574601618E-2</c:v>
                </c:pt>
                <c:pt idx="32" formatCode="0%">
                  <c:v>5.3666915887032422E-2</c:v>
                </c:pt>
                <c:pt idx="33" formatCode="0%">
                  <c:v>4.8283362062365678E-2</c:v>
                </c:pt>
                <c:pt idx="34" formatCode="0%">
                  <c:v>4.3444288090784371E-2</c:v>
                </c:pt>
                <c:pt idx="35" formatCode="0%">
                  <c:v>3.9086975988841546E-2</c:v>
                </c:pt>
                <c:pt idx="36" formatCode="0%">
                  <c:v>3.5167852019189157E-2</c:v>
                </c:pt>
                <c:pt idx="37" formatCode="0%">
                  <c:v>3.1642515759372471E-2</c:v>
                </c:pt>
                <c:pt idx="38" formatCode="0%">
                  <c:v>2.8470550876348255E-2</c:v>
                </c:pt>
                <c:pt idx="39" formatCode="0%">
                  <c:v>2.561109439617534E-2</c:v>
                </c:pt>
                <c:pt idx="40" formatCode="0%">
                  <c:v>2.3040907112905649E-2</c:v>
                </c:pt>
                <c:pt idx="41" formatCode="0%">
                  <c:v>2.0728555014214958E-2</c:v>
                </c:pt>
                <c:pt idx="42" formatCode="0%">
                  <c:v>1.8648149984996937E-2</c:v>
                </c:pt>
                <c:pt idx="43" formatCode="0%">
                  <c:v>1.6776435042785656E-2</c:v>
                </c:pt>
                <c:pt idx="44" formatCode="0%">
                  <c:v>1.5092486117594455E-2</c:v>
                </c:pt>
                <c:pt idx="45" formatCode="0%">
                  <c:v>1.3577247034653897E-2</c:v>
                </c:pt>
                <c:pt idx="46" formatCode="0%">
                  <c:v>1.2214236287042306E-2</c:v>
                </c:pt>
                <c:pt idx="47" formatCode="0%">
                  <c:v>1.0987975118956352E-2</c:v>
                </c:pt>
                <c:pt idx="48" formatCode="0%">
                  <c:v>9.8847570990066042E-3</c:v>
                </c:pt>
                <c:pt idx="49" formatCode="0%">
                  <c:v>8.8922168382136457E-3</c:v>
                </c:pt>
                <c:pt idx="50" formatCode="0%">
                  <c:v>7.9992871343816125E-3</c:v>
                </c:pt>
                <c:pt idx="51" formatCode="0%">
                  <c:v>7.1959655823316919E-3</c:v>
                </c:pt>
                <c:pt idx="52" formatCode="0%">
                  <c:v>6.4732747799133503E-3</c:v>
                </c:pt>
                <c:pt idx="53" formatCode="0%">
                  <c:v>5.8231546015564501E-3</c:v>
                </c:pt>
                <c:pt idx="54" formatCode="0%">
                  <c:v>5.2383490836521917E-3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287936"/>
        <c:axId val="93289856"/>
      </c:lineChart>
      <c:catAx>
        <c:axId val="932879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3289856"/>
        <c:crosses val="autoZero"/>
        <c:auto val="1"/>
        <c:lblAlgn val="ctr"/>
        <c:lblOffset val="100"/>
        <c:tickLblSkip val="5"/>
        <c:noMultiLvlLbl val="0"/>
      </c:catAx>
      <c:valAx>
        <c:axId val="93289856"/>
        <c:scaling>
          <c:orientation val="minMax"/>
          <c:max val="0.2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Fraction of Population being exposed to Tobacco Smoke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3287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051521216097988"/>
          <c:y val="3.4327125460903843E-2"/>
          <c:w val="0.55595898950131228"/>
          <c:h val="0.1746976624517038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36582509350813"/>
          <c:y val="3.6616698070876162E-2"/>
          <c:w val="0.78885876106358555"/>
          <c:h val="0.87558781783458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Con!$AW$2</c:f>
              <c:strCache>
                <c:ptCount val="1"/>
                <c:pt idx="0">
                  <c:v>Tobacco Ban SHS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Con!$AY$1:$BB$1</c:f>
              <c:strCache>
                <c:ptCount val="4"/>
                <c:pt idx="0">
                  <c:v>BaU</c:v>
                </c:pt>
                <c:pt idx="1">
                  <c:v>Ban</c:v>
                </c:pt>
                <c:pt idx="2">
                  <c:v>50% Reduction</c:v>
                </c:pt>
                <c:pt idx="3">
                  <c:v>annual 10% Reduction</c:v>
                </c:pt>
              </c:strCache>
            </c:strRef>
          </c:cat>
          <c:val>
            <c:numRef>
              <c:f>Con!$AY$2:$BB$2</c:f>
              <c:numCache>
                <c:formatCode>#,##0</c:formatCode>
                <c:ptCount val="4"/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Con!$AW$3</c:f>
              <c:strCache>
                <c:ptCount val="1"/>
                <c:pt idx="0">
                  <c:v>Tobacco Reduction SHS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</c:spPr>
          <c:invertIfNegative val="0"/>
          <c:cat>
            <c:strRef>
              <c:f>Con!$AY$1:$BB$1</c:f>
              <c:strCache>
                <c:ptCount val="4"/>
                <c:pt idx="0">
                  <c:v>BaU</c:v>
                </c:pt>
                <c:pt idx="1">
                  <c:v>Ban</c:v>
                </c:pt>
                <c:pt idx="2">
                  <c:v>50% Reduction</c:v>
                </c:pt>
                <c:pt idx="3">
                  <c:v>annual 10% Reduction</c:v>
                </c:pt>
              </c:strCache>
            </c:strRef>
          </c:cat>
          <c:val>
            <c:numRef>
              <c:f>Con!$AY$3:$BB$3</c:f>
              <c:numCache>
                <c:formatCode>General</c:formatCode>
                <c:ptCount val="4"/>
                <c:pt idx="2" formatCode="#,##0">
                  <c:v>12004.982401664622</c:v>
                </c:pt>
              </c:numCache>
            </c:numRef>
          </c:val>
        </c:ser>
        <c:ser>
          <c:idx val="2"/>
          <c:order val="2"/>
          <c:tx>
            <c:strRef>
              <c:f>Con!$AW$4</c:f>
              <c:strCache>
                <c:ptCount val="1"/>
                <c:pt idx="0">
                  <c:v>Smoke free SHS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</c:spPr>
          <c:invertIfNegative val="0"/>
          <c:cat>
            <c:strRef>
              <c:f>Con!$AY$1:$BB$1</c:f>
              <c:strCache>
                <c:ptCount val="4"/>
                <c:pt idx="0">
                  <c:v>BaU</c:v>
                </c:pt>
                <c:pt idx="1">
                  <c:v>Ban</c:v>
                </c:pt>
                <c:pt idx="2">
                  <c:v>50% Reduction</c:v>
                </c:pt>
                <c:pt idx="3">
                  <c:v>annual 10% Reduction</c:v>
                </c:pt>
              </c:strCache>
            </c:strRef>
          </c:cat>
          <c:val>
            <c:numRef>
              <c:f>Con!$AY$4:$BB$4</c:f>
              <c:numCache>
                <c:formatCode>General</c:formatCode>
                <c:ptCount val="4"/>
                <c:pt idx="3" formatCode="#,##0">
                  <c:v>7774.7901756636948</c:v>
                </c:pt>
              </c:numCache>
            </c:numRef>
          </c:val>
        </c:ser>
        <c:ser>
          <c:idx val="3"/>
          <c:order val="3"/>
          <c:tx>
            <c:strRef>
              <c:f>Con!$AW$5</c:f>
              <c:strCache>
                <c:ptCount val="1"/>
                <c:pt idx="0">
                  <c:v>attr SHS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c:spPr>
          <c:invertIfNegative val="0"/>
          <c:cat>
            <c:strRef>
              <c:f>Con!$AY$1:$BB$1</c:f>
              <c:strCache>
                <c:ptCount val="4"/>
                <c:pt idx="0">
                  <c:v>BaU</c:v>
                </c:pt>
                <c:pt idx="1">
                  <c:v>Ban</c:v>
                </c:pt>
                <c:pt idx="2">
                  <c:v>50% Reduction</c:v>
                </c:pt>
                <c:pt idx="3">
                  <c:v>annual 10% Reduction</c:v>
                </c:pt>
              </c:strCache>
            </c:strRef>
          </c:cat>
          <c:val>
            <c:numRef>
              <c:f>Con!$AY$5:$BB$5</c:f>
              <c:numCache>
                <c:formatCode>General</c:formatCode>
                <c:ptCount val="4"/>
                <c:pt idx="0" formatCode="#,##0">
                  <c:v>16549.153235350404</c:v>
                </c:pt>
              </c:numCache>
            </c:numRef>
          </c:val>
        </c:ser>
        <c:ser>
          <c:idx val="4"/>
          <c:order val="4"/>
          <c:tx>
            <c:strRef>
              <c:f>Con!$AW$6</c:f>
              <c:strCache>
                <c:ptCount val="1"/>
                <c:pt idx="0">
                  <c:v>Tobacco Ban Smoking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c:spPr>
          <c:invertIfNegative val="0"/>
          <c:cat>
            <c:strRef>
              <c:f>Con!$AY$1:$BB$1</c:f>
              <c:strCache>
                <c:ptCount val="4"/>
                <c:pt idx="0">
                  <c:v>BaU</c:v>
                </c:pt>
                <c:pt idx="1">
                  <c:v>Ban</c:v>
                </c:pt>
                <c:pt idx="2">
                  <c:v>50% Reduction</c:v>
                </c:pt>
                <c:pt idx="3">
                  <c:v>annual 10% Reduction</c:v>
                </c:pt>
              </c:strCache>
            </c:strRef>
          </c:cat>
          <c:val>
            <c:numRef>
              <c:f>Con!$AY$6:$BB$6</c:f>
              <c:numCache>
                <c:formatCode>#,##0</c:formatCode>
                <c:ptCount val="4"/>
                <c:pt idx="1">
                  <c:v>0</c:v>
                </c:pt>
              </c:numCache>
            </c:numRef>
          </c:val>
        </c:ser>
        <c:ser>
          <c:idx val="5"/>
          <c:order val="5"/>
          <c:tx>
            <c:strRef>
              <c:f>Con!$AW$7</c:f>
              <c:strCache>
                <c:ptCount val="1"/>
                <c:pt idx="0">
                  <c:v>Tobacco Reduction Smoking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cat>
            <c:strRef>
              <c:f>Con!$AY$1:$BB$1</c:f>
              <c:strCache>
                <c:ptCount val="4"/>
                <c:pt idx="0">
                  <c:v>BaU</c:v>
                </c:pt>
                <c:pt idx="1">
                  <c:v>Ban</c:v>
                </c:pt>
                <c:pt idx="2">
                  <c:v>50% Reduction</c:v>
                </c:pt>
                <c:pt idx="3">
                  <c:v>annual 10% Reduction</c:v>
                </c:pt>
              </c:strCache>
            </c:strRef>
          </c:cat>
          <c:val>
            <c:numRef>
              <c:f>Con!$AY$7:$BB$7</c:f>
              <c:numCache>
                <c:formatCode>General</c:formatCode>
                <c:ptCount val="4"/>
                <c:pt idx="2" formatCode="#,##0">
                  <c:v>756.67534829289764</c:v>
                </c:pt>
              </c:numCache>
            </c:numRef>
          </c:val>
        </c:ser>
        <c:ser>
          <c:idx val="6"/>
          <c:order val="6"/>
          <c:tx>
            <c:strRef>
              <c:f>Con!$AW$8</c:f>
              <c:strCache>
                <c:ptCount val="1"/>
                <c:pt idx="0">
                  <c:v>Smoke Free Smoking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cat>
            <c:strRef>
              <c:f>Con!$AY$1:$BB$1</c:f>
              <c:strCache>
                <c:ptCount val="4"/>
                <c:pt idx="0">
                  <c:v>BaU</c:v>
                </c:pt>
                <c:pt idx="1">
                  <c:v>Ban</c:v>
                </c:pt>
                <c:pt idx="2">
                  <c:v>50% Reduction</c:v>
                </c:pt>
                <c:pt idx="3">
                  <c:v>annual 10% Reduction</c:v>
                </c:pt>
              </c:strCache>
            </c:strRef>
          </c:cat>
          <c:val>
            <c:numRef>
              <c:f>Con!$AY$8:$BB$8</c:f>
              <c:numCache>
                <c:formatCode>General</c:formatCode>
                <c:ptCount val="4"/>
                <c:pt idx="3" formatCode="#,##0">
                  <c:v>489.99161711760371</c:v>
                </c:pt>
              </c:numCache>
            </c:numRef>
          </c:val>
        </c:ser>
        <c:ser>
          <c:idx val="7"/>
          <c:order val="7"/>
          <c:tx>
            <c:strRef>
              <c:f>Con!$AW$9</c:f>
              <c:strCache>
                <c:ptCount val="1"/>
                <c:pt idx="0">
                  <c:v>attr Smoking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75000"/>
                  <a:lumOff val="25000"/>
                </a:schemeClr>
              </a:solidFill>
            </a:ln>
          </c:spPr>
          <c:invertIfNegative val="0"/>
          <c:cat>
            <c:strRef>
              <c:f>Con!$AY$1:$BB$1</c:f>
              <c:strCache>
                <c:ptCount val="4"/>
                <c:pt idx="0">
                  <c:v>BaU</c:v>
                </c:pt>
                <c:pt idx="1">
                  <c:v>Ban</c:v>
                </c:pt>
                <c:pt idx="2">
                  <c:v>50% Reduction</c:v>
                </c:pt>
                <c:pt idx="3">
                  <c:v>annual 10% Reduction</c:v>
                </c:pt>
              </c:strCache>
            </c:strRef>
          </c:cat>
          <c:val>
            <c:numRef>
              <c:f>Con!$AY$9:$BB$9</c:f>
              <c:numCache>
                <c:formatCode>General</c:formatCode>
                <c:ptCount val="4"/>
                <c:pt idx="0" formatCode="#,##0">
                  <c:v>1337.3760466246893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02451456"/>
        <c:axId val="102473728"/>
      </c:barChart>
      <c:catAx>
        <c:axId val="1024514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2473728"/>
        <c:crosses val="autoZero"/>
        <c:auto val="1"/>
        <c:lblAlgn val="ctr"/>
        <c:lblOffset val="100"/>
        <c:noMultiLvlLbl val="0"/>
      </c:catAx>
      <c:valAx>
        <c:axId val="102473728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25y cumulative Incidence (cases)</a:t>
                </a:r>
                <a:endParaRPr lang="en-US" sz="1600" dirty="0"/>
              </a:p>
            </c:rich>
          </c:tx>
          <c:layout/>
          <c:overlay val="0"/>
        </c:title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2451456"/>
        <c:crosses val="autoZero"/>
        <c:crossBetween val="between"/>
        <c:majorUnit val="5000"/>
        <c:minorUnit val="2500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32692663778099"/>
          <c:y val="4.1259684996948584E-2"/>
          <c:w val="0.72725854534681333"/>
          <c:h val="0.6880215364198498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Con!$BC$1</c:f>
              <c:strCache>
                <c:ptCount val="1"/>
                <c:pt idx="0">
                  <c:v>BaU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invertIfNegative val="0"/>
          <c:cat>
            <c:strRef>
              <c:f>Con!$AW$11:$AW$14</c:f>
              <c:strCache>
                <c:ptCount val="4"/>
                <c:pt idx="0">
                  <c:v>BaU</c:v>
                </c:pt>
                <c:pt idx="1">
                  <c:v>Ban</c:v>
                </c:pt>
                <c:pt idx="2">
                  <c:v>50% Reduction</c:v>
                </c:pt>
                <c:pt idx="3">
                  <c:v>Speed Limit</c:v>
                </c:pt>
              </c:strCache>
            </c:strRef>
          </c:cat>
          <c:val>
            <c:numRef>
              <c:f>Con!$BC$11:$BC$14</c:f>
              <c:numCache>
                <c:formatCode>General</c:formatCode>
                <c:ptCount val="4"/>
                <c:pt idx="0" formatCode="#,##0">
                  <c:v>34015.713303848192</c:v>
                </c:pt>
              </c:numCache>
            </c:numRef>
          </c:val>
        </c:ser>
        <c:ser>
          <c:idx val="0"/>
          <c:order val="1"/>
          <c:tx>
            <c:strRef>
              <c:f>Con!$BD$1</c:f>
              <c:strCache>
                <c:ptCount val="1"/>
                <c:pt idx="0">
                  <c:v>Ban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</c:spPr>
          <c:invertIfNegative val="0"/>
          <c:cat>
            <c:strRef>
              <c:f>Con!$AW$11:$AW$14</c:f>
              <c:strCache>
                <c:ptCount val="4"/>
                <c:pt idx="0">
                  <c:v>BaU</c:v>
                </c:pt>
                <c:pt idx="1">
                  <c:v>Ban</c:v>
                </c:pt>
                <c:pt idx="2">
                  <c:v>50% Reduction</c:v>
                </c:pt>
                <c:pt idx="3">
                  <c:v>Speed Limit</c:v>
                </c:pt>
              </c:strCache>
            </c:strRef>
          </c:cat>
          <c:val>
            <c:numRef>
              <c:f>Con!$BD$11:$BD$14</c:f>
              <c:numCache>
                <c:formatCode>#,##0</c:formatCode>
                <c:ptCount val="4"/>
                <c:pt idx="1">
                  <c:v>31519.83290022696</c:v>
                </c:pt>
              </c:numCache>
            </c:numRef>
          </c:val>
        </c:ser>
        <c:ser>
          <c:idx val="1"/>
          <c:order val="2"/>
          <c:tx>
            <c:strRef>
              <c:f>Con!$BE$1</c:f>
              <c:strCache>
                <c:ptCount val="1"/>
                <c:pt idx="0">
                  <c:v>50% Reduction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</c:spPr>
          <c:invertIfNegative val="0"/>
          <c:cat>
            <c:strRef>
              <c:f>Con!$AW$11:$AW$14</c:f>
              <c:strCache>
                <c:ptCount val="4"/>
                <c:pt idx="0">
                  <c:v>BaU</c:v>
                </c:pt>
                <c:pt idx="1">
                  <c:v>Ban</c:v>
                </c:pt>
                <c:pt idx="2">
                  <c:v>50% Reduction</c:v>
                </c:pt>
                <c:pt idx="3">
                  <c:v>Speed Limit</c:v>
                </c:pt>
              </c:strCache>
            </c:strRef>
          </c:cat>
          <c:val>
            <c:numRef>
              <c:f>Con!$BE$11:$BE$14</c:f>
              <c:numCache>
                <c:formatCode>General</c:formatCode>
                <c:ptCount val="4"/>
                <c:pt idx="2" formatCode="#,##0">
                  <c:v>32770.088340520531</c:v>
                </c:pt>
              </c:numCache>
            </c:numRef>
          </c:val>
        </c:ser>
        <c:ser>
          <c:idx val="2"/>
          <c:order val="3"/>
          <c:tx>
            <c:strRef>
              <c:f>Con!$BF$1</c:f>
              <c:strCache>
                <c:ptCount val="1"/>
                <c:pt idx="0">
                  <c:v>Speed Limit</c:v>
                </c:pt>
              </c:strCache>
            </c:strRef>
          </c:tx>
          <c:spPr>
            <a:solidFill>
              <a:srgbClr val="990099"/>
            </a:solidFill>
            <a:ln>
              <a:solidFill>
                <a:srgbClr val="990099"/>
              </a:solidFill>
            </a:ln>
          </c:spPr>
          <c:invertIfNegative val="0"/>
          <c:cat>
            <c:strRef>
              <c:f>Con!$AW$11:$AW$14</c:f>
              <c:strCache>
                <c:ptCount val="4"/>
                <c:pt idx="0">
                  <c:v>BaU</c:v>
                </c:pt>
                <c:pt idx="1">
                  <c:v>Ban</c:v>
                </c:pt>
                <c:pt idx="2">
                  <c:v>50% Reduction</c:v>
                </c:pt>
                <c:pt idx="3">
                  <c:v>Speed Limit</c:v>
                </c:pt>
              </c:strCache>
            </c:strRef>
          </c:cat>
          <c:val>
            <c:numRef>
              <c:f>Con!$BF$11:$BF$14</c:f>
              <c:numCache>
                <c:formatCode>General</c:formatCode>
                <c:ptCount val="4"/>
                <c:pt idx="3" formatCode="#,##0">
                  <c:v>32670.238534485157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90"/>
        <c:axId val="102508032"/>
        <c:axId val="102509568"/>
      </c:barChart>
      <c:catAx>
        <c:axId val="1025080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2509568"/>
        <c:crosses val="autoZero"/>
        <c:auto val="1"/>
        <c:lblAlgn val="ctr"/>
        <c:lblOffset val="100"/>
        <c:noMultiLvlLbl val="0"/>
      </c:catAx>
      <c:valAx>
        <c:axId val="102509568"/>
        <c:scaling>
          <c:orientation val="minMax"/>
          <c:max val="35000"/>
          <c:min val="0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25y</a:t>
                </a:r>
                <a:r>
                  <a:rPr lang="en-US" sz="1600" baseline="0" dirty="0" smtClean="0"/>
                  <a:t> cumulative attributable </a:t>
                </a:r>
                <a:r>
                  <a:rPr lang="en-US" sz="1600" dirty="0" smtClean="0"/>
                  <a:t>Incidence (cases)</a:t>
                </a:r>
                <a:endParaRPr lang="en-US" sz="1600" dirty="0"/>
              </a:p>
            </c:rich>
          </c:tx>
          <c:layout/>
          <c:overlay val="0"/>
        </c:title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2508032"/>
        <c:crosses val="autoZero"/>
        <c:crossBetween val="between"/>
        <c:majorUnit val="10000"/>
        <c:minorUnit val="5000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29943137631172"/>
          <c:y val="2.6108580528089471E-2"/>
          <c:w val="0.73227492629377255"/>
          <c:h val="0.853838832722290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Con!$AW$18</c:f>
              <c:strCache>
                <c:ptCount val="1"/>
                <c:pt idx="0">
                  <c:v>D&amp;M_I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dPt>
          <c:cat>
            <c:strRef>
              <c:f>Con!$BG$1:$BH$1</c:f>
              <c:strCache>
                <c:ptCount val="2"/>
                <c:pt idx="0">
                  <c:v>BaU</c:v>
                </c:pt>
                <c:pt idx="1">
                  <c:v>50% Reduction</c:v>
                </c:pt>
              </c:strCache>
            </c:strRef>
          </c:cat>
          <c:val>
            <c:numRef>
              <c:f>Con!$BG$18:$BH$18</c:f>
              <c:numCache>
                <c:formatCode>#,##0</c:formatCode>
                <c:ptCount val="2"/>
                <c:pt idx="0">
                  <c:v>17910.462416745951</c:v>
                </c:pt>
                <c:pt idx="1">
                  <c:v>9177.9112627986378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02544896"/>
        <c:axId val="102546432"/>
      </c:barChart>
      <c:catAx>
        <c:axId val="1025448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2546432"/>
        <c:crosses val="autoZero"/>
        <c:auto val="1"/>
        <c:lblAlgn val="ctr"/>
        <c:lblOffset val="100"/>
        <c:noMultiLvlLbl val="0"/>
      </c:catAx>
      <c:valAx>
        <c:axId val="102546432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25y cumulative attributable Incidence (cases)</a:t>
                </a:r>
                <a:endParaRPr lang="en-US" sz="1600" dirty="0"/>
              </a:p>
            </c:rich>
          </c:tx>
          <c:layout/>
          <c:overlay val="0"/>
        </c:title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2544896"/>
        <c:crosses val="autoZero"/>
        <c:crossBetween val="between"/>
        <c:majorUnit val="5000"/>
        <c:minorUnit val="2500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64637714147389"/>
          <c:y val="4.334968793776503E-2"/>
          <c:w val="0.73166723570913084"/>
          <c:h val="0.8339420487270636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Con!$AW$23</c:f>
              <c:strCache>
                <c:ptCount val="1"/>
                <c:pt idx="0">
                  <c:v>Cat_Potection</c:v>
                </c:pt>
              </c:strCache>
            </c:strRef>
          </c:tx>
          <c:spPr>
            <a:solidFill>
              <a:srgbClr val="996633"/>
            </a:solidFill>
            <a:ln>
              <a:solidFill>
                <a:srgbClr val="996633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1"/>
            <c:invertIfNegative val="0"/>
            <c:bubble3D val="0"/>
          </c:dPt>
          <c:cat>
            <c:strRef>
              <c:f>Con!$BI$1:$BJ$1</c:f>
              <c:strCache>
                <c:ptCount val="2"/>
                <c:pt idx="0">
                  <c:v>BaU</c:v>
                </c:pt>
                <c:pt idx="1">
                  <c:v>50% Increase</c:v>
                </c:pt>
              </c:strCache>
            </c:strRef>
          </c:cat>
          <c:val>
            <c:numRef>
              <c:f>Con!$BI$23:$BJ$23</c:f>
              <c:numCache>
                <c:formatCode>#,##0</c:formatCode>
                <c:ptCount val="2"/>
                <c:pt idx="0">
                  <c:v>8235.2337468656679</c:v>
                </c:pt>
                <c:pt idx="1">
                  <c:v>19235.277821729567</c:v>
                </c:pt>
              </c:numCache>
            </c:numRef>
          </c:val>
        </c:ser>
        <c:ser>
          <c:idx val="1"/>
          <c:order val="1"/>
          <c:tx>
            <c:strRef>
              <c:f>Con!$AW$24</c:f>
              <c:strCache>
                <c:ptCount val="1"/>
                <c:pt idx="0">
                  <c:v>Cat_Risk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dPt>
          <c:cat>
            <c:strRef>
              <c:f>Con!$BI$1:$BJ$1</c:f>
              <c:strCache>
                <c:ptCount val="2"/>
                <c:pt idx="0">
                  <c:v>BaU</c:v>
                </c:pt>
                <c:pt idx="1">
                  <c:v>50% Increase</c:v>
                </c:pt>
              </c:strCache>
            </c:strRef>
          </c:cat>
          <c:val>
            <c:numRef>
              <c:f>Con!$BI$24:$BJ$24</c:f>
              <c:numCache>
                <c:formatCode>#,##0</c:formatCode>
                <c:ptCount val="2"/>
                <c:pt idx="0">
                  <c:v>-619.09670746362451</c:v>
                </c:pt>
                <c:pt idx="1">
                  <c:v>-1431.1725804486084</c:v>
                </c:pt>
              </c:numCache>
            </c:numRef>
          </c:val>
        </c:ser>
        <c:ser>
          <c:idx val="2"/>
          <c:order val="2"/>
          <c:tx>
            <c:strRef>
              <c:f>Con!$AW$25</c:f>
              <c:strCache>
                <c:ptCount val="1"/>
                <c:pt idx="0">
                  <c:v>Dog_Protection</c:v>
                </c:pt>
              </c:strCache>
            </c:strRef>
          </c:tx>
          <c:spPr>
            <a:solidFill>
              <a:srgbClr val="663300"/>
            </a:solidFill>
            <a:ln>
              <a:solidFill>
                <a:srgbClr val="6633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dPt>
          <c:dPt>
            <c:idx val="1"/>
            <c:invertIfNegative val="0"/>
            <c:bubble3D val="0"/>
          </c:dPt>
          <c:cat>
            <c:strRef>
              <c:f>Con!$BI$1:$BJ$1</c:f>
              <c:strCache>
                <c:ptCount val="2"/>
                <c:pt idx="0">
                  <c:v>BaU</c:v>
                </c:pt>
                <c:pt idx="1">
                  <c:v>50% Increase</c:v>
                </c:pt>
              </c:strCache>
            </c:strRef>
          </c:cat>
          <c:val>
            <c:numRef>
              <c:f>Con!$BI$25:$BJ$25</c:f>
              <c:numCache>
                <c:formatCode>#,##0</c:formatCode>
                <c:ptCount val="2"/>
                <c:pt idx="0">
                  <c:v>11763.23458532318</c:v>
                </c:pt>
                <c:pt idx="1">
                  <c:v>22904.04062438638</c:v>
                </c:pt>
              </c:numCache>
            </c:numRef>
          </c:val>
        </c:ser>
        <c:ser>
          <c:idx val="3"/>
          <c:order val="3"/>
          <c:tx>
            <c:strRef>
              <c:f>Con!$AW$26</c:f>
              <c:strCache>
                <c:ptCount val="1"/>
                <c:pt idx="0">
                  <c:v>Dog_Risk</c:v>
                </c:pt>
              </c:strCache>
            </c:strRef>
          </c:tx>
          <c:spPr>
            <a:solidFill>
              <a:schemeClr val="tx1"/>
            </a:solidFill>
            <a:ln>
              <a:solidFill>
                <a:sysClr val="windowText" lastClr="000000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990033"/>
              </a:solidFill>
              <a:ln>
                <a:solidFill>
                  <a:srgbClr val="990033"/>
                </a:solidFill>
              </a:ln>
            </c:spPr>
          </c:dPt>
          <c:cat>
            <c:strRef>
              <c:f>Con!$BI$1:$BJ$1</c:f>
              <c:strCache>
                <c:ptCount val="2"/>
                <c:pt idx="0">
                  <c:v>BaU</c:v>
                </c:pt>
                <c:pt idx="1">
                  <c:v>50% Increase</c:v>
                </c:pt>
              </c:strCache>
            </c:strRef>
          </c:cat>
          <c:val>
            <c:numRef>
              <c:f>Con!$BI$26:$BJ$26</c:f>
              <c:numCache>
                <c:formatCode>#,##0</c:formatCode>
                <c:ptCount val="2"/>
                <c:pt idx="0">
                  <c:v>-1943.89936440514</c:v>
                </c:pt>
                <c:pt idx="1">
                  <c:v>-3703.125018394082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00044800"/>
        <c:axId val="100046336"/>
      </c:barChart>
      <c:catAx>
        <c:axId val="10004480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 w="19050"/>
        </c:spPr>
        <c:txPr>
          <a:bodyPr/>
          <a:lstStyle/>
          <a:p>
            <a:pPr>
              <a:defRPr sz="1600"/>
            </a:pPr>
            <a:endParaRPr lang="en-US"/>
          </a:p>
        </c:txPr>
        <c:crossAx val="100046336"/>
        <c:crosses val="autoZero"/>
        <c:auto val="1"/>
        <c:lblAlgn val="ctr"/>
        <c:lblOffset val="500"/>
        <c:noMultiLvlLbl val="0"/>
      </c:catAx>
      <c:valAx>
        <c:axId val="100046336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25y cumulative attributable Incidence (cases)</a:t>
                </a:r>
                <a:endParaRPr lang="en-US" sz="1600" dirty="0"/>
              </a:p>
            </c:rich>
          </c:tx>
          <c:layout/>
          <c:overlay val="0"/>
        </c:title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0044800"/>
        <c:crosses val="autoZero"/>
        <c:crossBetween val="between"/>
        <c:minorUnit val="5000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69109088301484"/>
          <c:y val="2.2777162302341777E-2"/>
          <c:w val="0.8205970544334884"/>
          <c:h val="0.94534884233478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Con!$AG$2</c:f>
              <c:strCache>
                <c:ptCount val="1"/>
                <c:pt idx="0">
                  <c:v>Tobacco Ban SHS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600"/>
                    </a:pPr>
                    <a:r>
                      <a:rPr lang="en-US" sz="1600" dirty="0" smtClean="0"/>
                      <a:t>SHS</a:t>
                    </a:r>
                  </a:p>
                  <a:p>
                    <a:pPr>
                      <a:defRPr sz="1600"/>
                    </a:pPr>
                    <a:r>
                      <a:rPr lang="en-US" sz="1600" dirty="0" smtClean="0"/>
                      <a:t>16</a:t>
                    </a:r>
                    <a:r>
                      <a:rPr lang="en-US" sz="1600" dirty="0" smtClean="0">
                        <a:latin typeface="Arial Unicode MS"/>
                        <a:ea typeface="Arial Unicode MS"/>
                        <a:cs typeface="Arial Unicode MS"/>
                      </a:rPr>
                      <a:t> </a:t>
                    </a:r>
                    <a:r>
                      <a:rPr lang="en-US" sz="1600" dirty="0" smtClean="0"/>
                      <a:t>549</a:t>
                    </a:r>
                    <a:endParaRPr lang="en-US" sz="1600" dirty="0"/>
                  </a:p>
                </c:rich>
              </c:tx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Con!$AI$1:$AP$1</c:f>
              <c:strCache>
                <c:ptCount val="8"/>
                <c:pt idx="0">
                  <c:v>Ban</c:v>
                </c:pt>
                <c:pt idx="1">
                  <c:v>50% 
Reduction</c:v>
                </c:pt>
                <c:pt idx="2">
                  <c:v>annual 10% 
Reduction</c:v>
                </c:pt>
                <c:pt idx="3">
                  <c:v>Ban</c:v>
                </c:pt>
                <c:pt idx="4">
                  <c:v>50% 
Reduction</c:v>
                </c:pt>
                <c:pt idx="5">
                  <c:v>Speed 
Limit</c:v>
                </c:pt>
                <c:pt idx="6">
                  <c:v>50% 
Reduction </c:v>
                </c:pt>
                <c:pt idx="7">
                  <c:v>50% Increase 
Pets</c:v>
                </c:pt>
              </c:strCache>
            </c:strRef>
          </c:cat>
          <c:val>
            <c:numRef>
              <c:f>Con!$AI$2:$AP$2</c:f>
              <c:numCache>
                <c:formatCode>General</c:formatCode>
                <c:ptCount val="8"/>
                <c:pt idx="0" formatCode="0">
                  <c:v>16549.153235350404</c:v>
                </c:pt>
              </c:numCache>
            </c:numRef>
          </c:val>
        </c:ser>
        <c:ser>
          <c:idx val="1"/>
          <c:order val="1"/>
          <c:tx>
            <c:strRef>
              <c:f>Con!$AG$3</c:f>
              <c:strCache>
                <c:ptCount val="1"/>
                <c:pt idx="0">
                  <c:v>Tobacco Reduction SHS</c:v>
                </c:pt>
              </c:strCache>
            </c:strRef>
          </c:tx>
          <c:spPr>
            <a:solidFill>
              <a:schemeClr val="bg1">
                <a:alpha val="65000"/>
              </a:schemeClr>
            </a:solidFill>
            <a:ln w="28575">
              <a:solidFill>
                <a:schemeClr val="accent3"/>
              </a:solidFill>
              <a:prstDash val="dash"/>
            </a:ln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dirty="0" smtClean="0"/>
                      <a:t>SHS</a:t>
                    </a:r>
                  </a:p>
                  <a:p>
                    <a:r>
                      <a:rPr lang="en-US" sz="1600" dirty="0" smtClean="0"/>
                      <a:t>4</a:t>
                    </a:r>
                    <a:r>
                      <a:rPr lang="en-US" sz="1600" dirty="0" smtClean="0">
                        <a:latin typeface="Arial Unicode MS"/>
                        <a:ea typeface="Arial Unicode MS"/>
                        <a:cs typeface="Arial Unicode MS"/>
                      </a:rPr>
                      <a:t> </a:t>
                    </a:r>
                    <a:r>
                      <a:rPr lang="en-US" sz="1600" dirty="0" smtClean="0"/>
                      <a:t>544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Con!$AI$1:$AP$1</c:f>
              <c:strCache>
                <c:ptCount val="8"/>
                <c:pt idx="0">
                  <c:v>Ban</c:v>
                </c:pt>
                <c:pt idx="1">
                  <c:v>50% 
Reduction</c:v>
                </c:pt>
                <c:pt idx="2">
                  <c:v>annual 10% 
Reduction</c:v>
                </c:pt>
                <c:pt idx="3">
                  <c:v>Ban</c:v>
                </c:pt>
                <c:pt idx="4">
                  <c:v>50% 
Reduction</c:v>
                </c:pt>
                <c:pt idx="5">
                  <c:v>Speed 
Limit</c:v>
                </c:pt>
                <c:pt idx="6">
                  <c:v>50% 
Reduction </c:v>
                </c:pt>
                <c:pt idx="7">
                  <c:v>50% Increase 
Pets</c:v>
                </c:pt>
              </c:strCache>
            </c:strRef>
          </c:cat>
          <c:val>
            <c:numRef>
              <c:f>Con!$AI$3:$AP$3</c:f>
              <c:numCache>
                <c:formatCode>0</c:formatCode>
                <c:ptCount val="8"/>
                <c:pt idx="1">
                  <c:v>4544.1708336857828</c:v>
                </c:pt>
              </c:numCache>
            </c:numRef>
          </c:val>
        </c:ser>
        <c:ser>
          <c:idx val="2"/>
          <c:order val="2"/>
          <c:tx>
            <c:strRef>
              <c:f>Con!$AG$4</c:f>
              <c:strCache>
                <c:ptCount val="1"/>
                <c:pt idx="0">
                  <c:v>Smoke free SHS</c:v>
                </c:pt>
              </c:strCache>
            </c:strRef>
          </c:tx>
          <c:spPr>
            <a:solidFill>
              <a:schemeClr val="bg1">
                <a:alpha val="65000"/>
              </a:schemeClr>
            </a:solidFill>
            <a:ln w="28575">
              <a:solidFill>
                <a:schemeClr val="accent3"/>
              </a:solidFill>
            </a:ln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dirty="0" smtClean="0"/>
                      <a:t>SHS</a:t>
                    </a:r>
                  </a:p>
                  <a:p>
                    <a:r>
                      <a:rPr lang="en-US" sz="1600" dirty="0" smtClean="0"/>
                      <a:t>8</a:t>
                    </a:r>
                    <a:r>
                      <a:rPr lang="en-US" sz="1600" dirty="0" smtClean="0">
                        <a:latin typeface="Arial Unicode MS"/>
                        <a:ea typeface="Arial Unicode MS"/>
                        <a:cs typeface="Arial Unicode MS"/>
                      </a:rPr>
                      <a:t> </a:t>
                    </a:r>
                    <a:r>
                      <a:rPr lang="en-US" sz="1600" dirty="0" smtClean="0"/>
                      <a:t>774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Con!$AI$1:$AP$1</c:f>
              <c:strCache>
                <c:ptCount val="8"/>
                <c:pt idx="0">
                  <c:v>Ban</c:v>
                </c:pt>
                <c:pt idx="1">
                  <c:v>50% 
Reduction</c:v>
                </c:pt>
                <c:pt idx="2">
                  <c:v>annual 10% 
Reduction</c:v>
                </c:pt>
                <c:pt idx="3">
                  <c:v>Ban</c:v>
                </c:pt>
                <c:pt idx="4">
                  <c:v>50% 
Reduction</c:v>
                </c:pt>
                <c:pt idx="5">
                  <c:v>Speed 
Limit</c:v>
                </c:pt>
                <c:pt idx="6">
                  <c:v>50% 
Reduction </c:v>
                </c:pt>
                <c:pt idx="7">
                  <c:v>50% Increase 
Pets</c:v>
                </c:pt>
              </c:strCache>
            </c:strRef>
          </c:cat>
          <c:val>
            <c:numRef>
              <c:f>Con!$AI$4:$AP$4</c:f>
              <c:numCache>
                <c:formatCode>General</c:formatCode>
                <c:ptCount val="8"/>
                <c:pt idx="2" formatCode="0">
                  <c:v>8774.3630596867097</c:v>
                </c:pt>
              </c:numCache>
            </c:numRef>
          </c:val>
        </c:ser>
        <c:ser>
          <c:idx val="3"/>
          <c:order val="3"/>
          <c:tx>
            <c:strRef>
              <c:f>Con!$AG$5</c:f>
              <c:strCache>
                <c:ptCount val="1"/>
                <c:pt idx="0">
                  <c:v>Tobacco Ban Smoking</c:v>
                </c:pt>
              </c:strCache>
            </c:strRef>
          </c:tx>
          <c:spPr>
            <a:solidFill>
              <a:srgbClr val="0033CC"/>
            </a:solidFill>
            <a:ln>
              <a:solidFill>
                <a:srgbClr val="0033CC"/>
              </a:solidFill>
            </a:ln>
          </c:spPr>
          <c:invertIfNegative val="0"/>
          <c:dLbls>
            <c:dLbl>
              <c:idx val="0"/>
              <c:layout>
                <c:manualLayout>
                  <c:x val="-1.4493162137515459E-3"/>
                  <c:y val="-2.7990439233963275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Smoking</a:t>
                    </a:r>
                  </a:p>
                  <a:p>
                    <a:r>
                      <a:rPr lang="en-US" sz="1600" dirty="0" smtClean="0">
                        <a:solidFill>
                          <a:schemeClr val="bg1"/>
                        </a:solidFill>
                      </a:rPr>
                      <a:t>1</a:t>
                    </a:r>
                    <a:r>
                      <a:rPr lang="en-US" sz="1600" dirty="0" smtClean="0">
                        <a:solidFill>
                          <a:schemeClr val="bg1"/>
                        </a:solidFill>
                        <a:latin typeface="Arial Unicode MS"/>
                        <a:ea typeface="Arial Unicode MS"/>
                        <a:cs typeface="Arial Unicode MS"/>
                      </a:rPr>
                      <a:t> </a:t>
                    </a:r>
                    <a:r>
                      <a:rPr lang="en-US" sz="1600" dirty="0" smtClean="0">
                        <a:solidFill>
                          <a:schemeClr val="bg1"/>
                        </a:solidFill>
                      </a:rPr>
                      <a:t>555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Con!$AI$1:$AP$1</c:f>
              <c:strCache>
                <c:ptCount val="8"/>
                <c:pt idx="0">
                  <c:v>Ban</c:v>
                </c:pt>
                <c:pt idx="1">
                  <c:v>50% 
Reduction</c:v>
                </c:pt>
                <c:pt idx="2">
                  <c:v>annual 10% 
Reduction</c:v>
                </c:pt>
                <c:pt idx="3">
                  <c:v>Ban</c:v>
                </c:pt>
                <c:pt idx="4">
                  <c:v>50% 
Reduction</c:v>
                </c:pt>
                <c:pt idx="5">
                  <c:v>Speed 
Limit</c:v>
                </c:pt>
                <c:pt idx="6">
                  <c:v>50% 
Reduction </c:v>
                </c:pt>
                <c:pt idx="7">
                  <c:v>50% Increase 
Pets</c:v>
                </c:pt>
              </c:strCache>
            </c:strRef>
          </c:cat>
          <c:val>
            <c:numRef>
              <c:f>Con!$AI$5:$AP$5</c:f>
              <c:numCache>
                <c:formatCode>General</c:formatCode>
                <c:ptCount val="8"/>
                <c:pt idx="0" formatCode="0">
                  <c:v>1555.2684756587194</c:v>
                </c:pt>
              </c:numCache>
            </c:numRef>
          </c:val>
        </c:ser>
        <c:ser>
          <c:idx val="4"/>
          <c:order val="4"/>
          <c:tx>
            <c:strRef>
              <c:f>Con!$AG$6</c:f>
              <c:strCache>
                <c:ptCount val="1"/>
                <c:pt idx="0">
                  <c:v>Tobacco Reduction Smoking</c:v>
                </c:pt>
              </c:strCache>
            </c:strRef>
          </c:tx>
          <c:spPr>
            <a:solidFill>
              <a:schemeClr val="bg1">
                <a:alpha val="65000"/>
              </a:schemeClr>
            </a:solidFill>
            <a:ln w="28575">
              <a:solidFill>
                <a:srgbClr val="0033CC"/>
              </a:solidFill>
              <a:prstDash val="dash"/>
            </a:ln>
          </c:spPr>
          <c:invertIfNegative val="0"/>
          <c:dLbls>
            <c:dLbl>
              <c:idx val="1"/>
              <c:layout>
                <c:manualLayout>
                  <c:x val="-1.4494303331384554E-3"/>
                  <c:y val="-5.3647989844165536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Smoking</a:t>
                    </a:r>
                  </a:p>
                  <a:p>
                    <a:r>
                      <a:rPr lang="fi-FI" sz="1600" dirty="0" smtClean="0"/>
                      <a:t>581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Con!$AI$1:$AP$1</c:f>
              <c:strCache>
                <c:ptCount val="8"/>
                <c:pt idx="0">
                  <c:v>Ban</c:v>
                </c:pt>
                <c:pt idx="1">
                  <c:v>50% 
Reduction</c:v>
                </c:pt>
                <c:pt idx="2">
                  <c:v>annual 10% 
Reduction</c:v>
                </c:pt>
                <c:pt idx="3">
                  <c:v>Ban</c:v>
                </c:pt>
                <c:pt idx="4">
                  <c:v>50% 
Reduction</c:v>
                </c:pt>
                <c:pt idx="5">
                  <c:v>Speed 
Limit</c:v>
                </c:pt>
                <c:pt idx="6">
                  <c:v>50% 
Reduction </c:v>
                </c:pt>
                <c:pt idx="7">
                  <c:v>50% Increase 
Pets</c:v>
                </c:pt>
              </c:strCache>
            </c:strRef>
          </c:cat>
          <c:val>
            <c:numRef>
              <c:f>Con!$AI$6:$AP$6</c:f>
              <c:numCache>
                <c:formatCode>0</c:formatCode>
                <c:ptCount val="8"/>
                <c:pt idx="1">
                  <c:v>671.54721227183416</c:v>
                </c:pt>
              </c:numCache>
            </c:numRef>
          </c:val>
        </c:ser>
        <c:ser>
          <c:idx val="5"/>
          <c:order val="5"/>
          <c:tx>
            <c:strRef>
              <c:f>Con!$AG$7</c:f>
              <c:strCache>
                <c:ptCount val="1"/>
                <c:pt idx="0">
                  <c:v>Smoke Free Smoking</c:v>
                </c:pt>
              </c:strCache>
            </c:strRef>
          </c:tx>
          <c:spPr>
            <a:solidFill>
              <a:schemeClr val="bg1">
                <a:alpha val="65000"/>
              </a:schemeClr>
            </a:solidFill>
            <a:ln w="28575">
              <a:solidFill>
                <a:srgbClr val="0033CC"/>
              </a:solidFill>
            </a:ln>
          </c:spPr>
          <c:invertIfNegative val="0"/>
          <c:dLbls>
            <c:dLbl>
              <c:idx val="2"/>
              <c:layout>
                <c:manualLayout>
                  <c:x val="1.5255530129672007E-3"/>
                  <c:y val="-2.0992875341246071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Smoking</a:t>
                    </a:r>
                  </a:p>
                  <a:p>
                    <a:r>
                      <a:rPr lang="fi-FI" sz="1600" dirty="0" smtClean="0"/>
                      <a:t>847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Con!$AI$1:$AP$1</c:f>
              <c:strCache>
                <c:ptCount val="8"/>
                <c:pt idx="0">
                  <c:v>Ban</c:v>
                </c:pt>
                <c:pt idx="1">
                  <c:v>50% 
Reduction</c:v>
                </c:pt>
                <c:pt idx="2">
                  <c:v>annual 10% 
Reduction</c:v>
                </c:pt>
                <c:pt idx="3">
                  <c:v>Ban</c:v>
                </c:pt>
                <c:pt idx="4">
                  <c:v>50% 
Reduction</c:v>
                </c:pt>
                <c:pt idx="5">
                  <c:v>Speed 
Limit</c:v>
                </c:pt>
                <c:pt idx="6">
                  <c:v>50% 
Reduction </c:v>
                </c:pt>
                <c:pt idx="7">
                  <c:v>50% Increase 
Pets</c:v>
                </c:pt>
              </c:strCache>
            </c:strRef>
          </c:cat>
          <c:val>
            <c:numRef>
              <c:f>Con!$AI$7:$AP$7</c:f>
              <c:numCache>
                <c:formatCode>General</c:formatCode>
                <c:ptCount val="8"/>
                <c:pt idx="2" formatCode="0">
                  <c:v>983.00667372615055</c:v>
                </c:pt>
              </c:numCache>
            </c:numRef>
          </c:val>
        </c:ser>
        <c:ser>
          <c:idx val="6"/>
          <c:order val="6"/>
          <c:tx>
            <c:strRef>
              <c:f>Con!$AG$8</c:f>
              <c:strCache>
                <c:ptCount val="1"/>
                <c:pt idx="0">
                  <c:v>Ban SSWC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</c:spPr>
          <c:invertIfNegative val="0"/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en-US" smtClean="0">
                        <a:latin typeface="Arial Unicode MS"/>
                        <a:ea typeface="Arial Unicode MS"/>
                        <a:cs typeface="Arial Unicode MS"/>
                      </a:rPr>
                      <a:t> </a:t>
                    </a:r>
                    <a:r>
                      <a:rPr lang="en-US" smtClean="0"/>
                      <a:t>496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Con!$AI$1:$AP$1</c:f>
              <c:strCache>
                <c:ptCount val="8"/>
                <c:pt idx="0">
                  <c:v>Ban</c:v>
                </c:pt>
                <c:pt idx="1">
                  <c:v>50% 
Reduction</c:v>
                </c:pt>
                <c:pt idx="2">
                  <c:v>annual 10% 
Reduction</c:v>
                </c:pt>
                <c:pt idx="3">
                  <c:v>Ban</c:v>
                </c:pt>
                <c:pt idx="4">
                  <c:v>50% 
Reduction</c:v>
                </c:pt>
                <c:pt idx="5">
                  <c:v>Speed 
Limit</c:v>
                </c:pt>
                <c:pt idx="6">
                  <c:v>50% 
Reduction </c:v>
                </c:pt>
                <c:pt idx="7">
                  <c:v>50% Increase 
Pets</c:v>
                </c:pt>
              </c:strCache>
            </c:strRef>
          </c:cat>
          <c:val>
            <c:numRef>
              <c:f>Con!$AI$8:$AP$8</c:f>
              <c:numCache>
                <c:formatCode>General</c:formatCode>
                <c:ptCount val="8"/>
                <c:pt idx="3" formatCode="0">
                  <c:v>2495.8804036212314</c:v>
                </c:pt>
              </c:numCache>
            </c:numRef>
          </c:val>
        </c:ser>
        <c:ser>
          <c:idx val="7"/>
          <c:order val="7"/>
          <c:tx>
            <c:strRef>
              <c:f>Con!$AG$9</c:f>
              <c:strCache>
                <c:ptCount val="1"/>
                <c:pt idx="0">
                  <c:v>Reduction SSWC</c:v>
                </c:pt>
              </c:strCache>
            </c:strRef>
          </c:tx>
          <c:spPr>
            <a:solidFill>
              <a:schemeClr val="bg1">
                <a:alpha val="65000"/>
              </a:schemeClr>
            </a:solidFill>
            <a:ln w="28575">
              <a:solidFill>
                <a:srgbClr val="7030A0"/>
              </a:solidFill>
            </a:ln>
          </c:spPr>
          <c:invertIfNegative val="0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en-US" smtClean="0">
                        <a:latin typeface="Arial Unicode MS"/>
                        <a:ea typeface="Arial Unicode MS"/>
                        <a:cs typeface="Arial Unicode MS"/>
                      </a:rPr>
                      <a:t> </a:t>
                    </a:r>
                    <a:r>
                      <a:rPr lang="en-US" smtClean="0"/>
                      <a:t>246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Con!$AI$1:$AP$1</c:f>
              <c:strCache>
                <c:ptCount val="8"/>
                <c:pt idx="0">
                  <c:v>Ban</c:v>
                </c:pt>
                <c:pt idx="1">
                  <c:v>50% 
Reduction</c:v>
                </c:pt>
                <c:pt idx="2">
                  <c:v>annual 10% 
Reduction</c:v>
                </c:pt>
                <c:pt idx="3">
                  <c:v>Ban</c:v>
                </c:pt>
                <c:pt idx="4">
                  <c:v>50% 
Reduction</c:v>
                </c:pt>
                <c:pt idx="5">
                  <c:v>Speed 
Limit</c:v>
                </c:pt>
                <c:pt idx="6">
                  <c:v>50% 
Reduction </c:v>
                </c:pt>
                <c:pt idx="7">
                  <c:v>50% Increase 
Pets</c:v>
                </c:pt>
              </c:strCache>
            </c:strRef>
          </c:cat>
          <c:val>
            <c:numRef>
              <c:f>Con!$AI$9:$AP$9</c:f>
              <c:numCache>
                <c:formatCode>General</c:formatCode>
                <c:ptCount val="8"/>
                <c:pt idx="4" formatCode="0">
                  <c:v>1245.6249633276602</c:v>
                </c:pt>
              </c:numCache>
            </c:numRef>
          </c:val>
        </c:ser>
        <c:ser>
          <c:idx val="8"/>
          <c:order val="8"/>
          <c:tx>
            <c:strRef>
              <c:f>Con!$AG$10</c:f>
              <c:strCache>
                <c:ptCount val="1"/>
                <c:pt idx="0">
                  <c:v>Speed Limit</c:v>
                </c:pt>
              </c:strCache>
            </c:strRef>
          </c:tx>
          <c:spPr>
            <a:solidFill>
              <a:schemeClr val="bg1"/>
            </a:solidFill>
            <a:ln w="28575">
              <a:solidFill>
                <a:srgbClr val="990099"/>
              </a:solidFill>
              <a:prstDash val="dash"/>
            </a:ln>
          </c:spPr>
          <c:invertIfNegative val="0"/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en-US" smtClean="0">
                        <a:latin typeface="Arial Unicode MS"/>
                        <a:ea typeface="Arial Unicode MS"/>
                        <a:cs typeface="Arial Unicode MS"/>
                      </a:rPr>
                      <a:t> </a:t>
                    </a:r>
                    <a:r>
                      <a:rPr lang="en-US" smtClean="0"/>
                      <a:t>345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Con!$AI$1:$AP$1</c:f>
              <c:strCache>
                <c:ptCount val="8"/>
                <c:pt idx="0">
                  <c:v>Ban</c:v>
                </c:pt>
                <c:pt idx="1">
                  <c:v>50% 
Reduction</c:v>
                </c:pt>
                <c:pt idx="2">
                  <c:v>annual 10% 
Reduction</c:v>
                </c:pt>
                <c:pt idx="3">
                  <c:v>Ban</c:v>
                </c:pt>
                <c:pt idx="4">
                  <c:v>50% 
Reduction</c:v>
                </c:pt>
                <c:pt idx="5">
                  <c:v>Speed 
Limit</c:v>
                </c:pt>
                <c:pt idx="6">
                  <c:v>50% 
Reduction </c:v>
                </c:pt>
                <c:pt idx="7">
                  <c:v>50% Increase 
Pets</c:v>
                </c:pt>
              </c:strCache>
            </c:strRef>
          </c:cat>
          <c:val>
            <c:numRef>
              <c:f>Con!$AI$10:$AP$10</c:f>
              <c:numCache>
                <c:formatCode>General</c:formatCode>
                <c:ptCount val="8"/>
                <c:pt idx="5" formatCode="0">
                  <c:v>1345.4747693630343</c:v>
                </c:pt>
              </c:numCache>
            </c:numRef>
          </c:val>
        </c:ser>
        <c:ser>
          <c:idx val="9"/>
          <c:order val="9"/>
          <c:tx>
            <c:strRef>
              <c:f>Con!$AG$11</c:f>
              <c:strCache>
                <c:ptCount val="1"/>
                <c:pt idx="0">
                  <c:v>D&amp;M_I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</c:spPr>
          <c:invertIfNegative val="0"/>
          <c:dLbls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r>
                      <a:rPr lang="en-US" dirty="0" smtClean="0">
                        <a:latin typeface="Arial Unicode MS"/>
                        <a:ea typeface="Arial Unicode MS"/>
                        <a:cs typeface="Arial Unicode MS"/>
                      </a:rPr>
                      <a:t> </a:t>
                    </a:r>
                    <a:r>
                      <a:rPr lang="en-US" dirty="0" smtClean="0"/>
                      <a:t>733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Con!$AI$1:$AP$1</c:f>
              <c:strCache>
                <c:ptCount val="8"/>
                <c:pt idx="0">
                  <c:v>Ban</c:v>
                </c:pt>
                <c:pt idx="1">
                  <c:v>50% 
Reduction</c:v>
                </c:pt>
                <c:pt idx="2">
                  <c:v>annual 10% 
Reduction</c:v>
                </c:pt>
                <c:pt idx="3">
                  <c:v>Ban</c:v>
                </c:pt>
                <c:pt idx="4">
                  <c:v>50% 
Reduction</c:v>
                </c:pt>
                <c:pt idx="5">
                  <c:v>Speed 
Limit</c:v>
                </c:pt>
                <c:pt idx="6">
                  <c:v>50% 
Reduction </c:v>
                </c:pt>
                <c:pt idx="7">
                  <c:v>50% Increase 
Pets</c:v>
                </c:pt>
              </c:strCache>
            </c:strRef>
          </c:cat>
          <c:val>
            <c:numRef>
              <c:f>Con!$AI$11:$AP$11</c:f>
              <c:numCache>
                <c:formatCode>General</c:formatCode>
                <c:ptCount val="8"/>
                <c:pt idx="6" formatCode="0">
                  <c:v>8732.5511539473137</c:v>
                </c:pt>
              </c:numCache>
            </c:numRef>
          </c:val>
        </c:ser>
        <c:ser>
          <c:idx val="11"/>
          <c:order val="10"/>
          <c:tx>
            <c:strRef>
              <c:f>Con!$AG$14</c:f>
              <c:strCache>
                <c:ptCount val="1"/>
                <c:pt idx="0">
                  <c:v>Cat_Risk</c:v>
                </c:pt>
              </c:strCache>
            </c:strRef>
          </c:tx>
          <c:spPr>
            <a:solidFill>
              <a:srgbClr val="996633"/>
            </a:solidFill>
            <a:ln>
              <a:solidFill>
                <a:srgbClr val="996633"/>
              </a:solidFill>
            </a:ln>
          </c:spPr>
          <c:invertIfNegative val="0"/>
          <c:dLbls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600" dirty="0" smtClean="0"/>
                      <a:t>Cat</a:t>
                    </a:r>
                  </a:p>
                  <a:p>
                    <a:r>
                      <a:rPr lang="en-US" sz="1600" dirty="0" smtClean="0"/>
                      <a:t>10</a:t>
                    </a:r>
                    <a:r>
                      <a:rPr lang="en-US" sz="1600" dirty="0" smtClean="0">
                        <a:latin typeface="Arial Unicode MS"/>
                        <a:ea typeface="Arial Unicode MS"/>
                        <a:cs typeface="Arial Unicode MS"/>
                      </a:rPr>
                      <a:t> </a:t>
                    </a:r>
                    <a:r>
                      <a:rPr lang="en-US" sz="1600" dirty="0" smtClean="0"/>
                      <a:t>188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Con!$AI$1:$AP$1</c:f>
              <c:strCache>
                <c:ptCount val="8"/>
                <c:pt idx="0">
                  <c:v>Ban</c:v>
                </c:pt>
                <c:pt idx="1">
                  <c:v>50% 
Reduction</c:v>
                </c:pt>
                <c:pt idx="2">
                  <c:v>annual 10% 
Reduction</c:v>
                </c:pt>
                <c:pt idx="3">
                  <c:v>Ban</c:v>
                </c:pt>
                <c:pt idx="4">
                  <c:v>50% 
Reduction</c:v>
                </c:pt>
                <c:pt idx="5">
                  <c:v>Speed 
Limit</c:v>
                </c:pt>
                <c:pt idx="6">
                  <c:v>50% 
Reduction </c:v>
                </c:pt>
                <c:pt idx="7">
                  <c:v>50% Increase 
Pets</c:v>
                </c:pt>
              </c:strCache>
            </c:strRef>
          </c:cat>
          <c:val>
            <c:numRef>
              <c:f>Con!$AI$13:$AP$13</c:f>
              <c:numCache>
                <c:formatCode>General</c:formatCode>
                <c:ptCount val="8"/>
                <c:pt idx="7" formatCode="0">
                  <c:v>10187.968201878915</c:v>
                </c:pt>
              </c:numCache>
            </c:numRef>
          </c:val>
        </c:ser>
        <c:ser>
          <c:idx val="12"/>
          <c:order val="11"/>
          <c:tx>
            <c:strRef>
              <c:f>Con!$AG$13</c:f>
              <c:strCache>
                <c:ptCount val="1"/>
                <c:pt idx="0">
                  <c:v>Cat_Protection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dLbls>
            <c:dLbl>
              <c:idx val="7"/>
              <c:layout>
                <c:manualLayout>
                  <c:x val="-5.2250894594541956E-2"/>
                  <c:y val="2.1155799489579307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Cat</a:t>
                    </a:r>
                  </a:p>
                  <a:p>
                    <a:r>
                      <a:rPr lang="en-US" sz="1600" dirty="0" smtClean="0"/>
                      <a:t>-812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Con!$AI$1:$AP$1</c:f>
              <c:strCache>
                <c:ptCount val="8"/>
                <c:pt idx="0">
                  <c:v>Ban</c:v>
                </c:pt>
                <c:pt idx="1">
                  <c:v>50% 
Reduction</c:v>
                </c:pt>
                <c:pt idx="2">
                  <c:v>annual 10% 
Reduction</c:v>
                </c:pt>
                <c:pt idx="3">
                  <c:v>Ban</c:v>
                </c:pt>
                <c:pt idx="4">
                  <c:v>50% 
Reduction</c:v>
                </c:pt>
                <c:pt idx="5">
                  <c:v>Speed 
Limit</c:v>
                </c:pt>
                <c:pt idx="6">
                  <c:v>50% 
Reduction </c:v>
                </c:pt>
                <c:pt idx="7">
                  <c:v>50% Increase 
Pets</c:v>
                </c:pt>
              </c:strCache>
            </c:strRef>
          </c:cat>
          <c:val>
            <c:numRef>
              <c:f>Con!$AI$14:$AP$14</c:f>
              <c:numCache>
                <c:formatCode>General</c:formatCode>
                <c:ptCount val="8"/>
                <c:pt idx="7" formatCode="0">
                  <c:v>-812.0758729849839</c:v>
                </c:pt>
              </c:numCache>
            </c:numRef>
          </c:val>
        </c:ser>
        <c:ser>
          <c:idx val="13"/>
          <c:order val="12"/>
          <c:tx>
            <c:strRef>
              <c:f>Con!$AG$16</c:f>
              <c:strCache>
                <c:ptCount val="1"/>
                <c:pt idx="0">
                  <c:v>Dog_Risk</c:v>
                </c:pt>
              </c:strCache>
            </c:strRef>
          </c:tx>
          <c:spPr>
            <a:solidFill>
              <a:srgbClr val="663300"/>
            </a:solidFill>
            <a:ln>
              <a:solidFill>
                <a:srgbClr val="663300"/>
              </a:solidFill>
            </a:ln>
          </c:spPr>
          <c:invertIfNegative val="0"/>
          <c:dLbls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600" dirty="0" smtClean="0"/>
                      <a:t>Dog</a:t>
                    </a:r>
                  </a:p>
                  <a:p>
                    <a:r>
                      <a:rPr lang="en-US" sz="1600" dirty="0" smtClean="0"/>
                      <a:t>9</a:t>
                    </a:r>
                    <a:r>
                      <a:rPr lang="en-US" sz="1600" dirty="0" smtClean="0">
                        <a:latin typeface="Arial Unicode MS"/>
                        <a:ea typeface="Arial Unicode MS"/>
                        <a:cs typeface="Arial Unicode MS"/>
                      </a:rPr>
                      <a:t> </a:t>
                    </a:r>
                    <a:r>
                      <a:rPr lang="en-US" sz="1600" dirty="0" smtClean="0"/>
                      <a:t>382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Con!$AI$1:$AP$1</c:f>
              <c:strCache>
                <c:ptCount val="8"/>
                <c:pt idx="0">
                  <c:v>Ban</c:v>
                </c:pt>
                <c:pt idx="1">
                  <c:v>50% 
Reduction</c:v>
                </c:pt>
                <c:pt idx="2">
                  <c:v>annual 10% 
Reduction</c:v>
                </c:pt>
                <c:pt idx="3">
                  <c:v>Ban</c:v>
                </c:pt>
                <c:pt idx="4">
                  <c:v>50% 
Reduction</c:v>
                </c:pt>
                <c:pt idx="5">
                  <c:v>Speed 
Limit</c:v>
                </c:pt>
                <c:pt idx="6">
                  <c:v>50% 
Reduction </c:v>
                </c:pt>
                <c:pt idx="7">
                  <c:v>50% Increase 
Pets</c:v>
                </c:pt>
              </c:strCache>
            </c:strRef>
          </c:cat>
          <c:val>
            <c:numRef>
              <c:f>Con!$AI$15:$AP$15</c:f>
              <c:numCache>
                <c:formatCode>General</c:formatCode>
                <c:ptCount val="8"/>
                <c:pt idx="7" formatCode="0">
                  <c:v>9381.5803850742577</c:v>
                </c:pt>
              </c:numCache>
            </c:numRef>
          </c:val>
        </c:ser>
        <c:ser>
          <c:idx val="14"/>
          <c:order val="13"/>
          <c:tx>
            <c:strRef>
              <c:f>Con!$AG$15</c:f>
              <c:strCache>
                <c:ptCount val="1"/>
                <c:pt idx="0">
                  <c:v>Dog_Protection</c:v>
                </c:pt>
              </c:strCache>
            </c:strRef>
          </c:tx>
          <c:spPr>
            <a:solidFill>
              <a:srgbClr val="990033"/>
            </a:solidFill>
            <a:ln>
              <a:solidFill>
                <a:srgbClr val="990033"/>
              </a:solidFill>
            </a:ln>
          </c:spPr>
          <c:invertIfNegative val="0"/>
          <c:dLbls>
            <c:dLbl>
              <c:idx val="7"/>
              <c:layout>
                <c:manualLayout>
                  <c:x val="4.7006051903304112E-2"/>
                  <c:y val="-1.4917276273314397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Dog</a:t>
                    </a:r>
                  </a:p>
                  <a:p>
                    <a:r>
                      <a:rPr lang="en-US" sz="1600" dirty="0" smtClean="0"/>
                      <a:t>-1</a:t>
                    </a:r>
                    <a:r>
                      <a:rPr lang="en-US" sz="1600" dirty="0" smtClean="0">
                        <a:latin typeface="Arial Unicode MS"/>
                        <a:ea typeface="Arial Unicode MS"/>
                        <a:cs typeface="Arial Unicode MS"/>
                      </a:rPr>
                      <a:t> </a:t>
                    </a:r>
                    <a:r>
                      <a:rPr lang="en-US" sz="1600" dirty="0" smtClean="0"/>
                      <a:t>759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Con!$AI$1:$AP$1</c:f>
              <c:strCache>
                <c:ptCount val="8"/>
                <c:pt idx="0">
                  <c:v>Ban</c:v>
                </c:pt>
                <c:pt idx="1">
                  <c:v>50% 
Reduction</c:v>
                </c:pt>
                <c:pt idx="2">
                  <c:v>annual 10% 
Reduction</c:v>
                </c:pt>
                <c:pt idx="3">
                  <c:v>Ban</c:v>
                </c:pt>
                <c:pt idx="4">
                  <c:v>50% 
Reduction</c:v>
                </c:pt>
                <c:pt idx="5">
                  <c:v>Speed 
Limit</c:v>
                </c:pt>
                <c:pt idx="6">
                  <c:v>50% 
Reduction </c:v>
                </c:pt>
                <c:pt idx="7">
                  <c:v>50% Increase 
Pets</c:v>
                </c:pt>
              </c:strCache>
            </c:strRef>
          </c:cat>
          <c:val>
            <c:numRef>
              <c:f>Con!$AI$16:$AP$16</c:f>
              <c:numCache>
                <c:formatCode>General</c:formatCode>
                <c:ptCount val="8"/>
                <c:pt idx="7" formatCode="0">
                  <c:v>-1759.225653988942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02919552"/>
        <c:axId val="102958208"/>
      </c:barChart>
      <c:catAx>
        <c:axId val="10291955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solidFill>
            <a:schemeClr val="bg1"/>
          </a:solidFill>
          <a:ln w="19050"/>
        </c:spPr>
        <c:txPr>
          <a:bodyPr rot="0" vert="horz"/>
          <a:lstStyle/>
          <a:p>
            <a:pPr>
              <a:defRPr sz="1600"/>
            </a:pPr>
            <a:endParaRPr lang="en-US"/>
          </a:p>
        </c:txPr>
        <c:crossAx val="102958208"/>
        <c:crosses val="autoZero"/>
        <c:auto val="1"/>
        <c:lblAlgn val="ctr"/>
        <c:lblOffset val="1000"/>
        <c:noMultiLvlLbl val="0"/>
      </c:catAx>
      <c:valAx>
        <c:axId val="102958208"/>
        <c:scaling>
          <c:orientation val="minMax"/>
          <c:max val="2000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 smtClean="0"/>
                  <a:t>25y cumulative Incidence </a:t>
                </a:r>
              </a:p>
              <a:p>
                <a:pPr>
                  <a:defRPr sz="1600"/>
                </a:pPr>
                <a:r>
                  <a:rPr lang="en-US" sz="1600" dirty="0" smtClean="0"/>
                  <a:t>(reduced</a:t>
                </a:r>
                <a:r>
                  <a:rPr lang="en-US" sz="1600" baseline="0" dirty="0" smtClean="0"/>
                  <a:t> </a:t>
                </a:r>
                <a:r>
                  <a:rPr lang="en-US" sz="1600" dirty="0" smtClean="0"/>
                  <a:t>cases)</a:t>
                </a:r>
                <a:endParaRPr lang="en-US" sz="1600" dirty="0"/>
              </a:p>
            </c:rich>
          </c:tx>
          <c:layout/>
          <c:overlay val="0"/>
        </c:title>
        <c:numFmt formatCode="#,##0" sourceLinked="0"/>
        <c:majorTickMark val="none"/>
        <c:minorTickMark val="none"/>
        <c:tickLblPos val="nextTo"/>
        <c:spPr>
          <a:ln w="9525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02919552"/>
        <c:crosses val="autoZero"/>
        <c:crossBetween val="between"/>
        <c:minorUnit val="2500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20472870285509"/>
          <c:y val="6.773341649351472E-2"/>
          <c:w val="0.72766810552928385"/>
          <c:h val="0.798587379418721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Con!$J$106</c:f>
              <c:strCache>
                <c:ptCount val="1"/>
                <c:pt idx="0">
                  <c:v>SHS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</c:spPr>
          <c:invertIfNegative val="0"/>
          <c:cat>
            <c:strRef>
              <c:f>Con!$I$135:$I$143</c:f>
              <c:strCache>
                <c:ptCount val="9"/>
                <c:pt idx="0">
                  <c:v>Infant</c:v>
                </c:pt>
                <c:pt idx="1">
                  <c:v>Toddler</c:v>
                </c:pt>
                <c:pt idx="2">
                  <c:v>Preschool Child</c:v>
                </c:pt>
                <c:pt idx="3">
                  <c:v>Child</c:v>
                </c:pt>
                <c:pt idx="4">
                  <c:v>Teen</c:v>
                </c:pt>
                <c:pt idx="5">
                  <c:v>Young Adult</c:v>
                </c:pt>
                <c:pt idx="6">
                  <c:v>Working Age</c:v>
                </c:pt>
                <c:pt idx="7">
                  <c:v>Pensioner</c:v>
                </c:pt>
                <c:pt idx="8">
                  <c:v>Elderly</c:v>
                </c:pt>
              </c:strCache>
            </c:strRef>
          </c:cat>
          <c:val>
            <c:numRef>
              <c:f>Con!$J$135:$J$143</c:f>
              <c:numCache>
                <c:formatCode>0.0\ %</c:formatCode>
                <c:ptCount val="9"/>
                <c:pt idx="0">
                  <c:v>8.5202743832815172E-3</c:v>
                </c:pt>
                <c:pt idx="1">
                  <c:v>8.5202743832815137E-3</c:v>
                </c:pt>
                <c:pt idx="2">
                  <c:v>8.5202743832815172E-3</c:v>
                </c:pt>
                <c:pt idx="3">
                  <c:v>8.5202743832815155E-3</c:v>
                </c:pt>
                <c:pt idx="4">
                  <c:v>1.7226206535162575E-2</c:v>
                </c:pt>
                <c:pt idx="5">
                  <c:v>2.8824773027599969E-2</c:v>
                </c:pt>
                <c:pt idx="6">
                  <c:v>2.9204393043870829E-2</c:v>
                </c:pt>
                <c:pt idx="7">
                  <c:v>2.9204393043870822E-2</c:v>
                </c:pt>
                <c:pt idx="8">
                  <c:v>2.9204393043870819E-2</c:v>
                </c:pt>
              </c:numCache>
            </c:numRef>
          </c:val>
        </c:ser>
        <c:ser>
          <c:idx val="1"/>
          <c:order val="1"/>
          <c:tx>
            <c:strRef>
              <c:f>Con!$K$106</c:f>
              <c:strCache>
                <c:ptCount val="1"/>
                <c:pt idx="0">
                  <c:v>Smoking</c:v>
                </c:pt>
              </c:strCache>
            </c:strRef>
          </c:tx>
          <c:spPr>
            <a:solidFill>
              <a:srgbClr val="0033CC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Con!$I$135:$I$143</c:f>
              <c:strCache>
                <c:ptCount val="9"/>
                <c:pt idx="0">
                  <c:v>Infant</c:v>
                </c:pt>
                <c:pt idx="1">
                  <c:v>Toddler</c:v>
                </c:pt>
                <c:pt idx="2">
                  <c:v>Preschool Child</c:v>
                </c:pt>
                <c:pt idx="3">
                  <c:v>Child</c:v>
                </c:pt>
                <c:pt idx="4">
                  <c:v>Teen</c:v>
                </c:pt>
                <c:pt idx="5">
                  <c:v>Young Adult</c:v>
                </c:pt>
                <c:pt idx="6">
                  <c:v>Working Age</c:v>
                </c:pt>
                <c:pt idx="7">
                  <c:v>Pensioner</c:v>
                </c:pt>
                <c:pt idx="8">
                  <c:v>Elderly</c:v>
                </c:pt>
              </c:strCache>
            </c:strRef>
          </c:cat>
          <c:val>
            <c:numRef>
              <c:f>Con!$K$135:$K$143</c:f>
              <c:numCache>
                <c:formatCode>0.0\ 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5.9506853684310477E-3</c:v>
                </c:pt>
                <c:pt idx="5">
                  <c:v>2.3929093333301776E-3</c:v>
                </c:pt>
                <c:pt idx="6">
                  <c:v>3.3178993257388868E-3</c:v>
                </c:pt>
                <c:pt idx="7">
                  <c:v>1.5645987807203492E-3</c:v>
                </c:pt>
                <c:pt idx="8">
                  <c:v>3.2938921699375773E-4</c:v>
                </c:pt>
              </c:numCache>
            </c:numRef>
          </c:val>
        </c:ser>
        <c:ser>
          <c:idx val="2"/>
          <c:order val="2"/>
          <c:tx>
            <c:strRef>
              <c:f>Con!$L$106</c:f>
              <c:strCache>
                <c:ptCount val="1"/>
                <c:pt idx="0">
                  <c:v>PM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</c:spPr>
          <c:invertIfNegative val="0"/>
          <c:cat>
            <c:strRef>
              <c:f>Con!$I$135:$I$143</c:f>
              <c:strCache>
                <c:ptCount val="9"/>
                <c:pt idx="0">
                  <c:v>Infant</c:v>
                </c:pt>
                <c:pt idx="1">
                  <c:v>Toddler</c:v>
                </c:pt>
                <c:pt idx="2">
                  <c:v>Preschool Child</c:v>
                </c:pt>
                <c:pt idx="3">
                  <c:v>Child</c:v>
                </c:pt>
                <c:pt idx="4">
                  <c:v>Teen</c:v>
                </c:pt>
                <c:pt idx="5">
                  <c:v>Young Adult</c:v>
                </c:pt>
                <c:pt idx="6">
                  <c:v>Working Age</c:v>
                </c:pt>
                <c:pt idx="7">
                  <c:v>Pensioner</c:v>
                </c:pt>
                <c:pt idx="8">
                  <c:v>Elderly</c:v>
                </c:pt>
              </c:strCache>
            </c:strRef>
          </c:cat>
          <c:val>
            <c:numRef>
              <c:f>Con!$L$135:$L$143</c:f>
              <c:numCache>
                <c:formatCode>0.0\ %</c:formatCode>
                <c:ptCount val="9"/>
                <c:pt idx="0">
                  <c:v>3.3747994107973692E-3</c:v>
                </c:pt>
                <c:pt idx="1">
                  <c:v>3.3747994107973687E-3</c:v>
                </c:pt>
                <c:pt idx="2">
                  <c:v>3.3747994107973679E-3</c:v>
                </c:pt>
                <c:pt idx="3">
                  <c:v>3.37479941079737E-3</c:v>
                </c:pt>
                <c:pt idx="4">
                  <c:v>3.3747994107973696E-3</c:v>
                </c:pt>
                <c:pt idx="5">
                  <c:v>3.3747994107973666E-3</c:v>
                </c:pt>
                <c:pt idx="6">
                  <c:v>3.3747994107973605E-3</c:v>
                </c:pt>
                <c:pt idx="7">
                  <c:v>3.3747994107973605E-3</c:v>
                </c:pt>
                <c:pt idx="8">
                  <c:v>3.3747994107973592E-3</c:v>
                </c:pt>
              </c:numCache>
            </c:numRef>
          </c:val>
        </c:ser>
        <c:ser>
          <c:idx val="3"/>
          <c:order val="3"/>
          <c:tx>
            <c:strRef>
              <c:f>Con!$M$106</c:f>
              <c:strCache>
                <c:ptCount val="1"/>
                <c:pt idx="0">
                  <c:v>D&amp;M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</c:spPr>
          <c:invertIfNegative val="0"/>
          <c:cat>
            <c:strRef>
              <c:f>Con!$I$135:$I$143</c:f>
              <c:strCache>
                <c:ptCount val="9"/>
                <c:pt idx="0">
                  <c:v>Infant</c:v>
                </c:pt>
                <c:pt idx="1">
                  <c:v>Toddler</c:v>
                </c:pt>
                <c:pt idx="2">
                  <c:v>Preschool Child</c:v>
                </c:pt>
                <c:pt idx="3">
                  <c:v>Child</c:v>
                </c:pt>
                <c:pt idx="4">
                  <c:v>Teen</c:v>
                </c:pt>
                <c:pt idx="5">
                  <c:v>Young Adult</c:v>
                </c:pt>
                <c:pt idx="6">
                  <c:v>Working Age</c:v>
                </c:pt>
                <c:pt idx="7">
                  <c:v>Pensioner</c:v>
                </c:pt>
                <c:pt idx="8">
                  <c:v>Elderly</c:v>
                </c:pt>
              </c:strCache>
            </c:strRef>
          </c:cat>
          <c:val>
            <c:numRef>
              <c:f>Con!$M$135:$M$143</c:f>
              <c:numCache>
                <c:formatCode>0.0\ %</c:formatCode>
                <c:ptCount val="9"/>
                <c:pt idx="0">
                  <c:v>2.3659295017955564E-2</c:v>
                </c:pt>
                <c:pt idx="1">
                  <c:v>2.365929501795554E-2</c:v>
                </c:pt>
                <c:pt idx="2">
                  <c:v>2.3659295017955547E-2</c:v>
                </c:pt>
                <c:pt idx="3">
                  <c:v>2.3659295017955568E-2</c:v>
                </c:pt>
                <c:pt idx="4">
                  <c:v>2.3659295017955561E-2</c:v>
                </c:pt>
                <c:pt idx="5">
                  <c:v>2.3659295017955585E-2</c:v>
                </c:pt>
                <c:pt idx="6">
                  <c:v>2.3659295017955575E-2</c:v>
                </c:pt>
                <c:pt idx="7">
                  <c:v>2.3659295017955564E-2</c:v>
                </c:pt>
                <c:pt idx="8">
                  <c:v>2.3659295017955561E-2</c:v>
                </c:pt>
              </c:numCache>
            </c:numRef>
          </c:val>
        </c:ser>
        <c:ser>
          <c:idx val="4"/>
          <c:order val="4"/>
          <c:tx>
            <c:strRef>
              <c:f>Con!$N$106</c:f>
              <c:strCache>
                <c:ptCount val="1"/>
                <c:pt idx="0">
                  <c:v>Cat_R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cat>
            <c:strRef>
              <c:f>Con!$I$135:$I$143</c:f>
              <c:strCache>
                <c:ptCount val="9"/>
                <c:pt idx="0">
                  <c:v>Infant</c:v>
                </c:pt>
                <c:pt idx="1">
                  <c:v>Toddler</c:v>
                </c:pt>
                <c:pt idx="2">
                  <c:v>Preschool Child</c:v>
                </c:pt>
                <c:pt idx="3">
                  <c:v>Child</c:v>
                </c:pt>
                <c:pt idx="4">
                  <c:v>Teen</c:v>
                </c:pt>
                <c:pt idx="5">
                  <c:v>Young Adult</c:v>
                </c:pt>
                <c:pt idx="6">
                  <c:v>Working Age</c:v>
                </c:pt>
                <c:pt idx="7">
                  <c:v>Pensioner</c:v>
                </c:pt>
                <c:pt idx="8">
                  <c:v>Elderly</c:v>
                </c:pt>
              </c:strCache>
            </c:strRef>
          </c:cat>
          <c:val>
            <c:numRef>
              <c:f>Con!$N$135:$N$143</c:f>
              <c:numCache>
                <c:formatCode>0.0\ %</c:formatCode>
                <c:ptCount val="9"/>
                <c:pt idx="0">
                  <c:v>0</c:v>
                </c:pt>
                <c:pt idx="1">
                  <c:v>-3.7862307417821997E-3</c:v>
                </c:pt>
                <c:pt idx="2">
                  <c:v>-9.3408796443349741E-3</c:v>
                </c:pt>
                <c:pt idx="3">
                  <c:v>-1.1343066031964456E-2</c:v>
                </c:pt>
                <c:pt idx="4">
                  <c:v>-5.0778036973498884E-3</c:v>
                </c:pt>
                <c:pt idx="5">
                  <c:v>-1.7135306916276204E-4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5"/>
          <c:order val="5"/>
          <c:tx>
            <c:strRef>
              <c:f>Con!$O$106</c:f>
              <c:strCache>
                <c:ptCount val="1"/>
                <c:pt idx="0">
                  <c:v>Cat_P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Con!$I$135:$I$143</c:f>
              <c:strCache>
                <c:ptCount val="9"/>
                <c:pt idx="0">
                  <c:v>Infant</c:v>
                </c:pt>
                <c:pt idx="1">
                  <c:v>Toddler</c:v>
                </c:pt>
                <c:pt idx="2">
                  <c:v>Preschool Child</c:v>
                </c:pt>
                <c:pt idx="3">
                  <c:v>Child</c:v>
                </c:pt>
                <c:pt idx="4">
                  <c:v>Teen</c:v>
                </c:pt>
                <c:pt idx="5">
                  <c:v>Young Adult</c:v>
                </c:pt>
                <c:pt idx="6">
                  <c:v>Working Age</c:v>
                </c:pt>
                <c:pt idx="7">
                  <c:v>Pensioner</c:v>
                </c:pt>
                <c:pt idx="8">
                  <c:v>Elderly</c:v>
                </c:pt>
              </c:strCache>
            </c:strRef>
          </c:cat>
          <c:val>
            <c:numRef>
              <c:f>Con!$O$135:$O$143</c:f>
              <c:numCache>
                <c:formatCode>0.0\ %</c:formatCode>
                <c:ptCount val="9"/>
                <c:pt idx="0">
                  <c:v>0</c:v>
                </c:pt>
                <c:pt idx="1">
                  <c:v>4.0860295951858999E-2</c:v>
                </c:pt>
                <c:pt idx="2">
                  <c:v>0.10115954101154311</c:v>
                </c:pt>
                <c:pt idx="3">
                  <c:v>0.14045000000000005</c:v>
                </c:pt>
                <c:pt idx="4">
                  <c:v>0.11940890531400819</c:v>
                </c:pt>
                <c:pt idx="5">
                  <c:v>4.9700066116659114E-3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6"/>
          <c:order val="6"/>
          <c:tx>
            <c:strRef>
              <c:f>Con!$P$106</c:f>
              <c:strCache>
                <c:ptCount val="1"/>
                <c:pt idx="0">
                  <c:v>Dog_R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cat>
            <c:strRef>
              <c:f>Con!$I$135:$I$143</c:f>
              <c:strCache>
                <c:ptCount val="9"/>
                <c:pt idx="0">
                  <c:v>Infant</c:v>
                </c:pt>
                <c:pt idx="1">
                  <c:v>Toddler</c:v>
                </c:pt>
                <c:pt idx="2">
                  <c:v>Preschool Child</c:v>
                </c:pt>
                <c:pt idx="3">
                  <c:v>Child</c:v>
                </c:pt>
                <c:pt idx="4">
                  <c:v>Teen</c:v>
                </c:pt>
                <c:pt idx="5">
                  <c:v>Young Adult</c:v>
                </c:pt>
                <c:pt idx="6">
                  <c:v>Working Age</c:v>
                </c:pt>
                <c:pt idx="7">
                  <c:v>Pensioner</c:v>
                </c:pt>
                <c:pt idx="8">
                  <c:v>Elderly</c:v>
                </c:pt>
              </c:strCache>
            </c:strRef>
          </c:cat>
          <c:val>
            <c:numRef>
              <c:f>Con!$P$135:$P$143</c:f>
              <c:numCache>
                <c:formatCode>0.0\ %</c:formatCode>
                <c:ptCount val="9"/>
                <c:pt idx="0">
                  <c:v>0</c:v>
                </c:pt>
                <c:pt idx="1">
                  <c:v>-8.3809585182821889E-3</c:v>
                </c:pt>
                <c:pt idx="2">
                  <c:v>-2.019714637216383E-2</c:v>
                </c:pt>
                <c:pt idx="3">
                  <c:v>-2.4310412722423656E-2</c:v>
                </c:pt>
                <c:pt idx="4">
                  <c:v>-1.1165594715402761E-2</c:v>
                </c:pt>
                <c:pt idx="5">
                  <c:v>-3.8514917096978585E-4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7"/>
          <c:order val="7"/>
          <c:tx>
            <c:strRef>
              <c:f>Con!$Q$106</c:f>
              <c:strCache>
                <c:ptCount val="1"/>
                <c:pt idx="0">
                  <c:v>Dog_P</c:v>
                </c:pt>
              </c:strCache>
            </c:strRef>
          </c:tx>
          <c:spPr>
            <a:solidFill>
              <a:srgbClr val="996633"/>
            </a:solidFill>
            <a:ln>
              <a:solidFill>
                <a:srgbClr val="996633"/>
              </a:solidFill>
            </a:ln>
          </c:spPr>
          <c:invertIfNegative val="0"/>
          <c:cat>
            <c:strRef>
              <c:f>Con!$I$135:$I$143</c:f>
              <c:strCache>
                <c:ptCount val="9"/>
                <c:pt idx="0">
                  <c:v>Infant</c:v>
                </c:pt>
                <c:pt idx="1">
                  <c:v>Toddler</c:v>
                </c:pt>
                <c:pt idx="2">
                  <c:v>Preschool Child</c:v>
                </c:pt>
                <c:pt idx="3">
                  <c:v>Child</c:v>
                </c:pt>
                <c:pt idx="4">
                  <c:v>Teen</c:v>
                </c:pt>
                <c:pt idx="5">
                  <c:v>Young Adult</c:v>
                </c:pt>
                <c:pt idx="6">
                  <c:v>Working Age</c:v>
                </c:pt>
                <c:pt idx="7">
                  <c:v>Pensioner</c:v>
                </c:pt>
                <c:pt idx="8">
                  <c:v>Elderly</c:v>
                </c:pt>
              </c:strCache>
            </c:strRef>
          </c:cat>
          <c:val>
            <c:numRef>
              <c:f>Con!$Q$135:$Q$143</c:f>
              <c:numCache>
                <c:formatCode>0.0\ %</c:formatCode>
                <c:ptCount val="9"/>
                <c:pt idx="0">
                  <c:v>0</c:v>
                </c:pt>
                <c:pt idx="1">
                  <c:v>4.1450019342494801E-2</c:v>
                </c:pt>
                <c:pt idx="2">
                  <c:v>0.10237920405281144</c:v>
                </c:pt>
                <c:pt idx="3">
                  <c:v>0.14174999999999999</c:v>
                </c:pt>
                <c:pt idx="4">
                  <c:v>0.12151166542641126</c:v>
                </c:pt>
                <c:pt idx="5">
                  <c:v>5.095958296791105E-3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1051008"/>
        <c:axId val="102804480"/>
      </c:barChart>
      <c:lineChart>
        <c:grouping val="standard"/>
        <c:varyColors val="0"/>
        <c:ser>
          <c:idx val="8"/>
          <c:order val="8"/>
          <c:tx>
            <c:strRef>
              <c:f>Con!$R$106</c:f>
              <c:strCache>
                <c:ptCount val="1"/>
                <c:pt idx="0">
                  <c:v>Net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5"/>
            <c:spPr>
              <a:solidFill>
                <a:srgbClr val="FF00FF"/>
              </a:solidFill>
            </c:spPr>
          </c:marker>
          <c:dPt>
            <c:idx val="0"/>
            <c:marker>
              <c:spPr>
                <a:noFill/>
              </c:spPr>
            </c:marker>
            <c:bubble3D val="0"/>
          </c:dPt>
          <c:dPt>
            <c:idx val="6"/>
            <c:marker>
              <c:spPr>
                <a:noFill/>
              </c:spPr>
            </c:marker>
            <c:bubble3D val="0"/>
          </c:dPt>
          <c:dPt>
            <c:idx val="7"/>
            <c:marker>
              <c:spPr>
                <a:noFill/>
              </c:spPr>
            </c:marker>
            <c:bubble3D val="0"/>
          </c:dPt>
          <c:dPt>
            <c:idx val="8"/>
            <c:marker>
              <c:spPr>
                <a:noFill/>
              </c:spPr>
            </c:marker>
            <c:bubble3D val="0"/>
          </c:dPt>
          <c:cat>
            <c:strRef>
              <c:f>Con!$I$135:$I$143</c:f>
              <c:strCache>
                <c:ptCount val="9"/>
                <c:pt idx="0">
                  <c:v>Infant</c:v>
                </c:pt>
                <c:pt idx="1">
                  <c:v>Toddler</c:v>
                </c:pt>
                <c:pt idx="2">
                  <c:v>Preschool Child</c:v>
                </c:pt>
                <c:pt idx="3">
                  <c:v>Child</c:v>
                </c:pt>
                <c:pt idx="4">
                  <c:v>Teen</c:v>
                </c:pt>
                <c:pt idx="5">
                  <c:v>Young Adult</c:v>
                </c:pt>
                <c:pt idx="6">
                  <c:v>Working Age</c:v>
                </c:pt>
                <c:pt idx="7">
                  <c:v>Pensioner</c:v>
                </c:pt>
                <c:pt idx="8">
                  <c:v>Elderly</c:v>
                </c:pt>
              </c:strCache>
            </c:strRef>
          </c:cat>
          <c:val>
            <c:numRef>
              <c:f>Con!$R$135:$R$143</c:f>
              <c:numCache>
                <c:formatCode>0.0\ %</c:formatCode>
                <c:ptCount val="9"/>
                <c:pt idx="0">
                  <c:v>3.5554368812034456E-2</c:v>
                </c:pt>
                <c:pt idx="1">
                  <c:v>0.10569749484632385</c:v>
                </c:pt>
                <c:pt idx="2">
                  <c:v>0.20955508785989016</c:v>
                </c:pt>
                <c:pt idx="3">
                  <c:v>0.28210089005764633</c:v>
                </c:pt>
                <c:pt idx="4">
                  <c:v>0.27488815866001337</c:v>
                </c:pt>
                <c:pt idx="5">
                  <c:v>6.7761239458007563E-2</c:v>
                </c:pt>
                <c:pt idx="6">
                  <c:v>5.9556386798362643E-2</c:v>
                </c:pt>
                <c:pt idx="7">
                  <c:v>5.7803086253344092E-2</c:v>
                </c:pt>
                <c:pt idx="8">
                  <c:v>5.6567876689617505E-2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051008"/>
        <c:axId val="102804480"/>
      </c:lineChart>
      <c:catAx>
        <c:axId val="101051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 group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02804480"/>
        <c:crosses val="autoZero"/>
        <c:auto val="1"/>
        <c:lblAlgn val="ctr"/>
        <c:lblOffset val="100"/>
        <c:noMultiLvlLbl val="0"/>
      </c:catAx>
      <c:valAx>
        <c:axId val="102804480"/>
        <c:scaling>
          <c:orientation val="minMax"/>
          <c:max val="0.4"/>
          <c:min val="-0.1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 smtClean="0"/>
                  <a:t>Reducible </a:t>
                </a:r>
                <a:r>
                  <a:rPr lang="en-US" sz="1400" dirty="0"/>
                  <a:t>Fraction</a:t>
                </a:r>
                <a:r>
                  <a:rPr lang="en-US" sz="1400" baseline="0" dirty="0"/>
                  <a:t> of total </a:t>
                </a:r>
                <a:r>
                  <a:rPr lang="en-US" sz="1400" dirty="0"/>
                  <a:t>25y cumulative Incidence</a:t>
                </a: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1051008"/>
        <c:crosses val="autoZero"/>
        <c:crossBetween val="between"/>
        <c:majorUnit val="0.1"/>
        <c:minorUnit val="5.000000000000001E-2"/>
      </c:valAx>
    </c:plotArea>
    <c:legend>
      <c:legendPos val="r"/>
      <c:layout>
        <c:manualLayout>
          <c:xMode val="edge"/>
          <c:yMode val="edge"/>
          <c:x val="0.89025900582995332"/>
          <c:y val="0"/>
          <c:w val="0.10106709454869313"/>
          <c:h val="0.924062146166256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Con!$J$106</c:f>
              <c:strCache>
                <c:ptCount val="1"/>
                <c:pt idx="0">
                  <c:v>SHS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</c:spPr>
          <c:invertIfNegative val="0"/>
          <c:cat>
            <c:strRef>
              <c:f>Con!$I$148:$I$156</c:f>
              <c:strCache>
                <c:ptCount val="9"/>
                <c:pt idx="0">
                  <c:v>Infant</c:v>
                </c:pt>
                <c:pt idx="1">
                  <c:v>Toddler</c:v>
                </c:pt>
                <c:pt idx="2">
                  <c:v>Preschool Child</c:v>
                </c:pt>
                <c:pt idx="3">
                  <c:v>Child</c:v>
                </c:pt>
                <c:pt idx="4">
                  <c:v>Teen</c:v>
                </c:pt>
                <c:pt idx="5">
                  <c:v>Young Adult</c:v>
                </c:pt>
                <c:pt idx="6">
                  <c:v>Working Age</c:v>
                </c:pt>
                <c:pt idx="7">
                  <c:v>Pensioner</c:v>
                </c:pt>
                <c:pt idx="8">
                  <c:v>Elderly</c:v>
                </c:pt>
              </c:strCache>
            </c:strRef>
          </c:cat>
          <c:val>
            <c:numRef>
              <c:f>Con!$J$148:$J$156</c:f>
              <c:numCache>
                <c:formatCode>0.0\ %</c:formatCode>
                <c:ptCount val="9"/>
                <c:pt idx="0">
                  <c:v>1.2638230647709322E-2</c:v>
                </c:pt>
                <c:pt idx="1">
                  <c:v>1.2638230647709324E-2</c:v>
                </c:pt>
                <c:pt idx="2">
                  <c:v>1.2638230647709324E-2</c:v>
                </c:pt>
                <c:pt idx="3">
                  <c:v>1.2638230647709334E-2</c:v>
                </c:pt>
                <c:pt idx="4">
                  <c:v>3.2421267350793592E-2</c:v>
                </c:pt>
                <c:pt idx="5">
                  <c:v>5.5423829003669559E-2</c:v>
                </c:pt>
                <c:pt idx="6">
                  <c:v>5.6165603336967095E-2</c:v>
                </c:pt>
                <c:pt idx="7">
                  <c:v>5.6165603336967115E-2</c:v>
                </c:pt>
                <c:pt idx="8">
                  <c:v>5.6165603336967088E-2</c:v>
                </c:pt>
              </c:numCache>
            </c:numRef>
          </c:val>
        </c:ser>
        <c:ser>
          <c:idx val="1"/>
          <c:order val="1"/>
          <c:tx>
            <c:strRef>
              <c:f>Con!$K$106</c:f>
              <c:strCache>
                <c:ptCount val="1"/>
                <c:pt idx="0">
                  <c:v>Smoking</c:v>
                </c:pt>
              </c:strCache>
            </c:strRef>
          </c:tx>
          <c:spPr>
            <a:solidFill>
              <a:srgbClr val="0033CC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Con!$I$148:$I$156</c:f>
              <c:strCache>
                <c:ptCount val="9"/>
                <c:pt idx="0">
                  <c:v>Infant</c:v>
                </c:pt>
                <c:pt idx="1">
                  <c:v>Toddler</c:v>
                </c:pt>
                <c:pt idx="2">
                  <c:v>Preschool Child</c:v>
                </c:pt>
                <c:pt idx="3">
                  <c:v>Child</c:v>
                </c:pt>
                <c:pt idx="4">
                  <c:v>Teen</c:v>
                </c:pt>
                <c:pt idx="5">
                  <c:v>Young Adult</c:v>
                </c:pt>
                <c:pt idx="6">
                  <c:v>Working Age</c:v>
                </c:pt>
                <c:pt idx="7">
                  <c:v>Pensioner</c:v>
                </c:pt>
                <c:pt idx="8">
                  <c:v>Elderly</c:v>
                </c:pt>
              </c:strCache>
            </c:strRef>
          </c:cat>
          <c:val>
            <c:numRef>
              <c:f>Con!$K$148:$K$156</c:f>
              <c:numCache>
                <c:formatCode>0.0\ 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1.0181326492898112E-2</c:v>
                </c:pt>
                <c:pt idx="5">
                  <c:v>4.062784164552532E-3</c:v>
                </c:pt>
                <c:pt idx="6">
                  <c:v>5.1548376479328183E-3</c:v>
                </c:pt>
                <c:pt idx="7">
                  <c:v>2.3150455077850184E-3</c:v>
                </c:pt>
                <c:pt idx="8">
                  <c:v>4.8737800163895141E-4</c:v>
                </c:pt>
              </c:numCache>
            </c:numRef>
          </c:val>
        </c:ser>
        <c:ser>
          <c:idx val="2"/>
          <c:order val="2"/>
          <c:tx>
            <c:strRef>
              <c:f>Con!$L$106</c:f>
              <c:strCache>
                <c:ptCount val="1"/>
                <c:pt idx="0">
                  <c:v>PM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</c:spPr>
          <c:invertIfNegative val="0"/>
          <c:cat>
            <c:strRef>
              <c:f>Con!$I$148:$I$156</c:f>
              <c:strCache>
                <c:ptCount val="9"/>
                <c:pt idx="0">
                  <c:v>Infant</c:v>
                </c:pt>
                <c:pt idx="1">
                  <c:v>Toddler</c:v>
                </c:pt>
                <c:pt idx="2">
                  <c:v>Preschool Child</c:v>
                </c:pt>
                <c:pt idx="3">
                  <c:v>Child</c:v>
                </c:pt>
                <c:pt idx="4">
                  <c:v>Teen</c:v>
                </c:pt>
                <c:pt idx="5">
                  <c:v>Young Adult</c:v>
                </c:pt>
                <c:pt idx="6">
                  <c:v>Working Age</c:v>
                </c:pt>
                <c:pt idx="7">
                  <c:v>Pensioner</c:v>
                </c:pt>
                <c:pt idx="8">
                  <c:v>Elderly</c:v>
                </c:pt>
              </c:strCache>
            </c:strRef>
          </c:cat>
          <c:val>
            <c:numRef>
              <c:f>Con!$L$148:$L$156</c:f>
              <c:numCache>
                <c:formatCode>0.0\ %</c:formatCode>
                <c:ptCount val="9"/>
                <c:pt idx="0">
                  <c:v>6.7621442758014948E-3</c:v>
                </c:pt>
                <c:pt idx="1">
                  <c:v>6.7621442758014931E-3</c:v>
                </c:pt>
                <c:pt idx="2">
                  <c:v>6.7621442758014939E-3</c:v>
                </c:pt>
                <c:pt idx="3">
                  <c:v>6.7621442758014983E-3</c:v>
                </c:pt>
                <c:pt idx="4">
                  <c:v>6.7621442758014957E-3</c:v>
                </c:pt>
                <c:pt idx="5">
                  <c:v>6.7621442758014957E-3</c:v>
                </c:pt>
                <c:pt idx="6">
                  <c:v>6.7621442758015174E-3</c:v>
                </c:pt>
                <c:pt idx="7">
                  <c:v>6.7621442758014887E-3</c:v>
                </c:pt>
                <c:pt idx="8">
                  <c:v>6.7621442758014887E-3</c:v>
                </c:pt>
              </c:numCache>
            </c:numRef>
          </c:val>
        </c:ser>
        <c:ser>
          <c:idx val="3"/>
          <c:order val="3"/>
          <c:tx>
            <c:strRef>
              <c:f>Con!$M$106</c:f>
              <c:strCache>
                <c:ptCount val="1"/>
                <c:pt idx="0">
                  <c:v>D&amp;M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</c:spPr>
          <c:invertIfNegative val="0"/>
          <c:cat>
            <c:strRef>
              <c:f>Con!$I$148:$I$156</c:f>
              <c:strCache>
                <c:ptCount val="9"/>
                <c:pt idx="0">
                  <c:v>Infant</c:v>
                </c:pt>
                <c:pt idx="1">
                  <c:v>Toddler</c:v>
                </c:pt>
                <c:pt idx="2">
                  <c:v>Preschool Child</c:v>
                </c:pt>
                <c:pt idx="3">
                  <c:v>Child</c:v>
                </c:pt>
                <c:pt idx="4">
                  <c:v>Teen</c:v>
                </c:pt>
                <c:pt idx="5">
                  <c:v>Young Adult</c:v>
                </c:pt>
                <c:pt idx="6">
                  <c:v>Working Age</c:v>
                </c:pt>
                <c:pt idx="7">
                  <c:v>Pensioner</c:v>
                </c:pt>
                <c:pt idx="8">
                  <c:v>Elderly</c:v>
                </c:pt>
              </c:strCache>
            </c:strRef>
          </c:cat>
          <c:val>
            <c:numRef>
              <c:f>Con!$M$148:$M$156</c:f>
              <c:numCache>
                <c:formatCode>0.0\ %</c:formatCode>
                <c:ptCount val="9"/>
                <c:pt idx="0">
                  <c:v>2.3659295017955564E-2</c:v>
                </c:pt>
                <c:pt idx="1">
                  <c:v>2.365929501795554E-2</c:v>
                </c:pt>
                <c:pt idx="2">
                  <c:v>2.3659295017955547E-2</c:v>
                </c:pt>
                <c:pt idx="3">
                  <c:v>2.3659295017955568E-2</c:v>
                </c:pt>
                <c:pt idx="4">
                  <c:v>2.3659295017955561E-2</c:v>
                </c:pt>
                <c:pt idx="5">
                  <c:v>2.3659295017955585E-2</c:v>
                </c:pt>
                <c:pt idx="6">
                  <c:v>2.3659295017955575E-2</c:v>
                </c:pt>
                <c:pt idx="7">
                  <c:v>2.3659295017955564E-2</c:v>
                </c:pt>
                <c:pt idx="8">
                  <c:v>2.3659295017955561E-2</c:v>
                </c:pt>
              </c:numCache>
            </c:numRef>
          </c:val>
        </c:ser>
        <c:ser>
          <c:idx val="4"/>
          <c:order val="4"/>
          <c:tx>
            <c:strRef>
              <c:f>Con!$N$106</c:f>
              <c:strCache>
                <c:ptCount val="1"/>
                <c:pt idx="0">
                  <c:v>Cat_R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cat>
            <c:strRef>
              <c:f>Con!$I$148:$I$156</c:f>
              <c:strCache>
                <c:ptCount val="9"/>
                <c:pt idx="0">
                  <c:v>Infant</c:v>
                </c:pt>
                <c:pt idx="1">
                  <c:v>Toddler</c:v>
                </c:pt>
                <c:pt idx="2">
                  <c:v>Preschool Child</c:v>
                </c:pt>
                <c:pt idx="3">
                  <c:v>Child</c:v>
                </c:pt>
                <c:pt idx="4">
                  <c:v>Teen</c:v>
                </c:pt>
                <c:pt idx="5">
                  <c:v>Young Adult</c:v>
                </c:pt>
                <c:pt idx="6">
                  <c:v>Working Age</c:v>
                </c:pt>
                <c:pt idx="7">
                  <c:v>Pensioner</c:v>
                </c:pt>
                <c:pt idx="8">
                  <c:v>Elderly</c:v>
                </c:pt>
              </c:strCache>
            </c:strRef>
          </c:cat>
          <c:val>
            <c:numRef>
              <c:f>Con!$N$148:$N$156</c:f>
              <c:numCache>
                <c:formatCode>0.0\ %</c:formatCode>
                <c:ptCount val="9"/>
                <c:pt idx="0">
                  <c:v>0</c:v>
                </c:pt>
                <c:pt idx="1">
                  <c:v>-3.7862307417821997E-3</c:v>
                </c:pt>
                <c:pt idx="2">
                  <c:v>-9.3408796443349741E-3</c:v>
                </c:pt>
                <c:pt idx="3">
                  <c:v>-1.1343066031964456E-2</c:v>
                </c:pt>
                <c:pt idx="4">
                  <c:v>-5.0778036973498884E-3</c:v>
                </c:pt>
                <c:pt idx="5">
                  <c:v>-1.7135306916276204E-4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5"/>
          <c:order val="5"/>
          <c:tx>
            <c:strRef>
              <c:f>Con!$O$106</c:f>
              <c:strCache>
                <c:ptCount val="1"/>
                <c:pt idx="0">
                  <c:v>Cat_P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Con!$I$148:$I$156</c:f>
              <c:strCache>
                <c:ptCount val="9"/>
                <c:pt idx="0">
                  <c:v>Infant</c:v>
                </c:pt>
                <c:pt idx="1">
                  <c:v>Toddler</c:v>
                </c:pt>
                <c:pt idx="2">
                  <c:v>Preschool Child</c:v>
                </c:pt>
                <c:pt idx="3">
                  <c:v>Child</c:v>
                </c:pt>
                <c:pt idx="4">
                  <c:v>Teen</c:v>
                </c:pt>
                <c:pt idx="5">
                  <c:v>Young Adult</c:v>
                </c:pt>
                <c:pt idx="6">
                  <c:v>Working Age</c:v>
                </c:pt>
                <c:pt idx="7">
                  <c:v>Pensioner</c:v>
                </c:pt>
                <c:pt idx="8">
                  <c:v>Elderly</c:v>
                </c:pt>
              </c:strCache>
            </c:strRef>
          </c:cat>
          <c:val>
            <c:numRef>
              <c:f>Con!$O$148:$O$156</c:f>
              <c:numCache>
                <c:formatCode>0.0\ %</c:formatCode>
                <c:ptCount val="9"/>
                <c:pt idx="0">
                  <c:v>0</c:v>
                </c:pt>
                <c:pt idx="1">
                  <c:v>4.0860295951858999E-2</c:v>
                </c:pt>
                <c:pt idx="2">
                  <c:v>0.10115954101154311</c:v>
                </c:pt>
                <c:pt idx="3">
                  <c:v>0.14045000000000005</c:v>
                </c:pt>
                <c:pt idx="4">
                  <c:v>0.11940890531400819</c:v>
                </c:pt>
                <c:pt idx="5">
                  <c:v>4.9700066116659114E-3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6"/>
          <c:order val="6"/>
          <c:tx>
            <c:strRef>
              <c:f>Con!$P$106</c:f>
              <c:strCache>
                <c:ptCount val="1"/>
                <c:pt idx="0">
                  <c:v>Dog_R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cat>
            <c:strRef>
              <c:f>Con!$I$148:$I$156</c:f>
              <c:strCache>
                <c:ptCount val="9"/>
                <c:pt idx="0">
                  <c:v>Infant</c:v>
                </c:pt>
                <c:pt idx="1">
                  <c:v>Toddler</c:v>
                </c:pt>
                <c:pt idx="2">
                  <c:v>Preschool Child</c:v>
                </c:pt>
                <c:pt idx="3">
                  <c:v>Child</c:v>
                </c:pt>
                <c:pt idx="4">
                  <c:v>Teen</c:v>
                </c:pt>
                <c:pt idx="5">
                  <c:v>Young Adult</c:v>
                </c:pt>
                <c:pt idx="6">
                  <c:v>Working Age</c:v>
                </c:pt>
                <c:pt idx="7">
                  <c:v>Pensioner</c:v>
                </c:pt>
                <c:pt idx="8">
                  <c:v>Elderly</c:v>
                </c:pt>
              </c:strCache>
            </c:strRef>
          </c:cat>
          <c:val>
            <c:numRef>
              <c:f>Con!$P$148:$P$156</c:f>
              <c:numCache>
                <c:formatCode>0.0\ %</c:formatCode>
                <c:ptCount val="9"/>
                <c:pt idx="0">
                  <c:v>0</c:v>
                </c:pt>
                <c:pt idx="1">
                  <c:v>-8.3809585182821889E-3</c:v>
                </c:pt>
                <c:pt idx="2">
                  <c:v>-2.019714637216383E-2</c:v>
                </c:pt>
                <c:pt idx="3">
                  <c:v>-2.4310412722423656E-2</c:v>
                </c:pt>
                <c:pt idx="4">
                  <c:v>-1.1165594715402761E-2</c:v>
                </c:pt>
                <c:pt idx="5">
                  <c:v>-3.8514917096978585E-4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7"/>
          <c:order val="7"/>
          <c:tx>
            <c:strRef>
              <c:f>Con!$Q$106</c:f>
              <c:strCache>
                <c:ptCount val="1"/>
                <c:pt idx="0">
                  <c:v>Dog_P</c:v>
                </c:pt>
              </c:strCache>
            </c:strRef>
          </c:tx>
          <c:spPr>
            <a:solidFill>
              <a:srgbClr val="996633"/>
            </a:solidFill>
            <a:ln>
              <a:solidFill>
                <a:srgbClr val="996633"/>
              </a:solidFill>
            </a:ln>
          </c:spPr>
          <c:invertIfNegative val="0"/>
          <c:cat>
            <c:strRef>
              <c:f>Con!$I$148:$I$156</c:f>
              <c:strCache>
                <c:ptCount val="9"/>
                <c:pt idx="0">
                  <c:v>Infant</c:v>
                </c:pt>
                <c:pt idx="1">
                  <c:v>Toddler</c:v>
                </c:pt>
                <c:pt idx="2">
                  <c:v>Preschool Child</c:v>
                </c:pt>
                <c:pt idx="3">
                  <c:v>Child</c:v>
                </c:pt>
                <c:pt idx="4">
                  <c:v>Teen</c:v>
                </c:pt>
                <c:pt idx="5">
                  <c:v>Young Adult</c:v>
                </c:pt>
                <c:pt idx="6">
                  <c:v>Working Age</c:v>
                </c:pt>
                <c:pt idx="7">
                  <c:v>Pensioner</c:v>
                </c:pt>
                <c:pt idx="8">
                  <c:v>Elderly</c:v>
                </c:pt>
              </c:strCache>
            </c:strRef>
          </c:cat>
          <c:val>
            <c:numRef>
              <c:f>Con!$Q$148:$Q$156</c:f>
              <c:numCache>
                <c:formatCode>0.0\ %</c:formatCode>
                <c:ptCount val="9"/>
                <c:pt idx="0">
                  <c:v>0</c:v>
                </c:pt>
                <c:pt idx="1">
                  <c:v>4.1450019342494801E-2</c:v>
                </c:pt>
                <c:pt idx="2">
                  <c:v>0.10237920405281144</c:v>
                </c:pt>
                <c:pt idx="3">
                  <c:v>0.14174999999999999</c:v>
                </c:pt>
                <c:pt idx="4">
                  <c:v>0.12151166542641126</c:v>
                </c:pt>
                <c:pt idx="5">
                  <c:v>5.095958296791105E-3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0464896"/>
        <c:axId val="109961600"/>
      </c:barChart>
      <c:lineChart>
        <c:grouping val="standard"/>
        <c:varyColors val="0"/>
        <c:ser>
          <c:idx val="8"/>
          <c:order val="8"/>
          <c:tx>
            <c:strRef>
              <c:f>Con!$R$106</c:f>
              <c:strCache>
                <c:ptCount val="1"/>
                <c:pt idx="0">
                  <c:v>Net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5"/>
            <c:spPr>
              <a:solidFill>
                <a:srgbClr val="FF00FF"/>
              </a:solidFill>
            </c:spPr>
          </c:marker>
          <c:dPt>
            <c:idx val="0"/>
            <c:marker>
              <c:spPr>
                <a:noFill/>
              </c:spPr>
            </c:marker>
            <c:bubble3D val="0"/>
          </c:dPt>
          <c:dPt>
            <c:idx val="6"/>
            <c:marker>
              <c:spPr>
                <a:noFill/>
              </c:spPr>
            </c:marker>
            <c:bubble3D val="0"/>
          </c:dPt>
          <c:dPt>
            <c:idx val="7"/>
            <c:marker>
              <c:spPr>
                <a:noFill/>
              </c:spPr>
            </c:marker>
            <c:bubble3D val="0"/>
          </c:dPt>
          <c:dPt>
            <c:idx val="8"/>
            <c:marker>
              <c:spPr>
                <a:noFill/>
              </c:spPr>
            </c:marker>
            <c:bubble3D val="0"/>
          </c:dPt>
          <c:cat>
            <c:strRef>
              <c:f>Con!$I$148:$I$156</c:f>
              <c:strCache>
                <c:ptCount val="9"/>
                <c:pt idx="0">
                  <c:v>Infant</c:v>
                </c:pt>
                <c:pt idx="1">
                  <c:v>Toddler</c:v>
                </c:pt>
                <c:pt idx="2">
                  <c:v>Preschool Child</c:v>
                </c:pt>
                <c:pt idx="3">
                  <c:v>Child</c:v>
                </c:pt>
                <c:pt idx="4">
                  <c:v>Teen</c:v>
                </c:pt>
                <c:pt idx="5">
                  <c:v>Young Adult</c:v>
                </c:pt>
                <c:pt idx="6">
                  <c:v>Working Age</c:v>
                </c:pt>
                <c:pt idx="7">
                  <c:v>Pensioner</c:v>
                </c:pt>
                <c:pt idx="8">
                  <c:v>Elderly</c:v>
                </c:pt>
              </c:strCache>
            </c:strRef>
          </c:cat>
          <c:val>
            <c:numRef>
              <c:f>Con!$R$148:$R$156</c:f>
              <c:numCache>
                <c:formatCode>0.0\ %</c:formatCode>
                <c:ptCount val="9"/>
                <c:pt idx="0">
                  <c:v>4.3059669941466386E-2</c:v>
                </c:pt>
                <c:pt idx="1">
                  <c:v>0.11320279597575579</c:v>
                </c:pt>
                <c:pt idx="2">
                  <c:v>0.21706038898932212</c:v>
                </c:pt>
                <c:pt idx="3">
                  <c:v>0.28960619118707831</c:v>
                </c:pt>
                <c:pt idx="4">
                  <c:v>0.29770120546511558</c:v>
                </c:pt>
                <c:pt idx="5">
                  <c:v>9.9417515130303641E-2</c:v>
                </c:pt>
                <c:pt idx="6">
                  <c:v>9.1741880278656998E-2</c:v>
                </c:pt>
                <c:pt idx="7">
                  <c:v>8.890208813850918E-2</c:v>
                </c:pt>
                <c:pt idx="8">
                  <c:v>8.7074420632363092E-2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464896"/>
        <c:axId val="109961600"/>
      </c:lineChart>
      <c:catAx>
        <c:axId val="1004648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 group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09961600"/>
        <c:crosses val="autoZero"/>
        <c:auto val="1"/>
        <c:lblAlgn val="ctr"/>
        <c:lblOffset val="100"/>
        <c:noMultiLvlLbl val="0"/>
      </c:catAx>
      <c:valAx>
        <c:axId val="109961600"/>
        <c:scaling>
          <c:orientation val="minMax"/>
          <c:max val="0.4"/>
          <c:min val="-0.1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 smtClean="0"/>
                  <a:t>Reducible </a:t>
                </a:r>
                <a:r>
                  <a:rPr lang="en-US" sz="1400" dirty="0"/>
                  <a:t>Fraction of total 25y cumulative incidence</a:t>
                </a:r>
              </a:p>
            </c:rich>
          </c:tx>
          <c:layout/>
          <c:overlay val="0"/>
        </c:title>
        <c:numFmt formatCode="0.0\ 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0464896"/>
        <c:crosses val="autoZero"/>
        <c:crossBetween val="between"/>
        <c:majorUnit val="0.1"/>
        <c:minorUnit val="5.000000000000001E-2"/>
      </c:valAx>
    </c:plotArea>
    <c:legend>
      <c:legendPos val="r"/>
      <c:layout>
        <c:manualLayout>
          <c:xMode val="edge"/>
          <c:yMode val="edge"/>
          <c:x val="0.89245654631920979"/>
          <c:y val="5.2033996092222409E-2"/>
          <c:w val="9.9043247087842609E-2"/>
          <c:h val="0.8641536115486052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8418161306377"/>
          <c:y val="5.5586729102171828E-2"/>
          <c:w val="0.82561388842974082"/>
          <c:h val="0.74263201235898713"/>
        </c:manualLayout>
      </c:layout>
      <c:areaChart>
        <c:grouping val="standard"/>
        <c:varyColors val="0"/>
        <c:ser>
          <c:idx val="0"/>
          <c:order val="0"/>
          <c:tx>
            <c:strRef>
              <c:f>mainRes!$A$13</c:f>
              <c:strCache>
                <c:ptCount val="1"/>
                <c:pt idx="0">
                  <c:v>BaU</c:v>
                </c:pt>
              </c:strCache>
            </c:strRef>
          </c:tx>
          <c:spPr>
            <a:solidFill>
              <a:schemeClr val="bg1">
                <a:lumMod val="75000"/>
                <a:alpha val="8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c:spPr>
          <c:cat>
            <c:numRef>
              <c:f>mainRes!$AE$1:$BD$1</c:f>
              <c:numCache>
                <c:formatCode>General</c:formatCode>
                <c:ptCount val="2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</c:numCache>
            </c:numRef>
          </c:cat>
          <c:val>
            <c:numRef>
              <c:f>mainRes!$AE$13:$BD$13</c:f>
              <c:numCache>
                <c:formatCode>0</c:formatCode>
                <c:ptCount val="26"/>
                <c:pt idx="0">
                  <c:v>14196</c:v>
                </c:pt>
                <c:pt idx="1">
                  <c:v>14196</c:v>
                </c:pt>
                <c:pt idx="2">
                  <c:v>14196</c:v>
                </c:pt>
                <c:pt idx="3">
                  <c:v>14196</c:v>
                </c:pt>
                <c:pt idx="4">
                  <c:v>14196</c:v>
                </c:pt>
                <c:pt idx="5">
                  <c:v>14196</c:v>
                </c:pt>
                <c:pt idx="6">
                  <c:v>14196</c:v>
                </c:pt>
                <c:pt idx="7">
                  <c:v>14196</c:v>
                </c:pt>
                <c:pt idx="8">
                  <c:v>14196</c:v>
                </c:pt>
                <c:pt idx="9">
                  <c:v>14196</c:v>
                </c:pt>
                <c:pt idx="10">
                  <c:v>14196</c:v>
                </c:pt>
                <c:pt idx="11">
                  <c:v>14196</c:v>
                </c:pt>
                <c:pt idx="12">
                  <c:v>14196</c:v>
                </c:pt>
                <c:pt idx="13">
                  <c:v>14196</c:v>
                </c:pt>
                <c:pt idx="14">
                  <c:v>14196</c:v>
                </c:pt>
                <c:pt idx="15">
                  <c:v>14196</c:v>
                </c:pt>
                <c:pt idx="16">
                  <c:v>14196</c:v>
                </c:pt>
                <c:pt idx="17">
                  <c:v>14196</c:v>
                </c:pt>
                <c:pt idx="18">
                  <c:v>14196</c:v>
                </c:pt>
                <c:pt idx="19">
                  <c:v>14196</c:v>
                </c:pt>
                <c:pt idx="20">
                  <c:v>14196</c:v>
                </c:pt>
                <c:pt idx="21">
                  <c:v>14196</c:v>
                </c:pt>
                <c:pt idx="22">
                  <c:v>14196</c:v>
                </c:pt>
                <c:pt idx="23">
                  <c:v>14196</c:v>
                </c:pt>
                <c:pt idx="24">
                  <c:v>14196</c:v>
                </c:pt>
                <c:pt idx="25">
                  <c:v>14196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982784"/>
        <c:axId val="102984704"/>
      </c:areaChart>
      <c:lineChart>
        <c:grouping val="standard"/>
        <c:varyColors val="0"/>
        <c:ser>
          <c:idx val="1"/>
          <c:order val="1"/>
          <c:tx>
            <c:strRef>
              <c:f>mainRes!$A$14</c:f>
              <c:strCache>
                <c:ptCount val="1"/>
                <c:pt idx="0">
                  <c:v>Most Efficient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mainRes!$AE$1:$BD$1</c:f>
              <c:numCache>
                <c:formatCode>General</c:formatCode>
                <c:ptCount val="2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</c:numCache>
            </c:numRef>
          </c:cat>
          <c:val>
            <c:numRef>
              <c:f>mainRes!$AE$14:$BD$14</c:f>
              <c:numCache>
                <c:formatCode>0</c:formatCode>
                <c:ptCount val="26"/>
                <c:pt idx="0">
                  <c:v>11311.40154558939</c:v>
                </c:pt>
                <c:pt idx="1">
                  <c:v>11334.195474466816</c:v>
                </c:pt>
                <c:pt idx="2">
                  <c:v>11356.422134788614</c:v>
                </c:pt>
                <c:pt idx="3">
                  <c:v>11378.093133500017</c:v>
                </c:pt>
                <c:pt idx="4">
                  <c:v>11399.21997706147</c:v>
                </c:pt>
                <c:pt idx="5">
                  <c:v>11419.814064101696</c:v>
                </c:pt>
                <c:pt idx="6">
                  <c:v>11439.88667863407</c:v>
                </c:pt>
                <c:pt idx="7">
                  <c:v>11459.448983815691</c:v>
                </c:pt>
                <c:pt idx="8">
                  <c:v>11478.512016228658</c:v>
                </c:pt>
                <c:pt idx="9">
                  <c:v>11497.086680662705</c:v>
                </c:pt>
                <c:pt idx="10">
                  <c:v>11515.183745378628</c:v>
                </c:pt>
                <c:pt idx="11">
                  <c:v>11532.813837832253</c:v>
                </c:pt>
                <c:pt idx="12">
                  <c:v>11549.987440838409</c:v>
                </c:pt>
                <c:pt idx="13">
                  <c:v>11566.714889155159</c:v>
                </c:pt>
                <c:pt idx="14">
                  <c:v>11583.0063664685</c:v>
                </c:pt>
                <c:pt idx="15">
                  <c:v>11598.871902758248</c:v>
                </c:pt>
                <c:pt idx="16">
                  <c:v>11614.321372026121</c:v>
                </c:pt>
                <c:pt idx="17">
                  <c:v>11629.364490367507</c:v>
                </c:pt>
                <c:pt idx="18">
                  <c:v>11644.010814368941</c:v>
                </c:pt>
                <c:pt idx="19">
                  <c:v>11658.269739813506</c:v>
                </c:pt>
                <c:pt idx="20">
                  <c:v>11672.150500677155</c:v>
                </c:pt>
                <c:pt idx="21">
                  <c:v>11685.66216839936</c:v>
                </c:pt>
                <c:pt idx="22">
                  <c:v>11698.8136514119</c:v>
                </c:pt>
                <c:pt idx="23">
                  <c:v>11711.613694910277</c:v>
                </c:pt>
                <c:pt idx="24">
                  <c:v>11724.070880852756</c:v>
                </c:pt>
                <c:pt idx="25">
                  <c:v>11736.193628172436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mainRes!$A$15</c:f>
              <c:strCache>
                <c:ptCount val="1"/>
                <c:pt idx="0">
                  <c:v>More Realistic</c:v>
                </c:pt>
              </c:strCache>
            </c:strRef>
          </c:tx>
          <c:spPr>
            <a:ln w="38100">
              <a:solidFill>
                <a:srgbClr val="0066FF"/>
              </a:solidFill>
            </a:ln>
          </c:spPr>
          <c:marker>
            <c:symbol val="none"/>
          </c:marker>
          <c:cat>
            <c:numRef>
              <c:f>mainRes!$AE$1:$BD$1</c:f>
              <c:numCache>
                <c:formatCode>General</c:formatCode>
                <c:ptCount val="2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</c:numCache>
            </c:numRef>
          </c:cat>
          <c:val>
            <c:numRef>
              <c:f>mainRes!$AE$15:$BD$15</c:f>
              <c:numCache>
                <c:formatCode>0</c:formatCode>
                <c:ptCount val="26"/>
                <c:pt idx="0">
                  <c:v>12225.340986963334</c:v>
                </c:pt>
                <c:pt idx="1">
                  <c:v>12166.579525154668</c:v>
                </c:pt>
                <c:pt idx="2">
                  <c:v>12114.511501941091</c:v>
                </c:pt>
                <c:pt idx="3">
                  <c:v>12068.579446890566</c:v>
                </c:pt>
                <c:pt idx="4">
                  <c:v>12028.256457556447</c:v>
                </c:pt>
                <c:pt idx="5">
                  <c:v>11993.047218990521</c:v>
                </c:pt>
                <c:pt idx="6">
                  <c:v>11962.488357711789</c:v>
                </c:pt>
                <c:pt idx="7">
                  <c:v>11936.148254284542</c:v>
                </c:pt>
                <c:pt idx="8">
                  <c:v>11913.62642605614</c:v>
                </c:pt>
                <c:pt idx="9">
                  <c:v>11894.552578183999</c:v>
                </c:pt>
                <c:pt idx="10">
                  <c:v>11878.585407659992</c:v>
                </c:pt>
                <c:pt idx="11">
                  <c:v>11865.411232185499</c:v>
                </c:pt>
                <c:pt idx="12">
                  <c:v>11854.742503827674</c:v>
                </c:pt>
                <c:pt idx="13">
                  <c:v>11846.316256607864</c:v>
                </c:pt>
                <c:pt idx="14">
                  <c:v>11839.892527628081</c:v>
                </c:pt>
                <c:pt idx="15">
                  <c:v>11835.252783039896</c:v>
                </c:pt>
                <c:pt idx="16">
                  <c:v>11832.198373054391</c:v>
                </c:pt>
                <c:pt idx="17">
                  <c:v>11830.549034196281</c:v>
                </c:pt>
                <c:pt idx="18">
                  <c:v>11830.14145201662</c:v>
                </c:pt>
                <c:pt idx="19">
                  <c:v>11830.827893381815</c:v>
                </c:pt>
                <c:pt idx="20">
                  <c:v>11832.47491413941</c:v>
                </c:pt>
                <c:pt idx="21">
                  <c:v>11834.962145312464</c:v>
                </c:pt>
                <c:pt idx="22">
                  <c:v>11838.181158893463</c:v>
                </c:pt>
                <c:pt idx="23">
                  <c:v>11842.034412703872</c:v>
                </c:pt>
                <c:pt idx="24">
                  <c:v>11846.434272574566</c:v>
                </c:pt>
                <c:pt idx="25">
                  <c:v>11851.302109215134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982784"/>
        <c:axId val="102984704"/>
      </c:lineChart>
      <c:catAx>
        <c:axId val="102982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2984704"/>
        <c:crosses val="autoZero"/>
        <c:auto val="1"/>
        <c:lblAlgn val="ctr"/>
        <c:lblOffset val="100"/>
        <c:tickLblSkip val="5"/>
        <c:noMultiLvlLbl val="0"/>
      </c:catAx>
      <c:valAx>
        <c:axId val="102984704"/>
        <c:scaling>
          <c:orientation val="minMax"/>
          <c:min val="1000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Incidence (cases)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2982784"/>
        <c:crosses val="autoZero"/>
        <c:crossBetween val="between"/>
        <c:majorUnit val="1000"/>
        <c:minorUnit val="500"/>
      </c:valAx>
    </c:plotArea>
    <c:legend>
      <c:legendPos val="r"/>
      <c:layout>
        <c:manualLayout>
          <c:xMode val="edge"/>
          <c:yMode val="edge"/>
          <c:x val="8.9310311501070799E-2"/>
          <c:y val="6.8313730906776129E-2"/>
          <c:w val="0.73126597044772801"/>
          <c:h val="8.1043923047589311E-2"/>
        </c:manualLayout>
      </c:layout>
      <c:overlay val="0"/>
      <c:txPr>
        <a:bodyPr/>
        <a:lstStyle/>
        <a:p>
          <a:pPr>
            <a:defRPr sz="1600" b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27078334197506"/>
          <c:y val="0.11339158665017247"/>
          <c:w val="0.73784165953222158"/>
          <c:h val="0.70595453623159943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'Bg graphs'!$A$83</c:f>
              <c:strCache>
                <c:ptCount val="1"/>
                <c:pt idx="0">
                  <c:v>Start Estimation</c:v>
                </c:pt>
              </c:strCache>
            </c:strRef>
          </c:tx>
          <c:spPr>
            <a:solidFill>
              <a:schemeClr val="tx1"/>
            </a:solidFill>
            <a:ln w="0">
              <a:solidFill>
                <a:sysClr val="windowText" lastClr="000000"/>
              </a:solidFill>
            </a:ln>
          </c:spPr>
          <c:invertIfNegative val="0"/>
          <c:cat>
            <c:numRef>
              <c:f>'Bg graphs'!$B$80:$BD$80</c:f>
              <c:numCache>
                <c:formatCode>General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'Bg graphs'!$B$83:$BD$83</c:f>
              <c:numCache>
                <c:formatCode>General</c:formatCode>
                <c:ptCount val="55"/>
                <c:pt idx="26">
                  <c:v>30000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-100"/>
        <c:axId val="90072576"/>
        <c:axId val="90074496"/>
      </c:barChart>
      <c:lineChart>
        <c:grouping val="standard"/>
        <c:varyColors val="0"/>
        <c:ser>
          <c:idx val="0"/>
          <c:order val="0"/>
          <c:tx>
            <c:strRef>
              <c:f>'Bg graphs'!$A$81</c:f>
              <c:strCache>
                <c:ptCount val="1"/>
                <c:pt idx="0">
                  <c:v>Incidence</c:v>
                </c:pt>
              </c:strCache>
            </c:strRef>
          </c:tx>
          <c:spPr>
            <a:ln w="28575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'Bg graphs'!$B$80:$BD$80</c:f>
              <c:numCache>
                <c:formatCode>General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'Bg graphs'!$B$81:$BD$81</c:f>
              <c:numCache>
                <c:formatCode>General</c:formatCode>
                <c:ptCount val="55"/>
                <c:pt idx="0">
                  <c:v>11805</c:v>
                </c:pt>
                <c:pt idx="1">
                  <c:v>11231</c:v>
                </c:pt>
                <c:pt idx="2">
                  <c:v>11748</c:v>
                </c:pt>
                <c:pt idx="3">
                  <c:v>11729</c:v>
                </c:pt>
                <c:pt idx="4">
                  <c:v>11939</c:v>
                </c:pt>
                <c:pt idx="5">
                  <c:v>13787</c:v>
                </c:pt>
                <c:pt idx="6">
                  <c:v>12839</c:v>
                </c:pt>
                <c:pt idx="7">
                  <c:v>14761</c:v>
                </c:pt>
                <c:pt idx="8">
                  <c:v>8829</c:v>
                </c:pt>
                <c:pt idx="9">
                  <c:v>14722</c:v>
                </c:pt>
                <c:pt idx="10">
                  <c:v>17273</c:v>
                </c:pt>
                <c:pt idx="11">
                  <c:v>18328</c:v>
                </c:pt>
                <c:pt idx="12">
                  <c:v>17518</c:v>
                </c:pt>
                <c:pt idx="13">
                  <c:v>16113</c:v>
                </c:pt>
                <c:pt idx="14">
                  <c:v>15688</c:v>
                </c:pt>
                <c:pt idx="15">
                  <c:v>15517</c:v>
                </c:pt>
                <c:pt idx="16">
                  <c:v>14957</c:v>
                </c:pt>
                <c:pt idx="17">
                  <c:v>13878</c:v>
                </c:pt>
                <c:pt idx="18">
                  <c:v>13651</c:v>
                </c:pt>
                <c:pt idx="19">
                  <c:v>14567</c:v>
                </c:pt>
                <c:pt idx="20">
                  <c:v>14561</c:v>
                </c:pt>
                <c:pt idx="21">
                  <c:v>13183</c:v>
                </c:pt>
                <c:pt idx="22">
                  <c:v>13721</c:v>
                </c:pt>
                <c:pt idx="23">
                  <c:v>14515</c:v>
                </c:pt>
                <c:pt idx="24">
                  <c:v>14711</c:v>
                </c:pt>
                <c:pt idx="25">
                  <c:v>14818</c:v>
                </c:pt>
                <c:pt idx="26">
                  <c:v>14196</c:v>
                </c:pt>
                <c:pt idx="27">
                  <c:v>14196</c:v>
                </c:pt>
                <c:pt idx="28">
                  <c:v>14196</c:v>
                </c:pt>
                <c:pt idx="29">
                  <c:v>14196</c:v>
                </c:pt>
                <c:pt idx="30">
                  <c:v>14196</c:v>
                </c:pt>
                <c:pt idx="31">
                  <c:v>14196</c:v>
                </c:pt>
                <c:pt idx="32">
                  <c:v>14196</c:v>
                </c:pt>
                <c:pt idx="33">
                  <c:v>14196</c:v>
                </c:pt>
                <c:pt idx="34">
                  <c:v>14196</c:v>
                </c:pt>
                <c:pt idx="35">
                  <c:v>14196</c:v>
                </c:pt>
                <c:pt idx="36">
                  <c:v>14196</c:v>
                </c:pt>
                <c:pt idx="37">
                  <c:v>14196</c:v>
                </c:pt>
                <c:pt idx="38">
                  <c:v>14196</c:v>
                </c:pt>
                <c:pt idx="39">
                  <c:v>14196</c:v>
                </c:pt>
                <c:pt idx="40">
                  <c:v>14196</c:v>
                </c:pt>
                <c:pt idx="41">
                  <c:v>14196</c:v>
                </c:pt>
                <c:pt idx="42">
                  <c:v>14196</c:v>
                </c:pt>
                <c:pt idx="43">
                  <c:v>14196</c:v>
                </c:pt>
                <c:pt idx="44">
                  <c:v>14196</c:v>
                </c:pt>
                <c:pt idx="45">
                  <c:v>14196</c:v>
                </c:pt>
                <c:pt idx="46">
                  <c:v>14196</c:v>
                </c:pt>
                <c:pt idx="47">
                  <c:v>14196</c:v>
                </c:pt>
                <c:pt idx="48">
                  <c:v>14196</c:v>
                </c:pt>
                <c:pt idx="49">
                  <c:v>14196</c:v>
                </c:pt>
                <c:pt idx="50">
                  <c:v>14196</c:v>
                </c:pt>
                <c:pt idx="51">
                  <c:v>14196</c:v>
                </c:pt>
                <c:pt idx="52">
                  <c:v>14196</c:v>
                </c:pt>
                <c:pt idx="53">
                  <c:v>14196</c:v>
                </c:pt>
                <c:pt idx="54">
                  <c:v>14196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072576"/>
        <c:axId val="90074496"/>
      </c:lineChart>
      <c:lineChart>
        <c:grouping val="standard"/>
        <c:varyColors val="0"/>
        <c:ser>
          <c:idx val="1"/>
          <c:order val="1"/>
          <c:tx>
            <c:strRef>
              <c:f>'Bg graphs'!$A$82</c:f>
              <c:strCache>
                <c:ptCount val="1"/>
                <c:pt idx="0">
                  <c:v>Prevalence</c:v>
                </c:pt>
              </c:strCache>
            </c:strRef>
          </c:tx>
          <c:spPr>
            <a:ln>
              <a:solidFill>
                <a:srgbClr val="00B050"/>
              </a:solidFill>
              <a:prstDash val="solid"/>
            </a:ln>
          </c:spPr>
          <c:marker>
            <c:symbol val="none"/>
          </c:marker>
          <c:cat>
            <c:numRef>
              <c:f>'Bg graphs'!$B$80:$BD$80</c:f>
              <c:numCache>
                <c:formatCode>General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'Bg graphs'!$B$82:$BD$82</c:f>
              <c:numCache>
                <c:formatCode>General</c:formatCode>
                <c:ptCount val="55"/>
                <c:pt idx="0">
                  <c:v>75213</c:v>
                </c:pt>
                <c:pt idx="1">
                  <c:v>82996</c:v>
                </c:pt>
                <c:pt idx="2">
                  <c:v>90624</c:v>
                </c:pt>
                <c:pt idx="3">
                  <c:v>98105</c:v>
                </c:pt>
                <c:pt idx="4">
                  <c:v>104551</c:v>
                </c:pt>
                <c:pt idx="5">
                  <c:v>115116</c:v>
                </c:pt>
                <c:pt idx="6">
                  <c:v>124430</c:v>
                </c:pt>
                <c:pt idx="7">
                  <c:v>135363</c:v>
                </c:pt>
                <c:pt idx="8">
                  <c:v>143379</c:v>
                </c:pt>
                <c:pt idx="9">
                  <c:v>150868</c:v>
                </c:pt>
                <c:pt idx="10">
                  <c:v>159105</c:v>
                </c:pt>
                <c:pt idx="11">
                  <c:v>169239</c:v>
                </c:pt>
                <c:pt idx="12">
                  <c:v>177503</c:v>
                </c:pt>
                <c:pt idx="13">
                  <c:v>185267</c:v>
                </c:pt>
                <c:pt idx="14">
                  <c:v>191268</c:v>
                </c:pt>
                <c:pt idx="15">
                  <c:v>197707</c:v>
                </c:pt>
                <c:pt idx="16">
                  <c:v>203901</c:v>
                </c:pt>
                <c:pt idx="17">
                  <c:v>207757</c:v>
                </c:pt>
                <c:pt idx="18">
                  <c:v>212117</c:v>
                </c:pt>
                <c:pt idx="19">
                  <c:v>215854</c:v>
                </c:pt>
                <c:pt idx="20">
                  <c:v>218693</c:v>
                </c:pt>
                <c:pt idx="21">
                  <c:v>220674</c:v>
                </c:pt>
                <c:pt idx="22">
                  <c:v>223726</c:v>
                </c:pt>
                <c:pt idx="23">
                  <c:v>227925</c:v>
                </c:pt>
                <c:pt idx="24">
                  <c:v>233218</c:v>
                </c:pt>
                <c:pt idx="25">
                  <c:v>238716</c:v>
                </c:pt>
                <c:pt idx="26">
                  <c:v>243341</c:v>
                </c:pt>
                <c:pt idx="27" formatCode="0">
                  <c:v>242979.62591565415</c:v>
                </c:pt>
                <c:pt idx="28" formatCode="0">
                  <c:v>245166.45408771888</c:v>
                </c:pt>
                <c:pt idx="29" formatCode="0">
                  <c:v>247116.79215267734</c:v>
                </c:pt>
                <c:pt idx="30" formatCode="0">
                  <c:v>248881.41565306406</c:v>
                </c:pt>
                <c:pt idx="31" formatCode="0">
                  <c:v>250495.95001839186</c:v>
                </c:pt>
                <c:pt idx="32" formatCode="0">
                  <c:v>251986.41601327003</c:v>
                </c:pt>
                <c:pt idx="33" formatCode="0">
                  <c:v>253372.43561860401</c:v>
                </c:pt>
                <c:pt idx="34" formatCode="0">
                  <c:v>254669.19508567278</c:v>
                </c:pt>
                <c:pt idx="35" formatCode="0">
                  <c:v>255888.70399738249</c:v>
                </c:pt>
                <c:pt idx="36" formatCode="0">
                  <c:v>257040.63425244787</c:v>
                </c:pt>
                <c:pt idx="37" formatCode="0">
                  <c:v>258132.89734372706</c:v>
                </c:pt>
                <c:pt idx="38" formatCode="0">
                  <c:v>259172.05256162302</c:v>
                </c:pt>
                <c:pt idx="39" formatCode="0">
                  <c:v>260163.60251988689</c:v>
                </c:pt>
                <c:pt idx="40" formatCode="0">
                  <c:v>261112.21154301666</c:v>
                </c:pt>
                <c:pt idx="41" formatCode="0">
                  <c:v>262021.86998953624</c:v>
                </c:pt>
                <c:pt idx="42" formatCode="0">
                  <c:v>262896.01988982555</c:v>
                </c:pt>
                <c:pt idx="43" formatCode="0">
                  <c:v>263737.65238814644</c:v>
                </c:pt>
                <c:pt idx="44" formatCode="0">
                  <c:v>264549.38429277489</c:v>
                </c:pt>
                <c:pt idx="45" formatCode="0">
                  <c:v>265333.51891479734</c:v>
                </c:pt>
                <c:pt idx="46" formatCode="0">
                  <c:v>266092.09493182477</c:v>
                </c:pt>
                <c:pt idx="47" formatCode="0">
                  <c:v>266826.92601225997</c:v>
                </c:pt>
                <c:pt idx="48" formatCode="0">
                  <c:v>267539.63323087106</c:v>
                </c:pt>
                <c:pt idx="49" formatCode="0">
                  <c:v>268231.67180226953</c:v>
                </c:pt>
                <c:pt idx="50" formatCode="0">
                  <c:v>268904.35329323803</c:v>
                </c:pt>
                <c:pt idx="51" formatCode="0">
                  <c:v>269558.86420624354</c:v>
                </c:pt>
                <c:pt idx="52" formatCode="0">
                  <c:v>270196.28162679961</c:v>
                </c:pt>
                <c:pt idx="53" formatCode="0">
                  <c:v>270817.58647728269</c:v>
                </c:pt>
                <c:pt idx="54" formatCode="0">
                  <c:v>271423.67480588821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090880"/>
        <c:axId val="90088960"/>
      </c:lineChart>
      <c:catAx>
        <c:axId val="900725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90074496"/>
        <c:crosses val="autoZero"/>
        <c:auto val="1"/>
        <c:lblAlgn val="ctr"/>
        <c:lblOffset val="100"/>
        <c:tickLblSkip val="5"/>
        <c:noMultiLvlLbl val="0"/>
      </c:catAx>
      <c:valAx>
        <c:axId val="90074496"/>
        <c:scaling>
          <c:orientation val="minMax"/>
          <c:max val="30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>
                    <a:solidFill>
                      <a:srgbClr val="0070C0"/>
                    </a:solidFill>
                  </a:defRPr>
                </a:pPr>
                <a:r>
                  <a:rPr lang="en-US" sz="1600" dirty="0">
                    <a:solidFill>
                      <a:srgbClr val="0070C0"/>
                    </a:solidFill>
                  </a:rPr>
                  <a:t>Incidence </a:t>
                </a:r>
                <a:r>
                  <a:rPr lang="en-US" sz="1600" dirty="0" smtClean="0">
                    <a:solidFill>
                      <a:srgbClr val="0070C0"/>
                    </a:solidFill>
                  </a:rPr>
                  <a:t>(cases)</a:t>
                </a:r>
                <a:endParaRPr lang="en-US" sz="1600" dirty="0">
                  <a:solidFill>
                    <a:srgbClr val="0070C0"/>
                  </a:solidFill>
                </a:endParaRPr>
              </a:p>
            </c:rich>
          </c:tx>
          <c:layout>
            <c:manualLayout>
              <c:xMode val="edge"/>
              <c:yMode val="edge"/>
              <c:x val="3.9713218274186231E-3"/>
              <c:y val="0.3655232751916454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0070C0"/>
                </a:solidFill>
              </a:defRPr>
            </a:pPr>
            <a:endParaRPr lang="en-US"/>
          </a:p>
        </c:txPr>
        <c:crossAx val="90072576"/>
        <c:crosses val="autoZero"/>
        <c:crossBetween val="between"/>
      </c:valAx>
      <c:valAx>
        <c:axId val="90088960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600">
                    <a:solidFill>
                      <a:srgbClr val="00B050"/>
                    </a:solidFill>
                  </a:defRPr>
                </a:pPr>
                <a:r>
                  <a:rPr lang="en-US" sz="1600" dirty="0">
                    <a:solidFill>
                      <a:srgbClr val="00B050"/>
                    </a:solidFill>
                  </a:rPr>
                  <a:t>Prevalence </a:t>
                </a:r>
                <a:r>
                  <a:rPr lang="en-US" sz="1600" dirty="0" smtClean="0">
                    <a:solidFill>
                      <a:srgbClr val="00B050"/>
                    </a:solidFill>
                  </a:rPr>
                  <a:t>(cases)</a:t>
                </a:r>
                <a:endParaRPr lang="en-US" sz="1600" dirty="0">
                  <a:solidFill>
                    <a:srgbClr val="00B050"/>
                  </a:solidFill>
                </a:endParaRP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00B050"/>
                </a:solidFill>
              </a:defRPr>
            </a:pPr>
            <a:endParaRPr lang="en-US"/>
          </a:p>
        </c:txPr>
        <c:crossAx val="90090880"/>
        <c:crosses val="max"/>
        <c:crossBetween val="between"/>
      </c:valAx>
      <c:catAx>
        <c:axId val="900908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008896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2349968045724759"/>
          <c:y val="0.6892503649013948"/>
          <c:w val="0.6159475547945481"/>
          <c:h val="0.12025212559153298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7520890699933"/>
          <c:y val="9.6659161158653598E-2"/>
          <c:w val="0.82665665706565206"/>
          <c:h val="0.75353670748912216"/>
        </c:manualLayout>
      </c:layout>
      <c:areaChart>
        <c:grouping val="stacked"/>
        <c:varyColors val="0"/>
        <c:ser>
          <c:idx val="0"/>
          <c:order val="0"/>
          <c:tx>
            <c:strRef>
              <c:f>mainRes!$A$38</c:f>
              <c:strCache>
                <c:ptCount val="1"/>
                <c:pt idx="0">
                  <c:v>BaU</c:v>
                </c:pt>
              </c:strCache>
            </c:strRef>
          </c:tx>
          <c:spPr>
            <a:solidFill>
              <a:schemeClr val="bg1">
                <a:lumMod val="75000"/>
                <a:alpha val="8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c:spPr>
          <c:cat>
            <c:numRef>
              <c:f>mainRes!$AE$1:$BD$1</c:f>
              <c:numCache>
                <c:formatCode>General</c:formatCode>
                <c:ptCount val="2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</c:numCache>
            </c:numRef>
          </c:cat>
          <c:val>
            <c:numRef>
              <c:f>mainRes!$AE$38:$BD$38</c:f>
              <c:numCache>
                <c:formatCode>0</c:formatCode>
                <c:ptCount val="26"/>
                <c:pt idx="0">
                  <c:v>247116.79215267734</c:v>
                </c:pt>
                <c:pt idx="1">
                  <c:v>248881.41565306406</c:v>
                </c:pt>
                <c:pt idx="2">
                  <c:v>250495.95001839186</c:v>
                </c:pt>
                <c:pt idx="3">
                  <c:v>251986.41601327003</c:v>
                </c:pt>
                <c:pt idx="4">
                  <c:v>253372.43561860401</c:v>
                </c:pt>
                <c:pt idx="5">
                  <c:v>254669.19508567278</c:v>
                </c:pt>
                <c:pt idx="6">
                  <c:v>255888.70399738249</c:v>
                </c:pt>
                <c:pt idx="7">
                  <c:v>257040.63425244787</c:v>
                </c:pt>
                <c:pt idx="8">
                  <c:v>258132.89734372706</c:v>
                </c:pt>
                <c:pt idx="9">
                  <c:v>259172.05256162302</c:v>
                </c:pt>
                <c:pt idx="10">
                  <c:v>260163.60251988689</c:v>
                </c:pt>
                <c:pt idx="11">
                  <c:v>261112.21154301666</c:v>
                </c:pt>
                <c:pt idx="12">
                  <c:v>262021.86998953624</c:v>
                </c:pt>
                <c:pt idx="13">
                  <c:v>262896.01988982555</c:v>
                </c:pt>
                <c:pt idx="14">
                  <c:v>263737.65238814644</c:v>
                </c:pt>
                <c:pt idx="15">
                  <c:v>264549.38429277489</c:v>
                </c:pt>
                <c:pt idx="16">
                  <c:v>265333.51891479734</c:v>
                </c:pt>
                <c:pt idx="17">
                  <c:v>266092.09493182477</c:v>
                </c:pt>
                <c:pt idx="18">
                  <c:v>266826.92601225997</c:v>
                </c:pt>
                <c:pt idx="19">
                  <c:v>267539.63323087106</c:v>
                </c:pt>
                <c:pt idx="20">
                  <c:v>268231.67180226953</c:v>
                </c:pt>
                <c:pt idx="21">
                  <c:v>268904.35329323803</c:v>
                </c:pt>
                <c:pt idx="22">
                  <c:v>269558.86420624354</c:v>
                </c:pt>
                <c:pt idx="23">
                  <c:v>270196.28162679961</c:v>
                </c:pt>
                <c:pt idx="24">
                  <c:v>270817.58647728269</c:v>
                </c:pt>
                <c:pt idx="25">
                  <c:v>271423.67480588821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3008512"/>
        <c:axId val="103018880"/>
      </c:areaChart>
      <c:lineChart>
        <c:grouping val="standard"/>
        <c:varyColors val="0"/>
        <c:ser>
          <c:idx val="1"/>
          <c:order val="1"/>
          <c:tx>
            <c:strRef>
              <c:f>mainRes!$A$39</c:f>
              <c:strCache>
                <c:ptCount val="1"/>
                <c:pt idx="0">
                  <c:v>Most Efficient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mainRes!$AE$1:$BD$1</c:f>
              <c:numCache>
                <c:formatCode>General</c:formatCode>
                <c:ptCount val="2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</c:numCache>
            </c:numRef>
          </c:cat>
          <c:val>
            <c:numRef>
              <c:f>mainRes!$AE$39:$BD$39</c:f>
              <c:numCache>
                <c:formatCode>0</c:formatCode>
                <c:ptCount val="26"/>
                <c:pt idx="0">
                  <c:v>188620.71923694847</c:v>
                </c:pt>
                <c:pt idx="1">
                  <c:v>190866.82217836246</c:v>
                </c:pt>
                <c:pt idx="2">
                  <c:v>192991.09421359934</c:v>
                </c:pt>
                <c:pt idx="3">
                  <c:v>195012.29819258148</c:v>
                </c:pt>
                <c:pt idx="4">
                  <c:v>196944.58213162076</c:v>
                </c:pt>
                <c:pt idx="5">
                  <c:v>198798.90474908665</c:v>
                </c:pt>
                <c:pt idx="6">
                  <c:v>200583.94772714851</c:v>
                </c:pt>
                <c:pt idx="7">
                  <c:v>202306.72219411953</c:v>
                </c:pt>
                <c:pt idx="8">
                  <c:v>203972.98502480055</c:v>
                </c:pt>
                <c:pt idx="9">
                  <c:v>205587.53248414432</c:v>
                </c:pt>
                <c:pt idx="10">
                  <c:v>207154.41227192272</c:v>
                </c:pt>
                <c:pt idx="11">
                  <c:v>208677.07980621778</c:v>
                </c:pt>
                <c:pt idx="12">
                  <c:v>210158.51549811845</c:v>
                </c:pt>
                <c:pt idx="13">
                  <c:v>211601.31416714127</c:v>
                </c:pt>
                <c:pt idx="14">
                  <c:v>213007.75419143995</c:v>
                </c:pt>
                <c:pt idx="15">
                  <c:v>214379.85167280317</c:v>
                </c:pt>
                <c:pt idx="16">
                  <c:v>215719.40335588736</c:v>
                </c:pt>
                <c:pt idx="17">
                  <c:v>217028.0209944935</c:v>
                </c:pt>
                <c:pt idx="18">
                  <c:v>218307.15913347475</c:v>
                </c:pt>
                <c:pt idx="19">
                  <c:v>219558.13776529199</c:v>
                </c:pt>
                <c:pt idx="20">
                  <c:v>220782.16095624838</c:v>
                </c:pt>
                <c:pt idx="21">
                  <c:v>221980.33227376163</c:v>
                </c:pt>
                <c:pt idx="22">
                  <c:v>223153.66765258755</c:v>
                </c:pt>
                <c:pt idx="23">
                  <c:v>224303.10619430442</c:v>
                </c:pt>
                <c:pt idx="24">
                  <c:v>225429.51928657913</c:v>
                </c:pt>
                <c:pt idx="25">
                  <c:v>226533.71834701963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mainRes!$A$40</c:f>
              <c:strCache>
                <c:ptCount val="1"/>
                <c:pt idx="0">
                  <c:v>More Realistic</c:v>
                </c:pt>
              </c:strCache>
            </c:strRef>
          </c:tx>
          <c:spPr>
            <a:ln w="38100">
              <a:solidFill>
                <a:srgbClr val="0066FF"/>
              </a:solidFill>
            </a:ln>
          </c:spPr>
          <c:marker>
            <c:symbol val="none"/>
          </c:marker>
          <c:cat>
            <c:numRef>
              <c:f>mainRes!$AE$1:$BD$1</c:f>
              <c:numCache>
                <c:formatCode>General</c:formatCode>
                <c:ptCount val="2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</c:numCache>
            </c:numRef>
          </c:cat>
          <c:val>
            <c:numRef>
              <c:f>mainRes!$AE$40:$BD$40</c:f>
              <c:numCache>
                <c:formatCode>0</c:formatCode>
                <c:ptCount val="26"/>
                <c:pt idx="0">
                  <c:v>207396.26690875168</c:v>
                </c:pt>
                <c:pt idx="1">
                  <c:v>208091.18574512604</c:v>
                </c:pt>
                <c:pt idx="2">
                  <c:v>208778.73149527473</c:v>
                </c:pt>
                <c:pt idx="3">
                  <c:v>209473.91981058946</c:v>
                </c:pt>
                <c:pt idx="4">
                  <c:v>210185.89113531518</c:v>
                </c:pt>
                <c:pt idx="5">
                  <c:v>210919.87712046143</c:v>
                </c:pt>
                <c:pt idx="6">
                  <c:v>211678.46943335325</c:v>
                </c:pt>
                <c:pt idx="7">
                  <c:v>212462.46646880731</c:v>
                </c:pt>
                <c:pt idx="8">
                  <c:v>213271.45308701842</c:v>
                </c:pt>
                <c:pt idx="9">
                  <c:v>214104.20519299622</c:v>
                </c:pt>
                <c:pt idx="10">
                  <c:v>214958.97586915817</c:v>
                </c:pt>
                <c:pt idx="11">
                  <c:v>215833.69940226321</c:v>
                </c:pt>
                <c:pt idx="12">
                  <c:v>216726.13724429641</c:v>
                </c:pt>
                <c:pt idx="13">
                  <c:v>217633.98225147664</c:v>
                </c:pt>
                <c:pt idx="14">
                  <c:v>218554.9325779441</c:v>
                </c:pt>
                <c:pt idx="15">
                  <c:v>219486.74330278672</c:v>
                </c:pt>
                <c:pt idx="16">
                  <c:v>220427.26162425711</c:v>
                </c:pt>
                <c:pt idx="17">
                  <c:v>221374.44989279198</c:v>
                </c:pt>
                <c:pt idx="18">
                  <c:v>222326.39964584002</c:v>
                </c:pt>
                <c:pt idx="19">
                  <c:v>223281.33900729552</c:v>
                </c:pt>
                <c:pt idx="20">
                  <c:v>224237.6352282576</c:v>
                </c:pt>
                <c:pt idx="21">
                  <c:v>225193.79371117929</c:v>
                </c:pt>
                <c:pt idx="22">
                  <c:v>226148.45453376614</c:v>
                </c:pt>
                <c:pt idx="23">
                  <c:v>227100.38724282625</c:v>
                </c:pt>
                <c:pt idx="24">
                  <c:v>228048.48450095599</c:v>
                </c:pt>
                <c:pt idx="25">
                  <c:v>228991.75502566074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008512"/>
        <c:axId val="103018880"/>
      </c:lineChart>
      <c:catAx>
        <c:axId val="1030085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3018880"/>
        <c:crosses val="autoZero"/>
        <c:auto val="1"/>
        <c:lblAlgn val="ctr"/>
        <c:lblOffset val="100"/>
        <c:tickLblSkip val="5"/>
        <c:noMultiLvlLbl val="0"/>
      </c:catAx>
      <c:valAx>
        <c:axId val="103018880"/>
        <c:scaling>
          <c:orientation val="minMax"/>
          <c:max val="275000"/>
          <c:min val="15000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Prevalence (cases)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3008512"/>
        <c:crosses val="autoZero"/>
        <c:crossBetween val="between"/>
        <c:minorUnit val="25000"/>
      </c:valAx>
    </c:plotArea>
    <c:legend>
      <c:legendPos val="r"/>
      <c:layout>
        <c:manualLayout>
          <c:xMode val="edge"/>
          <c:yMode val="edge"/>
          <c:x val="0.15734064442793777"/>
          <c:y val="0.1107205744262814"/>
          <c:w val="0.47799773854328398"/>
          <c:h val="6.6466168903607362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43636712886953"/>
          <c:y val="5.6756788928214327E-2"/>
          <c:w val="0.8154816396361122"/>
          <c:h val="0.8092293316615613"/>
        </c:manualLayout>
      </c:layout>
      <c:areaChart>
        <c:grouping val="standard"/>
        <c:varyColors val="0"/>
        <c:ser>
          <c:idx val="0"/>
          <c:order val="0"/>
          <c:tx>
            <c:v>BaU</c:v>
          </c:tx>
          <c:spPr>
            <a:solidFill>
              <a:schemeClr val="bg1">
                <a:lumMod val="75000"/>
                <a:alpha val="8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c:spPr>
          <c:cat>
            <c:numRef>
              <c:f>mainRes!$AE$113:$BD$113</c:f>
              <c:numCache>
                <c:formatCode>General</c:formatCode>
                <c:ptCount val="2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</c:numCache>
            </c:numRef>
          </c:cat>
          <c:val>
            <c:numRef>
              <c:f>mainRes!$AE$130:$BD$130</c:f>
              <c:numCache>
                <c:formatCode>0</c:formatCode>
                <c:ptCount val="26"/>
                <c:pt idx="0">
                  <c:v>247116.79215267734</c:v>
                </c:pt>
                <c:pt idx="1">
                  <c:v>248881.41565306406</c:v>
                </c:pt>
                <c:pt idx="2">
                  <c:v>250495.95001839186</c:v>
                </c:pt>
                <c:pt idx="3">
                  <c:v>251986.41601327003</c:v>
                </c:pt>
                <c:pt idx="4">
                  <c:v>253372.43561860401</c:v>
                </c:pt>
                <c:pt idx="5">
                  <c:v>254669.19508567278</c:v>
                </c:pt>
                <c:pt idx="6">
                  <c:v>255888.70399738249</c:v>
                </c:pt>
                <c:pt idx="7">
                  <c:v>257040.63425244787</c:v>
                </c:pt>
                <c:pt idx="8">
                  <c:v>258132.89734372706</c:v>
                </c:pt>
                <c:pt idx="9">
                  <c:v>259172.05256162302</c:v>
                </c:pt>
                <c:pt idx="10">
                  <c:v>260163.60251988689</c:v>
                </c:pt>
                <c:pt idx="11">
                  <c:v>261112.21154301666</c:v>
                </c:pt>
                <c:pt idx="12">
                  <c:v>262021.86998953624</c:v>
                </c:pt>
                <c:pt idx="13">
                  <c:v>262896.01988982555</c:v>
                </c:pt>
                <c:pt idx="14">
                  <c:v>263737.65238814644</c:v>
                </c:pt>
                <c:pt idx="15">
                  <c:v>264549.38429277489</c:v>
                </c:pt>
                <c:pt idx="16">
                  <c:v>265333.51891479734</c:v>
                </c:pt>
                <c:pt idx="17">
                  <c:v>266092.09493182477</c:v>
                </c:pt>
                <c:pt idx="18">
                  <c:v>266826.92601225997</c:v>
                </c:pt>
                <c:pt idx="19">
                  <c:v>267539.63323087106</c:v>
                </c:pt>
                <c:pt idx="20">
                  <c:v>268231.67180226953</c:v>
                </c:pt>
                <c:pt idx="21">
                  <c:v>268904.35329323803</c:v>
                </c:pt>
                <c:pt idx="22">
                  <c:v>269558.86420624354</c:v>
                </c:pt>
                <c:pt idx="23">
                  <c:v>270196.28162679961</c:v>
                </c:pt>
                <c:pt idx="24">
                  <c:v>270817.58647728269</c:v>
                </c:pt>
                <c:pt idx="25">
                  <c:v>271423.67480588821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113792"/>
        <c:axId val="100124160"/>
      </c:areaChart>
      <c:lineChart>
        <c:grouping val="standard"/>
        <c:varyColors val="0"/>
        <c:ser>
          <c:idx val="1"/>
          <c:order val="1"/>
          <c:tx>
            <c:v>Most efficient</c:v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mainRes!$AE$113:$BD$113</c:f>
              <c:numCache>
                <c:formatCode>General</c:formatCode>
                <c:ptCount val="2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</c:numCache>
            </c:numRef>
          </c:cat>
          <c:val>
            <c:numRef>
              <c:f>mainRes!$AE$131:$BD$131</c:f>
              <c:numCache>
                <c:formatCode>0</c:formatCode>
                <c:ptCount val="26"/>
                <c:pt idx="0">
                  <c:v>182416.85410678381</c:v>
                </c:pt>
                <c:pt idx="1">
                  <c:v>184689.53990403976</c:v>
                </c:pt>
                <c:pt idx="2">
                  <c:v>186836.20574733301</c:v>
                </c:pt>
                <c:pt idx="3">
                  <c:v>188876.66445896268</c:v>
                </c:pt>
                <c:pt idx="4">
                  <c:v>190825.77244344653</c:v>
                </c:pt>
                <c:pt idx="5">
                  <c:v>192694.98565127898</c:v>
                </c:pt>
                <c:pt idx="6">
                  <c:v>194493.34643106809</c:v>
                </c:pt>
                <c:pt idx="7">
                  <c:v>196228.1348936357</c:v>
                </c:pt>
                <c:pt idx="8">
                  <c:v>197905.31337648156</c:v>
                </c:pt>
                <c:pt idx="9">
                  <c:v>199529.83839633924</c:v>
                </c:pt>
                <c:pt idx="10">
                  <c:v>201105.88496045259</c:v>
                </c:pt>
                <c:pt idx="11">
                  <c:v>202637.01128570669</c:v>
                </c:pt>
                <c:pt idx="12">
                  <c:v>204126.28200849128</c:v>
                </c:pt>
                <c:pt idx="13">
                  <c:v>205576.36186131198</c:v>
                </c:pt>
                <c:pt idx="14">
                  <c:v>206989.58793818785</c:v>
                </c:pt>
                <c:pt idx="15">
                  <c:v>208368.02617453696</c:v>
                </c:pt>
                <c:pt idx="16">
                  <c:v>209713.51601237126</c:v>
                </c:pt>
                <c:pt idx="17">
                  <c:v>211027.70610154051</c:v>
                </c:pt>
                <c:pt idx="18">
                  <c:v>212312.08311532671</c:v>
                </c:pt>
                <c:pt idx="19">
                  <c:v>213567.99521685852</c:v>
                </c:pt>
                <c:pt idx="20">
                  <c:v>214796.67132685005</c:v>
                </c:pt>
                <c:pt idx="21">
                  <c:v>215999.23706429129</c:v>
                </c:pt>
                <c:pt idx="22">
                  <c:v>217176.72802758924</c:v>
                </c:pt>
                <c:pt idx="23">
                  <c:v>218330.10093245891</c:v>
                </c:pt>
                <c:pt idx="24">
                  <c:v>219460.24300959823</c:v>
                </c:pt>
                <c:pt idx="25">
                  <c:v>220567.97997947584</c:v>
                </c:pt>
              </c:numCache>
            </c:numRef>
          </c:val>
          <c:smooth val="0"/>
        </c:ser>
        <c:ser>
          <c:idx val="2"/>
          <c:order val="2"/>
          <c:tx>
            <c:v>More realistic</c:v>
          </c:tx>
          <c:spPr>
            <a:ln w="38100">
              <a:solidFill>
                <a:srgbClr val="0066FF"/>
              </a:solidFill>
            </a:ln>
          </c:spPr>
          <c:marker>
            <c:symbol val="none"/>
          </c:marker>
          <c:cat>
            <c:numRef>
              <c:f>mainRes!$AE$113:$BD$113</c:f>
              <c:numCache>
                <c:formatCode>General</c:formatCode>
                <c:ptCount val="2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</c:numCache>
            </c:numRef>
          </c:cat>
          <c:val>
            <c:numRef>
              <c:f>mainRes!$AE$132:$BD$132</c:f>
              <c:numCache>
                <c:formatCode>0</c:formatCode>
                <c:ptCount val="26"/>
                <c:pt idx="0">
                  <c:v>200775.91413574267</c:v>
                </c:pt>
                <c:pt idx="1">
                  <c:v>201544.86204383438</c:v>
                </c:pt>
                <c:pt idx="2">
                  <c:v>202295.53855607443</c:v>
                </c:pt>
                <c:pt idx="3">
                  <c:v>203045.36927049537</c:v>
                </c:pt>
                <c:pt idx="4">
                  <c:v>203805.1626481998</c:v>
                </c:pt>
                <c:pt idx="5">
                  <c:v>204581.35791503513</c:v>
                </c:pt>
                <c:pt idx="6">
                  <c:v>205377.453821103</c:v>
                </c:pt>
                <c:pt idx="7">
                  <c:v>206194.95120813415</c:v>
                </c:pt>
                <c:pt idx="8">
                  <c:v>207033.99282654503</c:v>
                </c:pt>
                <c:pt idx="9">
                  <c:v>207893.80705119431</c:v>
                </c:pt>
                <c:pt idx="10">
                  <c:v>208773.02038379732</c:v>
                </c:pt>
                <c:pt idx="11">
                  <c:v>209669.87978885745</c:v>
                </c:pt>
                <c:pt idx="12">
                  <c:v>210582.41171381943</c:v>
                </c:pt>
                <c:pt idx="13">
                  <c:v>211508.53587254614</c:v>
                </c:pt>
                <c:pt idx="14">
                  <c:v>212446.1462707415</c:v>
                </c:pt>
                <c:pt idx="15">
                  <c:v>213393.16827031394</c:v>
                </c:pt>
                <c:pt idx="16">
                  <c:v>214347.59800578351</c:v>
                </c:pt>
                <c:pt idx="17">
                  <c:v>215307.52875095123</c:v>
                </c:pt>
                <c:pt idx="18">
                  <c:v>216271.16762580836</c:v>
                </c:pt>
                <c:pt idx="19">
                  <c:v>217236.845167105</c:v>
                </c:pt>
                <c:pt idx="20">
                  <c:v>218203.01965490403</c:v>
                </c:pt>
                <c:pt idx="21">
                  <c:v>219168.27762172907</c:v>
                </c:pt>
                <c:pt idx="22">
                  <c:v>220131.33162343007</c:v>
                </c:pt>
                <c:pt idx="23">
                  <c:v>221091.01608923209</c:v>
                </c:pt>
                <c:pt idx="24">
                  <c:v>222046.28186992701</c:v>
                </c:pt>
                <c:pt idx="25">
                  <c:v>222996.18995170004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113792"/>
        <c:axId val="100124160"/>
      </c:lineChart>
      <c:catAx>
        <c:axId val="1001137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0124160"/>
        <c:crosses val="autoZero"/>
        <c:auto val="1"/>
        <c:lblAlgn val="ctr"/>
        <c:lblOffset val="100"/>
        <c:tickLblSkip val="5"/>
        <c:noMultiLvlLbl val="0"/>
      </c:catAx>
      <c:valAx>
        <c:axId val="100124160"/>
        <c:scaling>
          <c:orientation val="minMax"/>
          <c:max val="275000"/>
          <c:min val="150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Prevalence (cases)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0113792"/>
        <c:crosses val="autoZero"/>
        <c:crossBetween val="between"/>
        <c:majorUnit val="25000"/>
        <c:minorUnit val="5000"/>
      </c:valAx>
    </c:plotArea>
    <c:legend>
      <c:legendPos val="r"/>
      <c:layout>
        <c:manualLayout>
          <c:xMode val="edge"/>
          <c:yMode val="edge"/>
          <c:x val="0.14808902109316038"/>
          <c:y val="3.0342065167362358E-2"/>
          <c:w val="0.46015259122543306"/>
          <c:h val="0.15421329527537553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560624132205558E-2"/>
          <c:y val="7.7827427069506891E-2"/>
          <c:w val="0.88816543475125698"/>
          <c:h val="0.73947156456300178"/>
        </c:manualLayout>
      </c:layout>
      <c:lineChart>
        <c:grouping val="standard"/>
        <c:varyColors val="0"/>
        <c:ser>
          <c:idx val="0"/>
          <c:order val="0"/>
          <c:tx>
            <c:strRef>
              <c:f>Life!$A$122</c:f>
              <c:strCache>
                <c:ptCount val="1"/>
                <c:pt idx="0">
                  <c:v>Observed</c:v>
                </c:pt>
              </c:strCache>
            </c:strRef>
          </c:tx>
          <c:spPr>
            <a:ln>
              <a:solidFill>
                <a:schemeClr val="tx1"/>
              </a:solidFill>
              <a:prstDash val="solid"/>
            </a:ln>
          </c:spPr>
          <c:marker>
            <c:symbol val="none"/>
          </c:marker>
          <c:dLbls>
            <c:dLbl>
              <c:idx val="54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Life!$B$17:$BD$17</c:f>
              <c:numCache>
                <c:formatCode>0_ ;\-0\ 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Life!$B$122:$BD$122</c:f>
              <c:numCache>
                <c:formatCode>General</c:formatCode>
                <c:ptCount val="55"/>
                <c:pt idx="0">
                  <c:v>4925644</c:v>
                </c:pt>
                <c:pt idx="1">
                  <c:v>4938602</c:v>
                </c:pt>
                <c:pt idx="2">
                  <c:v>4954359</c:v>
                </c:pt>
                <c:pt idx="3">
                  <c:v>4974383</c:v>
                </c:pt>
                <c:pt idx="4">
                  <c:v>4998478</c:v>
                </c:pt>
                <c:pt idx="5">
                  <c:v>5029002</c:v>
                </c:pt>
                <c:pt idx="6">
                  <c:v>5054982</c:v>
                </c:pt>
                <c:pt idx="7">
                  <c:v>5077912</c:v>
                </c:pt>
                <c:pt idx="8">
                  <c:v>5098754</c:v>
                </c:pt>
                <c:pt idx="9">
                  <c:v>5116826</c:v>
                </c:pt>
                <c:pt idx="10">
                  <c:v>5132320</c:v>
                </c:pt>
                <c:pt idx="11">
                  <c:v>5147349</c:v>
                </c:pt>
                <c:pt idx="12">
                  <c:v>5159646</c:v>
                </c:pt>
                <c:pt idx="13">
                  <c:v>5171302</c:v>
                </c:pt>
                <c:pt idx="14">
                  <c:v>5181115</c:v>
                </c:pt>
                <c:pt idx="15">
                  <c:v>5194901</c:v>
                </c:pt>
                <c:pt idx="16">
                  <c:v>5206295</c:v>
                </c:pt>
                <c:pt idx="17">
                  <c:v>5219732</c:v>
                </c:pt>
                <c:pt idx="18">
                  <c:v>5236611</c:v>
                </c:pt>
                <c:pt idx="19">
                  <c:v>5255580</c:v>
                </c:pt>
                <c:pt idx="20">
                  <c:v>5276955</c:v>
                </c:pt>
                <c:pt idx="21">
                  <c:v>5300484</c:v>
                </c:pt>
                <c:pt idx="22">
                  <c:v>5326314</c:v>
                </c:pt>
                <c:pt idx="23">
                  <c:v>5351427</c:v>
                </c:pt>
                <c:pt idx="24">
                  <c:v>5375276</c:v>
                </c:pt>
                <c:pt idx="25">
                  <c:v>5401267</c:v>
                </c:pt>
                <c:pt idx="26">
                  <c:v>5426674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Life!$A$123</c:f>
              <c:strCache>
                <c:ptCount val="1"/>
                <c:pt idx="0">
                  <c:v>Life Table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Life!$B$17:$BD$17</c:f>
              <c:numCache>
                <c:formatCode>0_ ;\-0\ 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Life!$B$123:$BD$123</c:f>
              <c:numCache>
                <c:formatCode>_-* #,##0\ _€_-;\-* #,##0\ _€_-;_-* "-"??\ _€_-;_-@_-</c:formatCode>
                <c:ptCount val="55"/>
                <c:pt idx="0">
                  <c:v>5058118.7538118539</c:v>
                </c:pt>
                <c:pt idx="1">
                  <c:v>5069100.4831642061</c:v>
                </c:pt>
                <c:pt idx="2">
                  <c:v>5079845.6166122956</c:v>
                </c:pt>
                <c:pt idx="3">
                  <c:v>5094293.303046749</c:v>
                </c:pt>
                <c:pt idx="4">
                  <c:v>5108958.4820148638</c:v>
                </c:pt>
                <c:pt idx="5">
                  <c:v>5125955.1968198521</c:v>
                </c:pt>
                <c:pt idx="6">
                  <c:v>5143020.0047474178</c:v>
                </c:pt>
                <c:pt idx="7">
                  <c:v>5161699.1504295468</c:v>
                </c:pt>
                <c:pt idx="8">
                  <c:v>5178772.5420721183</c:v>
                </c:pt>
                <c:pt idx="9">
                  <c:v>5196332.8034027247</c:v>
                </c:pt>
                <c:pt idx="10">
                  <c:v>5212216.05258092</c:v>
                </c:pt>
                <c:pt idx="11">
                  <c:v>5226060.7830036609</c:v>
                </c:pt>
                <c:pt idx="12">
                  <c:v>5238726.8730774997</c:v>
                </c:pt>
                <c:pt idx="13">
                  <c:v>5249388.5034760535</c:v>
                </c:pt>
                <c:pt idx="14">
                  <c:v>5260905.5335376561</c:v>
                </c:pt>
                <c:pt idx="15">
                  <c:v>5271847.8528432529</c:v>
                </c:pt>
                <c:pt idx="16">
                  <c:v>5283020.9946384467</c:v>
                </c:pt>
                <c:pt idx="17">
                  <c:v>5294078.4167495463</c:v>
                </c:pt>
                <c:pt idx="18">
                  <c:v>5306170.2413288588</c:v>
                </c:pt>
                <c:pt idx="19">
                  <c:v>5319318.5105623379</c:v>
                </c:pt>
                <c:pt idx="20">
                  <c:v>5332223.1287305169</c:v>
                </c:pt>
                <c:pt idx="21">
                  <c:v>5346265.9414861333</c:v>
                </c:pt>
                <c:pt idx="22">
                  <c:v>5359758.9758297373</c:v>
                </c:pt>
                <c:pt idx="23">
                  <c:v>5373726.3053702274</c:v>
                </c:pt>
                <c:pt idx="24">
                  <c:v>5388042.3648459557</c:v>
                </c:pt>
                <c:pt idx="25">
                  <c:v>5401267</c:v>
                </c:pt>
                <c:pt idx="26">
                  <c:v>5411722.5202417625</c:v>
                </c:pt>
                <c:pt idx="27">
                  <c:v>5421540.9105500476</c:v>
                </c:pt>
                <c:pt idx="28">
                  <c:v>5431687.668192598</c:v>
                </c:pt>
                <c:pt idx="29">
                  <c:v>5442090.4486408699</c:v>
                </c:pt>
                <c:pt idx="30">
                  <c:v>5452727.0912816087</c:v>
                </c:pt>
                <c:pt idx="31">
                  <c:v>5463562.8557202537</c:v>
                </c:pt>
                <c:pt idx="32">
                  <c:v>5474650.5693230378</c:v>
                </c:pt>
                <c:pt idx="33">
                  <c:v>5485743.2211774662</c:v>
                </c:pt>
                <c:pt idx="34">
                  <c:v>5497026.1424711216</c:v>
                </c:pt>
                <c:pt idx="35">
                  <c:v>5508483.2172907423</c:v>
                </c:pt>
                <c:pt idx="36">
                  <c:v>5520052.2800873425</c:v>
                </c:pt>
                <c:pt idx="37">
                  <c:v>5531733.2668426251</c:v>
                </c:pt>
                <c:pt idx="38">
                  <c:v>5543465.6918446384</c:v>
                </c:pt>
                <c:pt idx="39">
                  <c:v>5555259.7542892555</c:v>
                </c:pt>
                <c:pt idx="40">
                  <c:v>5566981.643575483</c:v>
                </c:pt>
                <c:pt idx="41">
                  <c:v>5578587.3900993764</c:v>
                </c:pt>
                <c:pt idx="42">
                  <c:v>5590055.447635415</c:v>
                </c:pt>
                <c:pt idx="43">
                  <c:v>5601335.9219394969</c:v>
                </c:pt>
                <c:pt idx="44">
                  <c:v>5612397.6731819352</c:v>
                </c:pt>
                <c:pt idx="45">
                  <c:v>5622262.0607550265</c:v>
                </c:pt>
                <c:pt idx="46">
                  <c:v>5632621.3023314802</c:v>
                </c:pt>
                <c:pt idx="47">
                  <c:v>5642604.4859115668</c:v>
                </c:pt>
                <c:pt idx="48">
                  <c:v>5652218.4425431052</c:v>
                </c:pt>
                <c:pt idx="49">
                  <c:v>5661264.9502720581</c:v>
                </c:pt>
                <c:pt idx="50">
                  <c:v>5669886.678639695</c:v>
                </c:pt>
                <c:pt idx="51">
                  <c:v>5677968.0524154557</c:v>
                </c:pt>
                <c:pt idx="52">
                  <c:v>5685547.1973016458</c:v>
                </c:pt>
                <c:pt idx="53">
                  <c:v>5692859.1581436945</c:v>
                </c:pt>
                <c:pt idx="54">
                  <c:v>5700200.1752631655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Life!$A$124</c:f>
              <c:strCache>
                <c:ptCount val="1"/>
                <c:pt idx="0">
                  <c:v>Pop Projection</c:v>
                </c:pt>
              </c:strCache>
            </c:strRef>
          </c:tx>
          <c:spPr>
            <a:ln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numRef>
              <c:f>Life!$B$17:$BD$17</c:f>
              <c:numCache>
                <c:formatCode>0_ ;\-0\ 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Life!$B$124:$BD$124</c:f>
              <c:numCache>
                <c:formatCode>General</c:formatCode>
                <c:ptCount val="55"/>
                <c:pt idx="4" formatCode="#,##0">
                  <c:v>4998478</c:v>
                </c:pt>
                <c:pt idx="14" formatCode="#,##0">
                  <c:v>5181115</c:v>
                </c:pt>
                <c:pt idx="24" formatCode="#,##0">
                  <c:v>5375276</c:v>
                </c:pt>
                <c:pt idx="27" formatCode="#,##0">
                  <c:v>5452773</c:v>
                </c:pt>
                <c:pt idx="28" formatCode="#,##0">
                  <c:v>5478556</c:v>
                </c:pt>
                <c:pt idx="29" formatCode="#,##0">
                  <c:v>5504314</c:v>
                </c:pt>
                <c:pt idx="30" formatCode="#,##0">
                  <c:v>5529971</c:v>
                </c:pt>
                <c:pt idx="31" formatCode="#,##0">
                  <c:v>5555550</c:v>
                </c:pt>
                <c:pt idx="32" formatCode="#,##0">
                  <c:v>5580931</c:v>
                </c:pt>
                <c:pt idx="33" formatCode="#,##0">
                  <c:v>5606119</c:v>
                </c:pt>
                <c:pt idx="34" formatCode="#,##0">
                  <c:v>5631017</c:v>
                </c:pt>
                <c:pt idx="35" formatCode="#,##0">
                  <c:v>5655551</c:v>
                </c:pt>
                <c:pt idx="36" formatCode="#,##0">
                  <c:v>5679653</c:v>
                </c:pt>
                <c:pt idx="37" formatCode="#,##0">
                  <c:v>5703281</c:v>
                </c:pt>
                <c:pt idx="38" formatCode="#,##0">
                  <c:v>5726245</c:v>
                </c:pt>
                <c:pt idx="39" formatCode="#,##0">
                  <c:v>5748548</c:v>
                </c:pt>
                <c:pt idx="40" formatCode="#,##0">
                  <c:v>5770079</c:v>
                </c:pt>
                <c:pt idx="41" formatCode="#,##0">
                  <c:v>5790800</c:v>
                </c:pt>
                <c:pt idx="42" formatCode="#,##0">
                  <c:v>5810620</c:v>
                </c:pt>
                <c:pt idx="43" formatCode="#,##0">
                  <c:v>5829616</c:v>
                </c:pt>
                <c:pt idx="44" formatCode="#,##0">
                  <c:v>5847678</c:v>
                </c:pt>
                <c:pt idx="45" formatCode="#,##0">
                  <c:v>5864874</c:v>
                </c:pt>
                <c:pt idx="46">
                  <c:v>5881152</c:v>
                </c:pt>
                <c:pt idx="47">
                  <c:v>5896645</c:v>
                </c:pt>
                <c:pt idx="48" formatCode="#,##0">
                  <c:v>5911273</c:v>
                </c:pt>
                <c:pt idx="49">
                  <c:v>5925151</c:v>
                </c:pt>
                <c:pt idx="50">
                  <c:v>5938266</c:v>
                </c:pt>
                <c:pt idx="51">
                  <c:v>5950683</c:v>
                </c:pt>
                <c:pt idx="52">
                  <c:v>5962551</c:v>
                </c:pt>
                <c:pt idx="53">
                  <c:v>5973889</c:v>
                </c:pt>
                <c:pt idx="54">
                  <c:v>5984898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662336"/>
        <c:axId val="105668608"/>
      </c:lineChart>
      <c:catAx>
        <c:axId val="105662336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Year</a:t>
                </a:r>
              </a:p>
            </c:rich>
          </c:tx>
          <c:layout/>
          <c:overlay val="0"/>
        </c:title>
        <c:numFmt formatCode="0_ ;\-0\ " sourceLinked="1"/>
        <c:majorTickMark val="in"/>
        <c:minorTickMark val="none"/>
        <c:tickLblPos val="nextTo"/>
        <c:txPr>
          <a:bodyPr rot="0" vert="horz"/>
          <a:lstStyle/>
          <a:p>
            <a:pPr>
              <a:defRPr sz="1100"/>
            </a:pPr>
            <a:endParaRPr lang="en-US"/>
          </a:p>
        </c:txPr>
        <c:crossAx val="105668608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105668608"/>
        <c:scaling>
          <c:orientation val="minMax"/>
          <c:max val="6100000"/>
          <c:min val="4800000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 dirty="0"/>
                  <a:t>Population </a:t>
                </a:r>
                <a:r>
                  <a:rPr lang="en-US" sz="1100" dirty="0" smtClean="0"/>
                  <a:t>(in Mio)</a:t>
                </a:r>
                <a:endParaRPr lang="en-US" sz="1100" dirty="0"/>
              </a:p>
            </c:rich>
          </c:tx>
          <c:layout/>
          <c:overlay val="0"/>
        </c:title>
        <c:numFmt formatCode="#,##0.0" sourceLinked="0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05662336"/>
        <c:crosses val="autoZero"/>
        <c:crossBetween val="midCat"/>
        <c:majorUnit val="200000"/>
        <c:minorUnit val="100000"/>
        <c:dispUnits>
          <c:builtInUnit val="millions"/>
        </c:dispUnits>
      </c:valAx>
    </c:plotArea>
    <c:legend>
      <c:legendPos val="r"/>
      <c:layout>
        <c:manualLayout>
          <c:xMode val="edge"/>
          <c:yMode val="edge"/>
          <c:x val="0.22490458123605112"/>
          <c:y val="0.59479615895470694"/>
          <c:w val="0.54876643662493874"/>
          <c:h val="0.1751371756496539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89392348538639"/>
          <c:y val="0.15600852579529637"/>
          <c:w val="0.83848817063605174"/>
          <c:h val="0.70047744299930903"/>
        </c:manualLayout>
      </c:layout>
      <c:lineChart>
        <c:grouping val="standard"/>
        <c:varyColors val="0"/>
        <c:ser>
          <c:idx val="0"/>
          <c:order val="0"/>
          <c:tx>
            <c:strRef>
              <c:f>L!$A$6</c:f>
              <c:strCache>
                <c:ptCount val="1"/>
                <c:pt idx="0">
                  <c:v>Infant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none"/>
          </c:marker>
          <c:cat>
            <c:numRef>
              <c:f>L!$B$19:$BD$19</c:f>
              <c:numCache>
                <c:formatCode>0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L!$B$6:$BD$6</c:f>
              <c:numCache>
                <c:formatCode>0.0</c:formatCode>
                <c:ptCount val="55"/>
                <c:pt idx="0">
                  <c:v>1</c:v>
                </c:pt>
                <c:pt idx="1">
                  <c:v>1</c:v>
                </c:pt>
                <c:pt idx="2">
                  <c:v>0.9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1.027027027027027</c:v>
                </c:pt>
                <c:pt idx="7">
                  <c:v>1.0333333333333334</c:v>
                </c:pt>
                <c:pt idx="8">
                  <c:v>0.97777777777777775</c:v>
                </c:pt>
                <c:pt idx="9">
                  <c:v>1</c:v>
                </c:pt>
                <c:pt idx="10">
                  <c:v>1</c:v>
                </c:pt>
                <c:pt idx="11">
                  <c:v>0.98639455782312924</c:v>
                </c:pt>
                <c:pt idx="12">
                  <c:v>0.99285714285714288</c:v>
                </c:pt>
                <c:pt idx="13">
                  <c:v>0.99290780141843971</c:v>
                </c:pt>
                <c:pt idx="14">
                  <c:v>0.99275362318840576</c:v>
                </c:pt>
                <c:pt idx="15">
                  <c:v>0.97857142857142854</c:v>
                </c:pt>
                <c:pt idx="16">
                  <c:v>1</c:v>
                </c:pt>
                <c:pt idx="17">
                  <c:v>1</c:v>
                </c:pt>
                <c:pt idx="18">
                  <c:v>0.98809523809523814</c:v>
                </c:pt>
                <c:pt idx="19">
                  <c:v>1</c:v>
                </c:pt>
                <c:pt idx="20">
                  <c:v>0.95744680851063835</c:v>
                </c:pt>
                <c:pt idx="21">
                  <c:v>0.94444444444444442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0.59243523792787134</c:v>
                </c:pt>
                <c:pt idx="28">
                  <c:v>0.53595147329357795</c:v>
                </c:pt>
                <c:pt idx="29">
                  <c:v>0.49139496650708386</c:v>
                </c:pt>
                <c:pt idx="30">
                  <c:v>0.45517831518797353</c:v>
                </c:pt>
                <c:pt idx="31">
                  <c:v>0.42504919217143128</c:v>
                </c:pt>
                <c:pt idx="32">
                  <c:v>0.39951579112202978</c:v>
                </c:pt>
                <c:pt idx="33">
                  <c:v>0.37754731424969196</c:v>
                </c:pt>
                <c:pt idx="34">
                  <c:v>0.35840661451489214</c:v>
                </c:pt>
                <c:pt idx="35">
                  <c:v>0.34155132300687274</c:v>
                </c:pt>
                <c:pt idx="36">
                  <c:v>0.3265726998976326</c:v>
                </c:pt>
                <c:pt idx="37">
                  <c:v>0.31315633838639834</c:v>
                </c:pt>
                <c:pt idx="38">
                  <c:v>0.30105607567514509</c:v>
                </c:pt>
                <c:pt idx="39">
                  <c:v>0.29007617947405423</c:v>
                </c:pt>
                <c:pt idx="40">
                  <c:v>0.28005888440347865</c:v>
                </c:pt>
                <c:pt idx="41">
                  <c:v>0.27087548250778259</c:v>
                </c:pt>
                <c:pt idx="42">
                  <c:v>0.26241983225079468</c:v>
                </c:pt>
                <c:pt idx="43">
                  <c:v>0.25460354867822288</c:v>
                </c:pt>
                <c:pt idx="44">
                  <c:v>0.24735238469565893</c:v>
                </c:pt>
                <c:pt idx="45">
                  <c:v>0.24060347084639497</c:v>
                </c:pt>
                <c:pt idx="46">
                  <c:v>0.23430318352135568</c:v>
                </c:pt>
                <c:pt idx="47">
                  <c:v>0.22840547971573696</c:v>
                </c:pt>
                <c:pt idx="48">
                  <c:v>0.22287058263276291</c:v>
                </c:pt>
                <c:pt idx="49">
                  <c:v>0.21766393425668179</c:v>
                </c:pt>
                <c:pt idx="50">
                  <c:v>0.21275535328571965</c:v>
                </c:pt>
                <c:pt idx="51">
                  <c:v>0.20811835262343584</c:v>
                </c:pt>
                <c:pt idx="52">
                  <c:v>0.20372958199720331</c:v>
                </c:pt>
                <c:pt idx="53">
                  <c:v>0.19956836955138541</c:v>
                </c:pt>
                <c:pt idx="54">
                  <c:v>0.1956163423593352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L!$A$7</c:f>
              <c:strCache>
                <c:ptCount val="1"/>
                <c:pt idx="0">
                  <c:v>Toddler</c:v>
                </c:pt>
              </c:strCache>
            </c:strRef>
          </c:tx>
          <c:spPr>
            <a:ln>
              <a:solidFill>
                <a:schemeClr val="accent3">
                  <a:lumMod val="60000"/>
                  <a:lumOff val="40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L!$B$19:$BD$19</c:f>
              <c:numCache>
                <c:formatCode>0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L!$B$7:$BD$7</c:f>
              <c:numCache>
                <c:formatCode>0.0</c:formatCode>
                <c:ptCount val="55"/>
                <c:pt idx="0">
                  <c:v>1.3880597014925373</c:v>
                </c:pt>
                <c:pt idx="1">
                  <c:v>1.4550724637681158</c:v>
                </c:pt>
                <c:pt idx="2">
                  <c:v>1.6954022988505748</c:v>
                </c:pt>
                <c:pt idx="3">
                  <c:v>1.528216704288939</c:v>
                </c:pt>
                <c:pt idx="4">
                  <c:v>1.6125244618395302</c:v>
                </c:pt>
                <c:pt idx="5">
                  <c:v>1.6014285714285714</c:v>
                </c:pt>
                <c:pt idx="6">
                  <c:v>1.7969348659003832</c:v>
                </c:pt>
                <c:pt idx="7">
                  <c:v>1.7531876138433515</c:v>
                </c:pt>
                <c:pt idx="8">
                  <c:v>2.9450915141430949</c:v>
                </c:pt>
                <c:pt idx="9">
                  <c:v>1.4521218715995647</c:v>
                </c:pt>
                <c:pt idx="10">
                  <c:v>1.8010840108401085</c:v>
                </c:pt>
                <c:pt idx="11">
                  <c:v>1.9416792357968828</c:v>
                </c:pt>
                <c:pt idx="12">
                  <c:v>2.0799793601651189</c:v>
                </c:pt>
                <c:pt idx="13">
                  <c:v>2.1328244274809158</c:v>
                </c:pt>
                <c:pt idx="14">
                  <c:v>2.179616548940464</c:v>
                </c:pt>
                <c:pt idx="15">
                  <c:v>2.1049881235154393</c:v>
                </c:pt>
                <c:pt idx="16">
                  <c:v>2.3849972421400993</c:v>
                </c:pt>
                <c:pt idx="17">
                  <c:v>2.2668918918918921</c:v>
                </c:pt>
                <c:pt idx="18">
                  <c:v>2.4930362116991645</c:v>
                </c:pt>
                <c:pt idx="19">
                  <c:v>2.0892974392646093</c:v>
                </c:pt>
                <c:pt idx="20">
                  <c:v>1.9903598971722365</c:v>
                </c:pt>
                <c:pt idx="21">
                  <c:v>2.3738317757009346</c:v>
                </c:pt>
                <c:pt idx="22">
                  <c:v>1.8806214227309894</c:v>
                </c:pt>
                <c:pt idx="23">
                  <c:v>1.7400468384074941</c:v>
                </c:pt>
                <c:pt idx="24">
                  <c:v>1.8346186803770352</c:v>
                </c:pt>
                <c:pt idx="25">
                  <c:v>1.7559769167353669</c:v>
                </c:pt>
                <c:pt idx="26">
                  <c:v>1.8831168831168832</c:v>
                </c:pt>
                <c:pt idx="27">
                  <c:v>1.2659660328401676</c:v>
                </c:pt>
                <c:pt idx="28">
                  <c:v>1.2092651391334599</c:v>
                </c:pt>
                <c:pt idx="29">
                  <c:v>1.1632291177418148</c:v>
                </c:pt>
                <c:pt idx="30">
                  <c:v>1.124825185044428</c:v>
                </c:pt>
                <c:pt idx="31">
                  <c:v>1.0921104633898842</c:v>
                </c:pt>
                <c:pt idx="32">
                  <c:v>1.0637743016719272</c:v>
                </c:pt>
                <c:pt idx="33">
                  <c:v>1.0388956799008431</c:v>
                </c:pt>
                <c:pt idx="34">
                  <c:v>1.0168055755586531</c:v>
                </c:pt>
                <c:pt idx="35">
                  <c:v>0.99700450088669001</c:v>
                </c:pt>
                <c:pt idx="36">
                  <c:v>0.97911083123738274</c:v>
                </c:pt>
                <c:pt idx="37">
                  <c:v>0.96282718991007099</c:v>
                </c:pt>
                <c:pt idx="38">
                  <c:v>0.94791787146862039</c:v>
                </c:pt>
                <c:pt idx="39">
                  <c:v>0.93419325701552658</c:v>
                </c:pt>
                <c:pt idx="40">
                  <c:v>0.92149879614001673</c:v>
                </c:pt>
                <c:pt idx="41">
                  <c:v>0.9097070523778239</c:v>
                </c:pt>
                <c:pt idx="42">
                  <c:v>0.89871185279364341</c:v>
                </c:pt>
                <c:pt idx="43">
                  <c:v>0.88842391328671633</c:v>
                </c:pt>
                <c:pt idx="44">
                  <c:v>0.87876751842041856</c:v>
                </c:pt>
                <c:pt idx="45">
                  <c:v>0.86967796756873861</c:v>
                </c:pt>
                <c:pt idx="46">
                  <c:v>0.86109958647034579</c:v>
                </c:pt>
                <c:pt idx="47">
                  <c:v>0.85298416175662284</c:v>
                </c:pt>
                <c:pt idx="48">
                  <c:v>0.84528969591560876</c:v>
                </c:pt>
                <c:pt idx="49">
                  <c:v>0.83797940783257863</c:v>
                </c:pt>
                <c:pt idx="50">
                  <c:v>0.83102092354757495</c:v>
                </c:pt>
                <c:pt idx="51">
                  <c:v>0.82438561580246328</c:v>
                </c:pt>
                <c:pt idx="52">
                  <c:v>0.81804806103467387</c:v>
                </c:pt>
                <c:pt idx="53">
                  <c:v>0.81198558986257618</c:v>
                </c:pt>
                <c:pt idx="54">
                  <c:v>0.80617791258027105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L!$A$8</c:f>
              <c:strCache>
                <c:ptCount val="1"/>
                <c:pt idx="0">
                  <c:v>Preschool Child</c:v>
                </c:pt>
              </c:strCache>
            </c:strRef>
          </c:tx>
          <c:spPr>
            <a:ln>
              <a:solidFill>
                <a:srgbClr val="00B0F0"/>
              </a:solidFill>
              <a:prstDash val="sysDash"/>
            </a:ln>
          </c:spPr>
          <c:marker>
            <c:symbol val="none"/>
          </c:marker>
          <c:cat>
            <c:numRef>
              <c:f>L!$B$19:$BD$19</c:f>
              <c:numCache>
                <c:formatCode>0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L!$B$8:$BD$8</c:f>
              <c:numCache>
                <c:formatCode>0.0</c:formatCode>
                <c:ptCount val="55"/>
                <c:pt idx="0">
                  <c:v>2.4852320675105486</c:v>
                </c:pt>
                <c:pt idx="1">
                  <c:v>2.2301458670988654</c:v>
                </c:pt>
                <c:pt idx="2">
                  <c:v>2.5151033386327506</c:v>
                </c:pt>
                <c:pt idx="3">
                  <c:v>2.5425824175824174</c:v>
                </c:pt>
                <c:pt idx="4">
                  <c:v>2.8293413173652695</c:v>
                </c:pt>
                <c:pt idx="5">
                  <c:v>2.9626400996264008</c:v>
                </c:pt>
                <c:pt idx="6">
                  <c:v>3.3206854345165238</c:v>
                </c:pt>
                <c:pt idx="7">
                  <c:v>3.2796442687747036</c:v>
                </c:pt>
                <c:pt idx="8">
                  <c:v>6.4150943396226419</c:v>
                </c:pt>
                <c:pt idx="9">
                  <c:v>3.0767441860465117</c:v>
                </c:pt>
                <c:pt idx="10">
                  <c:v>3.5257270693512304</c:v>
                </c:pt>
                <c:pt idx="11">
                  <c:v>3.6234256926952142</c:v>
                </c:pt>
                <c:pt idx="12">
                  <c:v>4.2411960132890369</c:v>
                </c:pt>
                <c:pt idx="13">
                  <c:v>5.6239316239316235</c:v>
                </c:pt>
                <c:pt idx="14">
                  <c:v>5.4538714991762767</c:v>
                </c:pt>
                <c:pt idx="15">
                  <c:v>5.7423469387755102</c:v>
                </c:pt>
                <c:pt idx="16">
                  <c:v>6.0161290322580649</c:v>
                </c:pt>
                <c:pt idx="17">
                  <c:v>6.4900793650793647</c:v>
                </c:pt>
                <c:pt idx="18">
                  <c:v>6.7357065803667746</c:v>
                </c:pt>
                <c:pt idx="19">
                  <c:v>5.8374875373878368</c:v>
                </c:pt>
                <c:pt idx="20">
                  <c:v>5.1805825242718448</c:v>
                </c:pt>
                <c:pt idx="21">
                  <c:v>6.4251012145748989</c:v>
                </c:pt>
                <c:pt idx="22">
                  <c:v>4.8956714761376245</c:v>
                </c:pt>
                <c:pt idx="23">
                  <c:v>4.5979614949037373</c:v>
                </c:pt>
                <c:pt idx="24">
                  <c:v>4.2580982236154652</c:v>
                </c:pt>
                <c:pt idx="25">
                  <c:v>4.0068627450980392</c:v>
                </c:pt>
                <c:pt idx="26">
                  <c:v>4.2349896480331264</c:v>
                </c:pt>
                <c:pt idx="27">
                  <c:v>4.1359373609880823</c:v>
                </c:pt>
                <c:pt idx="28">
                  <c:v>4.1085845682351083</c:v>
                </c:pt>
                <c:pt idx="29">
                  <c:v>4.0851055251851864</c:v>
                </c:pt>
                <c:pt idx="30">
                  <c:v>4.0645597303988517</c:v>
                </c:pt>
                <c:pt idx="31">
                  <c:v>4.0463102610645807</c:v>
                </c:pt>
                <c:pt idx="32">
                  <c:v>4.0299061033940307</c:v>
                </c:pt>
                <c:pt idx="33">
                  <c:v>4.015016397861447</c:v>
                </c:pt>
                <c:pt idx="34">
                  <c:v>4.0013913574661588</c:v>
                </c:pt>
                <c:pt idx="35">
                  <c:v>3.9888378584033419</c:v>
                </c:pt>
                <c:pt idx="36">
                  <c:v>3.9772035599026179</c:v>
                </c:pt>
                <c:pt idx="37">
                  <c:v>3.9663662136817774</c:v>
                </c:pt>
                <c:pt idx="38">
                  <c:v>3.9562262547042337</c:v>
                </c:pt>
                <c:pt idx="39">
                  <c:v>3.9467015358307274</c:v>
                </c:pt>
                <c:pt idx="40">
                  <c:v>3.9377235035039644</c:v>
                </c:pt>
                <c:pt idx="41">
                  <c:v>3.9292343663184508</c:v>
                </c:pt>
                <c:pt idx="42">
                  <c:v>3.9211849627902318</c:v>
                </c:pt>
                <c:pt idx="43">
                  <c:v>3.9135331311462798</c:v>
                </c:pt>
                <c:pt idx="44">
                  <c:v>3.9062424458610883</c:v>
                </c:pt>
                <c:pt idx="45">
                  <c:v>3.8992812263286027</c:v>
                </c:pt>
                <c:pt idx="46">
                  <c:v>3.8926217503337002</c:v>
                </c:pt>
                <c:pt idx="47">
                  <c:v>3.8862396236377337</c:v>
                </c:pt>
                <c:pt idx="48">
                  <c:v>3.8801132699678833</c:v>
                </c:pt>
                <c:pt idx="49">
                  <c:v>3.8742235148707396</c:v>
                </c:pt>
                <c:pt idx="50">
                  <c:v>3.8685532434668444</c:v>
                </c:pt>
                <c:pt idx="51">
                  <c:v>3.8630871169218066</c:v>
                </c:pt>
                <c:pt idx="52">
                  <c:v>3.8578113359652422</c:v>
                </c:pt>
                <c:pt idx="53">
                  <c:v>3.8527134424046685</c:v>
                </c:pt>
                <c:pt idx="54">
                  <c:v>3.8477821515484223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L!$A$9</c:f>
              <c:strCache>
                <c:ptCount val="1"/>
                <c:pt idx="0">
                  <c:v>Child</c:v>
                </c:pt>
              </c:strCache>
            </c:strRef>
          </c:tx>
          <c:spPr>
            <a:ln>
              <a:solidFill>
                <a:schemeClr val="accent5"/>
              </a:solidFill>
              <a:prstDash val="sysDash"/>
            </a:ln>
          </c:spPr>
          <c:marker>
            <c:symbol val="none"/>
          </c:marker>
          <c:cat>
            <c:numRef>
              <c:f>L!$B$19:$BD$19</c:f>
              <c:numCache>
                <c:formatCode>0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L!$B$9:$BD$9</c:f>
              <c:numCache>
                <c:formatCode>0.0</c:formatCode>
                <c:ptCount val="55"/>
                <c:pt idx="0">
                  <c:v>3.9258883248730965</c:v>
                </c:pt>
                <c:pt idx="1">
                  <c:v>3.8195164075993091</c:v>
                </c:pt>
                <c:pt idx="2">
                  <c:v>3.7998466257668713</c:v>
                </c:pt>
                <c:pt idx="3">
                  <c:v>3.7224080267558528</c:v>
                </c:pt>
                <c:pt idx="4">
                  <c:v>3.6934396076026976</c:v>
                </c:pt>
                <c:pt idx="5">
                  <c:v>3.8976545842217485</c:v>
                </c:pt>
                <c:pt idx="6">
                  <c:v>5.2438252058264725</c:v>
                </c:pt>
                <c:pt idx="7">
                  <c:v>4.8427024239298611</c:v>
                </c:pt>
                <c:pt idx="8">
                  <c:v>10.427464008859358</c:v>
                </c:pt>
                <c:pt idx="9">
                  <c:v>5.5420240137221271</c:v>
                </c:pt>
                <c:pt idx="10">
                  <c:v>4.5140144665461124</c:v>
                </c:pt>
                <c:pt idx="11">
                  <c:v>4.777333333333333</c:v>
                </c:pt>
                <c:pt idx="12">
                  <c:v>4.8601694915254239</c:v>
                </c:pt>
                <c:pt idx="13">
                  <c:v>7.1437607820586546</c:v>
                </c:pt>
                <c:pt idx="14">
                  <c:v>7.1350464734827774</c:v>
                </c:pt>
                <c:pt idx="15">
                  <c:v>7.3200645508337816</c:v>
                </c:pt>
                <c:pt idx="16">
                  <c:v>8.3476446034585567</c:v>
                </c:pt>
                <c:pt idx="17">
                  <c:v>9.2056451612903221</c:v>
                </c:pt>
                <c:pt idx="18">
                  <c:v>9.4125624553890077</c:v>
                </c:pt>
                <c:pt idx="19">
                  <c:v>8.9298758217677143</c:v>
                </c:pt>
                <c:pt idx="20">
                  <c:v>7.9248067463106118</c:v>
                </c:pt>
                <c:pt idx="21">
                  <c:v>8.1664062499999996</c:v>
                </c:pt>
                <c:pt idx="22">
                  <c:v>7.7283372365339575</c:v>
                </c:pt>
                <c:pt idx="23">
                  <c:v>7.3944099378881987</c:v>
                </c:pt>
                <c:pt idx="24">
                  <c:v>7.3153846153846152</c:v>
                </c:pt>
                <c:pt idx="25">
                  <c:v>7.4754863813229573</c:v>
                </c:pt>
                <c:pt idx="26">
                  <c:v>8.10575296108291</c:v>
                </c:pt>
                <c:pt idx="27">
                  <c:v>8.0145845983207167</c:v>
                </c:pt>
                <c:pt idx="28">
                  <c:v>7.9918377884936795</c:v>
                </c:pt>
                <c:pt idx="29">
                  <c:v>7.9722070405593533</c:v>
                </c:pt>
                <c:pt idx="30">
                  <c:v>7.9549478499249693</c:v>
                </c:pt>
                <c:pt idx="31">
                  <c:v>7.9395535795040626</c:v>
                </c:pt>
                <c:pt idx="32">
                  <c:v>7.9256639361712002</c:v>
                </c:pt>
                <c:pt idx="33">
                  <c:v>7.913013598687165</c:v>
                </c:pt>
                <c:pt idx="34">
                  <c:v>7.901401563472942</c:v>
                </c:pt>
                <c:pt idx="35">
                  <c:v>7.8906719305722453</c:v>
                </c:pt>
                <c:pt idx="36">
                  <c:v>7.8807013628483498</c:v>
                </c:pt>
                <c:pt idx="37">
                  <c:v>7.8713906183372906</c:v>
                </c:pt>
                <c:pt idx="38">
                  <c:v>7.8626586654491559</c:v>
                </c:pt>
                <c:pt idx="39">
                  <c:v>7.8544384902433215</c:v>
                </c:pt>
                <c:pt idx="40">
                  <c:v>7.8466740438842155</c:v>
                </c:pt>
                <c:pt idx="41">
                  <c:v>7.8393179775291779</c:v>
                </c:pt>
                <c:pt idx="42">
                  <c:v>7.8323299329528853</c:v>
                </c:pt>
                <c:pt idx="43">
                  <c:v>7.8256752330134356</c:v>
                </c:pt>
                <c:pt idx="44">
                  <c:v>7.819323864793529</c:v>
                </c:pt>
                <c:pt idx="45">
                  <c:v>7.8132496803184619</c:v>
                </c:pt>
                <c:pt idx="46">
                  <c:v>7.8074297613052561</c:v>
                </c:pt>
                <c:pt idx="47">
                  <c:v>7.8018439091607084</c:v>
                </c:pt>
                <c:pt idx="48">
                  <c:v>7.7964742317346385</c:v>
                </c:pt>
                <c:pt idx="49">
                  <c:v>7.7913048056184113</c:v>
                </c:pt>
                <c:pt idx="50">
                  <c:v>7.7863213980100996</c:v>
                </c:pt>
                <c:pt idx="51">
                  <c:v>7.7815112359748699</c:v>
                </c:pt>
                <c:pt idx="52">
                  <c:v>7.7768628137340574</c:v>
                </c:pt>
                <c:pt idx="53">
                  <c:v>7.7723657307063085</c:v>
                </c:pt>
                <c:pt idx="54">
                  <c:v>7.768010554597705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L!$A$10</c:f>
              <c:strCache>
                <c:ptCount val="1"/>
                <c:pt idx="0">
                  <c:v>Teen</c:v>
                </c:pt>
              </c:strCache>
            </c:strRef>
          </c:tx>
          <c:spPr>
            <a:ln>
              <a:solidFill>
                <a:srgbClr val="7030A0"/>
              </a:solidFill>
              <a:prstDash val="sysDash"/>
            </a:ln>
          </c:spPr>
          <c:marker>
            <c:symbol val="none"/>
          </c:marker>
          <c:cat>
            <c:numRef>
              <c:f>L!$B$19:$BD$19</c:f>
              <c:numCache>
                <c:formatCode>0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L!$B$10:$BD$10</c:f>
              <c:numCache>
                <c:formatCode>0.0</c:formatCode>
                <c:ptCount val="55"/>
                <c:pt idx="0">
                  <c:v>6.3193146417445485</c:v>
                </c:pt>
                <c:pt idx="1">
                  <c:v>5.3551171393341557</c:v>
                </c:pt>
                <c:pt idx="2">
                  <c:v>5.3785046728971961</c:v>
                </c:pt>
                <c:pt idx="3">
                  <c:v>4.7716894977168947</c:v>
                </c:pt>
                <c:pt idx="4">
                  <c:v>4.5077424612876937</c:v>
                </c:pt>
                <c:pt idx="5">
                  <c:v>4.7134228187919467</c:v>
                </c:pt>
                <c:pt idx="6">
                  <c:v>6.8752136752136757</c:v>
                </c:pt>
                <c:pt idx="7">
                  <c:v>6.6270579813886901</c:v>
                </c:pt>
                <c:pt idx="8">
                  <c:v>12.597671410090557</c:v>
                </c:pt>
                <c:pt idx="9">
                  <c:v>8.3140016570008282</c:v>
                </c:pt>
                <c:pt idx="10">
                  <c:v>6.5431145431145428</c:v>
                </c:pt>
                <c:pt idx="11">
                  <c:v>6.5928256765261173</c:v>
                </c:pt>
                <c:pt idx="12">
                  <c:v>7.4201796821008985</c:v>
                </c:pt>
                <c:pt idx="13">
                  <c:v>11.532972972972972</c:v>
                </c:pt>
                <c:pt idx="14">
                  <c:v>11.203073545554336</c:v>
                </c:pt>
                <c:pt idx="15">
                  <c:v>11.587301587301587</c:v>
                </c:pt>
                <c:pt idx="16">
                  <c:v>12.488676996424315</c:v>
                </c:pt>
                <c:pt idx="17">
                  <c:v>12.883084577114428</c:v>
                </c:pt>
                <c:pt idx="18">
                  <c:v>12.497020262216925</c:v>
                </c:pt>
                <c:pt idx="19">
                  <c:v>11.971623155505108</c:v>
                </c:pt>
                <c:pt idx="20">
                  <c:v>10.910543130990416</c:v>
                </c:pt>
                <c:pt idx="21">
                  <c:v>10.983461962513781</c:v>
                </c:pt>
                <c:pt idx="22">
                  <c:v>10.329399141630901</c:v>
                </c:pt>
                <c:pt idx="23">
                  <c:v>9.7741607324516782</c:v>
                </c:pt>
                <c:pt idx="24">
                  <c:v>9.2075117370892023</c:v>
                </c:pt>
                <c:pt idx="25">
                  <c:v>9.4861244019138748</c:v>
                </c:pt>
                <c:pt idx="26">
                  <c:v>10.247156153050673</c:v>
                </c:pt>
                <c:pt idx="27">
                  <c:v>10.294055307287048</c:v>
                </c:pt>
                <c:pt idx="28">
                  <c:v>10.331987230463577</c:v>
                </c:pt>
                <c:pt idx="29">
                  <c:v>10.365425753224066</c:v>
                </c:pt>
                <c:pt idx="30">
                  <c:v>10.395373911751628</c:v>
                </c:pt>
                <c:pt idx="31">
                  <c:v>10.422527777817207</c:v>
                </c:pt>
                <c:pt idx="32">
                  <c:v>10.447390976182772</c:v>
                </c:pt>
                <c:pt idx="33">
                  <c:v>10.470340142423742</c:v>
                </c:pt>
                <c:pt idx="34">
                  <c:v>10.491664617094555</c:v>
                </c:pt>
                <c:pt idx="35">
                  <c:v>10.511591689226963</c:v>
                </c:pt>
                <c:pt idx="36">
                  <c:v>10.530303290932649</c:v>
                </c:pt>
                <c:pt idx="37">
                  <c:v>10.547947406633654</c:v>
                </c:pt>
                <c:pt idx="38">
                  <c:v>10.56464609105385</c:v>
                </c:pt>
                <c:pt idx="39">
                  <c:v>10.580501241217247</c:v>
                </c:pt>
                <c:pt idx="40">
                  <c:v>10.595598839607305</c:v>
                </c:pt>
                <c:pt idx="41">
                  <c:v>10.610012131433647</c:v>
                </c:pt>
                <c:pt idx="42">
                  <c:v>10.623804042918806</c:v>
                </c:pt>
                <c:pt idx="43">
                  <c:v>10.637029048918984</c:v>
                </c:pt>
                <c:pt idx="44">
                  <c:v>10.649734634263194</c:v>
                </c:pt>
                <c:pt idx="45">
                  <c:v>10.66196245078117</c:v>
                </c:pt>
                <c:pt idx="46">
                  <c:v>10.673749243265425</c:v>
                </c:pt>
                <c:pt idx="47">
                  <c:v>10.685127597792434</c:v>
                </c:pt>
                <c:pt idx="48">
                  <c:v>10.696126551919344</c:v>
                </c:pt>
                <c:pt idx="49">
                  <c:v>10.706772096360464</c:v>
                </c:pt>
                <c:pt idx="50">
                  <c:v>10.717087590583732</c:v>
                </c:pt>
                <c:pt idx="51">
                  <c:v>10.727094109521612</c:v>
                </c:pt>
                <c:pt idx="52">
                  <c:v>10.736810734703736</c:v>
                </c:pt>
                <c:pt idx="53">
                  <c:v>10.746254800206039</c:v>
                </c:pt>
                <c:pt idx="54">
                  <c:v>10.755442101606235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L!$A$11</c:f>
              <c:strCache>
                <c:ptCount val="1"/>
                <c:pt idx="0">
                  <c:v>Young Adult</c:v>
                </c:pt>
              </c:strCache>
            </c:strRef>
          </c:tx>
          <c:spPr>
            <a:ln>
              <a:solidFill>
                <a:srgbClr val="FF9900"/>
              </a:solidFill>
              <a:prstDash val="sysDash"/>
            </a:ln>
          </c:spPr>
          <c:marker>
            <c:symbol val="none"/>
          </c:marker>
          <c:cat>
            <c:numRef>
              <c:f>L!$B$19:$BD$19</c:f>
              <c:numCache>
                <c:formatCode>0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L!$B$11:$BD$11</c:f>
              <c:numCache>
                <c:formatCode>0.0</c:formatCode>
                <c:ptCount val="55"/>
                <c:pt idx="0">
                  <c:v>7.6879999999999997</c:v>
                </c:pt>
                <c:pt idx="1">
                  <c:v>7.5465729349736383</c:v>
                </c:pt>
                <c:pt idx="2">
                  <c:v>7.3811728395061724</c:v>
                </c:pt>
                <c:pt idx="3">
                  <c:v>7.0977961432506884</c:v>
                </c:pt>
                <c:pt idx="4">
                  <c:v>7.1269230769230774</c:v>
                </c:pt>
                <c:pt idx="5">
                  <c:v>7.1375291375291372</c:v>
                </c:pt>
                <c:pt idx="6">
                  <c:v>8.3492884864165582</c:v>
                </c:pt>
                <c:pt idx="7">
                  <c:v>7.9409038238702205</c:v>
                </c:pt>
                <c:pt idx="8">
                  <c:v>15.171171171171171</c:v>
                </c:pt>
                <c:pt idx="9">
                  <c:v>10.938582677165355</c:v>
                </c:pt>
                <c:pt idx="10">
                  <c:v>8.987163029525032</c:v>
                </c:pt>
                <c:pt idx="11">
                  <c:v>8.9226118500604592</c:v>
                </c:pt>
                <c:pt idx="12">
                  <c:v>10.101960784313725</c:v>
                </c:pt>
                <c:pt idx="13">
                  <c:v>11.914798206278027</c:v>
                </c:pt>
                <c:pt idx="14">
                  <c:v>12.121765601217657</c:v>
                </c:pt>
                <c:pt idx="15">
                  <c:v>12.740131578947368</c:v>
                </c:pt>
                <c:pt idx="16">
                  <c:v>12.054858934169278</c:v>
                </c:pt>
                <c:pt idx="17">
                  <c:v>13.546902654867257</c:v>
                </c:pt>
                <c:pt idx="18">
                  <c:v>12.078988941548182</c:v>
                </c:pt>
                <c:pt idx="19">
                  <c:v>12.473770491803279</c:v>
                </c:pt>
                <c:pt idx="20">
                  <c:v>12.143801652892561</c:v>
                </c:pt>
                <c:pt idx="21">
                  <c:v>12.357264957264958</c:v>
                </c:pt>
                <c:pt idx="22">
                  <c:v>12.40484429065744</c:v>
                </c:pt>
                <c:pt idx="23">
                  <c:v>10.513274336283185</c:v>
                </c:pt>
                <c:pt idx="24">
                  <c:v>12.700176366843033</c:v>
                </c:pt>
                <c:pt idx="25">
                  <c:v>11.909385113268609</c:v>
                </c:pt>
                <c:pt idx="26">
                  <c:v>12.727879799666111</c:v>
                </c:pt>
                <c:pt idx="27">
                  <c:v>12.528737603083876</c:v>
                </c:pt>
                <c:pt idx="28">
                  <c:v>12.601029506876941</c:v>
                </c:pt>
                <c:pt idx="29">
                  <c:v>12.66495860614714</c:v>
                </c:pt>
                <c:pt idx="30">
                  <c:v>12.722363362973496</c:v>
                </c:pt>
                <c:pt idx="31">
                  <c:v>12.77452588647075</c:v>
                </c:pt>
                <c:pt idx="32">
                  <c:v>12.822377659575368</c:v>
                </c:pt>
                <c:pt idx="33">
                  <c:v>12.866617771331882</c:v>
                </c:pt>
                <c:pt idx="34">
                  <c:v>12.907784945866885</c:v>
                </c:pt>
                <c:pt idx="35">
                  <c:v>12.94630353302832</c:v>
                </c:pt>
                <c:pt idx="36">
                  <c:v>12.982514031264506</c:v>
                </c:pt>
                <c:pt idx="37">
                  <c:v>13.016694012658283</c:v>
                </c:pt>
                <c:pt idx="38">
                  <c:v>13.049072869697929</c:v>
                </c:pt>
                <c:pt idx="39">
                  <c:v>13.079842458254687</c:v>
                </c:pt>
                <c:pt idx="40">
                  <c:v>13.109164939709514</c:v>
                </c:pt>
                <c:pt idx="41">
                  <c:v>13.137178665619667</c:v>
                </c:pt>
                <c:pt idx="42">
                  <c:v>13.164002665453211</c:v>
                </c:pt>
                <c:pt idx="43">
                  <c:v>13.189740118719502</c:v>
                </c:pt>
                <c:pt idx="44">
                  <c:v>13.214481076359242</c:v>
                </c:pt>
                <c:pt idx="45">
                  <c:v>13.238304618821616</c:v>
                </c:pt>
                <c:pt idx="46">
                  <c:v>13.261280585705052</c:v>
                </c:pt>
                <c:pt idx="47">
                  <c:v>13.283470975509763</c:v>
                </c:pt>
                <c:pt idx="48">
                  <c:v>13.304931088511799</c:v>
                </c:pt>
                <c:pt idx="49">
                  <c:v>13.325710467538014</c:v>
                </c:pt>
                <c:pt idx="50">
                  <c:v>13.34585367822449</c:v>
                </c:pt>
                <c:pt idx="51">
                  <c:v>13.365400960663623</c:v>
                </c:pt>
                <c:pt idx="52">
                  <c:v>13.384388777163958</c:v>
                </c:pt>
                <c:pt idx="53">
                  <c:v>13.402850275458965</c:v>
                </c:pt>
                <c:pt idx="54">
                  <c:v>13.42081568261729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L!$A$12</c:f>
              <c:strCache>
                <c:ptCount val="1"/>
                <c:pt idx="0">
                  <c:v>Working Age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none"/>
          </c:marker>
          <c:cat>
            <c:numRef>
              <c:f>L!$B$19:$BD$19</c:f>
              <c:numCache>
                <c:formatCode>0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L!$B$12:$BD$12</c:f>
              <c:numCache>
                <c:formatCode>0.0</c:formatCode>
                <c:ptCount val="55"/>
                <c:pt idx="0">
                  <c:v>7.3443475343844344</c:v>
                </c:pt>
                <c:pt idx="1">
                  <c:v>8.5837857401375324</c:v>
                </c:pt>
                <c:pt idx="2">
                  <c:v>8.806866952789699</c:v>
                </c:pt>
                <c:pt idx="3">
                  <c:v>9.9832361516034993</c:v>
                </c:pt>
                <c:pt idx="4">
                  <c:v>10.742910101946247</c:v>
                </c:pt>
                <c:pt idx="5">
                  <c:v>10.123899576133029</c:v>
                </c:pt>
                <c:pt idx="6">
                  <c:v>11.268753189317911</c:v>
                </c:pt>
                <c:pt idx="7">
                  <c:v>11.088570092000623</c:v>
                </c:pt>
                <c:pt idx="8">
                  <c:v>19.720639147802931</c:v>
                </c:pt>
                <c:pt idx="9">
                  <c:v>13.638460173851339</c:v>
                </c:pt>
                <c:pt idx="10">
                  <c:v>12.000594795539033</c:v>
                </c:pt>
                <c:pt idx="11">
                  <c:v>12.113360901183515</c:v>
                </c:pt>
                <c:pt idx="12">
                  <c:v>13.331425128050618</c:v>
                </c:pt>
                <c:pt idx="13">
                  <c:v>13.904998494429389</c:v>
                </c:pt>
                <c:pt idx="14">
                  <c:v>15.344672657252888</c:v>
                </c:pt>
                <c:pt idx="15">
                  <c:v>16.211078334972139</c:v>
                </c:pt>
                <c:pt idx="16">
                  <c:v>16.575182481751824</c:v>
                </c:pt>
                <c:pt idx="17">
                  <c:v>17.915427985648385</c:v>
                </c:pt>
                <c:pt idx="18">
                  <c:v>18.296957334693182</c:v>
                </c:pt>
                <c:pt idx="19">
                  <c:v>17.517087903353996</c:v>
                </c:pt>
                <c:pt idx="20">
                  <c:v>17.889696586599243</c:v>
                </c:pt>
                <c:pt idx="21">
                  <c:v>19.209934552777312</c:v>
                </c:pt>
                <c:pt idx="22">
                  <c:v>18.853455186788519</c:v>
                </c:pt>
                <c:pt idx="23">
                  <c:v>18.308441064638782</c:v>
                </c:pt>
                <c:pt idx="24">
                  <c:v>18.144498453380468</c:v>
                </c:pt>
                <c:pt idx="25">
                  <c:v>18.758931251876312</c:v>
                </c:pt>
                <c:pt idx="26">
                  <c:v>19.682465196308463</c:v>
                </c:pt>
                <c:pt idx="27">
                  <c:v>19.872527292138038</c:v>
                </c:pt>
                <c:pt idx="28">
                  <c:v>20.024252494520486</c:v>
                </c:pt>
                <c:pt idx="29">
                  <c:v>20.158876324932152</c:v>
                </c:pt>
                <c:pt idx="30">
                  <c:v>20.280148992913421</c:v>
                </c:pt>
                <c:pt idx="31">
                  <c:v>20.390684379683357</c:v>
                </c:pt>
                <c:pt idx="32">
                  <c:v>20.492381171221329</c:v>
                </c:pt>
                <c:pt idx="33">
                  <c:v>20.586664440096257</c:v>
                </c:pt>
                <c:pt idx="34">
                  <c:v>20.674632621907222</c:v>
                </c:pt>
                <c:pt idx="35">
                  <c:v>20.757151266631322</c:v>
                </c:pt>
                <c:pt idx="36">
                  <c:v>20.834915213931961</c:v>
                </c:pt>
                <c:pt idx="37">
                  <c:v>20.908491195450779</c:v>
                </c:pt>
                <c:pt idx="38">
                  <c:v>20.978347847756176</c:v>
                </c:pt>
                <c:pt idx="39">
                  <c:v>21.044877368235806</c:v>
                </c:pt>
                <c:pt idx="40">
                  <c:v>21.108411469972836</c:v>
                </c:pt>
                <c:pt idx="41">
                  <c:v>21.16923335370295</c:v>
                </c:pt>
                <c:pt idx="42">
                  <c:v>21.227586838106518</c:v>
                </c:pt>
                <c:pt idx="43">
                  <c:v>21.283683424498342</c:v>
                </c:pt>
                <c:pt idx="44">
                  <c:v>21.337707834771496</c:v>
                </c:pt>
                <c:pt idx="45">
                  <c:v>21.389822403810129</c:v>
                </c:pt>
                <c:pt idx="46">
                  <c:v>21.440170600647498</c:v>
                </c:pt>
                <c:pt idx="47">
                  <c:v>21.488879878742207</c:v>
                </c:pt>
                <c:pt idx="48">
                  <c:v>21.536064003806263</c:v>
                </c:pt>
                <c:pt idx="49">
                  <c:v>21.581824970549896</c:v>
                </c:pt>
                <c:pt idx="50">
                  <c:v>21.626254592878134</c:v>
                </c:pt>
                <c:pt idx="51">
                  <c:v>21.669435832402129</c:v>
                </c:pt>
                <c:pt idx="52">
                  <c:v>21.711443915531731</c:v>
                </c:pt>
                <c:pt idx="53">
                  <c:v>21.752347278464445</c:v>
                </c:pt>
                <c:pt idx="54">
                  <c:v>21.792208371086012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L!$A$13</c:f>
              <c:strCache>
                <c:ptCount val="1"/>
                <c:pt idx="0">
                  <c:v>Pensioner</c:v>
                </c:pt>
              </c:strCache>
            </c:strRef>
          </c:tx>
          <c:spPr>
            <a:ln>
              <a:solidFill>
                <a:srgbClr val="92D050"/>
              </a:solidFill>
              <a:prstDash val="sysDash"/>
            </a:ln>
          </c:spPr>
          <c:marker>
            <c:symbol val="none"/>
          </c:marker>
          <c:cat>
            <c:numRef>
              <c:f>L!$B$19:$BD$19</c:f>
              <c:numCache>
                <c:formatCode>0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L!$B$13:$BD$13</c:f>
              <c:numCache>
                <c:formatCode>0.0</c:formatCode>
                <c:ptCount val="55"/>
                <c:pt idx="0">
                  <c:v>5.8772119898880462</c:v>
                </c:pt>
                <c:pt idx="1">
                  <c:v>9.0496070726915523</c:v>
                </c:pt>
                <c:pt idx="2">
                  <c:v>10.392197125256674</c:v>
                </c:pt>
                <c:pt idx="3">
                  <c:v>13.742605412208936</c:v>
                </c:pt>
                <c:pt idx="4">
                  <c:v>14.861675126903553</c:v>
                </c:pt>
                <c:pt idx="5">
                  <c:v>14.815402704291593</c:v>
                </c:pt>
                <c:pt idx="6">
                  <c:v>16.55036855036855</c:v>
                </c:pt>
                <c:pt idx="7">
                  <c:v>16.19807583474816</c:v>
                </c:pt>
                <c:pt idx="8">
                  <c:v>20.26961394769614</c:v>
                </c:pt>
                <c:pt idx="9">
                  <c:v>16.904926108374383</c:v>
                </c:pt>
                <c:pt idx="10">
                  <c:v>14.933579335793358</c:v>
                </c:pt>
                <c:pt idx="11">
                  <c:v>14.743648084945013</c:v>
                </c:pt>
                <c:pt idx="12">
                  <c:v>16.80263157894737</c:v>
                </c:pt>
                <c:pt idx="13">
                  <c:v>16.753537735849058</c:v>
                </c:pt>
                <c:pt idx="14">
                  <c:v>18.33114215283484</c:v>
                </c:pt>
                <c:pt idx="15">
                  <c:v>19.850258175559379</c:v>
                </c:pt>
                <c:pt idx="16">
                  <c:v>21.294722719141323</c:v>
                </c:pt>
                <c:pt idx="17">
                  <c:v>24.303527074018877</c:v>
                </c:pt>
                <c:pt idx="18">
                  <c:v>23.417592592592591</c:v>
                </c:pt>
                <c:pt idx="19">
                  <c:v>21.363970588235293</c:v>
                </c:pt>
                <c:pt idx="20">
                  <c:v>23.381729920564872</c:v>
                </c:pt>
                <c:pt idx="21">
                  <c:v>24.751693002257337</c:v>
                </c:pt>
                <c:pt idx="22">
                  <c:v>25.844819503047351</c:v>
                </c:pt>
                <c:pt idx="23">
                  <c:v>23.589937106918239</c:v>
                </c:pt>
                <c:pt idx="24">
                  <c:v>24.251582946390883</c:v>
                </c:pt>
                <c:pt idx="25">
                  <c:v>23.820215741110669</c:v>
                </c:pt>
                <c:pt idx="26">
                  <c:v>24.284881461329189</c:v>
                </c:pt>
                <c:pt idx="27">
                  <c:v>23.931522726963497</c:v>
                </c:pt>
                <c:pt idx="28">
                  <c:v>24.225481676610606</c:v>
                </c:pt>
                <c:pt idx="29">
                  <c:v>24.487697733107922</c:v>
                </c:pt>
                <c:pt idx="30">
                  <c:v>24.725068302357691</c:v>
                </c:pt>
                <c:pt idx="31">
                  <c:v>24.942408186696809</c:v>
                </c:pt>
                <c:pt idx="32">
                  <c:v>25.143220177424876</c:v>
                </c:pt>
                <c:pt idx="33">
                  <c:v>25.33013735399696</c:v>
                </c:pt>
                <c:pt idx="34">
                  <c:v>25.505192353403924</c:v>
                </c:pt>
                <c:pt idx="35">
                  <c:v>25.66998925245856</c:v>
                </c:pt>
                <c:pt idx="36">
                  <c:v>25.825817646293416</c:v>
                </c:pt>
                <c:pt idx="37">
                  <c:v>25.973730876458546</c:v>
                </c:pt>
                <c:pt idx="38">
                  <c:v>26.114601186550935</c:v>
                </c:pt>
                <c:pt idx="39">
                  <c:v>26.249159552461425</c:v>
                </c:pt>
                <c:pt idx="40">
                  <c:v>26.378025051311884</c:v>
                </c:pt>
                <c:pt idx="41">
                  <c:v>26.501726917028066</c:v>
                </c:pt>
                <c:pt idx="42">
                  <c:v>26.620721374660686</c:v>
                </c:pt>
                <c:pt idx="43">
                  <c:v>26.735404676861659</c:v>
                </c:pt>
                <c:pt idx="44">
                  <c:v>26.846123331387854</c:v>
                </c:pt>
                <c:pt idx="45">
                  <c:v>26.953182219596478</c:v>
                </c:pt>
                <c:pt idx="46">
                  <c:v>27.056851109820979</c:v>
                </c:pt>
                <c:pt idx="47">
                  <c:v>27.157369933950882</c:v>
                </c:pt>
                <c:pt idx="48">
                  <c:v>27.254953100217538</c:v>
                </c:pt>
                <c:pt idx="49">
                  <c:v>27.349793047126006</c:v>
                </c:pt>
                <c:pt idx="50">
                  <c:v>27.442063194186609</c:v>
                </c:pt>
                <c:pt idx="51">
                  <c:v>27.531920408945421</c:v>
                </c:pt>
                <c:pt idx="52">
                  <c:v>27.61950708297281</c:v>
                </c:pt>
                <c:pt idx="53">
                  <c:v>27.704952889323128</c:v>
                </c:pt>
                <c:pt idx="54">
                  <c:v>27.78837627870146</c:v>
                </c:pt>
              </c:numCache>
            </c:numRef>
          </c:val>
          <c:smooth val="0"/>
        </c:ser>
        <c:ser>
          <c:idx val="9"/>
          <c:order val="8"/>
          <c:tx>
            <c:strRef>
              <c:f>L!$A$15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L!$B$19:$BD$19</c:f>
              <c:numCache>
                <c:formatCode>0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L!$B$15:$BD$15</c:f>
              <c:numCache>
                <c:formatCode>0.0</c:formatCode>
                <c:ptCount val="55"/>
                <c:pt idx="0">
                  <c:v>6.3712833545108003</c:v>
                </c:pt>
                <c:pt idx="1">
                  <c:v>7.3899029471997153</c:v>
                </c:pt>
                <c:pt idx="2">
                  <c:v>7.7139938712972418</c:v>
                </c:pt>
                <c:pt idx="3">
                  <c:v>8.364310682922671</c:v>
                </c:pt>
                <c:pt idx="4">
                  <c:v>8.7570985844710609</c:v>
                </c:pt>
                <c:pt idx="5">
                  <c:v>8.3496047000797855</c:v>
                </c:pt>
                <c:pt idx="6">
                  <c:v>9.6915647636108737</c:v>
                </c:pt>
                <c:pt idx="7">
                  <c:v>9.1703136643858816</c:v>
                </c:pt>
                <c:pt idx="8">
                  <c:v>16.239551478083587</c:v>
                </c:pt>
                <c:pt idx="9">
                  <c:v>10.247792419508219</c:v>
                </c:pt>
                <c:pt idx="10">
                  <c:v>9.2111966653158106</c:v>
                </c:pt>
                <c:pt idx="11">
                  <c:v>9.2339044085552153</c:v>
                </c:pt>
                <c:pt idx="12">
                  <c:v>10.132606461924878</c:v>
                </c:pt>
                <c:pt idx="13">
                  <c:v>11.497982995097127</c:v>
                </c:pt>
                <c:pt idx="14">
                  <c:v>12.191993880673126</c:v>
                </c:pt>
                <c:pt idx="15">
                  <c:v>12.741315976026295</c:v>
                </c:pt>
                <c:pt idx="16">
                  <c:v>13.632479775356021</c:v>
                </c:pt>
                <c:pt idx="17">
                  <c:v>14.970240668684248</c:v>
                </c:pt>
                <c:pt idx="18">
                  <c:v>15.538568603032745</c:v>
                </c:pt>
                <c:pt idx="19">
                  <c:v>14.818013317773049</c:v>
                </c:pt>
                <c:pt idx="20">
                  <c:v>15.019092095323124</c:v>
                </c:pt>
                <c:pt idx="21">
                  <c:v>16.739285443374044</c:v>
                </c:pt>
                <c:pt idx="22">
                  <c:v>16.305371328620364</c:v>
                </c:pt>
                <c:pt idx="23">
                  <c:v>15.702721322769548</c:v>
                </c:pt>
                <c:pt idx="24">
                  <c:v>15.853307049146897</c:v>
                </c:pt>
                <c:pt idx="25">
                  <c:v>16.109866378728572</c:v>
                </c:pt>
                <c:pt idx="26">
                  <c:v>17.141518737672584</c:v>
                </c:pt>
                <c:pt idx="27">
                  <c:v>17.116062687775017</c:v>
                </c:pt>
                <c:pt idx="28">
                  <c:v>17.270108064787184</c:v>
                </c:pt>
                <c:pt idx="29">
                  <c:v>17.407494516249461</c:v>
                </c:pt>
                <c:pt idx="30">
                  <c:v>17.531798792129056</c:v>
                </c:pt>
                <c:pt idx="31">
                  <c:v>17.645530432402921</c:v>
                </c:pt>
                <c:pt idx="32">
                  <c:v>17.750522401611018</c:v>
                </c:pt>
                <c:pt idx="33">
                  <c:v>17.848156918752043</c:v>
                </c:pt>
                <c:pt idx="34">
                  <c:v>17.939503739481037</c:v>
                </c:pt>
                <c:pt idx="35">
                  <c:v>18.025408847378309</c:v>
                </c:pt>
                <c:pt idx="36">
                  <c:v>18.106553553990409</c:v>
                </c:pt>
                <c:pt idx="37">
                  <c:v>18.18349516368886</c:v>
                </c:pt>
                <c:pt idx="38">
                  <c:v>18.25669572848852</c:v>
                </c:pt>
                <c:pt idx="39">
                  <c:v>18.326542865587975</c:v>
                </c:pt>
                <c:pt idx="40">
                  <c:v>18.393365141097256</c:v>
                </c:pt>
                <c:pt idx="41">
                  <c:v>18.457443645360399</c:v>
                </c:pt>
                <c:pt idx="42">
                  <c:v>18.519020843182979</c:v>
                </c:pt>
                <c:pt idx="43">
                  <c:v>18.578307437880138</c:v>
                </c:pt>
                <c:pt idx="44">
                  <c:v>18.635487763649966</c:v>
                </c:pt>
                <c:pt idx="45">
                  <c:v>18.690724071202968</c:v>
                </c:pt>
                <c:pt idx="46">
                  <c:v>18.744159969838318</c:v>
                </c:pt>
                <c:pt idx="47">
                  <c:v>18.795923218671454</c:v>
                </c:pt>
                <c:pt idx="48">
                  <c:v>18.846128010064177</c:v>
                </c:pt>
                <c:pt idx="49">
                  <c:v>18.894876852794415</c:v>
                </c:pt>
                <c:pt idx="50">
                  <c:v>18.942262136745423</c:v>
                </c:pt>
                <c:pt idx="51">
                  <c:v>18.988367441972635</c:v>
                </c:pt>
                <c:pt idx="52">
                  <c:v>19.033268640941081</c:v>
                </c:pt>
                <c:pt idx="53">
                  <c:v>19.077034832155725</c:v>
                </c:pt>
                <c:pt idx="54">
                  <c:v>19.119729135382375</c:v>
                </c:pt>
              </c:numCache>
            </c:numRef>
          </c:val>
          <c:smooth val="0"/>
        </c:ser>
        <c:ser>
          <c:idx val="8"/>
          <c:order val="9"/>
          <c:tx>
            <c:strRef>
              <c:f>L!$A$14</c:f>
              <c:strCache>
                <c:ptCount val="1"/>
                <c:pt idx="0">
                  <c:v>Elderly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L!$B$19:$BD$19</c:f>
              <c:numCache>
                <c:formatCode>0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L!$B$14:$BD$14</c:f>
              <c:numCache>
                <c:formatCode>0.0</c:formatCode>
                <c:ptCount val="55"/>
                <c:pt idx="0">
                  <c:v>9.064356435643564</c:v>
                </c:pt>
                <c:pt idx="1">
                  <c:v>13.767295597484276</c:v>
                </c:pt>
                <c:pt idx="2">
                  <c:v>14.205555555555556</c:v>
                </c:pt>
                <c:pt idx="3">
                  <c:v>19.710526315789473</c:v>
                </c:pt>
                <c:pt idx="4">
                  <c:v>23.638297872340427</c:v>
                </c:pt>
                <c:pt idx="5">
                  <c:v>20.313829787234042</c:v>
                </c:pt>
                <c:pt idx="6">
                  <c:v>24.861271676300579</c:v>
                </c:pt>
                <c:pt idx="7">
                  <c:v>22.75</c:v>
                </c:pt>
                <c:pt idx="8">
                  <c:v>32.970930232558139</c:v>
                </c:pt>
                <c:pt idx="9">
                  <c:v>27.533039647577091</c:v>
                </c:pt>
                <c:pt idx="10">
                  <c:v>24.773234200743495</c:v>
                </c:pt>
                <c:pt idx="11">
                  <c:v>24.458333333333332</c:v>
                </c:pt>
                <c:pt idx="12">
                  <c:v>26.133105802047783</c:v>
                </c:pt>
                <c:pt idx="13">
                  <c:v>26.150943396226417</c:v>
                </c:pt>
                <c:pt idx="14">
                  <c:v>29.979381443298969</c:v>
                </c:pt>
                <c:pt idx="15">
                  <c:v>30.404984423676012</c:v>
                </c:pt>
                <c:pt idx="16">
                  <c:v>28.938337801608579</c:v>
                </c:pt>
                <c:pt idx="17">
                  <c:v>41.021201413427562</c:v>
                </c:pt>
                <c:pt idx="18">
                  <c:v>43.989583333333336</c:v>
                </c:pt>
                <c:pt idx="19">
                  <c:v>34.9070351758794</c:v>
                </c:pt>
                <c:pt idx="20">
                  <c:v>41.299727520435965</c:v>
                </c:pt>
                <c:pt idx="21">
                  <c:v>40.232843137254903</c:v>
                </c:pt>
                <c:pt idx="22">
                  <c:v>41.774346793349167</c:v>
                </c:pt>
                <c:pt idx="23">
                  <c:v>43.347222222222221</c:v>
                </c:pt>
                <c:pt idx="24">
                  <c:v>40.739219712525667</c:v>
                </c:pt>
                <c:pt idx="25">
                  <c:v>44.825159914712152</c:v>
                </c:pt>
                <c:pt idx="26">
                  <c:v>43.250493096646942</c:v>
                </c:pt>
                <c:pt idx="27">
                  <c:v>43.706429363784544</c:v>
                </c:pt>
                <c:pt idx="28">
                  <c:v>44.674927484968791</c:v>
                </c:pt>
                <c:pt idx="29">
                  <c:v>45.536269163289838</c:v>
                </c:pt>
                <c:pt idx="30">
                  <c:v>46.31379818025578</c:v>
                </c:pt>
                <c:pt idx="31">
                  <c:v>47.023810921118816</c:v>
                </c:pt>
                <c:pt idx="32">
                  <c:v>47.678161945459358</c:v>
                </c:pt>
                <c:pt idx="33">
                  <c:v>48.28576057279242</c:v>
                </c:pt>
                <c:pt idx="34">
                  <c:v>48.853482461181983</c:v>
                </c:pt>
                <c:pt idx="35">
                  <c:v>49.38675170481352</c:v>
                </c:pt>
                <c:pt idx="36">
                  <c:v>49.889927269010066</c:v>
                </c:pt>
                <c:pt idx="37">
                  <c:v>50.36656802600978</c:v>
                </c:pt>
                <c:pt idx="38">
                  <c:v>50.819619637817368</c:v>
                </c:pt>
                <c:pt idx="39">
                  <c:v>51.251549516236835</c:v>
                </c:pt>
                <c:pt idx="40">
                  <c:v>51.664446334124655</c:v>
                </c:pt>
                <c:pt idx="41">
                  <c:v>52.060094752276392</c:v>
                </c:pt>
                <c:pt idx="42">
                  <c:v>52.440032450866944</c:v>
                </c:pt>
                <c:pt idx="43">
                  <c:v>52.805594289244965</c:v>
                </c:pt>
                <c:pt idx="44">
                  <c:v>53.157946945648703</c:v>
                </c:pt>
                <c:pt idx="45">
                  <c:v>53.498116409398321</c:v>
                </c:pt>
                <c:pt idx="46">
                  <c:v>53.827010033591343</c:v>
                </c:pt>
                <c:pt idx="47">
                  <c:v>54.145434396827739</c:v>
                </c:pt>
                <c:pt idx="48">
                  <c:v>54.454109899371581</c:v>
                </c:pt>
                <c:pt idx="49">
                  <c:v>54.753682788426843</c:v>
                </c:pt>
                <c:pt idx="50">
                  <c:v>55.044735140119805</c:v>
                </c:pt>
                <c:pt idx="51">
                  <c:v>55.327793203209609</c:v>
                </c:pt>
                <c:pt idx="52">
                  <c:v>55.603334418557701</c:v>
                </c:pt>
                <c:pt idx="53">
                  <c:v>55.87179336008942</c:v>
                </c:pt>
                <c:pt idx="54">
                  <c:v>56.133566791190326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031424"/>
        <c:axId val="93058176"/>
      </c:lineChart>
      <c:catAx>
        <c:axId val="930314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Year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3058176"/>
        <c:crosses val="autoZero"/>
        <c:auto val="1"/>
        <c:lblAlgn val="ctr"/>
        <c:lblOffset val="100"/>
        <c:tickLblSkip val="5"/>
        <c:noMultiLvlLbl val="0"/>
      </c:catAx>
      <c:valAx>
        <c:axId val="93058176"/>
        <c:scaling>
          <c:orientation val="minMax"/>
        </c:scaling>
        <c:delete val="0"/>
        <c:axPos val="l"/>
        <c:majorGridlines/>
        <c:minorGridlines>
          <c:spPr>
            <a:ln>
              <a:noFill/>
            </a:ln>
          </c:spPr>
        </c:min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Duration (Years)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3031424"/>
        <c:crosses val="autoZero"/>
        <c:crossBetween val="between"/>
        <c:minorUnit val="5"/>
      </c:valAx>
    </c:plotArea>
    <c:legend>
      <c:legendPos val="r"/>
      <c:layout>
        <c:manualLayout>
          <c:xMode val="edge"/>
          <c:yMode val="edge"/>
          <c:x val="2.523400663265939E-2"/>
          <c:y val="2.9664413254334363E-2"/>
          <c:w val="0.9663335213118005"/>
          <c:h val="0.1267143635669062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9632150602504"/>
          <c:y val="2.5004781465913069E-2"/>
          <c:w val="0.59924863587125943"/>
          <c:h val="0.780668467392511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YLDcomp!$B$37</c:f>
              <c:strCache>
                <c:ptCount val="1"/>
                <c:pt idx="0">
                  <c:v>Total Years Lived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9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dPt>
          <c:cat>
            <c:strRef>
              <c:f>YLDcomp!$A$38:$A$47</c:f>
              <c:strCache>
                <c:ptCount val="10"/>
                <c:pt idx="0">
                  <c:v>Infant</c:v>
                </c:pt>
                <c:pt idx="1">
                  <c:v>Toddler</c:v>
                </c:pt>
                <c:pt idx="2">
                  <c:v>Preschool Child</c:v>
                </c:pt>
                <c:pt idx="3">
                  <c:v>Child</c:v>
                </c:pt>
                <c:pt idx="4">
                  <c:v>Teen</c:v>
                </c:pt>
                <c:pt idx="5">
                  <c:v>Young Adult</c:v>
                </c:pt>
                <c:pt idx="6">
                  <c:v>Working Age</c:v>
                </c:pt>
                <c:pt idx="7">
                  <c:v>Pensioner</c:v>
                </c:pt>
                <c:pt idx="8">
                  <c:v>Elderly</c:v>
                </c:pt>
                <c:pt idx="9">
                  <c:v>Total</c:v>
                </c:pt>
              </c:strCache>
            </c:strRef>
          </c:cat>
          <c:val>
            <c:numRef>
              <c:f>YLDcomp!$B$38:$B$47</c:f>
              <c:numCache>
                <c:formatCode>0</c:formatCode>
                <c:ptCount val="10"/>
                <c:pt idx="0">
                  <c:v>67221.489038194719</c:v>
                </c:pt>
                <c:pt idx="1">
                  <c:v>211338.83981335559</c:v>
                </c:pt>
                <c:pt idx="2">
                  <c:v>209639.96966382215</c:v>
                </c:pt>
                <c:pt idx="3">
                  <c:v>411028.45837108343</c:v>
                </c:pt>
                <c:pt idx="4">
                  <c:v>468675.08825300023</c:v>
                </c:pt>
                <c:pt idx="5">
                  <c:v>465347.46560650098</c:v>
                </c:pt>
                <c:pt idx="6">
                  <c:v>2591579.7966200528</c:v>
                </c:pt>
                <c:pt idx="7">
                  <c:v>480214.46001437568</c:v>
                </c:pt>
                <c:pt idx="8">
                  <c:v>152966.04939503231</c:v>
                </c:pt>
                <c:pt idx="9">
                  <c:v>5058011.6167754186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258368"/>
        <c:axId val="103272832"/>
      </c:barChart>
      <c:lineChart>
        <c:grouping val="standard"/>
        <c:varyColors val="0"/>
        <c:ser>
          <c:idx val="1"/>
          <c:order val="1"/>
          <c:tx>
            <c:strRef>
              <c:f>YLDcomp!$C$37</c:f>
              <c:strCache>
                <c:ptCount val="1"/>
                <c:pt idx="0">
                  <c:v>relative YLD_WHO</c:v>
                </c:pt>
              </c:strCache>
            </c:strRef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cat>
            <c:strRef>
              <c:f>YLDcomp!$A$38:$A$47</c:f>
              <c:strCache>
                <c:ptCount val="10"/>
                <c:pt idx="0">
                  <c:v>Infant</c:v>
                </c:pt>
                <c:pt idx="1">
                  <c:v>Toddler</c:v>
                </c:pt>
                <c:pt idx="2">
                  <c:v>Preschool Child</c:v>
                </c:pt>
                <c:pt idx="3">
                  <c:v>Child</c:v>
                </c:pt>
                <c:pt idx="4">
                  <c:v>Teen</c:v>
                </c:pt>
                <c:pt idx="5">
                  <c:v>Young Adult</c:v>
                </c:pt>
                <c:pt idx="6">
                  <c:v>Working Age</c:v>
                </c:pt>
                <c:pt idx="7">
                  <c:v>Pensioner</c:v>
                </c:pt>
                <c:pt idx="8">
                  <c:v>Elderly</c:v>
                </c:pt>
                <c:pt idx="9">
                  <c:v>Total</c:v>
                </c:pt>
              </c:strCache>
            </c:strRef>
          </c:cat>
          <c:val>
            <c:numRef>
              <c:f>YLDcomp!$C$38:$C$47</c:f>
              <c:numCache>
                <c:formatCode>0.000\ %</c:formatCode>
                <c:ptCount val="10"/>
                <c:pt idx="0">
                  <c:v>2.6777151559038717E-5</c:v>
                </c:pt>
                <c:pt idx="1">
                  <c:v>7.6086345577562045E-4</c:v>
                </c:pt>
                <c:pt idx="2">
                  <c:v>1.3566115300248458E-3</c:v>
                </c:pt>
                <c:pt idx="3">
                  <c:v>1.4378566446278404E-3</c:v>
                </c:pt>
                <c:pt idx="4">
                  <c:v>8.218913478756552E-4</c:v>
                </c:pt>
                <c:pt idx="5">
                  <c:v>6.4467956134455623E-4</c:v>
                </c:pt>
                <c:pt idx="6">
                  <c:v>1.3803163632720846E-3</c:v>
                </c:pt>
                <c:pt idx="7">
                  <c:v>3.4597042328760041E-3</c:v>
                </c:pt>
                <c:pt idx="8">
                  <c:v>7.9233268087484552E-4</c:v>
                </c:pt>
                <c:pt idx="9">
                  <c:v>1.4003526556776774E-3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YLDcomp!$D$37</c:f>
              <c:strCache>
                <c:ptCount val="1"/>
                <c:pt idx="0">
                  <c:v>relative YLD_P/I</c:v>
                </c:pt>
              </c:strCache>
            </c:strRef>
          </c:tx>
          <c:spPr>
            <a:ln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strRef>
              <c:f>YLDcomp!$A$38:$A$47</c:f>
              <c:strCache>
                <c:ptCount val="10"/>
                <c:pt idx="0">
                  <c:v>Infant</c:v>
                </c:pt>
                <c:pt idx="1">
                  <c:v>Toddler</c:v>
                </c:pt>
                <c:pt idx="2">
                  <c:v>Preschool Child</c:v>
                </c:pt>
                <c:pt idx="3">
                  <c:v>Child</c:v>
                </c:pt>
                <c:pt idx="4">
                  <c:v>Teen</c:v>
                </c:pt>
                <c:pt idx="5">
                  <c:v>Young Adult</c:v>
                </c:pt>
                <c:pt idx="6">
                  <c:v>Working Age</c:v>
                </c:pt>
                <c:pt idx="7">
                  <c:v>Pensioner</c:v>
                </c:pt>
                <c:pt idx="8">
                  <c:v>Elderly</c:v>
                </c:pt>
                <c:pt idx="9">
                  <c:v>Total</c:v>
                </c:pt>
              </c:strCache>
            </c:strRef>
          </c:cat>
          <c:val>
            <c:numRef>
              <c:f>YLDcomp!$D$38:$D$47</c:f>
              <c:numCache>
                <c:formatCode>0.000\ %</c:formatCode>
                <c:ptCount val="10"/>
                <c:pt idx="0">
                  <c:v>1.785143437269248E-6</c:v>
                </c:pt>
                <c:pt idx="1">
                  <c:v>7.0408260086699201E-5</c:v>
                </c:pt>
                <c:pt idx="2">
                  <c:v>2.2476629850481974E-4</c:v>
                </c:pt>
                <c:pt idx="3">
                  <c:v>3.763243075990429E-4</c:v>
                </c:pt>
                <c:pt idx="4">
                  <c:v>3.4625266857025267E-4</c:v>
                </c:pt>
                <c:pt idx="5">
                  <c:v>3.3041976450779651E-4</c:v>
                </c:pt>
                <c:pt idx="6">
                  <c:v>6.7583487195118828E-4</c:v>
                </c:pt>
                <c:pt idx="7">
                  <c:v>1.3555610132616851E-3</c:v>
                </c:pt>
                <c:pt idx="8">
                  <c:v>4.7879905567057494E-4</c:v>
                </c:pt>
                <c:pt idx="9">
                  <c:v>5.9480290437094539E-4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81408"/>
        <c:axId val="103275136"/>
      </c:lineChart>
      <c:catAx>
        <c:axId val="103258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 Group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03272832"/>
        <c:crosses val="autoZero"/>
        <c:auto val="1"/>
        <c:lblAlgn val="ctr"/>
        <c:lblOffset val="100"/>
        <c:noMultiLvlLbl val="0"/>
      </c:catAx>
      <c:valAx>
        <c:axId val="1032728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Years Lived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103258368"/>
        <c:crosses val="autoZero"/>
        <c:crossBetween val="between"/>
        <c:dispUnits>
          <c:builtInUnit val="millions"/>
          <c:dispUnitsLbl>
            <c:layout/>
          </c:dispUnitsLbl>
        </c:dispUnits>
      </c:valAx>
      <c:valAx>
        <c:axId val="103275136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Relative Fraction Years Lived with Disability (YLD)</a:t>
                </a:r>
              </a:p>
            </c:rich>
          </c:tx>
          <c:layout/>
          <c:overlay val="0"/>
        </c:title>
        <c:numFmt formatCode="0.00%" sourceLinked="0"/>
        <c:majorTickMark val="out"/>
        <c:minorTickMark val="none"/>
        <c:tickLblPos val="nextTo"/>
        <c:crossAx val="103281408"/>
        <c:crosses val="max"/>
        <c:crossBetween val="between"/>
      </c:valAx>
      <c:catAx>
        <c:axId val="103281408"/>
        <c:scaling>
          <c:orientation val="minMax"/>
        </c:scaling>
        <c:delete val="1"/>
        <c:axPos val="b"/>
        <c:majorTickMark val="out"/>
        <c:minorTickMark val="none"/>
        <c:tickLblPos val="nextTo"/>
        <c:crossAx val="103275136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14074754725172411"/>
          <c:y val="0.11009765855332901"/>
          <c:w val="0.37386762478585739"/>
          <c:h val="0.1292644718219714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9632150602504"/>
          <c:y val="4.0023864874537865E-2"/>
          <c:w val="0.59924863587125943"/>
          <c:h val="0.820748717100475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YLDcomp!$B$37</c:f>
              <c:strCache>
                <c:ptCount val="1"/>
                <c:pt idx="0">
                  <c:v>Total Years Lived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9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dPt>
          <c:cat>
            <c:strRef>
              <c:f>YLDcomp!$A$49:$A$58</c:f>
              <c:strCache>
                <c:ptCount val="10"/>
                <c:pt idx="0">
                  <c:v>Infant</c:v>
                </c:pt>
                <c:pt idx="1">
                  <c:v>Toddler</c:v>
                </c:pt>
                <c:pt idx="2">
                  <c:v>Preschool Child</c:v>
                </c:pt>
                <c:pt idx="3">
                  <c:v>Child</c:v>
                </c:pt>
                <c:pt idx="4">
                  <c:v>Teen</c:v>
                </c:pt>
                <c:pt idx="5">
                  <c:v>Young Adult</c:v>
                </c:pt>
                <c:pt idx="6">
                  <c:v>Working Age</c:v>
                </c:pt>
                <c:pt idx="7">
                  <c:v>Pensioner</c:v>
                </c:pt>
                <c:pt idx="8">
                  <c:v>Elderly</c:v>
                </c:pt>
                <c:pt idx="9">
                  <c:v>Total</c:v>
                </c:pt>
              </c:strCache>
            </c:strRef>
          </c:cat>
          <c:val>
            <c:numRef>
              <c:f>YLDcomp!$B$49:$B$58</c:f>
              <c:numCache>
                <c:formatCode>0</c:formatCode>
                <c:ptCount val="10"/>
                <c:pt idx="0">
                  <c:v>60074</c:v>
                </c:pt>
                <c:pt idx="1">
                  <c:v>183099</c:v>
                </c:pt>
                <c:pt idx="2">
                  <c:v>178890</c:v>
                </c:pt>
                <c:pt idx="3">
                  <c:v>348265</c:v>
                </c:pt>
                <c:pt idx="4">
                  <c:v>446420</c:v>
                </c:pt>
                <c:pt idx="5">
                  <c:v>398035</c:v>
                </c:pt>
                <c:pt idx="6">
                  <c:v>2885081</c:v>
                </c:pt>
                <c:pt idx="7">
                  <c:v>670736</c:v>
                </c:pt>
                <c:pt idx="8">
                  <c:v>230003</c:v>
                </c:pt>
                <c:pt idx="9">
                  <c:v>5400603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947072"/>
        <c:axId val="104953344"/>
      </c:barChart>
      <c:lineChart>
        <c:grouping val="standard"/>
        <c:varyColors val="0"/>
        <c:ser>
          <c:idx val="1"/>
          <c:order val="1"/>
          <c:tx>
            <c:strRef>
              <c:f>YLDcomp!$C$37</c:f>
              <c:strCache>
                <c:ptCount val="1"/>
                <c:pt idx="0">
                  <c:v>relative YLD_WHO</c:v>
                </c:pt>
              </c:strCache>
            </c:strRef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cat>
            <c:strRef>
              <c:f>YLDcomp!$A$49:$A$58</c:f>
              <c:strCache>
                <c:ptCount val="10"/>
                <c:pt idx="0">
                  <c:v>Infant</c:v>
                </c:pt>
                <c:pt idx="1">
                  <c:v>Toddler</c:v>
                </c:pt>
                <c:pt idx="2">
                  <c:v>Preschool Child</c:v>
                </c:pt>
                <c:pt idx="3">
                  <c:v>Child</c:v>
                </c:pt>
                <c:pt idx="4">
                  <c:v>Teen</c:v>
                </c:pt>
                <c:pt idx="5">
                  <c:v>Young Adult</c:v>
                </c:pt>
                <c:pt idx="6">
                  <c:v>Working Age</c:v>
                </c:pt>
                <c:pt idx="7">
                  <c:v>Pensioner</c:v>
                </c:pt>
                <c:pt idx="8">
                  <c:v>Elderly</c:v>
                </c:pt>
                <c:pt idx="9">
                  <c:v>Total</c:v>
                </c:pt>
              </c:strCache>
            </c:strRef>
          </c:cat>
          <c:val>
            <c:numRef>
              <c:f>YLDcomp!$C$49:$C$58</c:f>
              <c:numCache>
                <c:formatCode>0.000\ %</c:formatCode>
                <c:ptCount val="10"/>
                <c:pt idx="0">
                  <c:v>2.9963045577121546E-5</c:v>
                </c:pt>
                <c:pt idx="1">
                  <c:v>3.9748988252256978E-3</c:v>
                </c:pt>
                <c:pt idx="2">
                  <c:v>3.421096763374141E-3</c:v>
                </c:pt>
                <c:pt idx="3">
                  <c:v>2.2138314214750262E-3</c:v>
                </c:pt>
                <c:pt idx="4">
                  <c:v>1.4045069665337578E-3</c:v>
                </c:pt>
                <c:pt idx="5">
                  <c:v>9.3157636891228151E-4</c:v>
                </c:pt>
                <c:pt idx="6">
                  <c:v>1.3854723662871165E-3</c:v>
                </c:pt>
                <c:pt idx="7">
                  <c:v>2.2390329429164382E-3</c:v>
                </c:pt>
                <c:pt idx="8">
                  <c:v>1.2234623026656176E-3</c:v>
                </c:pt>
                <c:pt idx="9">
                  <c:v>1.6462606120094369E-3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YLDcomp!$D$37</c:f>
              <c:strCache>
                <c:ptCount val="1"/>
                <c:pt idx="0">
                  <c:v>relative YLD_P/I</c:v>
                </c:pt>
              </c:strCache>
            </c:strRef>
          </c:tx>
          <c:spPr>
            <a:ln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strRef>
              <c:f>YLDcomp!$A$49:$A$58</c:f>
              <c:strCache>
                <c:ptCount val="10"/>
                <c:pt idx="0">
                  <c:v>Infant</c:v>
                </c:pt>
                <c:pt idx="1">
                  <c:v>Toddler</c:v>
                </c:pt>
                <c:pt idx="2">
                  <c:v>Preschool Child</c:v>
                </c:pt>
                <c:pt idx="3">
                  <c:v>Child</c:v>
                </c:pt>
                <c:pt idx="4">
                  <c:v>Teen</c:v>
                </c:pt>
                <c:pt idx="5">
                  <c:v>Young Adult</c:v>
                </c:pt>
                <c:pt idx="6">
                  <c:v>Working Age</c:v>
                </c:pt>
                <c:pt idx="7">
                  <c:v>Pensioner</c:v>
                </c:pt>
                <c:pt idx="8">
                  <c:v>Elderly</c:v>
                </c:pt>
                <c:pt idx="9">
                  <c:v>Total</c:v>
                </c:pt>
              </c:strCache>
            </c:strRef>
          </c:cat>
          <c:val>
            <c:numRef>
              <c:f>YLDcomp!$D$49:$D$58</c:f>
              <c:numCache>
                <c:formatCode>0.000\ %</c:formatCode>
                <c:ptCount val="10"/>
                <c:pt idx="0">
                  <c:v>1.9975363718081032E-6</c:v>
                </c:pt>
                <c:pt idx="1">
                  <c:v>4.6532203889699018E-4</c:v>
                </c:pt>
                <c:pt idx="2">
                  <c:v>9.1385767790262186E-4</c:v>
                </c:pt>
                <c:pt idx="3">
                  <c:v>1.1032977761187602E-3</c:v>
                </c:pt>
                <c:pt idx="4">
                  <c:v>8.8822185385959405E-4</c:v>
                </c:pt>
                <c:pt idx="5">
                  <c:v>7.3963344931978338E-4</c:v>
                </c:pt>
                <c:pt idx="6">
                  <c:v>1.7326653913702942E-3</c:v>
                </c:pt>
                <c:pt idx="7">
                  <c:v>3.5556165167815656E-3</c:v>
                </c:pt>
                <c:pt idx="8">
                  <c:v>3.6561262244405512E-3</c:v>
                </c:pt>
                <c:pt idx="9">
                  <c:v>1.7680692322690631E-3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961920"/>
        <c:axId val="104960000"/>
      </c:lineChart>
      <c:catAx>
        <c:axId val="1049470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 Group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04953344"/>
        <c:crosses val="autoZero"/>
        <c:auto val="1"/>
        <c:lblAlgn val="ctr"/>
        <c:lblOffset val="100"/>
        <c:noMultiLvlLbl val="0"/>
      </c:catAx>
      <c:valAx>
        <c:axId val="1049533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Years Lived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104947072"/>
        <c:crosses val="autoZero"/>
        <c:crossBetween val="between"/>
        <c:dispUnits>
          <c:builtInUnit val="millions"/>
          <c:dispUnitsLbl>
            <c:layout/>
          </c:dispUnitsLbl>
        </c:dispUnits>
      </c:valAx>
      <c:valAx>
        <c:axId val="104960000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Relative Fraction Years Lived with Disability (YLD)
</a:t>
                </a:r>
              </a:p>
            </c:rich>
          </c:tx>
          <c:layout>
            <c:manualLayout>
              <c:xMode val="edge"/>
              <c:yMode val="edge"/>
              <c:x val="0.81524708390724421"/>
              <c:y val="0.23178318184011765"/>
            </c:manualLayout>
          </c:layout>
          <c:overlay val="0"/>
        </c:title>
        <c:numFmt formatCode="0.00%" sourceLinked="0"/>
        <c:majorTickMark val="out"/>
        <c:minorTickMark val="none"/>
        <c:tickLblPos val="nextTo"/>
        <c:crossAx val="104961920"/>
        <c:crosses val="max"/>
        <c:crossBetween val="between"/>
      </c:valAx>
      <c:catAx>
        <c:axId val="104961920"/>
        <c:scaling>
          <c:orientation val="minMax"/>
        </c:scaling>
        <c:delete val="1"/>
        <c:axPos val="b"/>
        <c:majorTickMark val="out"/>
        <c:minorTickMark val="none"/>
        <c:tickLblPos val="nextTo"/>
        <c:crossAx val="10496000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31075285705883077"/>
          <c:y val="0.11618593764132078"/>
          <c:w val="0.28701928017823936"/>
          <c:h val="0.1100938234168956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9632150602504"/>
          <c:y val="9.9649947922043181E-2"/>
          <c:w val="0.59924863587125943"/>
          <c:h val="0.706113175515338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YLDcomp!$B$37</c:f>
              <c:strCache>
                <c:ptCount val="1"/>
                <c:pt idx="0">
                  <c:v>Total Years Lived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9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dPt>
          <c:cat>
            <c:strRef>
              <c:f>YLDcomp!$A$60:$A$69</c:f>
              <c:strCache>
                <c:ptCount val="10"/>
                <c:pt idx="0">
                  <c:v>Infant</c:v>
                </c:pt>
                <c:pt idx="1">
                  <c:v>Toddler</c:v>
                </c:pt>
                <c:pt idx="2">
                  <c:v>Preschool Child</c:v>
                </c:pt>
                <c:pt idx="3">
                  <c:v>Child</c:v>
                </c:pt>
                <c:pt idx="4">
                  <c:v>Teen</c:v>
                </c:pt>
                <c:pt idx="5">
                  <c:v>Young Adult</c:v>
                </c:pt>
                <c:pt idx="6">
                  <c:v>Working Age</c:v>
                </c:pt>
                <c:pt idx="7">
                  <c:v>Pensioner</c:v>
                </c:pt>
                <c:pt idx="8">
                  <c:v>Elderly</c:v>
                </c:pt>
                <c:pt idx="9">
                  <c:v>Total</c:v>
                </c:pt>
              </c:strCache>
            </c:strRef>
          </c:cat>
          <c:val>
            <c:numRef>
              <c:f>YLDcomp!$B$60:$B$69</c:f>
              <c:numCache>
                <c:formatCode>0</c:formatCode>
                <c:ptCount val="10"/>
                <c:pt idx="0">
                  <c:v>62412.114041746019</c:v>
                </c:pt>
                <c:pt idx="1">
                  <c:v>184620.88465209785</c:v>
                </c:pt>
                <c:pt idx="2">
                  <c:v>182465.42270075937</c:v>
                </c:pt>
                <c:pt idx="3">
                  <c:v>356313.17297740182</c:v>
                </c:pt>
                <c:pt idx="4">
                  <c:v>411569.0878726826</c:v>
                </c:pt>
                <c:pt idx="5">
                  <c:v>400446.00276104716</c:v>
                </c:pt>
                <c:pt idx="6">
                  <c:v>2794387.5608086097</c:v>
                </c:pt>
                <c:pt idx="7">
                  <c:v>800979.14104213798</c:v>
                </c:pt>
                <c:pt idx="8">
                  <c:v>248097.24428702929</c:v>
                </c:pt>
                <c:pt idx="9">
                  <c:v>5441290.6311435103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286272"/>
        <c:axId val="105292544"/>
      </c:barChart>
      <c:lineChart>
        <c:grouping val="standard"/>
        <c:varyColors val="0"/>
        <c:ser>
          <c:idx val="1"/>
          <c:order val="1"/>
          <c:tx>
            <c:strRef>
              <c:f>YLDcomp!$C$37</c:f>
              <c:strCache>
                <c:ptCount val="1"/>
                <c:pt idx="0">
                  <c:v>relative YLD_WHO</c:v>
                </c:pt>
              </c:strCache>
            </c:strRef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cat>
            <c:strRef>
              <c:f>YLDcomp!$A$60:$A$69</c:f>
              <c:strCache>
                <c:ptCount val="10"/>
                <c:pt idx="0">
                  <c:v>Infant</c:v>
                </c:pt>
                <c:pt idx="1">
                  <c:v>Toddler</c:v>
                </c:pt>
                <c:pt idx="2">
                  <c:v>Preschool Child</c:v>
                </c:pt>
                <c:pt idx="3">
                  <c:v>Child</c:v>
                </c:pt>
                <c:pt idx="4">
                  <c:v>Teen</c:v>
                </c:pt>
                <c:pt idx="5">
                  <c:v>Young Adult</c:v>
                </c:pt>
                <c:pt idx="6">
                  <c:v>Working Age</c:v>
                </c:pt>
                <c:pt idx="7">
                  <c:v>Pensioner</c:v>
                </c:pt>
                <c:pt idx="8">
                  <c:v>Elderly</c:v>
                </c:pt>
                <c:pt idx="9">
                  <c:v>Total</c:v>
                </c:pt>
              </c:strCache>
            </c:strRef>
          </c:cat>
          <c:val>
            <c:numRef>
              <c:f>YLDcomp!$C$60:$C$69</c:f>
              <c:numCache>
                <c:formatCode>0.000\ %</c:formatCode>
                <c:ptCount val="10"/>
                <c:pt idx="0">
                  <c:v>7.6908146338215542E-5</c:v>
                </c:pt>
                <c:pt idx="1">
                  <c:v>3.2531530825008178E-3</c:v>
                </c:pt>
                <c:pt idx="2">
                  <c:v>3.1764922439608493E-3</c:v>
                </c:pt>
                <c:pt idx="3">
                  <c:v>1.9903838919954247E-3</c:v>
                </c:pt>
                <c:pt idx="4">
                  <c:v>1.4097268650542648E-3</c:v>
                </c:pt>
                <c:pt idx="5">
                  <c:v>8.9749928210535802E-4</c:v>
                </c:pt>
                <c:pt idx="6">
                  <c:v>1.372680029712857E-3</c:v>
                </c:pt>
                <c:pt idx="7">
                  <c:v>1.9273910154406675E-3</c:v>
                </c:pt>
                <c:pt idx="8">
                  <c:v>1.226132119581563E-3</c:v>
                </c:pt>
                <c:pt idx="9">
                  <c:v>1.5653639140774936E-3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YLDcomp!$D$37</c:f>
              <c:strCache>
                <c:ptCount val="1"/>
                <c:pt idx="0">
                  <c:v>relative YLD_P/I</c:v>
                </c:pt>
              </c:strCache>
            </c:strRef>
          </c:tx>
          <c:spPr>
            <a:ln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strRef>
              <c:f>YLDcomp!$A$60:$A$69</c:f>
              <c:strCache>
                <c:ptCount val="10"/>
                <c:pt idx="0">
                  <c:v>Infant</c:v>
                </c:pt>
                <c:pt idx="1">
                  <c:v>Toddler</c:v>
                </c:pt>
                <c:pt idx="2">
                  <c:v>Preschool Child</c:v>
                </c:pt>
                <c:pt idx="3">
                  <c:v>Child</c:v>
                </c:pt>
                <c:pt idx="4">
                  <c:v>Teen</c:v>
                </c:pt>
                <c:pt idx="5">
                  <c:v>Young Adult</c:v>
                </c:pt>
                <c:pt idx="6">
                  <c:v>Working Age</c:v>
                </c:pt>
                <c:pt idx="7">
                  <c:v>Pensioner</c:v>
                </c:pt>
                <c:pt idx="8">
                  <c:v>Elderly</c:v>
                </c:pt>
                <c:pt idx="9">
                  <c:v>Total</c:v>
                </c:pt>
              </c:strCache>
            </c:strRef>
          </c:cat>
          <c:val>
            <c:numRef>
              <c:f>YLDcomp!$D$60:$D$69</c:f>
              <c:numCache>
                <c:formatCode>0.000\ %</c:formatCode>
                <c:ptCount val="10"/>
                <c:pt idx="0">
                  <c:v>2.5194850662659552E-6</c:v>
                </c:pt>
                <c:pt idx="1">
                  <c:v>2.5227749266909944E-4</c:v>
                </c:pt>
                <c:pt idx="2">
                  <c:v>8.6508706776749036E-4</c:v>
                </c:pt>
                <c:pt idx="3">
                  <c:v>1.0578501651454569E-3</c:v>
                </c:pt>
                <c:pt idx="4">
                  <c:v>9.7416127680302015E-4</c:v>
                </c:pt>
                <c:pt idx="5">
                  <c:v>7.577860837940755E-4</c:v>
                </c:pt>
                <c:pt idx="6">
                  <c:v>1.8447791301790448E-3</c:v>
                </c:pt>
                <c:pt idx="7">
                  <c:v>3.1464912399746009E-3</c:v>
                </c:pt>
                <c:pt idx="8">
                  <c:v>3.7222321484680753E-3</c:v>
                </c:pt>
                <c:pt idx="9">
                  <c:v>1.8166042500159173E-3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301120"/>
        <c:axId val="105294848"/>
      </c:lineChart>
      <c:catAx>
        <c:axId val="1052862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 Group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05292544"/>
        <c:crosses val="autoZero"/>
        <c:auto val="1"/>
        <c:lblAlgn val="ctr"/>
        <c:lblOffset val="100"/>
        <c:noMultiLvlLbl val="0"/>
      </c:catAx>
      <c:valAx>
        <c:axId val="1052925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Years Lived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105286272"/>
        <c:crosses val="autoZero"/>
        <c:crossBetween val="between"/>
        <c:dispUnits>
          <c:builtInUnit val="millions"/>
          <c:dispUnitsLbl>
            <c:layout/>
          </c:dispUnitsLbl>
        </c:dispUnits>
      </c:valAx>
      <c:valAx>
        <c:axId val="105294848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baseline="0">
                    <a:effectLst/>
                  </a:rPr>
                  <a:t>Relative Fraction Years Lived with Disability (YLD)</a:t>
                </a:r>
                <a:endParaRPr lang="en-US" sz="400" b="0">
                  <a:effectLst/>
                </a:endParaRPr>
              </a:p>
            </c:rich>
          </c:tx>
          <c:layout/>
          <c:overlay val="0"/>
        </c:title>
        <c:numFmt formatCode="0.00%" sourceLinked="0"/>
        <c:majorTickMark val="out"/>
        <c:minorTickMark val="none"/>
        <c:tickLblPos val="nextTo"/>
        <c:crossAx val="105301120"/>
        <c:crosses val="max"/>
        <c:crossBetween val="between"/>
      </c:valAx>
      <c:catAx>
        <c:axId val="105301120"/>
        <c:scaling>
          <c:orientation val="minMax"/>
        </c:scaling>
        <c:delete val="1"/>
        <c:axPos val="b"/>
        <c:majorTickMark val="out"/>
        <c:minorTickMark val="none"/>
        <c:tickLblPos val="nextTo"/>
        <c:crossAx val="10529484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20893629189870921"/>
          <c:y val="0.11618593764132078"/>
          <c:w val="0.27715641141594594"/>
          <c:h val="0.1100938234168956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12525027929249E-2"/>
          <c:y val="9.9649947922043181E-2"/>
          <c:w val="0.66508654237905596"/>
          <c:h val="0.766995966395256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YLDcomp!$B$37</c:f>
              <c:strCache>
                <c:ptCount val="1"/>
                <c:pt idx="0">
                  <c:v>Total Years Lived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9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dPt>
          <c:cat>
            <c:strRef>
              <c:f>YLDcomp!$A$71:$A$80</c:f>
              <c:strCache>
                <c:ptCount val="10"/>
                <c:pt idx="0">
                  <c:v>Infant</c:v>
                </c:pt>
                <c:pt idx="1">
                  <c:v>Toddler</c:v>
                </c:pt>
                <c:pt idx="2">
                  <c:v>Preschool Child</c:v>
                </c:pt>
                <c:pt idx="3">
                  <c:v>Child</c:v>
                </c:pt>
                <c:pt idx="4">
                  <c:v>Teen</c:v>
                </c:pt>
                <c:pt idx="5">
                  <c:v>Young Adult</c:v>
                </c:pt>
                <c:pt idx="6">
                  <c:v>Working Age</c:v>
                </c:pt>
                <c:pt idx="7">
                  <c:v>Pensioner</c:v>
                </c:pt>
                <c:pt idx="8">
                  <c:v>Elderly</c:v>
                </c:pt>
                <c:pt idx="9">
                  <c:v>Total</c:v>
                </c:pt>
              </c:strCache>
            </c:strRef>
          </c:cat>
          <c:val>
            <c:numRef>
              <c:f>YLDcomp!$B$71:$B$80</c:f>
              <c:numCache>
                <c:formatCode>0</c:formatCode>
                <c:ptCount val="10"/>
                <c:pt idx="0">
                  <c:v>72313.772521302541</c:v>
                </c:pt>
                <c:pt idx="1">
                  <c:v>214475.73785887117</c:v>
                </c:pt>
                <c:pt idx="2">
                  <c:v>210889.39825158371</c:v>
                </c:pt>
                <c:pt idx="3">
                  <c:v>410752.02432246058</c:v>
                </c:pt>
                <c:pt idx="4">
                  <c:v>460317.74144786509</c:v>
                </c:pt>
                <c:pt idx="5">
                  <c:v>378248.22248365695</c:v>
                </c:pt>
                <c:pt idx="6">
                  <c:v>2485483.4888953855</c:v>
                </c:pt>
                <c:pt idx="7">
                  <c:v>891562.5130103199</c:v>
                </c:pt>
                <c:pt idx="8">
                  <c:v>571632.24808948429</c:v>
                </c:pt>
                <c:pt idx="9">
                  <c:v>5695675.1468809303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324544"/>
        <c:axId val="105326464"/>
      </c:barChart>
      <c:lineChart>
        <c:grouping val="standard"/>
        <c:varyColors val="0"/>
        <c:ser>
          <c:idx val="1"/>
          <c:order val="1"/>
          <c:tx>
            <c:strRef>
              <c:f>YLDcomp!$C$37</c:f>
              <c:strCache>
                <c:ptCount val="1"/>
                <c:pt idx="0">
                  <c:v>relative YLD_WHO</c:v>
                </c:pt>
              </c:strCache>
            </c:strRef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cat>
            <c:strRef>
              <c:f>YLDcomp!$A$71:$A$80</c:f>
              <c:strCache>
                <c:ptCount val="10"/>
                <c:pt idx="0">
                  <c:v>Infant</c:v>
                </c:pt>
                <c:pt idx="1">
                  <c:v>Toddler</c:v>
                </c:pt>
                <c:pt idx="2">
                  <c:v>Preschool Child</c:v>
                </c:pt>
                <c:pt idx="3">
                  <c:v>Child</c:v>
                </c:pt>
                <c:pt idx="4">
                  <c:v>Teen</c:v>
                </c:pt>
                <c:pt idx="5">
                  <c:v>Young Adult</c:v>
                </c:pt>
                <c:pt idx="6">
                  <c:v>Working Age</c:v>
                </c:pt>
                <c:pt idx="7">
                  <c:v>Pensioner</c:v>
                </c:pt>
                <c:pt idx="8">
                  <c:v>Elderly</c:v>
                </c:pt>
                <c:pt idx="9">
                  <c:v>Total</c:v>
                </c:pt>
              </c:strCache>
            </c:strRef>
          </c:cat>
          <c:val>
            <c:numRef>
              <c:f>YLDcomp!$C$71:$C$80</c:f>
              <c:numCache>
                <c:formatCode>0.000\ %</c:formatCode>
                <c:ptCount val="10"/>
                <c:pt idx="0">
                  <c:v>6.6377397176810163E-5</c:v>
                </c:pt>
                <c:pt idx="1">
                  <c:v>2.8003167444291786E-3</c:v>
                </c:pt>
                <c:pt idx="2">
                  <c:v>2.7483600636413093E-3</c:v>
                </c:pt>
                <c:pt idx="3">
                  <c:v>1.7265891779105222E-3</c:v>
                </c:pt>
                <c:pt idx="4">
                  <c:v>1.2604337129719617E-3</c:v>
                </c:pt>
                <c:pt idx="5">
                  <c:v>9.5016969978101802E-4</c:v>
                </c:pt>
                <c:pt idx="6">
                  <c:v>1.5432812236080196E-3</c:v>
                </c:pt>
                <c:pt idx="7">
                  <c:v>1.7315667465508729E-3</c:v>
                </c:pt>
                <c:pt idx="8">
                  <c:v>5.3216031988520714E-4</c:v>
                </c:pt>
                <c:pt idx="9">
                  <c:v>1.4954504567670814E-3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YLDcomp!$D$37</c:f>
              <c:strCache>
                <c:ptCount val="1"/>
                <c:pt idx="0">
                  <c:v>relative YLD_P/I</c:v>
                </c:pt>
              </c:strCache>
            </c:strRef>
          </c:tx>
          <c:spPr>
            <a:ln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strRef>
              <c:f>YLDcomp!$A$71:$A$80</c:f>
              <c:strCache>
                <c:ptCount val="10"/>
                <c:pt idx="0">
                  <c:v>Infant</c:v>
                </c:pt>
                <c:pt idx="1">
                  <c:v>Toddler</c:v>
                </c:pt>
                <c:pt idx="2">
                  <c:v>Preschool Child</c:v>
                </c:pt>
                <c:pt idx="3">
                  <c:v>Child</c:v>
                </c:pt>
                <c:pt idx="4">
                  <c:v>Teen</c:v>
                </c:pt>
                <c:pt idx="5">
                  <c:v>Young Adult</c:v>
                </c:pt>
                <c:pt idx="6">
                  <c:v>Working Age</c:v>
                </c:pt>
                <c:pt idx="7">
                  <c:v>Pensioner</c:v>
                </c:pt>
                <c:pt idx="8">
                  <c:v>Elderly</c:v>
                </c:pt>
                <c:pt idx="9">
                  <c:v>Total</c:v>
                </c:pt>
              </c:strCache>
            </c:strRef>
          </c:cat>
          <c:val>
            <c:numRef>
              <c:f>YLDcomp!$D$71:$D$80</c:f>
              <c:numCache>
                <c:formatCode>0.000\ %</c:formatCode>
                <c:ptCount val="10"/>
                <c:pt idx="0">
                  <c:v>8.6563357673736458E-7</c:v>
                </c:pt>
                <c:pt idx="1">
                  <c:v>1.5050356717249969E-4</c:v>
                </c:pt>
                <c:pt idx="2">
                  <c:v>7.0500605326050104E-4</c:v>
                </c:pt>
                <c:pt idx="3">
                  <c:v>8.9414419716420741E-4</c:v>
                </c:pt>
                <c:pt idx="4">
                  <c:v>9.0376812151883362E-4</c:v>
                </c:pt>
                <c:pt idx="5">
                  <c:v>8.5013682719792315E-4</c:v>
                </c:pt>
                <c:pt idx="6">
                  <c:v>2.2421004000033697E-3</c:v>
                </c:pt>
                <c:pt idx="7">
                  <c:v>3.2078285536561693E-3</c:v>
                </c:pt>
                <c:pt idx="8">
                  <c:v>1.9914704573264987E-3</c:v>
                </c:pt>
                <c:pt idx="9">
                  <c:v>1.9061738445846966E-3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347328"/>
        <c:axId val="105345408"/>
      </c:lineChart>
      <c:catAx>
        <c:axId val="1053245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 Group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05326464"/>
        <c:crosses val="autoZero"/>
        <c:auto val="1"/>
        <c:lblAlgn val="ctr"/>
        <c:lblOffset val="100"/>
        <c:noMultiLvlLbl val="0"/>
      </c:catAx>
      <c:valAx>
        <c:axId val="1053264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Years Lived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105324544"/>
        <c:crosses val="autoZero"/>
        <c:crossBetween val="between"/>
        <c:dispUnits>
          <c:builtInUnit val="millions"/>
          <c:dispUnitsLbl>
            <c:layout/>
          </c:dispUnitsLbl>
        </c:dispUnits>
      </c:valAx>
      <c:valAx>
        <c:axId val="105345408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000" b="0" i="0" baseline="0">
                    <a:effectLst/>
                  </a:rPr>
                  <a:t>Relative Fraction Years Lived with Disability (YLD)</a:t>
                </a:r>
                <a:endParaRPr lang="en-US" sz="1000" b="0">
                  <a:effectLst/>
                </a:endParaRPr>
              </a:p>
            </c:rich>
          </c:tx>
          <c:layout/>
          <c:overlay val="0"/>
        </c:title>
        <c:numFmt formatCode="0.00%" sourceLinked="0"/>
        <c:majorTickMark val="out"/>
        <c:minorTickMark val="none"/>
        <c:tickLblPos val="nextTo"/>
        <c:crossAx val="105347328"/>
        <c:crosses val="max"/>
        <c:crossBetween val="between"/>
      </c:valAx>
      <c:catAx>
        <c:axId val="105347328"/>
        <c:scaling>
          <c:orientation val="minMax"/>
        </c:scaling>
        <c:delete val="1"/>
        <c:axPos val="b"/>
        <c:majorTickMark val="out"/>
        <c:minorTickMark val="none"/>
        <c:tickLblPos val="nextTo"/>
        <c:crossAx val="10534540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1384357594293173"/>
          <c:y val="0.12836249581730433"/>
          <c:w val="0.31391297196659845"/>
          <c:h val="0.1100938234168956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0"/>
          <c:order val="0"/>
          <c:tx>
            <c:strRef>
              <c:f>'Bg graphs'!$S$93</c:f>
              <c:strCache>
                <c:ptCount val="1"/>
                <c:pt idx="0">
                  <c:v>Residual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cat>
            <c:strRef>
              <c:f>'Bg graphs'!$H$106:$H$107</c:f>
              <c:strCache>
                <c:ptCount val="2"/>
                <c:pt idx="0">
                  <c:v>WHO</c:v>
                </c:pt>
                <c:pt idx="1">
                  <c:v>P/I</c:v>
                </c:pt>
              </c:strCache>
            </c:strRef>
          </c:cat>
          <c:val>
            <c:numRef>
              <c:f>'Bg graphs'!$P$135:$P$136</c:f>
              <c:numCache>
                <c:formatCode>General</c:formatCode>
                <c:ptCount val="2"/>
                <c:pt idx="0">
                  <c:v>6261.467831996415</c:v>
                </c:pt>
                <c:pt idx="1">
                  <c:v>6628.6496047384608</c:v>
                </c:pt>
              </c:numCache>
            </c:numRef>
          </c:val>
        </c:ser>
        <c:ser>
          <c:idx val="0"/>
          <c:order val="1"/>
          <c:tx>
            <c:strRef>
              <c:f>'Bg graphs'!$I$93</c:f>
              <c:strCache>
                <c:ptCount val="1"/>
                <c:pt idx="0">
                  <c:v>SHS_aggregated</c:v>
                </c:pt>
              </c:strCache>
            </c:strRef>
          </c:tx>
          <c:spPr>
            <a:solidFill>
              <a:srgbClr val="3333FF"/>
            </a:solidFill>
            <a:ln>
              <a:solidFill>
                <a:srgbClr val="3333FF"/>
              </a:solidFill>
            </a:ln>
          </c:spPr>
          <c:invertIfNegative val="0"/>
          <c:cat>
            <c:strRef>
              <c:f>'Bg graphs'!$H$106:$H$107</c:f>
              <c:strCache>
                <c:ptCount val="2"/>
                <c:pt idx="0">
                  <c:v>WHO</c:v>
                </c:pt>
                <c:pt idx="1">
                  <c:v>P/I</c:v>
                </c:pt>
              </c:strCache>
            </c:strRef>
          </c:cat>
          <c:val>
            <c:numRef>
              <c:f>'Bg graphs'!$I$135:$I$136</c:f>
              <c:numCache>
                <c:formatCode>General</c:formatCode>
                <c:ptCount val="2"/>
                <c:pt idx="0">
                  <c:v>590.80385904434127</c:v>
                </c:pt>
                <c:pt idx="1">
                  <c:v>766.11782254289585</c:v>
                </c:pt>
              </c:numCache>
            </c:numRef>
          </c:val>
        </c:ser>
        <c:ser>
          <c:idx val="1"/>
          <c:order val="2"/>
          <c:tx>
            <c:strRef>
              <c:f>'Bg graphs'!$J$93</c:f>
              <c:strCache>
                <c:ptCount val="1"/>
                <c:pt idx="0">
                  <c:v>Smoking_aggregated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c:spPr>
          <c:invertIfNegative val="0"/>
          <c:cat>
            <c:strRef>
              <c:f>'Bg graphs'!$H$106:$H$107</c:f>
              <c:strCache>
                <c:ptCount val="2"/>
                <c:pt idx="0">
                  <c:v>WHO</c:v>
                </c:pt>
                <c:pt idx="1">
                  <c:v>P/I</c:v>
                </c:pt>
              </c:strCache>
            </c:strRef>
          </c:cat>
          <c:val>
            <c:numRef>
              <c:f>'Bg graphs'!$J$135:$J$136</c:f>
              <c:numCache>
                <c:formatCode>General</c:formatCode>
                <c:ptCount val="2"/>
                <c:pt idx="0">
                  <c:v>43.086943352479011</c:v>
                </c:pt>
                <c:pt idx="1">
                  <c:v>54.200220042069319</c:v>
                </c:pt>
              </c:numCache>
            </c:numRef>
          </c:val>
        </c:ser>
        <c:ser>
          <c:idx val="2"/>
          <c:order val="3"/>
          <c:tx>
            <c:strRef>
              <c:f>'Bg graphs'!$K$134</c:f>
              <c:strCache>
                <c:ptCount val="1"/>
                <c:pt idx="0">
                  <c:v>D&amp;M</c:v>
                </c:pt>
              </c:strCache>
            </c:strRef>
          </c:tx>
          <c:spPr>
            <a:solidFill>
              <a:srgbClr val="CCCC00"/>
            </a:solidFill>
            <a:ln>
              <a:solidFill>
                <a:srgbClr val="CCCC00"/>
              </a:solidFill>
            </a:ln>
          </c:spPr>
          <c:invertIfNegative val="0"/>
          <c:cat>
            <c:strRef>
              <c:f>'Bg graphs'!$H$106:$H$107</c:f>
              <c:strCache>
                <c:ptCount val="2"/>
                <c:pt idx="0">
                  <c:v>WHO</c:v>
                </c:pt>
                <c:pt idx="1">
                  <c:v>P/I</c:v>
                </c:pt>
              </c:strCache>
            </c:strRef>
          </c:cat>
          <c:val>
            <c:numRef>
              <c:f>'Bg graphs'!$K$135:$K$136</c:f>
              <c:numCache>
                <c:formatCode>General</c:formatCode>
                <c:ptCount val="2"/>
                <c:pt idx="0">
                  <c:v>898.92148354345272</c:v>
                </c:pt>
                <c:pt idx="1">
                  <c:v>965.4336656568986</c:v>
                </c:pt>
              </c:numCache>
            </c:numRef>
          </c:val>
        </c:ser>
        <c:ser>
          <c:idx val="5"/>
          <c:order val="4"/>
          <c:tx>
            <c:strRef>
              <c:f>'Bg graphs'!$N$93</c:f>
              <c:strCache>
                <c:ptCount val="1"/>
                <c:pt idx="0">
                  <c:v>PM2.5</c:v>
                </c:pt>
              </c:strCache>
            </c:strRef>
          </c:tx>
          <c:spPr>
            <a:solidFill>
              <a:srgbClr val="0066FF"/>
            </a:solidFill>
            <a:ln>
              <a:solidFill>
                <a:srgbClr val="0066FF"/>
              </a:solidFill>
            </a:ln>
          </c:spPr>
          <c:invertIfNegative val="0"/>
          <c:cat>
            <c:strRef>
              <c:f>'Bg graphs'!$H$106:$H$107</c:f>
              <c:strCache>
                <c:ptCount val="2"/>
                <c:pt idx="0">
                  <c:v>WHO</c:v>
                </c:pt>
                <c:pt idx="1">
                  <c:v>P/I</c:v>
                </c:pt>
              </c:strCache>
            </c:strRef>
          </c:cat>
          <c:val>
            <c:numRef>
              <c:f>'Bg graphs'!$L$135:$L$136</c:f>
              <c:numCache>
                <c:formatCode>General</c:formatCode>
                <c:ptCount val="2"/>
                <c:pt idx="0">
                  <c:v>1031.7667098729858</c:v>
                </c:pt>
                <c:pt idx="1">
                  <c:v>1108.1082553382807</c:v>
                </c:pt>
              </c:numCache>
            </c:numRef>
          </c:val>
        </c:ser>
        <c:ser>
          <c:idx val="6"/>
          <c:order val="5"/>
          <c:tx>
            <c:strRef>
              <c:f>'Bg graphs'!$O$93</c:f>
              <c:strCache>
                <c:ptCount val="1"/>
                <c:pt idx="0">
                  <c:v>Formaldehyde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cat>
            <c:strRef>
              <c:f>'Bg graphs'!$H$106:$H$107</c:f>
              <c:strCache>
                <c:ptCount val="2"/>
                <c:pt idx="0">
                  <c:v>WHO</c:v>
                </c:pt>
                <c:pt idx="1">
                  <c:v>P/I</c:v>
                </c:pt>
              </c:strCache>
            </c:strRef>
          </c:cat>
          <c:val>
            <c:numRef>
              <c:f>'Bg graphs'!$M$135:$M$136</c:f>
              <c:numCache>
                <c:formatCode>General</c:formatCode>
                <c:ptCount val="2"/>
                <c:pt idx="0">
                  <c:v>0.16552372193454135</c:v>
                </c:pt>
                <c:pt idx="1">
                  <c:v>1.934622228442319E-2</c:v>
                </c:pt>
              </c:numCache>
            </c:numRef>
          </c:val>
        </c:ser>
        <c:ser>
          <c:idx val="8"/>
          <c:order val="6"/>
          <c:tx>
            <c:strRef>
              <c:f>'Bg graphs'!$Q$93</c:f>
              <c:strCache>
                <c:ptCount val="1"/>
                <c:pt idx="0">
                  <c:v>Cat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invertIfNegative val="0"/>
          <c:cat>
            <c:strRef>
              <c:f>'Bg graphs'!$H$106:$H$107</c:f>
              <c:strCache>
                <c:ptCount val="2"/>
                <c:pt idx="0">
                  <c:v>WHO</c:v>
                </c:pt>
                <c:pt idx="1">
                  <c:v>P/I</c:v>
                </c:pt>
              </c:strCache>
            </c:strRef>
          </c:cat>
          <c:val>
            <c:numRef>
              <c:f>'Bg graphs'!$N$135:$N$136</c:f>
              <c:numCache>
                <c:formatCode>General</c:formatCode>
                <c:ptCount val="2"/>
                <c:pt idx="0">
                  <c:v>15.599998951050848</c:v>
                </c:pt>
                <c:pt idx="1">
                  <c:v>6.3093608006476867</c:v>
                </c:pt>
              </c:numCache>
            </c:numRef>
          </c:val>
        </c:ser>
        <c:ser>
          <c:idx val="9"/>
          <c:order val="7"/>
          <c:tx>
            <c:strRef>
              <c:f>'Bg graphs'!$R$93</c:f>
              <c:strCache>
                <c:ptCount val="1"/>
                <c:pt idx="0">
                  <c:v>Dog</c:v>
                </c:pt>
              </c:strCache>
            </c:strRef>
          </c:tx>
          <c:spPr>
            <a:solidFill>
              <a:srgbClr val="996633"/>
            </a:solidFill>
            <a:ln>
              <a:solidFill>
                <a:srgbClr val="996633"/>
              </a:solidFill>
            </a:ln>
          </c:spPr>
          <c:invertIfNegative val="0"/>
          <c:cat>
            <c:strRef>
              <c:f>'Bg graphs'!$H$106:$H$107</c:f>
              <c:strCache>
                <c:ptCount val="2"/>
                <c:pt idx="0">
                  <c:v>WHO</c:v>
                </c:pt>
                <c:pt idx="1">
                  <c:v>P/I</c:v>
                </c:pt>
              </c:strCache>
            </c:strRef>
          </c:cat>
          <c:val>
            <c:numRef>
              <c:f>'Bg graphs'!$O$135:$O$136</c:f>
              <c:numCache>
                <c:formatCode>General</c:formatCode>
                <c:ptCount val="2"/>
                <c:pt idx="0">
                  <c:v>48.987649517341019</c:v>
                </c:pt>
                <c:pt idx="1">
                  <c:v>19.801724658461797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overlap val="100"/>
        <c:serLines/>
        <c:axId val="104731776"/>
        <c:axId val="104733696"/>
      </c:barChart>
      <c:catAx>
        <c:axId val="1047317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Asthma Duration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104733696"/>
        <c:crosses val="autoZero"/>
        <c:auto val="1"/>
        <c:lblAlgn val="ctr"/>
        <c:lblOffset val="100"/>
        <c:noMultiLvlLbl val="0"/>
      </c:catAx>
      <c:valAx>
        <c:axId val="104733696"/>
        <c:scaling>
          <c:orientation val="minMax"/>
          <c:max val="100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i-FI" dirty="0" err="1" smtClean="0"/>
                  <a:t>Attributable</a:t>
                </a:r>
                <a:r>
                  <a:rPr lang="fi-FI" baseline="0" dirty="0" smtClean="0"/>
                  <a:t> </a:t>
                </a:r>
                <a:r>
                  <a:rPr lang="en-US" dirty="0" smtClean="0"/>
                  <a:t>Years </a:t>
                </a:r>
                <a:r>
                  <a:rPr lang="en-US" dirty="0"/>
                  <a:t>Lived with Disability (YLD</a:t>
                </a:r>
                <a:r>
                  <a:rPr lang="en-US" dirty="0" smtClean="0"/>
                  <a:t>) (Years)</a:t>
                </a:r>
                <a:endParaRPr lang="en-US" dirty="0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1047317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23944597170518"/>
          <c:y val="6.6653270660946673E-2"/>
          <c:w val="0.4605534155016513"/>
          <c:h val="0.81160021588132736"/>
        </c:manualLayout>
      </c:layout>
      <c:barChart>
        <c:barDir val="col"/>
        <c:grouping val="stacked"/>
        <c:varyColors val="0"/>
        <c:ser>
          <c:idx val="10"/>
          <c:order val="0"/>
          <c:tx>
            <c:strRef>
              <c:f>'Bg graphs'!$S$107</c:f>
              <c:strCache>
                <c:ptCount val="1"/>
                <c:pt idx="0">
                  <c:v>Residual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cat>
            <c:strRef>
              <c:f>'Bg graphs'!$H$108:$H$109</c:f>
              <c:strCache>
                <c:ptCount val="2"/>
                <c:pt idx="0">
                  <c:v>WHO</c:v>
                </c:pt>
                <c:pt idx="1">
                  <c:v>P/I</c:v>
                </c:pt>
              </c:strCache>
            </c:strRef>
          </c:cat>
          <c:val>
            <c:numRef>
              <c:f>'Bg graphs'!$S$111:$S$112</c:f>
              <c:numCache>
                <c:formatCode>0</c:formatCode>
                <c:ptCount val="2"/>
                <c:pt idx="0">
                  <c:v>2198.1097860256723</c:v>
                </c:pt>
                <c:pt idx="1">
                  <c:v>1000.2320530888501</c:v>
                </c:pt>
              </c:numCache>
            </c:numRef>
          </c:val>
        </c:ser>
        <c:ser>
          <c:idx val="0"/>
          <c:order val="1"/>
          <c:tx>
            <c:strRef>
              <c:f>'Bg graphs'!$I$107</c:f>
              <c:strCache>
                <c:ptCount val="1"/>
                <c:pt idx="0">
                  <c:v>SHS_aggregated</c:v>
                </c:pt>
              </c:strCache>
            </c:strRef>
          </c:tx>
          <c:spPr>
            <a:solidFill>
              <a:srgbClr val="3333FF"/>
            </a:solidFill>
            <a:ln>
              <a:solidFill>
                <a:srgbClr val="3333FF"/>
              </a:solidFill>
            </a:ln>
          </c:spPr>
          <c:invertIfNegative val="0"/>
          <c:cat>
            <c:strRef>
              <c:f>'Bg graphs'!$H$108:$H$109</c:f>
              <c:strCache>
                <c:ptCount val="2"/>
                <c:pt idx="0">
                  <c:v>WHO</c:v>
                </c:pt>
                <c:pt idx="1">
                  <c:v>P/I</c:v>
                </c:pt>
              </c:strCache>
            </c:strRef>
          </c:cat>
          <c:val>
            <c:numRef>
              <c:f>'Bg graphs'!$I$111:$I$112</c:f>
              <c:numCache>
                <c:formatCode>0</c:formatCode>
                <c:ptCount val="2"/>
                <c:pt idx="0">
                  <c:v>989.87619418484871</c:v>
                </c:pt>
                <c:pt idx="1">
                  <c:v>454.89499951174315</c:v>
                </c:pt>
              </c:numCache>
            </c:numRef>
          </c:val>
        </c:ser>
        <c:ser>
          <c:idx val="1"/>
          <c:order val="2"/>
          <c:tx>
            <c:strRef>
              <c:f>'Bg graphs'!$J$107</c:f>
              <c:strCache>
                <c:ptCount val="1"/>
                <c:pt idx="0">
                  <c:v>Smoking_aggregated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c:spPr>
          <c:invertIfNegative val="0"/>
          <c:cat>
            <c:strRef>
              <c:f>'Bg graphs'!$H$108:$H$109</c:f>
              <c:strCache>
                <c:ptCount val="2"/>
                <c:pt idx="0">
                  <c:v>WHO</c:v>
                </c:pt>
                <c:pt idx="1">
                  <c:v>P/I</c:v>
                </c:pt>
              </c:strCache>
            </c:strRef>
          </c:cat>
          <c:val>
            <c:numRef>
              <c:f>'Bg graphs'!$J$111:$J$112</c:f>
              <c:numCache>
                <c:formatCode>0</c:formatCode>
                <c:ptCount val="2"/>
                <c:pt idx="0">
                  <c:v>49.109262634874682</c:v>
                </c:pt>
                <c:pt idx="1">
                  <c:v>22.523446693175281</c:v>
                </c:pt>
              </c:numCache>
            </c:numRef>
          </c:val>
        </c:ser>
        <c:ser>
          <c:idx val="2"/>
          <c:order val="3"/>
          <c:tx>
            <c:strRef>
              <c:f>'Bg graphs'!$K$107</c:f>
              <c:strCache>
                <c:ptCount val="1"/>
                <c:pt idx="0">
                  <c:v>D&amp;M</c:v>
                </c:pt>
              </c:strCache>
            </c:strRef>
          </c:tx>
          <c:spPr>
            <a:solidFill>
              <a:srgbClr val="CCCC00"/>
            </a:solidFill>
            <a:ln>
              <a:solidFill>
                <a:srgbClr val="CCCC00"/>
              </a:solidFill>
            </a:ln>
          </c:spPr>
          <c:invertIfNegative val="0"/>
          <c:cat>
            <c:strRef>
              <c:f>'Bg graphs'!$H$108:$H$109</c:f>
              <c:strCache>
                <c:ptCount val="2"/>
                <c:pt idx="0">
                  <c:v>WHO</c:v>
                </c:pt>
                <c:pt idx="1">
                  <c:v>P/I</c:v>
                </c:pt>
              </c:strCache>
            </c:strRef>
          </c:cat>
          <c:val>
            <c:numRef>
              <c:f>'Bg graphs'!$K$111:$K$112</c:f>
              <c:numCache>
                <c:formatCode>0</c:formatCode>
                <c:ptCount val="2"/>
                <c:pt idx="0">
                  <c:v>716.14037746190183</c:v>
                </c:pt>
                <c:pt idx="1">
                  <c:v>304.1822177610731</c:v>
                </c:pt>
              </c:numCache>
            </c:numRef>
          </c:val>
        </c:ser>
        <c:ser>
          <c:idx val="3"/>
          <c:order val="4"/>
          <c:tx>
            <c:strRef>
              <c:f>'Bg graphs'!$L$107</c:f>
              <c:strCache>
                <c:ptCount val="1"/>
                <c:pt idx="0">
                  <c:v>NO2</c:v>
                </c:pt>
              </c:strCache>
            </c:strRef>
          </c:tx>
          <c:spPr>
            <a:solidFill>
              <a:srgbClr val="66CCFF"/>
            </a:solidFill>
            <a:ln>
              <a:solidFill>
                <a:srgbClr val="66CCFF"/>
              </a:solidFill>
            </a:ln>
          </c:spPr>
          <c:invertIfNegative val="0"/>
          <c:cat>
            <c:strRef>
              <c:f>'Bg graphs'!$H$108:$H$109</c:f>
              <c:strCache>
                <c:ptCount val="2"/>
                <c:pt idx="0">
                  <c:v>WHO</c:v>
                </c:pt>
                <c:pt idx="1">
                  <c:v>P/I</c:v>
                </c:pt>
              </c:strCache>
            </c:strRef>
          </c:cat>
          <c:val>
            <c:numRef>
              <c:f>'Bg graphs'!$L$111:$L$112</c:f>
              <c:numCache>
                <c:formatCode>0</c:formatCode>
                <c:ptCount val="2"/>
                <c:pt idx="0">
                  <c:v>1192.8311811399872</c:v>
                </c:pt>
                <c:pt idx="1">
                  <c:v>506.65769660924383</c:v>
                </c:pt>
              </c:numCache>
            </c:numRef>
          </c:val>
        </c:ser>
        <c:ser>
          <c:idx val="4"/>
          <c:order val="5"/>
          <c:tx>
            <c:strRef>
              <c:f>'Bg graphs'!$M$107</c:f>
              <c:strCache>
                <c:ptCount val="1"/>
                <c:pt idx="0">
                  <c:v>Underweight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invertIfNegative val="0"/>
          <c:cat>
            <c:strRef>
              <c:f>'Bg graphs'!$H$108:$H$109</c:f>
              <c:strCache>
                <c:ptCount val="2"/>
                <c:pt idx="0">
                  <c:v>WHO</c:v>
                </c:pt>
                <c:pt idx="1">
                  <c:v>P/I</c:v>
                </c:pt>
              </c:strCache>
            </c:strRef>
          </c:cat>
          <c:val>
            <c:numRef>
              <c:f>'Bg graphs'!$M$111:$M$112</c:f>
              <c:numCache>
                <c:formatCode>0</c:formatCode>
                <c:ptCount val="2"/>
                <c:pt idx="0">
                  <c:v>53.656330417772836</c:v>
                </c:pt>
                <c:pt idx="1">
                  <c:v>13.423535800563231</c:v>
                </c:pt>
              </c:numCache>
            </c:numRef>
          </c:val>
        </c:ser>
        <c:ser>
          <c:idx val="5"/>
          <c:order val="6"/>
          <c:tx>
            <c:strRef>
              <c:f>'Bg graphs'!$N$107</c:f>
              <c:strCache>
                <c:ptCount val="1"/>
                <c:pt idx="0">
                  <c:v>PM2.5</c:v>
                </c:pt>
              </c:strCache>
            </c:strRef>
          </c:tx>
          <c:spPr>
            <a:solidFill>
              <a:srgbClr val="0066FF"/>
            </a:solidFill>
            <a:ln>
              <a:solidFill>
                <a:srgbClr val="0066FF"/>
              </a:solidFill>
            </a:ln>
          </c:spPr>
          <c:invertIfNegative val="0"/>
          <c:cat>
            <c:strRef>
              <c:f>'Bg graphs'!$H$108:$H$109</c:f>
              <c:strCache>
                <c:ptCount val="2"/>
                <c:pt idx="0">
                  <c:v>WHO</c:v>
                </c:pt>
                <c:pt idx="1">
                  <c:v>P/I</c:v>
                </c:pt>
              </c:strCache>
            </c:strRef>
          </c:cat>
          <c:val>
            <c:numRef>
              <c:f>'Bg graphs'!$N$111:$N$112</c:f>
              <c:numCache>
                <c:formatCode>0</c:formatCode>
                <c:ptCount val="2"/>
                <c:pt idx="0">
                  <c:v>1310.065038960744</c:v>
                </c:pt>
                <c:pt idx="1">
                  <c:v>556.45303840380882</c:v>
                </c:pt>
              </c:numCache>
            </c:numRef>
          </c:val>
        </c:ser>
        <c:ser>
          <c:idx val="6"/>
          <c:order val="7"/>
          <c:tx>
            <c:strRef>
              <c:f>'Bg graphs'!$O$107</c:f>
              <c:strCache>
                <c:ptCount val="1"/>
                <c:pt idx="0">
                  <c:v>Formaldehyde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cat>
            <c:strRef>
              <c:f>'Bg graphs'!$H$108:$H$109</c:f>
              <c:strCache>
                <c:ptCount val="2"/>
                <c:pt idx="0">
                  <c:v>WHO</c:v>
                </c:pt>
                <c:pt idx="1">
                  <c:v>P/I</c:v>
                </c:pt>
              </c:strCache>
            </c:strRef>
          </c:cat>
          <c:val>
            <c:numRef>
              <c:f>'Bg graphs'!$O$111:$O$112</c:f>
              <c:numCache>
                <c:formatCode>0</c:formatCode>
                <c:ptCount val="2"/>
                <c:pt idx="0">
                  <c:v>3.7047403882679686E-2</c:v>
                </c:pt>
                <c:pt idx="1">
                  <c:v>3.4124397704780184E-3</c:v>
                </c:pt>
              </c:numCache>
            </c:numRef>
          </c:val>
        </c:ser>
        <c:ser>
          <c:idx val="7"/>
          <c:order val="8"/>
          <c:tx>
            <c:strRef>
              <c:f>'Bg graphs'!$P$107</c:f>
              <c:strCache>
                <c:ptCount val="1"/>
                <c:pt idx="0">
                  <c:v>Allergen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c:spPr>
          <c:invertIfNegative val="0"/>
          <c:cat>
            <c:strRef>
              <c:f>'Bg graphs'!$H$108:$H$109</c:f>
              <c:strCache>
                <c:ptCount val="2"/>
                <c:pt idx="0">
                  <c:v>WHO</c:v>
                </c:pt>
                <c:pt idx="1">
                  <c:v>P/I</c:v>
                </c:pt>
              </c:strCache>
            </c:strRef>
          </c:cat>
          <c:val>
            <c:numRef>
              <c:f>'Bg graphs'!$P$111:$P$112</c:f>
              <c:numCache>
                <c:formatCode>0</c:formatCode>
                <c:ptCount val="2"/>
                <c:pt idx="0">
                  <c:v>535.36381874703852</c:v>
                </c:pt>
                <c:pt idx="1">
                  <c:v>140.35939910086589</c:v>
                </c:pt>
              </c:numCache>
            </c:numRef>
          </c:val>
        </c:ser>
        <c:ser>
          <c:idx val="8"/>
          <c:order val="9"/>
          <c:tx>
            <c:strRef>
              <c:f>'Bg graphs'!$Q$107</c:f>
              <c:strCache>
                <c:ptCount val="1"/>
                <c:pt idx="0">
                  <c:v>Cat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invertIfNegative val="0"/>
          <c:cat>
            <c:strRef>
              <c:f>'Bg graphs'!$H$108:$H$109</c:f>
              <c:strCache>
                <c:ptCount val="2"/>
                <c:pt idx="0">
                  <c:v>WHO</c:v>
                </c:pt>
                <c:pt idx="1">
                  <c:v>P/I</c:v>
                </c:pt>
              </c:strCache>
            </c:strRef>
          </c:cat>
          <c:val>
            <c:numRef>
              <c:f>'Bg graphs'!$Q$111:$Q$112</c:f>
              <c:numCache>
                <c:formatCode>0</c:formatCode>
                <c:ptCount val="2"/>
                <c:pt idx="0">
                  <c:v>9.1400938268565728</c:v>
                </c:pt>
                <c:pt idx="1">
                  <c:v>2.3658999419614637</c:v>
                </c:pt>
              </c:numCache>
            </c:numRef>
          </c:val>
        </c:ser>
        <c:ser>
          <c:idx val="9"/>
          <c:order val="10"/>
          <c:tx>
            <c:strRef>
              <c:f>'Bg graphs'!$R$107</c:f>
              <c:strCache>
                <c:ptCount val="1"/>
                <c:pt idx="0">
                  <c:v>Dog</c:v>
                </c:pt>
              </c:strCache>
            </c:strRef>
          </c:tx>
          <c:spPr>
            <a:solidFill>
              <a:srgbClr val="996633"/>
            </a:solidFill>
            <a:ln>
              <a:solidFill>
                <a:srgbClr val="996633"/>
              </a:solidFill>
            </a:ln>
          </c:spPr>
          <c:invertIfNegative val="0"/>
          <c:cat>
            <c:strRef>
              <c:f>'Bg graphs'!$H$108:$H$109</c:f>
              <c:strCache>
                <c:ptCount val="2"/>
                <c:pt idx="0">
                  <c:v>WHO</c:v>
                </c:pt>
                <c:pt idx="1">
                  <c:v>P/I</c:v>
                </c:pt>
              </c:strCache>
            </c:strRef>
          </c:cat>
          <c:val>
            <c:numRef>
              <c:f>'Bg graphs'!$R$111:$R$112</c:f>
              <c:numCache>
                <c:formatCode>0</c:formatCode>
                <c:ptCount val="2"/>
                <c:pt idx="0">
                  <c:v>28.67086919642</c:v>
                </c:pt>
                <c:pt idx="1">
                  <c:v>7.4243006489444792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overlap val="100"/>
        <c:serLines/>
        <c:axId val="104648064"/>
        <c:axId val="104658432"/>
      </c:barChart>
      <c:catAx>
        <c:axId val="1046480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Asthma Duration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4658432"/>
        <c:crosses val="autoZero"/>
        <c:auto val="1"/>
        <c:lblAlgn val="ctr"/>
        <c:lblOffset val="100"/>
        <c:noMultiLvlLbl val="0"/>
      </c:catAx>
      <c:valAx>
        <c:axId val="1046584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fi-FI" sz="1600" dirty="0" err="1" smtClean="0"/>
                  <a:t>Attributable</a:t>
                </a:r>
                <a:r>
                  <a:rPr lang="fi-FI" sz="1600" baseline="0" dirty="0" smtClean="0"/>
                  <a:t> </a:t>
                </a:r>
                <a:r>
                  <a:rPr lang="fi-FI" sz="1600" baseline="0" dirty="0" err="1" smtClean="0"/>
                  <a:t>Years</a:t>
                </a:r>
                <a:r>
                  <a:rPr lang="fi-FI" sz="1600" baseline="0" dirty="0" smtClean="0"/>
                  <a:t> </a:t>
                </a:r>
                <a:r>
                  <a:rPr lang="fi-FI" sz="1600" baseline="0" dirty="0" err="1" smtClean="0"/>
                  <a:t>Lived</a:t>
                </a:r>
                <a:r>
                  <a:rPr lang="fi-FI" sz="1600" baseline="0" dirty="0" smtClean="0"/>
                  <a:t> with </a:t>
                </a:r>
                <a:r>
                  <a:rPr lang="fi-FI" sz="1600" baseline="0" dirty="0" err="1" smtClean="0"/>
                  <a:t>Disability</a:t>
                </a:r>
                <a:r>
                  <a:rPr lang="fi-FI" sz="1600" baseline="0" dirty="0" smtClean="0"/>
                  <a:t> (YLD) (</a:t>
                </a:r>
                <a:r>
                  <a:rPr lang="fi-FI" sz="1600" baseline="0" dirty="0" err="1" smtClean="0"/>
                  <a:t>Years</a:t>
                </a:r>
                <a:r>
                  <a:rPr lang="fi-FI" sz="1600" baseline="0" dirty="0" smtClean="0"/>
                  <a:t>)</a:t>
                </a:r>
                <a:endParaRPr lang="en-US" sz="1600" dirty="0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4648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591502772493806"/>
          <c:y val="4.1152746659774635E-2"/>
          <c:w val="0.31408497227506188"/>
          <c:h val="0.9324354176525956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91613639297957"/>
          <c:y val="7.6591194357160622E-2"/>
          <c:w val="0.82083863607020424"/>
          <c:h val="0.59754986273986821"/>
        </c:manualLayout>
      </c:layout>
      <c:barChart>
        <c:barDir val="col"/>
        <c:grouping val="clustered"/>
        <c:varyColors val="0"/>
        <c:ser>
          <c:idx val="0"/>
          <c:order val="0"/>
          <c:tx>
            <c:v>Incidence rate ('000)</c:v>
          </c:tx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1F497D">
                  <a:lumMod val="40000"/>
                  <a:lumOff val="60000"/>
                </a:srgbClr>
              </a:solidFill>
              <a:ln>
                <a:solidFill>
                  <a:srgbClr val="1F497D">
                    <a:lumMod val="40000"/>
                    <a:lumOff val="60000"/>
                  </a:srgbClr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CC0099"/>
              </a:solidFill>
              <a:ln>
                <a:solidFill>
                  <a:srgbClr val="CC0099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F79646">
                  <a:lumMod val="75000"/>
                </a:srgbClr>
              </a:solidFill>
              <a:ln>
                <a:solidFill>
                  <a:srgbClr val="F79646">
                    <a:lumMod val="75000"/>
                  </a:srgbClr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8"/>
            <c:invertIfNegative val="0"/>
            <c:bubble3D val="0"/>
            <c:spPr>
              <a:solidFill>
                <a:srgbClr val="9BBB59">
                  <a:lumMod val="75000"/>
                </a:srgbClr>
              </a:solidFill>
              <a:ln>
                <a:solidFill>
                  <a:srgbClr val="9BBB59">
                    <a:lumMod val="75000"/>
                  </a:srgbClr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dPt>
          <c:cat>
            <c:strRef>
              <c:f>'Bg graphs'!$A$3:$A$12</c:f>
              <c:strCache>
                <c:ptCount val="10"/>
                <c:pt idx="0">
                  <c:v>Infant</c:v>
                </c:pt>
                <c:pt idx="1">
                  <c:v>Toddler</c:v>
                </c:pt>
                <c:pt idx="2">
                  <c:v>Preschool Child</c:v>
                </c:pt>
                <c:pt idx="3">
                  <c:v>Child</c:v>
                </c:pt>
                <c:pt idx="4">
                  <c:v>Teen</c:v>
                </c:pt>
                <c:pt idx="5">
                  <c:v>Young Adult</c:v>
                </c:pt>
                <c:pt idx="6">
                  <c:v>Working Age</c:v>
                </c:pt>
                <c:pt idx="7">
                  <c:v>Pensioner</c:v>
                </c:pt>
                <c:pt idx="8">
                  <c:v>Elderly</c:v>
                </c:pt>
                <c:pt idx="9">
                  <c:v>Total</c:v>
                </c:pt>
              </c:strCache>
            </c:strRef>
          </c:cat>
          <c:val>
            <c:numRef>
              <c:f>'Bg graphs'!$AA$3:$AA$12</c:f>
              <c:numCache>
                <c:formatCode>0.00</c:formatCode>
                <c:ptCount val="10"/>
                <c:pt idx="0">
                  <c:v>4.9938409295202581E-2</c:v>
                </c:pt>
                <c:pt idx="1">
                  <c:v>6.6248313753761625</c:v>
                </c:pt>
                <c:pt idx="2">
                  <c:v>5.7018279389569004</c:v>
                </c:pt>
                <c:pt idx="3">
                  <c:v>3.6897190357917107</c:v>
                </c:pt>
                <c:pt idx="4">
                  <c:v>2.3408449442229289</c:v>
                </c:pt>
                <c:pt idx="5">
                  <c:v>1.5526272815204694</c:v>
                </c:pt>
                <c:pt idx="6">
                  <c:v>2.3091206104785269</c:v>
                </c:pt>
                <c:pt idx="7">
                  <c:v>3.7317215715273968</c:v>
                </c:pt>
                <c:pt idx="8">
                  <c:v>2.0391038377760293</c:v>
                </c:pt>
                <c:pt idx="9">
                  <c:v>2.7437676866823946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783552"/>
        <c:axId val="91785088"/>
      </c:barChart>
      <c:catAx>
        <c:axId val="91783552"/>
        <c:scaling>
          <c:orientation val="minMax"/>
        </c:scaling>
        <c:delete val="0"/>
        <c:axPos val="b"/>
        <c:majorTickMark val="none"/>
        <c:minorTickMark val="none"/>
        <c:tickLblPos val="nextTo"/>
        <c:crossAx val="91785088"/>
        <c:crosses val="autoZero"/>
        <c:auto val="1"/>
        <c:lblAlgn val="ctr"/>
        <c:lblOffset val="100"/>
        <c:noMultiLvlLbl val="0"/>
      </c:catAx>
      <c:valAx>
        <c:axId val="917850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Incidence</a:t>
                </a:r>
                <a:r>
                  <a:rPr lang="en-US" sz="1600" baseline="0" dirty="0"/>
                  <a:t> rate </a:t>
                </a:r>
                <a:endParaRPr lang="en-US" sz="1600" baseline="0" dirty="0" smtClean="0"/>
              </a:p>
              <a:p>
                <a:pPr>
                  <a:defRPr sz="1600"/>
                </a:pPr>
                <a:r>
                  <a:rPr lang="en-US" sz="1600" baseline="0" dirty="0" smtClean="0"/>
                  <a:t>(</a:t>
                </a:r>
                <a:r>
                  <a:rPr lang="en-US" sz="1600" baseline="0" dirty="0"/>
                  <a:t>per 1000)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4.6936989080066376E-2"/>
              <c:y val="9.8647167735924648E-2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178355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en-US"/>
          </a:p>
        </c:txPr>
      </c:dTable>
    </c:plotArea>
    <c:plotVisOnly val="1"/>
    <c:dispBlanksAs val="gap"/>
    <c:showDLblsOverMax val="0"/>
  </c:chart>
  <c:externalData r:id="rId2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29277015197545"/>
          <c:y val="8.0938024692986901E-2"/>
          <c:w val="0.69077334319175265"/>
          <c:h val="0.79846208624305692"/>
        </c:manualLayout>
      </c:layout>
      <c:barChart>
        <c:barDir val="col"/>
        <c:grouping val="stacked"/>
        <c:varyColors val="0"/>
        <c:ser>
          <c:idx val="10"/>
          <c:order val="0"/>
          <c:tx>
            <c:strRef>
              <c:f>'Bg graphs'!$S$107</c:f>
              <c:strCache>
                <c:ptCount val="1"/>
                <c:pt idx="0">
                  <c:v>Residual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cat>
            <c:strRef>
              <c:f>'Bg graphs'!$H$108:$H$109</c:f>
              <c:strCache>
                <c:ptCount val="2"/>
                <c:pt idx="0">
                  <c:v>WHO</c:v>
                </c:pt>
                <c:pt idx="1">
                  <c:v>P/I</c:v>
                </c:pt>
              </c:strCache>
            </c:strRef>
          </c:cat>
          <c:val>
            <c:numRef>
              <c:f>'Bg graphs'!$S$126:$S$127</c:f>
              <c:numCache>
                <c:formatCode>0</c:formatCode>
                <c:ptCount val="2"/>
                <c:pt idx="0">
                  <c:v>3918.9778778285618</c:v>
                </c:pt>
                <c:pt idx="1">
                  <c:v>4438.9084558814393</c:v>
                </c:pt>
              </c:numCache>
            </c:numRef>
          </c:val>
        </c:ser>
        <c:ser>
          <c:idx val="0"/>
          <c:order val="1"/>
          <c:tx>
            <c:strRef>
              <c:f>'Bg graphs'!$I$107</c:f>
              <c:strCache>
                <c:ptCount val="1"/>
                <c:pt idx="0">
                  <c:v>SHS_aggregated</c:v>
                </c:pt>
              </c:strCache>
            </c:strRef>
          </c:tx>
          <c:spPr>
            <a:solidFill>
              <a:srgbClr val="3333FF"/>
            </a:solidFill>
            <a:ln>
              <a:solidFill>
                <a:srgbClr val="3333FF"/>
              </a:solidFill>
            </a:ln>
          </c:spPr>
          <c:invertIfNegative val="0"/>
          <c:cat>
            <c:strRef>
              <c:f>'Bg graphs'!$H$108:$H$109</c:f>
              <c:strCache>
                <c:ptCount val="2"/>
                <c:pt idx="0">
                  <c:v>WHO</c:v>
                </c:pt>
                <c:pt idx="1">
                  <c:v>P/I</c:v>
                </c:pt>
              </c:strCache>
            </c:strRef>
          </c:cat>
          <c:val>
            <c:numRef>
              <c:f>'Bg graphs'!$I$126:$I$127</c:f>
              <c:numCache>
                <c:formatCode>0</c:formatCode>
                <c:ptCount val="2"/>
                <c:pt idx="0">
                  <c:v>631.62302467462575</c:v>
                </c:pt>
                <c:pt idx="1">
                  <c:v>781.60977622558062</c:v>
                </c:pt>
              </c:numCache>
            </c:numRef>
          </c:val>
        </c:ser>
        <c:ser>
          <c:idx val="1"/>
          <c:order val="2"/>
          <c:tx>
            <c:strRef>
              <c:f>'Bg graphs'!$J$107</c:f>
              <c:strCache>
                <c:ptCount val="1"/>
                <c:pt idx="0">
                  <c:v>Smoking_aggregated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c:spPr>
          <c:invertIfNegative val="0"/>
          <c:cat>
            <c:strRef>
              <c:f>'Bg graphs'!$H$108:$H$109</c:f>
              <c:strCache>
                <c:ptCount val="2"/>
                <c:pt idx="0">
                  <c:v>WHO</c:v>
                </c:pt>
                <c:pt idx="1">
                  <c:v>P/I</c:v>
                </c:pt>
              </c:strCache>
            </c:strRef>
          </c:cat>
          <c:val>
            <c:numRef>
              <c:f>'Bg graphs'!$J$126:$J$127</c:f>
              <c:numCache>
                <c:formatCode>0</c:formatCode>
                <c:ptCount val="2"/>
                <c:pt idx="0">
                  <c:v>42.180969754417717</c:v>
                </c:pt>
                <c:pt idx="1">
                  <c:v>50.898029338854059</c:v>
                </c:pt>
              </c:numCache>
            </c:numRef>
          </c:val>
        </c:ser>
        <c:ser>
          <c:idx val="2"/>
          <c:order val="3"/>
          <c:tx>
            <c:strRef>
              <c:f>'Bg graphs'!$K$107</c:f>
              <c:strCache>
                <c:ptCount val="1"/>
                <c:pt idx="0">
                  <c:v>D&amp;M</c:v>
                </c:pt>
              </c:strCache>
            </c:strRef>
          </c:tx>
          <c:spPr>
            <a:solidFill>
              <a:srgbClr val="CCCC00"/>
            </a:solidFill>
            <a:ln>
              <a:solidFill>
                <a:srgbClr val="CCCC00"/>
              </a:solidFill>
            </a:ln>
          </c:spPr>
          <c:invertIfNegative val="0"/>
          <c:cat>
            <c:strRef>
              <c:f>'Bg graphs'!$H$108:$H$109</c:f>
              <c:strCache>
                <c:ptCount val="2"/>
                <c:pt idx="0">
                  <c:v>WHO</c:v>
                </c:pt>
                <c:pt idx="1">
                  <c:v>P/I</c:v>
                </c:pt>
              </c:strCache>
            </c:strRef>
          </c:cat>
          <c:val>
            <c:numRef>
              <c:f>'Bg graphs'!$K$126:$K$127</c:f>
              <c:numCache>
                <c:formatCode>0</c:formatCode>
                <c:ptCount val="2"/>
                <c:pt idx="0">
                  <c:v>883.33079510569689</c:v>
                </c:pt>
                <c:pt idx="1">
                  <c:v>884.45510415516424</c:v>
                </c:pt>
              </c:numCache>
            </c:numRef>
          </c:val>
        </c:ser>
        <c:ser>
          <c:idx val="3"/>
          <c:order val="4"/>
          <c:tx>
            <c:strRef>
              <c:f>'Bg graphs'!$L$107</c:f>
              <c:strCache>
                <c:ptCount val="1"/>
                <c:pt idx="0">
                  <c:v>NO2</c:v>
                </c:pt>
              </c:strCache>
            </c:strRef>
          </c:tx>
          <c:spPr>
            <a:solidFill>
              <a:srgbClr val="66CCFF"/>
            </a:solidFill>
            <a:ln>
              <a:solidFill>
                <a:srgbClr val="66CCFF"/>
              </a:solidFill>
            </a:ln>
          </c:spPr>
          <c:invertIfNegative val="0"/>
          <c:cat>
            <c:strRef>
              <c:f>'Bg graphs'!$H$108:$H$109</c:f>
              <c:strCache>
                <c:ptCount val="2"/>
                <c:pt idx="0">
                  <c:v>WHO</c:v>
                </c:pt>
                <c:pt idx="1">
                  <c:v>P/I</c:v>
                </c:pt>
              </c:strCache>
            </c:strRef>
          </c:cat>
          <c:val>
            <c:numRef>
              <c:f>'Bg graphs'!$L$126:$L$127</c:f>
              <c:numCache>
                <c:formatCode>0</c:formatCode>
                <c:ptCount val="2"/>
                <c:pt idx="0">
                  <c:v>987.61153486696685</c:v>
                </c:pt>
                <c:pt idx="1">
                  <c:v>988.86857310469316</c:v>
                </c:pt>
              </c:numCache>
            </c:numRef>
          </c:val>
        </c:ser>
        <c:ser>
          <c:idx val="4"/>
          <c:order val="5"/>
          <c:tx>
            <c:strRef>
              <c:f>'Bg graphs'!$M$107</c:f>
              <c:strCache>
                <c:ptCount val="1"/>
                <c:pt idx="0">
                  <c:v>Underweight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invertIfNegative val="0"/>
          <c:cat>
            <c:strRef>
              <c:f>'Bg graphs'!$H$108:$H$109</c:f>
              <c:strCache>
                <c:ptCount val="2"/>
                <c:pt idx="0">
                  <c:v>WHO</c:v>
                </c:pt>
                <c:pt idx="1">
                  <c:v>P/I</c:v>
                </c:pt>
              </c:strCache>
            </c:strRef>
          </c:cat>
          <c:val>
            <c:numRef>
              <c:f>'Bg graphs'!$M$126:$M$127</c:f>
              <c:numCache>
                <c:formatCode>0</c:formatCode>
                <c:ptCount val="2"/>
                <c:pt idx="0">
                  <c:v>102.75838326350573</c:v>
                </c:pt>
                <c:pt idx="1">
                  <c:v>43.251341092650911</c:v>
                </c:pt>
              </c:numCache>
            </c:numRef>
          </c:val>
        </c:ser>
        <c:ser>
          <c:idx val="5"/>
          <c:order val="6"/>
          <c:tx>
            <c:strRef>
              <c:f>'Bg graphs'!$N$107</c:f>
              <c:strCache>
                <c:ptCount val="1"/>
                <c:pt idx="0">
                  <c:v>PM2.5</c:v>
                </c:pt>
              </c:strCache>
            </c:strRef>
          </c:tx>
          <c:spPr>
            <a:solidFill>
              <a:srgbClr val="0066FF"/>
            </a:solidFill>
            <a:ln>
              <a:solidFill>
                <a:srgbClr val="0066FF"/>
              </a:solidFill>
            </a:ln>
          </c:spPr>
          <c:invertIfNegative val="0"/>
          <c:cat>
            <c:strRef>
              <c:f>'Bg graphs'!$H$108:$H$109</c:f>
              <c:strCache>
                <c:ptCount val="2"/>
                <c:pt idx="0">
                  <c:v>WHO</c:v>
                </c:pt>
                <c:pt idx="1">
                  <c:v>P/I</c:v>
                </c:pt>
              </c:strCache>
            </c:strRef>
          </c:cat>
          <c:val>
            <c:numRef>
              <c:f>'Bg graphs'!$N$126:$N$127</c:f>
              <c:numCache>
                <c:formatCode>0</c:formatCode>
                <c:ptCount val="2"/>
                <c:pt idx="0">
                  <c:v>1088.2890976938788</c:v>
                </c:pt>
                <c:pt idx="1">
                  <c:v>1089.6742789733648</c:v>
                </c:pt>
              </c:numCache>
            </c:numRef>
          </c:val>
        </c:ser>
        <c:ser>
          <c:idx val="6"/>
          <c:order val="7"/>
          <c:tx>
            <c:strRef>
              <c:f>'Bg graphs'!$O$107</c:f>
              <c:strCache>
                <c:ptCount val="1"/>
                <c:pt idx="0">
                  <c:v>Formaldehyde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cat>
            <c:strRef>
              <c:f>'Bg graphs'!$H$108:$H$109</c:f>
              <c:strCache>
                <c:ptCount val="2"/>
                <c:pt idx="0">
                  <c:v>WHO</c:v>
                </c:pt>
                <c:pt idx="1">
                  <c:v>P/I</c:v>
                </c:pt>
              </c:strCache>
            </c:strRef>
          </c:cat>
          <c:val>
            <c:numRef>
              <c:f>'Bg graphs'!$O$126:$O$127</c:f>
              <c:numCache>
                <c:formatCode>0</c:formatCode>
                <c:ptCount val="2"/>
                <c:pt idx="0">
                  <c:v>0.22112881620248992</c:v>
                </c:pt>
                <c:pt idx="1">
                  <c:v>2.8681714883606081E-2</c:v>
                </c:pt>
              </c:numCache>
            </c:numRef>
          </c:val>
        </c:ser>
        <c:ser>
          <c:idx val="7"/>
          <c:order val="8"/>
          <c:tx>
            <c:strRef>
              <c:f>'Bg graphs'!$P$107</c:f>
              <c:strCache>
                <c:ptCount val="1"/>
                <c:pt idx="0">
                  <c:v>Allergen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c:spPr>
          <c:invertIfNegative val="0"/>
          <c:cat>
            <c:strRef>
              <c:f>'Bg graphs'!$H$108:$H$109</c:f>
              <c:strCache>
                <c:ptCount val="2"/>
                <c:pt idx="0">
                  <c:v>WHO</c:v>
                </c:pt>
                <c:pt idx="1">
                  <c:v>P/I</c:v>
                </c:pt>
              </c:strCache>
            </c:strRef>
          </c:cat>
          <c:val>
            <c:numRef>
              <c:f>'Bg graphs'!$P$126:$P$127</c:f>
              <c:numCache>
                <c:formatCode>0</c:formatCode>
                <c:ptCount val="2"/>
                <c:pt idx="0">
                  <c:v>1012.4432797728207</c:v>
                </c:pt>
                <c:pt idx="1">
                  <c:v>439.37242249150364</c:v>
                </c:pt>
              </c:numCache>
            </c:numRef>
          </c:val>
        </c:ser>
        <c:ser>
          <c:idx val="8"/>
          <c:order val="9"/>
          <c:tx>
            <c:strRef>
              <c:f>'Bg graphs'!$Q$107</c:f>
              <c:strCache>
                <c:ptCount val="1"/>
                <c:pt idx="0">
                  <c:v>Cat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invertIfNegative val="0"/>
          <c:cat>
            <c:strRef>
              <c:f>'Bg graphs'!$H$108:$H$109</c:f>
              <c:strCache>
                <c:ptCount val="2"/>
                <c:pt idx="0">
                  <c:v>WHO</c:v>
                </c:pt>
                <c:pt idx="1">
                  <c:v>P/I</c:v>
                </c:pt>
              </c:strCache>
            </c:strRef>
          </c:cat>
          <c:val>
            <c:numRef>
              <c:f>'Bg graphs'!$Q$126:$Q$127</c:f>
              <c:numCache>
                <c:formatCode>0</c:formatCode>
                <c:ptCount val="2"/>
                <c:pt idx="0">
                  <c:v>16.705024485588289</c:v>
                </c:pt>
                <c:pt idx="1">
                  <c:v>7.4075596698773891</c:v>
                </c:pt>
              </c:numCache>
            </c:numRef>
          </c:val>
        </c:ser>
        <c:ser>
          <c:idx val="9"/>
          <c:order val="10"/>
          <c:tx>
            <c:strRef>
              <c:f>'Bg graphs'!$R$107</c:f>
              <c:strCache>
                <c:ptCount val="1"/>
                <c:pt idx="0">
                  <c:v>Dog</c:v>
                </c:pt>
              </c:strCache>
            </c:strRef>
          </c:tx>
          <c:spPr>
            <a:solidFill>
              <a:srgbClr val="996633"/>
            </a:solidFill>
            <a:ln>
              <a:solidFill>
                <a:srgbClr val="996633"/>
              </a:solidFill>
            </a:ln>
          </c:spPr>
          <c:invertIfNegative val="0"/>
          <c:cat>
            <c:strRef>
              <c:f>'Bg graphs'!$H$108:$H$109</c:f>
              <c:strCache>
                <c:ptCount val="2"/>
                <c:pt idx="0">
                  <c:v>WHO</c:v>
                </c:pt>
                <c:pt idx="1">
                  <c:v>P/I</c:v>
                </c:pt>
              </c:strCache>
            </c:strRef>
          </c:cat>
          <c:val>
            <c:numRef>
              <c:f>'Bg graphs'!$R$126:$R$127</c:f>
              <c:numCache>
                <c:formatCode>0</c:formatCode>
                <c:ptCount val="2"/>
                <c:pt idx="0">
                  <c:v>52.458883737734652</c:v>
                </c:pt>
                <c:pt idx="1">
                  <c:v>23.245777351988757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overlap val="100"/>
        <c:serLines/>
        <c:axId val="103126912"/>
        <c:axId val="103137280"/>
      </c:barChart>
      <c:catAx>
        <c:axId val="103126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Asthma Duration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3137280"/>
        <c:crosses val="autoZero"/>
        <c:auto val="1"/>
        <c:lblAlgn val="ctr"/>
        <c:lblOffset val="100"/>
        <c:noMultiLvlLbl val="0"/>
      </c:catAx>
      <c:valAx>
        <c:axId val="103137280"/>
        <c:scaling>
          <c:orientation val="minMax"/>
          <c:max val="90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fi-FI" sz="1600" dirty="0" err="1" smtClean="0"/>
                  <a:t>Attributable</a:t>
                </a:r>
                <a:r>
                  <a:rPr lang="fi-FI" sz="1600" dirty="0" smtClean="0"/>
                  <a:t> </a:t>
                </a:r>
                <a:r>
                  <a:rPr lang="fi-FI" sz="1600" dirty="0" err="1" smtClean="0"/>
                  <a:t>Years</a:t>
                </a:r>
                <a:r>
                  <a:rPr lang="fi-FI" sz="1600" dirty="0" smtClean="0"/>
                  <a:t> </a:t>
                </a:r>
                <a:r>
                  <a:rPr lang="fi-FI" sz="1600" dirty="0" err="1" smtClean="0"/>
                  <a:t>Lived</a:t>
                </a:r>
                <a:r>
                  <a:rPr lang="fi-FI" sz="1600" dirty="0" smtClean="0"/>
                  <a:t> with</a:t>
                </a:r>
                <a:r>
                  <a:rPr lang="fi-FI" sz="1600" baseline="0" dirty="0" smtClean="0"/>
                  <a:t> </a:t>
                </a:r>
                <a:r>
                  <a:rPr lang="fi-FI" sz="1600" baseline="0" dirty="0" err="1" smtClean="0"/>
                  <a:t>Disability</a:t>
                </a:r>
                <a:r>
                  <a:rPr lang="fi-FI" sz="1600" baseline="0" dirty="0" smtClean="0"/>
                  <a:t> (YLD) (</a:t>
                </a:r>
                <a:r>
                  <a:rPr lang="fi-FI" sz="1600" baseline="0" dirty="0" err="1" smtClean="0"/>
                  <a:t>Years</a:t>
                </a:r>
                <a:r>
                  <a:rPr lang="fi-FI" sz="1600" baseline="0" dirty="0" smtClean="0"/>
                  <a:t>)</a:t>
                </a:r>
                <a:endParaRPr lang="en-US" sz="1600" dirty="0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3126912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37975103052365"/>
          <c:y val="4.6225973017623427E-2"/>
          <c:w val="0.85527636725417067"/>
          <c:h val="0.76530984946381997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 w="25400"/>
            </c:spPr>
            <c:trendlineType val="linear"/>
            <c:dispRSqr val="0"/>
            <c:dispEq val="1"/>
            <c:trendlineLbl>
              <c:layout>
                <c:manualLayout>
                  <c:x val="0.167677449246006"/>
                  <c:y val="-0.1072829066424316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400"/>
                  </a:pPr>
                  <a:endParaRPr lang="en-US"/>
                </a:p>
              </c:txPr>
            </c:trendlineLbl>
          </c:trendline>
          <c:xVal>
            <c:numRef>
              <c:f>Extrapolation!$AL$3:$AL$4</c:f>
              <c:numCache>
                <c:formatCode>0.00</c:formatCode>
                <c:ptCount val="2"/>
                <c:pt idx="0">
                  <c:v>6</c:v>
                </c:pt>
                <c:pt idx="1">
                  <c:v>8</c:v>
                </c:pt>
              </c:numCache>
            </c:numRef>
          </c:xVal>
          <c:yVal>
            <c:numRef>
              <c:f>Extrapolation!$AM$3:$AM$4</c:f>
              <c:numCache>
                <c:formatCode>General</c:formatCode>
                <c:ptCount val="2"/>
                <c:pt idx="0">
                  <c:v>3.14</c:v>
                </c:pt>
                <c:pt idx="1">
                  <c:v>2.85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dPt>
            <c:idx val="0"/>
            <c:marker>
              <c:spPr>
                <a:solidFill>
                  <a:sysClr val="windowText" lastClr="000000"/>
                </a:solidFill>
              </c:spPr>
            </c:marker>
            <c:bubble3D val="0"/>
          </c:dPt>
          <c:trendline>
            <c:spPr>
              <a:ln>
                <a:prstDash val="dash"/>
              </a:ln>
            </c:spPr>
            <c:trendlineType val="linear"/>
            <c:dispRSqr val="0"/>
            <c:dispEq val="1"/>
            <c:trendlineLbl>
              <c:layout>
                <c:manualLayout>
                  <c:x val="-5.0681282349892193E-2"/>
                  <c:y val="6.4398389593669381E-3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400"/>
                  </a:pPr>
                  <a:endParaRPr lang="en-US"/>
                </a:p>
              </c:txPr>
            </c:trendlineLbl>
          </c:trendline>
          <c:xVal>
            <c:numRef>
              <c:f>Extrapolation!$AL$5:$AL$6</c:f>
              <c:numCache>
                <c:formatCode>General</c:formatCode>
                <c:ptCount val="2"/>
                <c:pt idx="0">
                  <c:v>0</c:v>
                </c:pt>
                <c:pt idx="1">
                  <c:v>6</c:v>
                </c:pt>
              </c:numCache>
            </c:numRef>
          </c:xVal>
          <c:yVal>
            <c:numRef>
              <c:f>Extrapolation!$AM$5:$AM$6</c:f>
              <c:numCache>
                <c:formatCode>General</c:formatCode>
                <c:ptCount val="2"/>
                <c:pt idx="0">
                  <c:v>1</c:v>
                </c:pt>
                <c:pt idx="1">
                  <c:v>3.14</c:v>
                </c:pt>
              </c:numCache>
            </c:numRef>
          </c:yVal>
          <c:smooth val="0"/>
        </c:ser>
        <c:ser>
          <c:idx val="2"/>
          <c:order val="2"/>
          <c:spPr>
            <a:ln w="28575">
              <a:noFill/>
            </a:ln>
          </c:spPr>
          <c:dPt>
            <c:idx val="1"/>
            <c:marker>
              <c:spPr>
                <a:solidFill>
                  <a:sysClr val="windowText" lastClr="000000"/>
                </a:solidFill>
              </c:spPr>
            </c:marker>
            <c:bubble3D val="0"/>
          </c:dPt>
          <c:trendline>
            <c:spPr>
              <a:ln>
                <a:prstDash val="dash"/>
              </a:ln>
            </c:spPr>
            <c:trendlineType val="linear"/>
            <c:dispRSqr val="0"/>
            <c:dispEq val="1"/>
            <c:trendlineLbl>
              <c:layout>
                <c:manualLayout>
                  <c:x val="2.4821385843034297E-2"/>
                  <c:y val="-0.2137223947090477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400"/>
                  </a:pPr>
                  <a:endParaRPr lang="en-US"/>
                </a:p>
              </c:txPr>
            </c:trendlineLbl>
          </c:trendline>
          <c:xVal>
            <c:numRef>
              <c:f>Extrapolation!$AL$7:$AL$8</c:f>
              <c:numCache>
                <c:formatCode>General</c:formatCode>
                <c:ptCount val="2"/>
                <c:pt idx="0">
                  <c:v>8</c:v>
                </c:pt>
                <c:pt idx="1">
                  <c:v>21</c:v>
                </c:pt>
              </c:numCache>
            </c:numRef>
          </c:xVal>
          <c:yVal>
            <c:numRef>
              <c:f>Extrapolation!$AM$7:$AM$8</c:f>
              <c:numCache>
                <c:formatCode>General</c:formatCode>
                <c:ptCount val="2"/>
                <c:pt idx="0">
                  <c:v>2.85</c:v>
                </c:pt>
                <c:pt idx="1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2680448"/>
        <c:axId val="142682368"/>
      </c:scatterChart>
      <c:valAx>
        <c:axId val="1426804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Age (years)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2682368"/>
        <c:crosses val="autoZero"/>
        <c:crossBetween val="midCat"/>
        <c:majorUnit val="1"/>
      </c:valAx>
      <c:valAx>
        <c:axId val="142682368"/>
        <c:scaling>
          <c:orientation val="minMax"/>
          <c:min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Relative Risk</a:t>
                </a:r>
              </a:p>
            </c:rich>
          </c:tx>
          <c:layout>
            <c:manualLayout>
              <c:xMode val="edge"/>
              <c:yMode val="edge"/>
              <c:x val="1.778926749679513E-3"/>
              <c:y val="0.2433654953122323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2680448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717386021191793E-2"/>
          <c:y val="3.2463507850992307E-2"/>
          <c:w val="0.90781459609215531"/>
          <c:h val="0.80867200810425011"/>
        </c:manualLayout>
      </c:layout>
      <c:lineChart>
        <c:grouping val="standard"/>
        <c:varyColors val="0"/>
        <c:ser>
          <c:idx val="0"/>
          <c:order val="0"/>
          <c:tx>
            <c:v>Total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trendline>
            <c:trendlineType val="log"/>
            <c:dispRSqr val="1"/>
            <c:dispEq val="1"/>
            <c:trendlineLbl>
              <c:layout>
                <c:manualLayout>
                  <c:x val="1.0163877952755905E-2"/>
                  <c:y val="-0.2034763866437225"/>
                </c:manualLayout>
              </c:layout>
              <c:numFmt formatCode="General" sourceLinked="0"/>
            </c:trendlineLbl>
          </c:trendline>
          <c:cat>
            <c:numRef>
              <c:f>'12 '!$A$14:$A$46</c:f>
              <c:numCache>
                <c:formatCode>General</c:formatCode>
                <c:ptCount val="33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</c:numCache>
            </c:numRef>
          </c:cat>
          <c:val>
            <c:numRef>
              <c:f>'12 '!$F$14:$F$46</c:f>
              <c:numCache>
                <c:formatCode>General</c:formatCode>
                <c:ptCount val="33"/>
                <c:pt idx="0">
                  <c:v>36</c:v>
                </c:pt>
                <c:pt idx="1">
                  <c:v>35</c:v>
                </c:pt>
                <c:pt idx="2">
                  <c:v>36</c:v>
                </c:pt>
                <c:pt idx="3">
                  <c:v>32</c:v>
                </c:pt>
                <c:pt idx="4">
                  <c:v>32</c:v>
                </c:pt>
                <c:pt idx="5">
                  <c:v>34</c:v>
                </c:pt>
                <c:pt idx="6">
                  <c:v>32</c:v>
                </c:pt>
                <c:pt idx="7">
                  <c:v>33</c:v>
                </c:pt>
                <c:pt idx="8">
                  <c:v>33</c:v>
                </c:pt>
                <c:pt idx="9">
                  <c:v>33</c:v>
                </c:pt>
                <c:pt idx="10">
                  <c:v>33</c:v>
                </c:pt>
                <c:pt idx="11">
                  <c:v>32</c:v>
                </c:pt>
                <c:pt idx="12">
                  <c:v>33</c:v>
                </c:pt>
                <c:pt idx="13">
                  <c:v>33</c:v>
                </c:pt>
                <c:pt idx="14">
                  <c:v>30</c:v>
                </c:pt>
                <c:pt idx="15">
                  <c:v>27</c:v>
                </c:pt>
                <c:pt idx="16">
                  <c:v>29</c:v>
                </c:pt>
                <c:pt idx="17">
                  <c:v>27</c:v>
                </c:pt>
                <c:pt idx="18">
                  <c:v>30</c:v>
                </c:pt>
                <c:pt idx="19">
                  <c:v>30</c:v>
                </c:pt>
                <c:pt idx="20">
                  <c:v>27</c:v>
                </c:pt>
                <c:pt idx="21">
                  <c:v>27</c:v>
                </c:pt>
                <c:pt idx="22">
                  <c:v>29</c:v>
                </c:pt>
                <c:pt idx="23">
                  <c:v>27</c:v>
                </c:pt>
                <c:pt idx="24">
                  <c:v>26</c:v>
                </c:pt>
                <c:pt idx="25">
                  <c:v>27</c:v>
                </c:pt>
                <c:pt idx="26">
                  <c:v>26</c:v>
                </c:pt>
                <c:pt idx="27">
                  <c:v>24</c:v>
                </c:pt>
                <c:pt idx="28">
                  <c:v>26</c:v>
                </c:pt>
                <c:pt idx="29">
                  <c:v>24</c:v>
                </c:pt>
                <c:pt idx="30">
                  <c:v>22</c:v>
                </c:pt>
                <c:pt idx="31">
                  <c:v>23</c:v>
                </c:pt>
                <c:pt idx="32">
                  <c:v>22</c:v>
                </c:pt>
              </c:numCache>
            </c:numRef>
          </c:val>
          <c:smooth val="0"/>
        </c:ser>
        <c:ser>
          <c:idx val="1"/>
          <c:order val="1"/>
          <c:tx>
            <c:v>15-24</c:v>
          </c:tx>
          <c:spPr>
            <a:ln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'12 '!$A$14:$A$46</c:f>
              <c:numCache>
                <c:formatCode>General</c:formatCode>
                <c:ptCount val="33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</c:numCache>
            </c:numRef>
          </c:cat>
          <c:val>
            <c:numRef>
              <c:f>'12 '!$C$14:$C$46</c:f>
              <c:numCache>
                <c:formatCode>General</c:formatCode>
                <c:ptCount val="33"/>
                <c:pt idx="0">
                  <c:v>37</c:v>
                </c:pt>
                <c:pt idx="1">
                  <c:v>29</c:v>
                </c:pt>
                <c:pt idx="2">
                  <c:v>30</c:v>
                </c:pt>
                <c:pt idx="3">
                  <c:v>25</c:v>
                </c:pt>
                <c:pt idx="4">
                  <c:v>22</c:v>
                </c:pt>
                <c:pt idx="5">
                  <c:v>28</c:v>
                </c:pt>
                <c:pt idx="6">
                  <c:v>27</c:v>
                </c:pt>
                <c:pt idx="7">
                  <c:v>30</c:v>
                </c:pt>
                <c:pt idx="8">
                  <c:v>28</c:v>
                </c:pt>
                <c:pt idx="9">
                  <c:v>31</c:v>
                </c:pt>
                <c:pt idx="10">
                  <c:v>30</c:v>
                </c:pt>
                <c:pt idx="11">
                  <c:v>28</c:v>
                </c:pt>
                <c:pt idx="12">
                  <c:v>27</c:v>
                </c:pt>
                <c:pt idx="13">
                  <c:v>30</c:v>
                </c:pt>
                <c:pt idx="14">
                  <c:v>27</c:v>
                </c:pt>
                <c:pt idx="15">
                  <c:v>26</c:v>
                </c:pt>
                <c:pt idx="16">
                  <c:v>23</c:v>
                </c:pt>
                <c:pt idx="17">
                  <c:v>23</c:v>
                </c:pt>
                <c:pt idx="18">
                  <c:v>23</c:v>
                </c:pt>
                <c:pt idx="19">
                  <c:v>25</c:v>
                </c:pt>
                <c:pt idx="20">
                  <c:v>18</c:v>
                </c:pt>
                <c:pt idx="21">
                  <c:v>22</c:v>
                </c:pt>
                <c:pt idx="22">
                  <c:v>31</c:v>
                </c:pt>
                <c:pt idx="23">
                  <c:v>25</c:v>
                </c:pt>
                <c:pt idx="24">
                  <c:v>23</c:v>
                </c:pt>
                <c:pt idx="25">
                  <c:v>21</c:v>
                </c:pt>
                <c:pt idx="26">
                  <c:v>20</c:v>
                </c:pt>
                <c:pt idx="27">
                  <c:v>21</c:v>
                </c:pt>
                <c:pt idx="28">
                  <c:v>24</c:v>
                </c:pt>
                <c:pt idx="29">
                  <c:v>18</c:v>
                </c:pt>
                <c:pt idx="30">
                  <c:v>14</c:v>
                </c:pt>
                <c:pt idx="31">
                  <c:v>18</c:v>
                </c:pt>
                <c:pt idx="32">
                  <c:v>12</c:v>
                </c:pt>
              </c:numCache>
            </c:numRef>
          </c:val>
          <c:smooth val="0"/>
        </c:ser>
        <c:ser>
          <c:idx val="2"/>
          <c:order val="2"/>
          <c:tx>
            <c:v>25-44</c:v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cat>
            <c:numRef>
              <c:f>'12 '!$A$14:$A$46</c:f>
              <c:numCache>
                <c:formatCode>General</c:formatCode>
                <c:ptCount val="33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</c:numCache>
            </c:numRef>
          </c:cat>
          <c:val>
            <c:numRef>
              <c:f>'12 '!$D$14:$D$46</c:f>
              <c:numCache>
                <c:formatCode>General</c:formatCode>
                <c:ptCount val="33"/>
                <c:pt idx="0">
                  <c:v>38</c:v>
                </c:pt>
                <c:pt idx="1">
                  <c:v>41</c:v>
                </c:pt>
                <c:pt idx="2">
                  <c:v>41</c:v>
                </c:pt>
                <c:pt idx="3">
                  <c:v>37</c:v>
                </c:pt>
                <c:pt idx="4">
                  <c:v>36</c:v>
                </c:pt>
                <c:pt idx="5">
                  <c:v>39</c:v>
                </c:pt>
                <c:pt idx="6">
                  <c:v>37</c:v>
                </c:pt>
                <c:pt idx="7">
                  <c:v>39</c:v>
                </c:pt>
                <c:pt idx="8">
                  <c:v>39</c:v>
                </c:pt>
                <c:pt idx="9">
                  <c:v>39</c:v>
                </c:pt>
                <c:pt idx="10">
                  <c:v>38</c:v>
                </c:pt>
                <c:pt idx="11">
                  <c:v>36</c:v>
                </c:pt>
                <c:pt idx="12">
                  <c:v>38</c:v>
                </c:pt>
                <c:pt idx="13">
                  <c:v>36</c:v>
                </c:pt>
                <c:pt idx="14">
                  <c:v>35</c:v>
                </c:pt>
                <c:pt idx="15">
                  <c:v>30</c:v>
                </c:pt>
                <c:pt idx="16">
                  <c:v>36</c:v>
                </c:pt>
                <c:pt idx="17">
                  <c:v>31</c:v>
                </c:pt>
                <c:pt idx="18">
                  <c:v>34</c:v>
                </c:pt>
                <c:pt idx="19">
                  <c:v>36</c:v>
                </c:pt>
                <c:pt idx="20">
                  <c:v>31</c:v>
                </c:pt>
                <c:pt idx="21">
                  <c:v>31</c:v>
                </c:pt>
                <c:pt idx="22">
                  <c:v>31</c:v>
                </c:pt>
                <c:pt idx="23">
                  <c:v>29</c:v>
                </c:pt>
                <c:pt idx="24">
                  <c:v>27</c:v>
                </c:pt>
                <c:pt idx="25">
                  <c:v>31</c:v>
                </c:pt>
                <c:pt idx="26">
                  <c:v>30</c:v>
                </c:pt>
                <c:pt idx="27">
                  <c:v>26</c:v>
                </c:pt>
                <c:pt idx="28">
                  <c:v>30</c:v>
                </c:pt>
                <c:pt idx="29">
                  <c:v>27</c:v>
                </c:pt>
                <c:pt idx="30">
                  <c:v>22</c:v>
                </c:pt>
                <c:pt idx="31">
                  <c:v>22</c:v>
                </c:pt>
                <c:pt idx="32">
                  <c:v>22</c:v>
                </c:pt>
              </c:numCache>
            </c:numRef>
          </c:val>
          <c:smooth val="0"/>
        </c:ser>
        <c:ser>
          <c:idx val="3"/>
          <c:order val="3"/>
          <c:tx>
            <c:v>45-64</c:v>
          </c:tx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numRef>
              <c:f>'12 '!$A$14:$A$46</c:f>
              <c:numCache>
                <c:formatCode>General</c:formatCode>
                <c:ptCount val="33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</c:numCache>
            </c:numRef>
          </c:cat>
          <c:val>
            <c:numRef>
              <c:f>'12 '!$E$14:$E$46</c:f>
              <c:numCache>
                <c:formatCode>General</c:formatCode>
                <c:ptCount val="33"/>
                <c:pt idx="0">
                  <c:v>31</c:v>
                </c:pt>
                <c:pt idx="1">
                  <c:v>30</c:v>
                </c:pt>
                <c:pt idx="2">
                  <c:v>31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28</c:v>
                </c:pt>
                <c:pt idx="7">
                  <c:v>27</c:v>
                </c:pt>
                <c:pt idx="8">
                  <c:v>29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31</c:v>
                </c:pt>
                <c:pt idx="13">
                  <c:v>30</c:v>
                </c:pt>
                <c:pt idx="14">
                  <c:v>27</c:v>
                </c:pt>
                <c:pt idx="15">
                  <c:v>25</c:v>
                </c:pt>
                <c:pt idx="16">
                  <c:v>26</c:v>
                </c:pt>
                <c:pt idx="17">
                  <c:v>26</c:v>
                </c:pt>
                <c:pt idx="18">
                  <c:v>28</c:v>
                </c:pt>
                <c:pt idx="19">
                  <c:v>27</c:v>
                </c:pt>
                <c:pt idx="20">
                  <c:v>28</c:v>
                </c:pt>
                <c:pt idx="21">
                  <c:v>26</c:v>
                </c:pt>
                <c:pt idx="22">
                  <c:v>26</c:v>
                </c:pt>
                <c:pt idx="23">
                  <c:v>27</c:v>
                </c:pt>
                <c:pt idx="24">
                  <c:v>25</c:v>
                </c:pt>
                <c:pt idx="25">
                  <c:v>27</c:v>
                </c:pt>
                <c:pt idx="26">
                  <c:v>25</c:v>
                </c:pt>
                <c:pt idx="27">
                  <c:v>25</c:v>
                </c:pt>
                <c:pt idx="28">
                  <c:v>23</c:v>
                </c:pt>
                <c:pt idx="29">
                  <c:v>24</c:v>
                </c:pt>
                <c:pt idx="30">
                  <c:v>24</c:v>
                </c:pt>
                <c:pt idx="31">
                  <c:v>25</c:v>
                </c:pt>
                <c:pt idx="32">
                  <c:v>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509248"/>
        <c:axId val="105511168"/>
      </c:lineChart>
      <c:catAx>
        <c:axId val="1055092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5511168"/>
        <c:crosses val="autoZero"/>
        <c:auto val="1"/>
        <c:lblAlgn val="ctr"/>
        <c:lblOffset val="100"/>
        <c:noMultiLvlLbl val="0"/>
      </c:catAx>
      <c:valAx>
        <c:axId val="1055111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Smoking Population</a:t>
                </a:r>
                <a:r>
                  <a:rPr lang="en-US" baseline="0" dirty="0" smtClean="0"/>
                  <a:t> (%)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5509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8556673471371625E-2"/>
          <c:y val="0.53740548878758576"/>
          <c:w val="0.72008530183727038"/>
          <c:h val="0.264370078740157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347190637224536E-2"/>
          <c:y val="2.5670766709383917E-2"/>
          <c:w val="0.90429573159424792"/>
          <c:h val="0.8141968978137738"/>
        </c:manualLayout>
      </c:layout>
      <c:lineChart>
        <c:grouping val="standard"/>
        <c:varyColors val="0"/>
        <c:ser>
          <c:idx val="0"/>
          <c:order val="0"/>
          <c:tx>
            <c:v>BaU</c:v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E!$AQ$1:$BQ$1</c:f>
              <c:numCache>
                <c:formatCode>General</c:formatCode>
                <c:ptCount val="2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  <c:pt idx="17">
                  <c:v>2031</c:v>
                </c:pt>
                <c:pt idx="18">
                  <c:v>2032</c:v>
                </c:pt>
                <c:pt idx="19">
                  <c:v>2033</c:v>
                </c:pt>
                <c:pt idx="20">
                  <c:v>2034</c:v>
                </c:pt>
                <c:pt idx="21">
                  <c:v>2035</c:v>
                </c:pt>
                <c:pt idx="22">
                  <c:v>2036</c:v>
                </c:pt>
                <c:pt idx="23">
                  <c:v>2037</c:v>
                </c:pt>
                <c:pt idx="24">
                  <c:v>2038</c:v>
                </c:pt>
                <c:pt idx="25">
                  <c:v>2039</c:v>
                </c:pt>
                <c:pt idx="26">
                  <c:v>2040</c:v>
                </c:pt>
              </c:numCache>
            </c:numRef>
          </c:cat>
          <c:val>
            <c:numRef>
              <c:f>E!$AQ$84:$BQ$84</c:f>
              <c:numCache>
                <c:formatCode>General</c:formatCode>
                <c:ptCount val="27"/>
                <c:pt idx="0">
                  <c:v>7.9426873345768563</c:v>
                </c:pt>
                <c:pt idx="1">
                  <c:v>7.8235470245582031</c:v>
                </c:pt>
                <c:pt idx="2">
                  <c:v>7.7061938191898296</c:v>
                </c:pt>
                <c:pt idx="3">
                  <c:v>7.5906009119019817</c:v>
                </c:pt>
                <c:pt idx="4">
                  <c:v>7.4767418982234517</c:v>
                </c:pt>
                <c:pt idx="5">
                  <c:v>7.3645907697500999</c:v>
                </c:pt>
                <c:pt idx="6">
                  <c:v>7.2541219082038486</c:v>
                </c:pt>
                <c:pt idx="7">
                  <c:v>7.1453100795807911</c:v>
                </c:pt>
                <c:pt idx="8">
                  <c:v>7.0381304283870794</c:v>
                </c:pt>
                <c:pt idx="9">
                  <c:v>6.932558471961273</c:v>
                </c:pt>
                <c:pt idx="10">
                  <c:v>6.8285700948818535</c:v>
                </c:pt>
                <c:pt idx="11">
                  <c:v>6.7261415434586258</c:v>
                </c:pt>
                <c:pt idx="12">
                  <c:v>6.625249420306746</c:v>
                </c:pt>
                <c:pt idx="13">
                  <c:v>6.5258706790021446</c:v>
                </c:pt>
                <c:pt idx="14">
                  <c:v>6.4279826188171123</c:v>
                </c:pt>
                <c:pt idx="15">
                  <c:v>6.3315628795348555</c:v>
                </c:pt>
                <c:pt idx="16">
                  <c:v>6.2365894363418324</c:v>
                </c:pt>
                <c:pt idx="17">
                  <c:v>6.1430405947967053</c:v>
                </c:pt>
                <c:pt idx="18">
                  <c:v>6.0508949858747547</c:v>
                </c:pt>
                <c:pt idx="19">
                  <c:v>5.9601315610866337</c:v>
                </c:pt>
                <c:pt idx="20">
                  <c:v>5.8707295876703345</c:v>
                </c:pt>
                <c:pt idx="21">
                  <c:v>5.7826686438552795</c:v>
                </c:pt>
                <c:pt idx="22">
                  <c:v>5.6959286141974506</c:v>
                </c:pt>
                <c:pt idx="23">
                  <c:v>5.610489684984489</c:v>
                </c:pt>
                <c:pt idx="24">
                  <c:v>5.5263323397097217</c:v>
                </c:pt>
                <c:pt idx="25">
                  <c:v>5.4434373546140762</c:v>
                </c:pt>
                <c:pt idx="26">
                  <c:v>5.3617857942948648</c:v>
                </c:pt>
              </c:numCache>
            </c:numRef>
          </c:val>
          <c:smooth val="0"/>
        </c:ser>
        <c:ser>
          <c:idx val="1"/>
          <c:order val="1"/>
          <c:tx>
            <c:v>Ban SSWC</c:v>
          </c:tx>
          <c:spPr>
            <a:ln>
              <a:solidFill>
                <a:srgbClr val="C00000"/>
              </a:solidFill>
              <a:prstDash val="sysDash"/>
            </a:ln>
          </c:spPr>
          <c:marker>
            <c:symbol val="none"/>
          </c:marker>
          <c:cat>
            <c:numRef>
              <c:f>E!$AQ$1:$BQ$1</c:f>
              <c:numCache>
                <c:formatCode>General</c:formatCode>
                <c:ptCount val="2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  <c:pt idx="17">
                  <c:v>2031</c:v>
                </c:pt>
                <c:pt idx="18">
                  <c:v>2032</c:v>
                </c:pt>
                <c:pt idx="19">
                  <c:v>2033</c:v>
                </c:pt>
                <c:pt idx="20">
                  <c:v>2034</c:v>
                </c:pt>
                <c:pt idx="21">
                  <c:v>2035</c:v>
                </c:pt>
                <c:pt idx="22">
                  <c:v>2036</c:v>
                </c:pt>
                <c:pt idx="23">
                  <c:v>2037</c:v>
                </c:pt>
                <c:pt idx="24">
                  <c:v>2038</c:v>
                </c:pt>
                <c:pt idx="25">
                  <c:v>2039</c:v>
                </c:pt>
                <c:pt idx="26">
                  <c:v>2040</c:v>
                </c:pt>
              </c:numCache>
            </c:numRef>
          </c:cat>
          <c:val>
            <c:numRef>
              <c:f>E!$AQ$85:$BQ$85</c:f>
              <c:numCache>
                <c:formatCode>General</c:formatCode>
                <c:ptCount val="27"/>
                <c:pt idx="0">
                  <c:v>7.9426873345768563</c:v>
                </c:pt>
                <c:pt idx="1">
                  <c:v>7.3235470245582031</c:v>
                </c:pt>
                <c:pt idx="2">
                  <c:v>7.2061938191898296</c:v>
                </c:pt>
                <c:pt idx="3">
                  <c:v>7.0906009119019817</c:v>
                </c:pt>
                <c:pt idx="4">
                  <c:v>6.9767418982234517</c:v>
                </c:pt>
                <c:pt idx="5">
                  <c:v>6.8645907697500999</c:v>
                </c:pt>
                <c:pt idx="6">
                  <c:v>6.7541219082038486</c:v>
                </c:pt>
                <c:pt idx="7">
                  <c:v>6.6453100795807911</c:v>
                </c:pt>
                <c:pt idx="8">
                  <c:v>6.5381304283870794</c:v>
                </c:pt>
                <c:pt idx="9">
                  <c:v>6.432558471961273</c:v>
                </c:pt>
                <c:pt idx="10">
                  <c:v>6.3285700948818535</c:v>
                </c:pt>
                <c:pt idx="11">
                  <c:v>6.2261415434586258</c:v>
                </c:pt>
                <c:pt idx="12">
                  <c:v>6.125249420306746</c:v>
                </c:pt>
                <c:pt idx="13">
                  <c:v>6.0258706790021446</c:v>
                </c:pt>
                <c:pt idx="14">
                  <c:v>5.9279826188171123</c:v>
                </c:pt>
                <c:pt idx="15">
                  <c:v>5.8315628795348555</c:v>
                </c:pt>
                <c:pt idx="16">
                  <c:v>5.7365894363418324</c:v>
                </c:pt>
                <c:pt idx="17">
                  <c:v>5.6430405947967053</c:v>
                </c:pt>
                <c:pt idx="18">
                  <c:v>5.5508949858747547</c:v>
                </c:pt>
                <c:pt idx="19">
                  <c:v>5.4601315610866337</c:v>
                </c:pt>
                <c:pt idx="20">
                  <c:v>5.3707295876703345</c:v>
                </c:pt>
                <c:pt idx="21">
                  <c:v>5.2826686438552795</c:v>
                </c:pt>
                <c:pt idx="22">
                  <c:v>5.1959286141974506</c:v>
                </c:pt>
                <c:pt idx="23">
                  <c:v>5.110489684984489</c:v>
                </c:pt>
                <c:pt idx="24">
                  <c:v>5.0263323397097217</c:v>
                </c:pt>
                <c:pt idx="25">
                  <c:v>4.9434373546140762</c:v>
                </c:pt>
                <c:pt idx="26">
                  <c:v>4.8617857942948648</c:v>
                </c:pt>
              </c:numCache>
            </c:numRef>
          </c:val>
          <c:smooth val="0"/>
        </c:ser>
        <c:ser>
          <c:idx val="2"/>
          <c:order val="2"/>
          <c:tx>
            <c:v>Reduction SSWC</c:v>
          </c:tx>
          <c:spPr>
            <a:ln>
              <a:solidFill>
                <a:srgbClr val="7030A0"/>
              </a:solidFill>
              <a:prstDash val="lgDash"/>
            </a:ln>
          </c:spPr>
          <c:marker>
            <c:symbol val="none"/>
          </c:marker>
          <c:cat>
            <c:numRef>
              <c:f>E!$AQ$1:$BQ$1</c:f>
              <c:numCache>
                <c:formatCode>General</c:formatCode>
                <c:ptCount val="2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  <c:pt idx="17">
                  <c:v>2031</c:v>
                </c:pt>
                <c:pt idx="18">
                  <c:v>2032</c:v>
                </c:pt>
                <c:pt idx="19">
                  <c:v>2033</c:v>
                </c:pt>
                <c:pt idx="20">
                  <c:v>2034</c:v>
                </c:pt>
                <c:pt idx="21">
                  <c:v>2035</c:v>
                </c:pt>
                <c:pt idx="22">
                  <c:v>2036</c:v>
                </c:pt>
                <c:pt idx="23">
                  <c:v>2037</c:v>
                </c:pt>
                <c:pt idx="24">
                  <c:v>2038</c:v>
                </c:pt>
                <c:pt idx="25">
                  <c:v>2039</c:v>
                </c:pt>
                <c:pt idx="26">
                  <c:v>2040</c:v>
                </c:pt>
              </c:numCache>
            </c:numRef>
          </c:cat>
          <c:val>
            <c:numRef>
              <c:f>E!$AQ$86:$BQ$86</c:f>
              <c:numCache>
                <c:formatCode>General</c:formatCode>
                <c:ptCount val="27"/>
                <c:pt idx="0">
                  <c:v>7.9426873345768563</c:v>
                </c:pt>
                <c:pt idx="1">
                  <c:v>7.5735470245582031</c:v>
                </c:pt>
                <c:pt idx="2">
                  <c:v>7.4561938191898296</c:v>
                </c:pt>
                <c:pt idx="3">
                  <c:v>7.3406009119019817</c:v>
                </c:pt>
                <c:pt idx="4">
                  <c:v>7.2267418982234517</c:v>
                </c:pt>
                <c:pt idx="5">
                  <c:v>7.1145907697500999</c:v>
                </c:pt>
                <c:pt idx="6">
                  <c:v>7.0041219082038486</c:v>
                </c:pt>
                <c:pt idx="7">
                  <c:v>6.8953100795807911</c:v>
                </c:pt>
                <c:pt idx="8">
                  <c:v>6.7881304283870794</c:v>
                </c:pt>
                <c:pt idx="9">
                  <c:v>6.682558471961273</c:v>
                </c:pt>
                <c:pt idx="10">
                  <c:v>6.5785700948818535</c:v>
                </c:pt>
                <c:pt idx="11">
                  <c:v>6.4761415434586258</c:v>
                </c:pt>
                <c:pt idx="12">
                  <c:v>6.375249420306746</c:v>
                </c:pt>
                <c:pt idx="13">
                  <c:v>6.2758706790021446</c:v>
                </c:pt>
                <c:pt idx="14">
                  <c:v>6.1779826188171123</c:v>
                </c:pt>
                <c:pt idx="15">
                  <c:v>6.0815628795348555</c:v>
                </c:pt>
                <c:pt idx="16">
                  <c:v>5.9865894363418324</c:v>
                </c:pt>
                <c:pt idx="17">
                  <c:v>5.8930405947967053</c:v>
                </c:pt>
                <c:pt idx="18">
                  <c:v>5.8008949858747547</c:v>
                </c:pt>
                <c:pt idx="19">
                  <c:v>5.7101315610866337</c:v>
                </c:pt>
                <c:pt idx="20">
                  <c:v>5.6207295876703345</c:v>
                </c:pt>
                <c:pt idx="21">
                  <c:v>5.5326686438552795</c:v>
                </c:pt>
                <c:pt idx="22">
                  <c:v>5.4459286141974506</c:v>
                </c:pt>
                <c:pt idx="23">
                  <c:v>5.360489684984489</c:v>
                </c:pt>
                <c:pt idx="24">
                  <c:v>5.2763323397097217</c:v>
                </c:pt>
                <c:pt idx="25">
                  <c:v>5.1934373546140762</c:v>
                </c:pt>
                <c:pt idx="26">
                  <c:v>5.1117857942948648</c:v>
                </c:pt>
              </c:numCache>
            </c:numRef>
          </c:val>
          <c:smooth val="0"/>
        </c:ser>
        <c:ser>
          <c:idx val="3"/>
          <c:order val="3"/>
          <c:tx>
            <c:v>Speet Limit</c:v>
          </c:tx>
          <c:spPr>
            <a:ln>
              <a:solidFill>
                <a:schemeClr val="accent1"/>
              </a:solidFill>
              <a:prstDash val="sysDot"/>
            </a:ln>
          </c:spPr>
          <c:marker>
            <c:symbol val="none"/>
          </c:marker>
          <c:cat>
            <c:numRef>
              <c:f>E!$AQ$1:$BQ$1</c:f>
              <c:numCache>
                <c:formatCode>General</c:formatCode>
                <c:ptCount val="2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  <c:pt idx="17">
                  <c:v>2031</c:v>
                </c:pt>
                <c:pt idx="18">
                  <c:v>2032</c:v>
                </c:pt>
                <c:pt idx="19">
                  <c:v>2033</c:v>
                </c:pt>
                <c:pt idx="20">
                  <c:v>2034</c:v>
                </c:pt>
                <c:pt idx="21">
                  <c:v>2035</c:v>
                </c:pt>
                <c:pt idx="22">
                  <c:v>2036</c:v>
                </c:pt>
                <c:pt idx="23">
                  <c:v>2037</c:v>
                </c:pt>
                <c:pt idx="24">
                  <c:v>2038</c:v>
                </c:pt>
                <c:pt idx="25">
                  <c:v>2039</c:v>
                </c:pt>
                <c:pt idx="26">
                  <c:v>2040</c:v>
                </c:pt>
              </c:numCache>
            </c:numRef>
          </c:cat>
          <c:val>
            <c:numRef>
              <c:f>E!$AQ$87:$BQ$87</c:f>
              <c:numCache>
                <c:formatCode>General</c:formatCode>
                <c:ptCount val="27"/>
                <c:pt idx="0">
                  <c:v>7.9426873345768563</c:v>
                </c:pt>
                <c:pt idx="1">
                  <c:v>7.5535470245582026</c:v>
                </c:pt>
                <c:pt idx="2">
                  <c:v>7.43619381918983</c:v>
                </c:pt>
                <c:pt idx="3">
                  <c:v>7.3206009119019821</c:v>
                </c:pt>
                <c:pt idx="4">
                  <c:v>7.2067418982234521</c:v>
                </c:pt>
                <c:pt idx="5">
                  <c:v>7.0945907697501003</c:v>
                </c:pt>
                <c:pt idx="6">
                  <c:v>6.9841219082038482</c:v>
                </c:pt>
                <c:pt idx="7">
                  <c:v>6.8753100795807907</c:v>
                </c:pt>
                <c:pt idx="8">
                  <c:v>6.7681304283870798</c:v>
                </c:pt>
                <c:pt idx="9">
                  <c:v>6.6625584719612725</c:v>
                </c:pt>
                <c:pt idx="10">
                  <c:v>6.5585700948818531</c:v>
                </c:pt>
                <c:pt idx="11">
                  <c:v>6.4561415434586262</c:v>
                </c:pt>
                <c:pt idx="12">
                  <c:v>6.3552494203067464</c:v>
                </c:pt>
                <c:pt idx="13">
                  <c:v>6.255870679002145</c:v>
                </c:pt>
                <c:pt idx="14">
                  <c:v>6.1579826188171118</c:v>
                </c:pt>
                <c:pt idx="15">
                  <c:v>6.061562879534856</c:v>
                </c:pt>
                <c:pt idx="16">
                  <c:v>5.9665894363418328</c:v>
                </c:pt>
                <c:pt idx="17">
                  <c:v>5.8730405947967057</c:v>
                </c:pt>
                <c:pt idx="18">
                  <c:v>5.7808949858747543</c:v>
                </c:pt>
                <c:pt idx="19">
                  <c:v>5.6901315610866341</c:v>
                </c:pt>
                <c:pt idx="20">
                  <c:v>5.6007295876703349</c:v>
                </c:pt>
                <c:pt idx="21">
                  <c:v>5.5126686438552799</c:v>
                </c:pt>
                <c:pt idx="22">
                  <c:v>5.425928614197451</c:v>
                </c:pt>
                <c:pt idx="23">
                  <c:v>5.3404896849844885</c:v>
                </c:pt>
                <c:pt idx="24">
                  <c:v>5.2563323397097221</c:v>
                </c:pt>
                <c:pt idx="25">
                  <c:v>5.1734373546140766</c:v>
                </c:pt>
                <c:pt idx="26">
                  <c:v>5.0917857942948643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560704"/>
        <c:axId val="105562880"/>
      </c:lineChart>
      <c:catAx>
        <c:axId val="1055607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5562880"/>
        <c:crosses val="autoZero"/>
        <c:auto val="1"/>
        <c:lblAlgn val="ctr"/>
        <c:lblOffset val="100"/>
        <c:tickLblSkip val="5"/>
        <c:noMultiLvlLbl val="0"/>
      </c:catAx>
      <c:valAx>
        <c:axId val="105562880"/>
        <c:scaling>
          <c:orientation val="minMax"/>
          <c:max val="8"/>
          <c:min val="4.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Total ambient PM concentration </a:t>
                </a:r>
                <a:r>
                  <a:rPr lang="en-US" sz="1600" dirty="0" smtClean="0"/>
                  <a:t>(mg/m</a:t>
                </a:r>
                <a:r>
                  <a:rPr lang="en-US" sz="1600" baseline="30000" dirty="0" smtClean="0"/>
                  <a:t>3</a:t>
                </a:r>
                <a:r>
                  <a:rPr lang="en-US" sz="1600" dirty="0" smtClean="0"/>
                  <a:t>)</a:t>
                </a:r>
                <a:endParaRPr 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5560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9422753530232593"/>
          <c:y val="5.3370223461764822E-2"/>
          <c:w val="0.62197473235577649"/>
          <c:h val="0.1302476174316234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016672057767517"/>
          <c:y val="4.9491543033163776E-2"/>
          <c:w val="0.80983327942232486"/>
          <c:h val="0.73581157257322893"/>
        </c:manualLayout>
      </c:layout>
      <c:barChart>
        <c:barDir val="col"/>
        <c:grouping val="clustered"/>
        <c:varyColors val="0"/>
        <c:ser>
          <c:idx val="0"/>
          <c:order val="0"/>
          <c:tx>
            <c:v>Prevalence rate ('000)</c:v>
          </c:tx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1F497D">
                  <a:lumMod val="40000"/>
                  <a:lumOff val="60000"/>
                </a:srgbClr>
              </a:solidFill>
              <a:ln>
                <a:solidFill>
                  <a:srgbClr val="1F497D">
                    <a:lumMod val="40000"/>
                    <a:lumOff val="60000"/>
                  </a:srgbClr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CC0099"/>
              </a:solidFill>
              <a:ln>
                <a:solidFill>
                  <a:srgbClr val="CC0099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F79646">
                  <a:lumMod val="75000"/>
                </a:srgbClr>
              </a:solidFill>
              <a:ln>
                <a:solidFill>
                  <a:srgbClr val="F79646">
                    <a:lumMod val="75000"/>
                  </a:srgbClr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8"/>
            <c:invertIfNegative val="0"/>
            <c:bubble3D val="0"/>
            <c:spPr>
              <a:solidFill>
                <a:srgbClr val="9BBB59">
                  <a:lumMod val="75000"/>
                </a:srgbClr>
              </a:solidFill>
              <a:ln>
                <a:solidFill>
                  <a:srgbClr val="9BBB59">
                    <a:lumMod val="75000"/>
                  </a:srgbClr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dPt>
          <c:cat>
            <c:strRef>
              <c:f>'Bg graphs'!$A$16:$A$25</c:f>
              <c:strCache>
                <c:ptCount val="10"/>
                <c:pt idx="0">
                  <c:v>Infant</c:v>
                </c:pt>
                <c:pt idx="1">
                  <c:v>Toddler</c:v>
                </c:pt>
                <c:pt idx="2">
                  <c:v>Preschool Child</c:v>
                </c:pt>
                <c:pt idx="3">
                  <c:v>Child</c:v>
                </c:pt>
                <c:pt idx="4">
                  <c:v>Teen</c:v>
                </c:pt>
                <c:pt idx="5">
                  <c:v>Young Adult</c:v>
                </c:pt>
                <c:pt idx="6">
                  <c:v>Working Age</c:v>
                </c:pt>
                <c:pt idx="7">
                  <c:v>Pensioner</c:v>
                </c:pt>
                <c:pt idx="8">
                  <c:v>Elderly</c:v>
                </c:pt>
                <c:pt idx="9">
                  <c:v>Total</c:v>
                </c:pt>
              </c:strCache>
            </c:strRef>
          </c:cat>
          <c:val>
            <c:numRef>
              <c:f>'Bg graphs'!$AA$16:$AA$25</c:f>
              <c:numCache>
                <c:formatCode>0.0</c:formatCode>
                <c:ptCount val="10"/>
                <c:pt idx="0">
                  <c:v>4.9938409295202581E-2</c:v>
                </c:pt>
                <c:pt idx="1">
                  <c:v>11.633050972424755</c:v>
                </c:pt>
                <c:pt idx="2">
                  <c:v>22.846441947565541</c:v>
                </c:pt>
                <c:pt idx="3">
                  <c:v>27.582444402969003</c:v>
                </c:pt>
                <c:pt idx="4">
                  <c:v>22.205546346489854</c:v>
                </c:pt>
                <c:pt idx="5">
                  <c:v>18.490836232994585</c:v>
                </c:pt>
                <c:pt idx="6">
                  <c:v>43.31663478425736</c:v>
                </c:pt>
                <c:pt idx="7">
                  <c:v>88.890412919539131</c:v>
                </c:pt>
                <c:pt idx="8">
                  <c:v>91.403155611013773</c:v>
                </c:pt>
                <c:pt idx="9">
                  <c:v>44.20173080672658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207552"/>
        <c:axId val="93209344"/>
      </c:barChart>
      <c:catAx>
        <c:axId val="9320755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solidFill>
            <a:sysClr val="window" lastClr="FFFFFF"/>
          </a:solidFill>
        </c:spPr>
        <c:crossAx val="93209344"/>
        <c:crosses val="autoZero"/>
        <c:auto val="1"/>
        <c:lblAlgn val="ctr"/>
        <c:lblOffset val="100"/>
        <c:noMultiLvlLbl val="0"/>
      </c:catAx>
      <c:valAx>
        <c:axId val="93209344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Prevalence rate</a:t>
                </a:r>
                <a:r>
                  <a:rPr lang="en-US" sz="1600" baseline="0" dirty="0"/>
                  <a:t> </a:t>
                </a:r>
                <a:endParaRPr lang="en-US" sz="1600" baseline="0" dirty="0" smtClean="0"/>
              </a:p>
              <a:p>
                <a:pPr>
                  <a:defRPr sz="1600"/>
                </a:pPr>
                <a:r>
                  <a:rPr lang="en-US" sz="1600" baseline="0" dirty="0" smtClean="0"/>
                  <a:t>(</a:t>
                </a:r>
                <a:r>
                  <a:rPr lang="en-US" sz="1600" baseline="0" dirty="0"/>
                  <a:t>per 1000)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3.5847187245234523E-2"/>
              <c:y val="0.15978387105288627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3207552"/>
        <c:crosses val="autoZero"/>
        <c:crossBetween val="between"/>
        <c:majorUnit val="20"/>
        <c:minorUnit val="10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en-US"/>
          </a:p>
        </c:txPr>
      </c:dTable>
    </c:plotArea>
    <c:plotVisOnly val="1"/>
    <c:dispBlanksAs val="gap"/>
    <c:showDLblsOverMax val="0"/>
  </c:chart>
  <c:spPr>
    <a:solidFill>
      <a:sysClr val="window" lastClr="FFFFFF"/>
    </a:solidFill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59784178569529E-2"/>
          <c:y val="2.4257090420526518E-2"/>
          <c:w val="0.84673055650821394"/>
          <c:h val="0.810373145232131"/>
        </c:manualLayout>
      </c:layout>
      <c:barChart>
        <c:barDir val="col"/>
        <c:grouping val="clustered"/>
        <c:varyColors val="0"/>
        <c:ser>
          <c:idx val="2"/>
          <c:order val="2"/>
          <c:tx>
            <c:v>Estimation</c:v>
          </c:tx>
          <c:invertIfNegative val="0"/>
          <c:dPt>
            <c:idx val="26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cat>
            <c:numRef>
              <c:f>'Bg graphs'!$B$87:$BD$87</c:f>
              <c:numCache>
                <c:formatCode>General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'Bg graphs'!$B$90:$BD$90</c:f>
              <c:numCache>
                <c:formatCode>General</c:formatCode>
                <c:ptCount val="55"/>
                <c:pt idx="26">
                  <c:v>12000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axId val="104766464"/>
        <c:axId val="104776832"/>
      </c:barChart>
      <c:lineChart>
        <c:grouping val="standard"/>
        <c:varyColors val="0"/>
        <c:ser>
          <c:idx val="0"/>
          <c:order val="0"/>
          <c:tx>
            <c:v>YLD_I</c:v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'Bg graphs'!$B$87:$BD$87</c:f>
              <c:numCache>
                <c:formatCode>General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'Bg graphs'!$B$88:$BD$88</c:f>
              <c:numCache>
                <c:formatCode>General</c:formatCode>
                <c:ptCount val="55"/>
                <c:pt idx="0">
                  <c:v>7083</c:v>
                </c:pt>
                <c:pt idx="1">
                  <c:v>6738.6</c:v>
                </c:pt>
                <c:pt idx="2">
                  <c:v>7048.8</c:v>
                </c:pt>
                <c:pt idx="3">
                  <c:v>7037.4000000000005</c:v>
                </c:pt>
                <c:pt idx="4">
                  <c:v>7163.4</c:v>
                </c:pt>
                <c:pt idx="5">
                  <c:v>8272.2000000000007</c:v>
                </c:pt>
                <c:pt idx="6">
                  <c:v>7703.4000000000005</c:v>
                </c:pt>
                <c:pt idx="7">
                  <c:v>8856.6</c:v>
                </c:pt>
                <c:pt idx="8">
                  <c:v>5297.4000000000005</c:v>
                </c:pt>
                <c:pt idx="9">
                  <c:v>8833.2000000000007</c:v>
                </c:pt>
                <c:pt idx="10">
                  <c:v>10363.799999999999</c:v>
                </c:pt>
                <c:pt idx="11">
                  <c:v>10996.8</c:v>
                </c:pt>
                <c:pt idx="12">
                  <c:v>10510.800000000001</c:v>
                </c:pt>
                <c:pt idx="13">
                  <c:v>9667.7999999999993</c:v>
                </c:pt>
                <c:pt idx="14">
                  <c:v>9412.7999999999993</c:v>
                </c:pt>
                <c:pt idx="15">
                  <c:v>9310.2000000000007</c:v>
                </c:pt>
                <c:pt idx="16">
                  <c:v>8974.1999999999989</c:v>
                </c:pt>
                <c:pt idx="17">
                  <c:v>8326.7999999999993</c:v>
                </c:pt>
                <c:pt idx="18">
                  <c:v>8190.5999999999995</c:v>
                </c:pt>
                <c:pt idx="19">
                  <c:v>8740.2000000000007</c:v>
                </c:pt>
                <c:pt idx="20">
                  <c:v>8736.6</c:v>
                </c:pt>
                <c:pt idx="21">
                  <c:v>7909.8000000000011</c:v>
                </c:pt>
                <c:pt idx="22">
                  <c:v>8232.6</c:v>
                </c:pt>
                <c:pt idx="23">
                  <c:v>8709</c:v>
                </c:pt>
                <c:pt idx="24">
                  <c:v>8826.6</c:v>
                </c:pt>
                <c:pt idx="25">
                  <c:v>8890.8000000000011</c:v>
                </c:pt>
                <c:pt idx="26">
                  <c:v>8517.6</c:v>
                </c:pt>
                <c:pt idx="27">
                  <c:v>8517.6</c:v>
                </c:pt>
                <c:pt idx="28">
                  <c:v>8517.6</c:v>
                </c:pt>
                <c:pt idx="29">
                  <c:v>8517.6</c:v>
                </c:pt>
                <c:pt idx="30">
                  <c:v>8517.6</c:v>
                </c:pt>
                <c:pt idx="31">
                  <c:v>8517.6</c:v>
                </c:pt>
                <c:pt idx="32">
                  <c:v>8517.6</c:v>
                </c:pt>
                <c:pt idx="33">
                  <c:v>8517.6</c:v>
                </c:pt>
                <c:pt idx="34">
                  <c:v>8517.6</c:v>
                </c:pt>
                <c:pt idx="35">
                  <c:v>8517.6</c:v>
                </c:pt>
                <c:pt idx="36">
                  <c:v>8517.6</c:v>
                </c:pt>
                <c:pt idx="37">
                  <c:v>8517.6</c:v>
                </c:pt>
                <c:pt idx="38">
                  <c:v>8517.6</c:v>
                </c:pt>
                <c:pt idx="39">
                  <c:v>8517.6</c:v>
                </c:pt>
                <c:pt idx="40">
                  <c:v>8517.6</c:v>
                </c:pt>
                <c:pt idx="41">
                  <c:v>8517.6</c:v>
                </c:pt>
                <c:pt idx="42">
                  <c:v>8517.6</c:v>
                </c:pt>
                <c:pt idx="43">
                  <c:v>8517.6</c:v>
                </c:pt>
                <c:pt idx="44">
                  <c:v>8517.6</c:v>
                </c:pt>
                <c:pt idx="45">
                  <c:v>8517.6</c:v>
                </c:pt>
                <c:pt idx="46">
                  <c:v>8517.6</c:v>
                </c:pt>
                <c:pt idx="47">
                  <c:v>8517.6</c:v>
                </c:pt>
                <c:pt idx="48">
                  <c:v>8517.6</c:v>
                </c:pt>
                <c:pt idx="49">
                  <c:v>8517.6</c:v>
                </c:pt>
                <c:pt idx="50">
                  <c:v>8517.6</c:v>
                </c:pt>
                <c:pt idx="51">
                  <c:v>8517.6</c:v>
                </c:pt>
                <c:pt idx="52">
                  <c:v>8517.6</c:v>
                </c:pt>
                <c:pt idx="53">
                  <c:v>8517.6</c:v>
                </c:pt>
                <c:pt idx="54">
                  <c:v>8517.6</c:v>
                </c:pt>
              </c:numCache>
            </c:numRef>
          </c:val>
          <c:smooth val="0"/>
        </c:ser>
        <c:ser>
          <c:idx val="1"/>
          <c:order val="1"/>
          <c:tx>
            <c:v>YLD_P</c:v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'Bg graphs'!$B$87:$BD$87</c:f>
              <c:numCache>
                <c:formatCode>General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'Bg graphs'!$B$89:$BD$89</c:f>
              <c:numCache>
                <c:formatCode>General</c:formatCode>
                <c:ptCount val="55"/>
                <c:pt idx="0">
                  <c:v>3008.52</c:v>
                </c:pt>
                <c:pt idx="1">
                  <c:v>3319.84</c:v>
                </c:pt>
                <c:pt idx="2">
                  <c:v>3624.96</c:v>
                </c:pt>
                <c:pt idx="3">
                  <c:v>3924.2000000000007</c:v>
                </c:pt>
                <c:pt idx="4">
                  <c:v>4182.04</c:v>
                </c:pt>
                <c:pt idx="5">
                  <c:v>4604.6400000000003</c:v>
                </c:pt>
                <c:pt idx="6">
                  <c:v>4977.2000000000007</c:v>
                </c:pt>
                <c:pt idx="7">
                  <c:v>5414.52</c:v>
                </c:pt>
                <c:pt idx="8">
                  <c:v>5735.16</c:v>
                </c:pt>
                <c:pt idx="9">
                  <c:v>6034.72</c:v>
                </c:pt>
                <c:pt idx="10">
                  <c:v>6364.2</c:v>
                </c:pt>
                <c:pt idx="11">
                  <c:v>6769.5599999999995</c:v>
                </c:pt>
                <c:pt idx="12">
                  <c:v>7100.1200000000008</c:v>
                </c:pt>
                <c:pt idx="13">
                  <c:v>7410.68</c:v>
                </c:pt>
                <c:pt idx="14">
                  <c:v>7650.7199999999993</c:v>
                </c:pt>
                <c:pt idx="15">
                  <c:v>7908.2800000000016</c:v>
                </c:pt>
                <c:pt idx="16">
                  <c:v>8156.04</c:v>
                </c:pt>
                <c:pt idx="17">
                  <c:v>8310.2800000000007</c:v>
                </c:pt>
                <c:pt idx="18">
                  <c:v>8484.68</c:v>
                </c:pt>
                <c:pt idx="19">
                  <c:v>8634.1600000000017</c:v>
                </c:pt>
                <c:pt idx="20">
                  <c:v>8747.7200000000012</c:v>
                </c:pt>
                <c:pt idx="21">
                  <c:v>8826.9600000000009</c:v>
                </c:pt>
                <c:pt idx="22">
                  <c:v>8949.0400000000009</c:v>
                </c:pt>
                <c:pt idx="23">
                  <c:v>9117</c:v>
                </c:pt>
                <c:pt idx="24">
                  <c:v>9328.7200000000012</c:v>
                </c:pt>
                <c:pt idx="25">
                  <c:v>9548.64</c:v>
                </c:pt>
                <c:pt idx="26">
                  <c:v>9733.6400000000012</c:v>
                </c:pt>
                <c:pt idx="27">
                  <c:v>9719.185036626166</c:v>
                </c:pt>
                <c:pt idx="28">
                  <c:v>9806.658163508755</c:v>
                </c:pt>
                <c:pt idx="29">
                  <c:v>9884.6716861070945</c:v>
                </c:pt>
                <c:pt idx="30">
                  <c:v>9955.2566261225638</c:v>
                </c:pt>
                <c:pt idx="31">
                  <c:v>10019.838000735675</c:v>
                </c:pt>
                <c:pt idx="32">
                  <c:v>10079.456640530801</c:v>
                </c:pt>
                <c:pt idx="33">
                  <c:v>10134.89742474416</c:v>
                </c:pt>
                <c:pt idx="34">
                  <c:v>10186.767803426912</c:v>
                </c:pt>
                <c:pt idx="35">
                  <c:v>10235.548159895299</c:v>
                </c:pt>
                <c:pt idx="36">
                  <c:v>10281.625370097914</c:v>
                </c:pt>
                <c:pt idx="37">
                  <c:v>10325.315893749083</c:v>
                </c:pt>
                <c:pt idx="38">
                  <c:v>10366.882102464922</c:v>
                </c:pt>
                <c:pt idx="39">
                  <c:v>10406.544100795476</c:v>
                </c:pt>
                <c:pt idx="40">
                  <c:v>10444.488461720666</c:v>
                </c:pt>
                <c:pt idx="41">
                  <c:v>10480.87479958145</c:v>
                </c:pt>
                <c:pt idx="42">
                  <c:v>10515.840795593023</c:v>
                </c:pt>
                <c:pt idx="43">
                  <c:v>10549.506095525858</c:v>
                </c:pt>
                <c:pt idx="44">
                  <c:v>10581.975371710998</c:v>
                </c:pt>
                <c:pt idx="45">
                  <c:v>10613.340756591893</c:v>
                </c:pt>
                <c:pt idx="46">
                  <c:v>10643.683797272992</c:v>
                </c:pt>
                <c:pt idx="47">
                  <c:v>10673.0770404904</c:v>
                </c:pt>
                <c:pt idx="48">
                  <c:v>10701.585329234844</c:v>
                </c:pt>
                <c:pt idx="49">
                  <c:v>10729.26687209078</c:v>
                </c:pt>
                <c:pt idx="50">
                  <c:v>10756.174131729522</c:v>
                </c:pt>
                <c:pt idx="51">
                  <c:v>10782.354568249741</c:v>
                </c:pt>
                <c:pt idx="52">
                  <c:v>10807.851265071984</c:v>
                </c:pt>
                <c:pt idx="53">
                  <c:v>10832.703459091308</c:v>
                </c:pt>
                <c:pt idx="54">
                  <c:v>10856.946992235529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766464"/>
        <c:axId val="104776832"/>
      </c:lineChart>
      <c:catAx>
        <c:axId val="104766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104776832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104776832"/>
        <c:scaling>
          <c:orientation val="minMax"/>
          <c:max val="1200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Years Lived with Disability (</a:t>
                </a:r>
                <a:r>
                  <a:rPr lang="en-US" sz="1600" dirty="0" smtClean="0"/>
                  <a:t>YLD) (Years)</a:t>
                </a:r>
                <a:endParaRPr lang="en-US" sz="1600" dirty="0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4766464"/>
        <c:crosses val="autoZero"/>
        <c:crossBetween val="between"/>
        <c:minorUnit val="1000"/>
      </c:valAx>
    </c:plotArea>
    <c:legend>
      <c:legendPos val="r"/>
      <c:layout>
        <c:manualLayout>
          <c:xMode val="edge"/>
          <c:yMode val="edge"/>
          <c:x val="0.1128494176975505"/>
          <c:y val="0.69173450440845075"/>
          <c:w val="0.6000620703979751"/>
          <c:h val="8.3637045734559559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655432249808701E-2"/>
          <c:y val="0.14850721784776902"/>
          <c:w val="0.91934456775019124"/>
          <c:h val="0.57200969670457857"/>
        </c:manualLayout>
      </c:layout>
      <c:barChart>
        <c:barDir val="col"/>
        <c:grouping val="clustered"/>
        <c:varyColors val="0"/>
        <c:ser>
          <c:idx val="0"/>
          <c:order val="0"/>
          <c:tx>
            <c:v>1986</c:v>
          </c:tx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0066FF"/>
              </a:solidFill>
              <a:ln>
                <a:solidFill>
                  <a:srgbClr val="0066FF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FF0066"/>
              </a:solidFill>
              <a:ln>
                <a:solidFill>
                  <a:srgbClr val="FF0066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E1932B"/>
              </a:solidFill>
              <a:ln>
                <a:solidFill>
                  <a:srgbClr val="E1932B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dPt>
          <c:dPt>
            <c:idx val="10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dPt>
          <c:cat>
            <c:strRef>
              <c:f>L!$A$5:$A$15</c:f>
              <c:strCache>
                <c:ptCount val="11"/>
                <c:pt idx="0">
                  <c:v>WHO</c:v>
                </c:pt>
                <c:pt idx="1">
                  <c:v>Infant</c:v>
                </c:pt>
                <c:pt idx="2">
                  <c:v>Toddler</c:v>
                </c:pt>
                <c:pt idx="3">
                  <c:v>Preschool Child</c:v>
                </c:pt>
                <c:pt idx="4">
                  <c:v>Child</c:v>
                </c:pt>
                <c:pt idx="5">
                  <c:v>Teen</c:v>
                </c:pt>
                <c:pt idx="6">
                  <c:v>Young Adult</c:v>
                </c:pt>
                <c:pt idx="7">
                  <c:v>Working Age</c:v>
                </c:pt>
                <c:pt idx="8">
                  <c:v>Pensioner</c:v>
                </c:pt>
                <c:pt idx="9">
                  <c:v>Elderly</c:v>
                </c:pt>
                <c:pt idx="10">
                  <c:v>Total</c:v>
                </c:pt>
              </c:strCache>
            </c:strRef>
          </c:cat>
          <c:val>
            <c:numRef>
              <c:f>L!$B$5:$B$15</c:f>
              <c:numCache>
                <c:formatCode>0.0</c:formatCode>
                <c:ptCount val="11"/>
                <c:pt idx="0" formatCode="General">
                  <c:v>15</c:v>
                </c:pt>
                <c:pt idx="1">
                  <c:v>1</c:v>
                </c:pt>
                <c:pt idx="2">
                  <c:v>1.3880597014925373</c:v>
                </c:pt>
                <c:pt idx="3">
                  <c:v>2.4852320675105486</c:v>
                </c:pt>
                <c:pt idx="4">
                  <c:v>3.9258883248730965</c:v>
                </c:pt>
                <c:pt idx="5">
                  <c:v>6.3193146417445485</c:v>
                </c:pt>
                <c:pt idx="6">
                  <c:v>7.6879999999999997</c:v>
                </c:pt>
                <c:pt idx="7">
                  <c:v>7.3443475343844344</c:v>
                </c:pt>
                <c:pt idx="8">
                  <c:v>5.8772119898880462</c:v>
                </c:pt>
                <c:pt idx="9">
                  <c:v>9.064356435643564</c:v>
                </c:pt>
                <c:pt idx="10">
                  <c:v>6.3712833545108003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823424"/>
        <c:axId val="104825216"/>
      </c:barChart>
      <c:catAx>
        <c:axId val="104823424"/>
        <c:scaling>
          <c:orientation val="minMax"/>
        </c:scaling>
        <c:delete val="0"/>
        <c:axPos val="b"/>
        <c:majorTickMark val="none"/>
        <c:minorTickMark val="none"/>
        <c:tickLblPos val="nextTo"/>
        <c:crossAx val="104825216"/>
        <c:crossesAt val="0"/>
        <c:auto val="1"/>
        <c:lblAlgn val="ctr"/>
        <c:lblOffset val="100"/>
        <c:noMultiLvlLbl val="0"/>
      </c:catAx>
      <c:valAx>
        <c:axId val="1048252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fi-FI" sz="1600"/>
                  <a:t>Duration</a:t>
                </a:r>
                <a:r>
                  <a:rPr lang="fi-FI" sz="1600" baseline="0"/>
                  <a:t> (Years)</a:t>
                </a:r>
                <a:endParaRPr lang="fi-FI" sz="1600"/>
              </a:p>
            </c:rich>
          </c:tx>
          <c:layout/>
          <c:overlay val="0"/>
        </c:title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482342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638903717194633E-2"/>
          <c:y val="2.7165698774876127E-2"/>
          <c:w val="0.89862423477742714"/>
          <c:h val="0.72507596753513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L!$BD$19</c:f>
              <c:strCache>
                <c:ptCount val="1"/>
                <c:pt idx="0">
                  <c:v>2040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0066FF"/>
              </a:solidFill>
              <a:ln>
                <a:solidFill>
                  <a:srgbClr val="0066FF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FF0066"/>
              </a:solidFill>
              <a:ln>
                <a:solidFill>
                  <a:srgbClr val="FF0066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E1932B"/>
              </a:solidFill>
              <a:ln>
                <a:solidFill>
                  <a:srgbClr val="E1932B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dPt>
          <c:dPt>
            <c:idx val="10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dPt>
          <c:cat>
            <c:strRef>
              <c:f>L!$A$5:$A$15</c:f>
              <c:strCache>
                <c:ptCount val="11"/>
                <c:pt idx="0">
                  <c:v>WHO</c:v>
                </c:pt>
                <c:pt idx="1">
                  <c:v>Infant</c:v>
                </c:pt>
                <c:pt idx="2">
                  <c:v>Toddler</c:v>
                </c:pt>
                <c:pt idx="3">
                  <c:v>Preschool Child</c:v>
                </c:pt>
                <c:pt idx="4">
                  <c:v>Child</c:v>
                </c:pt>
                <c:pt idx="5">
                  <c:v>Teen</c:v>
                </c:pt>
                <c:pt idx="6">
                  <c:v>Young Adult</c:v>
                </c:pt>
                <c:pt idx="7">
                  <c:v>Working Age</c:v>
                </c:pt>
                <c:pt idx="8">
                  <c:v>Pensioner</c:v>
                </c:pt>
                <c:pt idx="9">
                  <c:v>Elderly</c:v>
                </c:pt>
                <c:pt idx="10">
                  <c:v>Total</c:v>
                </c:pt>
              </c:strCache>
            </c:strRef>
          </c:cat>
          <c:val>
            <c:numRef>
              <c:f>L!$BD$5:$BD$15</c:f>
              <c:numCache>
                <c:formatCode>0.0</c:formatCode>
                <c:ptCount val="11"/>
                <c:pt idx="0" formatCode="General">
                  <c:v>15</c:v>
                </c:pt>
                <c:pt idx="1">
                  <c:v>0.1956163423593352</c:v>
                </c:pt>
                <c:pt idx="2">
                  <c:v>0.80617791258027105</c:v>
                </c:pt>
                <c:pt idx="3">
                  <c:v>3.8477821515484223</c:v>
                </c:pt>
                <c:pt idx="4">
                  <c:v>7.768010554597705</c:v>
                </c:pt>
                <c:pt idx="5">
                  <c:v>10.755442101606235</c:v>
                </c:pt>
                <c:pt idx="6">
                  <c:v>13.42081568261729</c:v>
                </c:pt>
                <c:pt idx="7">
                  <c:v>21.792208371086012</c:v>
                </c:pt>
                <c:pt idx="8">
                  <c:v>27.78837627870146</c:v>
                </c:pt>
                <c:pt idx="9">
                  <c:v>56.133566791190326</c:v>
                </c:pt>
                <c:pt idx="10">
                  <c:v>19.119729135382375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900480"/>
        <c:axId val="104902016"/>
      </c:barChart>
      <c:catAx>
        <c:axId val="104900480"/>
        <c:scaling>
          <c:orientation val="minMax"/>
        </c:scaling>
        <c:delete val="0"/>
        <c:axPos val="b"/>
        <c:majorTickMark val="none"/>
        <c:minorTickMark val="none"/>
        <c:tickLblPos val="nextTo"/>
        <c:crossAx val="104902016"/>
        <c:crossesAt val="0"/>
        <c:auto val="1"/>
        <c:lblAlgn val="ctr"/>
        <c:lblOffset val="100"/>
        <c:noMultiLvlLbl val="0"/>
      </c:catAx>
      <c:valAx>
        <c:axId val="1049020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fi-FI" sz="1600"/>
                  <a:t>Duration</a:t>
                </a:r>
                <a:r>
                  <a:rPr lang="fi-FI" sz="1600" baseline="0"/>
                  <a:t> (Years)</a:t>
                </a:r>
                <a:endParaRPr lang="fi-FI" sz="1600"/>
              </a:p>
            </c:rich>
          </c:tx>
          <c:layout>
            <c:manualLayout>
              <c:xMode val="edge"/>
              <c:yMode val="edge"/>
              <c:x val="1.5305586783000357E-2"/>
              <c:y val="0.18634716262757592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490048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en-US"/>
          </a:p>
        </c:txPr>
      </c:dTable>
    </c:plotArea>
    <c:plotVisOnly val="1"/>
    <c:dispBlanksAs val="gap"/>
    <c:showDLblsOverMax val="0"/>
  </c:chart>
  <c:spPr>
    <a:solidFill>
      <a:sysClr val="window" lastClr="FFFFFF"/>
    </a:solidFill>
  </c:sp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35082601176272E-2"/>
          <c:y val="3.25393762139356E-2"/>
          <c:w val="0.73962033664159854"/>
          <c:h val="0.8240159629614785"/>
        </c:manualLayout>
      </c:layout>
      <c:barChart>
        <c:barDir val="bar"/>
        <c:grouping val="stacked"/>
        <c:varyColors val="0"/>
        <c:ser>
          <c:idx val="10"/>
          <c:order val="0"/>
          <c:tx>
            <c:strRef>
              <c:f>'Bg graphs'!$S$95</c:f>
              <c:strCache>
                <c:ptCount val="1"/>
                <c:pt idx="0">
                  <c:v>Residual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cat>
            <c:strRef>
              <c:f>'Bg graphs'!$G$96:$G$97</c:f>
              <c:strCache>
                <c:ptCount val="2"/>
                <c:pt idx="0">
                  <c:v>Overview</c:v>
                </c:pt>
                <c:pt idx="1">
                  <c:v>Factor</c:v>
                </c:pt>
              </c:strCache>
            </c:strRef>
          </c:cat>
          <c:val>
            <c:numRef>
              <c:f>'Bg graphs'!$S$96:$S$97</c:f>
              <c:numCache>
                <c:formatCode>0</c:formatCode>
                <c:ptCount val="2"/>
                <c:pt idx="0">
                  <c:v>7931.8527813367027</c:v>
                </c:pt>
                <c:pt idx="1">
                  <c:v>7922.2700180778602</c:v>
                </c:pt>
              </c:numCache>
            </c:numRef>
          </c:val>
        </c:ser>
        <c:ser>
          <c:idx val="11"/>
          <c:order val="1"/>
          <c:tx>
            <c:strRef>
              <c:f>'Bg graphs'!$T$95</c:f>
              <c:strCache>
                <c:ptCount val="1"/>
                <c:pt idx="0">
                  <c:v>Attributable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cat>
            <c:strRef>
              <c:f>'Bg graphs'!$G$96:$G$97</c:f>
              <c:strCache>
                <c:ptCount val="2"/>
                <c:pt idx="0">
                  <c:v>Overview</c:v>
                </c:pt>
                <c:pt idx="1">
                  <c:v>Factor</c:v>
                </c:pt>
              </c:strCache>
            </c:strRef>
          </c:cat>
          <c:val>
            <c:numRef>
              <c:f>'Bg graphs'!$T$96:$T$97</c:f>
              <c:numCache>
                <c:formatCode>General</c:formatCode>
                <c:ptCount val="2"/>
                <c:pt idx="0" formatCode="0">
                  <c:v>6886.1472186632973</c:v>
                </c:pt>
              </c:numCache>
            </c:numRef>
          </c:val>
        </c:ser>
        <c:ser>
          <c:idx val="5"/>
          <c:order val="2"/>
          <c:tx>
            <c:strRef>
              <c:f>'Bg graphs'!$L$95</c:f>
              <c:strCache>
                <c:ptCount val="1"/>
                <c:pt idx="0">
                  <c:v>PM2.5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</c:spPr>
          <c:invertIfNegative val="0"/>
          <c:cat>
            <c:strRef>
              <c:f>'Bg graphs'!$G$96:$G$97</c:f>
              <c:strCache>
                <c:ptCount val="2"/>
                <c:pt idx="0">
                  <c:v>Overview</c:v>
                </c:pt>
                <c:pt idx="1">
                  <c:v>Factor</c:v>
                </c:pt>
              </c:strCache>
            </c:strRef>
          </c:cat>
          <c:val>
            <c:numRef>
              <c:f>'Bg graphs'!$L$96:$L$97</c:f>
              <c:numCache>
                <c:formatCode>0</c:formatCode>
                <c:ptCount val="2"/>
                <c:pt idx="1">
                  <c:v>1719.6111831216431</c:v>
                </c:pt>
              </c:numCache>
            </c:numRef>
          </c:val>
        </c:ser>
        <c:ser>
          <c:idx val="7"/>
          <c:order val="3"/>
          <c:tx>
            <c:strRef>
              <c:f>'Bg graphs'!$R$95</c:f>
              <c:strCache>
                <c:ptCount val="1"/>
                <c:pt idx="0">
                  <c:v>Allergen</c:v>
                </c:pt>
              </c:strCache>
            </c:strRef>
          </c:tx>
          <c:spPr>
            <a:pattFill prst="dkUpDiag">
              <a:fgClr>
                <a:schemeClr val="accent3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accent3">
                  <a:lumMod val="75000"/>
                </a:schemeClr>
              </a:solidFill>
            </a:ln>
          </c:spPr>
          <c:invertIfNegative val="0"/>
          <c:cat>
            <c:strRef>
              <c:f>'Bg graphs'!$G$96:$G$97</c:f>
              <c:strCache>
                <c:ptCount val="2"/>
                <c:pt idx="0">
                  <c:v>Overview</c:v>
                </c:pt>
                <c:pt idx="1">
                  <c:v>Factor</c:v>
                </c:pt>
              </c:strCache>
            </c:strRef>
          </c:cat>
          <c:val>
            <c:numRef>
              <c:f>'Bg graphs'!$R$96:$R$97</c:f>
              <c:numCache>
                <c:formatCode>0</c:formatCode>
                <c:ptCount val="2"/>
                <c:pt idx="1">
                  <c:v>1573.4890383128379</c:v>
                </c:pt>
              </c:numCache>
            </c:numRef>
          </c:val>
        </c:ser>
        <c:ser>
          <c:idx val="3"/>
          <c:order val="4"/>
          <c:tx>
            <c:strRef>
              <c:f>'Bg graphs'!$P$95</c:f>
              <c:strCache>
                <c:ptCount val="1"/>
                <c:pt idx="0">
                  <c:v>NO2</c:v>
                </c:pt>
              </c:strCache>
            </c:strRef>
          </c:tx>
          <c:spPr>
            <a:pattFill prst="dkUpDiag">
              <a:fgClr>
                <a:srgbClr val="66CCFF"/>
              </a:fgClr>
              <a:bgClr>
                <a:schemeClr val="bg1"/>
              </a:bgClr>
            </a:pattFill>
            <a:ln>
              <a:solidFill>
                <a:srgbClr val="66CCFF"/>
              </a:solidFill>
            </a:ln>
          </c:spPr>
          <c:invertIfNegative val="0"/>
          <c:cat>
            <c:strRef>
              <c:f>'Bg graphs'!$G$96:$G$97</c:f>
              <c:strCache>
                <c:ptCount val="2"/>
                <c:pt idx="0">
                  <c:v>Overview</c:v>
                </c:pt>
                <c:pt idx="1">
                  <c:v>Factor</c:v>
                </c:pt>
              </c:strCache>
            </c:strRef>
          </c:cat>
          <c:val>
            <c:numRef>
              <c:f>'Bg graphs'!$P$96:$P$97</c:f>
              <c:numCache>
                <c:formatCode>0</c:formatCode>
                <c:ptCount val="2"/>
                <c:pt idx="1">
                  <c:v>1559.8176974807179</c:v>
                </c:pt>
              </c:numCache>
            </c:numRef>
          </c:val>
        </c:ser>
        <c:ser>
          <c:idx val="0"/>
          <c:order val="5"/>
          <c:tx>
            <c:strRef>
              <c:f>'Bg graphs'!$I$95</c:f>
              <c:strCache>
                <c:ptCount val="1"/>
                <c:pt idx="0">
                  <c:v>SHS_aggregated</c:v>
                </c:pt>
              </c:strCache>
            </c:strRef>
          </c:tx>
          <c:spPr>
            <a:solidFill>
              <a:srgbClr val="0066FF"/>
            </a:solidFill>
            <a:ln>
              <a:solidFill>
                <a:srgbClr val="0066FF"/>
              </a:solidFill>
            </a:ln>
          </c:spPr>
          <c:invertIfNegative val="0"/>
          <c:cat>
            <c:strRef>
              <c:f>'Bg graphs'!$G$96:$G$97</c:f>
              <c:strCache>
                <c:ptCount val="2"/>
                <c:pt idx="0">
                  <c:v>Overview</c:v>
                </c:pt>
                <c:pt idx="1">
                  <c:v>Factor</c:v>
                </c:pt>
              </c:strCache>
            </c:strRef>
          </c:cat>
          <c:val>
            <c:numRef>
              <c:f>'Bg graphs'!$I$96:$I$97</c:f>
              <c:numCache>
                <c:formatCode>0</c:formatCode>
                <c:ptCount val="2"/>
                <c:pt idx="1">
                  <c:v>984.67309840723522</c:v>
                </c:pt>
              </c:numCache>
            </c:numRef>
          </c:val>
        </c:ser>
        <c:ser>
          <c:idx val="2"/>
          <c:order val="6"/>
          <c:tx>
            <c:strRef>
              <c:f>'Bg graphs'!$K$95</c:f>
              <c:strCache>
                <c:ptCount val="1"/>
                <c:pt idx="0">
                  <c:v>D&amp;M</c:v>
                </c:pt>
              </c:strCache>
            </c:strRef>
          </c:tx>
          <c:spPr>
            <a:solidFill>
              <a:srgbClr val="CCCC00"/>
            </a:solidFill>
            <a:ln>
              <a:solidFill>
                <a:srgbClr val="CCCC00"/>
              </a:solidFill>
            </a:ln>
          </c:spPr>
          <c:invertIfNegative val="0"/>
          <c:cat>
            <c:strRef>
              <c:f>'Bg graphs'!$G$96:$G$97</c:f>
              <c:strCache>
                <c:ptCount val="2"/>
                <c:pt idx="0">
                  <c:v>Overview</c:v>
                </c:pt>
                <c:pt idx="1">
                  <c:v>Factor</c:v>
                </c:pt>
              </c:strCache>
            </c:strRef>
          </c:cat>
          <c:val>
            <c:numRef>
              <c:f>'Bg graphs'!$K$96:$K$97</c:f>
              <c:numCache>
                <c:formatCode>0</c:formatCode>
                <c:ptCount val="2"/>
                <c:pt idx="1">
                  <c:v>719.04662226451035</c:v>
                </c:pt>
              </c:numCache>
            </c:numRef>
          </c:val>
        </c:ser>
        <c:ser>
          <c:idx val="4"/>
          <c:order val="7"/>
          <c:tx>
            <c:strRef>
              <c:f>'Bg graphs'!$Q$95</c:f>
              <c:strCache>
                <c:ptCount val="1"/>
                <c:pt idx="0">
                  <c:v>Underweight</c:v>
                </c:pt>
              </c:strCache>
            </c:strRef>
          </c:tx>
          <c:spPr>
            <a:pattFill prst="dkUpDiag">
              <a:fgClr>
                <a:srgbClr val="FFC000"/>
              </a:fgClr>
              <a:bgClr>
                <a:schemeClr val="bg1"/>
              </a:bgClr>
            </a:pattFill>
            <a:ln>
              <a:solidFill>
                <a:srgbClr val="FFC000"/>
              </a:solidFill>
            </a:ln>
          </c:spPr>
          <c:invertIfNegative val="0"/>
          <c:cat>
            <c:strRef>
              <c:f>'Bg graphs'!$G$96:$G$97</c:f>
              <c:strCache>
                <c:ptCount val="2"/>
                <c:pt idx="0">
                  <c:v>Overview</c:v>
                </c:pt>
                <c:pt idx="1">
                  <c:v>Factor</c:v>
                </c:pt>
              </c:strCache>
            </c:strRef>
          </c:cat>
          <c:val>
            <c:numRef>
              <c:f>'Bg graphs'!$Q$96:$Q$97</c:f>
              <c:numCache>
                <c:formatCode>0</c:formatCode>
                <c:ptCount val="2"/>
                <c:pt idx="1">
                  <c:v>159.35881643051974</c:v>
                </c:pt>
              </c:numCache>
            </c:numRef>
          </c:val>
        </c:ser>
        <c:ser>
          <c:idx val="9"/>
          <c:order val="8"/>
          <c:tx>
            <c:strRef>
              <c:f>'Bg graphs'!$O$95</c:f>
              <c:strCache>
                <c:ptCount val="1"/>
                <c:pt idx="0">
                  <c:v>Dog</c:v>
                </c:pt>
              </c:strCache>
            </c:strRef>
          </c:tx>
          <c:spPr>
            <a:solidFill>
              <a:srgbClr val="996633"/>
            </a:solidFill>
            <a:ln>
              <a:solidFill>
                <a:srgbClr val="996633"/>
              </a:solidFill>
            </a:ln>
          </c:spPr>
          <c:invertIfNegative val="0"/>
          <c:cat>
            <c:strRef>
              <c:f>'Bg graphs'!$G$96:$G$97</c:f>
              <c:strCache>
                <c:ptCount val="2"/>
                <c:pt idx="0">
                  <c:v>Overview</c:v>
                </c:pt>
                <c:pt idx="1">
                  <c:v>Factor</c:v>
                </c:pt>
              </c:strCache>
            </c:strRef>
          </c:cat>
          <c:val>
            <c:numRef>
              <c:f>'Bg graphs'!$O$96:$O$97</c:f>
              <c:numCache>
                <c:formatCode>0</c:formatCode>
                <c:ptCount val="2"/>
                <c:pt idx="1">
                  <c:v>81.646082528901687</c:v>
                </c:pt>
              </c:numCache>
            </c:numRef>
          </c:val>
        </c:ser>
        <c:ser>
          <c:idx val="1"/>
          <c:order val="9"/>
          <c:tx>
            <c:strRef>
              <c:f>'Bg graphs'!$J$95</c:f>
              <c:strCache>
                <c:ptCount val="1"/>
                <c:pt idx="0">
                  <c:v>Smoking_aggregated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c:spPr>
          <c:invertIfNegative val="0"/>
          <c:cat>
            <c:strRef>
              <c:f>'Bg graphs'!$G$96:$G$97</c:f>
              <c:strCache>
                <c:ptCount val="2"/>
                <c:pt idx="0">
                  <c:v>Overview</c:v>
                </c:pt>
                <c:pt idx="1">
                  <c:v>Factor</c:v>
                </c:pt>
              </c:strCache>
            </c:strRef>
          </c:cat>
          <c:val>
            <c:numRef>
              <c:f>'Bg graphs'!$J$96:$J$97</c:f>
              <c:numCache>
                <c:formatCode>0</c:formatCode>
                <c:ptCount val="2"/>
                <c:pt idx="1">
                  <c:v>62.228808995287977</c:v>
                </c:pt>
              </c:numCache>
            </c:numRef>
          </c:val>
        </c:ser>
        <c:ser>
          <c:idx val="8"/>
          <c:order val="10"/>
          <c:tx>
            <c:strRef>
              <c:f>'Bg graphs'!$N$95</c:f>
              <c:strCache>
                <c:ptCount val="1"/>
                <c:pt idx="0">
                  <c:v>Cat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c:spPr>
          <c:invertIfNegative val="0"/>
          <c:cat>
            <c:strRef>
              <c:f>'Bg graphs'!$G$96:$G$97</c:f>
              <c:strCache>
                <c:ptCount val="2"/>
                <c:pt idx="0">
                  <c:v>Overview</c:v>
                </c:pt>
                <c:pt idx="1">
                  <c:v>Factor</c:v>
                </c:pt>
              </c:strCache>
            </c:strRef>
          </c:cat>
          <c:val>
            <c:numRef>
              <c:f>'Bg graphs'!$N$96:$N$97</c:f>
              <c:numCache>
                <c:formatCode>0</c:formatCode>
                <c:ptCount val="2"/>
                <c:pt idx="1">
                  <c:v>25.999998251751414</c:v>
                </c:pt>
              </c:numCache>
            </c:numRef>
          </c:val>
        </c:ser>
        <c:ser>
          <c:idx val="6"/>
          <c:order val="11"/>
          <c:tx>
            <c:strRef>
              <c:f>'Bg graphs'!$M$95</c:f>
              <c:strCache>
                <c:ptCount val="1"/>
                <c:pt idx="0">
                  <c:v>Formaldehyde</c:v>
                </c:pt>
              </c:strCache>
            </c:strRef>
          </c:tx>
          <c:spPr>
            <a:solidFill>
              <a:srgbClr val="FF00FF"/>
            </a:solidFill>
            <a:ln>
              <a:solidFill>
                <a:srgbClr val="FF00FF"/>
              </a:solidFill>
            </a:ln>
          </c:spPr>
          <c:invertIfNegative val="0"/>
          <c:cat>
            <c:strRef>
              <c:f>'Bg graphs'!$G$96:$G$97</c:f>
              <c:strCache>
                <c:ptCount val="2"/>
                <c:pt idx="0">
                  <c:v>Overview</c:v>
                </c:pt>
                <c:pt idx="1">
                  <c:v>Factor</c:v>
                </c:pt>
              </c:strCache>
            </c:strRef>
          </c:cat>
          <c:val>
            <c:numRef>
              <c:f>'Bg graphs'!$M$96:$M$97</c:f>
              <c:numCache>
                <c:formatCode>0</c:formatCode>
                <c:ptCount val="2"/>
                <c:pt idx="1">
                  <c:v>0.27587286989090221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93133824"/>
        <c:axId val="93143808"/>
      </c:barChart>
      <c:catAx>
        <c:axId val="93133824"/>
        <c:scaling>
          <c:orientation val="minMax"/>
        </c:scaling>
        <c:delete val="0"/>
        <c:axPos val="l"/>
        <c:majorTickMark val="none"/>
        <c:minorTickMark val="none"/>
        <c:tickLblPos val="nextTo"/>
        <c:crossAx val="93143808"/>
        <c:crosses val="autoZero"/>
        <c:auto val="1"/>
        <c:lblAlgn val="ctr"/>
        <c:lblOffset val="100"/>
        <c:noMultiLvlLbl val="0"/>
      </c:catAx>
      <c:valAx>
        <c:axId val="93143808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Incidence (cases)</a:t>
                </a:r>
                <a:endParaRPr lang="en-US" sz="1600" dirty="0"/>
              </a:p>
            </c:rich>
          </c:tx>
          <c:layout/>
          <c:overlay val="0"/>
        </c:title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3133824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58328501694256E-2"/>
          <c:y val="2.7324819933935353E-2"/>
          <c:w val="0.78183153260748806"/>
          <c:h val="0.84585906730238114"/>
        </c:manualLayout>
      </c:layout>
      <c:barChart>
        <c:barDir val="bar"/>
        <c:grouping val="stacked"/>
        <c:varyColors val="0"/>
        <c:ser>
          <c:idx val="7"/>
          <c:order val="0"/>
          <c:tx>
            <c:strRef>
              <c:f>'Bg graphs'!$O$147</c:f>
              <c:strCache>
                <c:ptCount val="1"/>
                <c:pt idx="0">
                  <c:v>Background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cat>
            <c:strRef>
              <c:f>'Bg graphs'!$G$148:$G$149</c:f>
              <c:strCache>
                <c:ptCount val="2"/>
                <c:pt idx="0">
                  <c:v>Overview</c:v>
                </c:pt>
                <c:pt idx="1">
                  <c:v>Factor</c:v>
                </c:pt>
              </c:strCache>
            </c:strRef>
          </c:cat>
          <c:val>
            <c:numRef>
              <c:f>'Bg graphs'!$O$148:$O$149</c:f>
              <c:numCache>
                <c:formatCode>0</c:formatCode>
                <c:ptCount val="2"/>
                <c:pt idx="0">
                  <c:v>14818</c:v>
                </c:pt>
                <c:pt idx="1">
                  <c:v>14818</c:v>
                </c:pt>
              </c:numCache>
            </c:numRef>
          </c:val>
        </c:ser>
        <c:ser>
          <c:idx val="6"/>
          <c:order val="1"/>
          <c:tx>
            <c:strRef>
              <c:f>'Bg graphs'!$P$147</c:f>
              <c:strCache>
                <c:ptCount val="1"/>
                <c:pt idx="0">
                  <c:v>Prevented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</c:spPr>
          <c:invertIfNegative val="0"/>
          <c:cat>
            <c:strRef>
              <c:f>'Bg graphs'!$G$148:$G$149</c:f>
              <c:strCache>
                <c:ptCount val="2"/>
                <c:pt idx="0">
                  <c:v>Overview</c:v>
                </c:pt>
                <c:pt idx="1">
                  <c:v>Factor</c:v>
                </c:pt>
              </c:strCache>
            </c:strRef>
          </c:cat>
          <c:val>
            <c:numRef>
              <c:f>'Bg graphs'!$P$148:$P$149</c:f>
              <c:numCache>
                <c:formatCode>General</c:formatCode>
                <c:ptCount val="2"/>
                <c:pt idx="0" formatCode="0">
                  <c:v>1467.3611671794874</c:v>
                </c:pt>
              </c:numCache>
            </c:numRef>
          </c:val>
        </c:ser>
        <c:ser>
          <c:idx val="1"/>
          <c:order val="2"/>
          <c:tx>
            <c:strRef>
              <c:f>'Bg graphs'!$J$147</c:f>
              <c:strCache>
                <c:ptCount val="1"/>
                <c:pt idx="0">
                  <c:v>Dog_I</c:v>
                </c:pt>
              </c:strCache>
            </c:strRef>
          </c:tx>
          <c:spPr>
            <a:solidFill>
              <a:srgbClr val="996633"/>
            </a:solidFill>
            <a:ln>
              <a:solidFill>
                <a:srgbClr val="996633"/>
              </a:solidFill>
            </a:ln>
          </c:spPr>
          <c:invertIfNegative val="0"/>
          <c:cat>
            <c:strRef>
              <c:f>'Bg graphs'!$G$148:$G$149</c:f>
              <c:strCache>
                <c:ptCount val="2"/>
                <c:pt idx="0">
                  <c:v>Overview</c:v>
                </c:pt>
                <c:pt idx="1">
                  <c:v>Factor</c:v>
                </c:pt>
              </c:strCache>
            </c:strRef>
          </c:cat>
          <c:val>
            <c:numRef>
              <c:f>'Bg graphs'!$J$148:$J$149</c:f>
              <c:numCache>
                <c:formatCode>0</c:formatCode>
                <c:ptCount val="2"/>
                <c:pt idx="1">
                  <c:v>490.88592</c:v>
                </c:pt>
              </c:numCache>
            </c:numRef>
          </c:val>
        </c:ser>
        <c:ser>
          <c:idx val="2"/>
          <c:order val="3"/>
          <c:tx>
            <c:strRef>
              <c:f>'Bg graphs'!$K$147</c:f>
              <c:strCache>
                <c:ptCount val="1"/>
                <c:pt idx="0">
                  <c:v>Breastshort_P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c:spPr>
          <c:invertIfNegative val="0"/>
          <c:cat>
            <c:strRef>
              <c:f>'Bg graphs'!$G$148:$G$149</c:f>
              <c:strCache>
                <c:ptCount val="2"/>
                <c:pt idx="0">
                  <c:v>Overview</c:v>
                </c:pt>
                <c:pt idx="1">
                  <c:v>Factor</c:v>
                </c:pt>
              </c:strCache>
            </c:strRef>
          </c:cat>
          <c:val>
            <c:numRef>
              <c:f>'Bg graphs'!$K$148:$K$149</c:f>
              <c:numCache>
                <c:formatCode>0</c:formatCode>
                <c:ptCount val="2"/>
                <c:pt idx="1">
                  <c:v>495.37128846153854</c:v>
                </c:pt>
              </c:numCache>
            </c:numRef>
          </c:val>
        </c:ser>
        <c:ser>
          <c:idx val="0"/>
          <c:order val="4"/>
          <c:tx>
            <c:strRef>
              <c:f>'Bg graphs'!$I$147</c:f>
              <c:strCache>
                <c:ptCount val="1"/>
                <c:pt idx="0">
                  <c:v>Cat_I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'Bg graphs'!$G$148:$G$149</c:f>
              <c:strCache>
                <c:ptCount val="2"/>
                <c:pt idx="0">
                  <c:v>Overview</c:v>
                </c:pt>
                <c:pt idx="1">
                  <c:v>Factor</c:v>
                </c:pt>
              </c:strCache>
            </c:strRef>
          </c:cat>
          <c:val>
            <c:numRef>
              <c:f>'Bg graphs'!$I$148:$I$149</c:f>
              <c:numCache>
                <c:formatCode>0</c:formatCode>
                <c:ptCount val="2"/>
                <c:pt idx="1">
                  <c:v>344.13959999999997</c:v>
                </c:pt>
              </c:numCache>
            </c:numRef>
          </c:val>
        </c:ser>
        <c:ser>
          <c:idx val="4"/>
          <c:order val="5"/>
          <c:tx>
            <c:strRef>
              <c:f>'Bg graphs'!$M$147</c:f>
              <c:strCache>
                <c:ptCount val="1"/>
                <c:pt idx="0">
                  <c:v>Eurotium_P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c:spPr>
          <c:invertIfNegative val="0"/>
          <c:cat>
            <c:strRef>
              <c:f>'Bg graphs'!$G$148:$G$149</c:f>
              <c:strCache>
                <c:ptCount val="2"/>
                <c:pt idx="0">
                  <c:v>Overview</c:v>
                </c:pt>
                <c:pt idx="1">
                  <c:v>Factor</c:v>
                </c:pt>
              </c:strCache>
            </c:strRef>
          </c:cat>
          <c:val>
            <c:numRef>
              <c:f>'Bg graphs'!$M$148:$M$149</c:f>
              <c:numCache>
                <c:formatCode>0</c:formatCode>
                <c:ptCount val="2"/>
                <c:pt idx="1">
                  <c:v>72.991379999999921</c:v>
                </c:pt>
              </c:numCache>
            </c:numRef>
          </c:val>
        </c:ser>
        <c:ser>
          <c:idx val="5"/>
          <c:order val="6"/>
          <c:tx>
            <c:strRef>
              <c:f>'Bg graphs'!$N$147</c:f>
              <c:strCache>
                <c:ptCount val="1"/>
                <c:pt idx="0">
                  <c:v>Penicillium_P</c:v>
                </c:pt>
              </c:strCache>
            </c:strRef>
          </c:tx>
          <c:spPr>
            <a:solidFill>
              <a:srgbClr val="FF9966"/>
            </a:solidFill>
            <a:ln>
              <a:solidFill>
                <a:srgbClr val="FF9966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FF9900"/>
              </a:solidFill>
              <a:ln>
                <a:solidFill>
                  <a:srgbClr val="FF9900"/>
                </a:solidFill>
              </a:ln>
            </c:spPr>
          </c:dPt>
          <c:cat>
            <c:strRef>
              <c:f>'Bg graphs'!$G$148:$G$149</c:f>
              <c:strCache>
                <c:ptCount val="2"/>
                <c:pt idx="0">
                  <c:v>Overview</c:v>
                </c:pt>
                <c:pt idx="1">
                  <c:v>Factor</c:v>
                </c:pt>
              </c:strCache>
            </c:strRef>
          </c:cat>
          <c:val>
            <c:numRef>
              <c:f>'Bg graphs'!$N$148:$N$149</c:f>
              <c:numCache>
                <c:formatCode>0</c:formatCode>
                <c:ptCount val="2"/>
                <c:pt idx="1">
                  <c:v>49.819513333333319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99904896"/>
        <c:axId val="99914880"/>
      </c:barChart>
      <c:catAx>
        <c:axId val="99904896"/>
        <c:scaling>
          <c:orientation val="minMax"/>
        </c:scaling>
        <c:delete val="0"/>
        <c:axPos val="l"/>
        <c:majorTickMark val="none"/>
        <c:minorTickMark val="none"/>
        <c:tickLblPos val="nextTo"/>
        <c:crossAx val="99914880"/>
        <c:crosses val="autoZero"/>
        <c:auto val="1"/>
        <c:lblAlgn val="ctr"/>
        <c:lblOffset val="100"/>
        <c:noMultiLvlLbl val="0"/>
      </c:catAx>
      <c:valAx>
        <c:axId val="99914880"/>
        <c:scaling>
          <c:orientation val="minMax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Incidence (cases)</a:t>
                </a:r>
                <a:endParaRPr lang="en-US" sz="1600" dirty="0"/>
              </a:p>
            </c:rich>
          </c:tx>
          <c:layout/>
          <c:overlay val="0"/>
        </c:title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9904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0.08171</cdr:x>
      <cdr:y>0.58544</cdr:y>
    </cdr:from>
    <cdr:to>
      <cdr:x>0.98882</cdr:x>
      <cdr:y>0.58544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755694" y="1559793"/>
          <a:ext cx="8389322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1"/>
          </a:solidFill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0.21001</cdr:x>
      <cdr:y>0.72326</cdr:y>
    </cdr:from>
    <cdr:to>
      <cdr:x>0.30618</cdr:x>
      <cdr:y>0.78129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01413" y="3951981"/>
          <a:ext cx="1008112" cy="3171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noProof="0" dirty="0" smtClean="0"/>
            <a:t>Residual; 53 %</a:t>
          </a:r>
          <a:endParaRPr lang="en-US" sz="1600" noProof="0" dirty="0"/>
        </a:p>
      </cdr:txBody>
    </cdr:sp>
  </cdr:relSizeAnchor>
  <cdr:relSizeAnchor xmlns:cdr="http://schemas.openxmlformats.org/drawingml/2006/chartDrawing">
    <cdr:from>
      <cdr:x>0.21001</cdr:x>
      <cdr:y>0.31501</cdr:y>
    </cdr:from>
    <cdr:to>
      <cdr:x>0.30618</cdr:x>
      <cdr:y>0.37305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01413" y="1586104"/>
          <a:ext cx="1008112" cy="2922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noProof="0" dirty="0" smtClean="0"/>
            <a:t>Residual; 53 %</a:t>
          </a:r>
          <a:endParaRPr lang="en-US" sz="1600" noProof="0" dirty="0"/>
        </a:p>
      </cdr:txBody>
    </cdr:sp>
  </cdr:relSizeAnchor>
  <cdr:relSizeAnchor xmlns:cdr="http://schemas.openxmlformats.org/drawingml/2006/chartDrawing">
    <cdr:from>
      <cdr:x>0.53288</cdr:x>
      <cdr:y>0.6969</cdr:y>
    </cdr:from>
    <cdr:to>
      <cdr:x>0.69087</cdr:x>
      <cdr:y>0.75494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585789" y="3807965"/>
          <a:ext cx="1656184" cy="317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noProof="0" dirty="0" smtClean="0"/>
            <a:t>Attributable; 47 %</a:t>
          </a:r>
          <a:endParaRPr lang="en-US" sz="1600" noProof="0" dirty="0"/>
        </a:p>
      </cdr:txBody>
    </cdr:sp>
  </cdr:relSizeAnchor>
  <cdr:relSizeAnchor xmlns:cdr="http://schemas.openxmlformats.org/drawingml/2006/chartDrawing">
    <cdr:from>
      <cdr:x>0.42714</cdr:x>
      <cdr:y>0.2224</cdr:y>
    </cdr:from>
    <cdr:to>
      <cdr:x>0.51437</cdr:x>
      <cdr:y>0.33075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536504" y="1215216"/>
          <a:ext cx="926441" cy="5920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noProof="0" dirty="0" smtClean="0"/>
            <a:t>PM2.5; </a:t>
          </a:r>
        </a:p>
        <a:p xmlns:a="http://schemas.openxmlformats.org/drawingml/2006/main">
          <a:r>
            <a:rPr lang="en-US" sz="1600" noProof="0" dirty="0" smtClean="0"/>
            <a:t>12%</a:t>
          </a:r>
          <a:endParaRPr lang="en-US" sz="1600" noProof="0" dirty="0"/>
        </a:p>
      </cdr:txBody>
    </cdr:sp>
  </cdr:relSizeAnchor>
  <cdr:relSizeAnchor xmlns:cdr="http://schemas.openxmlformats.org/drawingml/2006/chartDrawing">
    <cdr:from>
      <cdr:x>0.5085</cdr:x>
      <cdr:y>0.19116</cdr:y>
    </cdr:from>
    <cdr:to>
      <cdr:x>0.5946</cdr:x>
      <cdr:y>0.30977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400600" y="1044547"/>
          <a:ext cx="914400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noProof="0" dirty="0" smtClean="0"/>
            <a:t>Allergen;</a:t>
          </a:r>
        </a:p>
        <a:p xmlns:a="http://schemas.openxmlformats.org/drawingml/2006/main">
          <a:r>
            <a:rPr lang="en-US" sz="1600" noProof="0" dirty="0" smtClean="0"/>
            <a:t>11%</a:t>
          </a:r>
          <a:endParaRPr lang="en-US" sz="1600" noProof="0" dirty="0"/>
        </a:p>
      </cdr:txBody>
    </cdr:sp>
  </cdr:relSizeAnchor>
  <cdr:relSizeAnchor xmlns:cdr="http://schemas.openxmlformats.org/drawingml/2006/chartDrawing">
    <cdr:from>
      <cdr:x>0.58986</cdr:x>
      <cdr:y>0.16063</cdr:y>
    </cdr:from>
    <cdr:to>
      <cdr:x>0.63732</cdr:x>
      <cdr:y>0.27385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264696" y="877698"/>
          <a:ext cx="504042" cy="6186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i-FI" sz="1600" dirty="0" smtClean="0"/>
            <a:t>NO2; </a:t>
          </a:r>
        </a:p>
        <a:p xmlns:a="http://schemas.openxmlformats.org/drawingml/2006/main">
          <a:r>
            <a:rPr lang="fi-FI" sz="1600" dirty="0" smtClean="0"/>
            <a:t>10%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0.65766</cdr:x>
      <cdr:y>0.13733</cdr:y>
    </cdr:from>
    <cdr:to>
      <cdr:x>0.70401</cdr:x>
      <cdr:y>0.26112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984791" y="750391"/>
          <a:ext cx="492268" cy="6764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i-FI" sz="1600" dirty="0" smtClean="0"/>
            <a:t>SHS;</a:t>
          </a:r>
        </a:p>
        <a:p xmlns:a="http://schemas.openxmlformats.org/drawingml/2006/main">
          <a:r>
            <a:rPr lang="fi-FI" sz="1600" dirty="0" smtClean="0"/>
            <a:t>7%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0.71079</cdr:x>
      <cdr:y>0.28167</cdr:y>
    </cdr:from>
    <cdr:to>
      <cdr:x>0.77292</cdr:x>
      <cdr:y>0.46791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549066" y="1539087"/>
          <a:ext cx="659845" cy="1017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noProof="0" dirty="0" smtClean="0"/>
            <a:t>Dampness</a:t>
          </a:r>
        </a:p>
        <a:p xmlns:a="http://schemas.openxmlformats.org/drawingml/2006/main">
          <a:r>
            <a:rPr lang="en-US" sz="1600" noProof="0" dirty="0" smtClean="0"/>
            <a:t>&amp; </a:t>
          </a:r>
          <a:r>
            <a:rPr lang="en-US" sz="1600" noProof="0" dirty="0" err="1" smtClean="0"/>
            <a:t>Mould</a:t>
          </a:r>
          <a:r>
            <a:rPr lang="en-US" sz="1600" noProof="0" dirty="0" smtClean="0"/>
            <a:t>;</a:t>
          </a:r>
        </a:p>
        <a:p xmlns:a="http://schemas.openxmlformats.org/drawingml/2006/main">
          <a:r>
            <a:rPr lang="en-US" sz="1600" noProof="0" dirty="0" smtClean="0"/>
            <a:t>5%</a:t>
          </a:r>
          <a:endParaRPr lang="en-US" sz="1600" noProof="0" dirty="0"/>
        </a:p>
      </cdr:txBody>
    </cdr:sp>
  </cdr:relSizeAnchor>
  <cdr:relSizeAnchor xmlns:cdr="http://schemas.openxmlformats.org/drawingml/2006/chartDrawing">
    <cdr:from>
      <cdr:x>0.75133</cdr:x>
      <cdr:y>0.16388</cdr:y>
    </cdr:from>
    <cdr:to>
      <cdr:x>0.83742</cdr:x>
      <cdr:y>0.28366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979615" y="895443"/>
          <a:ext cx="914333" cy="6545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noProof="0" dirty="0" smtClean="0"/>
            <a:t>Underweight;</a:t>
          </a:r>
        </a:p>
        <a:p xmlns:a="http://schemas.openxmlformats.org/drawingml/2006/main">
          <a:r>
            <a:rPr lang="en-US" sz="1600" noProof="0" dirty="0" smtClean="0"/>
            <a:t>1%</a:t>
          </a:r>
          <a:endParaRPr lang="en-US" sz="1600" noProof="0" dirty="0"/>
        </a:p>
      </cdr:txBody>
    </cdr:sp>
  </cdr:relSizeAnchor>
  <cdr:relSizeAnchor xmlns:cdr="http://schemas.openxmlformats.org/drawingml/2006/chartDrawing">
    <cdr:from>
      <cdr:x>0.64225</cdr:x>
      <cdr:y>0.06952</cdr:y>
    </cdr:from>
    <cdr:to>
      <cdr:x>0.7119</cdr:x>
      <cdr:y>0.12831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821111" y="379872"/>
          <a:ext cx="739729" cy="3212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noProof="0" dirty="0" smtClean="0"/>
            <a:t>Dog; 1%</a:t>
          </a:r>
          <a:endParaRPr lang="en-US" sz="1600" noProof="0" dirty="0"/>
        </a:p>
      </cdr:txBody>
    </cdr:sp>
  </cdr:relSizeAnchor>
  <cdr:relSizeAnchor xmlns:cdr="http://schemas.openxmlformats.org/drawingml/2006/chartDrawing">
    <cdr:from>
      <cdr:x>0.65627</cdr:x>
      <cdr:y>0.00839</cdr:y>
    </cdr:from>
    <cdr:to>
      <cdr:x>0.73085</cdr:x>
      <cdr:y>0.07428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6970023" y="45824"/>
          <a:ext cx="792090" cy="360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i-FI" sz="1600" dirty="0" smtClean="0"/>
            <a:t>Cat; 0%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0.73301</cdr:x>
      <cdr:y>0</cdr:y>
    </cdr:from>
    <cdr:to>
      <cdr:x>0.83471</cdr:x>
      <cdr:y>0.10917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7785091" y="-1088309"/>
          <a:ext cx="1080123" cy="5965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noProof="0" dirty="0" smtClean="0"/>
            <a:t>Formaldehyde;</a:t>
          </a:r>
        </a:p>
        <a:p xmlns:a="http://schemas.openxmlformats.org/drawingml/2006/main">
          <a:r>
            <a:rPr lang="en-US" sz="1600" noProof="0" dirty="0" smtClean="0"/>
            <a:t>          0%</a:t>
          </a:r>
          <a:endParaRPr lang="en-US" sz="1600" noProof="0" dirty="0"/>
        </a:p>
      </cdr:txBody>
    </cdr:sp>
  </cdr:relSizeAnchor>
  <cdr:relSizeAnchor xmlns:cdr="http://schemas.openxmlformats.org/drawingml/2006/chartDrawing">
    <cdr:from>
      <cdr:x>0.73791</cdr:x>
      <cdr:y>0.20182</cdr:y>
    </cdr:from>
    <cdr:to>
      <cdr:x>0.75584</cdr:x>
      <cdr:y>0.20434</cdr:y>
    </cdr:to>
    <cdr:cxnSp macro="">
      <cdr:nvCxnSpPr>
        <cdr:cNvPr id="15" name="Straight Connector 14"/>
        <cdr:cNvCxnSpPr/>
      </cdr:nvCxnSpPr>
      <cdr:spPr>
        <a:xfrm xmlns:a="http://schemas.openxmlformats.org/drawingml/2006/main" flipV="1">
          <a:off x="7837115" y="1102801"/>
          <a:ext cx="190454" cy="1375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0.7119</cdr:x>
      <cdr:y>0.12527</cdr:y>
    </cdr:from>
    <cdr:to>
      <cdr:x>0.73791</cdr:x>
      <cdr:y>0.15806</cdr:y>
    </cdr:to>
    <cdr:cxnSp macro="">
      <cdr:nvCxnSpPr>
        <cdr:cNvPr id="17" name="Straight Connector 16"/>
        <cdr:cNvCxnSpPr/>
      </cdr:nvCxnSpPr>
      <cdr:spPr>
        <a:xfrm xmlns:a="http://schemas.openxmlformats.org/drawingml/2006/main" flipH="1" flipV="1">
          <a:off x="7560840" y="684507"/>
          <a:ext cx="276275" cy="17914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0.74691</cdr:x>
      <cdr:y>0.13834</cdr:y>
    </cdr:from>
    <cdr:to>
      <cdr:x>0.76614</cdr:x>
      <cdr:y>0.13834</cdr:y>
    </cdr:to>
    <cdr:cxnSp macro="">
      <cdr:nvCxnSpPr>
        <cdr:cNvPr id="19" name="Straight Connector 18"/>
        <cdr:cNvCxnSpPr/>
      </cdr:nvCxnSpPr>
      <cdr:spPr>
        <a:xfrm xmlns:a="http://schemas.openxmlformats.org/drawingml/2006/main">
          <a:off x="7932670" y="755929"/>
          <a:ext cx="204236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0.70313</cdr:x>
      <cdr:y>0.67606</cdr:y>
    </cdr:from>
    <cdr:to>
      <cdr:x>0.79688</cdr:x>
      <cdr:y>0.7324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80720" y="3456384"/>
          <a:ext cx="864096" cy="2880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noProof="0" dirty="0" smtClean="0"/>
            <a:t>Prevented; 9%</a:t>
          </a:r>
          <a:endParaRPr lang="en-US" sz="1600" noProof="0" dirty="0"/>
        </a:p>
      </cdr:txBody>
    </cdr:sp>
  </cdr:relSizeAnchor>
  <cdr:relSizeAnchor xmlns:cdr="http://schemas.openxmlformats.org/drawingml/2006/chartDrawing">
    <cdr:from>
      <cdr:x>0.36719</cdr:x>
      <cdr:y>0.28169</cdr:y>
    </cdr:from>
    <cdr:to>
      <cdr:x>0.46094</cdr:x>
      <cdr:y>0.33802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384376" y="1440160"/>
          <a:ext cx="864096" cy="2879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noProof="0" dirty="0" smtClean="0"/>
            <a:t>Background</a:t>
          </a:r>
          <a:endParaRPr lang="en-US" sz="1600" noProof="0" dirty="0"/>
        </a:p>
      </cdr:txBody>
    </cdr:sp>
  </cdr:relSizeAnchor>
  <cdr:relSizeAnchor xmlns:cdr="http://schemas.openxmlformats.org/drawingml/2006/chartDrawing">
    <cdr:from>
      <cdr:x>0.73438</cdr:x>
      <cdr:y>0.33803</cdr:y>
    </cdr:from>
    <cdr:to>
      <cdr:x>0.83358</cdr:x>
      <cdr:y>0.51688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768752" y="17281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0.74219</cdr:x>
      <cdr:y>0.32394</cdr:y>
    </cdr:from>
    <cdr:to>
      <cdr:x>0.80469</cdr:x>
      <cdr:y>0.38028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840760" y="1656184"/>
          <a:ext cx="576064" cy="2880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noProof="0" dirty="0" smtClean="0"/>
            <a:t>Dog; 3%</a:t>
          </a:r>
          <a:endParaRPr lang="en-US" sz="1600" noProof="0" dirty="0"/>
        </a:p>
      </cdr:txBody>
    </cdr:sp>
  </cdr:relSizeAnchor>
  <cdr:relSizeAnchor xmlns:cdr="http://schemas.openxmlformats.org/drawingml/2006/chartDrawing">
    <cdr:from>
      <cdr:x>0.54688</cdr:x>
      <cdr:y>0.19718</cdr:y>
    </cdr:from>
    <cdr:to>
      <cdr:x>0.67188</cdr:x>
      <cdr:y>0.25352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040560" y="1008112"/>
          <a:ext cx="1152128" cy="2880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noProof="0" dirty="0" smtClean="0"/>
            <a:t>Breastfeeding; 3%</a:t>
          </a:r>
          <a:endParaRPr lang="en-US" sz="1600" noProof="0" dirty="0"/>
        </a:p>
      </cdr:txBody>
    </cdr:sp>
  </cdr:relSizeAnchor>
  <cdr:relSizeAnchor xmlns:cdr="http://schemas.openxmlformats.org/drawingml/2006/chartDrawing">
    <cdr:from>
      <cdr:x>0.78906</cdr:x>
      <cdr:y>0.19718</cdr:y>
    </cdr:from>
    <cdr:to>
      <cdr:x>0.85938</cdr:x>
      <cdr:y>0.25352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272785" y="1008096"/>
          <a:ext cx="648141" cy="288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i-FI" sz="1600" dirty="0" smtClean="0"/>
            <a:t>Cat; 2%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0.60938</cdr:x>
      <cdr:y>0.11268</cdr:y>
    </cdr:from>
    <cdr:to>
      <cdr:x>0.70313</cdr:x>
      <cdr:y>0.16902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616624" y="576064"/>
          <a:ext cx="864096" cy="2880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noProof="0" dirty="0" err="1" smtClean="0"/>
            <a:t>Eurotium</a:t>
          </a:r>
          <a:r>
            <a:rPr lang="en-US" sz="1600" noProof="0" dirty="0" smtClean="0"/>
            <a:t>; 1%</a:t>
          </a:r>
          <a:endParaRPr lang="en-US" sz="1600" noProof="0" dirty="0"/>
        </a:p>
      </cdr:txBody>
    </cdr:sp>
  </cdr:relSizeAnchor>
  <cdr:relSizeAnchor xmlns:cdr="http://schemas.openxmlformats.org/drawingml/2006/chartDrawing">
    <cdr:from>
      <cdr:x>0.80088</cdr:x>
      <cdr:y>0.11268</cdr:y>
    </cdr:from>
    <cdr:to>
      <cdr:x>0.90713</cdr:x>
      <cdr:y>0.16901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381693" y="576064"/>
          <a:ext cx="979339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noProof="0" dirty="0" err="1" smtClean="0"/>
            <a:t>Penicillium</a:t>
          </a:r>
          <a:r>
            <a:rPr lang="en-US" sz="1600" noProof="0" dirty="0" smtClean="0"/>
            <a:t>; 0%</a:t>
          </a:r>
          <a:endParaRPr lang="en-US" sz="1600" noProof="0" dirty="0"/>
        </a:p>
      </cdr:txBody>
    </cdr:sp>
  </cdr:relSizeAnchor>
  <cdr:relSizeAnchor xmlns:cdr="http://schemas.openxmlformats.org/drawingml/2006/chartDrawing">
    <cdr:from>
      <cdr:x>0.73438</cdr:x>
      <cdr:y>0.30986</cdr:y>
    </cdr:from>
    <cdr:to>
      <cdr:x>0.75</cdr:x>
      <cdr:y>0.35211</cdr:y>
    </cdr:to>
    <cdr:cxnSp macro="">
      <cdr:nvCxnSpPr>
        <cdr:cNvPr id="11" name="Straight Connector 10"/>
        <cdr:cNvCxnSpPr/>
      </cdr:nvCxnSpPr>
      <cdr:spPr>
        <a:xfrm xmlns:a="http://schemas.openxmlformats.org/drawingml/2006/main">
          <a:off x="6768752" y="1584176"/>
          <a:ext cx="144016" cy="21602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0.71875</cdr:x>
      <cdr:y>0.22535</cdr:y>
    </cdr:from>
    <cdr:to>
      <cdr:x>0.74219</cdr:x>
      <cdr:y>0.22535</cdr:y>
    </cdr:to>
    <cdr:cxnSp macro="">
      <cdr:nvCxnSpPr>
        <cdr:cNvPr id="16" name="Straight Connector 15"/>
        <cdr:cNvCxnSpPr/>
      </cdr:nvCxnSpPr>
      <cdr:spPr>
        <a:xfrm xmlns:a="http://schemas.openxmlformats.org/drawingml/2006/main" flipH="1">
          <a:off x="6624736" y="1152128"/>
          <a:ext cx="216024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0.78125</cdr:x>
      <cdr:y>0.21127</cdr:y>
    </cdr:from>
    <cdr:to>
      <cdr:x>0.79688</cdr:x>
      <cdr:y>0.22535</cdr:y>
    </cdr:to>
    <cdr:cxnSp macro="">
      <cdr:nvCxnSpPr>
        <cdr:cNvPr id="22" name="Straight Connector 21"/>
        <cdr:cNvCxnSpPr/>
      </cdr:nvCxnSpPr>
      <cdr:spPr>
        <a:xfrm xmlns:a="http://schemas.openxmlformats.org/drawingml/2006/main">
          <a:off x="7200800" y="1080120"/>
          <a:ext cx="144016" cy="7200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0.74219</cdr:x>
      <cdr:y>0.14085</cdr:y>
    </cdr:from>
    <cdr:to>
      <cdr:x>0.77344</cdr:x>
      <cdr:y>0.15493</cdr:y>
    </cdr:to>
    <cdr:cxnSp macro="">
      <cdr:nvCxnSpPr>
        <cdr:cNvPr id="25" name="Straight Connector 24"/>
        <cdr:cNvCxnSpPr/>
      </cdr:nvCxnSpPr>
      <cdr:spPr>
        <a:xfrm xmlns:a="http://schemas.openxmlformats.org/drawingml/2006/main" flipH="1" flipV="1">
          <a:off x="6840760" y="720080"/>
          <a:ext cx="288033" cy="7200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0.78906</cdr:x>
      <cdr:y>0.11268</cdr:y>
    </cdr:from>
    <cdr:to>
      <cdr:x>0.80469</cdr:x>
      <cdr:y>0.14085</cdr:y>
    </cdr:to>
    <cdr:cxnSp macro="">
      <cdr:nvCxnSpPr>
        <cdr:cNvPr id="29" name="Straight Connector 28"/>
        <cdr:cNvCxnSpPr/>
      </cdr:nvCxnSpPr>
      <cdr:spPr>
        <a:xfrm xmlns:a="http://schemas.openxmlformats.org/drawingml/2006/main">
          <a:off x="7272785" y="576084"/>
          <a:ext cx="144039" cy="14399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0.36719</cdr:x>
      <cdr:y>0.71831</cdr:y>
    </cdr:from>
    <cdr:to>
      <cdr:x>0.46094</cdr:x>
      <cdr:y>0.77465</cdr:y>
    </cdr:to>
    <cdr:sp macro="" textlink="">
      <cdr:nvSpPr>
        <cdr:cNvPr id="31" name="TextBox 1"/>
        <cdr:cNvSpPr txBox="1"/>
      </cdr:nvSpPr>
      <cdr:spPr>
        <a:xfrm xmlns:a="http://schemas.openxmlformats.org/drawingml/2006/main">
          <a:off x="3384376" y="3672408"/>
          <a:ext cx="864096" cy="2880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noProof="0" dirty="0" smtClean="0"/>
            <a:t>Background</a:t>
          </a:r>
          <a:endParaRPr lang="en-US" sz="1600" noProof="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0.15915</cdr:x>
      <cdr:y>0.75952</cdr:y>
    </cdr:from>
    <cdr:to>
      <cdr:x>0.66314</cdr:x>
      <cdr:y>0.82311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455292" y="4299842"/>
          <a:ext cx="4608485" cy="359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600" b="1" noProof="0" dirty="0" smtClean="0">
              <a:solidFill>
                <a:srgbClr val="C00000"/>
              </a:solidFill>
            </a:rPr>
            <a:t>Risk Factors</a:t>
          </a:r>
          <a:endParaRPr lang="en-US" sz="1600" b="1" noProof="0" dirty="0">
            <a:solidFill>
              <a:srgbClr val="C0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</cdr:x>
      <cdr:y>0.61681</cdr:y>
    </cdr:from>
    <cdr:to>
      <cdr:x>0.25</cdr:x>
      <cdr:y>0.67812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28192" y="2897684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fi-FI" sz="1400" b="1" dirty="0" smtClean="0"/>
            <a:t>SHS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0.59167</cdr:x>
      <cdr:y>0.61681</cdr:y>
    </cdr:from>
    <cdr:to>
      <cdr:x>0.65833</cdr:x>
      <cdr:y>0.67812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112568" y="2897684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fi-FI" sz="1400" b="1" dirty="0" smtClean="0"/>
            <a:t>SHS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0.78333</cdr:x>
      <cdr:y>0.63213</cdr:y>
    </cdr:from>
    <cdr:to>
      <cdr:x>0.85</cdr:x>
      <cdr:y>0.70877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768752" y="2969692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fi-FI" sz="1400" b="1" dirty="0" smtClean="0"/>
            <a:t>SHS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0.575</cdr:x>
      <cdr:y>0.29492</cdr:y>
    </cdr:from>
    <cdr:to>
      <cdr:x>0.66667</cdr:x>
      <cdr:y>0.37156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968552" y="1385516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fi-FI" sz="1400" b="1" dirty="0" smtClean="0"/>
            <a:t>Smoking</a:t>
          </a:r>
          <a:endParaRPr lang="en-US" sz="14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0.30921</cdr:x>
      <cdr:y>0.7682</cdr:y>
    </cdr:from>
    <cdr:to>
      <cdr:x>0.66389</cdr:x>
      <cdr:y>0.853</cdr:y>
    </cdr:to>
    <cdr:sp macro="" textlink="">
      <cdr:nvSpPr>
        <cdr:cNvPr id="2" name="Left Brace 1"/>
        <cdr:cNvSpPr/>
      </cdr:nvSpPr>
      <cdr:spPr>
        <a:xfrm xmlns:a="http://schemas.openxmlformats.org/drawingml/2006/main" rot="16200000">
          <a:off x="3981365" y="2728626"/>
          <a:ext cx="445788" cy="3064744"/>
        </a:xfrm>
        <a:prstGeom xmlns:a="http://schemas.openxmlformats.org/drawingml/2006/main" prst="leftBrace">
          <a:avLst/>
        </a:prstGeom>
        <a:ln xmlns:a="http://schemas.openxmlformats.org/drawingml/2006/main">
          <a:solidFill>
            <a:srgbClr val="7030A0"/>
          </a:solidFill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0.41463</cdr:x>
      <cdr:y>0.37194</cdr:y>
    </cdr:from>
    <cdr:to>
      <cdr:x>0.52846</cdr:x>
      <cdr:y>0.42656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72408" y="1961580"/>
          <a:ext cx="1008190" cy="2880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noProof="0" dirty="0" smtClean="0"/>
            <a:t>Dog Protection</a:t>
          </a:r>
          <a:endParaRPr lang="en-US" sz="1600" noProof="0" dirty="0"/>
        </a:p>
      </cdr:txBody>
    </cdr:sp>
  </cdr:relSizeAnchor>
  <cdr:relSizeAnchor xmlns:cdr="http://schemas.openxmlformats.org/drawingml/2006/chartDrawing">
    <cdr:from>
      <cdr:x>0.41463</cdr:x>
      <cdr:y>0.59039</cdr:y>
    </cdr:from>
    <cdr:to>
      <cdr:x>0.52846</cdr:x>
      <cdr:y>0.64501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672408" y="3113708"/>
          <a:ext cx="1008190" cy="2880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noProof="0" dirty="0" smtClean="0"/>
            <a:t>Cat Protection</a:t>
          </a:r>
          <a:endParaRPr lang="en-US" sz="1600" noProof="0" dirty="0"/>
        </a:p>
      </cdr:txBody>
    </cdr:sp>
  </cdr:relSizeAnchor>
  <cdr:relSizeAnchor xmlns:cdr="http://schemas.openxmlformats.org/drawingml/2006/chartDrawing">
    <cdr:from>
      <cdr:x>0.43902</cdr:x>
      <cdr:y>0.7952</cdr:y>
    </cdr:from>
    <cdr:to>
      <cdr:x>0.52033</cdr:x>
      <cdr:y>0.84981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888432" y="4193828"/>
          <a:ext cx="720162" cy="288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noProof="0" dirty="0" smtClean="0"/>
            <a:t>Dog Risk</a:t>
          </a:r>
          <a:endParaRPr lang="en-US" sz="1600" noProof="0" dirty="0"/>
        </a:p>
      </cdr:txBody>
    </cdr:sp>
  </cdr:relSizeAnchor>
  <cdr:relSizeAnchor xmlns:cdr="http://schemas.openxmlformats.org/drawingml/2006/chartDrawing">
    <cdr:from>
      <cdr:x>0.43902</cdr:x>
      <cdr:y>0.72693</cdr:y>
    </cdr:from>
    <cdr:to>
      <cdr:x>0.52033</cdr:x>
      <cdr:y>0.78155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888432" y="3833788"/>
          <a:ext cx="720161" cy="2880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noProof="0" dirty="0" smtClean="0"/>
            <a:t>Cat Risk</a:t>
          </a:r>
          <a:endParaRPr lang="en-US" sz="1600" noProof="0" dirty="0"/>
        </a:p>
      </cdr:txBody>
    </cdr:sp>
  </cdr:relSizeAnchor>
  <cdr:relSizeAnchor xmlns:cdr="http://schemas.openxmlformats.org/drawingml/2006/chartDrawing">
    <cdr:from>
      <cdr:x>0.50407</cdr:x>
      <cdr:y>0.27636</cdr:y>
    </cdr:from>
    <cdr:to>
      <cdr:x>0.56911</cdr:x>
      <cdr:y>0.37194</cdr:y>
    </cdr:to>
    <cdr:cxnSp macro="">
      <cdr:nvCxnSpPr>
        <cdr:cNvPr id="7" name="Straight Connector 6"/>
        <cdr:cNvCxnSpPr/>
      </cdr:nvCxnSpPr>
      <cdr:spPr>
        <a:xfrm xmlns:a="http://schemas.openxmlformats.org/drawingml/2006/main" flipV="1">
          <a:off x="4464496" y="1457524"/>
          <a:ext cx="576064" cy="50405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0.4065</cdr:x>
      <cdr:y>0.44021</cdr:y>
    </cdr:from>
    <cdr:to>
      <cdr:x>0.44715</cdr:x>
      <cdr:y>0.48117</cdr:y>
    </cdr:to>
    <cdr:cxnSp macro="">
      <cdr:nvCxnSpPr>
        <cdr:cNvPr id="9" name="Straight Connector 8"/>
        <cdr:cNvCxnSpPr/>
      </cdr:nvCxnSpPr>
      <cdr:spPr>
        <a:xfrm xmlns:a="http://schemas.openxmlformats.org/drawingml/2006/main" flipH="1">
          <a:off x="3600400" y="2321620"/>
          <a:ext cx="360040" cy="21602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0.5122</cdr:x>
      <cdr:y>0.52213</cdr:y>
    </cdr:from>
    <cdr:to>
      <cdr:x>0.56911</cdr:x>
      <cdr:y>0.59039</cdr:y>
    </cdr:to>
    <cdr:cxnSp macro="">
      <cdr:nvCxnSpPr>
        <cdr:cNvPr id="11" name="Straight Connector 10"/>
        <cdr:cNvCxnSpPr/>
      </cdr:nvCxnSpPr>
      <cdr:spPr>
        <a:xfrm xmlns:a="http://schemas.openxmlformats.org/drawingml/2006/main" flipV="1">
          <a:off x="4536504" y="2753668"/>
          <a:ext cx="504056" cy="36004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0.4065</cdr:x>
      <cdr:y>0.64501</cdr:y>
    </cdr:from>
    <cdr:to>
      <cdr:x>0.47154</cdr:x>
      <cdr:y>0.69963</cdr:y>
    </cdr:to>
    <cdr:cxnSp macro="">
      <cdr:nvCxnSpPr>
        <cdr:cNvPr id="13" name="Straight Connector 12"/>
        <cdr:cNvCxnSpPr/>
      </cdr:nvCxnSpPr>
      <cdr:spPr>
        <a:xfrm xmlns:a="http://schemas.openxmlformats.org/drawingml/2006/main" flipH="1">
          <a:off x="3600400" y="3401740"/>
          <a:ext cx="576064" cy="28804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0.52846</cdr:x>
      <cdr:y>0.75424</cdr:y>
    </cdr:from>
    <cdr:to>
      <cdr:x>0.56911</cdr:x>
      <cdr:y>0.75424</cdr:y>
    </cdr:to>
    <cdr:cxnSp macro="">
      <cdr:nvCxnSpPr>
        <cdr:cNvPr id="15" name="Straight Connector 14"/>
        <cdr:cNvCxnSpPr/>
      </cdr:nvCxnSpPr>
      <cdr:spPr>
        <a:xfrm xmlns:a="http://schemas.openxmlformats.org/drawingml/2006/main">
          <a:off x="4680520" y="3977804"/>
          <a:ext cx="360078" cy="2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0.4065</cdr:x>
      <cdr:y>0.75424</cdr:y>
    </cdr:from>
    <cdr:to>
      <cdr:x>0.44715</cdr:x>
      <cdr:y>0.75424</cdr:y>
    </cdr:to>
    <cdr:cxnSp macro="">
      <cdr:nvCxnSpPr>
        <cdr:cNvPr id="18" name="Straight Connector 17"/>
        <cdr:cNvCxnSpPr/>
      </cdr:nvCxnSpPr>
      <cdr:spPr>
        <a:xfrm xmlns:a="http://schemas.openxmlformats.org/drawingml/2006/main" flipH="1">
          <a:off x="3600400" y="3977804"/>
          <a:ext cx="36004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0.53659</cdr:x>
      <cdr:y>0.7952</cdr:y>
    </cdr:from>
    <cdr:to>
      <cdr:x>0.56911</cdr:x>
      <cdr:y>0.8225</cdr:y>
    </cdr:to>
    <cdr:cxnSp macro="">
      <cdr:nvCxnSpPr>
        <cdr:cNvPr id="21" name="Straight Connector 20"/>
        <cdr:cNvCxnSpPr/>
      </cdr:nvCxnSpPr>
      <cdr:spPr>
        <a:xfrm xmlns:a="http://schemas.openxmlformats.org/drawingml/2006/main" flipV="1">
          <a:off x="4752528" y="4193844"/>
          <a:ext cx="288070" cy="144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0.39024</cdr:x>
      <cdr:y>0.78154</cdr:y>
    </cdr:from>
    <cdr:to>
      <cdr:x>0.44715</cdr:x>
      <cdr:y>0.8225</cdr:y>
    </cdr:to>
    <cdr:cxnSp macro="">
      <cdr:nvCxnSpPr>
        <cdr:cNvPr id="23" name="Straight Connector 22"/>
        <cdr:cNvCxnSpPr/>
      </cdr:nvCxnSpPr>
      <cdr:spPr>
        <a:xfrm xmlns:a="http://schemas.openxmlformats.org/drawingml/2006/main" flipH="1" flipV="1">
          <a:off x="3456384" y="4121820"/>
          <a:ext cx="504056" cy="21602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0.10638</cdr:x>
      <cdr:y>0.68175</cdr:y>
    </cdr:from>
    <cdr:to>
      <cdr:x>0.94787</cdr:x>
      <cdr:y>0.68175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961331" y="3547788"/>
          <a:ext cx="7604075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1"/>
          </a:solidFill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62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3175" y="0"/>
            <a:ext cx="29162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519411D-667B-4A1E-A09B-159D7E48FFF7}" type="datetime1">
              <a:rPr lang="en-US"/>
              <a:pPr/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7838"/>
            <a:ext cx="2916238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3175" y="9367838"/>
            <a:ext cx="2916238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F31A2D7-6783-4950-AEAA-AB4AC4FB15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699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62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3175" y="0"/>
            <a:ext cx="29162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B1CB6A2-8872-49F4-9CA4-2ECD72763255}" type="datetime1">
              <a:rPr lang="en-US"/>
              <a:pPr/>
              <a:t>6/3/2014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2362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i-FI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4713"/>
            <a:ext cx="5384800" cy="4438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7838"/>
            <a:ext cx="2916238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3175" y="9367838"/>
            <a:ext cx="2916238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5F6A7A0-F551-491A-B416-990DC36449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402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12" charset="-128"/>
        <a:cs typeface="ヒラギノ角ゴ Pro W3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1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6A7A0-F551-491A-B416-990DC36449E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003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6A7A0-F551-491A-B416-990DC36449E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260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6A7A0-F551-491A-B416-990DC36449E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038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 smtClean="0"/>
              <a:t>Urban</a:t>
            </a:r>
            <a:r>
              <a:rPr lang="fi-FI" baseline="0" dirty="0" smtClean="0"/>
              <a:t> </a:t>
            </a:r>
            <a:r>
              <a:rPr lang="fi-FI" baseline="0" dirty="0" err="1" smtClean="0"/>
              <a:t>area</a:t>
            </a:r>
            <a:r>
              <a:rPr lang="fi-FI" baseline="0" dirty="0" smtClean="0"/>
              <a:t>: 200 </a:t>
            </a:r>
            <a:r>
              <a:rPr lang="fi-FI" baseline="0" dirty="0" err="1" smtClean="0"/>
              <a:t>inhabitants</a:t>
            </a:r>
            <a:r>
              <a:rPr lang="fi-FI" baseline="0" dirty="0" smtClean="0"/>
              <a:t> / km2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6A7A0-F551-491A-B416-990DC36449E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982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err="1" smtClean="0"/>
              <a:t>Population</a:t>
            </a:r>
            <a:r>
              <a:rPr lang="fi-FI" b="1" dirty="0" smtClean="0"/>
              <a:t> Life </a:t>
            </a:r>
            <a:r>
              <a:rPr lang="fi-FI" b="1" dirty="0" err="1" smtClean="0"/>
              <a:t>Table</a:t>
            </a:r>
            <a:endParaRPr lang="fi-FI" b="1" dirty="0" smtClean="0"/>
          </a:p>
          <a:p>
            <a:pPr lvl="1"/>
            <a:r>
              <a:rPr lang="fi-FI" dirty="0" err="1" smtClean="0"/>
              <a:t>Neglecting</a:t>
            </a:r>
            <a:r>
              <a:rPr lang="fi-FI" dirty="0" smtClean="0"/>
              <a:t> of (</a:t>
            </a:r>
            <a:r>
              <a:rPr lang="fi-FI" dirty="0" err="1" smtClean="0"/>
              <a:t>Im-)migration</a:t>
            </a:r>
            <a:endParaRPr lang="fi-FI" dirty="0" smtClean="0"/>
          </a:p>
          <a:p>
            <a:r>
              <a:rPr lang="fi-FI" dirty="0" err="1" smtClean="0"/>
              <a:t>Use</a:t>
            </a:r>
            <a:r>
              <a:rPr lang="fi-FI" dirty="0" smtClean="0"/>
              <a:t> of </a:t>
            </a:r>
            <a:r>
              <a:rPr lang="fi-FI" b="1" dirty="0" smtClean="0"/>
              <a:t>YLD </a:t>
            </a:r>
            <a:r>
              <a:rPr lang="fi-FI" b="1" dirty="0" err="1" smtClean="0"/>
              <a:t>instead</a:t>
            </a:r>
            <a:r>
              <a:rPr lang="fi-FI" b="1" dirty="0" smtClean="0"/>
              <a:t> of DALY</a:t>
            </a:r>
          </a:p>
          <a:p>
            <a:pPr lvl="1"/>
            <a:r>
              <a:rPr lang="fi-FI" dirty="0" err="1" smtClean="0"/>
              <a:t>Each</a:t>
            </a:r>
            <a:r>
              <a:rPr lang="fi-FI" dirty="0" smtClean="0"/>
              <a:t> </a:t>
            </a:r>
            <a:r>
              <a:rPr lang="fi-FI" dirty="0" err="1" smtClean="0"/>
              <a:t>year</a:t>
            </a:r>
            <a:r>
              <a:rPr lang="fi-FI" dirty="0" smtClean="0"/>
              <a:t> a </a:t>
            </a:r>
            <a:r>
              <a:rPr lang="fi-FI" dirty="0" err="1" smtClean="0"/>
              <a:t>very</a:t>
            </a:r>
            <a:r>
              <a:rPr lang="fi-FI" dirty="0" smtClean="0"/>
              <a:t> </a:t>
            </a:r>
            <a:r>
              <a:rPr lang="fi-FI" dirty="0" err="1" smtClean="0"/>
              <a:t>low</a:t>
            </a:r>
            <a:r>
              <a:rPr lang="fi-FI" dirty="0" smtClean="0"/>
              <a:t> </a:t>
            </a:r>
            <a:r>
              <a:rPr lang="fi-FI" dirty="0" err="1" smtClean="0"/>
              <a:t>number</a:t>
            </a:r>
            <a:r>
              <a:rPr lang="fi-FI" dirty="0" smtClean="0"/>
              <a:t> of </a:t>
            </a:r>
            <a:r>
              <a:rPr lang="fi-FI" dirty="0" err="1" smtClean="0"/>
              <a:t>death</a:t>
            </a:r>
            <a:r>
              <a:rPr lang="fi-FI" dirty="0" smtClean="0"/>
              <a:t> </a:t>
            </a:r>
            <a:r>
              <a:rPr lang="fi-FI" dirty="0" err="1" smtClean="0"/>
              <a:t>due</a:t>
            </a:r>
            <a:r>
              <a:rPr lang="fi-FI" dirty="0" smtClean="0"/>
              <a:t> to </a:t>
            </a:r>
            <a:r>
              <a:rPr lang="fi-FI" dirty="0" err="1" smtClean="0"/>
              <a:t>asthma</a:t>
            </a:r>
            <a:r>
              <a:rPr lang="fi-FI" dirty="0" smtClean="0"/>
              <a:t>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err="1" smtClean="0">
                <a:sym typeface="Wingdings" panose="05000000000000000000" pitchFamily="2" charset="2"/>
              </a:rPr>
              <a:t>neglected</a:t>
            </a:r>
            <a:endParaRPr lang="en-US" dirty="0" smtClean="0"/>
          </a:p>
          <a:p>
            <a:r>
              <a:rPr lang="en-US" b="1" dirty="0" smtClean="0"/>
              <a:t>Trend estimations</a:t>
            </a:r>
          </a:p>
          <a:p>
            <a:pPr lvl="1"/>
            <a:r>
              <a:rPr lang="en-US" dirty="0" smtClean="0"/>
              <a:t>Uncertainty about the future trends in asthma and exposures</a:t>
            </a:r>
          </a:p>
          <a:p>
            <a:r>
              <a:rPr lang="en-US" b="1" dirty="0" smtClean="0"/>
              <a:t>Discounting</a:t>
            </a:r>
          </a:p>
          <a:p>
            <a:pPr lvl="1"/>
            <a:r>
              <a:rPr lang="en-US" dirty="0" smtClean="0"/>
              <a:t>Discounting decreases estimates for future years compared to non-discounted estimates</a:t>
            </a:r>
          </a:p>
          <a:p>
            <a:r>
              <a:rPr lang="en-US" b="1" dirty="0" smtClean="0"/>
              <a:t>Evidence</a:t>
            </a:r>
          </a:p>
          <a:p>
            <a:pPr lvl="1"/>
            <a:r>
              <a:rPr lang="en-US" dirty="0" smtClean="0"/>
              <a:t>Overall very weak (association with </a:t>
            </a:r>
            <a:r>
              <a:rPr lang="en-US" dirty="0" err="1" smtClean="0"/>
              <a:t>atopy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PM source has impact on toxicological profile</a:t>
            </a:r>
          </a:p>
          <a:p>
            <a:r>
              <a:rPr lang="en-US" b="1" dirty="0" smtClean="0"/>
              <a:t>Duration</a:t>
            </a:r>
          </a:p>
          <a:p>
            <a:pPr lvl="1"/>
            <a:r>
              <a:rPr lang="en-US" dirty="0" smtClean="0"/>
              <a:t>Duration has impact on incidence based YLD estimate </a:t>
            </a:r>
            <a:r>
              <a:rPr lang="en-US" dirty="0" smtClean="0">
                <a:sym typeface="Wingdings" panose="05000000000000000000" pitchFamily="2" charset="2"/>
              </a:rPr>
              <a:t> longer duration increases YLD estimate</a:t>
            </a:r>
          </a:p>
          <a:p>
            <a:r>
              <a:rPr lang="en-US" b="1" dirty="0" err="1" smtClean="0"/>
              <a:t>Multicausality</a:t>
            </a:r>
            <a:r>
              <a:rPr lang="en-US" dirty="0" smtClean="0"/>
              <a:t> – Impact of exposure to one Factor</a:t>
            </a:r>
          </a:p>
          <a:p>
            <a:pPr lvl="1"/>
            <a:r>
              <a:rPr lang="en-US" dirty="0" smtClean="0"/>
              <a:t>Constantly exposure to many factors</a:t>
            </a:r>
          </a:p>
          <a:p>
            <a:r>
              <a:rPr lang="en-US" b="1" dirty="0" smtClean="0"/>
              <a:t>Study endpoint</a:t>
            </a:r>
          </a:p>
          <a:p>
            <a:pPr lvl="1"/>
            <a:r>
              <a:rPr lang="en-US" dirty="0" smtClean="0"/>
              <a:t>Are specific factors associated with only onset or aggravation?</a:t>
            </a:r>
          </a:p>
          <a:p>
            <a:r>
              <a:rPr lang="en-US" b="1" dirty="0" smtClean="0"/>
              <a:t>Target Age</a:t>
            </a:r>
          </a:p>
          <a:p>
            <a:pPr lvl="1"/>
            <a:r>
              <a:rPr lang="en-US" dirty="0" smtClean="0"/>
              <a:t>How long does the effect last (of causing or preventing?)</a:t>
            </a:r>
          </a:p>
          <a:p>
            <a:r>
              <a:rPr lang="en-US" dirty="0" smtClean="0"/>
              <a:t>Comparison </a:t>
            </a:r>
            <a:r>
              <a:rPr lang="en-US" b="1" dirty="0" smtClean="0"/>
              <a:t>Onset against Aggravation</a:t>
            </a:r>
          </a:p>
          <a:p>
            <a:pPr lvl="1"/>
            <a:r>
              <a:rPr lang="en-US" dirty="0" smtClean="0"/>
              <a:t>Due to lack of data on duration it is not possible to compare efficiency of preventing onset or aggravation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6A7A0-F551-491A-B416-990DC36449EE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11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6A7A0-F551-491A-B416-990DC36449EE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763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6A7A0-F551-491A-B416-990DC36449EE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761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6A7A0-F551-491A-B416-990DC36449EE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761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none" dirty="0" smtClean="0">
                <a:solidFill>
                  <a:schemeClr val="tx1"/>
                </a:solidFill>
              </a:rPr>
              <a:t>Cretinism is a condition of severely stunted physical and mental growth due to untreated congenital deficiency of thyroid hormones (congenital hypothyroidism) usually due to maternal hypothyroidism. Cretinism arises from a diet deficient in iodine.</a:t>
            </a:r>
          </a:p>
          <a:p>
            <a:endParaRPr lang="en-US" u="none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6A7A0-F551-491A-B416-990DC36449EE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603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1986: </a:t>
            </a:r>
            <a:r>
              <a:rPr lang="fi-FI" dirty="0" err="1" smtClean="0"/>
              <a:t>biggest</a:t>
            </a:r>
            <a:r>
              <a:rPr lang="fi-FI" dirty="0" smtClean="0"/>
              <a:t> </a:t>
            </a:r>
            <a:r>
              <a:rPr lang="fi-FI" dirty="0" err="1" smtClean="0"/>
              <a:t>difference</a:t>
            </a:r>
            <a:endParaRPr lang="fi-FI" dirty="0" smtClean="0"/>
          </a:p>
          <a:p>
            <a:r>
              <a:rPr lang="fi-FI" dirty="0" smtClean="0"/>
              <a:t>2006: </a:t>
            </a:r>
            <a:r>
              <a:rPr lang="fi-FI" dirty="0" err="1" smtClean="0"/>
              <a:t>smallest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difference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6A7A0-F551-491A-B416-990DC36449EE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447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200" dirty="0" smtClean="0"/>
              <a:t>Target Country: Finland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6A7A0-F551-491A-B416-990DC36449EE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0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 smtClean="0"/>
              <a:t>Pathological</a:t>
            </a:r>
            <a:r>
              <a:rPr lang="fi-FI" baseline="0" dirty="0" smtClean="0"/>
              <a:t> </a:t>
            </a:r>
            <a:r>
              <a:rPr lang="fi-FI" baseline="0" dirty="0" err="1" smtClean="0"/>
              <a:t>featues</a:t>
            </a:r>
            <a:r>
              <a:rPr lang="fi-FI" baseline="0" dirty="0" smtClean="0"/>
              <a:t>:</a:t>
            </a:r>
            <a:endParaRPr lang="fi-FI" dirty="0" smtClean="0"/>
          </a:p>
          <a:p>
            <a:r>
              <a:rPr lang="fi-FI" dirty="0" smtClean="0"/>
              <a:t>- </a:t>
            </a:r>
            <a:r>
              <a:rPr lang="fi-FI" dirty="0" err="1" smtClean="0"/>
              <a:t>Changes</a:t>
            </a:r>
            <a:r>
              <a:rPr lang="fi-FI" dirty="0" smtClean="0"/>
              <a:t> in the </a:t>
            </a:r>
            <a:r>
              <a:rPr lang="fi-FI" dirty="0" err="1" smtClean="0"/>
              <a:t>airway</a:t>
            </a:r>
            <a:r>
              <a:rPr lang="fi-FI" dirty="0" smtClean="0"/>
              <a:t> </a:t>
            </a:r>
            <a:r>
              <a:rPr lang="fi-FI" dirty="0" err="1" smtClean="0"/>
              <a:t>wall</a:t>
            </a:r>
            <a:endParaRPr lang="fi-FI" dirty="0" smtClean="0"/>
          </a:p>
          <a:p>
            <a:r>
              <a:rPr lang="fi-FI" dirty="0" smtClean="0"/>
              <a:t>- </a:t>
            </a:r>
            <a:r>
              <a:rPr lang="fi-FI" dirty="0" err="1" smtClean="0"/>
              <a:t>Airway</a:t>
            </a:r>
            <a:r>
              <a:rPr lang="fi-FI" dirty="0" smtClean="0"/>
              <a:t> </a:t>
            </a:r>
            <a:r>
              <a:rPr lang="fi-FI" dirty="0" err="1" smtClean="0"/>
              <a:t>wall</a:t>
            </a:r>
            <a:r>
              <a:rPr lang="fi-FI" dirty="0" smtClean="0"/>
              <a:t> </a:t>
            </a:r>
            <a:r>
              <a:rPr lang="fi-FI" dirty="0" err="1" smtClean="0"/>
              <a:t>thickeing</a:t>
            </a:r>
            <a:r>
              <a:rPr lang="fi-FI" dirty="0" smtClean="0"/>
              <a:t> die to </a:t>
            </a:r>
            <a:r>
              <a:rPr lang="fi-FI" dirty="0" err="1" smtClean="0"/>
              <a:t>inflammation</a:t>
            </a:r>
            <a:endParaRPr lang="fi-FI" dirty="0" smtClean="0"/>
          </a:p>
          <a:p>
            <a:r>
              <a:rPr lang="fi-FI" dirty="0" smtClean="0"/>
              <a:t>- </a:t>
            </a:r>
            <a:r>
              <a:rPr lang="fi-FI" dirty="0" err="1" smtClean="0"/>
              <a:t>Vascular</a:t>
            </a:r>
            <a:r>
              <a:rPr lang="fi-FI" dirty="0" smtClean="0"/>
              <a:t> </a:t>
            </a:r>
            <a:r>
              <a:rPr lang="fi-FI" dirty="0" err="1" smtClean="0"/>
              <a:t>dilatation</a:t>
            </a:r>
            <a:r>
              <a:rPr lang="fi-FI" dirty="0" smtClean="0"/>
              <a:t> and </a:t>
            </a:r>
            <a:r>
              <a:rPr lang="fi-FI" dirty="0" err="1" smtClean="0"/>
              <a:t>angiogenesis</a:t>
            </a:r>
            <a:endParaRPr lang="fi-FI" dirty="0" smtClean="0"/>
          </a:p>
          <a:p>
            <a:r>
              <a:rPr lang="fi-FI" dirty="0" smtClean="0"/>
              <a:t>- </a:t>
            </a:r>
            <a:r>
              <a:rPr lang="fi-FI" dirty="0" err="1" smtClean="0"/>
              <a:t>Increased</a:t>
            </a:r>
            <a:r>
              <a:rPr lang="fi-FI" dirty="0" smtClean="0"/>
              <a:t> </a:t>
            </a:r>
            <a:r>
              <a:rPr lang="fi-FI" dirty="0" err="1" smtClean="0"/>
              <a:t>vascular</a:t>
            </a:r>
            <a:r>
              <a:rPr lang="fi-FI" dirty="0" smtClean="0"/>
              <a:t> </a:t>
            </a:r>
            <a:r>
              <a:rPr lang="fi-FI" dirty="0" err="1" smtClean="0"/>
              <a:t>permeability</a:t>
            </a:r>
            <a:endParaRPr lang="fi-FI" dirty="0" smtClean="0"/>
          </a:p>
          <a:p>
            <a:r>
              <a:rPr lang="fi-FI" dirty="0" smtClean="0"/>
              <a:t>- </a:t>
            </a:r>
            <a:r>
              <a:rPr lang="fi-FI" dirty="0" err="1" smtClean="0"/>
              <a:t>Airway</a:t>
            </a:r>
            <a:r>
              <a:rPr lang="fi-FI" dirty="0" smtClean="0"/>
              <a:t> </a:t>
            </a:r>
            <a:r>
              <a:rPr lang="fi-FI" dirty="0" err="1" smtClean="0"/>
              <a:t>edemma</a:t>
            </a:r>
            <a:endParaRPr lang="fi-FI" dirty="0" smtClean="0"/>
          </a:p>
          <a:p>
            <a:r>
              <a:rPr lang="fi-FI" dirty="0" err="1" smtClean="0"/>
              <a:t>Airway</a:t>
            </a:r>
            <a:r>
              <a:rPr lang="fi-FI" dirty="0" smtClean="0"/>
              <a:t> </a:t>
            </a:r>
            <a:r>
              <a:rPr lang="fi-FI" dirty="0" err="1" smtClean="0"/>
              <a:t>hyperresonsiveness</a:t>
            </a:r>
            <a:r>
              <a:rPr lang="fi-FI" dirty="0" smtClean="0"/>
              <a:t> </a:t>
            </a:r>
          </a:p>
          <a:p>
            <a:endParaRPr lang="fi-FI" dirty="0" smtClean="0"/>
          </a:p>
          <a:p>
            <a:r>
              <a:rPr lang="fi-FI" dirty="0" err="1" smtClean="0"/>
              <a:t>Factors</a:t>
            </a:r>
            <a:r>
              <a:rPr lang="fi-FI" dirty="0" smtClean="0"/>
              <a:t>:</a:t>
            </a:r>
          </a:p>
          <a:p>
            <a:r>
              <a:rPr lang="fi-FI" dirty="0" err="1" smtClean="0"/>
              <a:t>-</a:t>
            </a:r>
            <a:r>
              <a:rPr lang="fi-FI" baseline="0" dirty="0" err="1" smtClean="0"/>
              <a:t>mostly</a:t>
            </a:r>
            <a:r>
              <a:rPr lang="fi-FI" baseline="0" dirty="0" smtClean="0"/>
              <a:t> </a:t>
            </a:r>
            <a:r>
              <a:rPr lang="fi-FI" baseline="0" dirty="0" err="1" smtClean="0"/>
              <a:t>studied</a:t>
            </a:r>
            <a:r>
              <a:rPr lang="fi-FI" baseline="0" dirty="0" smtClean="0"/>
              <a:t> for </a:t>
            </a:r>
            <a:r>
              <a:rPr lang="fi-FI" baseline="0" dirty="0" err="1" smtClean="0"/>
              <a:t>onset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or</a:t>
            </a:r>
            <a:r>
              <a:rPr lang="fi-FI" baseline="0" dirty="0" smtClean="0"/>
              <a:t> </a:t>
            </a:r>
            <a:r>
              <a:rPr lang="fi-FI" baseline="0" dirty="0" err="1" smtClean="0"/>
              <a:t>prevalence</a:t>
            </a:r>
            <a:r>
              <a:rPr lang="fi-FI" baseline="0" dirty="0" smtClean="0"/>
              <a:t> and </a:t>
            </a:r>
            <a:r>
              <a:rPr lang="fi-FI" baseline="0" dirty="0" err="1" smtClean="0"/>
              <a:t>specific</a:t>
            </a:r>
            <a:r>
              <a:rPr lang="fi-FI" baseline="0" dirty="0" smtClean="0"/>
              <a:t> </a:t>
            </a:r>
            <a:r>
              <a:rPr lang="fi-FI" baseline="0" dirty="0" err="1" smtClean="0"/>
              <a:t>age</a:t>
            </a:r>
            <a:r>
              <a:rPr lang="fi-FI" baseline="0" dirty="0" smtClean="0"/>
              <a:t> of </a:t>
            </a:r>
            <a:r>
              <a:rPr lang="fi-FI" baseline="0" dirty="0" err="1" smtClean="0"/>
              <a:t>exposure</a:t>
            </a:r>
            <a:r>
              <a:rPr lang="fi-FI" baseline="0" dirty="0" smtClean="0"/>
              <a:t> and </a:t>
            </a:r>
            <a:r>
              <a:rPr lang="fi-FI" baseline="0" dirty="0" err="1" smtClean="0"/>
              <a:t>response</a:t>
            </a:r>
            <a:r>
              <a:rPr lang="fi-FI" baseline="0" dirty="0" smtClean="0"/>
              <a:t> </a:t>
            </a:r>
            <a:r>
              <a:rPr lang="fi-FI" baseline="0" dirty="0" smtClean="0">
                <a:sym typeface="Wingdings" pitchFamily="2" charset="2"/>
              </a:rPr>
              <a:t> </a:t>
            </a:r>
            <a:r>
              <a:rPr lang="fi-FI" baseline="0" dirty="0" err="1" smtClean="0">
                <a:sym typeface="Wingdings" pitchFamily="2" charset="2"/>
              </a:rPr>
              <a:t>often</a:t>
            </a:r>
            <a:r>
              <a:rPr lang="fi-FI" baseline="0" dirty="0" smtClean="0">
                <a:sym typeface="Wingdings" pitchFamily="2" charset="2"/>
              </a:rPr>
              <a:t> a </a:t>
            </a:r>
            <a:r>
              <a:rPr lang="fi-FI" baseline="0" dirty="0" err="1" smtClean="0">
                <a:sym typeface="Wingdings" pitchFamily="2" charset="2"/>
              </a:rPr>
              <a:t>matter</a:t>
            </a:r>
            <a:r>
              <a:rPr lang="fi-FI" baseline="0" dirty="0" smtClean="0">
                <a:sym typeface="Wingdings" pitchFamily="2" charset="2"/>
              </a:rPr>
              <a:t> of </a:t>
            </a:r>
            <a:r>
              <a:rPr lang="fi-FI" baseline="0" dirty="0" err="1" smtClean="0">
                <a:sym typeface="Wingdings" pitchFamily="2" charset="2"/>
              </a:rPr>
              <a:t>study</a:t>
            </a:r>
            <a:r>
              <a:rPr lang="fi-FI" baseline="0" dirty="0" smtClean="0">
                <a:sym typeface="Wingdings" pitchFamily="2" charset="2"/>
              </a:rPr>
              <a:t> </a:t>
            </a:r>
            <a:r>
              <a:rPr lang="fi-FI" baseline="0" dirty="0" err="1" smtClean="0">
                <a:sym typeface="Wingdings" pitchFamily="2" charset="2"/>
              </a:rPr>
              <a:t>deisgn</a:t>
            </a:r>
            <a:r>
              <a:rPr lang="fi-FI" baseline="0" dirty="0" smtClean="0">
                <a:sym typeface="Wingdings" pitchFamily="2" charset="2"/>
              </a:rPr>
              <a:t> </a:t>
            </a:r>
            <a:r>
              <a:rPr lang="fi-FI" baseline="0" dirty="0" err="1" smtClean="0">
                <a:sym typeface="Wingdings" pitchFamily="2" charset="2"/>
              </a:rPr>
              <a:t>whether</a:t>
            </a:r>
            <a:r>
              <a:rPr lang="fi-FI" baseline="0" dirty="0" smtClean="0">
                <a:sym typeface="Wingdings" pitchFamily="2" charset="2"/>
              </a:rPr>
              <a:t> </a:t>
            </a:r>
            <a:r>
              <a:rPr lang="fi-FI" baseline="0" dirty="0" err="1" smtClean="0">
                <a:sym typeface="Wingdings" pitchFamily="2" charset="2"/>
              </a:rPr>
              <a:t>onset</a:t>
            </a:r>
            <a:r>
              <a:rPr lang="fi-FI" baseline="0" dirty="0" smtClean="0">
                <a:sym typeface="Wingdings" pitchFamily="2" charset="2"/>
              </a:rPr>
              <a:t> </a:t>
            </a:r>
            <a:r>
              <a:rPr lang="fi-FI" baseline="0" dirty="0" err="1" smtClean="0">
                <a:sym typeface="Wingdings" pitchFamily="2" charset="2"/>
              </a:rPr>
              <a:t>or</a:t>
            </a:r>
            <a:r>
              <a:rPr lang="fi-FI" baseline="0" dirty="0" smtClean="0">
                <a:sym typeface="Wingdings" pitchFamily="2" charset="2"/>
              </a:rPr>
              <a:t> </a:t>
            </a:r>
            <a:r>
              <a:rPr lang="fi-FI" baseline="0" dirty="0" err="1" smtClean="0">
                <a:sym typeface="Wingdings" pitchFamily="2" charset="2"/>
              </a:rPr>
              <a:t>symptoms</a:t>
            </a:r>
            <a:r>
              <a:rPr lang="fi-FI" baseline="0" dirty="0" smtClean="0">
                <a:sym typeface="Wingdings" pitchFamily="2" charset="2"/>
              </a:rPr>
              <a:t> </a:t>
            </a:r>
            <a:r>
              <a:rPr lang="fi-FI" baseline="0" dirty="0" err="1" smtClean="0">
                <a:sym typeface="Wingdings" pitchFamily="2" charset="2"/>
              </a:rPr>
              <a:t>are</a:t>
            </a:r>
            <a:r>
              <a:rPr lang="fi-FI" baseline="0" dirty="0" smtClean="0">
                <a:sym typeface="Wingdings" pitchFamily="2" charset="2"/>
              </a:rPr>
              <a:t> </a:t>
            </a:r>
            <a:r>
              <a:rPr lang="fi-FI" baseline="0" dirty="0" err="1" smtClean="0">
                <a:sym typeface="Wingdings" pitchFamily="2" charset="2"/>
              </a:rPr>
              <a:t>studied</a:t>
            </a:r>
            <a:r>
              <a:rPr lang="fi-FI" baseline="0" dirty="0" smtClean="0">
                <a:sym typeface="Wingdings" pitchFamily="2" charset="2"/>
              </a:rPr>
              <a:t> - no </a:t>
            </a:r>
            <a:r>
              <a:rPr lang="fi-FI" baseline="0" dirty="0" err="1" smtClean="0">
                <a:sym typeface="Wingdings" pitchFamily="2" charset="2"/>
              </a:rPr>
              <a:t>evidence</a:t>
            </a:r>
            <a:r>
              <a:rPr lang="fi-FI" baseline="0" dirty="0" smtClean="0">
                <a:sym typeface="Wingdings" pitchFamily="2" charset="2"/>
              </a:rPr>
              <a:t> </a:t>
            </a:r>
            <a:r>
              <a:rPr lang="fi-FI" baseline="0" dirty="0" err="1" smtClean="0">
                <a:sym typeface="Wingdings" pitchFamily="2" charset="2"/>
              </a:rPr>
              <a:t>that</a:t>
            </a:r>
            <a:r>
              <a:rPr lang="fi-FI" baseline="0" dirty="0" smtClean="0">
                <a:sym typeface="Wingdings" pitchFamily="2" charset="2"/>
              </a:rPr>
              <a:t> </a:t>
            </a:r>
            <a:r>
              <a:rPr lang="fi-FI" baseline="0" dirty="0" err="1" smtClean="0">
                <a:sym typeface="Wingdings" pitchFamily="2" charset="2"/>
              </a:rPr>
              <a:t>stressor</a:t>
            </a:r>
            <a:r>
              <a:rPr lang="fi-FI" baseline="0" dirty="0" smtClean="0">
                <a:sym typeface="Wingdings" pitchFamily="2" charset="2"/>
              </a:rPr>
              <a:t> </a:t>
            </a:r>
            <a:r>
              <a:rPr lang="fi-FI" baseline="0" dirty="0" err="1" smtClean="0">
                <a:sym typeface="Wingdings" pitchFamily="2" charset="2"/>
              </a:rPr>
              <a:t>only</a:t>
            </a:r>
            <a:r>
              <a:rPr lang="fi-FI" baseline="0" dirty="0" smtClean="0">
                <a:sym typeface="Wingdings" pitchFamily="2" charset="2"/>
              </a:rPr>
              <a:t> </a:t>
            </a:r>
            <a:r>
              <a:rPr lang="fi-FI" baseline="0" dirty="0" err="1" smtClean="0">
                <a:sym typeface="Wingdings" pitchFamily="2" charset="2"/>
              </a:rPr>
              <a:t>affect</a:t>
            </a:r>
            <a:r>
              <a:rPr lang="fi-FI" baseline="0" dirty="0" smtClean="0">
                <a:sym typeface="Wingdings" pitchFamily="2" charset="2"/>
              </a:rPr>
              <a:t> </a:t>
            </a:r>
            <a:r>
              <a:rPr lang="fi-FI" baseline="0" dirty="0" err="1" smtClean="0">
                <a:sym typeface="Wingdings" pitchFamily="2" charset="2"/>
              </a:rPr>
              <a:t>one</a:t>
            </a:r>
            <a:r>
              <a:rPr lang="fi-FI" baseline="0" dirty="0" smtClean="0">
                <a:sym typeface="Wingdings" pitchFamily="2" charset="2"/>
              </a:rPr>
              <a:t> of </a:t>
            </a:r>
            <a:r>
              <a:rPr lang="fi-FI" baseline="0" dirty="0" err="1" smtClean="0">
                <a:sym typeface="Wingdings" pitchFamily="2" charset="2"/>
              </a:rPr>
              <a:t>both</a:t>
            </a:r>
            <a:endParaRPr lang="fi-FI" dirty="0" smtClean="0"/>
          </a:p>
          <a:p>
            <a:pPr marL="171450" indent="-171450">
              <a:buFontTx/>
              <a:buChar char="-"/>
            </a:pPr>
            <a:r>
              <a:rPr lang="fi-FI" baseline="0" dirty="0" err="1" smtClean="0"/>
              <a:t>anthropogenic</a:t>
            </a:r>
            <a:r>
              <a:rPr lang="fi-FI" baseline="0" dirty="0" smtClean="0"/>
              <a:t>: </a:t>
            </a:r>
            <a:r>
              <a:rPr lang="fi-FI" baseline="0" dirty="0" err="1" smtClean="0"/>
              <a:t>formaldehyde</a:t>
            </a:r>
            <a:r>
              <a:rPr lang="fi-FI" baseline="0" dirty="0" smtClean="0"/>
              <a:t>, </a:t>
            </a:r>
            <a:r>
              <a:rPr lang="fi-FI" baseline="0" dirty="0" err="1" smtClean="0"/>
              <a:t>phthalates</a:t>
            </a:r>
            <a:r>
              <a:rPr lang="fi-FI" baseline="0" dirty="0" smtClean="0"/>
              <a:t>, </a:t>
            </a:r>
            <a:r>
              <a:rPr lang="fi-FI" baseline="0" dirty="0" err="1" smtClean="0"/>
              <a:t>prenatal</a:t>
            </a:r>
            <a:r>
              <a:rPr lang="fi-FI" baseline="0" dirty="0" smtClean="0"/>
              <a:t> </a:t>
            </a:r>
            <a:r>
              <a:rPr lang="fi-FI" baseline="0" dirty="0" err="1" smtClean="0"/>
              <a:t>bisphenol</a:t>
            </a:r>
            <a:r>
              <a:rPr lang="fi-FI" baseline="0" dirty="0" smtClean="0"/>
              <a:t> A, SHS, air </a:t>
            </a:r>
            <a:r>
              <a:rPr lang="fi-FI" baseline="0" dirty="0" err="1" smtClean="0"/>
              <a:t>pollutants</a:t>
            </a:r>
            <a:endParaRPr lang="fi-FI" baseline="0" dirty="0" smtClean="0"/>
          </a:p>
          <a:p>
            <a:pPr marL="171450" indent="-171450">
              <a:buFontTx/>
              <a:buChar char="-"/>
            </a:pPr>
            <a:r>
              <a:rPr lang="fi-FI" baseline="0" dirty="0" err="1" smtClean="0"/>
              <a:t>Environmental</a:t>
            </a:r>
            <a:r>
              <a:rPr lang="fi-FI" baseline="0" dirty="0" smtClean="0"/>
              <a:t>: </a:t>
            </a:r>
            <a:r>
              <a:rPr lang="fi-FI" baseline="0" dirty="0" err="1" smtClean="0"/>
              <a:t>fungi</a:t>
            </a:r>
            <a:r>
              <a:rPr lang="fi-FI" baseline="0" dirty="0" smtClean="0"/>
              <a:t>, </a:t>
            </a:r>
            <a:r>
              <a:rPr lang="fi-FI" baseline="0" dirty="0" err="1" smtClean="0"/>
              <a:t>mold</a:t>
            </a:r>
            <a:r>
              <a:rPr lang="fi-FI" baseline="0" dirty="0" smtClean="0"/>
              <a:t> and </a:t>
            </a:r>
            <a:r>
              <a:rPr lang="fi-FI" baseline="0" dirty="0" err="1" smtClean="0"/>
              <a:t>dampness</a:t>
            </a:r>
            <a:r>
              <a:rPr lang="fi-FI" baseline="0" dirty="0" smtClean="0"/>
              <a:t>, </a:t>
            </a:r>
            <a:r>
              <a:rPr lang="fi-FI" baseline="0" dirty="0" err="1" smtClean="0"/>
              <a:t>airway</a:t>
            </a:r>
            <a:r>
              <a:rPr lang="fi-FI" baseline="0" dirty="0" smtClean="0"/>
              <a:t> </a:t>
            </a:r>
            <a:r>
              <a:rPr lang="fi-FI" baseline="0" dirty="0" err="1" smtClean="0"/>
              <a:t>infection</a:t>
            </a:r>
            <a:r>
              <a:rPr lang="fi-FI" baseline="0" dirty="0" smtClean="0"/>
              <a:t> (</a:t>
            </a:r>
            <a:r>
              <a:rPr lang="fi-FI" baseline="0" dirty="0" err="1" smtClean="0"/>
              <a:t>bacteria</a:t>
            </a:r>
            <a:r>
              <a:rPr lang="fi-FI" baseline="0" dirty="0" smtClean="0"/>
              <a:t> and virus), </a:t>
            </a:r>
            <a:r>
              <a:rPr lang="fi-FI" baseline="0" dirty="0" err="1" smtClean="0"/>
              <a:t>allergens</a:t>
            </a:r>
            <a:r>
              <a:rPr lang="fi-FI" baseline="0" dirty="0" smtClean="0"/>
              <a:t> in </a:t>
            </a:r>
            <a:r>
              <a:rPr lang="fi-FI" baseline="0" dirty="0" err="1" smtClean="0"/>
              <a:t>sensitized</a:t>
            </a:r>
            <a:r>
              <a:rPr lang="fi-FI" baseline="0" dirty="0" smtClean="0"/>
              <a:t> </a:t>
            </a:r>
            <a:r>
              <a:rPr lang="fi-FI" baseline="0" dirty="0" err="1" smtClean="0"/>
              <a:t>individuals</a:t>
            </a:r>
            <a:r>
              <a:rPr lang="fi-FI" baseline="0" dirty="0" smtClean="0"/>
              <a:t>, </a:t>
            </a:r>
            <a:r>
              <a:rPr lang="fi-FI" baseline="0" dirty="0" err="1" smtClean="0"/>
              <a:t>farm</a:t>
            </a:r>
            <a:r>
              <a:rPr lang="fi-FI" baseline="0" dirty="0" smtClean="0"/>
              <a:t> </a:t>
            </a:r>
            <a:r>
              <a:rPr lang="fi-FI" baseline="0" dirty="0" err="1" smtClean="0"/>
              <a:t>environment</a:t>
            </a:r>
            <a:r>
              <a:rPr lang="fi-FI" baseline="0" dirty="0" smtClean="0"/>
              <a:t> (</a:t>
            </a:r>
            <a:r>
              <a:rPr lang="fi-FI" baseline="0" dirty="0" err="1" smtClean="0"/>
              <a:t>protection</a:t>
            </a:r>
            <a:r>
              <a:rPr lang="fi-FI" baseline="0" dirty="0" smtClean="0"/>
              <a:t>, </a:t>
            </a:r>
            <a:r>
              <a:rPr lang="fi-FI" baseline="0" dirty="0" err="1" smtClean="0"/>
              <a:t>hygiene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hypothesis</a:t>
            </a:r>
            <a:r>
              <a:rPr lang="fi-FI" baseline="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fi-FI" baseline="0" dirty="0" err="1" smtClean="0"/>
              <a:t>Lifestyle</a:t>
            </a:r>
            <a:r>
              <a:rPr lang="fi-FI" baseline="0" dirty="0" smtClean="0"/>
              <a:t>: </a:t>
            </a:r>
            <a:r>
              <a:rPr lang="fi-FI" baseline="0" dirty="0" err="1" smtClean="0"/>
              <a:t>active</a:t>
            </a:r>
            <a:r>
              <a:rPr lang="fi-FI" baseline="0" dirty="0" smtClean="0"/>
              <a:t> smoking, </a:t>
            </a:r>
            <a:r>
              <a:rPr lang="fi-FI" baseline="0" dirty="0" err="1" smtClean="0"/>
              <a:t>breastfeeding</a:t>
            </a:r>
            <a:r>
              <a:rPr lang="fi-FI" baseline="0" dirty="0" smtClean="0"/>
              <a:t> (</a:t>
            </a:r>
            <a:r>
              <a:rPr lang="fi-FI" baseline="0" dirty="0" err="1" smtClean="0"/>
              <a:t>controversial</a:t>
            </a:r>
            <a:r>
              <a:rPr lang="fi-FI" baseline="0" dirty="0" smtClean="0"/>
              <a:t> </a:t>
            </a:r>
            <a:r>
              <a:rPr lang="fi-FI" baseline="0" dirty="0" err="1" smtClean="0"/>
              <a:t>risk</a:t>
            </a:r>
            <a:r>
              <a:rPr lang="fi-FI" baseline="0" dirty="0" smtClean="0"/>
              <a:t> </a:t>
            </a:r>
            <a:r>
              <a:rPr lang="fi-FI" baseline="0" dirty="0" err="1" smtClean="0"/>
              <a:t>vs</a:t>
            </a:r>
            <a:r>
              <a:rPr lang="fi-FI" baseline="0" dirty="0" smtClean="0"/>
              <a:t> </a:t>
            </a:r>
            <a:r>
              <a:rPr lang="fi-FI" baseline="0" dirty="0" err="1" smtClean="0"/>
              <a:t>protection</a:t>
            </a:r>
            <a:r>
              <a:rPr lang="fi-FI" baseline="0" dirty="0" smtClean="0"/>
              <a:t>), </a:t>
            </a:r>
            <a:r>
              <a:rPr lang="fi-FI" baseline="0" dirty="0" err="1" smtClean="0"/>
              <a:t>diet</a:t>
            </a:r>
            <a:r>
              <a:rPr lang="fi-FI" baseline="0" dirty="0" smtClean="0"/>
              <a:t> (</a:t>
            </a:r>
            <a:r>
              <a:rPr lang="fi-FI" baseline="0" dirty="0" err="1" smtClean="0"/>
              <a:t>antioxidants</a:t>
            </a:r>
            <a:r>
              <a:rPr lang="fi-FI" baseline="0" dirty="0" smtClean="0"/>
              <a:t>, </a:t>
            </a:r>
            <a:r>
              <a:rPr lang="fi-FI" baseline="0" dirty="0" err="1" smtClean="0"/>
              <a:t>vitamines</a:t>
            </a:r>
            <a:r>
              <a:rPr lang="fi-FI" baseline="0" dirty="0" smtClean="0"/>
              <a:t>, omega-3 </a:t>
            </a:r>
            <a:r>
              <a:rPr lang="fi-FI" baseline="0" dirty="0" err="1" smtClean="0"/>
              <a:t>fatty</a:t>
            </a:r>
            <a:r>
              <a:rPr lang="fi-FI" baseline="0" dirty="0" smtClean="0"/>
              <a:t> </a:t>
            </a:r>
            <a:r>
              <a:rPr lang="fi-FI" baseline="0" dirty="0" err="1" smtClean="0"/>
              <a:t>acids</a:t>
            </a:r>
            <a:r>
              <a:rPr lang="fi-FI" baseline="0" dirty="0" smtClean="0"/>
              <a:t>, </a:t>
            </a:r>
            <a:r>
              <a:rPr lang="fi-FI" baseline="0" dirty="0" err="1" smtClean="0"/>
              <a:t>nonrefined</a:t>
            </a:r>
            <a:r>
              <a:rPr lang="fi-FI" baseline="0" dirty="0" smtClean="0"/>
              <a:t> </a:t>
            </a:r>
            <a:r>
              <a:rPr lang="fi-FI" baseline="0" dirty="0" err="1" smtClean="0"/>
              <a:t>carbohydrates</a:t>
            </a:r>
            <a:r>
              <a:rPr lang="fi-FI" baseline="0" dirty="0" smtClean="0"/>
              <a:t>) (</a:t>
            </a:r>
            <a:r>
              <a:rPr lang="fi-FI" baseline="0" dirty="0" err="1" smtClean="0"/>
              <a:t>but</a:t>
            </a:r>
            <a:r>
              <a:rPr lang="fi-FI" baseline="0" dirty="0" smtClean="0"/>
              <a:t> no </a:t>
            </a:r>
            <a:r>
              <a:rPr lang="fi-FI" baseline="0" dirty="0" err="1" smtClean="0"/>
              <a:t>evidence</a:t>
            </a:r>
            <a:r>
              <a:rPr lang="fi-FI" baseline="0" dirty="0" smtClean="0"/>
              <a:t>), </a:t>
            </a:r>
            <a:r>
              <a:rPr lang="fi-FI" baseline="0" dirty="0" err="1" smtClean="0"/>
              <a:t>socioeconimic</a:t>
            </a:r>
            <a:r>
              <a:rPr lang="fi-FI" baseline="0" dirty="0" smtClean="0"/>
              <a:t> status (</a:t>
            </a:r>
            <a:r>
              <a:rPr lang="fi-FI" baseline="0" dirty="0" err="1" smtClean="0"/>
              <a:t>might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be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biased</a:t>
            </a:r>
            <a:r>
              <a:rPr lang="fi-FI" baseline="0" dirty="0" smtClean="0"/>
              <a:t> </a:t>
            </a:r>
            <a:r>
              <a:rPr lang="fi-FI" baseline="0" dirty="0" err="1" smtClean="0"/>
              <a:t>by</a:t>
            </a:r>
            <a:r>
              <a:rPr lang="fi-FI" baseline="0" dirty="0" smtClean="0"/>
              <a:t> </a:t>
            </a:r>
            <a:r>
              <a:rPr lang="fi-FI" baseline="0" dirty="0" err="1" smtClean="0"/>
              <a:t>exposure</a:t>
            </a:r>
            <a:r>
              <a:rPr lang="fi-FI" baseline="0" dirty="0" smtClean="0"/>
              <a:t> to </a:t>
            </a:r>
            <a:r>
              <a:rPr lang="fi-FI" baseline="0" dirty="0" err="1" smtClean="0"/>
              <a:t>pollutants</a:t>
            </a:r>
            <a:r>
              <a:rPr lang="fi-FI" baseline="0" dirty="0" smtClean="0"/>
              <a:t> and </a:t>
            </a:r>
            <a:r>
              <a:rPr lang="fi-FI" baseline="0" dirty="0" err="1" smtClean="0"/>
              <a:t>diet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etc</a:t>
            </a:r>
            <a:r>
              <a:rPr lang="fi-FI" baseline="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fi-FI" baseline="0" dirty="0" err="1" smtClean="0"/>
              <a:t>Pharmaceuticals</a:t>
            </a:r>
            <a:r>
              <a:rPr lang="fi-FI" baseline="0" dirty="0" smtClean="0"/>
              <a:t>: 5 – 10 % of </a:t>
            </a:r>
            <a:r>
              <a:rPr lang="fi-FI" baseline="0" dirty="0" err="1" smtClean="0"/>
              <a:t>asthmatics</a:t>
            </a:r>
            <a:r>
              <a:rPr lang="fi-FI" baseline="0" dirty="0" smtClean="0"/>
              <a:t> </a:t>
            </a:r>
            <a:r>
              <a:rPr lang="fi-FI" baseline="0" dirty="0" err="1" smtClean="0"/>
              <a:t>symptoms</a:t>
            </a:r>
            <a:r>
              <a:rPr lang="fi-FI" baseline="0" dirty="0" smtClean="0"/>
              <a:t> </a:t>
            </a:r>
            <a:r>
              <a:rPr lang="fi-FI" baseline="0" dirty="0" err="1" smtClean="0"/>
              <a:t>after</a:t>
            </a:r>
            <a:r>
              <a:rPr lang="fi-FI" baseline="0" dirty="0" smtClean="0"/>
              <a:t> </a:t>
            </a:r>
            <a:r>
              <a:rPr lang="fi-FI" baseline="0" dirty="0" err="1" smtClean="0"/>
              <a:t>nonsterioidal</a:t>
            </a:r>
            <a:r>
              <a:rPr lang="fi-FI" baseline="0" dirty="0" smtClean="0"/>
              <a:t> </a:t>
            </a:r>
            <a:r>
              <a:rPr lang="fi-FI" baseline="0" dirty="0" err="1" smtClean="0"/>
              <a:t>anti-inflammatory</a:t>
            </a:r>
            <a:r>
              <a:rPr lang="fi-FI" baseline="0" dirty="0" smtClean="0"/>
              <a:t> </a:t>
            </a:r>
            <a:r>
              <a:rPr lang="fi-FI" baseline="0" dirty="0" err="1" smtClean="0"/>
              <a:t>drugs</a:t>
            </a:r>
            <a:r>
              <a:rPr lang="fi-FI" baseline="0" dirty="0" smtClean="0"/>
              <a:t> (</a:t>
            </a:r>
            <a:r>
              <a:rPr lang="fi-FI" baseline="0" dirty="0" err="1" smtClean="0"/>
              <a:t>eoicosanoid</a:t>
            </a:r>
            <a:r>
              <a:rPr lang="fi-FI" baseline="0" dirty="0" smtClean="0"/>
              <a:t> </a:t>
            </a:r>
            <a:r>
              <a:rPr lang="fi-FI" baseline="0" dirty="0" err="1" smtClean="0"/>
              <a:t>production</a:t>
            </a:r>
            <a:r>
              <a:rPr lang="fi-FI" baseline="0" dirty="0" smtClean="0"/>
              <a:t> </a:t>
            </a:r>
            <a:r>
              <a:rPr lang="fi-FI" baseline="0" dirty="0" smtClean="0">
                <a:sym typeface="Wingdings" pitchFamily="2" charset="2"/>
              </a:rPr>
              <a:t> </a:t>
            </a:r>
            <a:r>
              <a:rPr lang="fi-FI" baseline="0" dirty="0" err="1" smtClean="0">
                <a:sym typeface="Wingdings" pitchFamily="2" charset="2"/>
              </a:rPr>
              <a:t>provoake</a:t>
            </a:r>
            <a:r>
              <a:rPr lang="fi-FI" baseline="0" dirty="0" smtClean="0">
                <a:sym typeface="Wingdings" pitchFamily="2" charset="2"/>
              </a:rPr>
              <a:t> </a:t>
            </a:r>
            <a:r>
              <a:rPr lang="fi-FI" baseline="0" dirty="0" err="1" smtClean="0">
                <a:sym typeface="Wingdings" pitchFamily="2" charset="2"/>
              </a:rPr>
              <a:t>asthma</a:t>
            </a:r>
            <a:r>
              <a:rPr lang="fi-FI" baseline="0" dirty="0" smtClean="0">
                <a:sym typeface="Wingdings" pitchFamily="2" charset="2"/>
              </a:rPr>
              <a:t> </a:t>
            </a:r>
            <a:r>
              <a:rPr lang="fi-FI" baseline="0" dirty="0" err="1" smtClean="0">
                <a:sym typeface="Wingdings" pitchFamily="2" charset="2"/>
              </a:rPr>
              <a:t>symptoms</a:t>
            </a:r>
            <a:r>
              <a:rPr lang="fi-FI" baseline="0" dirty="0" smtClean="0">
                <a:sym typeface="Wingdings" pitchFamily="2" charset="2"/>
              </a:rPr>
              <a:t>), </a:t>
            </a:r>
            <a:r>
              <a:rPr lang="fi-FI" baseline="0" dirty="0" err="1" smtClean="0">
                <a:sym typeface="Wingdings" pitchFamily="2" charset="2"/>
              </a:rPr>
              <a:t>antibiotics</a:t>
            </a:r>
            <a:r>
              <a:rPr lang="fi-FI" baseline="0" dirty="0" smtClean="0">
                <a:sym typeface="Wingdings" pitchFamily="2" charset="2"/>
              </a:rPr>
              <a:t> (</a:t>
            </a:r>
            <a:r>
              <a:rPr lang="fi-FI" baseline="0" dirty="0" err="1" smtClean="0">
                <a:sym typeface="Wingdings" pitchFamily="2" charset="2"/>
              </a:rPr>
              <a:t>especially</a:t>
            </a:r>
            <a:r>
              <a:rPr lang="fi-FI" baseline="0" dirty="0" smtClean="0">
                <a:sym typeface="Wingdings" pitchFamily="2" charset="2"/>
              </a:rPr>
              <a:t> in </a:t>
            </a:r>
            <a:r>
              <a:rPr lang="fi-FI" baseline="0" dirty="0" err="1" smtClean="0">
                <a:sym typeface="Wingdings" pitchFamily="2" charset="2"/>
              </a:rPr>
              <a:t>early</a:t>
            </a:r>
            <a:r>
              <a:rPr lang="fi-FI" baseline="0" dirty="0" smtClean="0">
                <a:sym typeface="Wingdings" pitchFamily="2" charset="2"/>
              </a:rPr>
              <a:t> </a:t>
            </a:r>
            <a:r>
              <a:rPr lang="fi-FI" baseline="0" dirty="0" err="1" smtClean="0">
                <a:sym typeface="Wingdings" pitchFamily="2" charset="2"/>
              </a:rPr>
              <a:t>childhood</a:t>
            </a:r>
            <a:r>
              <a:rPr lang="fi-FI" baseline="0" dirty="0" smtClean="0">
                <a:sym typeface="Wingdings" pitchFamily="2" charset="2"/>
              </a:rPr>
              <a:t>)</a:t>
            </a:r>
            <a:endParaRPr lang="fi-FI" dirty="0" smtClean="0"/>
          </a:p>
          <a:p>
            <a:pPr marL="171450" indent="-171450">
              <a:buFontTx/>
              <a:buChar char="-"/>
            </a:pPr>
            <a:r>
              <a:rPr lang="fi-FI" baseline="0" dirty="0" err="1" smtClean="0"/>
              <a:t>Genetic</a:t>
            </a:r>
            <a:r>
              <a:rPr lang="fi-FI" baseline="0" dirty="0" smtClean="0"/>
              <a:t> </a:t>
            </a:r>
            <a:r>
              <a:rPr lang="fi-FI" baseline="0" dirty="0" err="1" smtClean="0"/>
              <a:t>suscepibility</a:t>
            </a:r>
            <a:r>
              <a:rPr lang="fi-FI" baseline="0" dirty="0" smtClean="0"/>
              <a:t>: </a:t>
            </a:r>
            <a:r>
              <a:rPr lang="fi-FI" baseline="0" dirty="0" err="1" smtClean="0"/>
              <a:t>mostly</a:t>
            </a:r>
            <a:r>
              <a:rPr lang="fi-FI" baseline="0" dirty="0" smtClean="0"/>
              <a:t> </a:t>
            </a:r>
            <a:r>
              <a:rPr lang="fi-FI" baseline="0" dirty="0" err="1" smtClean="0"/>
              <a:t>genes</a:t>
            </a:r>
            <a:r>
              <a:rPr lang="fi-FI" baseline="0" dirty="0" smtClean="0"/>
              <a:t> </a:t>
            </a:r>
            <a:r>
              <a:rPr lang="fi-FI" baseline="0" dirty="0" err="1" smtClean="0"/>
              <a:t>coding</a:t>
            </a:r>
            <a:r>
              <a:rPr lang="fi-FI" baseline="0" dirty="0" smtClean="0"/>
              <a:t> for </a:t>
            </a:r>
            <a:r>
              <a:rPr lang="fi-FI" baseline="0" dirty="0" err="1" smtClean="0"/>
              <a:t>proteins</a:t>
            </a:r>
            <a:r>
              <a:rPr lang="fi-FI" baseline="0" dirty="0" smtClean="0"/>
              <a:t> </a:t>
            </a:r>
            <a:r>
              <a:rPr lang="fi-FI" baseline="0" dirty="0" err="1" smtClean="0"/>
              <a:t>associated</a:t>
            </a:r>
            <a:r>
              <a:rPr lang="fi-FI" baseline="0" dirty="0" smtClean="0"/>
              <a:t> with </a:t>
            </a:r>
            <a:r>
              <a:rPr lang="fi-FI" baseline="0" dirty="0" err="1" smtClean="0"/>
              <a:t>immune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response</a:t>
            </a:r>
            <a:r>
              <a:rPr lang="fi-FI" baseline="0" dirty="0" smtClean="0"/>
              <a:t>, </a:t>
            </a:r>
            <a:r>
              <a:rPr lang="fi-FI" baseline="0" dirty="0" err="1" smtClean="0"/>
              <a:t>airway</a:t>
            </a:r>
            <a:r>
              <a:rPr lang="fi-FI" baseline="0" dirty="0" smtClean="0"/>
              <a:t> </a:t>
            </a:r>
            <a:r>
              <a:rPr lang="fi-FI" baseline="0" dirty="0" err="1" smtClean="0"/>
              <a:t>development</a:t>
            </a:r>
            <a:r>
              <a:rPr lang="fi-FI" baseline="0" dirty="0" smtClean="0"/>
              <a:t> and </a:t>
            </a:r>
            <a:r>
              <a:rPr lang="fi-FI" baseline="0" dirty="0" err="1" smtClean="0"/>
              <a:t>remodeling</a:t>
            </a:r>
            <a:r>
              <a:rPr lang="fi-FI" baseline="0" dirty="0" smtClean="0"/>
              <a:t> </a:t>
            </a:r>
            <a:r>
              <a:rPr lang="fi-FI" baseline="0" dirty="0" smtClean="0">
                <a:sym typeface="Wingdings" pitchFamily="2" charset="2"/>
              </a:rPr>
              <a:t> </a:t>
            </a:r>
            <a:r>
              <a:rPr lang="fi-FI" baseline="0" dirty="0" err="1" smtClean="0">
                <a:sym typeface="Wingdings" pitchFamily="2" charset="2"/>
              </a:rPr>
              <a:t>mostly</a:t>
            </a:r>
            <a:r>
              <a:rPr lang="fi-FI" baseline="0" dirty="0" smtClean="0">
                <a:sym typeface="Wingdings" pitchFamily="2" charset="2"/>
              </a:rPr>
              <a:t> </a:t>
            </a:r>
            <a:r>
              <a:rPr lang="fi-FI" baseline="0" dirty="0" err="1" smtClean="0">
                <a:sym typeface="Wingdings" pitchFamily="2" charset="2"/>
              </a:rPr>
              <a:t>connected</a:t>
            </a:r>
            <a:r>
              <a:rPr lang="fi-FI" baseline="0" dirty="0" smtClean="0">
                <a:sym typeface="Wingdings" pitchFamily="2" charset="2"/>
              </a:rPr>
              <a:t> to </a:t>
            </a:r>
            <a:r>
              <a:rPr lang="fi-FI" baseline="0" dirty="0" err="1" smtClean="0">
                <a:sym typeface="Wingdings" pitchFamily="2" charset="2"/>
              </a:rPr>
              <a:t>allergy</a:t>
            </a:r>
            <a:r>
              <a:rPr lang="fi-FI" baseline="0" dirty="0" smtClean="0">
                <a:sym typeface="Wingdings" pitchFamily="2" charset="2"/>
              </a:rPr>
              <a:t> </a:t>
            </a:r>
            <a:r>
              <a:rPr lang="fi-FI" baseline="0" dirty="0" err="1" smtClean="0">
                <a:sym typeface="Wingdings" pitchFamily="2" charset="2"/>
              </a:rPr>
              <a:t>because</a:t>
            </a:r>
            <a:r>
              <a:rPr lang="fi-FI" baseline="0" dirty="0" smtClean="0">
                <a:sym typeface="Wingdings" pitchFamily="2" charset="2"/>
              </a:rPr>
              <a:t> of </a:t>
            </a:r>
            <a:r>
              <a:rPr lang="fi-FI" baseline="0" dirty="0" err="1" smtClean="0">
                <a:sym typeface="Wingdings" pitchFamily="2" charset="2"/>
              </a:rPr>
              <a:t>study</a:t>
            </a:r>
            <a:r>
              <a:rPr lang="fi-FI" baseline="0" dirty="0" smtClean="0">
                <a:sym typeface="Wingdings" pitchFamily="2" charset="2"/>
              </a:rPr>
              <a:t> design (</a:t>
            </a:r>
            <a:r>
              <a:rPr lang="fi-FI" baseline="0" dirty="0" err="1" smtClean="0">
                <a:sym typeface="Wingdings" pitchFamily="2" charset="2"/>
              </a:rPr>
              <a:t>candidate</a:t>
            </a:r>
            <a:r>
              <a:rPr lang="fi-FI" baseline="0" dirty="0" smtClean="0">
                <a:sym typeface="Wingdings" pitchFamily="2" charset="2"/>
              </a:rPr>
              <a:t> </a:t>
            </a:r>
            <a:r>
              <a:rPr lang="fi-FI" baseline="0" dirty="0" err="1" smtClean="0">
                <a:sym typeface="Wingdings" pitchFamily="2" charset="2"/>
              </a:rPr>
              <a:t>gene</a:t>
            </a:r>
            <a:r>
              <a:rPr lang="fi-FI" baseline="0" dirty="0" smtClean="0">
                <a:sym typeface="Wingdings" pitchFamily="2" charset="2"/>
              </a:rPr>
              <a:t> association </a:t>
            </a:r>
            <a:r>
              <a:rPr lang="fi-FI" baseline="0" dirty="0" err="1" smtClean="0">
                <a:sym typeface="Wingdings" pitchFamily="2" charset="2"/>
              </a:rPr>
              <a:t>studies</a:t>
            </a:r>
            <a:r>
              <a:rPr lang="fi-FI" baseline="0" dirty="0" smtClean="0">
                <a:sym typeface="Wingdings" pitchFamily="2" charset="2"/>
              </a:rPr>
              <a:t>)</a:t>
            </a:r>
          </a:p>
          <a:p>
            <a:pPr marL="0" indent="0">
              <a:buFontTx/>
              <a:buNone/>
            </a:pPr>
            <a:r>
              <a:rPr lang="fi-FI" baseline="0" dirty="0" smtClean="0">
                <a:sym typeface="Wingdings" pitchFamily="2" charset="2"/>
              </a:rPr>
              <a:t>				ADAM33 </a:t>
            </a:r>
            <a:r>
              <a:rPr lang="fi-FI" baseline="0" dirty="0" err="1" smtClean="0">
                <a:sym typeface="Wingdings" pitchFamily="2" charset="2"/>
              </a:rPr>
              <a:t>expressed</a:t>
            </a:r>
            <a:r>
              <a:rPr lang="fi-FI" baseline="0" dirty="0" smtClean="0">
                <a:sym typeface="Wingdings" pitchFamily="2" charset="2"/>
              </a:rPr>
              <a:t> in </a:t>
            </a:r>
            <a:r>
              <a:rPr lang="fi-FI" baseline="0" dirty="0" err="1" smtClean="0">
                <a:sym typeface="Wingdings" pitchFamily="2" charset="2"/>
              </a:rPr>
              <a:t>smooth</a:t>
            </a:r>
            <a:r>
              <a:rPr lang="fi-FI" baseline="0" dirty="0" smtClean="0">
                <a:sym typeface="Wingdings" pitchFamily="2" charset="2"/>
              </a:rPr>
              <a:t> </a:t>
            </a:r>
            <a:r>
              <a:rPr lang="fi-FI" baseline="0" dirty="0" err="1" smtClean="0">
                <a:sym typeface="Wingdings" pitchFamily="2" charset="2"/>
              </a:rPr>
              <a:t>muscle</a:t>
            </a:r>
            <a:r>
              <a:rPr lang="fi-FI" baseline="0" dirty="0" smtClean="0">
                <a:sym typeface="Wingdings" pitchFamily="2" charset="2"/>
              </a:rPr>
              <a:t> </a:t>
            </a:r>
            <a:r>
              <a:rPr lang="fi-FI" baseline="0" dirty="0" err="1" smtClean="0">
                <a:sym typeface="Wingdings" pitchFamily="2" charset="2"/>
              </a:rPr>
              <a:t>cells</a:t>
            </a:r>
            <a:r>
              <a:rPr lang="fi-FI" baseline="0" dirty="0" smtClean="0">
                <a:sym typeface="Wingdings" pitchFamily="2" charset="2"/>
              </a:rPr>
              <a:t>; </a:t>
            </a:r>
            <a:r>
              <a:rPr lang="fi-FI" baseline="0" dirty="0" err="1" smtClean="0">
                <a:sym typeface="Wingdings" pitchFamily="2" charset="2"/>
              </a:rPr>
              <a:t>locus</a:t>
            </a:r>
            <a:r>
              <a:rPr lang="fi-FI" baseline="0" dirty="0" smtClean="0">
                <a:sym typeface="Wingdings" pitchFamily="2" charset="2"/>
              </a:rPr>
              <a:t> 17q21 </a:t>
            </a:r>
            <a:r>
              <a:rPr lang="fi-FI" baseline="0" dirty="0" err="1" smtClean="0">
                <a:sym typeface="Wingdings" pitchFamily="2" charset="2"/>
              </a:rPr>
              <a:t>suggest</a:t>
            </a:r>
            <a:r>
              <a:rPr lang="fi-FI" baseline="0" dirty="0" smtClean="0">
                <a:sym typeface="Wingdings" pitchFamily="2" charset="2"/>
              </a:rPr>
              <a:t> </a:t>
            </a:r>
            <a:r>
              <a:rPr lang="fi-FI" baseline="0" dirty="0" err="1" smtClean="0">
                <a:sym typeface="Wingdings" pitchFamily="2" charset="2"/>
              </a:rPr>
              <a:t>that</a:t>
            </a:r>
            <a:r>
              <a:rPr lang="fi-FI" baseline="0" dirty="0" smtClean="0">
                <a:sym typeface="Wingdings" pitchFamily="2" charset="2"/>
              </a:rPr>
              <a:t> </a:t>
            </a:r>
            <a:r>
              <a:rPr lang="fi-FI" baseline="0" dirty="0" err="1" smtClean="0">
                <a:sym typeface="Wingdings" pitchFamily="2" charset="2"/>
              </a:rPr>
              <a:t>it</a:t>
            </a:r>
            <a:r>
              <a:rPr lang="fi-FI" baseline="0" dirty="0" smtClean="0">
                <a:sym typeface="Wingdings" pitchFamily="2" charset="2"/>
              </a:rPr>
              <a:t> </a:t>
            </a:r>
            <a:r>
              <a:rPr lang="fi-FI" baseline="0" dirty="0" err="1" smtClean="0">
                <a:sym typeface="Wingdings" pitchFamily="2" charset="2"/>
              </a:rPr>
              <a:t>might</a:t>
            </a:r>
            <a:r>
              <a:rPr lang="fi-FI" baseline="0" dirty="0" smtClean="0">
                <a:sym typeface="Wingdings" pitchFamily="2" charset="2"/>
              </a:rPr>
              <a:t> </a:t>
            </a:r>
            <a:r>
              <a:rPr lang="fi-FI" baseline="0" dirty="0" err="1" smtClean="0">
                <a:sym typeface="Wingdings" pitchFamily="2" charset="2"/>
              </a:rPr>
              <a:t>be</a:t>
            </a:r>
            <a:r>
              <a:rPr lang="fi-FI" baseline="0" dirty="0" smtClean="0">
                <a:sym typeface="Wingdings" pitchFamily="2" charset="2"/>
              </a:rPr>
              <a:t> </a:t>
            </a:r>
            <a:r>
              <a:rPr lang="fi-FI" baseline="0" dirty="0" err="1" smtClean="0">
                <a:sym typeface="Wingdings" pitchFamily="2" charset="2"/>
              </a:rPr>
              <a:t>involved</a:t>
            </a:r>
            <a:r>
              <a:rPr lang="fi-FI" baseline="0" dirty="0" smtClean="0">
                <a:sym typeface="Wingdings" pitchFamily="2" charset="2"/>
              </a:rPr>
              <a:t> in </a:t>
            </a:r>
            <a:r>
              <a:rPr lang="fi-FI" baseline="0" dirty="0" err="1" smtClean="0">
                <a:sym typeface="Wingdings" pitchFamily="2" charset="2"/>
              </a:rPr>
              <a:t>pithelial</a:t>
            </a:r>
            <a:r>
              <a:rPr lang="fi-FI" baseline="0" dirty="0" smtClean="0">
                <a:sym typeface="Wingdings" pitchFamily="2" charset="2"/>
              </a:rPr>
              <a:t> </a:t>
            </a:r>
            <a:r>
              <a:rPr lang="fi-FI" baseline="0" dirty="0" err="1" smtClean="0">
                <a:sym typeface="Wingdings" pitchFamily="2" charset="2"/>
              </a:rPr>
              <a:t>cell</a:t>
            </a:r>
            <a:r>
              <a:rPr lang="fi-FI" baseline="0" dirty="0" smtClean="0">
                <a:sym typeface="Wingdings" pitchFamily="2" charset="2"/>
              </a:rPr>
              <a:t> </a:t>
            </a:r>
            <a:r>
              <a:rPr lang="fi-FI" baseline="0" dirty="0" err="1" smtClean="0">
                <a:sym typeface="Wingdings" pitchFamily="2" charset="2"/>
              </a:rPr>
              <a:t>remodelling</a:t>
            </a:r>
            <a:endParaRPr lang="fi-FI" dirty="0" smtClean="0"/>
          </a:p>
          <a:p>
            <a:r>
              <a:rPr lang="fi-FI" dirty="0" smtClean="0"/>
              <a:t>- </a:t>
            </a:r>
            <a:r>
              <a:rPr lang="fi-FI" dirty="0" err="1" smtClean="0"/>
              <a:t>co-morbidities</a:t>
            </a:r>
            <a:r>
              <a:rPr lang="fi-FI" dirty="0" smtClean="0"/>
              <a:t>: </a:t>
            </a:r>
            <a:r>
              <a:rPr lang="fi-FI" dirty="0" err="1" smtClean="0"/>
              <a:t>co-occurence</a:t>
            </a:r>
            <a:r>
              <a:rPr lang="fi-FI" dirty="0" smtClean="0"/>
              <a:t> of </a:t>
            </a:r>
            <a:r>
              <a:rPr lang="fi-FI" dirty="0" err="1" smtClean="0"/>
              <a:t>asthma</a:t>
            </a:r>
            <a:r>
              <a:rPr lang="fi-FI" dirty="0" smtClean="0"/>
              <a:t> and </a:t>
            </a:r>
            <a:r>
              <a:rPr lang="fi-FI" dirty="0" err="1" smtClean="0"/>
              <a:t>gastroesophageal</a:t>
            </a:r>
            <a:r>
              <a:rPr lang="fi-FI" baseline="0" dirty="0" smtClean="0"/>
              <a:t> </a:t>
            </a:r>
            <a:r>
              <a:rPr lang="fi-FI" baseline="0" dirty="0" err="1" smtClean="0"/>
              <a:t>reflux</a:t>
            </a:r>
            <a:r>
              <a:rPr lang="fi-FI" baseline="0" dirty="0" smtClean="0"/>
              <a:t>, </a:t>
            </a:r>
            <a:r>
              <a:rPr lang="fi-FI" baseline="0" dirty="0" err="1" smtClean="0"/>
              <a:t>stress</a:t>
            </a:r>
            <a:r>
              <a:rPr lang="fi-FI" baseline="0" dirty="0" smtClean="0"/>
              <a:t> (</a:t>
            </a:r>
            <a:r>
              <a:rPr lang="fi-FI" baseline="0" dirty="0" err="1" smtClean="0"/>
              <a:t>controversial</a:t>
            </a:r>
            <a:r>
              <a:rPr lang="fi-FI" baseline="0" dirty="0" smtClean="0"/>
              <a:t>), </a:t>
            </a:r>
            <a:r>
              <a:rPr lang="fi-FI" baseline="0" dirty="0" err="1" smtClean="0"/>
              <a:t>gender</a:t>
            </a:r>
            <a:r>
              <a:rPr lang="fi-FI" baseline="0" dirty="0" smtClean="0"/>
              <a:t> (</a:t>
            </a:r>
            <a:r>
              <a:rPr lang="fi-FI" baseline="0" dirty="0" err="1" smtClean="0"/>
              <a:t>female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more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prone</a:t>
            </a:r>
            <a:r>
              <a:rPr lang="fi-FI" baseline="0" dirty="0" smtClean="0"/>
              <a:t> to </a:t>
            </a:r>
            <a:r>
              <a:rPr lang="fi-FI" baseline="0" dirty="0" err="1" smtClean="0"/>
              <a:t>have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persistent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asthma</a:t>
            </a:r>
            <a:r>
              <a:rPr lang="fi-FI" baseline="0" dirty="0" smtClean="0"/>
              <a:t>, </a:t>
            </a:r>
            <a:r>
              <a:rPr lang="fi-FI" baseline="0" dirty="0" err="1" smtClean="0"/>
              <a:t>males</a:t>
            </a:r>
            <a:r>
              <a:rPr lang="fi-FI" baseline="0" dirty="0" smtClean="0"/>
              <a:t> </a:t>
            </a:r>
            <a:r>
              <a:rPr lang="fi-FI" baseline="0" dirty="0" err="1" smtClean="0"/>
              <a:t>develop</a:t>
            </a:r>
            <a:r>
              <a:rPr lang="fi-FI" baseline="0" dirty="0" smtClean="0"/>
              <a:t> </a:t>
            </a:r>
            <a:r>
              <a:rPr lang="fi-FI" baseline="0" dirty="0" err="1" smtClean="0"/>
              <a:t>it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more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often</a:t>
            </a:r>
            <a:r>
              <a:rPr lang="fi-FI" baseline="0" dirty="0" smtClean="0"/>
              <a:t> in </a:t>
            </a:r>
            <a:r>
              <a:rPr lang="fi-FI" baseline="0" dirty="0" err="1" smtClean="0"/>
              <a:t>early</a:t>
            </a:r>
            <a:r>
              <a:rPr lang="fi-FI" baseline="0" dirty="0" smtClean="0"/>
              <a:t> </a:t>
            </a:r>
            <a:r>
              <a:rPr lang="fi-FI" baseline="0" dirty="0" err="1" smtClean="0"/>
              <a:t>childhood</a:t>
            </a:r>
            <a:r>
              <a:rPr lang="fi-FI" baseline="0" dirty="0" smtClean="0"/>
              <a:t>), </a:t>
            </a:r>
            <a:r>
              <a:rPr lang="fi-FI" baseline="0" dirty="0" err="1" smtClean="0"/>
              <a:t>gut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microbiota</a:t>
            </a:r>
            <a:r>
              <a:rPr lang="fi-FI" baseline="0" dirty="0" smtClean="0"/>
              <a:t>, </a:t>
            </a:r>
            <a:r>
              <a:rPr lang="fi-FI" baseline="0" dirty="0" err="1" smtClean="0"/>
              <a:t>fetal</a:t>
            </a:r>
            <a:r>
              <a:rPr lang="fi-FI" baseline="0" dirty="0" smtClean="0"/>
              <a:t> </a:t>
            </a:r>
            <a:r>
              <a:rPr lang="fi-FI" baseline="0" dirty="0" err="1" smtClean="0"/>
              <a:t>growth</a:t>
            </a:r>
            <a:r>
              <a:rPr lang="fi-FI" baseline="0" dirty="0" smtClean="0"/>
              <a:t> and </a:t>
            </a:r>
            <a:r>
              <a:rPr lang="fi-FI" baseline="0" dirty="0" err="1" smtClean="0"/>
              <a:t>weight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gain</a:t>
            </a:r>
            <a:r>
              <a:rPr lang="fi-FI" baseline="0" dirty="0" smtClean="0"/>
              <a:t> </a:t>
            </a:r>
            <a:r>
              <a:rPr lang="fi-FI" baseline="0" dirty="0" err="1" smtClean="0"/>
              <a:t>pattern</a:t>
            </a:r>
            <a:r>
              <a:rPr lang="fi-FI" baseline="0" dirty="0" smtClean="0"/>
              <a:t>, </a:t>
            </a:r>
            <a:r>
              <a:rPr lang="fi-FI" baseline="0" dirty="0" err="1" smtClean="0"/>
              <a:t>obesity</a:t>
            </a:r>
            <a:r>
              <a:rPr lang="fi-FI" baseline="0" dirty="0" smtClean="0"/>
              <a:t> (</a:t>
            </a:r>
            <a:r>
              <a:rPr lang="fi-FI" baseline="0" dirty="0" err="1" smtClean="0"/>
              <a:t>low</a:t>
            </a:r>
            <a:r>
              <a:rPr lang="fi-FI" baseline="0" dirty="0" smtClean="0"/>
              <a:t> </a:t>
            </a:r>
            <a:r>
              <a:rPr lang="fi-FI" baseline="0" dirty="0" err="1" smtClean="0"/>
              <a:t>chronic</a:t>
            </a:r>
            <a:r>
              <a:rPr lang="fi-FI" baseline="0" dirty="0" smtClean="0"/>
              <a:t> </a:t>
            </a:r>
            <a:r>
              <a:rPr lang="fi-FI" baseline="0" dirty="0" err="1" smtClean="0"/>
              <a:t>inflammatory</a:t>
            </a:r>
            <a:r>
              <a:rPr lang="fi-FI" baseline="0" dirty="0" smtClean="0"/>
              <a:t> </a:t>
            </a:r>
            <a:r>
              <a:rPr lang="fi-FI" baseline="0" dirty="0" err="1" smtClean="0"/>
              <a:t>level</a:t>
            </a:r>
            <a:r>
              <a:rPr lang="fi-FI" baseline="0" dirty="0" smtClean="0"/>
              <a:t>), </a:t>
            </a:r>
            <a:r>
              <a:rPr lang="fi-FI" baseline="0" dirty="0" err="1" smtClean="0"/>
              <a:t>Vitamin</a:t>
            </a:r>
            <a:r>
              <a:rPr lang="fi-FI" baseline="0" dirty="0" smtClean="0"/>
              <a:t> D (</a:t>
            </a:r>
            <a:r>
              <a:rPr lang="fi-FI" baseline="0" dirty="0" err="1" smtClean="0"/>
              <a:t>regulation</a:t>
            </a:r>
            <a:r>
              <a:rPr lang="fi-FI" baseline="0" dirty="0" smtClean="0"/>
              <a:t> of </a:t>
            </a:r>
            <a:r>
              <a:rPr lang="fi-FI" baseline="0" dirty="0" err="1" smtClean="0"/>
              <a:t>immune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system</a:t>
            </a:r>
            <a:r>
              <a:rPr lang="fi-FI" baseline="0" dirty="0" smtClean="0"/>
              <a:t> </a:t>
            </a:r>
            <a:r>
              <a:rPr lang="fi-FI" baseline="0" dirty="0" err="1" smtClean="0"/>
              <a:t>Treg</a:t>
            </a:r>
            <a:r>
              <a:rPr lang="fi-FI" baseline="0" dirty="0" smtClean="0"/>
              <a:t> </a:t>
            </a:r>
            <a:r>
              <a:rPr lang="fi-FI" baseline="0" dirty="0" err="1" smtClean="0"/>
              <a:t>cells</a:t>
            </a:r>
            <a:r>
              <a:rPr lang="fi-FI" baseline="0" dirty="0" smtClean="0"/>
              <a:t>), </a:t>
            </a:r>
            <a:r>
              <a:rPr lang="fi-FI" baseline="0" dirty="0" err="1" smtClean="0"/>
              <a:t>nocturnal</a:t>
            </a:r>
            <a:r>
              <a:rPr lang="fi-FI" baseline="0" dirty="0" smtClean="0"/>
              <a:t> </a:t>
            </a:r>
            <a:r>
              <a:rPr lang="fi-FI" baseline="0" dirty="0" err="1" smtClean="0"/>
              <a:t>dyspnea</a:t>
            </a:r>
            <a:r>
              <a:rPr lang="fi-FI" baseline="0" dirty="0" smtClean="0"/>
              <a:t>, 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6A7A0-F551-491A-B416-990DC36449E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387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ヒラギノ角ゴ Pro W3" pitchFamily="-112" charset="-128"/>
                <a:cs typeface="ヒラギノ角ゴ Pro W3" pitchFamily="-112" charset="-128"/>
              </a:rPr>
              <a:t>It seems unlikely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ヒラギノ角ゴ Pro W3" pitchFamily="-112" charset="-128"/>
                <a:cs typeface="ヒラギノ角ゴ Pro W3" pitchFamily="-112" charset="-128"/>
              </a:rPr>
              <a:t> that a stressors only presents risk at very short time window to cause asthma onset or symptoms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ヒラギノ角ゴ Pro W3" pitchFamily="-112" charset="-128"/>
                <a:cs typeface="ヒラギノ角ゴ Pro W3" pitchFamily="-112" charset="-128"/>
                <a:sym typeface="Wingdings" pitchFamily="2" charset="2"/>
              </a:rPr>
              <a:t> more a matter of study design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ヒラギノ角ゴ Pro W3" pitchFamily="-112" charset="-128"/>
              <a:cs typeface="ヒラギノ角ゴ Pro W3" pitchFamily="-112" charset="-128"/>
            </a:endParaRPr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ヒラギノ角ゴ Pro W3" pitchFamily="-112" charset="-128"/>
                <a:cs typeface="ヒラギノ角ゴ Pro W3" pitchFamily="-112" charset="-128"/>
              </a:rPr>
              <a:t>The data points at 6 and 8 years were the original OR of the study </a:t>
            </a:r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ヒラギノ角ゴ Pro W3" pitchFamily="-112" charset="-128"/>
                <a:cs typeface="ヒラギノ角ゴ Pro W3" pitchFamily="-112" charset="-128"/>
              </a:rPr>
              <a:t>Increase in risk associated with underweight in infancy from birth to 6 years, and then decrease to the age of 21 years again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ヒラギノ角ゴ Pro W3" pitchFamily="-112" charset="-128"/>
                <a:cs typeface="ヒラギノ角ゴ Pro W3" pitchFamily="-112" charset="-128"/>
              </a:rPr>
              <a:t> </a:t>
            </a:r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ヒラギノ角ゴ Pro W3" pitchFamily="-112" charset="-128"/>
                <a:cs typeface="ヒラギノ角ゴ Pro W3" pitchFamily="-112" charset="-128"/>
              </a:rPr>
              <a:t>extrapolation between 6 and 8 years, too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6A7A0-F551-491A-B416-990DC36449EE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379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6A7A0-F551-491A-B416-990DC36449EE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49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IHME: Institute</a:t>
            </a:r>
            <a:r>
              <a:rPr lang="fi-FI" baseline="0" dirty="0" smtClean="0"/>
              <a:t> for Health </a:t>
            </a:r>
            <a:r>
              <a:rPr lang="fi-FI" baseline="0" dirty="0" err="1" smtClean="0"/>
              <a:t>Metrics</a:t>
            </a:r>
            <a:r>
              <a:rPr lang="fi-FI" baseline="0" dirty="0" smtClean="0"/>
              <a:t> and Evaluation (</a:t>
            </a:r>
            <a:r>
              <a:rPr lang="fi-FI" baseline="0" dirty="0" err="1" smtClean="0"/>
              <a:t>University</a:t>
            </a:r>
            <a:r>
              <a:rPr lang="fi-FI" baseline="0" dirty="0" smtClean="0"/>
              <a:t> of Washington)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6A7A0-F551-491A-B416-990DC36449E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35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6A7A0-F551-491A-B416-990DC36449E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76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6A7A0-F551-491A-B416-990DC36449E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0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DW (</a:t>
            </a:r>
            <a:r>
              <a:rPr lang="fi-FI" dirty="0" err="1" smtClean="0"/>
              <a:t>Disability</a:t>
            </a:r>
            <a:r>
              <a:rPr lang="fi-FI" dirty="0" smtClean="0"/>
              <a:t> </a:t>
            </a:r>
            <a:r>
              <a:rPr lang="fi-FI" dirty="0" err="1" smtClean="0"/>
              <a:t>Weight</a:t>
            </a:r>
            <a:r>
              <a:rPr lang="fi-FI" dirty="0" smtClean="0"/>
              <a:t>): 0 (</a:t>
            </a:r>
            <a:r>
              <a:rPr lang="fi-FI" dirty="0" err="1" smtClean="0"/>
              <a:t>perfect</a:t>
            </a:r>
            <a:r>
              <a:rPr lang="fi-FI" dirty="0" smtClean="0"/>
              <a:t> </a:t>
            </a:r>
            <a:r>
              <a:rPr lang="fi-FI" dirty="0" err="1" smtClean="0"/>
              <a:t>health</a:t>
            </a:r>
            <a:r>
              <a:rPr lang="fi-FI" dirty="0" smtClean="0"/>
              <a:t>)</a:t>
            </a:r>
            <a:r>
              <a:rPr lang="fi-FI" baseline="0" dirty="0" smtClean="0"/>
              <a:t> – 1 (</a:t>
            </a:r>
            <a:r>
              <a:rPr lang="fi-FI" baseline="0" dirty="0" err="1" smtClean="0"/>
              <a:t>equivalent</a:t>
            </a:r>
            <a:r>
              <a:rPr lang="fi-FI" baseline="0" dirty="0" smtClean="0"/>
              <a:t> to </a:t>
            </a:r>
            <a:r>
              <a:rPr lang="fi-FI" baseline="0" dirty="0" err="1" smtClean="0"/>
              <a:t>death</a:t>
            </a:r>
            <a:r>
              <a:rPr lang="fi-FI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6A7A0-F551-491A-B416-990DC36449E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79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 smtClean="0"/>
              <a:t>Assuming</a:t>
            </a:r>
            <a:r>
              <a:rPr lang="fi-FI" baseline="0" dirty="0" smtClean="0"/>
              <a:t> </a:t>
            </a:r>
            <a:r>
              <a:rPr lang="fi-FI" baseline="0" dirty="0" err="1" smtClean="0"/>
              <a:t>that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Duration</a:t>
            </a:r>
            <a:r>
              <a:rPr lang="fi-FI" baseline="0" dirty="0" smtClean="0"/>
              <a:t> = </a:t>
            </a:r>
            <a:r>
              <a:rPr lang="fi-FI" baseline="0" dirty="0" err="1" smtClean="0"/>
              <a:t>Prevalence</a:t>
            </a:r>
            <a:r>
              <a:rPr lang="fi-FI" baseline="0" dirty="0" smtClean="0"/>
              <a:t> / </a:t>
            </a:r>
            <a:r>
              <a:rPr lang="fi-FI" baseline="0" dirty="0" err="1" smtClean="0"/>
              <a:t>Incidence</a:t>
            </a:r>
            <a:r>
              <a:rPr lang="fi-FI" baseline="0" dirty="0" smtClean="0"/>
              <a:t> </a:t>
            </a:r>
            <a:r>
              <a:rPr lang="fi-FI" baseline="0" dirty="0" smtClean="0">
                <a:sym typeface="Wingdings" panose="05000000000000000000" pitchFamily="2" charset="2"/>
              </a:rPr>
              <a:t> </a:t>
            </a:r>
            <a:r>
              <a:rPr lang="fi-FI" baseline="0" dirty="0" err="1" smtClean="0">
                <a:sym typeface="Wingdings" panose="05000000000000000000" pitchFamily="2" charset="2"/>
              </a:rPr>
              <a:t>unrealistic</a:t>
            </a:r>
            <a:r>
              <a:rPr lang="fi-FI" baseline="0" dirty="0" smtClean="0">
                <a:sym typeface="Wingdings" panose="05000000000000000000" pitchFamily="2" charset="2"/>
              </a:rPr>
              <a:t> </a:t>
            </a:r>
            <a:r>
              <a:rPr lang="fi-FI" baseline="0" dirty="0" err="1" smtClean="0">
                <a:sym typeface="Wingdings" panose="05000000000000000000" pitchFamily="2" charset="2"/>
              </a:rPr>
              <a:t>high</a:t>
            </a:r>
            <a:r>
              <a:rPr lang="fi-FI" baseline="0" dirty="0" smtClean="0">
                <a:sym typeface="Wingdings" panose="05000000000000000000" pitchFamily="2" charset="2"/>
              </a:rPr>
              <a:t> </a:t>
            </a:r>
            <a:r>
              <a:rPr lang="fi-FI" baseline="0" dirty="0" err="1" smtClean="0">
                <a:sym typeface="Wingdings" panose="05000000000000000000" pitchFamily="2" charset="2"/>
              </a:rPr>
              <a:t>duration</a:t>
            </a:r>
            <a:r>
              <a:rPr lang="fi-FI" baseline="0" dirty="0" smtClean="0">
                <a:sym typeface="Wingdings" panose="05000000000000000000" pitchFamily="2" charset="2"/>
              </a:rPr>
              <a:t> in </a:t>
            </a:r>
            <a:r>
              <a:rPr lang="fi-FI" baseline="0" dirty="0" err="1" smtClean="0">
                <a:sym typeface="Wingdings" panose="05000000000000000000" pitchFamily="2" charset="2"/>
              </a:rPr>
              <a:t>older</a:t>
            </a:r>
            <a:r>
              <a:rPr lang="fi-FI" baseline="0" dirty="0" smtClean="0">
                <a:sym typeface="Wingdings" panose="05000000000000000000" pitchFamily="2" charset="2"/>
              </a:rPr>
              <a:t> </a:t>
            </a:r>
            <a:r>
              <a:rPr lang="fi-FI" baseline="0" dirty="0" err="1" smtClean="0">
                <a:sym typeface="Wingdings" panose="05000000000000000000" pitchFamily="2" charset="2"/>
              </a:rPr>
              <a:t>age</a:t>
            </a:r>
            <a:r>
              <a:rPr lang="fi-FI" baseline="0" dirty="0" smtClean="0">
                <a:sym typeface="Wingdings" panose="05000000000000000000" pitchFamily="2" charset="2"/>
              </a:rPr>
              <a:t> </a:t>
            </a:r>
            <a:r>
              <a:rPr lang="fi-FI" baseline="0" dirty="0" err="1" smtClean="0">
                <a:sym typeface="Wingdings" panose="05000000000000000000" pitchFamily="2" charset="2"/>
              </a:rPr>
              <a:t>groups</a:t>
            </a:r>
            <a:r>
              <a:rPr lang="fi-FI" baseline="0" dirty="0" smtClean="0">
                <a:sym typeface="Wingdings" panose="05000000000000000000" pitchFamily="2" charset="2"/>
              </a:rPr>
              <a:t>  </a:t>
            </a:r>
            <a:r>
              <a:rPr lang="fi-FI" baseline="0" dirty="0" err="1" smtClean="0">
                <a:sym typeface="Wingdings" panose="05000000000000000000" pitchFamily="2" charset="2"/>
              </a:rPr>
              <a:t>duration</a:t>
            </a:r>
            <a:r>
              <a:rPr lang="fi-FI" baseline="0" dirty="0" smtClean="0">
                <a:sym typeface="Wingdings" panose="05000000000000000000" pitchFamily="2" charset="2"/>
              </a:rPr>
              <a:t> </a:t>
            </a:r>
            <a:r>
              <a:rPr lang="fi-FI" baseline="0" dirty="0" err="1" smtClean="0">
                <a:sym typeface="Wingdings" panose="05000000000000000000" pitchFamily="2" charset="2"/>
              </a:rPr>
              <a:t>longer</a:t>
            </a:r>
            <a:r>
              <a:rPr lang="fi-FI" baseline="0" dirty="0" smtClean="0">
                <a:sym typeface="Wingdings" panose="05000000000000000000" pitchFamily="2" charset="2"/>
              </a:rPr>
              <a:t> </a:t>
            </a:r>
            <a:r>
              <a:rPr lang="fi-FI" baseline="0" dirty="0" err="1" smtClean="0">
                <a:sym typeface="Wingdings" panose="05000000000000000000" pitchFamily="2" charset="2"/>
              </a:rPr>
              <a:t>than</a:t>
            </a:r>
            <a:r>
              <a:rPr lang="fi-FI" baseline="0" dirty="0" smtClean="0">
                <a:sym typeface="Wingdings" panose="05000000000000000000" pitchFamily="2" charset="2"/>
              </a:rPr>
              <a:t> </a:t>
            </a:r>
            <a:r>
              <a:rPr lang="fi-FI" baseline="0" dirty="0" err="1" smtClean="0">
                <a:sym typeface="Wingdings" panose="05000000000000000000" pitchFamily="2" charset="2"/>
              </a:rPr>
              <a:t>age</a:t>
            </a:r>
            <a:r>
              <a:rPr lang="fi-FI" baseline="0" dirty="0" smtClean="0">
                <a:sym typeface="Wingdings" panose="05000000000000000000" pitchFamily="2" charset="2"/>
              </a:rPr>
              <a:t> </a:t>
            </a:r>
            <a:r>
              <a:rPr lang="fi-FI" baseline="0" dirty="0" err="1" smtClean="0">
                <a:sym typeface="Wingdings" panose="05000000000000000000" pitchFamily="2" charset="2"/>
              </a:rPr>
              <a:t>specific</a:t>
            </a:r>
            <a:r>
              <a:rPr lang="fi-FI" baseline="0" dirty="0" smtClean="0">
                <a:sym typeface="Wingdings" panose="05000000000000000000" pitchFamily="2" charset="2"/>
              </a:rPr>
              <a:t> life </a:t>
            </a:r>
            <a:r>
              <a:rPr lang="fi-FI" baseline="0" dirty="0" err="1" smtClean="0">
                <a:sym typeface="Wingdings" panose="05000000000000000000" pitchFamily="2" charset="2"/>
              </a:rPr>
              <a:t>expectancy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6A7A0-F551-491A-B416-990DC36449E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21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6A7A0-F551-491A-B416-990DC36449E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19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dirty="0" smtClean="0"/>
              <a:t>-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ヒラギノ角ゴ Pro W3" pitchFamily="-112" charset="-128"/>
                <a:cs typeface="ヒラギノ角ゴ Pro W3" pitchFamily="-112" charset="-128"/>
              </a:rPr>
              <a:t>Since NO</a:t>
            </a:r>
            <a:r>
              <a:rPr lang="en-US" sz="1200" kern="1200" baseline="-25000" dirty="0" smtClean="0">
                <a:solidFill>
                  <a:schemeClr val="tx1"/>
                </a:solidFill>
                <a:effectLst/>
                <a:latin typeface="+mn-lt"/>
                <a:ea typeface="ヒラギノ角ゴ Pro W3" pitchFamily="-112" charset="-128"/>
                <a:cs typeface="ヒラギノ角ゴ Pro W3" pitchFamily="-112" charset="-128"/>
              </a:rPr>
              <a:t>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ヒラギノ角ゴ Pro W3" pitchFamily="-112" charset="-128"/>
                <a:cs typeface="ヒラギノ角ゴ Pro W3" pitchFamily="-112" charset="-128"/>
              </a:rPr>
              <a:t> and PM</a:t>
            </a:r>
            <a:r>
              <a:rPr lang="en-US" sz="1200" kern="1200" baseline="-25000" dirty="0" smtClean="0">
                <a:solidFill>
                  <a:schemeClr val="tx1"/>
                </a:solidFill>
                <a:effectLst/>
                <a:latin typeface="+mn-lt"/>
                <a:ea typeface="ヒラギノ角ゴ Pro W3" pitchFamily="-112" charset="-128"/>
                <a:cs typeface="ヒラギノ角ゴ Pro W3" pitchFamily="-112" charset="-128"/>
              </a:rPr>
              <a:t>2.5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ヒラギノ角ゴ Pro W3" pitchFamily="-112" charset="-128"/>
                <a:cs typeface="ヒラギノ角ゴ Pro W3" pitchFamily="-112" charset="-128"/>
              </a:rPr>
              <a:t> are both ambient air pollutants, it is assumed that the whole population is exposed to them.</a:t>
            </a:r>
            <a:endParaRPr lang="fi-FI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200" kern="1200" dirty="0" smtClean="0">
                <a:solidFill>
                  <a:schemeClr val="tx1"/>
                </a:solidFill>
                <a:effectLst/>
                <a:latin typeface="+mn-lt"/>
                <a:ea typeface="ヒラギノ角ゴ Pro W3" pitchFamily="-112" charset="-128"/>
                <a:cs typeface="ヒラギノ角ゴ Pro W3" pitchFamily="-112" charset="-128"/>
              </a:rPr>
              <a:t>-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ヒラギノ角ゴ Pro W3" pitchFamily="-112" charset="-128"/>
                <a:cs typeface="ヒラギノ角ゴ Pro W3" pitchFamily="-112" charset="-128"/>
              </a:rPr>
              <a:t>It is thought that a small fraction of all newborns have a smaller length-to-weight ratio than the 85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ヒラギノ角ゴ Pro W3" pitchFamily="-112" charset="-128"/>
                <a:cs typeface="ヒラギノ角ゴ Pro W3" pitchFamily="-112" charset="-128"/>
              </a:rPr>
              <a:t>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ヒラギノ角ゴ Pro W3" pitchFamily="-112" charset="-128"/>
                <a:cs typeface="ヒラギノ角ゴ Pro W3" pitchFamily="-112" charset="-128"/>
              </a:rPr>
              <a:t> percentile. The estimation for this is 3 % of all infants. </a:t>
            </a:r>
            <a:endParaRPr lang="fi-FI" sz="1200" kern="1200" dirty="0" smtClean="0">
              <a:solidFill>
                <a:schemeClr val="tx1"/>
              </a:solidFill>
              <a:effectLst/>
              <a:latin typeface="+mn-lt"/>
              <a:ea typeface="ヒラギノ角ゴ Pro W3" pitchFamily="-112" charset="-128"/>
              <a:cs typeface="ヒラギノ角ゴ Pro W3" pitchFamily="-112" charset="-128"/>
            </a:endParaRPr>
          </a:p>
          <a:p>
            <a:r>
              <a:rPr lang="fi-FI" dirty="0" smtClean="0"/>
              <a:t>-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ヒラギノ角ゴ Pro W3" pitchFamily="-112" charset="-128"/>
                <a:cs typeface="ヒラギノ角ゴ Pro W3" pitchFamily="-112" charset="-128"/>
              </a:rPr>
              <a:t>The exposure estimate for cat and dog allergens where derived from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ヒラギノ角ゴ Pro W3" pitchFamily="-112" charset="-128"/>
                <a:cs typeface="ヒラギノ角ゴ Pro W3" pitchFamily="-112" charset="-128"/>
              </a:rPr>
              <a:t>Haahtela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ヒラギノ角ゴ Pro W3" pitchFamily="-112" charset="-128"/>
                <a:cs typeface="ヒラギノ角ゴ Pro W3" pitchFamily="-112" charset="-128"/>
              </a:rPr>
              <a:t> et al.’s (2008) estimate of 15 % of prevalence of allergies to animals in Finland. It was assumed, that only a small fraction (1 %) was to other animals than cat and dog and therefore the prevalence of sensitization to cat and dog was assumed to be 7 % for each animal. The exposure of the general population to cat and dog was obtained from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ヒラギノ角ゴ Pro W3" pitchFamily="-112" charset="-128"/>
                <a:cs typeface="ヒラギノ角ゴ Pro W3" pitchFamily="-112" charset="-128"/>
              </a:rPr>
              <a:t>Hugg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ヒラギノ角ゴ Pro W3" pitchFamily="-112" charset="-128"/>
                <a:cs typeface="ヒラギノ角ゴ Pro W3" pitchFamily="-112" charset="-128"/>
              </a:rPr>
              <a:t> et al (2008). For cat it is 21 % and for dog 26 %. It was assumed, that the population, which is regularly exposed to either of the animals resembles the general population and therefore that the allergy prevalence is 7 % in this sub-population. Merging this assumptions, the exposure estimate for cat is 1.5 % and for dog 1.8 %. 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6A7A0-F551-491A-B416-990DC36449E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80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919FBA-8B4D-4C89-B1B3-1858064E9FAD}" type="datetime1">
              <a:rPr lang="fi-FI" smtClean="0"/>
              <a:t>3.6.2014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D05BE-1ADE-48C7-99EF-119B438ED5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0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3C44D1-8EAB-4492-8BBE-A248908A9A5C}" type="datetime1">
              <a:rPr lang="fi-FI" smtClean="0"/>
              <a:t>3.6.2014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0C5BF-E91C-4ED0-ACA6-BCDED20B2D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55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96063"/>
            <a:ext cx="1598613" cy="261937"/>
          </a:xfrm>
        </p:spPr>
        <p:txBody>
          <a:bodyPr/>
          <a:lstStyle>
            <a:lvl1pPr>
              <a:defRPr/>
            </a:lvl1pPr>
          </a:lstStyle>
          <a:p>
            <a:fld id="{ABCE4466-7466-477D-89C3-7EB96B20AF08}" type="datetime1">
              <a:rPr lang="fi-FI" smtClean="0"/>
              <a:t>3.6.2014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3350" y="6596063"/>
            <a:ext cx="6400800" cy="2270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75675" y="6586538"/>
            <a:ext cx="533400" cy="227012"/>
          </a:xfrm>
        </p:spPr>
        <p:txBody>
          <a:bodyPr/>
          <a:lstStyle>
            <a:lvl1pPr>
              <a:defRPr/>
            </a:lvl1pPr>
          </a:lstStyle>
          <a:p>
            <a:fld id="{36DB1553-D079-40EC-B536-8A4DE71723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21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99CC3-61F6-43EA-8359-E847BA97A899}" type="datetime1">
              <a:rPr lang="fi-FI" smtClean="0"/>
              <a:t>3.6.2014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2A289-0BE1-4324-9B67-8FB85AFA6D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395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0A9471-D092-408F-A41F-0B39625FB66C}" type="datetime1">
              <a:rPr lang="fi-FI" smtClean="0"/>
              <a:t>3.6.2014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052C7-AA72-441F-B758-BB0B652276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75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A75234-0034-41EE-AC9E-F4FFB6B7DC1A}" type="datetime1">
              <a:rPr lang="fi-FI" smtClean="0"/>
              <a:t>3.6.2014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802C5-73AF-4C8E-B767-25EA3785A2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80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5E0879-F13A-4A0A-9470-99E3461DE53E}" type="datetime1">
              <a:rPr lang="fi-FI" smtClean="0"/>
              <a:t>3.6.2014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657E1-BD27-4151-AA5A-F3047EA2BE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21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FF84D0-4707-4F43-8DC1-2BE8DEF5EC1B}" type="datetime1">
              <a:rPr lang="fi-FI" smtClean="0"/>
              <a:t>3.6.2014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224B0-90D9-48DA-83E9-567B146E38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07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647166-94C4-449D-88BF-78589ED595CF}" type="datetime1">
              <a:rPr lang="fi-FI" smtClean="0"/>
              <a:t>3.6.2014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769D5-3ADF-4DB2-8020-4ABF75D43A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78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2DB12F-BA09-425A-8F43-A25D9276DD2D}" type="datetime1">
              <a:rPr lang="fi-FI" smtClean="0"/>
              <a:t>3.6.2014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C94E1-7890-4116-B164-ED6ED3AA94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53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303AE3-DE56-46AF-8D7A-0B413EACBC98}" type="datetime1">
              <a:rPr lang="fi-FI" smtClean="0"/>
              <a:t>3.6.2014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36B92-A03F-4825-91EA-54EC173ABB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03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570663"/>
            <a:ext cx="9144000" cy="287337"/>
          </a:xfrm>
          <a:prstGeom prst="rect">
            <a:avLst/>
          </a:prstGeom>
          <a:solidFill>
            <a:srgbClr val="7BC1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i-FI">
              <a:solidFill>
                <a:srgbClr val="FFFFFF"/>
              </a:solidFill>
              <a:latin typeface="Arial" pitchFamily="34" charset="0"/>
              <a:ea typeface="ヒラギノ角ゴ Pro W3" charset="-128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596063"/>
            <a:ext cx="1598613" cy="2619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FFFFFF"/>
                </a:solidFill>
                <a:cs typeface="Arial" pitchFamily="34" charset="0"/>
              </a:defRPr>
            </a:lvl1pPr>
          </a:lstStyle>
          <a:p>
            <a:fld id="{AB649069-51CD-4F67-A722-21EC8DB9E3F1}" type="datetime1">
              <a:rPr lang="fi-FI" smtClean="0"/>
              <a:t>3.6.2014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03350" y="6596063"/>
            <a:ext cx="6400800" cy="2270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rgbClr val="FFFFFF"/>
                </a:solidFill>
                <a:cs typeface="Arial" pitchFamily="34" charset="0"/>
              </a:defRPr>
            </a:lvl1pPr>
          </a:lstStyle>
          <a:p>
            <a:endParaRPr lang="en-US"/>
          </a:p>
        </p:txBody>
      </p:sp>
      <p:pic>
        <p:nvPicPr>
          <p:cNvPr id="1032" name="Picture 6" descr="THL_PEARL_RGB_large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535613"/>
            <a:ext cx="1066800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8" descr="teksti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3" y="6215063"/>
            <a:ext cx="2874962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5675" y="6586538"/>
            <a:ext cx="533400" cy="2270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rgbClr val="FFFFFF"/>
                </a:solidFill>
                <a:cs typeface="Arial" pitchFamily="34" charset="0"/>
              </a:defRPr>
            </a:lvl1pPr>
          </a:lstStyle>
          <a:p>
            <a:fld id="{6E98EC31-8093-45F8-8720-CD7DEF5A20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95288" y="6237288"/>
            <a:ext cx="3395662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 b="1">
                <a:solidFill>
                  <a:schemeClr val="tx2"/>
                </a:solidFill>
              </a:rPr>
              <a:t>NATIONAL INSTITUTE FOR HEALTH AND WELFARE</a:t>
            </a:r>
            <a:r>
              <a:rPr lang="en-US" altLang="ja-JP" sz="1000">
                <a:solidFill>
                  <a:schemeClr val="tx2"/>
                </a:solidFill>
              </a:rPr>
              <a:t> </a:t>
            </a:r>
            <a:endParaRPr lang="en-US" sz="100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6" r:id="rId3"/>
    <p:sldLayoutId id="2147483655" r:id="rId4"/>
    <p:sldLayoutId id="2147483654" r:id="rId5"/>
    <p:sldLayoutId id="2147483653" r:id="rId6"/>
    <p:sldLayoutId id="2147483652" r:id="rId7"/>
    <p:sldLayoutId id="2147483651" r:id="rId8"/>
    <p:sldLayoutId id="2147483650" r:id="rId9"/>
    <p:sldLayoutId id="2147483649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 kern="1200">
          <a:solidFill>
            <a:srgbClr val="7BC143"/>
          </a:solidFill>
          <a:latin typeface="Arial"/>
          <a:ea typeface="ヒラギノ角ゴ Pro W3" pitchFamily="-112" charset="-128"/>
          <a:cs typeface="Arial"/>
        </a:defRPr>
      </a:lvl1pPr>
      <a:lvl2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rgbClr val="7BC143"/>
          </a:solidFill>
          <a:latin typeface="Arial" pitchFamily="34" charset="0"/>
          <a:ea typeface="ヒラギノ角ゴ Pro W3" pitchFamily="-112" charset="-128"/>
          <a:cs typeface="Arial" pitchFamily="-112" charset="0"/>
        </a:defRPr>
      </a:lvl2pPr>
      <a:lvl3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rgbClr val="7BC143"/>
          </a:solidFill>
          <a:latin typeface="Arial" pitchFamily="34" charset="0"/>
          <a:ea typeface="ヒラギノ角ゴ Pro W3" pitchFamily="-112" charset="-128"/>
          <a:cs typeface="Arial" pitchFamily="-112" charset="0"/>
        </a:defRPr>
      </a:lvl3pPr>
      <a:lvl4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rgbClr val="7BC143"/>
          </a:solidFill>
          <a:latin typeface="Arial" pitchFamily="34" charset="0"/>
          <a:ea typeface="ヒラギノ角ゴ Pro W3" pitchFamily="-112" charset="-128"/>
          <a:cs typeface="Arial" pitchFamily="-112" charset="0"/>
        </a:defRPr>
      </a:lvl4pPr>
      <a:lvl5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rgbClr val="7BC143"/>
          </a:solidFill>
          <a:latin typeface="Arial" pitchFamily="34" charset="0"/>
          <a:ea typeface="ヒラギノ角ゴ Pro W3" pitchFamily="-112" charset="-128"/>
          <a:cs typeface="Arial" pitchFamily="-112" charset="0"/>
        </a:defRPr>
      </a:lvl5pPr>
      <a:lvl6pPr marL="457200"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rgbClr val="7BC143"/>
          </a:solidFill>
          <a:latin typeface="Calibri" charset="0"/>
          <a:ea typeface="ヒラギノ角ゴ Pro W3" pitchFamily="-112" charset="-128"/>
          <a:cs typeface="ヒラギノ角ゴ Pro W3" pitchFamily="-112" charset="-128"/>
        </a:defRPr>
      </a:lvl6pPr>
      <a:lvl7pPr marL="914400"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rgbClr val="7BC143"/>
          </a:solidFill>
          <a:latin typeface="Calibri" charset="0"/>
          <a:ea typeface="ヒラギノ角ゴ Pro W3" pitchFamily="-112" charset="-128"/>
          <a:cs typeface="ヒラギノ角ゴ Pro W3" pitchFamily="-112" charset="-128"/>
        </a:defRPr>
      </a:lvl7pPr>
      <a:lvl8pPr marL="1371600"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rgbClr val="7BC143"/>
          </a:solidFill>
          <a:latin typeface="Calibri" charset="0"/>
          <a:ea typeface="ヒラギノ角ゴ Pro W3" pitchFamily="-112" charset="-128"/>
          <a:cs typeface="ヒラギノ角ゴ Pro W3" pitchFamily="-112" charset="-128"/>
        </a:defRPr>
      </a:lvl8pPr>
      <a:lvl9pPr marL="1828800"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rgbClr val="7BC143"/>
          </a:solidFill>
          <a:latin typeface="Calibri" charset="0"/>
          <a:ea typeface="ヒラギノ角ゴ Pro W3" pitchFamily="-112" charset="-128"/>
          <a:cs typeface="ヒラギノ角ゴ Pro W3" pitchFamily="-112" charset="-128"/>
        </a:defRPr>
      </a:lvl9pPr>
    </p:titleStyle>
    <p:bodyStyle>
      <a:lvl1pPr marL="342900" indent="-342900" algn="l" defTabSz="457200" rtl="0" eaLnBrk="1" fontAlgn="base" hangingPunct="1">
        <a:lnSpc>
          <a:spcPct val="85000"/>
        </a:lnSpc>
        <a:spcBef>
          <a:spcPts val="1200"/>
        </a:spcBef>
        <a:spcAft>
          <a:spcPct val="0"/>
        </a:spcAft>
        <a:buClr>
          <a:srgbClr val="7BC143"/>
        </a:buClr>
        <a:buFont typeface="Arial" pitchFamily="34" charset="0"/>
        <a:buChar char="•"/>
        <a:defRPr sz="2600" kern="1200">
          <a:solidFill>
            <a:srgbClr val="000000"/>
          </a:solidFill>
          <a:latin typeface="Arial"/>
          <a:ea typeface="ヒラギノ角ゴ Pro W3" pitchFamily="-112" charset="-128"/>
          <a:cs typeface="Arial"/>
        </a:defRPr>
      </a:lvl1pPr>
      <a:lvl2pPr marL="742950" indent="-285750" algn="l" defTabSz="457200" rtl="0" eaLnBrk="1" fontAlgn="base" hangingPunct="1">
        <a:lnSpc>
          <a:spcPct val="85000"/>
        </a:lnSpc>
        <a:spcBef>
          <a:spcPts val="700"/>
        </a:spcBef>
        <a:spcAft>
          <a:spcPct val="0"/>
        </a:spcAft>
        <a:buFont typeface="Arial" pitchFamily="34" charset="0"/>
        <a:buChar char="–"/>
        <a:defRPr sz="2400" kern="1200">
          <a:solidFill>
            <a:srgbClr val="000000"/>
          </a:solidFill>
          <a:latin typeface="Arial"/>
          <a:ea typeface="ヒラギノ角ゴ Pro W3" pitchFamily="-112" charset="-128"/>
          <a:cs typeface="Arial"/>
        </a:defRPr>
      </a:lvl2pPr>
      <a:lvl3pPr marL="1143000" indent="-228600" algn="l" defTabSz="457200" rtl="0" eaLnBrk="1" fontAlgn="base" hangingPunct="1">
        <a:lnSpc>
          <a:spcPct val="85000"/>
        </a:lnSpc>
        <a:spcBef>
          <a:spcPts val="700"/>
        </a:spcBef>
        <a:spcAft>
          <a:spcPct val="0"/>
        </a:spcAft>
        <a:buClr>
          <a:srgbClr val="7BC143"/>
        </a:buClr>
        <a:buFont typeface="Arial" pitchFamily="34" charset="0"/>
        <a:buChar char="•"/>
        <a:defRPr sz="2200" kern="1200">
          <a:solidFill>
            <a:srgbClr val="000000"/>
          </a:solidFill>
          <a:latin typeface="Arial"/>
          <a:ea typeface="ヒラギノ角ゴ Pro W3" pitchFamily="-112" charset="-128"/>
          <a:cs typeface="Arial"/>
        </a:defRPr>
      </a:lvl3pPr>
      <a:lvl4pPr marL="1600200" indent="-228600" algn="l" defTabSz="457200" rtl="0" eaLnBrk="1" fontAlgn="base" hangingPunct="1">
        <a:lnSpc>
          <a:spcPct val="85000"/>
        </a:lnSpc>
        <a:spcBef>
          <a:spcPts val="700"/>
        </a:spcBef>
        <a:spcAft>
          <a:spcPct val="0"/>
        </a:spcAft>
        <a:buFont typeface="Arial" pitchFamily="34" charset="0"/>
        <a:buChar char="–"/>
        <a:defRPr sz="2200" kern="1200">
          <a:solidFill>
            <a:srgbClr val="000000"/>
          </a:solidFill>
          <a:latin typeface="Arial"/>
          <a:ea typeface="ヒラギノ角ゴ Pro W3" pitchFamily="-112" charset="-128"/>
          <a:cs typeface="Arial"/>
        </a:defRPr>
      </a:lvl4pPr>
      <a:lvl5pPr marL="2057400" indent="-228600" algn="l" defTabSz="457200" rtl="0" eaLnBrk="1" fontAlgn="base" hangingPunct="1">
        <a:lnSpc>
          <a:spcPct val="85000"/>
        </a:lnSpc>
        <a:spcBef>
          <a:spcPts val="700"/>
        </a:spcBef>
        <a:spcAft>
          <a:spcPct val="0"/>
        </a:spcAft>
        <a:buFont typeface="Arial" pitchFamily="34" charset="0"/>
        <a:buChar char="»"/>
        <a:defRPr sz="2200" kern="1200">
          <a:solidFill>
            <a:srgbClr val="000000"/>
          </a:solidFill>
          <a:latin typeface="Arial"/>
          <a:ea typeface="ヒラギノ角ゴ Pro W3" pitchFamily="-112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/>
          </p:cNvSpPr>
          <p:nvPr>
            <p:ph type="ctrTitle"/>
          </p:nvPr>
        </p:nvSpPr>
        <p:spPr>
          <a:xfrm>
            <a:off x="1454310" y="2174999"/>
            <a:ext cx="7003890" cy="1470025"/>
          </a:xfrm>
        </p:spPr>
        <p:txBody>
          <a:bodyPr/>
          <a:lstStyle/>
          <a:p>
            <a:r>
              <a:rPr lang="en-US" sz="2400" dirty="0" smtClean="0">
                <a:latin typeface="Arial" pitchFamily="34" charset="0"/>
                <a:ea typeface="ヒラギノ角ゴ Pro W3" charset="-128"/>
              </a:rPr>
              <a:t> </a:t>
            </a:r>
            <a:br>
              <a:rPr lang="en-US" sz="2400" dirty="0" smtClean="0">
                <a:latin typeface="Arial" pitchFamily="34" charset="0"/>
                <a:ea typeface="ヒラギノ角ゴ Pro W3" charset="-128"/>
              </a:rPr>
            </a:br>
            <a:r>
              <a:rPr lang="en-US" sz="3600" dirty="0" smtClean="0">
                <a:latin typeface="Arial" pitchFamily="34" charset="0"/>
                <a:ea typeface="ヒラギノ角ゴ Pro W3" charset="-128"/>
              </a:rPr>
              <a:t>Modeling environmental burden of disease of asthma:</a:t>
            </a:r>
            <a:br>
              <a:rPr lang="en-US" sz="3600" dirty="0" smtClean="0">
                <a:latin typeface="Arial" pitchFamily="34" charset="0"/>
                <a:ea typeface="ヒラギノ角ゴ Pro W3" charset="-128"/>
              </a:rPr>
            </a:br>
            <a:r>
              <a:rPr lang="en-US" sz="2800" dirty="0">
                <a:latin typeface="Arial" pitchFamily="34" charset="0"/>
                <a:ea typeface="ヒラギノ角ゴ Pro W3" charset="-128"/>
              </a:rPr>
              <a:t>P</a:t>
            </a:r>
            <a:r>
              <a:rPr lang="en-US" sz="2800" dirty="0" smtClean="0">
                <a:latin typeface="Arial" pitchFamily="34" charset="0"/>
                <a:ea typeface="ヒラギノ角ゴ Pro W3" charset="-128"/>
              </a:rPr>
              <a:t>rotective factors and control </a:t>
            </a:r>
            <a:r>
              <a:rPr lang="en-US" sz="2800" dirty="0">
                <a:latin typeface="Arial" pitchFamily="34" charset="0"/>
                <a:ea typeface="ヒラギノ角ゴ Pro W3" charset="-128"/>
              </a:rPr>
              <a:t>options </a:t>
            </a:r>
            <a:endParaRPr lang="en-US" sz="2800" dirty="0" smtClean="0">
              <a:latin typeface="Arial" pitchFamily="34" charset="0"/>
              <a:ea typeface="ヒラギノ角ゴ Pro W3" charset="-128"/>
            </a:endParaRPr>
          </a:p>
        </p:txBody>
      </p:sp>
      <p:sp>
        <p:nvSpPr>
          <p:cNvPr id="7" name="Rectangle 6"/>
          <p:cNvSpPr>
            <a:spLocks noGrp="1"/>
          </p:cNvSpPr>
          <p:nvPr/>
        </p:nvSpPr>
        <p:spPr bwMode="auto">
          <a:xfrm>
            <a:off x="1475656" y="3704828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lnSpc>
                <a:spcPct val="85000"/>
              </a:lnSpc>
              <a:spcBef>
                <a:spcPts val="1200"/>
              </a:spcBef>
              <a:spcAft>
                <a:spcPct val="0"/>
              </a:spcAft>
              <a:buClr>
                <a:srgbClr val="7BC143"/>
              </a:buClr>
              <a:buFont typeface="Arial" pitchFamily="34" charset="0"/>
              <a:buNone/>
              <a:defRPr sz="2600" kern="1200">
                <a:solidFill>
                  <a:srgbClr val="000000"/>
                </a:solidFill>
                <a:latin typeface="Arial"/>
                <a:ea typeface="ヒラギノ角ゴ Pro W3" pitchFamily="-112" charset="-128"/>
                <a:cs typeface="Arial"/>
              </a:defRPr>
            </a:lvl1pPr>
            <a:lvl2pPr marL="457200" indent="0" algn="ctr" defTabSz="457200" rtl="0" eaLnBrk="0" fontAlgn="base" hangingPunct="0">
              <a:lnSpc>
                <a:spcPct val="85000"/>
              </a:lnSpc>
              <a:spcBef>
                <a:spcPts val="7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rgbClr val="000000"/>
                </a:solidFill>
                <a:latin typeface="Arial"/>
                <a:ea typeface="ヒラギノ角ゴ Pro W3" pitchFamily="-112" charset="-128"/>
                <a:cs typeface="Arial"/>
              </a:defRPr>
            </a:lvl2pPr>
            <a:lvl3pPr marL="914400" indent="0" algn="ctr" defTabSz="457200" rtl="0" eaLnBrk="0" fontAlgn="base" hangingPunct="0">
              <a:lnSpc>
                <a:spcPct val="85000"/>
              </a:lnSpc>
              <a:spcBef>
                <a:spcPts val="700"/>
              </a:spcBef>
              <a:spcAft>
                <a:spcPct val="0"/>
              </a:spcAft>
              <a:buClr>
                <a:srgbClr val="7BC143"/>
              </a:buClr>
              <a:buFont typeface="Arial" pitchFamily="34" charset="0"/>
              <a:buNone/>
              <a:defRPr sz="2200" kern="1200">
                <a:solidFill>
                  <a:srgbClr val="000000"/>
                </a:solidFill>
                <a:latin typeface="Arial"/>
                <a:ea typeface="ヒラギノ角ゴ Pro W3" pitchFamily="-112" charset="-128"/>
                <a:cs typeface="Arial"/>
              </a:defRPr>
            </a:lvl3pPr>
            <a:lvl4pPr marL="1371600" indent="0" algn="ctr" defTabSz="457200" rtl="0" eaLnBrk="0" fontAlgn="base" hangingPunct="0">
              <a:lnSpc>
                <a:spcPct val="85000"/>
              </a:lnSpc>
              <a:spcBef>
                <a:spcPts val="700"/>
              </a:spcBef>
              <a:spcAft>
                <a:spcPct val="0"/>
              </a:spcAft>
              <a:buFont typeface="Arial" pitchFamily="34" charset="0"/>
              <a:buNone/>
              <a:defRPr sz="2200" kern="1200">
                <a:solidFill>
                  <a:srgbClr val="000000"/>
                </a:solidFill>
                <a:latin typeface="Arial"/>
                <a:ea typeface="ヒラギノ角ゴ Pro W3" pitchFamily="-112" charset="-128"/>
                <a:cs typeface="Arial"/>
              </a:defRPr>
            </a:lvl4pPr>
            <a:lvl5pPr marL="1828800" indent="0" algn="ctr" defTabSz="457200" rtl="0" eaLnBrk="0" fontAlgn="base" hangingPunct="0">
              <a:lnSpc>
                <a:spcPct val="85000"/>
              </a:lnSpc>
              <a:spcBef>
                <a:spcPts val="700"/>
              </a:spcBef>
              <a:spcAft>
                <a:spcPct val="0"/>
              </a:spcAft>
              <a:buFont typeface="Arial" pitchFamily="34" charset="0"/>
              <a:buNone/>
              <a:defRPr sz="2200" kern="1200">
                <a:solidFill>
                  <a:srgbClr val="000000"/>
                </a:solidFill>
                <a:latin typeface="Arial"/>
                <a:ea typeface="ヒラギノ角ゴ Pro W3" pitchFamily="-112" charset="-128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itchFamily="34" charset="0"/>
                <a:ea typeface="ヒラギノ角ゴ Pro W3" charset="-128"/>
              </a:rPr>
              <a:t>as part of the TEKAISU project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600" dirty="0">
              <a:latin typeface="Arial" pitchFamily="34" charset="0"/>
              <a:ea typeface="ヒラギノ角ゴ Pro W3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600" dirty="0" smtClean="0">
              <a:latin typeface="Arial" pitchFamily="34" charset="0"/>
              <a:ea typeface="ヒラギノ角ゴ Pro W3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Arial" pitchFamily="34" charset="0"/>
                <a:ea typeface="ヒラギノ角ゴ Pro W3" charset="-128"/>
              </a:rPr>
              <a:t>Isabell </a:t>
            </a:r>
            <a:r>
              <a:rPr lang="en-US" sz="1600" dirty="0" err="1" smtClean="0">
                <a:latin typeface="Arial" pitchFamily="34" charset="0"/>
                <a:ea typeface="ヒラギノ角ゴ Pro W3" charset="-128"/>
              </a:rPr>
              <a:t>Rumrich</a:t>
            </a:r>
            <a:endParaRPr lang="en-US" sz="1600" dirty="0" smtClean="0">
              <a:latin typeface="Arial" pitchFamily="34" charset="0"/>
              <a:ea typeface="ヒラギノ角ゴ Pro W3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Arial" pitchFamily="34" charset="0"/>
                <a:ea typeface="ヒラギノ角ゴ Pro W3" charset="-128"/>
              </a:rPr>
              <a:t>National Institute for Health and Welfare (THL)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Arial" pitchFamily="34" charset="0"/>
                <a:ea typeface="ヒラギノ角ゴ Pro W3" charset="-128"/>
              </a:rPr>
              <a:t>Kuopio, Finland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600" dirty="0">
              <a:latin typeface="Arial" pitchFamily="34" charset="0"/>
              <a:ea typeface="ヒラギノ角ゴ Pro W3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Arial" pitchFamily="34" charset="0"/>
                <a:ea typeface="ヒラギノ角ゴ Pro W3" charset="-128"/>
              </a:rPr>
              <a:t>Master Thesis in the </a:t>
            </a:r>
            <a:r>
              <a:rPr lang="en-US" sz="1600" dirty="0" err="1" smtClean="0">
                <a:latin typeface="Arial" pitchFamily="34" charset="0"/>
                <a:ea typeface="ヒラギノ角ゴ Pro W3" charset="-128"/>
              </a:rPr>
              <a:t>ToxEn</a:t>
            </a:r>
            <a:r>
              <a:rPr lang="en-US" sz="1600" dirty="0" smtClean="0">
                <a:latin typeface="Arial" pitchFamily="34" charset="0"/>
                <a:ea typeface="ヒラギノ角ゴ Pro W3" charset="-128"/>
              </a:rPr>
              <a:t> program</a:t>
            </a:r>
            <a:endParaRPr lang="en-US" sz="1600" dirty="0">
              <a:latin typeface="Arial" pitchFamily="34" charset="0"/>
              <a:ea typeface="ヒラギノ角ゴ Pro W3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Arial" pitchFamily="34" charset="0"/>
                <a:ea typeface="ヒラギノ角ゴ Pro W3" charset="-128"/>
              </a:rPr>
              <a:t>University of Eastern Finland, Department of Environmental Science</a:t>
            </a:r>
            <a:endParaRPr lang="en-US" sz="1600" dirty="0" smtClean="0">
              <a:latin typeface="Arial" pitchFamily="34" charset="0"/>
              <a:ea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Incidence and Prevalence – Total number of cases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4439011"/>
              </p:ext>
            </p:extLst>
          </p:nvPr>
        </p:nvGraphicFramePr>
        <p:xfrm>
          <a:off x="179512" y="1412776"/>
          <a:ext cx="87129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50656" y="65254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4C96ABB-4B46-4DAE-AA00-34F70CE0C322}" type="slidenum">
              <a:rPr lang="en-US" sz="1600" b="1" smtClean="0">
                <a:solidFill>
                  <a:schemeClr val="bg1"/>
                </a:solidFill>
              </a:rPr>
              <a:t>10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3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 Rates at Baseline (2011)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75675" y="6586538"/>
            <a:ext cx="462564" cy="227012"/>
          </a:xfrm>
        </p:spPr>
        <p:txBody>
          <a:bodyPr/>
          <a:lstStyle/>
          <a:p>
            <a:fld id="{E4A244E2-FD31-4C07-92B8-B024FD685025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479848"/>
              </p:ext>
            </p:extLst>
          </p:nvPr>
        </p:nvGraphicFramePr>
        <p:xfrm>
          <a:off x="-252536" y="1124745"/>
          <a:ext cx="9577064" cy="2448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2655105"/>
              </p:ext>
            </p:extLst>
          </p:nvPr>
        </p:nvGraphicFramePr>
        <p:xfrm>
          <a:off x="-252536" y="3717032"/>
          <a:ext cx="9505056" cy="2799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89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237312"/>
            <a:ext cx="325070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Burden of Disease - YLD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49363"/>
                <a:ext cx="8229600" cy="461803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b="1" dirty="0" smtClean="0"/>
                  <a:t>Years Lived with Disability (YLD)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a) </a:t>
                </a:r>
                <a:r>
                  <a:rPr lang="en-US" sz="2800" u="sng" dirty="0" smtClean="0"/>
                  <a:t>Incidence based</a:t>
                </a:r>
                <a:r>
                  <a:rPr lang="en-US" sz="2800" dirty="0" smtClean="0"/>
                  <a:t>: </a:t>
                </a:r>
              </a:p>
              <a:p>
                <a:pPr marL="0" indent="0">
                  <a:buNone/>
                </a:pPr>
                <a:endParaRPr lang="fi-FI" sz="9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i-FI" sz="3200" b="0" i="1" smtClean="0">
                          <a:latin typeface="Cambria Math"/>
                        </a:rPr>
                        <m:t>𝑌𝐿</m:t>
                      </m:r>
                      <m:sSub>
                        <m:sSubPr>
                          <m:ctrlPr>
                            <a:rPr lang="fi-FI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i-FI" sz="3200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fi-FI" sz="3200" b="0" i="1" smtClean="0">
                              <a:latin typeface="Cambria Math"/>
                            </a:rPr>
                            <m:t>𝐼</m:t>
                          </m:r>
                        </m:sub>
                      </m:sSub>
                      <m:r>
                        <a:rPr lang="fi-FI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fi-FI" sz="3200" b="0" i="1" smtClean="0">
                          <a:latin typeface="Cambria Math"/>
                          <a:ea typeface="Cambria Math"/>
                        </a:rPr>
                        <m:t>𝐼</m:t>
                      </m:r>
                      <m:r>
                        <a:rPr lang="fi-FI" sz="32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fi-FI" sz="3200" b="0" i="1" smtClean="0">
                          <a:latin typeface="Cambria Math"/>
                          <a:ea typeface="Cambria Math"/>
                        </a:rPr>
                        <m:t>𝐷</m:t>
                      </m:r>
                      <m:r>
                        <a:rPr lang="fi-FI" sz="32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fi-FI" sz="3200" b="0" i="1" smtClean="0">
                          <a:latin typeface="Cambria Math"/>
                          <a:ea typeface="Cambria Math"/>
                        </a:rPr>
                        <m:t>𝐷𝑊</m:t>
                      </m:r>
                      <m:r>
                        <a:rPr lang="fi-FI" sz="3200" b="0" i="0" smtClean="0">
                          <a:latin typeface="Cambria Math"/>
                          <a:ea typeface="Cambria Math"/>
                        </a:rPr>
                        <m:t>;</m:t>
                      </m:r>
                      <m:r>
                        <m:rPr>
                          <m:sty m:val="p"/>
                        </m:rPr>
                        <a:rPr lang="fi-FI" sz="3200" b="0" i="0" smtClean="0">
                          <a:latin typeface="Cambria Math"/>
                          <a:ea typeface="Cambria Math"/>
                        </a:rPr>
                        <m:t>D</m:t>
                      </m:r>
                      <m:r>
                        <a:rPr lang="fi-FI" sz="3200" b="0" i="0" smtClean="0">
                          <a:latin typeface="Cambria Math"/>
                          <a:ea typeface="Cambria Math"/>
                        </a:rPr>
                        <m:t>=15</m:t>
                      </m:r>
                      <m:r>
                        <m:rPr>
                          <m:sty m:val="p"/>
                        </m:rPr>
                        <a:rPr lang="fi-FI" sz="3200" b="0" i="0" smtClean="0">
                          <a:latin typeface="Cambria Math"/>
                          <a:ea typeface="Cambria Math"/>
                        </a:rPr>
                        <m:t>y</m:t>
                      </m:r>
                      <m:r>
                        <a:rPr lang="fi-FI" sz="3200" b="0" i="0" smtClean="0">
                          <a:latin typeface="Cambria Math"/>
                          <a:ea typeface="Cambria Math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fi-FI" sz="3200" b="0" i="0" smtClean="0">
                          <a:latin typeface="Cambria Math"/>
                          <a:ea typeface="Cambria Math"/>
                        </a:rPr>
                        <m:t>WHO</m:t>
                      </m:r>
                      <m:r>
                        <a:rPr lang="fi-FI" sz="3200" b="0" i="0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10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b) </a:t>
                </a:r>
                <a:r>
                  <a:rPr lang="en-US" sz="2800" u="sng" dirty="0" smtClean="0"/>
                  <a:t>Prevalence </a:t>
                </a:r>
                <a:r>
                  <a:rPr lang="en-US" sz="2800" u="sng" dirty="0"/>
                  <a:t>based</a:t>
                </a:r>
                <a:r>
                  <a:rPr lang="en-US" sz="2800" dirty="0" smtClean="0"/>
                  <a:t>: </a:t>
                </a:r>
              </a:p>
              <a:p>
                <a:pPr marL="0" indent="0">
                  <a:buNone/>
                </a:pPr>
                <a:endParaRPr lang="fi-FI" sz="9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i-FI" sz="3200" b="0" i="1" smtClean="0">
                          <a:latin typeface="Cambria Math"/>
                        </a:rPr>
                        <m:t>𝑌𝐿</m:t>
                      </m:r>
                      <m:sSub>
                        <m:sSubPr>
                          <m:ctrlPr>
                            <a:rPr lang="fi-FI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i-FI" sz="3200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fi-FI" sz="3200" b="0" i="1" smtClean="0">
                              <a:latin typeface="Cambria Math"/>
                            </a:rPr>
                            <m:t>𝑃</m:t>
                          </m:r>
                        </m:sub>
                      </m:sSub>
                      <m:r>
                        <a:rPr lang="fi-FI" sz="3200" b="0" i="1" smtClean="0">
                          <a:latin typeface="Cambria Math"/>
                        </a:rPr>
                        <m:t>=</m:t>
                      </m:r>
                      <m:r>
                        <a:rPr lang="fi-FI" sz="3200" b="0" i="1" smtClean="0">
                          <a:latin typeface="Cambria Math"/>
                        </a:rPr>
                        <m:t>𝑃</m:t>
                      </m:r>
                      <m:r>
                        <a:rPr lang="fi-FI" sz="32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fi-FI" sz="3200" b="0" i="1" smtClean="0">
                          <a:latin typeface="Cambria Math"/>
                          <a:ea typeface="Cambria Math"/>
                        </a:rPr>
                        <m:t>𝐷</m:t>
                      </m:r>
                      <m:r>
                        <a:rPr lang="fi-FI" sz="32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fi-FI" sz="3200" b="0" i="1" smtClean="0">
                          <a:latin typeface="Cambria Math"/>
                          <a:ea typeface="Cambria Math"/>
                        </a:rPr>
                        <m:t>𝐷𝑊</m:t>
                      </m:r>
                      <m:r>
                        <a:rPr lang="fi-FI" sz="3200" b="0" i="0" smtClean="0">
                          <a:latin typeface="Cambria Math"/>
                          <a:ea typeface="Cambria Math"/>
                        </a:rPr>
                        <m:t>;</m:t>
                      </m:r>
                      <m:r>
                        <m:rPr>
                          <m:sty m:val="p"/>
                        </m:rPr>
                        <a:rPr lang="fi-FI" sz="3200" b="0" i="0" smtClean="0">
                          <a:latin typeface="Cambria Math"/>
                          <a:ea typeface="Cambria Math"/>
                        </a:rPr>
                        <m:t>D</m:t>
                      </m:r>
                      <m:r>
                        <a:rPr lang="fi-FI" sz="3200" b="0" i="0" smtClean="0">
                          <a:latin typeface="Cambria Math"/>
                          <a:ea typeface="Cambria Math"/>
                        </a:rPr>
                        <m:t>=1</m:t>
                      </m:r>
                      <m:r>
                        <m:rPr>
                          <m:sty m:val="p"/>
                        </m:rPr>
                        <a:rPr lang="fi-FI" sz="3200" b="0" i="0" smtClean="0">
                          <a:latin typeface="Cambria Math"/>
                          <a:ea typeface="Cambria Math"/>
                        </a:rPr>
                        <m:t>y</m:t>
                      </m:r>
                    </m:oMath>
                  </m:oMathPara>
                </a14:m>
                <a:endParaRPr lang="fi-FI" sz="2400" dirty="0" smtClean="0"/>
              </a:p>
              <a:p>
                <a:pPr marL="0" indent="0" algn="ctr">
                  <a:buNone/>
                </a:pPr>
                <a:endParaRPr lang="fi-FI" sz="2400" dirty="0" smtClean="0"/>
              </a:p>
              <a:p>
                <a:pPr marL="0" indent="0" algn="ctr">
                  <a:buNone/>
                </a:pPr>
                <a:r>
                  <a:rPr lang="fi-FI" sz="2400" dirty="0" smtClean="0"/>
                  <a:t>YLD</a:t>
                </a:r>
                <a:r>
                  <a:rPr lang="fi-FI" sz="2400" baseline="-25000" dirty="0" smtClean="0"/>
                  <a:t>I</a:t>
                </a:r>
                <a:r>
                  <a:rPr lang="fi-FI" sz="2400" dirty="0" smtClean="0"/>
                  <a:t> = YLD</a:t>
                </a:r>
                <a:r>
                  <a:rPr lang="fi-FI" sz="2400" baseline="-25000" dirty="0" smtClean="0"/>
                  <a:t>P</a:t>
                </a:r>
                <a:endParaRPr lang="fi-FI" sz="2400" dirty="0" smtClean="0"/>
              </a:p>
              <a:p>
                <a:pPr marL="0" indent="0" algn="ctr">
                  <a:buNone/>
                </a:pPr>
                <a:r>
                  <a:rPr lang="fi-FI" sz="2400" dirty="0" smtClean="0"/>
                  <a:t>P x DW = I x D x DW</a:t>
                </a:r>
              </a:p>
              <a:p>
                <a:pPr marL="0" indent="0" algn="ctr">
                  <a:buNone/>
                </a:pPr>
                <a:r>
                  <a:rPr lang="fi-FI" sz="2400" dirty="0" smtClean="0"/>
                  <a:t>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i-FI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i-FI" sz="2400" b="0" i="1" smtClean="0">
                            <a:latin typeface="Cambria Math"/>
                          </a:rPr>
                          <m:t>𝑃</m:t>
                        </m:r>
                      </m:num>
                      <m:den>
                        <m:r>
                          <a:rPr lang="fi-FI" sz="2400" b="0" i="1" smtClean="0">
                            <a:latin typeface="Cambria Math"/>
                          </a:rPr>
                          <m:t>𝐼</m:t>
                        </m:r>
                      </m:den>
                    </m:f>
                  </m:oMath>
                </a14:m>
                <a:endParaRPr lang="fi-FI" sz="2000" dirty="0" smtClean="0"/>
              </a:p>
              <a:p>
                <a:pPr marL="0" indent="0" algn="ctr">
                  <a:buNone/>
                </a:pPr>
                <a:r>
                  <a:rPr lang="en-US" sz="2000" dirty="0" smtClean="0"/>
                  <a:t>I = Incidence; DW = Disability Weight;  D = Duration; P = Prevalence</a:t>
                </a:r>
                <a:endParaRPr lang="en-US" sz="1800" dirty="0" smtClean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49363"/>
                <a:ext cx="8229600" cy="4618037"/>
              </a:xfrm>
              <a:blipFill rotWithShape="1">
                <a:blip r:embed="rId3"/>
                <a:stretch>
                  <a:fillRect l="-1481" t="-2770" b="-15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60433" y="6586538"/>
            <a:ext cx="432048" cy="271462"/>
          </a:xfrm>
        </p:spPr>
        <p:txBody>
          <a:bodyPr/>
          <a:lstStyle/>
          <a:p>
            <a:fld id="{FA72A289-0BE1-4324-9B67-8FB85AFA6D5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1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Years Lived with Disability – Total number of years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0379786"/>
              </p:ext>
            </p:extLst>
          </p:nvPr>
        </p:nvGraphicFramePr>
        <p:xfrm>
          <a:off x="395536" y="1484784"/>
          <a:ext cx="8280920" cy="511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75675" y="6586538"/>
            <a:ext cx="460821" cy="227012"/>
          </a:xfrm>
        </p:spPr>
        <p:txBody>
          <a:bodyPr/>
          <a:lstStyle/>
          <a:p>
            <a:fld id="{E4A244E2-FD31-4C07-92B8-B024FD68502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3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44563"/>
          </a:xfrm>
        </p:spPr>
        <p:txBody>
          <a:bodyPr/>
          <a:lstStyle/>
          <a:p>
            <a:r>
              <a:rPr lang="en-US" dirty="0" smtClean="0"/>
              <a:t>Duration estimation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75675" y="6586538"/>
            <a:ext cx="460821" cy="227012"/>
          </a:xfrm>
        </p:spPr>
        <p:txBody>
          <a:bodyPr/>
          <a:lstStyle/>
          <a:p>
            <a:fld id="{E4A244E2-FD31-4C07-92B8-B024FD685025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5153521"/>
              </p:ext>
            </p:extLst>
          </p:nvPr>
        </p:nvGraphicFramePr>
        <p:xfrm>
          <a:off x="0" y="836712"/>
          <a:ext cx="913993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4352651"/>
              </p:ext>
            </p:extLst>
          </p:nvPr>
        </p:nvGraphicFramePr>
        <p:xfrm>
          <a:off x="-108520" y="3789040"/>
          <a:ext cx="9248453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755576" y="1628800"/>
            <a:ext cx="8384357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292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Introduction</a:t>
            </a:r>
          </a:p>
          <a:p>
            <a:r>
              <a:rPr lang="en-US" dirty="0" smtClean="0"/>
              <a:t>Background data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Associated Factors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Risk Factors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Protective Factors</a:t>
            </a:r>
          </a:p>
          <a:p>
            <a:r>
              <a:rPr lang="en-US" dirty="0" smtClean="0"/>
              <a:t>Control Policies</a:t>
            </a:r>
          </a:p>
          <a:p>
            <a:r>
              <a:rPr lang="en-US" dirty="0" smtClean="0"/>
              <a:t>Discussion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50656" y="65254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4C96ABB-4B46-4DAE-AA00-34F70CE0C322}" type="slidenum">
              <a:rPr lang="en-US" sz="1600" b="1" smtClean="0">
                <a:solidFill>
                  <a:schemeClr val="bg1"/>
                </a:solidFill>
              </a:rPr>
              <a:t>15</a:t>
            </a:fld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7159">
            <a:off x="3895664" y="3255120"/>
            <a:ext cx="2374006" cy="2273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70343">
            <a:off x="6838264" y="3811642"/>
            <a:ext cx="1752841" cy="174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997273" y="4630019"/>
            <a:ext cx="1039223" cy="52322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Reducible Fraction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6129557" y="4583086"/>
            <a:ext cx="834575" cy="19724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220239" y="5490005"/>
            <a:ext cx="172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Asthma </a:t>
            </a:r>
            <a:r>
              <a:rPr lang="en-US" sz="2000" b="1" dirty="0" err="1" smtClean="0"/>
              <a:t>BoD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082667" y="4904764"/>
            <a:ext cx="1597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Attributable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964134" y="3266854"/>
            <a:ext cx="1501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Attributable</a:t>
            </a: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6588225" y="2852936"/>
            <a:ext cx="2555776" cy="3168352"/>
          </a:xfrm>
          <a:prstGeom prst="ellipse">
            <a:avLst/>
          </a:prstGeom>
          <a:noFill/>
          <a:ln w="57150">
            <a:solidFill>
              <a:srgbClr val="FF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6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603920"/>
          </a:xfrm>
        </p:spPr>
        <p:txBody>
          <a:bodyPr/>
          <a:lstStyle/>
          <a:p>
            <a:r>
              <a:rPr lang="en-US" dirty="0" smtClean="0"/>
              <a:t>Overview Risk </a:t>
            </a:r>
            <a:r>
              <a:rPr lang="en-US" dirty="0" smtClean="0"/>
              <a:t>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20552"/>
            <a:ext cx="8229600" cy="5146848"/>
          </a:xfrm>
        </p:spPr>
        <p:txBody>
          <a:bodyPr/>
          <a:lstStyle/>
          <a:p>
            <a:pPr marL="0" indent="0">
              <a:buNone/>
            </a:pPr>
            <a:endParaRPr lang="fi-FI" dirty="0" smtClean="0">
              <a:sym typeface="Wingdings" pitchFamily="2" charset="2"/>
            </a:endParaRPr>
          </a:p>
          <a:p>
            <a:pPr marL="0" indent="0">
              <a:buNone/>
            </a:pPr>
            <a:endParaRPr lang="fi-FI" dirty="0">
              <a:sym typeface="Wingdings" pitchFamily="2" charset="2"/>
            </a:endParaRPr>
          </a:p>
          <a:p>
            <a:pPr marL="0" indent="0">
              <a:buNone/>
            </a:pPr>
            <a:endParaRPr lang="fi-FI" dirty="0" smtClean="0">
              <a:sym typeface="Wingdings" pitchFamily="2" charset="2"/>
            </a:endParaRPr>
          </a:p>
          <a:p>
            <a:pPr marL="0" indent="0">
              <a:buNone/>
            </a:pPr>
            <a:endParaRPr lang="fi-FI" dirty="0">
              <a:sym typeface="Wingdings" pitchFamily="2" charset="2"/>
            </a:endParaRPr>
          </a:p>
          <a:p>
            <a:pPr marL="0" indent="0">
              <a:buNone/>
            </a:pPr>
            <a:endParaRPr lang="fi-FI" dirty="0" smtClean="0">
              <a:sym typeface="Wingdings" pitchFamily="2" charset="2"/>
            </a:endParaRPr>
          </a:p>
          <a:p>
            <a:pPr marL="0" indent="0">
              <a:buNone/>
            </a:pPr>
            <a:endParaRPr lang="fi-FI" dirty="0">
              <a:sym typeface="Wingdings" pitchFamily="2" charset="2"/>
            </a:endParaRPr>
          </a:p>
          <a:p>
            <a:pPr marL="0" indent="0">
              <a:buNone/>
            </a:pPr>
            <a:endParaRPr lang="fi-FI" dirty="0" smtClean="0">
              <a:sym typeface="Wingdings" pitchFamily="2" charset="2"/>
            </a:endParaRPr>
          </a:p>
          <a:p>
            <a:pPr marL="0" indent="0">
              <a:buNone/>
            </a:pPr>
            <a:endParaRPr lang="fi-FI" dirty="0">
              <a:sym typeface="Wingdings" pitchFamily="2" charset="2"/>
            </a:endParaRPr>
          </a:p>
          <a:p>
            <a:pPr marL="0" indent="0">
              <a:buNone/>
            </a:pPr>
            <a:endParaRPr lang="fi-FI" sz="1200" dirty="0" smtClean="0">
              <a:sym typeface="Wingdings" pitchFamily="2" charset="2"/>
            </a:endParaRPr>
          </a:p>
          <a:p>
            <a:endParaRPr lang="fi-FI" dirty="0" smtClean="0">
              <a:sym typeface="Wingdings" pitchFamily="2" charset="2"/>
            </a:endParaRPr>
          </a:p>
          <a:p>
            <a:pPr marL="0" indent="0">
              <a:buNone/>
            </a:pPr>
            <a:endParaRPr lang="fi-FI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909683"/>
              </p:ext>
            </p:extLst>
          </p:nvPr>
        </p:nvGraphicFramePr>
        <p:xfrm>
          <a:off x="371140" y="1196752"/>
          <a:ext cx="8577995" cy="4392846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3055398"/>
                <a:gridCol w="2147677"/>
                <a:gridCol w="1521272"/>
                <a:gridCol w="1853648"/>
              </a:tblGrid>
              <a:tr h="61206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Factor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Exposed Population [%]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</a:rPr>
                        <a:t>RR/OR</a:t>
                      </a:r>
                      <a:endParaRPr lang="fi-FI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0" dirty="0" smtClean="0">
                          <a:effectLst/>
                        </a:rPr>
                        <a:t>Target</a:t>
                      </a:r>
                      <a:r>
                        <a:rPr lang="en-US" sz="2400" baseline="0" noProof="0" dirty="0" smtClean="0">
                          <a:effectLst/>
                        </a:rPr>
                        <a:t> Age [Years]</a:t>
                      </a:r>
                      <a:endParaRPr lang="en-US" sz="2400" b="1" noProof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31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Dampness and Mold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15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</a:rPr>
                        <a:t>1,34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</a:rPr>
                        <a:t>0-99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062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NO</a:t>
                      </a:r>
                      <a:r>
                        <a:rPr lang="en-US" sz="2400" baseline="-25000">
                          <a:effectLst/>
                        </a:rPr>
                        <a:t>2</a:t>
                      </a:r>
                      <a:endParaRPr lang="fi-FI" sz="2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100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</a:rPr>
                        <a:t>1,077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</a:rPr>
                        <a:t>0-99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1433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Underweight</a:t>
                      </a:r>
                      <a:endParaRPr lang="fi-FI" sz="2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</a:rPr>
                        <a:t>3,14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</a:rPr>
                        <a:t>6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2805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PM</a:t>
                      </a:r>
                      <a:r>
                        <a:rPr lang="en-US" sz="2400" baseline="-25000" dirty="0">
                          <a:effectLst/>
                        </a:rPr>
                        <a:t>2.5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100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</a:rPr>
                        <a:t>1,16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</a:rPr>
                        <a:t>0-99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193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SHS </a:t>
                      </a:r>
                      <a:r>
                        <a:rPr lang="en-US" sz="2400" dirty="0" smtClean="0">
                          <a:effectLst/>
                        </a:rPr>
                        <a:t>(child)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</a:rPr>
                        <a:t>1,32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</a:rPr>
                        <a:t>0-13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7785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0" dirty="0" smtClean="0">
                          <a:effectLst/>
                        </a:rPr>
                        <a:t>SHS (adult)</a:t>
                      </a:r>
                      <a:endParaRPr lang="en-US" sz="2400" b="1" noProof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</a:rPr>
                        <a:t>14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</a:rPr>
                        <a:t>1,97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</a:rPr>
                        <a:t>21-99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040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Cat Allergy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</a:rPr>
                        <a:t>1,67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</a:rPr>
                        <a:t>7-8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665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Dampness and Mold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15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</a:rPr>
                        <a:t>1,37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</a:rPr>
                        <a:t>0-99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Dog Allergy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</a:rPr>
                        <a:t>2,78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</a:rPr>
                        <a:t>21-99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694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Formaldehyde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</a:rPr>
                        <a:t>1,02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</a:rPr>
                        <a:t>0-2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650656" y="65254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4C96ABB-4B46-4DAE-AA00-34F70CE0C322}" type="slidenum">
              <a:rPr lang="en-US" sz="1600" b="1" smtClean="0">
                <a:solidFill>
                  <a:schemeClr val="bg1"/>
                </a:solidFill>
              </a:rPr>
              <a:t>16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31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907" y="116632"/>
            <a:ext cx="8229600" cy="944563"/>
          </a:xfrm>
        </p:spPr>
        <p:txBody>
          <a:bodyPr/>
          <a:lstStyle/>
          <a:p>
            <a:r>
              <a:rPr lang="en-US" dirty="0" smtClean="0"/>
              <a:t>Attributable incident cases and residual at baseline (2011)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75675" y="6586538"/>
            <a:ext cx="460821" cy="227012"/>
          </a:xfrm>
        </p:spPr>
        <p:txBody>
          <a:bodyPr/>
          <a:lstStyle/>
          <a:p>
            <a:fld id="{E4A244E2-FD31-4C07-92B8-B024FD685025}" type="slidenum">
              <a:rPr lang="en-US" smtClean="0"/>
              <a:t>17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8088635" y="1628800"/>
            <a:ext cx="371797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7596339" y="1684834"/>
            <a:ext cx="432047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728595" y="2627378"/>
            <a:ext cx="0" cy="5951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9417510"/>
              </p:ext>
            </p:extLst>
          </p:nvPr>
        </p:nvGraphicFramePr>
        <p:xfrm>
          <a:off x="-108520" y="1088309"/>
          <a:ext cx="10620672" cy="5464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51946" y="1674961"/>
            <a:ext cx="12474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dirty="0" smtClean="0">
                <a:latin typeface="+mn-lt"/>
              </a:rPr>
              <a:t>Smoking; 0%</a:t>
            </a:r>
            <a:endParaRPr lang="en-US" sz="1600" dirty="0">
              <a:latin typeface="+mn-lt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7560150" y="2402886"/>
            <a:ext cx="144381" cy="2244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7452320" y="1412776"/>
            <a:ext cx="360042" cy="2621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7855451" y="1448114"/>
            <a:ext cx="348281" cy="1149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98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Protective </a:t>
            </a:r>
            <a:r>
              <a:rPr lang="en-US" dirty="0" smtClean="0"/>
              <a:t>Factors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57E1-BD27-4151-AA5A-F3047EA2BEF7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044112"/>
              </p:ext>
            </p:extLst>
          </p:nvPr>
        </p:nvGraphicFramePr>
        <p:xfrm>
          <a:off x="457200" y="1524000"/>
          <a:ext cx="8229600" cy="2560320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242592"/>
                <a:gridCol w="2749161"/>
                <a:gridCol w="1459485"/>
                <a:gridCol w="1778362"/>
              </a:tblGrid>
              <a:tr h="30549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Factor</a:t>
                      </a:r>
                      <a:endParaRPr lang="en-US" sz="2400" noProof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Exposed Population [%]</a:t>
                      </a:r>
                      <a:endParaRPr lang="en-US" sz="2400" noProof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RR/OR</a:t>
                      </a:r>
                      <a:endParaRPr lang="fi-FI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Target Age [Years]</a:t>
                      </a:r>
                      <a:endParaRPr lang="en-US" sz="2400" noProof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549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b="1" dirty="0" smtClean="0"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Cat</a:t>
                      </a:r>
                      <a:endParaRPr lang="fi-FI" sz="2400" b="1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20</a:t>
                      </a:r>
                      <a:endParaRPr lang="fi-FI" sz="240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0,47</a:t>
                      </a:r>
                      <a:endParaRPr lang="fi-FI" sz="240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7-16</a:t>
                      </a:r>
                      <a:endParaRPr lang="fi-FI" sz="240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549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noProof="0" dirty="0" smtClean="0"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Dog</a:t>
                      </a:r>
                      <a:endParaRPr lang="en-US" sz="2400" b="1" noProof="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24</a:t>
                      </a:r>
                      <a:endParaRPr lang="fi-FI" sz="240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0,57</a:t>
                      </a:r>
                      <a:endParaRPr lang="fi-FI" sz="240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7-16</a:t>
                      </a:r>
                      <a:endParaRPr lang="fi-FI" sz="240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549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0" dirty="0" smtClean="0"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Breastfeeding</a:t>
                      </a:r>
                      <a:endParaRPr lang="en-US" sz="2400" noProof="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35</a:t>
                      </a:r>
                      <a:endParaRPr lang="fi-FI" sz="240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0,48</a:t>
                      </a:r>
                      <a:endParaRPr lang="fi-FI" sz="240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4-6</a:t>
                      </a:r>
                      <a:endParaRPr lang="fi-FI" sz="240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549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0" dirty="0" err="1" smtClean="0"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Eurotium</a:t>
                      </a:r>
                      <a:endParaRPr lang="en-US" sz="2400" noProof="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4</a:t>
                      </a:r>
                      <a:endParaRPr lang="fi-FI" sz="240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0,57</a:t>
                      </a:r>
                      <a:endParaRPr lang="fi-FI" sz="240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6-12</a:t>
                      </a:r>
                      <a:endParaRPr lang="fi-FI" sz="240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549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0" dirty="0" err="1" smtClean="0"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Penicillium</a:t>
                      </a:r>
                      <a:endParaRPr lang="en-US" sz="2400" noProof="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4</a:t>
                      </a:r>
                      <a:endParaRPr lang="fi-FI" sz="240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0,57</a:t>
                      </a:r>
                      <a:endParaRPr lang="fi-FI" sz="240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effectLst/>
                          <a:latin typeface="+mj-lt"/>
                          <a:ea typeface="Calibri"/>
                          <a:cs typeface="Arial" pitchFamily="34" charset="0"/>
                        </a:rPr>
                        <a:t>6-12</a:t>
                      </a:r>
                      <a:endParaRPr lang="fi-FI" sz="240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19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Prevented cases at baseline (2011) and background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75675" y="6586538"/>
            <a:ext cx="460821" cy="227012"/>
          </a:xfrm>
        </p:spPr>
        <p:txBody>
          <a:bodyPr/>
          <a:lstStyle/>
          <a:p>
            <a:fld id="{E4A244E2-FD31-4C07-92B8-B024FD685025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960990"/>
              </p:ext>
            </p:extLst>
          </p:nvPr>
        </p:nvGraphicFramePr>
        <p:xfrm>
          <a:off x="35496" y="1196752"/>
          <a:ext cx="921702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988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Introduction</a:t>
            </a:r>
          </a:p>
          <a:p>
            <a:r>
              <a:rPr lang="en-US" dirty="0" smtClean="0"/>
              <a:t>Background data</a:t>
            </a:r>
          </a:p>
          <a:p>
            <a:r>
              <a:rPr lang="en-US" dirty="0" smtClean="0"/>
              <a:t>Associated Factors</a:t>
            </a:r>
          </a:p>
          <a:p>
            <a:r>
              <a:rPr lang="en-US" dirty="0" smtClean="0"/>
              <a:t>Control Policies</a:t>
            </a:r>
          </a:p>
          <a:p>
            <a:r>
              <a:rPr lang="en-US" dirty="0" smtClean="0"/>
              <a:t>Discussion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50656" y="65254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4C96ABB-4B46-4DAE-AA00-34F70CE0C322}" type="slidenum">
              <a:rPr lang="en-US" sz="1600" b="1" smtClean="0">
                <a:solidFill>
                  <a:schemeClr val="bg1"/>
                </a:solidFill>
              </a:rPr>
              <a:t>2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08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Introduction</a:t>
            </a:r>
          </a:p>
          <a:p>
            <a:r>
              <a:rPr lang="en-US" dirty="0" smtClean="0"/>
              <a:t>Background data</a:t>
            </a:r>
          </a:p>
          <a:p>
            <a:r>
              <a:rPr lang="en-US" dirty="0" smtClean="0"/>
              <a:t>Associated Factors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Control Policies</a:t>
            </a:r>
          </a:p>
          <a:p>
            <a:pPr lvl="1"/>
            <a:r>
              <a:rPr lang="fi-FI" b="1" dirty="0" smtClean="0">
                <a:solidFill>
                  <a:srgbClr val="C00000"/>
                </a:solidFill>
              </a:rPr>
              <a:t>Tobacco </a:t>
            </a:r>
            <a:r>
              <a:rPr lang="en-US" b="1" dirty="0" smtClean="0">
                <a:solidFill>
                  <a:srgbClr val="C00000"/>
                </a:solidFill>
              </a:rPr>
              <a:t>Smoke</a:t>
            </a:r>
          </a:p>
          <a:p>
            <a:pPr lvl="1"/>
            <a:r>
              <a:rPr lang="fi-FI" b="1" dirty="0" smtClean="0">
                <a:solidFill>
                  <a:srgbClr val="C00000"/>
                </a:solidFill>
              </a:rPr>
              <a:t>PM</a:t>
            </a:r>
            <a:r>
              <a:rPr lang="fi-FI" b="1" baseline="-25000" dirty="0" smtClean="0">
                <a:solidFill>
                  <a:srgbClr val="C00000"/>
                </a:solidFill>
              </a:rPr>
              <a:t>2.5</a:t>
            </a:r>
            <a:endParaRPr lang="fi-FI" b="1" dirty="0" smtClean="0">
              <a:solidFill>
                <a:srgbClr val="C00000"/>
              </a:solidFill>
            </a:endParaRP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Dampness and </a:t>
            </a:r>
            <a:r>
              <a:rPr lang="en-US" b="1" dirty="0" err="1" smtClean="0">
                <a:solidFill>
                  <a:srgbClr val="C00000"/>
                </a:solidFill>
              </a:rPr>
              <a:t>Mould</a:t>
            </a:r>
            <a:endParaRPr lang="en-US" b="1" dirty="0" smtClean="0">
              <a:solidFill>
                <a:srgbClr val="C00000"/>
              </a:solidFill>
            </a:endParaRP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Pets</a:t>
            </a:r>
          </a:p>
          <a:p>
            <a:r>
              <a:rPr lang="en-US" dirty="0" smtClean="0"/>
              <a:t>Discussion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50656" y="65254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4C96ABB-4B46-4DAE-AA00-34F70CE0C322}" type="slidenum">
              <a:rPr lang="en-US" sz="1600" b="1" smtClean="0">
                <a:solidFill>
                  <a:schemeClr val="bg1"/>
                </a:solidFill>
              </a:rPr>
              <a:t>20</a:t>
            </a:fld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7159">
            <a:off x="4399719" y="3754958"/>
            <a:ext cx="2374006" cy="2273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70343">
            <a:off x="6838264" y="3811642"/>
            <a:ext cx="1752841" cy="174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997273" y="4630019"/>
            <a:ext cx="1039223" cy="52322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Reducible Fraction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6444208" y="4583086"/>
            <a:ext cx="682478" cy="19724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724294" y="5967128"/>
            <a:ext cx="172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Asthma </a:t>
            </a:r>
            <a:r>
              <a:rPr lang="en-US" sz="2000" b="1" dirty="0" err="1" smtClean="0"/>
              <a:t>BoD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567604" y="5290425"/>
            <a:ext cx="1597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Attributable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964134" y="3266854"/>
            <a:ext cx="1501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Attributable</a:t>
            </a:r>
            <a:endParaRPr lang="en-US" b="1" dirty="0"/>
          </a:p>
        </p:txBody>
      </p:sp>
      <p:sp>
        <p:nvSpPr>
          <p:cNvPr id="21" name="Oval 20"/>
          <p:cNvSpPr/>
          <p:nvPr/>
        </p:nvSpPr>
        <p:spPr>
          <a:xfrm>
            <a:off x="7380311" y="4221088"/>
            <a:ext cx="1763689" cy="1609725"/>
          </a:xfrm>
          <a:prstGeom prst="ellipse">
            <a:avLst/>
          </a:prstGeom>
          <a:noFill/>
          <a:ln w="57150">
            <a:solidFill>
              <a:srgbClr val="FF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6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50" y="1"/>
            <a:ext cx="8229600" cy="692696"/>
          </a:xfrm>
        </p:spPr>
        <p:txBody>
          <a:bodyPr/>
          <a:lstStyle/>
          <a:p>
            <a:r>
              <a:rPr lang="en-US" dirty="0" smtClean="0"/>
              <a:t>Summary Risk &amp; Protective Factors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2516572"/>
              </p:ext>
            </p:extLst>
          </p:nvPr>
        </p:nvGraphicFramePr>
        <p:xfrm>
          <a:off x="0" y="836712"/>
          <a:ext cx="9144000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323528" y="1196752"/>
            <a:ext cx="14401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3528" y="1061432"/>
            <a:ext cx="647934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i-FI" sz="1600" dirty="0" smtClean="0">
                <a:latin typeface="+mj-lt"/>
              </a:rPr>
              <a:t>8 000</a:t>
            </a:r>
            <a:endParaRPr lang="en-US" sz="3600" dirty="0"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971600" y="1484784"/>
            <a:ext cx="14401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971600" y="1412776"/>
            <a:ext cx="14401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115616" y="1340768"/>
            <a:ext cx="360040" cy="144016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Brace 25"/>
          <p:cNvSpPr/>
          <p:nvPr/>
        </p:nvSpPr>
        <p:spPr>
          <a:xfrm rot="5400000">
            <a:off x="3779911" y="2585839"/>
            <a:ext cx="360040" cy="4824536"/>
          </a:xfrm>
          <a:prstGeom prst="righ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Brace 26"/>
          <p:cNvSpPr/>
          <p:nvPr/>
        </p:nvSpPr>
        <p:spPr>
          <a:xfrm rot="16200000">
            <a:off x="7513960" y="3367360"/>
            <a:ext cx="288033" cy="2283518"/>
          </a:xfrm>
          <a:prstGeom prst="rightBrac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670365" y="3933056"/>
            <a:ext cx="19752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Protective Factors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57E1-BD27-4151-AA5A-F3047EA2BEF7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29803" y="544324"/>
            <a:ext cx="9360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j-lt"/>
              </a:rPr>
              <a:t>Residual;</a:t>
            </a:r>
          </a:p>
          <a:p>
            <a:pPr algn="ctr"/>
            <a:r>
              <a:rPr lang="fi-FI" sz="1600" dirty="0" smtClean="0">
                <a:latin typeface="+mj-lt"/>
              </a:rPr>
              <a:t>7922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337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Policies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122758"/>
              </p:ext>
            </p:extLst>
          </p:nvPr>
        </p:nvGraphicFramePr>
        <p:xfrm>
          <a:off x="457200" y="1524000"/>
          <a:ext cx="8229600" cy="28651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242592"/>
                <a:gridCol w="2232248"/>
                <a:gridCol w="3754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Policy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Factor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Reference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fi-FI" b="1" dirty="0" smtClean="0"/>
                        <a:t>Tobacco</a:t>
                      </a:r>
                      <a:endParaRPr lang="en-US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SHS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i-FI" baseline="0" dirty="0" smtClean="0"/>
                        <a:t>Kutvonen (2014); Savuton Suomi 2040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Smoking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 smtClean="0"/>
                        <a:t>PM</a:t>
                      </a:r>
                      <a:r>
                        <a:rPr lang="fi-FI" b="1" baseline="-25000" dirty="0" smtClean="0"/>
                        <a:t>2.5</a:t>
                      </a:r>
                      <a:endParaRPr lang="en-US" b="1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PM</a:t>
                      </a:r>
                      <a:r>
                        <a:rPr lang="fi-FI" baseline="-25000" dirty="0" smtClean="0"/>
                        <a:t>2.5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Kutvonen (2014)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noProof="0" dirty="0" smtClean="0"/>
                        <a:t>Dampness and </a:t>
                      </a:r>
                      <a:r>
                        <a:rPr lang="en-US" b="1" noProof="0" dirty="0" err="1" smtClean="0"/>
                        <a:t>Mould</a:t>
                      </a:r>
                      <a:endParaRPr lang="en-US" b="1" noProof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Dampness and</a:t>
                      </a:r>
                      <a:r>
                        <a:rPr lang="en-US" baseline="0" noProof="0" dirty="0" smtClean="0"/>
                        <a:t> </a:t>
                      </a:r>
                      <a:r>
                        <a:rPr lang="en-US" baseline="0" noProof="0" dirty="0" err="1" smtClean="0"/>
                        <a:t>Mould</a:t>
                      </a:r>
                      <a:endParaRPr lang="en-US" noProof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err="1" smtClean="0"/>
                        <a:t>HealthVent</a:t>
                      </a:r>
                      <a:r>
                        <a:rPr lang="en-US" noProof="0" dirty="0" smtClean="0"/>
                        <a:t>  study</a:t>
                      </a:r>
                      <a:endParaRPr lang="en-US" noProof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b="1" noProof="0" dirty="0" smtClean="0"/>
                        <a:t>Pets</a:t>
                      </a:r>
                      <a:endParaRPr lang="en-US" b="1" noProof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Cat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Dog</a:t>
                      </a:r>
                      <a:endParaRPr lang="en-US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75675" y="6586538"/>
            <a:ext cx="533400" cy="227012"/>
          </a:xfrm>
        </p:spPr>
        <p:txBody>
          <a:bodyPr/>
          <a:lstStyle/>
          <a:p>
            <a:fld id="{C01657E1-BD27-4151-AA5A-F3047EA2BEF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2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/>
          <a:lstStyle/>
          <a:p>
            <a:r>
              <a:rPr lang="en-US" dirty="0" smtClean="0"/>
              <a:t>Control Policies – Tobacco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5213288"/>
              </p:ext>
            </p:extLst>
          </p:nvPr>
        </p:nvGraphicFramePr>
        <p:xfrm>
          <a:off x="103981" y="1091492"/>
          <a:ext cx="8928992" cy="446517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56184"/>
                <a:gridCol w="1944216"/>
                <a:gridCol w="2160240"/>
                <a:gridCol w="3168352"/>
              </a:tblGrid>
              <a:tr h="657936">
                <a:tc>
                  <a:txBody>
                    <a:bodyPr/>
                    <a:lstStyle/>
                    <a:p>
                      <a:r>
                        <a:rPr lang="en-US" sz="2400" noProof="0" dirty="0" smtClean="0"/>
                        <a:t>Policy</a:t>
                      </a:r>
                      <a:endParaRPr lang="en-U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 smtClean="0"/>
                        <a:t>Exposure in 2013</a:t>
                      </a:r>
                      <a:endParaRPr lang="en-U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 smtClean="0"/>
                        <a:t>Change in Exposure</a:t>
                      </a:r>
                      <a:endParaRPr lang="en-U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 smtClean="0"/>
                        <a:t>Explanation</a:t>
                      </a:r>
                      <a:endParaRPr lang="en-US" sz="2400" noProof="0" dirty="0"/>
                    </a:p>
                  </a:txBody>
                  <a:tcPr/>
                </a:tc>
              </a:tr>
              <a:tr h="772360">
                <a:tc>
                  <a:txBody>
                    <a:bodyPr/>
                    <a:lstStyle/>
                    <a:p>
                      <a:r>
                        <a:rPr lang="en-US" sz="2400" b="1" noProof="0" dirty="0" smtClean="0"/>
                        <a:t>Ban</a:t>
                      </a:r>
                      <a:endParaRPr lang="en-US" sz="2400" b="1" noProof="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fi-FI" sz="2400" u="sng" dirty="0" smtClean="0"/>
                        <a:t>SHS:</a:t>
                      </a:r>
                    </a:p>
                    <a:p>
                      <a:r>
                        <a:rPr lang="fi-FI" sz="2400" dirty="0" smtClean="0"/>
                        <a:t>4% </a:t>
                      </a:r>
                      <a:r>
                        <a:rPr lang="en-US" sz="2400" noProof="0" dirty="0" smtClean="0"/>
                        <a:t>Children</a:t>
                      </a:r>
                    </a:p>
                    <a:p>
                      <a:r>
                        <a:rPr lang="en-US" sz="2400" noProof="0" dirty="0" smtClean="0"/>
                        <a:t>9% Adults</a:t>
                      </a:r>
                    </a:p>
                    <a:p>
                      <a:endParaRPr lang="en-US" sz="2400" noProof="0" dirty="0" smtClean="0"/>
                    </a:p>
                    <a:p>
                      <a:r>
                        <a:rPr lang="fi-FI" sz="2400" u="sng" dirty="0" smtClean="0"/>
                        <a:t>Smoking:</a:t>
                      </a:r>
                    </a:p>
                    <a:p>
                      <a:pPr algn="ctr"/>
                      <a:r>
                        <a:rPr lang="fi-FI" sz="2400" dirty="0" smtClean="0"/>
                        <a:t>15% (15-24y)</a:t>
                      </a:r>
                    </a:p>
                    <a:p>
                      <a:pPr algn="ctr"/>
                      <a:r>
                        <a:rPr lang="fi-FI" sz="2400" dirty="0" smtClean="0"/>
                        <a:t>19% (25-44y)</a:t>
                      </a:r>
                    </a:p>
                    <a:p>
                      <a:pPr algn="ctr"/>
                      <a:r>
                        <a:rPr lang="fi-FI" sz="2400" dirty="0" smtClean="0"/>
                        <a:t>29%</a:t>
                      </a:r>
                      <a:r>
                        <a:rPr lang="fi-FI" sz="2400" baseline="0" dirty="0" smtClean="0"/>
                        <a:t> (45-64y)</a:t>
                      </a:r>
                    </a:p>
                    <a:p>
                      <a:pPr algn="ctr"/>
                      <a:r>
                        <a:rPr lang="fi-FI" sz="2400" baseline="0" dirty="0" smtClean="0"/>
                        <a:t>8</a:t>
                      </a:r>
                      <a:r>
                        <a:rPr lang="fi-FI" sz="2400" dirty="0" smtClean="0"/>
                        <a:t>% (65-84y)</a:t>
                      </a:r>
                      <a:endParaRPr lang="en-US" sz="2400" dirty="0" smtClean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noProof="0" dirty="0" smtClean="0"/>
                        <a:t>Total</a:t>
                      </a:r>
                      <a:r>
                        <a:rPr lang="en-US" sz="2400" baseline="0" noProof="0" dirty="0" smtClean="0"/>
                        <a:t> ban </a:t>
                      </a:r>
                      <a:r>
                        <a:rPr lang="en-US" sz="2400" baseline="0" noProof="0" dirty="0" smtClean="0">
                          <a:sym typeface="Wingdings" panose="05000000000000000000" pitchFamily="2" charset="2"/>
                        </a:rPr>
                        <a:t> 100% reduction</a:t>
                      </a:r>
                      <a:endParaRPr lang="en-U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 smtClean="0"/>
                        <a:t>From 2015 onwards</a:t>
                      </a:r>
                      <a:r>
                        <a:rPr lang="en-US" sz="2400" baseline="0" noProof="0" dirty="0" smtClean="0"/>
                        <a:t> </a:t>
                      </a:r>
                      <a:r>
                        <a:rPr lang="en-US" sz="2400" i="1" baseline="0" noProof="0" dirty="0" smtClean="0"/>
                        <a:t>no exposure</a:t>
                      </a:r>
                      <a:r>
                        <a:rPr lang="en-US" sz="2400" baseline="0" noProof="0" dirty="0" smtClean="0"/>
                        <a:t> at all</a:t>
                      </a:r>
                      <a:endParaRPr lang="en-US" sz="2400" noProof="0" dirty="0"/>
                    </a:p>
                  </a:txBody>
                  <a:tcPr/>
                </a:tc>
              </a:tr>
              <a:tr h="1115631">
                <a:tc>
                  <a:txBody>
                    <a:bodyPr/>
                    <a:lstStyle/>
                    <a:p>
                      <a:r>
                        <a:rPr lang="en-US" sz="2400" b="1" noProof="0" dirty="0" smtClean="0"/>
                        <a:t>50% Reduction</a:t>
                      </a:r>
                      <a:endParaRPr lang="en-US" sz="2400" b="1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400" dirty="0" smtClean="0"/>
                        <a:t>50% </a:t>
                      </a:r>
                      <a:r>
                        <a:rPr lang="en-US" sz="2400" noProof="0" dirty="0" smtClean="0"/>
                        <a:t>Reduction</a:t>
                      </a:r>
                      <a:endParaRPr lang="en-U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noProof="0" dirty="0" smtClean="0"/>
                        <a:t>In 2015 50% reduction and then </a:t>
                      </a:r>
                      <a:r>
                        <a:rPr lang="en-US" sz="2400" i="1" baseline="0" noProof="0" dirty="0" smtClean="0"/>
                        <a:t>constant</a:t>
                      </a:r>
                      <a:r>
                        <a:rPr lang="en-US" sz="2400" baseline="0" noProof="0" dirty="0" smtClean="0"/>
                        <a:t>  exposure</a:t>
                      </a:r>
                      <a:endParaRPr lang="en-US" sz="2400" noProof="0" dirty="0"/>
                    </a:p>
                  </a:txBody>
                  <a:tcPr/>
                </a:tc>
              </a:tr>
              <a:tr h="1630537">
                <a:tc>
                  <a:txBody>
                    <a:bodyPr/>
                    <a:lstStyle/>
                    <a:p>
                      <a:r>
                        <a:rPr lang="en-US" sz="2400" b="1" noProof="0" dirty="0" smtClean="0"/>
                        <a:t>10%</a:t>
                      </a:r>
                      <a:r>
                        <a:rPr lang="en-US" sz="2400" b="1" baseline="0" noProof="0" dirty="0" smtClean="0"/>
                        <a:t> Reduction</a:t>
                      </a:r>
                      <a:endParaRPr lang="en-US" sz="2400" b="1" noProof="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400" dirty="0" smtClean="0"/>
                        <a:t>10% </a:t>
                      </a:r>
                      <a:r>
                        <a:rPr lang="en-US" sz="2400" noProof="0" dirty="0" smtClean="0"/>
                        <a:t>Reduction</a:t>
                      </a:r>
                      <a:endParaRPr lang="en-US" sz="2400" noProof="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noProof="0" dirty="0" smtClean="0"/>
                        <a:t>From Exposure 2014 </a:t>
                      </a:r>
                      <a:r>
                        <a:rPr lang="en-US" sz="2400" i="1" noProof="0" dirty="0" smtClean="0"/>
                        <a:t>annually</a:t>
                      </a:r>
                      <a:r>
                        <a:rPr lang="en-US" sz="2400" baseline="0" noProof="0" dirty="0" smtClean="0"/>
                        <a:t> </a:t>
                      </a:r>
                      <a:r>
                        <a:rPr lang="en-US" sz="2400" noProof="0" dirty="0" smtClean="0"/>
                        <a:t>10% reduction</a:t>
                      </a:r>
                      <a:endParaRPr lang="en-US" sz="2400" noProof="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650656" y="65254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4C96ABB-4B46-4DAE-AA00-34F70CE0C322}" type="slidenum">
              <a:rPr lang="en-US" sz="1600" b="1" smtClean="0">
                <a:solidFill>
                  <a:schemeClr val="bg1"/>
                </a:solidFill>
              </a:rPr>
              <a:t>23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1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Tobacco Exposure trends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57E1-BD27-4151-AA5A-F3047EA2BEF7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4345422"/>
              </p:ext>
            </p:extLst>
          </p:nvPr>
        </p:nvGraphicFramePr>
        <p:xfrm>
          <a:off x="0" y="1316187"/>
          <a:ext cx="9144000" cy="5270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211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Tobacco Control Policy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44E2-FD31-4C07-92B8-B024FD685025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875045"/>
              </p:ext>
            </p:extLst>
          </p:nvPr>
        </p:nvGraphicFramePr>
        <p:xfrm>
          <a:off x="323528" y="1395412"/>
          <a:ext cx="8640960" cy="4697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35696" y="1700807"/>
            <a:ext cx="824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b="1" dirty="0" smtClean="0">
                <a:latin typeface="+mj-lt"/>
              </a:rPr>
              <a:t>Smoking</a:t>
            </a:r>
            <a:endParaRPr lang="en-US" sz="14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80290" y="3642025"/>
            <a:ext cx="8242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b="1" dirty="0" smtClean="0">
                <a:latin typeface="+mj-lt"/>
              </a:rPr>
              <a:t>Smoking</a:t>
            </a:r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9258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Policies – PM2.5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1500707"/>
              </p:ext>
            </p:extLst>
          </p:nvPr>
        </p:nvGraphicFramePr>
        <p:xfrm>
          <a:off x="179513" y="1196752"/>
          <a:ext cx="8712967" cy="46329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58243"/>
                <a:gridCol w="2258881"/>
                <a:gridCol w="1563841"/>
                <a:gridCol w="25320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Policy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Exposure in 2013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Change</a:t>
                      </a:r>
                      <a:r>
                        <a:rPr lang="en-US" sz="2000" baseline="0" noProof="0" dirty="0" smtClean="0"/>
                        <a:t> in Exposure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Explanation</a:t>
                      </a:r>
                      <a:endParaRPr lang="en-US" sz="20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noProof="0" dirty="0" smtClean="0"/>
                        <a:t>Ban of Small Scale</a:t>
                      </a:r>
                      <a:r>
                        <a:rPr lang="en-US" sz="2000" b="1" baseline="0" noProof="0" dirty="0" smtClean="0"/>
                        <a:t> Wood Combustion (SSWC) in Urban Areas</a:t>
                      </a:r>
                      <a:endParaRPr lang="en-US" sz="20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Total:</a:t>
                      </a:r>
                      <a:r>
                        <a:rPr lang="en-US" sz="2000" baseline="0" noProof="0" dirty="0" smtClean="0"/>
                        <a:t> 8mg/m</a:t>
                      </a:r>
                      <a:r>
                        <a:rPr lang="en-US" sz="2000" baseline="30000" noProof="0" dirty="0" smtClean="0"/>
                        <a:t>3</a:t>
                      </a:r>
                      <a:r>
                        <a:rPr lang="en-US" sz="2000" baseline="0" noProof="0" dirty="0" smtClean="0"/>
                        <a:t> and 0,6 mg/m</a:t>
                      </a:r>
                      <a:r>
                        <a:rPr lang="en-US" sz="2000" baseline="30000" noProof="0" dirty="0" smtClean="0"/>
                        <a:t>3</a:t>
                      </a:r>
                      <a:r>
                        <a:rPr lang="en-US" sz="2000" baseline="0" noProof="0" dirty="0" smtClean="0"/>
                        <a:t> due to SSWC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Total</a:t>
                      </a:r>
                      <a:r>
                        <a:rPr lang="en-US" sz="2000" baseline="0" noProof="0" dirty="0" smtClean="0"/>
                        <a:t> ban</a:t>
                      </a:r>
                      <a:r>
                        <a:rPr lang="en-US" sz="2000" baseline="0" noProof="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000" baseline="0" noProof="0" dirty="0" smtClean="0"/>
                        <a:t> 100% Reduction</a:t>
                      </a:r>
                      <a:endParaRPr lang="en-US" sz="20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noProof="0" dirty="0" smtClean="0"/>
                        <a:t>Annually</a:t>
                      </a:r>
                      <a:r>
                        <a:rPr lang="en-US" sz="2000" noProof="0" dirty="0" smtClean="0"/>
                        <a:t> fraction due to SSWC</a:t>
                      </a:r>
                      <a:r>
                        <a:rPr lang="en-US" sz="2000" baseline="0" noProof="0" dirty="0" smtClean="0"/>
                        <a:t> is deleted from total exposure</a:t>
                      </a:r>
                      <a:endParaRPr lang="en-US" sz="20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noProof="0" dirty="0" smtClean="0"/>
                        <a:t>Reduction</a:t>
                      </a:r>
                      <a:r>
                        <a:rPr lang="en-US" sz="2000" b="1" baseline="0" noProof="0" dirty="0" smtClean="0"/>
                        <a:t> of Small Scale Wood Combustion (SSWC) in Urban Areas</a:t>
                      </a:r>
                      <a:endParaRPr lang="en-US" sz="20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noProof="0" dirty="0" smtClean="0"/>
                        <a:t>Total:</a:t>
                      </a:r>
                      <a:r>
                        <a:rPr lang="en-US" sz="2000" baseline="0" noProof="0" dirty="0" smtClean="0"/>
                        <a:t> 8mg/m</a:t>
                      </a:r>
                      <a:r>
                        <a:rPr lang="en-US" sz="2000" baseline="30000" noProof="0" dirty="0" smtClean="0"/>
                        <a:t>3</a:t>
                      </a:r>
                      <a:r>
                        <a:rPr lang="en-US" sz="2000" baseline="0" noProof="0" dirty="0" smtClean="0"/>
                        <a:t> and 0,6 mg/m</a:t>
                      </a:r>
                      <a:r>
                        <a:rPr lang="en-US" sz="2000" baseline="30000" noProof="0" dirty="0" smtClean="0"/>
                        <a:t>3</a:t>
                      </a:r>
                      <a:r>
                        <a:rPr lang="en-US" sz="2000" baseline="0" noProof="0" dirty="0" smtClean="0"/>
                        <a:t> due to SSWC</a:t>
                      </a:r>
                      <a:endParaRPr lang="en-US" sz="20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50% Reduction</a:t>
                      </a:r>
                      <a:endParaRPr lang="en-US" sz="20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noProof="0" dirty="0" smtClean="0"/>
                        <a:t>Annually</a:t>
                      </a:r>
                      <a:r>
                        <a:rPr lang="en-US" sz="2000" noProof="0" dirty="0" smtClean="0"/>
                        <a:t> 50% of fraction due to SSWC</a:t>
                      </a:r>
                      <a:r>
                        <a:rPr lang="en-US" sz="2000" baseline="0" noProof="0" dirty="0" smtClean="0"/>
                        <a:t> is deleted from total exposure</a:t>
                      </a:r>
                      <a:endParaRPr lang="en-US" sz="2000" noProof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noProof="0" dirty="0" smtClean="0"/>
                        <a:t>Speed Limit of 35km/h in Urban Areas</a:t>
                      </a:r>
                      <a:endParaRPr lang="en-US" sz="20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noProof="0" dirty="0" smtClean="0"/>
                        <a:t>Total:</a:t>
                      </a:r>
                      <a:r>
                        <a:rPr lang="en-US" sz="2000" baseline="0" noProof="0" dirty="0" smtClean="0"/>
                        <a:t> 8mg/m</a:t>
                      </a:r>
                      <a:r>
                        <a:rPr lang="en-US" sz="2000" baseline="30000" noProof="0" dirty="0" smtClean="0"/>
                        <a:t>3</a:t>
                      </a:r>
                      <a:r>
                        <a:rPr lang="en-US" sz="2000" baseline="0" noProof="0" dirty="0" smtClean="0"/>
                        <a:t> and 0,7 mg/m</a:t>
                      </a:r>
                      <a:r>
                        <a:rPr lang="en-US" sz="2000" baseline="30000" noProof="0" dirty="0" smtClean="0"/>
                        <a:t>3</a:t>
                      </a:r>
                      <a:r>
                        <a:rPr lang="en-US" sz="2000" baseline="0" noProof="0" dirty="0" smtClean="0"/>
                        <a:t> due to </a:t>
                      </a:r>
                      <a:r>
                        <a:rPr lang="en-US" sz="2000" baseline="0" noProof="0" dirty="0" err="1" smtClean="0"/>
                        <a:t>resuspension</a:t>
                      </a:r>
                      <a:endParaRPr lang="en-US" sz="20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40% Reduction</a:t>
                      </a:r>
                      <a:r>
                        <a:rPr lang="en-US" sz="2000" baseline="0" noProof="0" dirty="0" smtClean="0"/>
                        <a:t> </a:t>
                      </a:r>
                      <a:endParaRPr lang="en-US" sz="20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noProof="0" dirty="0" smtClean="0"/>
                        <a:t>Annually</a:t>
                      </a:r>
                      <a:r>
                        <a:rPr lang="en-US" sz="2000" baseline="0" noProof="0" dirty="0" smtClean="0"/>
                        <a:t> 40% of fraction due to </a:t>
                      </a:r>
                      <a:r>
                        <a:rPr lang="en-US" sz="2000" baseline="0" noProof="0" dirty="0" err="1" smtClean="0"/>
                        <a:t>resuspension</a:t>
                      </a:r>
                      <a:r>
                        <a:rPr lang="en-US" sz="2000" baseline="0" noProof="0" dirty="0" smtClean="0"/>
                        <a:t> is deleted</a:t>
                      </a:r>
                      <a:endParaRPr lang="en-US" sz="20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50656" y="65254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4C96ABB-4B46-4DAE-AA00-34F70CE0C322}" type="slidenum">
              <a:rPr lang="en-US" sz="1600" b="1" smtClean="0">
                <a:solidFill>
                  <a:schemeClr val="bg1"/>
                </a:solidFill>
              </a:rPr>
              <a:t>26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96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r>
              <a:rPr lang="fi-FI" dirty="0" smtClean="0"/>
              <a:t> of PM2.5 Control </a:t>
            </a:r>
            <a:r>
              <a:rPr lang="en-US" dirty="0" smtClean="0"/>
              <a:t>Policy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6166170"/>
              </p:ext>
            </p:extLst>
          </p:nvPr>
        </p:nvGraphicFramePr>
        <p:xfrm>
          <a:off x="347539" y="1249363"/>
          <a:ext cx="864096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57E1-BD27-4151-AA5A-F3047EA2BEF7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59832" y="5733256"/>
            <a:ext cx="3005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Small Scale Wood Combustion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2358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 Policies – Dampness and </a:t>
            </a:r>
            <a:r>
              <a:rPr lang="en-US" dirty="0" err="1" smtClean="0"/>
              <a:t>Mould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554501"/>
              </p:ext>
            </p:extLst>
          </p:nvPr>
        </p:nvGraphicFramePr>
        <p:xfrm>
          <a:off x="457200" y="1600200"/>
          <a:ext cx="8291264" cy="12801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46526"/>
                <a:gridCol w="1784334"/>
                <a:gridCol w="2159983"/>
                <a:gridCol w="3300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Policy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Exposure in 2013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Change of Exposure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Explanation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 smtClean="0"/>
                        <a:t>D&amp;M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15% of total population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50% Reduction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In 2015 50% reduction to 7,5% and then </a:t>
                      </a:r>
                      <a:r>
                        <a:rPr lang="en-US" b="0" i="1" noProof="0" dirty="0" smtClean="0"/>
                        <a:t>constant</a:t>
                      </a:r>
                      <a:r>
                        <a:rPr lang="en-US" noProof="0" dirty="0" smtClean="0"/>
                        <a:t> exposure</a:t>
                      </a:r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50656" y="65254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4C96ABB-4B46-4DAE-AA00-34F70CE0C322}" type="slidenum">
              <a:rPr lang="en-US" sz="1600" b="1" smtClean="0">
                <a:solidFill>
                  <a:schemeClr val="bg1"/>
                </a:solidFill>
              </a:rPr>
              <a:t>28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42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of Dampness and Mold Control Policy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44E2-FD31-4C07-92B8-B024FD685025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6426490"/>
              </p:ext>
            </p:extLst>
          </p:nvPr>
        </p:nvGraphicFramePr>
        <p:xfrm>
          <a:off x="107504" y="1196752"/>
          <a:ext cx="871296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993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/>
          <a:lstStyle/>
          <a:p>
            <a:r>
              <a:rPr lang="en-US" dirty="0" smtClean="0"/>
              <a:t>Asthma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763" y="980728"/>
            <a:ext cx="8229600" cy="514684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400" dirty="0" smtClean="0"/>
              <a:t>Chronic inflammatory disease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Prevalence as high as 9.4 % (2007)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Currently only symptomatic treatment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Pathology is characterized by miss-regulation of immune responses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3200" dirty="0" smtClean="0"/>
              <a:t>Various factors have been proposed to be associated with onset or symptoms:</a:t>
            </a:r>
          </a:p>
          <a:p>
            <a:pPr marL="0" indent="0" algn="ctr">
              <a:buNone/>
            </a:pPr>
            <a:r>
              <a:rPr lang="en-US" sz="2800" dirty="0" smtClean="0"/>
              <a:t>anthropogenic and natural environmental factors, lifestyle related stressors, pharmaceutical stressors, internal factors, genetic susceptibility and co-morbidities</a:t>
            </a:r>
          </a:p>
          <a:p>
            <a:endParaRPr lang="fi-FI" dirty="0"/>
          </a:p>
        </p:txBody>
      </p:sp>
      <p:sp>
        <p:nvSpPr>
          <p:cNvPr id="7" name="TextBox 6"/>
          <p:cNvSpPr txBox="1"/>
          <p:nvPr/>
        </p:nvSpPr>
        <p:spPr>
          <a:xfrm>
            <a:off x="8650656" y="65254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4C96ABB-4B46-4DAE-AA00-34F70CE0C322}" type="slidenum">
              <a:rPr lang="en-US" sz="1600" b="1" smtClean="0">
                <a:solidFill>
                  <a:schemeClr val="bg1"/>
                </a:solidFill>
              </a:rPr>
              <a:t>3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06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Policies – Pets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9941261"/>
              </p:ext>
            </p:extLst>
          </p:nvPr>
        </p:nvGraphicFramePr>
        <p:xfrm>
          <a:off x="107504" y="1412776"/>
          <a:ext cx="8928992" cy="38100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96144"/>
                <a:gridCol w="1440160"/>
                <a:gridCol w="1800200"/>
                <a:gridCol w="1584176"/>
                <a:gridCol w="28083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Policy</a:t>
                      </a:r>
                      <a:endParaRPr lang="en-US" sz="2000" noProof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noProof="0" dirty="0" smtClean="0"/>
                        <a:t>Exposure</a:t>
                      </a:r>
                      <a:r>
                        <a:rPr lang="en-US" sz="2000" baseline="0" noProof="0" dirty="0" smtClean="0"/>
                        <a:t> in 2013</a:t>
                      </a:r>
                      <a:endParaRPr lang="en-US" sz="20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Change</a:t>
                      </a:r>
                      <a:r>
                        <a:rPr lang="en-US" sz="2000" baseline="0" noProof="0" dirty="0" smtClean="0"/>
                        <a:t> in Exposure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Explanation</a:t>
                      </a:r>
                      <a:endParaRPr lang="en-US" sz="20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noProof="0" dirty="0" smtClean="0"/>
                        <a:t>Cat Risk</a:t>
                      </a:r>
                      <a:endParaRPr lang="en-US" sz="2000" b="1" noProof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fi-FI" sz="2000" dirty="0" smtClean="0"/>
                    </a:p>
                    <a:p>
                      <a:r>
                        <a:rPr lang="en-US" sz="2000" noProof="0" dirty="0" smtClean="0"/>
                        <a:t>20% of total</a:t>
                      </a:r>
                      <a:r>
                        <a:rPr lang="en-US" sz="2000" baseline="0" noProof="0" dirty="0" smtClean="0"/>
                        <a:t> Population</a:t>
                      </a:r>
                      <a:endParaRPr lang="en-US" sz="2000" noProof="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7% atopic </a:t>
                      </a:r>
                      <a:r>
                        <a:rPr lang="en-US" sz="2000" noProof="0" dirty="0" smtClean="0">
                          <a:sym typeface="Wingdings" panose="05000000000000000000" pitchFamily="2" charset="2"/>
                        </a:rPr>
                        <a:t> 1,5%</a:t>
                      </a:r>
                      <a:endParaRPr lang="en-US" sz="2000" b="1" noProof="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fi-FI" sz="2000" dirty="0" smtClean="0"/>
                    </a:p>
                    <a:p>
                      <a:pPr algn="ctr"/>
                      <a:endParaRPr lang="fi-FI" sz="2000" dirty="0" smtClean="0"/>
                    </a:p>
                    <a:p>
                      <a:pPr algn="ctr"/>
                      <a:endParaRPr lang="fi-FI" sz="2000" dirty="0" smtClean="0"/>
                    </a:p>
                    <a:p>
                      <a:pPr algn="ctr"/>
                      <a:endParaRPr lang="fi-FI" sz="2000" dirty="0" smtClean="0"/>
                    </a:p>
                    <a:p>
                      <a:pPr algn="ctr"/>
                      <a:endParaRPr lang="fi-FI" sz="2000" dirty="0" smtClean="0"/>
                    </a:p>
                    <a:p>
                      <a:pPr algn="ctr"/>
                      <a:r>
                        <a:rPr lang="en-US" sz="2000" noProof="0" dirty="0" smtClean="0"/>
                        <a:t>50% increase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Increase in</a:t>
                      </a:r>
                      <a:r>
                        <a:rPr lang="en-US" sz="2000" baseline="0" noProof="0" dirty="0" smtClean="0"/>
                        <a:t> 2015, after that </a:t>
                      </a:r>
                      <a:r>
                        <a:rPr lang="en-US" sz="2000" i="1" baseline="0" noProof="0" dirty="0" smtClean="0"/>
                        <a:t>constant</a:t>
                      </a:r>
                      <a:r>
                        <a:rPr lang="en-US" sz="2000" baseline="0" noProof="0" dirty="0" smtClean="0"/>
                        <a:t> at </a:t>
                      </a:r>
                      <a:r>
                        <a:rPr lang="en-US" sz="2000" noProof="0" dirty="0" smtClean="0"/>
                        <a:t>3,5% </a:t>
                      </a:r>
                      <a:endParaRPr lang="en-US" sz="20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noProof="0" dirty="0" smtClean="0"/>
                        <a:t>Cat Protection</a:t>
                      </a:r>
                      <a:endParaRPr lang="en-US" sz="2000" b="1" noProof="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93%</a:t>
                      </a:r>
                      <a:r>
                        <a:rPr lang="en-US" sz="2000" baseline="0" noProof="0" dirty="0" smtClean="0"/>
                        <a:t> non-atopic </a:t>
                      </a:r>
                      <a:r>
                        <a:rPr lang="en-US" sz="2000" baseline="0" noProof="0" dirty="0" smtClean="0">
                          <a:sym typeface="Wingdings" panose="05000000000000000000" pitchFamily="2" charset="2"/>
                        </a:rPr>
                        <a:t> 18,5%</a:t>
                      </a:r>
                      <a:endParaRPr lang="en-US" sz="2000" b="1" noProof="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Increase in</a:t>
                      </a:r>
                      <a:r>
                        <a:rPr lang="en-US" sz="2000" baseline="0" noProof="0" dirty="0" smtClean="0"/>
                        <a:t> 2015, after that </a:t>
                      </a:r>
                      <a:r>
                        <a:rPr lang="en-US" sz="2000" i="1" baseline="0" noProof="0" dirty="0" smtClean="0"/>
                        <a:t>constant</a:t>
                      </a:r>
                      <a:r>
                        <a:rPr lang="en-US" sz="2000" baseline="0" noProof="0" dirty="0" smtClean="0"/>
                        <a:t> at </a:t>
                      </a:r>
                    </a:p>
                    <a:p>
                      <a:r>
                        <a:rPr lang="en-US" sz="2000" noProof="0" dirty="0" smtClean="0"/>
                        <a:t>46,5 %</a:t>
                      </a:r>
                      <a:endParaRPr lang="en-US" sz="2000" noProof="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noProof="0" dirty="0" smtClean="0"/>
                        <a:t>Dog Risk</a:t>
                      </a:r>
                      <a:endParaRPr lang="en-US" sz="2000" b="1" noProof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endParaRPr lang="fi-FI" sz="2000" dirty="0" smtClean="0"/>
                    </a:p>
                    <a:p>
                      <a:r>
                        <a:rPr lang="en-US" sz="2000" noProof="0" dirty="0" smtClean="0"/>
                        <a:t>24% of total Population</a:t>
                      </a:r>
                      <a:endParaRPr lang="en-US" sz="2000" noProof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7% atopic </a:t>
                      </a:r>
                      <a:r>
                        <a:rPr lang="en-US" sz="2000" noProof="0" dirty="0" smtClean="0">
                          <a:sym typeface="Wingdings" panose="05000000000000000000" pitchFamily="2" charset="2"/>
                        </a:rPr>
                        <a:t> 1,8%</a:t>
                      </a:r>
                      <a:endParaRPr lang="en-US" sz="2000" b="1" noProof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Increase in</a:t>
                      </a:r>
                      <a:r>
                        <a:rPr lang="en-US" sz="2000" baseline="0" noProof="0" dirty="0" smtClean="0"/>
                        <a:t> 2015, after that </a:t>
                      </a:r>
                      <a:r>
                        <a:rPr lang="en-US" sz="2000" i="1" baseline="0" noProof="0" dirty="0" smtClean="0"/>
                        <a:t>constant</a:t>
                      </a:r>
                      <a:r>
                        <a:rPr lang="en-US" sz="2000" baseline="0" noProof="0" dirty="0" smtClean="0"/>
                        <a:t> at </a:t>
                      </a:r>
                      <a:r>
                        <a:rPr lang="en-US" sz="2000" noProof="0" dirty="0" smtClean="0"/>
                        <a:t>3,5%</a:t>
                      </a:r>
                      <a:endParaRPr lang="en-US" sz="2000" noProof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noProof="0" dirty="0" smtClean="0"/>
                        <a:t>Dog Protection</a:t>
                      </a:r>
                      <a:endParaRPr lang="en-US" sz="2000" b="1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93%</a:t>
                      </a:r>
                      <a:r>
                        <a:rPr lang="en-US" sz="2000" baseline="0" noProof="0" dirty="0" smtClean="0"/>
                        <a:t> non-atopic </a:t>
                      </a:r>
                      <a:r>
                        <a:rPr lang="en-US" sz="2000" baseline="0" noProof="0" dirty="0" smtClean="0">
                          <a:sym typeface="Wingdings" panose="05000000000000000000" pitchFamily="2" charset="2"/>
                        </a:rPr>
                        <a:t> 22,2%</a:t>
                      </a:r>
                      <a:endParaRPr lang="en-US" sz="2000" b="1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Increase in</a:t>
                      </a:r>
                      <a:r>
                        <a:rPr lang="en-US" sz="2000" baseline="0" noProof="0" dirty="0" smtClean="0"/>
                        <a:t> 2015, after that </a:t>
                      </a:r>
                      <a:r>
                        <a:rPr lang="en-US" sz="2000" i="1" baseline="0" noProof="0" dirty="0" smtClean="0"/>
                        <a:t>constant</a:t>
                      </a:r>
                      <a:r>
                        <a:rPr lang="en-US" sz="2000" baseline="0" noProof="0" dirty="0" smtClean="0"/>
                        <a:t> at </a:t>
                      </a:r>
                      <a:r>
                        <a:rPr lang="en-US" sz="2000" noProof="0" dirty="0" smtClean="0"/>
                        <a:t>46,5%</a:t>
                      </a:r>
                      <a:endParaRPr lang="en-US" sz="20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50656" y="65254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4C96ABB-4B46-4DAE-AA00-34F70CE0C322}" type="slidenum">
              <a:rPr lang="en-US" sz="1600" b="1" smtClean="0">
                <a:solidFill>
                  <a:schemeClr val="bg1"/>
                </a:solidFill>
              </a:rPr>
              <a:t>30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37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Pet Control Policy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5103366"/>
              </p:ext>
            </p:extLst>
          </p:nvPr>
        </p:nvGraphicFramePr>
        <p:xfrm>
          <a:off x="107504" y="1395412"/>
          <a:ext cx="8856984" cy="5273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57E1-BD27-4151-AA5A-F3047EA2BEF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5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573" y="116632"/>
            <a:ext cx="8229600" cy="792088"/>
          </a:xfrm>
        </p:spPr>
        <p:txBody>
          <a:bodyPr/>
          <a:lstStyle/>
          <a:p>
            <a:r>
              <a:rPr lang="fi-FI" dirty="0" err="1" smtClean="0"/>
              <a:t>Reduction</a:t>
            </a:r>
            <a:r>
              <a:rPr lang="fi-FI" dirty="0" smtClean="0"/>
              <a:t> </a:t>
            </a:r>
            <a:r>
              <a:rPr lang="fi-FI" dirty="0" err="1" smtClean="0"/>
              <a:t>Potential</a:t>
            </a:r>
            <a:r>
              <a:rPr lang="fi-FI" dirty="0" smtClean="0"/>
              <a:t> of Control </a:t>
            </a:r>
            <a:r>
              <a:rPr lang="fi-FI" dirty="0" err="1" smtClean="0"/>
              <a:t>Policies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44E2-FD31-4C07-92B8-B024FD685025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6181063"/>
              </p:ext>
            </p:extLst>
          </p:nvPr>
        </p:nvGraphicFramePr>
        <p:xfrm>
          <a:off x="107504" y="1124744"/>
          <a:ext cx="903649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75656" y="4895472"/>
            <a:ext cx="2520280" cy="338554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Tobacco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283968" y="4895661"/>
            <a:ext cx="1867306" cy="338554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Wood Combustion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804248" y="5069795"/>
            <a:ext cx="1050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j-lt"/>
              </a:rPr>
              <a:t>Dampness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4133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75499"/>
          </a:xfrm>
        </p:spPr>
        <p:txBody>
          <a:bodyPr/>
          <a:lstStyle/>
          <a:p>
            <a:r>
              <a:rPr lang="fi-FI" dirty="0" err="1" smtClean="0"/>
              <a:t>Impact</a:t>
            </a:r>
            <a:r>
              <a:rPr lang="fi-FI" dirty="0" smtClean="0"/>
              <a:t> of </a:t>
            </a:r>
            <a:r>
              <a:rPr lang="fi-FI" dirty="0" err="1" smtClean="0"/>
              <a:t>combined</a:t>
            </a:r>
            <a:r>
              <a:rPr lang="fi-FI" dirty="0" smtClean="0"/>
              <a:t> Control </a:t>
            </a:r>
            <a:r>
              <a:rPr lang="fi-FI" dirty="0" err="1" smtClean="0"/>
              <a:t>Policies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586538"/>
            <a:ext cx="533400" cy="227012"/>
          </a:xfrm>
        </p:spPr>
        <p:txBody>
          <a:bodyPr/>
          <a:lstStyle/>
          <a:p>
            <a:fld id="{C01657E1-BD27-4151-AA5A-F3047EA2BEF7}" type="slidenum">
              <a:rPr lang="en-US" smtClean="0"/>
              <a:pPr/>
              <a:t>33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4301582" y="2205261"/>
            <a:ext cx="1008112" cy="144016"/>
          </a:xfrm>
          <a:prstGeom prst="line">
            <a:avLst/>
          </a:prstGeom>
          <a:ln w="762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605838" y="2204864"/>
            <a:ext cx="1008112" cy="144016"/>
          </a:xfrm>
          <a:prstGeom prst="line">
            <a:avLst/>
          </a:prstGeom>
          <a:ln w="762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925318" y="2204864"/>
            <a:ext cx="1008112" cy="144016"/>
          </a:xfrm>
          <a:prstGeom prst="line">
            <a:avLst/>
          </a:prstGeom>
          <a:ln w="762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09305"/>
            <a:ext cx="8753475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1205238" y="1988840"/>
            <a:ext cx="216024" cy="14401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205238" y="2060848"/>
            <a:ext cx="216024" cy="14401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925318" y="2016449"/>
            <a:ext cx="1224136" cy="144016"/>
          </a:xfrm>
          <a:prstGeom prst="line">
            <a:avLst/>
          </a:prstGeom>
          <a:ln w="762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412233" y="2016449"/>
            <a:ext cx="1224136" cy="144016"/>
          </a:xfrm>
          <a:prstGeom prst="line">
            <a:avLst/>
          </a:prstGeom>
          <a:ln w="762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893870" y="2016449"/>
            <a:ext cx="1224136" cy="144016"/>
          </a:xfrm>
          <a:prstGeom prst="line">
            <a:avLst/>
          </a:prstGeom>
          <a:ln w="762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63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Reducible Fraction of the total 25y cumulative Incidence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57E1-BD27-4151-AA5A-F3047EA2BEF7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2170601"/>
              </p:ext>
            </p:extLst>
          </p:nvPr>
        </p:nvGraphicFramePr>
        <p:xfrm>
          <a:off x="0" y="1249363"/>
          <a:ext cx="8964488" cy="2539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7938243"/>
              </p:ext>
            </p:extLst>
          </p:nvPr>
        </p:nvGraphicFramePr>
        <p:xfrm>
          <a:off x="0" y="3789040"/>
          <a:ext cx="8964488" cy="2797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59632" y="1409216"/>
            <a:ext cx="15568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More realistic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3861048"/>
            <a:ext cx="153984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Most efficient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3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Efficiency Control Scenarios - Incidence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1058889"/>
              </p:ext>
            </p:extLst>
          </p:nvPr>
        </p:nvGraphicFramePr>
        <p:xfrm>
          <a:off x="175320" y="1124744"/>
          <a:ext cx="885698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57E1-BD27-4151-AA5A-F3047EA2BEF7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1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Efficiency Control Scenarios - Prevalence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5894146"/>
              </p:ext>
            </p:extLst>
          </p:nvPr>
        </p:nvGraphicFramePr>
        <p:xfrm>
          <a:off x="251520" y="1340768"/>
          <a:ext cx="871296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57E1-BD27-4151-AA5A-F3047EA2BEF7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7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100" dirty="0" smtClean="0"/>
              <a:t>Efficiency Control Scenarios – combined Incidence &amp; Prevalence</a:t>
            </a:r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57E1-BD27-4151-AA5A-F3047EA2BEF7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775359"/>
              </p:ext>
            </p:extLst>
          </p:nvPr>
        </p:nvGraphicFramePr>
        <p:xfrm>
          <a:off x="395536" y="1196752"/>
          <a:ext cx="8136903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164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Introduction</a:t>
            </a:r>
          </a:p>
          <a:p>
            <a:r>
              <a:rPr lang="en-US" dirty="0" smtClean="0"/>
              <a:t>Background data</a:t>
            </a:r>
          </a:p>
          <a:p>
            <a:r>
              <a:rPr lang="en-US" dirty="0" smtClean="0"/>
              <a:t>Associated Factors</a:t>
            </a:r>
          </a:p>
          <a:p>
            <a:r>
              <a:rPr lang="en-US" dirty="0" smtClean="0"/>
              <a:t>Control Policies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Discussion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50656" y="65254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4C96ABB-4B46-4DAE-AA00-34F70CE0C322}" type="slidenum">
              <a:rPr lang="en-US" sz="1600" b="1" smtClean="0">
                <a:solidFill>
                  <a:schemeClr val="bg1"/>
                </a:solidFill>
              </a:rPr>
              <a:t>38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86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6632"/>
          </a:xfrm>
        </p:spPr>
        <p:txBody>
          <a:bodyPr/>
          <a:lstStyle/>
          <a:p>
            <a:r>
              <a:rPr lang="en-US" sz="2400" dirty="0" smtClean="0"/>
              <a:t>Population</a:t>
            </a:r>
            <a:r>
              <a:rPr lang="en-US" sz="2400" b="1" dirty="0" smtClean="0"/>
              <a:t> Life Table</a:t>
            </a:r>
          </a:p>
          <a:p>
            <a:pPr lvl="1"/>
            <a:r>
              <a:rPr lang="en-US" sz="2000" dirty="0" smtClean="0"/>
              <a:t>Neglecting of (</a:t>
            </a:r>
            <a:r>
              <a:rPr lang="en-US" sz="2000" dirty="0" err="1" smtClean="0"/>
              <a:t>Im</a:t>
            </a:r>
            <a:r>
              <a:rPr lang="en-US" sz="2000" dirty="0" smtClean="0"/>
              <a:t>-)migration</a:t>
            </a:r>
          </a:p>
          <a:p>
            <a:endParaRPr lang="en-US" sz="2400" dirty="0" smtClean="0"/>
          </a:p>
          <a:p>
            <a:r>
              <a:rPr lang="en-US" sz="2400" dirty="0" smtClean="0"/>
              <a:t>Use </a:t>
            </a:r>
            <a:r>
              <a:rPr lang="en-US" sz="2400" dirty="0" smtClean="0"/>
              <a:t>of </a:t>
            </a:r>
            <a:r>
              <a:rPr lang="en-US" sz="2400" b="1" dirty="0" smtClean="0"/>
              <a:t>YLD instead of DALY</a:t>
            </a:r>
          </a:p>
          <a:p>
            <a:pPr lvl="1"/>
            <a:r>
              <a:rPr lang="en-US" sz="2000" dirty="0" smtClean="0"/>
              <a:t>Each year a very low number of death due to asthma</a:t>
            </a:r>
            <a:r>
              <a:rPr lang="fi-FI" sz="2000" dirty="0" smtClean="0"/>
              <a:t> </a:t>
            </a:r>
            <a:r>
              <a:rPr lang="fi-FI" sz="2000" dirty="0">
                <a:sym typeface="Wingdings" panose="05000000000000000000" pitchFamily="2" charset="2"/>
              </a:rPr>
              <a:t> </a:t>
            </a:r>
            <a:r>
              <a:rPr lang="en-US" sz="2000" dirty="0" smtClean="0">
                <a:sym typeface="Wingdings" panose="05000000000000000000" pitchFamily="2" charset="2"/>
              </a:rPr>
              <a:t>neglected</a:t>
            </a:r>
            <a:endParaRPr lang="en-US" sz="2000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Discounting</a:t>
            </a:r>
            <a:endParaRPr lang="en-US" sz="2400" b="1" dirty="0"/>
          </a:p>
          <a:p>
            <a:pPr lvl="1"/>
            <a:r>
              <a:rPr lang="en-US" sz="2000" dirty="0"/>
              <a:t>Discounting decreases estimates for future years compared to non-discounted </a:t>
            </a:r>
            <a:r>
              <a:rPr lang="en-US" sz="2000" dirty="0" smtClean="0"/>
              <a:t>estimates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75675" y="6586538"/>
            <a:ext cx="460821" cy="227012"/>
          </a:xfrm>
        </p:spPr>
        <p:txBody>
          <a:bodyPr/>
          <a:lstStyle/>
          <a:p>
            <a:fld id="{C01657E1-BD27-4151-AA5A-F3047EA2BEF7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67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IHME estimates of </a:t>
            </a:r>
            <a:r>
              <a:rPr lang="en-US" dirty="0" err="1" smtClean="0"/>
              <a:t>BoD</a:t>
            </a:r>
            <a:r>
              <a:rPr lang="en-US" dirty="0" smtClean="0"/>
              <a:t> (YLDs) in 2010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23928" y="6309320"/>
            <a:ext cx="34708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http://viz.healthmetricsandevaluation.org/gbd-compare/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u="sng" dirty="0" smtClean="0"/>
              <a:t>Asthma: </a:t>
            </a:r>
          </a:p>
          <a:p>
            <a:r>
              <a:rPr lang="en-US" sz="1800" dirty="0" smtClean="0"/>
              <a:t>2% of total YLDs in 1990 and</a:t>
            </a:r>
          </a:p>
          <a:p>
            <a:pPr marL="0" indent="0">
              <a:buNone/>
            </a:pPr>
            <a:r>
              <a:rPr lang="en-US" sz="1800" dirty="0" smtClean="0"/>
              <a:t>	2010</a:t>
            </a:r>
          </a:p>
          <a:p>
            <a:r>
              <a:rPr lang="en-US" sz="1800" i="1" dirty="0" smtClean="0"/>
              <a:t>Maximum for 5-9y old (2010)</a:t>
            </a:r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ym typeface="Wingdings" panose="05000000000000000000" pitchFamily="2" charset="2"/>
              </a:rPr>
              <a:t> 13% of total YLDs</a:t>
            </a:r>
          </a:p>
          <a:p>
            <a:pPr marL="0" indent="0">
              <a:buNone/>
            </a:pPr>
            <a:r>
              <a:rPr lang="en-US" sz="1800" dirty="0" smtClean="0">
                <a:sym typeface="Wingdings" panose="05000000000000000000" pitchFamily="2" charset="2"/>
              </a:rPr>
              <a:t>	 biggest contribution to </a:t>
            </a:r>
          </a:p>
          <a:p>
            <a:pPr marL="0" indent="0">
              <a:buNone/>
            </a:pPr>
            <a:r>
              <a:rPr lang="en-US" sz="1800" dirty="0" smtClean="0">
                <a:sym typeface="Wingdings" panose="05000000000000000000" pitchFamily="2" charset="2"/>
              </a:rPr>
              <a:t>		total YLD</a:t>
            </a:r>
            <a:endParaRPr lang="en-US" sz="1800" dirty="0" smtClean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575984"/>
            <a:ext cx="5223965" cy="4758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/>
          <p:cNvSpPr/>
          <p:nvPr/>
        </p:nvSpPr>
        <p:spPr>
          <a:xfrm>
            <a:off x="7343800" y="1412776"/>
            <a:ext cx="1800200" cy="3528392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650656" y="65254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4C96ABB-4B46-4DAE-AA00-34F70CE0C322}" type="slidenum">
              <a:rPr lang="en-US" sz="1600" b="1" smtClean="0">
                <a:solidFill>
                  <a:schemeClr val="bg1"/>
                </a:solidFill>
              </a:rPr>
              <a:t>4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97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Uncertainties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Trend estimations</a:t>
            </a:r>
          </a:p>
          <a:p>
            <a:pPr lvl="1"/>
            <a:r>
              <a:rPr lang="en-US" sz="2000" dirty="0"/>
              <a:t>Uncertainty about the future trends in asthma and exposures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Evidence</a:t>
            </a:r>
            <a:endParaRPr lang="en-US" sz="2400" b="1" dirty="0"/>
          </a:p>
          <a:p>
            <a:pPr lvl="1"/>
            <a:r>
              <a:rPr lang="en-US" sz="2000" dirty="0"/>
              <a:t>Overall very weak (association with </a:t>
            </a:r>
            <a:r>
              <a:rPr lang="en-US" sz="2000" dirty="0" err="1"/>
              <a:t>atopy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PM source has impact on toxicological profile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Duration</a:t>
            </a:r>
            <a:endParaRPr lang="en-US" sz="2400" b="1" dirty="0"/>
          </a:p>
          <a:p>
            <a:pPr lvl="1"/>
            <a:r>
              <a:rPr lang="en-US" sz="2000" dirty="0"/>
              <a:t>Duration has impact on incidence based YLD estimate </a:t>
            </a:r>
            <a:r>
              <a:rPr lang="en-US" sz="2000" dirty="0">
                <a:sym typeface="Wingdings" panose="05000000000000000000" pitchFamily="2" charset="2"/>
              </a:rPr>
              <a:t> longer duration increases YLD estimate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75675" y="6586538"/>
            <a:ext cx="460821" cy="227012"/>
          </a:xfrm>
        </p:spPr>
        <p:txBody>
          <a:bodyPr/>
          <a:lstStyle/>
          <a:p>
            <a:fld id="{C01657E1-BD27-4151-AA5A-F3047EA2BEF7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67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Accumulation</a:t>
            </a:r>
            <a:r>
              <a:rPr lang="en-US" sz="2400" dirty="0" smtClean="0">
                <a:sym typeface="Wingdings" panose="05000000000000000000" pitchFamily="2" charset="2"/>
              </a:rPr>
              <a:t> of prevalent cases in older age groups</a:t>
            </a:r>
          </a:p>
          <a:p>
            <a:endParaRPr lang="fi-FI" sz="2400" dirty="0" smtClean="0">
              <a:sym typeface="Wingdings" panose="05000000000000000000" pitchFamily="2" charset="2"/>
            </a:endParaRPr>
          </a:p>
          <a:p>
            <a:r>
              <a:rPr lang="en-US" sz="2400" dirty="0" smtClean="0">
                <a:sym typeface="Wingdings" panose="05000000000000000000" pitchFamily="2" charset="2"/>
              </a:rPr>
              <a:t>Asthma </a:t>
            </a:r>
            <a:r>
              <a:rPr lang="en-US" sz="2400" b="1" dirty="0" smtClean="0">
                <a:sym typeface="Wingdings" panose="05000000000000000000" pitchFamily="2" charset="2"/>
              </a:rPr>
              <a:t>duration</a:t>
            </a:r>
            <a:r>
              <a:rPr lang="en-US" sz="2400" dirty="0" smtClean="0">
                <a:sym typeface="Wingdings" panose="05000000000000000000" pitchFamily="2" charset="2"/>
              </a:rPr>
              <a:t> is increasing and age dependent</a:t>
            </a:r>
          </a:p>
          <a:p>
            <a:endParaRPr lang="fi-FI" sz="2400" dirty="0" smtClean="0">
              <a:sym typeface="Wingdings" panose="05000000000000000000" pitchFamily="2" charset="2"/>
            </a:endParaRPr>
          </a:p>
          <a:p>
            <a:r>
              <a:rPr lang="en-US" sz="2400" dirty="0" smtClean="0">
                <a:sym typeface="Wingdings" panose="05000000000000000000" pitchFamily="2" charset="2"/>
              </a:rPr>
              <a:t>About half of the total </a:t>
            </a:r>
            <a:r>
              <a:rPr lang="en-US" sz="2400" dirty="0" err="1" smtClean="0">
                <a:sym typeface="Wingdings" panose="05000000000000000000" pitchFamily="2" charset="2"/>
              </a:rPr>
              <a:t>BoD</a:t>
            </a:r>
            <a:r>
              <a:rPr lang="en-US" sz="2400" dirty="0" smtClean="0">
                <a:sym typeface="Wingdings" panose="05000000000000000000" pitchFamily="2" charset="2"/>
              </a:rPr>
              <a:t> can be theoretically </a:t>
            </a:r>
            <a:r>
              <a:rPr lang="en-US" sz="2400" b="1" dirty="0" smtClean="0">
                <a:sym typeface="Wingdings" panose="05000000000000000000" pitchFamily="2" charset="2"/>
              </a:rPr>
              <a:t>explained</a:t>
            </a:r>
          </a:p>
          <a:p>
            <a:endParaRPr lang="fi-FI" sz="2400" dirty="0" smtClean="0">
              <a:sym typeface="Wingdings" panose="05000000000000000000" pitchFamily="2" charset="2"/>
            </a:endParaRPr>
          </a:p>
          <a:p>
            <a:r>
              <a:rPr lang="fi-FI" sz="2400" dirty="0" err="1" smtClean="0">
                <a:sym typeface="Wingdings" panose="05000000000000000000" pitchFamily="2" charset="2"/>
              </a:rPr>
              <a:t>BoD</a:t>
            </a:r>
            <a:r>
              <a:rPr lang="fi-FI" sz="2400" dirty="0" smtClean="0">
                <a:sym typeface="Wingdings" panose="05000000000000000000" pitchFamily="2" charset="2"/>
              </a:rPr>
              <a:t> </a:t>
            </a:r>
            <a:r>
              <a:rPr lang="en-US" sz="2400" b="1" dirty="0" smtClean="0">
                <a:sym typeface="Wingdings" panose="05000000000000000000" pitchFamily="2" charset="2"/>
              </a:rPr>
              <a:t>can be reduced </a:t>
            </a:r>
            <a:r>
              <a:rPr lang="en-US" sz="2400" dirty="0" smtClean="0">
                <a:sym typeface="Wingdings" panose="05000000000000000000" pitchFamily="2" charset="2"/>
              </a:rPr>
              <a:t>(up to 20%) by reducing exposure to risk factors </a:t>
            </a:r>
            <a:endParaRPr lang="fi-FI" sz="2400" dirty="0" smtClean="0">
              <a:sym typeface="Wingdings" panose="05000000000000000000" pitchFamily="2" charset="2"/>
            </a:endParaRPr>
          </a:p>
          <a:p>
            <a:endParaRPr lang="en-US" sz="2400" dirty="0" smtClean="0">
              <a:sym typeface="Wingdings" panose="05000000000000000000" pitchFamily="2" charset="2"/>
            </a:endParaRPr>
          </a:p>
          <a:p>
            <a:endParaRPr lang="en-US" sz="2400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75675" y="6586538"/>
            <a:ext cx="460821" cy="227012"/>
          </a:xfrm>
        </p:spPr>
        <p:txBody>
          <a:bodyPr/>
          <a:lstStyle/>
          <a:p>
            <a:fld id="{C01657E1-BD27-4151-AA5A-F3047EA2BEF7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19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1553-D079-40EC-B536-8A4DE717237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4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>
          <a:xfrm>
            <a:off x="385192" y="260648"/>
            <a:ext cx="8229600" cy="944563"/>
          </a:xfrm>
        </p:spPr>
        <p:txBody>
          <a:bodyPr/>
          <a:lstStyle/>
          <a:p>
            <a:r>
              <a:rPr lang="en-US" dirty="0" smtClean="0"/>
              <a:t>Life Table (1986 – 2040)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88424" y="6586538"/>
            <a:ext cx="533400" cy="227012"/>
          </a:xfrm>
        </p:spPr>
        <p:txBody>
          <a:bodyPr/>
          <a:lstStyle/>
          <a:p>
            <a:fld id="{C01657E1-BD27-4151-AA5A-F3047EA2BEF7}" type="slidenum">
              <a:rPr lang="en-US" smtClean="0"/>
              <a:pPr/>
              <a:t>43</a:t>
            </a:fld>
            <a:endParaRPr lang="en-US" dirty="0"/>
          </a:p>
        </p:txBody>
      </p:sp>
      <p:graphicFrame>
        <p:nvGraphicFramePr>
          <p:cNvPr id="57" name="Chart 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7032819"/>
              </p:ext>
            </p:extLst>
          </p:nvPr>
        </p:nvGraphicFramePr>
        <p:xfrm>
          <a:off x="179512" y="1030660"/>
          <a:ext cx="8743701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0764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>
          <a:xfrm>
            <a:off x="385192" y="260648"/>
            <a:ext cx="8229600" cy="944563"/>
          </a:xfrm>
        </p:spPr>
        <p:txBody>
          <a:bodyPr/>
          <a:lstStyle/>
          <a:p>
            <a:r>
              <a:rPr lang="en-US" dirty="0" smtClean="0"/>
              <a:t>Age groups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88424" y="6586538"/>
            <a:ext cx="533400" cy="227012"/>
          </a:xfrm>
        </p:spPr>
        <p:txBody>
          <a:bodyPr/>
          <a:lstStyle/>
          <a:p>
            <a:fld id="{C01657E1-BD27-4151-AA5A-F3047EA2BEF7}" type="slidenum">
              <a:rPr lang="en-US" smtClean="0"/>
              <a:pPr/>
              <a:t>44</a:t>
            </a:fld>
            <a:endParaRPr lang="en-US" dirty="0"/>
          </a:p>
        </p:txBody>
      </p:sp>
      <p:graphicFrame>
        <p:nvGraphicFramePr>
          <p:cNvPr id="5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782298"/>
              </p:ext>
            </p:extLst>
          </p:nvPr>
        </p:nvGraphicFramePr>
        <p:xfrm>
          <a:off x="323528" y="1268760"/>
          <a:ext cx="8712968" cy="49276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06988"/>
                <a:gridCol w="686137"/>
                <a:gridCol w="686137"/>
                <a:gridCol w="1209168"/>
                <a:gridCol w="864096"/>
                <a:gridCol w="1152128"/>
                <a:gridCol w="864096"/>
                <a:gridCol w="1152128"/>
                <a:gridCol w="7920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Age Group</a:t>
                      </a:r>
                      <a:endParaRPr lang="en-US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Start</a:t>
                      </a:r>
                      <a:endParaRPr lang="en-US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End</a:t>
                      </a:r>
                      <a:endParaRPr lang="en-US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Absolute 1986</a:t>
                      </a:r>
                      <a:endParaRPr lang="en-US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% 1986</a:t>
                      </a:r>
                      <a:endParaRPr lang="en-US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Absolute 2011</a:t>
                      </a:r>
                      <a:endParaRPr lang="en-US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%</a:t>
                      </a:r>
                      <a:r>
                        <a:rPr lang="en-US" baseline="0" noProof="0" dirty="0" smtClean="0"/>
                        <a:t> 2011</a:t>
                      </a:r>
                      <a:endParaRPr lang="en-US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Absolute 2040</a:t>
                      </a:r>
                      <a:endParaRPr lang="en-US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% 2040</a:t>
                      </a:r>
                      <a:endParaRPr lang="en-US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Infant</a:t>
                      </a:r>
                      <a:endParaRPr lang="en-US" sz="1600" b="1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i="1" dirty="0" smtClean="0"/>
                        <a:t>0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i="1" dirty="0" smtClean="0"/>
                        <a:t>0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67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221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1,3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60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074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1,1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72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314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1,3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Toddler</a:t>
                      </a:r>
                      <a:endParaRPr lang="en-US" sz="1600" b="1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i="1" dirty="0" smtClean="0"/>
                        <a:t>1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i="1" dirty="0" smtClean="0"/>
                        <a:t>3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211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339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4,2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183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099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3,4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214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476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3,8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Preschool</a:t>
                      </a:r>
                      <a:r>
                        <a:rPr lang="en-US" sz="1600" b="1" baseline="0" noProof="0" dirty="0" smtClean="0"/>
                        <a:t> Child</a:t>
                      </a:r>
                      <a:endParaRPr lang="en-US" sz="1600" b="1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i="1" dirty="0" smtClean="0"/>
                        <a:t>4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i="1" dirty="0" smtClean="0"/>
                        <a:t>6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209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640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4,1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178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890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3,3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210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889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3,7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Child</a:t>
                      </a:r>
                      <a:endParaRPr lang="en-US" sz="1600" b="1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i="1" dirty="0" smtClean="0"/>
                        <a:t>7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i="1" dirty="0" smtClean="0"/>
                        <a:t>12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441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028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8,7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348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265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6,4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410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752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7,2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Teen</a:t>
                      </a:r>
                      <a:endParaRPr lang="en-US" sz="1600" b="1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i="1" dirty="0" smtClean="0"/>
                        <a:t>13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i="1" dirty="0" smtClean="0"/>
                        <a:t>19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468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675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9,3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446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420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8,3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460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318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8,1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Young Adult</a:t>
                      </a:r>
                      <a:endParaRPr lang="en-US" sz="1600" b="1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i="1" dirty="0" smtClean="0"/>
                        <a:t>20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i="1" dirty="0" smtClean="0"/>
                        <a:t>25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465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Arial Unicode MS"/>
                          <a:cs typeface="Arial Unicode MS"/>
                        </a:rPr>
                        <a:t> 3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47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9,2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398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035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7,4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378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248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6,7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Working</a:t>
                      </a:r>
                      <a:r>
                        <a:rPr lang="en-US" sz="1600" b="1" baseline="0" noProof="0" dirty="0" smtClean="0"/>
                        <a:t> Age</a:t>
                      </a:r>
                      <a:endParaRPr lang="en-US" sz="1600" b="1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i="1" dirty="0" smtClean="0"/>
                        <a:t>26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i="1" dirty="0" smtClean="0"/>
                        <a:t>65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2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591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580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51,2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885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081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53,4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485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483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43,6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Pensioner</a:t>
                      </a:r>
                      <a:endParaRPr lang="en-US" sz="1600" b="1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i="1" dirty="0" smtClean="0"/>
                        <a:t>66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i="1" dirty="0" smtClean="0"/>
                        <a:t>80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480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214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9,5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670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736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12,4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891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563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15,6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Elderly</a:t>
                      </a:r>
                      <a:endParaRPr lang="en-US" sz="1600" b="1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i="1" dirty="0" smtClean="0"/>
                        <a:t>80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i="1" dirty="0" smtClean="0"/>
                        <a:t>99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152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366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3,0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230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003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4,3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571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632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10,0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Total</a:t>
                      </a:r>
                      <a:endParaRPr lang="en-US" sz="1600" b="1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i="1" dirty="0" smtClean="0"/>
                        <a:t>0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i="1" dirty="0" smtClean="0"/>
                        <a:t>99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5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058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012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99,9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400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603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99,9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695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675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99,9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Absolute</a:t>
                      </a:r>
                      <a:endParaRPr lang="en-US" sz="1600" b="1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i="1" dirty="0" smtClean="0"/>
                        <a:t>0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i="1" dirty="0" smtClean="0"/>
                        <a:t>&gt;100</a:t>
                      </a:r>
                      <a:endParaRPr lang="en-US" sz="16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5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058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119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401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267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700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200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90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Disability</a:t>
            </a:r>
            <a:r>
              <a:rPr lang="fi-FI" dirty="0" smtClean="0"/>
              <a:t> </a:t>
            </a:r>
            <a:r>
              <a:rPr lang="fi-FI" dirty="0" err="1" smtClean="0"/>
              <a:t>Weights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57E1-BD27-4151-AA5A-F3047EA2BEF7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71600" y="2924944"/>
            <a:ext cx="7200800" cy="324036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691680" y="3139047"/>
            <a:ext cx="0" cy="3619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11760" y="3139047"/>
            <a:ext cx="0" cy="3325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131840" y="3139047"/>
            <a:ext cx="0" cy="3619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51920" y="3139047"/>
            <a:ext cx="0" cy="3325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2"/>
          </p:cNvCxnSpPr>
          <p:nvPr/>
        </p:nvCxnSpPr>
        <p:spPr>
          <a:xfrm>
            <a:off x="4572000" y="3248980"/>
            <a:ext cx="1" cy="3325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92080" y="3139047"/>
            <a:ext cx="0" cy="3325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12160" y="3139047"/>
            <a:ext cx="0" cy="3325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732240" y="3139047"/>
            <a:ext cx="0" cy="3325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452320" y="3139047"/>
            <a:ext cx="0" cy="3619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9552" y="29249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35227" y="358851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0,1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66767" y="358851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0,2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975387" y="358851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0,3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427984" y="358851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0,5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135627" y="358851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0,6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848419" y="358851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0,7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575787" y="359348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0,8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295867" y="359348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0,9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316416" y="295438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1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1259632" y="2564904"/>
            <a:ext cx="0" cy="3894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70888" y="2210961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Asthma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5292080" y="2132856"/>
            <a:ext cx="0" cy="9380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680617" y="1700808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Meningitis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79512" y="3501008"/>
            <a:ext cx="915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Perfect</a:t>
            </a:r>
          </a:p>
          <a:p>
            <a:r>
              <a:rPr lang="fi-FI" dirty="0" smtClean="0"/>
              <a:t>Health</a:t>
            </a:r>
            <a:endParaRPr lang="en-US" dirty="0"/>
          </a:p>
        </p:txBody>
      </p:sp>
      <p:cxnSp>
        <p:nvCxnSpPr>
          <p:cNvPr id="47" name="Straight Connector 46"/>
          <p:cNvCxnSpPr>
            <a:stCxn id="45" idx="0"/>
            <a:endCxn id="5" idx="1"/>
          </p:cNvCxnSpPr>
          <p:nvPr/>
        </p:nvCxnSpPr>
        <p:spPr>
          <a:xfrm flipV="1">
            <a:off x="637330" y="3086962"/>
            <a:ext cx="334270" cy="4140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172400" y="3588514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Death</a:t>
            </a:r>
            <a:endParaRPr lang="en-US" dirty="0"/>
          </a:p>
        </p:txBody>
      </p:sp>
      <p:cxnSp>
        <p:nvCxnSpPr>
          <p:cNvPr id="50" name="Straight Connector 49"/>
          <p:cNvCxnSpPr>
            <a:stCxn id="5" idx="3"/>
          </p:cNvCxnSpPr>
          <p:nvPr/>
        </p:nvCxnSpPr>
        <p:spPr>
          <a:xfrm>
            <a:off x="8172400" y="3086962"/>
            <a:ext cx="364589" cy="4140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547664" y="3139047"/>
            <a:ext cx="0" cy="11540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72225" y="4365104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Dental</a:t>
            </a:r>
            <a:r>
              <a:rPr lang="fi-FI" dirty="0" smtClean="0"/>
              <a:t> </a:t>
            </a:r>
            <a:r>
              <a:rPr lang="fi-FI" dirty="0" err="1" smtClean="0"/>
              <a:t>caries</a:t>
            </a:r>
            <a:endParaRPr lang="en-US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4067944" y="3139047"/>
            <a:ext cx="0" cy="14107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154873" y="4706370"/>
            <a:ext cx="1826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Acute</a:t>
            </a:r>
            <a:r>
              <a:rPr lang="fi-FI" dirty="0" smtClean="0"/>
              <a:t> </a:t>
            </a:r>
            <a:r>
              <a:rPr lang="fi-FI" dirty="0" err="1" smtClean="0"/>
              <a:t>mycardial</a:t>
            </a:r>
            <a:endParaRPr lang="fi-FI" dirty="0"/>
          </a:p>
          <a:p>
            <a:r>
              <a:rPr lang="fi-FI" dirty="0" err="1" smtClean="0"/>
              <a:t>infarction</a:t>
            </a:r>
            <a:endParaRPr lang="en-US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7548500" y="3136322"/>
            <a:ext cx="0" cy="13007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164288" y="4437112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1st </a:t>
            </a:r>
            <a:r>
              <a:rPr lang="fi-FI" dirty="0" err="1" smtClean="0"/>
              <a:t>stroke</a:t>
            </a:r>
            <a:r>
              <a:rPr lang="fi-FI" dirty="0" smtClean="0"/>
              <a:t> </a:t>
            </a:r>
            <a:r>
              <a:rPr lang="fi-FI" dirty="0" err="1" smtClean="0"/>
              <a:t>ever</a:t>
            </a:r>
            <a:endParaRPr lang="en-US" dirty="0"/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2411760" y="2195572"/>
            <a:ext cx="0" cy="7588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040494" y="1556792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Liver</a:t>
            </a:r>
            <a:endParaRPr lang="fi-FI" dirty="0" smtClean="0"/>
          </a:p>
          <a:p>
            <a:r>
              <a:rPr lang="fi-FI" dirty="0" err="1" smtClean="0"/>
              <a:t>neoplasm</a:t>
            </a:r>
            <a:endParaRPr lang="en-US" dirty="0"/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1637819" y="1885474"/>
            <a:ext cx="0" cy="10394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893979" y="1556792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Leukemia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6732240" y="2395627"/>
            <a:ext cx="0" cy="7434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152594" y="1922413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Cretinism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6353686" y="3139047"/>
            <a:ext cx="0" cy="12980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684272" y="4457499"/>
            <a:ext cx="13388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Severe</a:t>
            </a:r>
            <a:endParaRPr lang="fi-FI" dirty="0"/>
          </a:p>
          <a:p>
            <a:r>
              <a:rPr lang="fi-FI" dirty="0" err="1" smtClean="0"/>
              <a:t>Depressive</a:t>
            </a:r>
            <a:endParaRPr lang="fi-FI" dirty="0" smtClean="0"/>
          </a:p>
          <a:p>
            <a:r>
              <a:rPr lang="fi-FI" dirty="0" err="1" smtClean="0"/>
              <a:t>Episode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695467" y="358851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0,4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4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Estimation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𝑫𝒖𝒓𝒂𝒕𝒊𝒐𝒏</m:t>
                    </m:r>
                    <m:r>
                      <a:rPr lang="en-US" sz="2800" b="1" i="1" smtClean="0">
                        <a:latin typeface="Cambria Math"/>
                      </a:rPr>
                      <m:t> = </m:t>
                    </m:r>
                    <m:f>
                      <m:fPr>
                        <m:ctrlPr>
                          <a:rPr lang="en-US" sz="28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𝑷𝒓𝒆𝒗𝒂𝒍𝒆𝒏𝒄𝒆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𝑰𝒏𝒄𝒊𝒅𝒆𝒏𝒄𝒆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000" b="-16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57E1-BD27-4151-AA5A-F3047EA2BEF7}" type="slidenum">
              <a:rPr lang="en-US" smtClean="0"/>
              <a:pPr/>
              <a:t>46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2130557"/>
              </p:ext>
            </p:extLst>
          </p:nvPr>
        </p:nvGraphicFramePr>
        <p:xfrm>
          <a:off x="10269" y="1249364"/>
          <a:ext cx="9036496" cy="5203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476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5932862"/>
              </p:ext>
            </p:extLst>
          </p:nvPr>
        </p:nvGraphicFramePr>
        <p:xfrm>
          <a:off x="1" y="1052736"/>
          <a:ext cx="507605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3336606"/>
              </p:ext>
            </p:extLst>
          </p:nvPr>
        </p:nvGraphicFramePr>
        <p:xfrm>
          <a:off x="4499992" y="980728"/>
          <a:ext cx="4641399" cy="5537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3"/>
          </a:xfrm>
        </p:spPr>
        <p:txBody>
          <a:bodyPr/>
          <a:lstStyle/>
          <a:p>
            <a:r>
              <a:rPr lang="fi-FI" dirty="0" err="1" smtClean="0"/>
              <a:t>Comparison</a:t>
            </a:r>
            <a:r>
              <a:rPr lang="fi-FI" dirty="0" smtClean="0"/>
              <a:t> YLD_I and YLD_P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44E2-FD31-4C07-92B8-B024FD685025}" type="slidenum">
              <a:rPr lang="en-US" smtClean="0"/>
              <a:t>47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704" y="5733256"/>
            <a:ext cx="6527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i-FI" dirty="0" smtClean="0"/>
              <a:t>1986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91366" y="6158282"/>
            <a:ext cx="6527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i-FI" dirty="0" smtClean="0"/>
              <a:t>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45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1856886"/>
              </p:ext>
            </p:extLst>
          </p:nvPr>
        </p:nvGraphicFramePr>
        <p:xfrm>
          <a:off x="107504" y="188640"/>
          <a:ext cx="5112568" cy="6257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6619136"/>
              </p:ext>
            </p:extLst>
          </p:nvPr>
        </p:nvGraphicFramePr>
        <p:xfrm>
          <a:off x="4499992" y="188640"/>
          <a:ext cx="4459783" cy="6257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44E2-FD31-4C07-92B8-B024FD685025}" type="slidenum">
              <a:rPr lang="en-US" smtClean="0"/>
              <a:t>48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5576" y="404664"/>
            <a:ext cx="6527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i-FI" dirty="0" smtClean="0"/>
              <a:t>2015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63273" y="6124304"/>
            <a:ext cx="6527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i-FI" dirty="0" smtClean="0"/>
              <a:t>2040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62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Attributable</a:t>
            </a:r>
            <a:r>
              <a:rPr lang="fi-FI" dirty="0" smtClean="0"/>
              <a:t> YLD_I &amp; </a:t>
            </a:r>
            <a:r>
              <a:rPr lang="fi-FI" dirty="0" err="1" smtClean="0"/>
              <a:t>attributable</a:t>
            </a:r>
            <a:r>
              <a:rPr lang="fi-FI" dirty="0" smtClean="0"/>
              <a:t> YLD_P – </a:t>
            </a:r>
            <a:r>
              <a:rPr lang="fi-FI" dirty="0" err="1" smtClean="0"/>
              <a:t>Comparison</a:t>
            </a:r>
            <a:r>
              <a:rPr lang="fi-FI" dirty="0" smtClean="0"/>
              <a:t> I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2292920"/>
              </p:ext>
            </p:extLst>
          </p:nvPr>
        </p:nvGraphicFramePr>
        <p:xfrm>
          <a:off x="107504" y="1484784"/>
          <a:ext cx="878497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64858" y="1649003"/>
            <a:ext cx="163057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i-FI" dirty="0" err="1" smtClean="0"/>
              <a:t>Baseline</a:t>
            </a:r>
            <a:r>
              <a:rPr lang="fi-FI" dirty="0" smtClean="0"/>
              <a:t> (2011)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50656" y="65254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4C96ABB-4B46-4DAE-AA00-34F70CE0C322}" type="slidenum">
              <a:rPr lang="en-US" sz="1600" b="1" smtClean="0">
                <a:solidFill>
                  <a:schemeClr val="bg1"/>
                </a:solidFill>
              </a:rPr>
              <a:t>49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62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7159">
            <a:off x="149459" y="1443900"/>
            <a:ext cx="3198405" cy="3062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70343">
            <a:off x="4017600" y="2098906"/>
            <a:ext cx="2361534" cy="2344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4615" y="4605791"/>
            <a:ext cx="788999" cy="3385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Genes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15442" y="5375860"/>
            <a:ext cx="2236510" cy="3385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Environmental Factors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2712957" y="4934473"/>
            <a:ext cx="936475" cy="3385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Lifestyle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55576" y="5867806"/>
            <a:ext cx="1505540" cy="3385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Co-morbidities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538024" y="3984597"/>
            <a:ext cx="505584" cy="589836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0"/>
          </p:cNvCxnSpPr>
          <p:nvPr/>
        </p:nvCxnSpPr>
        <p:spPr>
          <a:xfrm flipH="1" flipV="1">
            <a:off x="2555777" y="3350297"/>
            <a:ext cx="625418" cy="158417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6" idx="0"/>
          </p:cNvCxnSpPr>
          <p:nvPr/>
        </p:nvCxnSpPr>
        <p:spPr>
          <a:xfrm flipV="1">
            <a:off x="786700" y="4137905"/>
            <a:ext cx="400924" cy="123226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2454220" y="3984597"/>
            <a:ext cx="508264" cy="949877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546048" y="2636738"/>
            <a:ext cx="1050288" cy="3385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Exposure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659661" y="1628626"/>
            <a:ext cx="1236236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Risk Ratio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5651549" y="2806015"/>
            <a:ext cx="909089" cy="1187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795565" y="1997958"/>
            <a:ext cx="1080120" cy="7541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47" idx="0"/>
          </p:cNvCxnSpPr>
          <p:nvPr/>
        </p:nvCxnSpPr>
        <p:spPr>
          <a:xfrm>
            <a:off x="5372306" y="3860874"/>
            <a:ext cx="765073" cy="15092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355976" y="5370169"/>
            <a:ext cx="3562805" cy="1169551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Exposure can be changed by relatively easy measures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Already existing policies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Development of hypothetical policies </a:t>
            </a:r>
          </a:p>
          <a:p>
            <a:r>
              <a:rPr lang="en-US" sz="1400" dirty="0" smtClean="0">
                <a:sym typeface="Wingdings" panose="05000000000000000000" pitchFamily="2" charset="2"/>
              </a:rPr>
              <a:t> Modelling of effect of exposure change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8041535" y="1683927"/>
            <a:ext cx="1004734" cy="461665"/>
          </a:xfrm>
          <a:prstGeom prst="rect">
            <a:avLst/>
          </a:prstGeom>
          <a:noFill/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Can not be changed</a:t>
            </a:r>
            <a:endParaRPr lang="en-US" dirty="0"/>
          </a:p>
        </p:txBody>
      </p:sp>
      <p:cxnSp>
        <p:nvCxnSpPr>
          <p:cNvPr id="51" name="Straight Arrow Connector 50"/>
          <p:cNvCxnSpPr>
            <a:stCxn id="49" idx="1"/>
            <a:endCxn id="29" idx="3"/>
          </p:cNvCxnSpPr>
          <p:nvPr/>
        </p:nvCxnSpPr>
        <p:spPr>
          <a:xfrm flipH="1" flipV="1">
            <a:off x="7895897" y="1813292"/>
            <a:ext cx="145638" cy="101468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812360" y="2661543"/>
            <a:ext cx="1302460" cy="276999"/>
          </a:xfrm>
          <a:prstGeom prst="rect">
            <a:avLst/>
          </a:prstGeom>
          <a:noFill/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Can be changed</a:t>
            </a:r>
            <a:endParaRPr lang="en-US" dirty="0"/>
          </a:p>
        </p:txBody>
      </p:sp>
      <p:cxnSp>
        <p:nvCxnSpPr>
          <p:cNvPr id="54" name="Straight Arrow Connector 53"/>
          <p:cNvCxnSpPr>
            <a:stCxn id="52" idx="1"/>
            <a:endCxn id="28" idx="3"/>
          </p:cNvCxnSpPr>
          <p:nvPr/>
        </p:nvCxnSpPr>
        <p:spPr>
          <a:xfrm flipH="1">
            <a:off x="7596336" y="2800043"/>
            <a:ext cx="216024" cy="5972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8776" y="5370170"/>
            <a:ext cx="145584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Other</a:t>
            </a:r>
            <a:r>
              <a:rPr lang="en-US" dirty="0" smtClean="0"/>
              <a:t> factors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 flipH="1" flipV="1">
            <a:off x="1835696" y="4137905"/>
            <a:ext cx="418372" cy="123226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2176852" y="3350297"/>
            <a:ext cx="245572" cy="2025563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6" idx="0"/>
          </p:cNvCxnSpPr>
          <p:nvPr/>
        </p:nvCxnSpPr>
        <p:spPr>
          <a:xfrm flipV="1">
            <a:off x="1508346" y="4286402"/>
            <a:ext cx="32862" cy="158140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19109" y="3428826"/>
            <a:ext cx="1852083" cy="30777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Reducible Fraction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>
          <a:xfrm>
            <a:off x="385192" y="260649"/>
            <a:ext cx="8229600" cy="576064"/>
          </a:xfrm>
        </p:spPr>
        <p:txBody>
          <a:bodyPr/>
          <a:lstStyle/>
          <a:p>
            <a:r>
              <a:rPr lang="en-US" dirty="0" smtClean="0"/>
              <a:t>From the Model to Control Policies</a:t>
            </a:r>
            <a:endParaRPr lang="en-US" dirty="0"/>
          </a:p>
        </p:txBody>
      </p:sp>
      <p:sp>
        <p:nvSpPr>
          <p:cNvPr id="30" name="Right Arrow 29"/>
          <p:cNvSpPr/>
          <p:nvPr/>
        </p:nvSpPr>
        <p:spPr>
          <a:xfrm>
            <a:off x="2962484" y="2912125"/>
            <a:ext cx="1537508" cy="27426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54838" y="6630988"/>
            <a:ext cx="533400" cy="227012"/>
          </a:xfrm>
        </p:spPr>
        <p:txBody>
          <a:bodyPr/>
          <a:lstStyle/>
          <a:p>
            <a:fld id="{C01657E1-BD27-4151-AA5A-F3047EA2BE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846690" y="1013612"/>
            <a:ext cx="1769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Asthma </a:t>
            </a:r>
            <a:r>
              <a:rPr lang="en-US" sz="2000" b="1" dirty="0" err="1" smtClean="0"/>
              <a:t>BoD</a:t>
            </a:r>
            <a:endParaRPr lang="en-US" sz="20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781939" y="2603306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Attributable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4458421" y="1679360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Attributable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2772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Attributable</a:t>
            </a:r>
            <a:r>
              <a:rPr lang="fi-FI" dirty="0" smtClean="0"/>
              <a:t> YLD_I &amp; </a:t>
            </a:r>
            <a:r>
              <a:rPr lang="fi-FI" dirty="0" err="1" smtClean="0"/>
              <a:t>attributable</a:t>
            </a:r>
            <a:r>
              <a:rPr lang="fi-FI" dirty="0" smtClean="0"/>
              <a:t> YLD_P – </a:t>
            </a:r>
            <a:r>
              <a:rPr lang="fi-FI" dirty="0" err="1" smtClean="0"/>
              <a:t>Comparison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1969519"/>
              </p:ext>
            </p:extLst>
          </p:nvPr>
        </p:nvGraphicFramePr>
        <p:xfrm>
          <a:off x="17253" y="1249363"/>
          <a:ext cx="5058803" cy="5608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950416"/>
              </p:ext>
            </p:extLst>
          </p:nvPr>
        </p:nvGraphicFramePr>
        <p:xfrm>
          <a:off x="4788024" y="1249363"/>
          <a:ext cx="4176464" cy="5608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7624" y="1249363"/>
            <a:ext cx="65274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i-FI" dirty="0" smtClean="0"/>
              <a:t>1986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1249363"/>
            <a:ext cx="65274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i-FI" dirty="0" smtClean="0"/>
              <a:t>2006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51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Comparison</a:t>
            </a:r>
            <a:r>
              <a:rPr lang="fi-FI" dirty="0" smtClean="0"/>
              <a:t> </a:t>
            </a:r>
            <a:r>
              <a:rPr lang="fi-FI" dirty="0" err="1" smtClean="0"/>
              <a:t>studies</a:t>
            </a:r>
            <a:r>
              <a:rPr lang="fi-FI" dirty="0" smtClean="0"/>
              <a:t> – </a:t>
            </a:r>
            <a:r>
              <a:rPr lang="fi-FI" dirty="0" err="1" smtClean="0"/>
              <a:t>Methods</a:t>
            </a:r>
            <a:r>
              <a:rPr lang="fi-FI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386183"/>
              </p:ext>
            </p:extLst>
          </p:nvPr>
        </p:nvGraphicFramePr>
        <p:xfrm>
          <a:off x="85678" y="1176062"/>
          <a:ext cx="8928993" cy="39420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728193"/>
                <a:gridCol w="1152128"/>
                <a:gridCol w="1224136"/>
                <a:gridCol w="1152128"/>
                <a:gridCol w="1152128"/>
                <a:gridCol w="1355596"/>
                <a:gridCol w="116468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WHO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IHME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EBoDE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SETURI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HealthVent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Thesis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 smtClean="0"/>
                        <a:t>Target </a:t>
                      </a:r>
                      <a:r>
                        <a:rPr lang="fi-FI" b="1" dirty="0" err="1" smtClean="0"/>
                        <a:t>year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 smtClean="0"/>
                        <a:t>YLD </a:t>
                      </a:r>
                      <a:r>
                        <a:rPr lang="fi-FI" b="1" dirty="0" err="1" smtClean="0"/>
                        <a:t>estimate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YLD_I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YLD_P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YLD_I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YLD_I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YLD_I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YLD_I</a:t>
                      </a:r>
                    </a:p>
                    <a:p>
                      <a:r>
                        <a:rPr lang="fi-FI" dirty="0" smtClean="0"/>
                        <a:t>YLD_P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 err="1" smtClean="0"/>
                        <a:t>Disability</a:t>
                      </a:r>
                      <a:r>
                        <a:rPr lang="fi-FI" b="1" dirty="0" smtClean="0"/>
                        <a:t> </a:t>
                      </a:r>
                      <a:r>
                        <a:rPr lang="fi-FI" b="1" dirty="0" err="1" smtClean="0"/>
                        <a:t>Weight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0,04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0,009-0,132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0,04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0,04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0,04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0,04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 err="1" smtClean="0"/>
                        <a:t>Duration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15 </a:t>
                      </a:r>
                      <a:r>
                        <a:rPr lang="fi-FI" dirty="0" err="1" smtClean="0"/>
                        <a:t>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 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15 </a:t>
                      </a:r>
                      <a:r>
                        <a:rPr lang="fi-FI" dirty="0" err="1" smtClean="0"/>
                        <a:t>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15 </a:t>
                      </a:r>
                      <a:r>
                        <a:rPr lang="fi-FI" dirty="0" err="1" smtClean="0"/>
                        <a:t>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15 </a:t>
                      </a:r>
                      <a:r>
                        <a:rPr lang="fi-FI" dirty="0" err="1" smtClean="0"/>
                        <a:t>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15 </a:t>
                      </a:r>
                      <a:r>
                        <a:rPr lang="fi-FI" dirty="0" err="1" smtClean="0"/>
                        <a:t>years</a:t>
                      </a:r>
                      <a:endParaRPr lang="fi-FI" dirty="0" smtClean="0"/>
                    </a:p>
                    <a:p>
                      <a:r>
                        <a:rPr lang="fi-FI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 err="1" smtClean="0"/>
                        <a:t>Discounting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Yes</a:t>
                      </a:r>
                      <a:endParaRPr lang="fi-FI" dirty="0" smtClean="0"/>
                    </a:p>
                    <a:p>
                      <a:r>
                        <a:rPr lang="fi-FI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 err="1" smtClean="0"/>
                        <a:t>Source</a:t>
                      </a:r>
                      <a:r>
                        <a:rPr lang="fi-FI" b="1" baseline="0" dirty="0" smtClean="0"/>
                        <a:t> </a:t>
                      </a:r>
                      <a:r>
                        <a:rPr lang="fi-FI" b="1" baseline="0" dirty="0" err="1" smtClean="0"/>
                        <a:t>Asthma</a:t>
                      </a:r>
                      <a:r>
                        <a:rPr lang="fi-FI" b="1" baseline="0" dirty="0" smtClean="0"/>
                        <a:t> Data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WHO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WHO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WHO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WHO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KELA </a:t>
                      </a:r>
                      <a:r>
                        <a:rPr lang="fi-FI" dirty="0" err="1" smtClean="0"/>
                        <a:t>statistics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75675" y="6586538"/>
            <a:ext cx="533400" cy="227012"/>
          </a:xfrm>
        </p:spPr>
        <p:txBody>
          <a:bodyPr/>
          <a:lstStyle/>
          <a:p>
            <a:fld id="{C01657E1-BD27-4151-AA5A-F3047EA2BEF7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59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785" y="-1"/>
            <a:ext cx="8229600" cy="844841"/>
          </a:xfrm>
        </p:spPr>
        <p:txBody>
          <a:bodyPr/>
          <a:lstStyle/>
          <a:p>
            <a:r>
              <a:rPr lang="fi-FI" dirty="0" err="1" smtClean="0"/>
              <a:t>Comparison</a:t>
            </a:r>
            <a:r>
              <a:rPr lang="fi-FI" dirty="0" smtClean="0"/>
              <a:t> with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studies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009929"/>
              </p:ext>
            </p:extLst>
          </p:nvPr>
        </p:nvGraphicFramePr>
        <p:xfrm>
          <a:off x="438867" y="844841"/>
          <a:ext cx="8229601" cy="388030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03671"/>
                <a:gridCol w="954428"/>
                <a:gridCol w="2708829"/>
                <a:gridCol w="1359002"/>
                <a:gridCol w="1603671"/>
              </a:tblGrid>
              <a:tr h="682915">
                <a:tc>
                  <a:txBody>
                    <a:bodyPr/>
                    <a:lstStyle/>
                    <a:p>
                      <a:r>
                        <a:rPr lang="fi-FI" sz="2000" dirty="0" err="1" smtClean="0"/>
                        <a:t>Study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err="1" smtClean="0"/>
                        <a:t>Year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err="1" smtClean="0"/>
                        <a:t>Factor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err="1" smtClean="0"/>
                        <a:t>Estimate</a:t>
                      </a:r>
                      <a:r>
                        <a:rPr lang="fi-FI" sz="2000" dirty="0" smtClean="0"/>
                        <a:t> (YLD)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err="1" smtClean="0"/>
                        <a:t>Thesis</a:t>
                      </a:r>
                      <a:r>
                        <a:rPr lang="fi-FI" sz="2000" baseline="0" dirty="0" smtClean="0"/>
                        <a:t> (YLD)</a:t>
                      </a:r>
                      <a:endParaRPr lang="en-US" sz="2000" dirty="0"/>
                    </a:p>
                  </a:txBody>
                  <a:tcPr/>
                </a:tc>
              </a:tr>
              <a:tr h="385996"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WHO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2002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err="1" smtClean="0"/>
                        <a:t>Asthma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>
                          <a:latin typeface="+mj-lt"/>
                        </a:rPr>
                        <a:t>9</a:t>
                      </a:r>
                      <a:r>
                        <a:rPr lang="fi-FI" sz="2000" dirty="0" smtClean="0">
                          <a:latin typeface="+mj-lt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2000" dirty="0" smtClean="0">
                          <a:latin typeface="+mj-lt"/>
                        </a:rPr>
                        <a:t>526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>
                          <a:latin typeface="+mj-lt"/>
                        </a:rPr>
                        <a:t>8</a:t>
                      </a:r>
                      <a:r>
                        <a:rPr lang="fi-FI" sz="2000" dirty="0" smtClean="0">
                          <a:latin typeface="+mj-lt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2000" dirty="0" smtClean="0">
                          <a:latin typeface="+mj-lt"/>
                        </a:rPr>
                        <a:t>974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</a:tr>
              <a:tr h="385996"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WHO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2004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err="1" smtClean="0"/>
                        <a:t>Asthma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>
                          <a:latin typeface="+mj-lt"/>
                        </a:rPr>
                        <a:t>9</a:t>
                      </a:r>
                      <a:r>
                        <a:rPr lang="fi-FI" sz="2000" dirty="0" smtClean="0">
                          <a:latin typeface="+mj-lt"/>
                          <a:ea typeface="Arial Unicode MS"/>
                          <a:cs typeface="Arial Unicode MS"/>
                        </a:rPr>
                        <a:t> 000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dirty="0" smtClean="0">
                          <a:latin typeface="+mj-lt"/>
                        </a:rPr>
                        <a:t>8</a:t>
                      </a:r>
                      <a:r>
                        <a:rPr lang="fi-FI" sz="2000" dirty="0" smtClean="0">
                          <a:latin typeface="+mj-lt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2000" dirty="0" smtClean="0"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r>
                        <a:rPr lang="fi-FI" sz="2000" dirty="0" smtClean="0">
                          <a:latin typeface="+mj-lt"/>
                        </a:rPr>
                        <a:t>91</a:t>
                      </a:r>
                      <a:endParaRPr lang="en-US" sz="2000" dirty="0" smtClean="0">
                        <a:latin typeface="+mj-lt"/>
                      </a:endParaRPr>
                    </a:p>
                  </a:txBody>
                  <a:tcPr/>
                </a:tc>
              </a:tr>
              <a:tr h="385996">
                <a:tc>
                  <a:txBody>
                    <a:bodyPr/>
                    <a:lstStyle/>
                    <a:p>
                      <a:r>
                        <a:rPr lang="fi-FI" sz="2000" dirty="0" err="1" smtClean="0"/>
                        <a:t>HealthVent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2010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err="1" smtClean="0"/>
                        <a:t>Asthma</a:t>
                      </a:r>
                      <a:r>
                        <a:rPr lang="fi-FI" sz="2000" baseline="0" dirty="0" smtClean="0"/>
                        <a:t> </a:t>
                      </a:r>
                      <a:r>
                        <a:rPr lang="fi-FI" sz="2000" baseline="30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>
                          <a:latin typeface="+mj-lt"/>
                        </a:rPr>
                        <a:t>2</a:t>
                      </a:r>
                      <a:r>
                        <a:rPr lang="fi-FI" sz="2000" dirty="0" smtClean="0">
                          <a:latin typeface="+mj-lt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2000" dirty="0" smtClean="0">
                          <a:latin typeface="+mj-lt"/>
                        </a:rPr>
                        <a:t>023*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>
                          <a:latin typeface="+mj-lt"/>
                        </a:rPr>
                        <a:t>2</a:t>
                      </a:r>
                      <a:r>
                        <a:rPr lang="fi-FI" sz="2000" baseline="0" dirty="0" smtClean="0">
                          <a:latin typeface="+mj-lt"/>
                        </a:rPr>
                        <a:t> 037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</a:tr>
              <a:tr h="385996">
                <a:tc>
                  <a:txBody>
                    <a:bodyPr/>
                    <a:lstStyle/>
                    <a:p>
                      <a:r>
                        <a:rPr lang="fi-FI" sz="2000" dirty="0" err="1" smtClean="0"/>
                        <a:t>HealthVent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2010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PM2.5</a:t>
                      </a:r>
                      <a:r>
                        <a:rPr lang="fi-FI" sz="2000" baseline="0" dirty="0" smtClean="0"/>
                        <a:t> </a:t>
                      </a:r>
                      <a:r>
                        <a:rPr lang="fi-FI" sz="2000" baseline="30000" dirty="0" smtClean="0"/>
                        <a:t>1,a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>
                          <a:latin typeface="+mj-lt"/>
                        </a:rPr>
                        <a:t>8</a:t>
                      </a:r>
                      <a:r>
                        <a:rPr lang="fi-FI" sz="2000" dirty="0" smtClean="0">
                          <a:latin typeface="+mj-lt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2000" dirty="0" smtClean="0">
                          <a:latin typeface="+mj-lt"/>
                        </a:rPr>
                        <a:t>653*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>
                          <a:latin typeface="+mj-lt"/>
                        </a:rPr>
                        <a:t>1</a:t>
                      </a:r>
                      <a:r>
                        <a:rPr lang="fi-FI" sz="2000" dirty="0" smtClean="0">
                          <a:latin typeface="+mj-lt"/>
                          <a:ea typeface="Arial Unicode MS"/>
                          <a:cs typeface="Arial Unicode MS"/>
                        </a:rPr>
                        <a:t> </a:t>
                      </a:r>
                      <a:r>
                        <a:rPr lang="fi-FI" sz="2000" dirty="0" smtClean="0">
                          <a:latin typeface="+mj-lt"/>
                        </a:rPr>
                        <a:t>049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</a:tr>
              <a:tr h="385996">
                <a:tc>
                  <a:txBody>
                    <a:bodyPr/>
                    <a:lstStyle/>
                    <a:p>
                      <a:r>
                        <a:rPr lang="fi-FI" sz="2000" dirty="0" err="1" smtClean="0"/>
                        <a:t>HealthVent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2010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SHS </a:t>
                      </a:r>
                      <a:r>
                        <a:rPr lang="fi-FI" sz="2000" baseline="30000" dirty="0" smtClean="0"/>
                        <a:t>2,a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>
                          <a:latin typeface="+mj-lt"/>
                        </a:rPr>
                        <a:t>278*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>
                          <a:latin typeface="+mj-lt"/>
                        </a:rPr>
                        <a:t>591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</a:tr>
              <a:tr h="385996">
                <a:tc>
                  <a:txBody>
                    <a:bodyPr/>
                    <a:lstStyle/>
                    <a:p>
                      <a:r>
                        <a:rPr lang="fi-FI" sz="2000" dirty="0" err="1" smtClean="0"/>
                        <a:t>HealthVent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2010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err="1" smtClean="0"/>
                        <a:t>Dampness</a:t>
                      </a:r>
                      <a:r>
                        <a:rPr lang="fi-FI" sz="2000" dirty="0" smtClean="0"/>
                        <a:t> &amp; </a:t>
                      </a:r>
                      <a:r>
                        <a:rPr lang="fi-FI" sz="2000" dirty="0" err="1" smtClean="0"/>
                        <a:t>Mould</a:t>
                      </a:r>
                      <a:r>
                        <a:rPr lang="fi-FI" sz="2000" dirty="0" smtClean="0"/>
                        <a:t> </a:t>
                      </a:r>
                      <a:r>
                        <a:rPr lang="fi-FI" sz="2000" baseline="30000" dirty="0" smtClean="0"/>
                        <a:t>3,a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>
                          <a:latin typeface="+mj-lt"/>
                        </a:rPr>
                        <a:t>340*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>
                          <a:latin typeface="+mj-lt"/>
                        </a:rPr>
                        <a:t>397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</a:tr>
              <a:tr h="385996">
                <a:tc>
                  <a:txBody>
                    <a:bodyPr/>
                    <a:lstStyle/>
                    <a:p>
                      <a:r>
                        <a:rPr lang="fi-FI" sz="2000" dirty="0" err="1" smtClean="0"/>
                        <a:t>EBoDE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2010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SHS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>
                          <a:latin typeface="+mj-lt"/>
                        </a:rPr>
                        <a:t>692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>
                          <a:latin typeface="+mj-lt"/>
                        </a:rPr>
                        <a:t>604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</a:tr>
              <a:tr h="405583">
                <a:tc>
                  <a:txBody>
                    <a:bodyPr/>
                    <a:lstStyle/>
                    <a:p>
                      <a:r>
                        <a:rPr lang="fi-FI" sz="2000" dirty="0" err="1" smtClean="0"/>
                        <a:t>EBoDE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2010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err="1" smtClean="0"/>
                        <a:t>Formaldehyde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>
                          <a:latin typeface="+mj-lt"/>
                        </a:rPr>
                        <a:t>9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>
                          <a:latin typeface="+mj-lt"/>
                        </a:rPr>
                        <a:t>0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575675" y="6586538"/>
            <a:ext cx="533400" cy="227012"/>
          </a:xfrm>
        </p:spPr>
        <p:txBody>
          <a:bodyPr/>
          <a:lstStyle/>
          <a:p>
            <a:fld id="{C01657E1-BD27-4151-AA5A-F3047EA2BEF7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68785" y="4750697"/>
            <a:ext cx="5784019" cy="147732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* In DALYs</a:t>
            </a:r>
          </a:p>
          <a:p>
            <a:r>
              <a:rPr lang="en-US" baseline="30000" dirty="0"/>
              <a:t>a</a:t>
            </a:r>
            <a:r>
              <a:rPr lang="en-US" dirty="0" smtClean="0"/>
              <a:t> Includes only attributable to poor indoor air quality</a:t>
            </a:r>
          </a:p>
          <a:p>
            <a:r>
              <a:rPr lang="en-US" baseline="30000" dirty="0"/>
              <a:t>1</a:t>
            </a:r>
            <a:r>
              <a:rPr lang="en-US" dirty="0" smtClean="0"/>
              <a:t> includes asthma, lung cancer, CV-diseases, COPD</a:t>
            </a:r>
          </a:p>
          <a:p>
            <a:r>
              <a:rPr lang="en-US" baseline="30000" dirty="0"/>
              <a:t>2</a:t>
            </a:r>
            <a:r>
              <a:rPr lang="en-US" dirty="0" smtClean="0"/>
              <a:t> includes lung cancer, ischemic heart disease, asthma</a:t>
            </a:r>
          </a:p>
          <a:p>
            <a:r>
              <a:rPr lang="en-US" baseline="30000" dirty="0"/>
              <a:t>3</a:t>
            </a:r>
            <a:r>
              <a:rPr lang="en-US" smtClean="0"/>
              <a:t> </a:t>
            </a:r>
            <a:r>
              <a:rPr lang="en-US" dirty="0" smtClean="0"/>
              <a:t>includes respiratory infections, asthma</a:t>
            </a:r>
            <a:r>
              <a:rPr lang="fi-FI" baseline="30000" dirty="0" smtClean="0"/>
              <a:t> 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84715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Risk</a:t>
            </a:r>
            <a:r>
              <a:rPr lang="fi-FI" dirty="0"/>
              <a:t> </a:t>
            </a:r>
            <a:r>
              <a:rPr lang="fi-FI" dirty="0" err="1"/>
              <a:t>estimates</a:t>
            </a:r>
            <a:r>
              <a:rPr lang="fi-FI" dirty="0"/>
              <a:t> for </a:t>
            </a:r>
            <a:r>
              <a:rPr lang="fi-FI" dirty="0" err="1"/>
              <a:t>stressors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9363"/>
            <a:ext cx="8229600" cy="4618037"/>
          </a:xfrm>
        </p:spPr>
        <p:txBody>
          <a:bodyPr/>
          <a:lstStyle/>
          <a:p>
            <a:r>
              <a:rPr lang="fi-FI" dirty="0" err="1"/>
              <a:t>Risk</a:t>
            </a:r>
            <a:r>
              <a:rPr lang="fi-FI" dirty="0"/>
              <a:t> </a:t>
            </a:r>
            <a:r>
              <a:rPr lang="fi-FI" dirty="0" err="1"/>
              <a:t>estimates</a:t>
            </a:r>
            <a:r>
              <a:rPr lang="fi-FI" dirty="0"/>
              <a:t> for </a:t>
            </a:r>
            <a:r>
              <a:rPr lang="fi-FI" dirty="0" err="1"/>
              <a:t>stressor</a:t>
            </a:r>
            <a:r>
              <a:rPr lang="fi-FI" dirty="0"/>
              <a:t> </a:t>
            </a:r>
            <a:r>
              <a:rPr lang="fi-FI" dirty="0" err="1"/>
              <a:t>were</a:t>
            </a:r>
            <a:r>
              <a:rPr lang="fi-FI" dirty="0"/>
              <a:t> </a:t>
            </a:r>
            <a:r>
              <a:rPr lang="fi-FI" dirty="0" err="1"/>
              <a:t>available</a:t>
            </a:r>
            <a:r>
              <a:rPr lang="fi-FI" dirty="0"/>
              <a:t> for </a:t>
            </a:r>
            <a:r>
              <a:rPr lang="fi-FI" dirty="0" err="1"/>
              <a:t>short</a:t>
            </a:r>
            <a:r>
              <a:rPr lang="fi-FI" dirty="0"/>
              <a:t> </a:t>
            </a:r>
            <a:r>
              <a:rPr lang="fi-FI" dirty="0" err="1"/>
              <a:t>window</a:t>
            </a:r>
            <a:r>
              <a:rPr lang="fi-FI" dirty="0"/>
              <a:t> of </a:t>
            </a:r>
            <a:r>
              <a:rPr lang="fi-FI" dirty="0" err="1"/>
              <a:t>time</a:t>
            </a:r>
            <a:r>
              <a:rPr lang="fi-FI" dirty="0"/>
              <a:t> </a:t>
            </a:r>
            <a:endParaRPr lang="fi-FI" dirty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>
                <a:sym typeface="Wingdings" pitchFamily="2" charset="2"/>
              </a:rPr>
              <a:t>linear</a:t>
            </a:r>
            <a:r>
              <a:rPr lang="fi-FI" dirty="0">
                <a:sym typeface="Wingdings" pitchFamily="2" charset="2"/>
              </a:rPr>
              <a:t> regression </a:t>
            </a:r>
            <a:r>
              <a:rPr lang="fi-FI" dirty="0" err="1">
                <a:sym typeface="Wingdings" pitchFamily="2" charset="2"/>
              </a:rPr>
              <a:t>used</a:t>
            </a:r>
            <a:r>
              <a:rPr lang="fi-FI" dirty="0">
                <a:sym typeface="Wingdings" pitchFamily="2" charset="2"/>
              </a:rPr>
              <a:t> for </a:t>
            </a:r>
            <a:r>
              <a:rPr lang="fi-FI" dirty="0" err="1">
                <a:sym typeface="Wingdings" pitchFamily="2" charset="2"/>
              </a:rPr>
              <a:t>extrapolation</a:t>
            </a:r>
            <a:r>
              <a:rPr lang="fi-FI" dirty="0">
                <a:sym typeface="Wingdings" pitchFamily="2" charset="2"/>
              </a:rPr>
              <a:t> for </a:t>
            </a:r>
            <a:r>
              <a:rPr lang="fi-FI" dirty="0" err="1">
                <a:sym typeface="Wingdings" pitchFamily="2" charset="2"/>
              </a:rPr>
              <a:t>longer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err="1">
                <a:sym typeface="Wingdings" pitchFamily="2" charset="2"/>
              </a:rPr>
              <a:t>period</a:t>
            </a:r>
            <a:r>
              <a:rPr lang="fi-FI" dirty="0">
                <a:sym typeface="Wingdings" pitchFamily="2" charset="2"/>
              </a:rPr>
              <a:t> of </a:t>
            </a:r>
            <a:r>
              <a:rPr lang="fi-FI" dirty="0" err="1">
                <a:sym typeface="Wingdings" pitchFamily="2" charset="2"/>
              </a:rPr>
              <a:t>time</a:t>
            </a:r>
            <a:endParaRPr lang="fi-FI" dirty="0">
              <a:sym typeface="Wingdings" pitchFamily="2" charset="2"/>
            </a:endParaRPr>
          </a:p>
          <a:p>
            <a:pPr marL="0" indent="0">
              <a:buNone/>
            </a:pPr>
            <a:endParaRPr lang="fi-FI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79250275"/>
              </p:ext>
            </p:extLst>
          </p:nvPr>
        </p:nvGraphicFramePr>
        <p:xfrm>
          <a:off x="611560" y="2996952"/>
          <a:ext cx="7543495" cy="3134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650656" y="65254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4C96ABB-4B46-4DAE-AA00-34F70CE0C322}" type="slidenum">
              <a:rPr lang="en-US" sz="1600" b="1" smtClean="0">
                <a:solidFill>
                  <a:schemeClr val="bg1"/>
                </a:solidFill>
              </a:rPr>
              <a:t>53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2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Tobacco </a:t>
            </a:r>
            <a:r>
              <a:rPr lang="fi-FI" dirty="0" err="1" smtClean="0"/>
              <a:t>Statistics</a:t>
            </a:r>
            <a:r>
              <a:rPr lang="fi-FI" dirty="0" smtClean="0"/>
              <a:t> Finland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241891"/>
              </p:ext>
            </p:extLst>
          </p:nvPr>
        </p:nvGraphicFramePr>
        <p:xfrm>
          <a:off x="457200" y="15240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575675" y="6586538"/>
            <a:ext cx="533400" cy="227012"/>
          </a:xfrm>
        </p:spPr>
        <p:txBody>
          <a:bodyPr/>
          <a:lstStyle/>
          <a:p>
            <a:fld id="{C01657E1-BD27-4151-AA5A-F3047EA2BEF7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45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PM </a:t>
            </a:r>
            <a:r>
              <a:rPr lang="fi-FI" dirty="0" err="1" smtClean="0"/>
              <a:t>Exposure</a:t>
            </a:r>
            <a:r>
              <a:rPr lang="fi-FI" dirty="0" smtClean="0"/>
              <a:t> </a:t>
            </a:r>
            <a:r>
              <a:rPr lang="fi-FI" dirty="0" err="1" smtClean="0"/>
              <a:t>trends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8244900"/>
              </p:ext>
            </p:extLst>
          </p:nvPr>
        </p:nvGraphicFramePr>
        <p:xfrm>
          <a:off x="179512" y="1340768"/>
          <a:ext cx="8790214" cy="5492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57E1-BD27-4151-AA5A-F3047EA2BEF7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3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21810" y="955689"/>
            <a:ext cx="9274330" cy="5787730"/>
            <a:chOff x="-21810" y="116632"/>
            <a:chExt cx="9130314" cy="6626787"/>
          </a:xfrm>
        </p:grpSpPr>
        <p:sp>
          <p:nvSpPr>
            <p:cNvPr id="157" name="Rectangle 156"/>
            <p:cNvSpPr/>
            <p:nvPr/>
          </p:nvSpPr>
          <p:spPr>
            <a:xfrm>
              <a:off x="1583668" y="3769314"/>
              <a:ext cx="7367882" cy="517122"/>
            </a:xfrm>
            <a:prstGeom prst="rect">
              <a:avLst/>
            </a:prstGeom>
            <a:solidFill>
              <a:schemeClr val="accent1">
                <a:lumMod val="75000"/>
                <a:alpha val="2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983080" y="980728"/>
              <a:ext cx="7981408" cy="436694"/>
            </a:xfrm>
            <a:prstGeom prst="rect">
              <a:avLst/>
            </a:prstGeom>
            <a:solidFill>
              <a:srgbClr val="0033CC">
                <a:alpha val="25000"/>
              </a:srgbClr>
            </a:solidFill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1665072" y="6226297"/>
              <a:ext cx="7279618" cy="517122"/>
            </a:xfrm>
            <a:prstGeom prst="rect">
              <a:avLst/>
            </a:prstGeom>
            <a:solidFill>
              <a:srgbClr val="006600">
                <a:alpha val="25000"/>
              </a:srgbClr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906163" y="116632"/>
              <a:ext cx="8058325" cy="576064"/>
            </a:xfrm>
            <a:prstGeom prst="rect">
              <a:avLst/>
            </a:prstGeom>
            <a:solidFill>
              <a:schemeClr val="bg1">
                <a:lumMod val="50000"/>
                <a:alpha val="2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1115616" y="4365104"/>
              <a:ext cx="7848872" cy="456439"/>
            </a:xfrm>
            <a:prstGeom prst="rect">
              <a:avLst/>
            </a:prstGeom>
            <a:solidFill>
              <a:schemeClr val="accent3">
                <a:lumMod val="75000"/>
                <a:alpha val="2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1275170" y="2204865"/>
              <a:ext cx="7668852" cy="1209667"/>
            </a:xfrm>
            <a:prstGeom prst="rect">
              <a:avLst/>
            </a:prstGeom>
            <a:solidFill>
              <a:srgbClr val="FF0000">
                <a:alpha val="25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971600" y="260648"/>
              <a:ext cx="65274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2015</a:t>
              </a:r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479097" y="260648"/>
              <a:ext cx="65274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2016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919257" y="260648"/>
              <a:ext cx="65274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2017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59417" y="260648"/>
              <a:ext cx="65274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2018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99577" y="260648"/>
              <a:ext cx="65274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2019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239737" y="260648"/>
              <a:ext cx="65274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2020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87624" y="1124744"/>
              <a:ext cx="216024" cy="216024"/>
            </a:xfrm>
            <a:prstGeom prst="rect">
              <a:avLst/>
            </a:prstGeom>
            <a:solidFill>
              <a:srgbClr val="0033CC"/>
            </a:solidFill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627784" y="1124744"/>
              <a:ext cx="216024" cy="216024"/>
            </a:xfrm>
            <a:prstGeom prst="rect">
              <a:avLst/>
            </a:prstGeom>
            <a:solidFill>
              <a:srgbClr val="0033CC"/>
            </a:solidFill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067944" y="1124744"/>
              <a:ext cx="216024" cy="216024"/>
            </a:xfrm>
            <a:prstGeom prst="rect">
              <a:avLst/>
            </a:prstGeom>
            <a:solidFill>
              <a:srgbClr val="0033CC"/>
            </a:solidFill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508104" y="1124744"/>
              <a:ext cx="216024" cy="216024"/>
            </a:xfrm>
            <a:prstGeom prst="rect">
              <a:avLst/>
            </a:prstGeom>
            <a:solidFill>
              <a:srgbClr val="0033CC"/>
            </a:solidFill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948264" y="1124744"/>
              <a:ext cx="216024" cy="216024"/>
            </a:xfrm>
            <a:prstGeom prst="rect">
              <a:avLst/>
            </a:prstGeom>
            <a:solidFill>
              <a:srgbClr val="0033CC"/>
            </a:solidFill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316416" y="1124744"/>
              <a:ext cx="216024" cy="21602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87624" y="4441758"/>
              <a:ext cx="216024" cy="21602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627784" y="4441758"/>
              <a:ext cx="216024" cy="21602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067944" y="4441758"/>
              <a:ext cx="216024" cy="21602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508104" y="4441758"/>
              <a:ext cx="216024" cy="21602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948264" y="4441758"/>
              <a:ext cx="216024" cy="21602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388424" y="4441758"/>
              <a:ext cx="216024" cy="21602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0" y="1048091"/>
              <a:ext cx="932979" cy="387635"/>
            </a:xfrm>
            <a:prstGeom prst="rect">
              <a:avLst/>
            </a:prstGeom>
            <a:noFill/>
            <a:ln>
              <a:solidFill>
                <a:srgbClr val="0033CC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sz="1600" b="1" dirty="0" err="1" smtClean="0">
                  <a:solidFill>
                    <a:srgbClr val="0033CC"/>
                  </a:solidFill>
                </a:rPr>
                <a:t>BaU</a:t>
              </a:r>
              <a:r>
                <a:rPr lang="fi-FI" sz="1600" b="1" dirty="0" smtClean="0">
                  <a:solidFill>
                    <a:srgbClr val="0033CC"/>
                  </a:solidFill>
                </a:rPr>
                <a:t> </a:t>
              </a:r>
              <a:r>
                <a:rPr lang="fi-FI" sz="1600" b="1" dirty="0" err="1" smtClean="0">
                  <a:solidFill>
                    <a:srgbClr val="0033CC"/>
                  </a:solidFill>
                </a:rPr>
                <a:t>Inc</a:t>
              </a:r>
              <a:endParaRPr lang="en-US" sz="1600" b="1" dirty="0">
                <a:solidFill>
                  <a:srgbClr val="0033CC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-21810" y="4365104"/>
              <a:ext cx="1021353" cy="387635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sz="1600" b="1" dirty="0" err="1" smtClean="0">
                  <a:solidFill>
                    <a:schemeClr val="accent3">
                      <a:lumMod val="75000"/>
                    </a:schemeClr>
                  </a:solidFill>
                </a:rPr>
                <a:t>BaUPrev</a:t>
              </a:r>
              <a:endParaRPr lang="en-US" sz="16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9510" y="2339588"/>
              <a:ext cx="1226361" cy="58477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b="1" dirty="0" smtClean="0">
                  <a:solidFill>
                    <a:srgbClr val="FF0000"/>
                  </a:solidFill>
                </a:rPr>
                <a:t>Control 1</a:t>
              </a:r>
            </a:p>
            <a:p>
              <a:r>
                <a:rPr lang="fi-FI" sz="1400" dirty="0" err="1" smtClean="0">
                  <a:solidFill>
                    <a:srgbClr val="FF0000"/>
                  </a:solidFill>
                </a:rPr>
                <a:t>Preventing</a:t>
              </a:r>
              <a:r>
                <a:rPr lang="fi-FI" sz="1400" dirty="0" smtClean="0">
                  <a:solidFill>
                    <a:srgbClr val="FF0000"/>
                  </a:solidFill>
                </a:rPr>
                <a:t> </a:t>
              </a:r>
              <a:r>
                <a:rPr lang="fi-FI" sz="1400" dirty="0" err="1" smtClean="0">
                  <a:solidFill>
                    <a:srgbClr val="FF0000"/>
                  </a:solidFill>
                </a:rPr>
                <a:t>Inc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815376" y="2320907"/>
              <a:ext cx="452368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sz="1400" b="1" dirty="0" smtClean="0"/>
                <a:t>-x%</a:t>
              </a:r>
              <a:endParaRPr lang="en-US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75856" y="2339588"/>
              <a:ext cx="452368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sz="1400" b="1" dirty="0" smtClean="0"/>
                <a:t>-x%</a:t>
              </a:r>
              <a:endParaRPr lang="en-US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716016" y="2339588"/>
              <a:ext cx="452368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sz="1400" b="1" dirty="0" smtClean="0"/>
                <a:t>-x%</a:t>
              </a:r>
              <a:endParaRPr lang="en-US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156176" y="2339588"/>
              <a:ext cx="452368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sz="1400" b="1" dirty="0" smtClean="0"/>
                <a:t>-x%</a:t>
              </a:r>
              <a:endParaRPr lang="en-US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596336" y="2339588"/>
              <a:ext cx="452368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sz="1400" b="1" dirty="0" smtClean="0"/>
                <a:t>-x%</a:t>
              </a:r>
              <a:endParaRPr lang="en-US" b="1" dirty="0"/>
            </a:p>
          </p:txBody>
        </p:sp>
        <p:cxnSp>
          <p:nvCxnSpPr>
            <p:cNvPr id="37" name="Straight Connector 36"/>
            <p:cNvCxnSpPr>
              <a:stCxn id="10" idx="2"/>
            </p:cNvCxnSpPr>
            <p:nvPr/>
          </p:nvCxnSpPr>
          <p:spPr>
            <a:xfrm>
              <a:off x="1295636" y="1340768"/>
              <a:ext cx="519740" cy="975492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805468" y="1844824"/>
              <a:ext cx="470387" cy="494764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283967" y="1844824"/>
              <a:ext cx="432049" cy="476084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5724128" y="1844824"/>
              <a:ext cx="432048" cy="4714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164288" y="1844824"/>
              <a:ext cx="432048" cy="494764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V="1">
              <a:off x="2267744" y="1835532"/>
              <a:ext cx="360040" cy="480729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V="1">
              <a:off x="3729826" y="1835533"/>
              <a:ext cx="338118" cy="504054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V="1">
              <a:off x="5148064" y="1835532"/>
              <a:ext cx="360040" cy="480729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V="1">
              <a:off x="6588224" y="1835532"/>
              <a:ext cx="360040" cy="480729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V="1">
              <a:off x="8050306" y="1835533"/>
              <a:ext cx="338118" cy="504054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31" idx="2"/>
              <a:endCxn id="77" idx="0"/>
            </p:cNvCxnSpPr>
            <p:nvPr/>
          </p:nvCxnSpPr>
          <p:spPr>
            <a:xfrm>
              <a:off x="2041560" y="2628684"/>
              <a:ext cx="26704" cy="80031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32" idx="2"/>
              <a:endCxn id="78" idx="0"/>
            </p:cNvCxnSpPr>
            <p:nvPr/>
          </p:nvCxnSpPr>
          <p:spPr>
            <a:xfrm>
              <a:off x="3502040" y="2647365"/>
              <a:ext cx="8407" cy="781635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33" idx="2"/>
              <a:endCxn id="79" idx="0"/>
            </p:cNvCxnSpPr>
            <p:nvPr/>
          </p:nvCxnSpPr>
          <p:spPr>
            <a:xfrm>
              <a:off x="4942200" y="2647365"/>
              <a:ext cx="8407" cy="781635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4" idx="2"/>
              <a:endCxn id="80" idx="0"/>
            </p:cNvCxnSpPr>
            <p:nvPr/>
          </p:nvCxnSpPr>
          <p:spPr>
            <a:xfrm flipH="1">
              <a:off x="6372996" y="2647365"/>
              <a:ext cx="9364" cy="781635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2"/>
            </p:cNvCxnSpPr>
            <p:nvPr/>
          </p:nvCxnSpPr>
          <p:spPr>
            <a:xfrm>
              <a:off x="7822520" y="2647365"/>
              <a:ext cx="0" cy="76716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8604448" y="4533511"/>
              <a:ext cx="3600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642787" y="1844824"/>
              <a:ext cx="465717" cy="4714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1707428" y="3429000"/>
              <a:ext cx="721672" cy="307777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sz="1400" b="1" dirty="0" smtClean="0"/>
                <a:t>+a1-x%</a:t>
              </a:r>
              <a:endParaRPr lang="en-US" b="1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149611" y="3429000"/>
              <a:ext cx="721672" cy="307777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sz="1400" b="1" dirty="0" smtClean="0"/>
                <a:t>+a2-x%</a:t>
              </a:r>
              <a:endParaRPr lang="en-US" b="1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589771" y="3429000"/>
              <a:ext cx="721672" cy="307777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sz="1400" b="1" dirty="0" smtClean="0"/>
                <a:t>+a3-x%</a:t>
              </a:r>
              <a:endParaRPr lang="en-US" b="1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012160" y="3429000"/>
              <a:ext cx="721672" cy="307777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sz="1400" b="1" dirty="0" smtClean="0"/>
                <a:t>+a4-x%</a:t>
              </a:r>
              <a:endParaRPr lang="en-US" b="1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470091" y="3429000"/>
              <a:ext cx="721672" cy="307777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sz="1400" b="1" dirty="0" smtClean="0"/>
                <a:t>+a5-x%</a:t>
              </a:r>
              <a:endParaRPr lang="en-US" b="1" dirty="0"/>
            </a:p>
          </p:txBody>
        </p:sp>
        <p:cxnSp>
          <p:nvCxnSpPr>
            <p:cNvPr id="83" name="Straight Connector 82"/>
            <p:cNvCxnSpPr>
              <a:stCxn id="17" idx="0"/>
              <a:endCxn id="77" idx="1"/>
            </p:cNvCxnSpPr>
            <p:nvPr/>
          </p:nvCxnSpPr>
          <p:spPr>
            <a:xfrm flipV="1">
              <a:off x="1295636" y="3582889"/>
              <a:ext cx="411792" cy="858869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tangle 92"/>
            <p:cNvSpPr/>
            <p:nvPr/>
          </p:nvSpPr>
          <p:spPr>
            <a:xfrm>
              <a:off x="2627784" y="3933056"/>
              <a:ext cx="216024" cy="21602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067944" y="3933056"/>
              <a:ext cx="216024" cy="21602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508104" y="3933056"/>
              <a:ext cx="216024" cy="21602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948264" y="3933056"/>
              <a:ext cx="216024" cy="21602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8460432" y="3933056"/>
              <a:ext cx="216024" cy="21602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/>
            <p:cNvCxnSpPr>
              <a:stCxn id="77" idx="3"/>
              <a:endCxn id="93" idx="1"/>
            </p:cNvCxnSpPr>
            <p:nvPr/>
          </p:nvCxnSpPr>
          <p:spPr>
            <a:xfrm>
              <a:off x="2429100" y="3582889"/>
              <a:ext cx="198684" cy="458179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78" idx="3"/>
              <a:endCxn id="94" idx="1"/>
            </p:cNvCxnSpPr>
            <p:nvPr/>
          </p:nvCxnSpPr>
          <p:spPr>
            <a:xfrm>
              <a:off x="3871283" y="3582889"/>
              <a:ext cx="196661" cy="458179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79" idx="3"/>
              <a:endCxn id="95" idx="1"/>
            </p:cNvCxnSpPr>
            <p:nvPr/>
          </p:nvCxnSpPr>
          <p:spPr>
            <a:xfrm>
              <a:off x="5311443" y="3582889"/>
              <a:ext cx="196661" cy="458179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80" idx="3"/>
              <a:endCxn id="96" idx="1"/>
            </p:cNvCxnSpPr>
            <p:nvPr/>
          </p:nvCxnSpPr>
          <p:spPr>
            <a:xfrm>
              <a:off x="6733832" y="3582889"/>
              <a:ext cx="214432" cy="458179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81" idx="3"/>
              <a:endCxn id="97" idx="1"/>
            </p:cNvCxnSpPr>
            <p:nvPr/>
          </p:nvCxnSpPr>
          <p:spPr>
            <a:xfrm>
              <a:off x="8191763" y="3582889"/>
              <a:ext cx="268669" cy="458179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93" idx="3"/>
              <a:endCxn id="78" idx="1"/>
            </p:cNvCxnSpPr>
            <p:nvPr/>
          </p:nvCxnSpPr>
          <p:spPr>
            <a:xfrm flipV="1">
              <a:off x="2843808" y="3582889"/>
              <a:ext cx="305803" cy="458179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94" idx="3"/>
              <a:endCxn id="79" idx="1"/>
            </p:cNvCxnSpPr>
            <p:nvPr/>
          </p:nvCxnSpPr>
          <p:spPr>
            <a:xfrm flipV="1">
              <a:off x="4283968" y="3582889"/>
              <a:ext cx="305803" cy="458179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95" idx="3"/>
              <a:endCxn id="80" idx="1"/>
            </p:cNvCxnSpPr>
            <p:nvPr/>
          </p:nvCxnSpPr>
          <p:spPr>
            <a:xfrm flipV="1">
              <a:off x="5724128" y="3582889"/>
              <a:ext cx="288032" cy="458179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96" idx="3"/>
              <a:endCxn id="81" idx="1"/>
            </p:cNvCxnSpPr>
            <p:nvPr/>
          </p:nvCxnSpPr>
          <p:spPr>
            <a:xfrm flipV="1">
              <a:off x="7164288" y="3582889"/>
              <a:ext cx="305803" cy="458179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97" idx="3"/>
            </p:cNvCxnSpPr>
            <p:nvPr/>
          </p:nvCxnSpPr>
          <p:spPr>
            <a:xfrm flipV="1">
              <a:off x="8676456" y="3510881"/>
              <a:ext cx="216024" cy="530187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ectangle 126"/>
            <p:cNvSpPr/>
            <p:nvPr/>
          </p:nvSpPr>
          <p:spPr>
            <a:xfrm>
              <a:off x="2627784" y="1628800"/>
              <a:ext cx="216024" cy="216024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067944" y="1628800"/>
              <a:ext cx="216024" cy="216024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5508104" y="1628800"/>
              <a:ext cx="216024" cy="216024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948264" y="1628800"/>
              <a:ext cx="216024" cy="216024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8388424" y="1628800"/>
              <a:ext cx="216024" cy="216024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>
              <a:stCxn id="10" idx="3"/>
              <a:endCxn id="11" idx="1"/>
            </p:cNvCxnSpPr>
            <p:nvPr/>
          </p:nvCxnSpPr>
          <p:spPr>
            <a:xfrm>
              <a:off x="1403648" y="1232756"/>
              <a:ext cx="1224136" cy="0"/>
            </a:xfrm>
            <a:prstGeom prst="line">
              <a:avLst/>
            </a:prstGeom>
            <a:ln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stCxn id="11" idx="3"/>
              <a:endCxn id="12" idx="1"/>
            </p:cNvCxnSpPr>
            <p:nvPr/>
          </p:nvCxnSpPr>
          <p:spPr>
            <a:xfrm>
              <a:off x="2843808" y="1232756"/>
              <a:ext cx="1224136" cy="0"/>
            </a:xfrm>
            <a:prstGeom prst="line">
              <a:avLst/>
            </a:prstGeom>
            <a:ln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12" idx="3"/>
              <a:endCxn id="13" idx="1"/>
            </p:cNvCxnSpPr>
            <p:nvPr/>
          </p:nvCxnSpPr>
          <p:spPr>
            <a:xfrm>
              <a:off x="4283968" y="1232756"/>
              <a:ext cx="1224136" cy="0"/>
            </a:xfrm>
            <a:prstGeom prst="line">
              <a:avLst/>
            </a:prstGeom>
            <a:ln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13" idx="3"/>
              <a:endCxn id="14" idx="1"/>
            </p:cNvCxnSpPr>
            <p:nvPr/>
          </p:nvCxnSpPr>
          <p:spPr>
            <a:xfrm>
              <a:off x="5724128" y="1232756"/>
              <a:ext cx="1224136" cy="0"/>
            </a:xfrm>
            <a:prstGeom prst="line">
              <a:avLst/>
            </a:prstGeom>
            <a:ln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>
              <a:stCxn id="14" idx="3"/>
              <a:endCxn id="15" idx="1"/>
            </p:cNvCxnSpPr>
            <p:nvPr/>
          </p:nvCxnSpPr>
          <p:spPr>
            <a:xfrm>
              <a:off x="7164288" y="1232756"/>
              <a:ext cx="1152128" cy="0"/>
            </a:xfrm>
            <a:prstGeom prst="line">
              <a:avLst/>
            </a:prstGeom>
            <a:ln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TextBox 146"/>
            <p:cNvSpPr txBox="1"/>
            <p:nvPr/>
          </p:nvSpPr>
          <p:spPr>
            <a:xfrm>
              <a:off x="30807" y="255482"/>
              <a:ext cx="586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dirty="0" err="1" smtClean="0"/>
                <a:t>Year</a:t>
              </a:r>
              <a:endParaRPr lang="en-US" dirty="0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-21810" y="1589975"/>
              <a:ext cx="1248601" cy="387635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sz="1600" b="1" dirty="0" smtClean="0">
                  <a:solidFill>
                    <a:srgbClr val="92D050"/>
                  </a:solidFill>
                </a:rPr>
                <a:t>Control </a:t>
              </a:r>
              <a:r>
                <a:rPr lang="fi-FI" sz="1600" b="1" dirty="0" err="1" smtClean="0">
                  <a:solidFill>
                    <a:srgbClr val="92D050"/>
                  </a:solidFill>
                </a:rPr>
                <a:t>Inc</a:t>
              </a:r>
              <a:endParaRPr lang="en-US" sz="1600" b="1" dirty="0">
                <a:solidFill>
                  <a:srgbClr val="92D050"/>
                </a:solidFill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0" y="3775974"/>
              <a:ext cx="1562646" cy="387635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Control 1 </a:t>
              </a:r>
              <a:r>
                <a:rPr lang="fi-FI" sz="16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Prev</a:t>
              </a:r>
              <a:endParaRPr lang="en-US" sz="1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1295636" y="1556792"/>
              <a:ext cx="7668852" cy="377909"/>
            </a:xfrm>
            <a:prstGeom prst="rect">
              <a:avLst/>
            </a:prstGeom>
            <a:solidFill>
              <a:srgbClr val="92D050">
                <a:alpha val="25000"/>
              </a:srgb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33271" y="5013176"/>
              <a:ext cx="1256492" cy="599072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sz="1600" b="1" dirty="0" smtClean="0">
                  <a:solidFill>
                    <a:srgbClr val="C00000"/>
                  </a:solidFill>
                </a:rPr>
                <a:t>Control 2</a:t>
              </a:r>
            </a:p>
            <a:p>
              <a:r>
                <a:rPr lang="fi-FI" sz="1200" dirty="0" err="1" smtClean="0">
                  <a:solidFill>
                    <a:srgbClr val="C00000"/>
                  </a:solidFill>
                </a:rPr>
                <a:t>Preventing</a:t>
              </a:r>
              <a:r>
                <a:rPr lang="fi-FI" sz="1200" dirty="0" smtClean="0">
                  <a:solidFill>
                    <a:srgbClr val="C00000"/>
                  </a:solidFill>
                </a:rPr>
                <a:t> </a:t>
              </a:r>
              <a:r>
                <a:rPr lang="fi-FI" sz="1200" dirty="0" err="1" smtClean="0">
                  <a:solidFill>
                    <a:srgbClr val="C00000"/>
                  </a:solidFill>
                </a:rPr>
                <a:t>Prev</a:t>
              </a:r>
              <a:endParaRPr lang="en-US" sz="1200" dirty="0">
                <a:solidFill>
                  <a:srgbClr val="C00000"/>
                </a:solidFill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1297872" y="5029047"/>
              <a:ext cx="7668852" cy="833317"/>
            </a:xfrm>
            <a:prstGeom prst="rect">
              <a:avLst/>
            </a:prstGeom>
            <a:solidFill>
              <a:srgbClr val="C00000">
                <a:alpha val="25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2511930" y="5137929"/>
              <a:ext cx="455574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sz="1400" b="1" dirty="0" smtClean="0"/>
                <a:t>-y%</a:t>
              </a:r>
              <a:endParaRPr lang="en-US" b="1" dirty="0"/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3972410" y="5156610"/>
              <a:ext cx="455574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sz="1400" b="1" dirty="0" smtClean="0"/>
                <a:t>-y%</a:t>
              </a:r>
              <a:endParaRPr lang="en-US" b="1" dirty="0"/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5412570" y="5156610"/>
              <a:ext cx="455574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sz="1400" b="1" dirty="0" smtClean="0"/>
                <a:t>-y%</a:t>
              </a:r>
              <a:endParaRPr lang="en-US" b="1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6852730" y="5156610"/>
              <a:ext cx="455574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sz="1400" b="1" dirty="0" smtClean="0"/>
                <a:t>-y%</a:t>
              </a:r>
              <a:endParaRPr lang="en-US" b="1" dirty="0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8292890" y="5156610"/>
              <a:ext cx="455574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sz="1400" b="1" dirty="0" smtClean="0"/>
                <a:t>-y%</a:t>
              </a:r>
              <a:endParaRPr lang="en-US" b="1" dirty="0"/>
            </a:p>
          </p:txBody>
        </p:sp>
        <p:cxnSp>
          <p:nvCxnSpPr>
            <p:cNvPr id="177" name="Straight Arrow Connector 176"/>
            <p:cNvCxnSpPr>
              <a:stCxn id="172" idx="2"/>
            </p:cNvCxnSpPr>
            <p:nvPr/>
          </p:nvCxnSpPr>
          <p:spPr>
            <a:xfrm>
              <a:off x="2739717" y="5445706"/>
              <a:ext cx="0" cy="944333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Arrow Connector 177"/>
            <p:cNvCxnSpPr>
              <a:stCxn id="173" idx="2"/>
            </p:cNvCxnSpPr>
            <p:nvPr/>
          </p:nvCxnSpPr>
          <p:spPr>
            <a:xfrm>
              <a:off x="4200197" y="5464387"/>
              <a:ext cx="11255" cy="925652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/>
            <p:cNvCxnSpPr>
              <a:stCxn id="174" idx="2"/>
            </p:cNvCxnSpPr>
            <p:nvPr/>
          </p:nvCxnSpPr>
          <p:spPr>
            <a:xfrm>
              <a:off x="5640357" y="5464387"/>
              <a:ext cx="6804" cy="925652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>
              <a:stCxn id="175" idx="2"/>
            </p:cNvCxnSpPr>
            <p:nvPr/>
          </p:nvCxnSpPr>
          <p:spPr>
            <a:xfrm>
              <a:off x="7080517" y="5464387"/>
              <a:ext cx="11763" cy="925652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Arrow Connector 180"/>
            <p:cNvCxnSpPr>
              <a:stCxn id="176" idx="2"/>
            </p:cNvCxnSpPr>
            <p:nvPr/>
          </p:nvCxnSpPr>
          <p:spPr>
            <a:xfrm>
              <a:off x="8520677" y="5464387"/>
              <a:ext cx="41631" cy="925652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Rectangle 186"/>
            <p:cNvSpPr/>
            <p:nvPr/>
          </p:nvSpPr>
          <p:spPr>
            <a:xfrm>
              <a:off x="2663280" y="6390039"/>
              <a:ext cx="216024" cy="216024"/>
            </a:xfrm>
            <a:prstGeom prst="rect">
              <a:avLst/>
            </a:prstGeom>
            <a:solidFill>
              <a:srgbClr val="006600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4103440" y="6390039"/>
              <a:ext cx="216024" cy="216024"/>
            </a:xfrm>
            <a:prstGeom prst="rect">
              <a:avLst/>
            </a:prstGeom>
            <a:solidFill>
              <a:srgbClr val="006600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5543600" y="6390039"/>
              <a:ext cx="216024" cy="216024"/>
            </a:xfrm>
            <a:prstGeom prst="rect">
              <a:avLst/>
            </a:prstGeom>
            <a:solidFill>
              <a:srgbClr val="006600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6983760" y="6390039"/>
              <a:ext cx="216024" cy="216024"/>
            </a:xfrm>
            <a:prstGeom prst="rect">
              <a:avLst/>
            </a:prstGeom>
            <a:solidFill>
              <a:srgbClr val="006600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8460432" y="6390039"/>
              <a:ext cx="216024" cy="216024"/>
            </a:xfrm>
            <a:prstGeom prst="rect">
              <a:avLst/>
            </a:prstGeom>
            <a:solidFill>
              <a:srgbClr val="006600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35496" y="6232957"/>
              <a:ext cx="1562646" cy="387635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sz="1600" b="1" dirty="0" smtClean="0">
                  <a:solidFill>
                    <a:srgbClr val="006600"/>
                  </a:solidFill>
                </a:rPr>
                <a:t>Control 2 </a:t>
              </a:r>
              <a:r>
                <a:rPr lang="fi-FI" sz="1600" b="1" dirty="0" err="1" smtClean="0">
                  <a:solidFill>
                    <a:srgbClr val="006600"/>
                  </a:solidFill>
                </a:rPr>
                <a:t>Prev</a:t>
              </a:r>
              <a:endParaRPr lang="en-US" sz="1600" b="1" dirty="0">
                <a:solidFill>
                  <a:srgbClr val="006600"/>
                </a:solidFill>
              </a:endParaRPr>
            </a:p>
          </p:txBody>
        </p:sp>
        <p:cxnSp>
          <p:nvCxnSpPr>
            <p:cNvPr id="211" name="Straight Connector 210"/>
            <p:cNvCxnSpPr>
              <a:endCxn id="172" idx="0"/>
            </p:cNvCxnSpPr>
            <p:nvPr/>
          </p:nvCxnSpPr>
          <p:spPr>
            <a:xfrm>
              <a:off x="2735796" y="4657782"/>
              <a:ext cx="3921" cy="480147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>
              <a:stCxn id="19" idx="2"/>
              <a:endCxn id="173" idx="0"/>
            </p:cNvCxnSpPr>
            <p:nvPr/>
          </p:nvCxnSpPr>
          <p:spPr>
            <a:xfrm>
              <a:off x="4175956" y="4657782"/>
              <a:ext cx="24241" cy="498828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>
              <a:stCxn id="20" idx="2"/>
              <a:endCxn id="174" idx="0"/>
            </p:cNvCxnSpPr>
            <p:nvPr/>
          </p:nvCxnSpPr>
          <p:spPr>
            <a:xfrm>
              <a:off x="5616116" y="4657782"/>
              <a:ext cx="24241" cy="498828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>
              <a:stCxn id="21" idx="2"/>
              <a:endCxn id="175" idx="0"/>
            </p:cNvCxnSpPr>
            <p:nvPr/>
          </p:nvCxnSpPr>
          <p:spPr>
            <a:xfrm>
              <a:off x="7056276" y="4657782"/>
              <a:ext cx="24241" cy="498828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>
              <a:stCxn id="22" idx="2"/>
              <a:endCxn id="176" idx="0"/>
            </p:cNvCxnSpPr>
            <p:nvPr/>
          </p:nvCxnSpPr>
          <p:spPr>
            <a:xfrm>
              <a:off x="8496436" y="4657782"/>
              <a:ext cx="24241" cy="498828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>
              <a:stCxn id="25" idx="0"/>
            </p:cNvCxnSpPr>
            <p:nvPr/>
          </p:nvCxnSpPr>
          <p:spPr>
            <a:xfrm flipV="1">
              <a:off x="2069066" y="3769314"/>
              <a:ext cx="0" cy="5957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>
              <a:endCxn id="78" idx="2"/>
            </p:cNvCxnSpPr>
            <p:nvPr/>
          </p:nvCxnSpPr>
          <p:spPr>
            <a:xfrm flipV="1">
              <a:off x="3502040" y="3736777"/>
              <a:ext cx="8407" cy="6283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>
              <a:stCxn id="27" idx="0"/>
              <a:endCxn id="79" idx="2"/>
            </p:cNvCxnSpPr>
            <p:nvPr/>
          </p:nvCxnSpPr>
          <p:spPr>
            <a:xfrm flipH="1" flipV="1">
              <a:off x="4950607" y="3736777"/>
              <a:ext cx="63446" cy="6283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>
              <a:stCxn id="28" idx="0"/>
              <a:endCxn id="80" idx="2"/>
            </p:cNvCxnSpPr>
            <p:nvPr/>
          </p:nvCxnSpPr>
          <p:spPr>
            <a:xfrm flipH="1" flipV="1">
              <a:off x="6372996" y="3736777"/>
              <a:ext cx="82173" cy="6283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>
              <a:endCxn id="81" idx="2"/>
            </p:cNvCxnSpPr>
            <p:nvPr/>
          </p:nvCxnSpPr>
          <p:spPr>
            <a:xfrm flipV="1">
              <a:off x="7830927" y="3736777"/>
              <a:ext cx="0" cy="6283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7" idx="3"/>
              <a:endCxn id="18" idx="1"/>
            </p:cNvCxnSpPr>
            <p:nvPr/>
          </p:nvCxnSpPr>
          <p:spPr>
            <a:xfrm>
              <a:off x="1403648" y="4549770"/>
              <a:ext cx="122413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Arrow Connector 224"/>
            <p:cNvCxnSpPr>
              <a:stCxn id="18" idx="3"/>
            </p:cNvCxnSpPr>
            <p:nvPr/>
          </p:nvCxnSpPr>
          <p:spPr>
            <a:xfrm>
              <a:off x="2843808" y="4549770"/>
              <a:ext cx="122413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Arrow Connector 226"/>
            <p:cNvCxnSpPr>
              <a:stCxn id="19" idx="3"/>
            </p:cNvCxnSpPr>
            <p:nvPr/>
          </p:nvCxnSpPr>
          <p:spPr>
            <a:xfrm>
              <a:off x="4283968" y="4549770"/>
              <a:ext cx="122413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Arrow Connector 228"/>
            <p:cNvCxnSpPr>
              <a:stCxn id="20" idx="3"/>
              <a:endCxn id="21" idx="1"/>
            </p:cNvCxnSpPr>
            <p:nvPr/>
          </p:nvCxnSpPr>
          <p:spPr>
            <a:xfrm>
              <a:off x="5724128" y="4549770"/>
              <a:ext cx="122413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Arrow Connector 230"/>
            <p:cNvCxnSpPr>
              <a:stCxn id="21" idx="3"/>
              <a:endCxn id="22" idx="1"/>
            </p:cNvCxnSpPr>
            <p:nvPr/>
          </p:nvCxnSpPr>
          <p:spPr>
            <a:xfrm>
              <a:off x="7164288" y="4549770"/>
              <a:ext cx="122413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842081" y="4365104"/>
              <a:ext cx="453970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sz="1400" b="1" dirty="0" smtClean="0"/>
                <a:t>+a1</a:t>
              </a:r>
              <a:endParaRPr lang="en-US" sz="14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275856" y="4365104"/>
              <a:ext cx="453970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sz="1400" b="1" dirty="0" smtClean="0"/>
                <a:t>+a2</a:t>
              </a:r>
              <a:endParaRPr lang="en-US" sz="14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787068" y="4365104"/>
              <a:ext cx="453970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sz="1400" b="1" dirty="0" smtClean="0"/>
                <a:t>+a3</a:t>
              </a:r>
              <a:endParaRPr lang="en-US" sz="14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28184" y="4365104"/>
              <a:ext cx="453970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sz="1400" b="1" dirty="0" smtClean="0"/>
                <a:t>+a4</a:t>
              </a:r>
              <a:endParaRPr lang="en-US" sz="14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596336" y="4365104"/>
              <a:ext cx="453970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sz="1400" b="1" dirty="0" smtClean="0"/>
                <a:t>+a5</a:t>
              </a:r>
              <a:endParaRPr lang="en-US" sz="1400" b="1" dirty="0"/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37769" y="11126"/>
            <a:ext cx="8229600" cy="944563"/>
          </a:xfrm>
        </p:spPr>
        <p:txBody>
          <a:bodyPr/>
          <a:lstStyle/>
          <a:p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change</a:t>
            </a:r>
            <a:r>
              <a:rPr lang="fi-FI" dirty="0" smtClean="0"/>
              <a:t> in </a:t>
            </a:r>
            <a:r>
              <a:rPr lang="fi-FI" dirty="0" err="1" smtClean="0"/>
              <a:t>Incidence</a:t>
            </a:r>
            <a:r>
              <a:rPr lang="fi-FI" dirty="0" smtClean="0"/>
              <a:t> to </a:t>
            </a:r>
            <a:r>
              <a:rPr lang="fi-FI" dirty="0" err="1" smtClean="0"/>
              <a:t>change</a:t>
            </a:r>
            <a:r>
              <a:rPr lang="fi-FI" dirty="0" smtClean="0"/>
              <a:t> in </a:t>
            </a:r>
            <a:r>
              <a:rPr lang="fi-FI" dirty="0" err="1" smtClean="0"/>
              <a:t>Prevalence</a:t>
            </a:r>
            <a:endParaRPr lang="en-US" dirty="0"/>
          </a:p>
        </p:txBody>
      </p:sp>
      <p:sp>
        <p:nvSpPr>
          <p:cNvPr id="245" name="Slide Number Placeholder 2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57E1-BD27-4151-AA5A-F3047EA2BEF7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0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r>
              <a:rPr lang="fi-FI" dirty="0" smtClean="0"/>
              <a:t>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i="1" dirty="0">
                <a:solidFill>
                  <a:schemeClr val="tx1"/>
                </a:solidFill>
              </a:rPr>
              <a:t>How much of the burden of asthma can be explained by known environmental risk factors? Which are the ones with the most impact</a:t>
            </a:r>
            <a:r>
              <a:rPr lang="en-US" i="1" dirty="0" smtClean="0">
                <a:solidFill>
                  <a:schemeClr val="tx1"/>
                </a:solidFill>
              </a:rPr>
              <a:t>?</a:t>
            </a:r>
          </a:p>
          <a:p>
            <a:pPr lvl="1">
              <a:buFont typeface="Wingdings"/>
              <a:buChar char="à"/>
            </a:pPr>
            <a:r>
              <a:rPr lang="en-US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25-50%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with </a:t>
            </a:r>
            <a:r>
              <a:rPr lang="en-US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PM</a:t>
            </a:r>
            <a:r>
              <a:rPr lang="en-US" b="1" baseline="-25000" dirty="0" smtClean="0">
                <a:solidFill>
                  <a:schemeClr val="tx1"/>
                </a:solidFill>
                <a:sym typeface="Wingdings" panose="05000000000000000000" pitchFamily="2" charset="2"/>
              </a:rPr>
              <a:t>2.5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and </a:t>
            </a:r>
            <a:r>
              <a:rPr lang="en-US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SHS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having the biggest impact </a:t>
            </a:r>
          </a:p>
          <a:p>
            <a:pPr marL="457200" lvl="1" indent="0">
              <a:buNone/>
            </a:pPr>
            <a:endParaRPr lang="en-US" i="1" dirty="0">
              <a:solidFill>
                <a:schemeClr val="tx1"/>
              </a:solidFill>
            </a:endParaRPr>
          </a:p>
          <a:p>
            <a:pPr lvl="0"/>
            <a:r>
              <a:rPr lang="en-US" i="1" dirty="0">
                <a:solidFill>
                  <a:schemeClr val="tx1"/>
                </a:solidFill>
              </a:rPr>
              <a:t>Are there any protection factors capable of preventing a significant fraction of onset or symptoms of </a:t>
            </a:r>
            <a:r>
              <a:rPr lang="en-US" i="1" dirty="0" smtClean="0">
                <a:solidFill>
                  <a:schemeClr val="tx1"/>
                </a:solidFill>
              </a:rPr>
              <a:t>asthma?</a:t>
            </a:r>
          </a:p>
          <a:p>
            <a:pPr marL="0" lvl="0" indent="0">
              <a:buNone/>
            </a:pPr>
            <a:r>
              <a:rPr lang="fi-FI" i="1" dirty="0" smtClean="0">
                <a:solidFill>
                  <a:schemeClr val="tx1"/>
                </a:solidFill>
              </a:rPr>
              <a:t>	</a:t>
            </a:r>
            <a:r>
              <a:rPr lang="fi-FI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Yes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, but very weak evidence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8650656" y="65254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4C96ABB-4B46-4DAE-AA00-34F70CE0C322}" type="slidenum">
              <a:rPr lang="en-US" sz="1600" b="1" smtClean="0">
                <a:solidFill>
                  <a:schemeClr val="bg1"/>
                </a:solidFill>
              </a:rPr>
              <a:t>57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96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r>
              <a:rPr lang="fi-FI" dirty="0" smtClean="0"/>
              <a:t>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i="1" dirty="0">
                <a:solidFill>
                  <a:schemeClr val="tx1"/>
                </a:solidFill>
              </a:rPr>
              <a:t>Are the two different modeling approaches comparable? Are differences in the burden of disease estimates due to changes in the incidence or prevalence rate?</a:t>
            </a:r>
          </a:p>
          <a:p>
            <a:pPr marL="0" lvl="0" indent="0">
              <a:buNone/>
            </a:pPr>
            <a:r>
              <a:rPr lang="fi-FI" i="1" dirty="0">
                <a:solidFill>
                  <a:schemeClr val="tx1"/>
                </a:solidFill>
              </a:rPr>
              <a:t>	</a:t>
            </a:r>
            <a:r>
              <a:rPr lang="fi-FI" i="1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Incidence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based has bigger focus on </a:t>
            </a:r>
            <a:r>
              <a:rPr lang="en-US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younger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		age groups and </a:t>
            </a:r>
            <a:r>
              <a:rPr lang="en-US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prevalence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based estimates 			have bigger focus on </a:t>
            </a:r>
            <a:r>
              <a:rPr lang="en-US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older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age groups</a:t>
            </a:r>
          </a:p>
          <a:p>
            <a:pPr marL="0" lvl="0" indent="0">
              <a:buNone/>
            </a:pPr>
            <a:endParaRPr lang="fi-FI" i="1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lvl="0"/>
            <a:r>
              <a:rPr lang="en-US" i="1" dirty="0">
                <a:solidFill>
                  <a:schemeClr val="tx1"/>
                </a:solidFill>
              </a:rPr>
              <a:t>Does the reduction of environmental exposures lead theoretically to a reduction of burden of disease?</a:t>
            </a:r>
          </a:p>
          <a:p>
            <a:pPr marL="0" lvl="0" indent="0">
              <a:buNone/>
            </a:pPr>
            <a:r>
              <a:rPr lang="fi-FI" i="1" dirty="0">
                <a:solidFill>
                  <a:schemeClr val="tx1"/>
                </a:solidFill>
              </a:rPr>
              <a:t>	</a:t>
            </a:r>
            <a:r>
              <a:rPr lang="fi-FI" i="1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fi-FI" b="1" dirty="0">
                <a:solidFill>
                  <a:schemeClr val="tx1"/>
                </a:solidFill>
                <a:sym typeface="Wingdings" panose="05000000000000000000" pitchFamily="2" charset="2"/>
              </a:rPr>
              <a:t>10%</a:t>
            </a:r>
            <a:r>
              <a:rPr lang="fi-FI" dirty="0">
                <a:solidFill>
                  <a:schemeClr val="tx1"/>
                </a:solidFill>
                <a:sym typeface="Wingdings" panose="05000000000000000000" pitchFamily="2" charset="2"/>
              </a:rPr>
              <a:t> of 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total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BoD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and </a:t>
            </a:r>
            <a:r>
              <a:rPr lang="en-US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30%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of attributable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BoD</a:t>
            </a:r>
            <a:endParaRPr lang="en-US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75675" y="6597352"/>
            <a:ext cx="460821" cy="227012"/>
          </a:xfrm>
        </p:spPr>
        <p:txBody>
          <a:bodyPr/>
          <a:lstStyle/>
          <a:p>
            <a:fld id="{C01657E1-BD27-4151-AA5A-F3047EA2BEF7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8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III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9363"/>
            <a:ext cx="8229600" cy="4343400"/>
          </a:xfrm>
        </p:spPr>
        <p:txBody>
          <a:bodyPr/>
          <a:lstStyle/>
          <a:p>
            <a:pPr lvl="0"/>
            <a:r>
              <a:rPr lang="en-US" i="1" dirty="0" smtClean="0">
                <a:solidFill>
                  <a:schemeClr val="tx1"/>
                </a:solidFill>
              </a:rPr>
              <a:t>Which </a:t>
            </a:r>
            <a:r>
              <a:rPr lang="en-US" i="1" dirty="0">
                <a:solidFill>
                  <a:schemeClr val="tx1"/>
                </a:solidFill>
              </a:rPr>
              <a:t>control policies approach has theoretically a bigger impact on DALYs</a:t>
            </a:r>
            <a:r>
              <a:rPr lang="en-US" i="1" dirty="0" smtClean="0">
                <a:solidFill>
                  <a:schemeClr val="tx1"/>
                </a:solidFill>
              </a:rPr>
              <a:t>?</a:t>
            </a:r>
          </a:p>
          <a:p>
            <a:pPr marL="0" lvl="0" indent="0">
              <a:buNone/>
            </a:pPr>
            <a:r>
              <a:rPr lang="fi-FI" i="1" dirty="0">
                <a:solidFill>
                  <a:schemeClr val="tx1"/>
                </a:solidFill>
              </a:rPr>
              <a:t>	</a:t>
            </a:r>
            <a:r>
              <a:rPr lang="fi-FI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Ban of Tobacco (</a:t>
            </a:r>
            <a:r>
              <a:rPr lang="en-US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SHS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) and Increase of </a:t>
            </a:r>
            <a:r>
              <a:rPr lang="en-US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Pets</a:t>
            </a:r>
          </a:p>
          <a:p>
            <a:pPr marL="0" lvl="0" indent="0">
              <a:buNone/>
            </a:pPr>
            <a:endParaRPr lang="en-US" sz="1800" i="1" dirty="0">
              <a:solidFill>
                <a:schemeClr val="tx1"/>
              </a:solidFill>
            </a:endParaRPr>
          </a:p>
          <a:p>
            <a:pPr lvl="0"/>
            <a:r>
              <a:rPr lang="en-US" i="1" dirty="0">
                <a:solidFill>
                  <a:schemeClr val="tx1"/>
                </a:solidFill>
              </a:rPr>
              <a:t>Can any causality between onset and aggravation regarding environmental factors be identified</a:t>
            </a:r>
            <a:r>
              <a:rPr lang="en-US" i="1" dirty="0" smtClean="0">
                <a:solidFill>
                  <a:schemeClr val="tx1"/>
                </a:solidFill>
              </a:rPr>
              <a:t>?</a:t>
            </a:r>
          </a:p>
          <a:p>
            <a:pPr marL="0" lvl="0" indent="0">
              <a:buNone/>
            </a:pPr>
            <a:r>
              <a:rPr lang="fi-FI" i="1" dirty="0">
                <a:solidFill>
                  <a:schemeClr val="tx1"/>
                </a:solidFill>
              </a:rPr>
              <a:t>	</a:t>
            </a:r>
            <a:r>
              <a:rPr lang="fi-FI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fi-FI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No</a:t>
            </a:r>
          </a:p>
          <a:p>
            <a:pPr marL="0" lvl="0" indent="0">
              <a:buNone/>
            </a:pPr>
            <a:endParaRPr lang="en-US" sz="1800" i="1" dirty="0">
              <a:solidFill>
                <a:schemeClr val="tx1"/>
              </a:solidFill>
            </a:endParaRPr>
          </a:p>
          <a:p>
            <a:pPr lvl="0"/>
            <a:r>
              <a:rPr lang="en-US" i="1" dirty="0">
                <a:solidFill>
                  <a:schemeClr val="tx1"/>
                </a:solidFill>
              </a:rPr>
              <a:t>Does it make a difference to use a constant duration of disease or an age-dependent estimate</a:t>
            </a:r>
            <a:r>
              <a:rPr lang="en-US" i="1" dirty="0" smtClean="0">
                <a:solidFill>
                  <a:schemeClr val="tx1"/>
                </a:solidFill>
              </a:rPr>
              <a:t>?</a:t>
            </a:r>
          </a:p>
          <a:p>
            <a:pPr marL="0" lvl="0" indent="0">
              <a:buNone/>
            </a:pPr>
            <a:r>
              <a:rPr lang="fi-FI" i="1" dirty="0">
                <a:solidFill>
                  <a:schemeClr val="tx1"/>
                </a:solidFill>
              </a:rPr>
              <a:t>	</a:t>
            </a:r>
            <a:r>
              <a:rPr lang="fi-FI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Yes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(assumed that duration is equal to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Prev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Inc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)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fi-FI" dirty="0"/>
          </a:p>
        </p:txBody>
      </p:sp>
      <p:sp>
        <p:nvSpPr>
          <p:cNvPr id="5" name="TextBox 4"/>
          <p:cNvSpPr txBox="1"/>
          <p:nvPr/>
        </p:nvSpPr>
        <p:spPr>
          <a:xfrm>
            <a:off x="8650656" y="65254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4C96ABB-4B46-4DAE-AA00-34F70CE0C322}" type="slidenum">
              <a:rPr lang="en-US" sz="1600" b="1" smtClean="0">
                <a:solidFill>
                  <a:schemeClr val="bg1"/>
                </a:solidFill>
              </a:rPr>
              <a:t>59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80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1"/>
            <a:ext cx="8229600" cy="531912"/>
          </a:xfrm>
        </p:spPr>
        <p:txBody>
          <a:bodyPr/>
          <a:lstStyle/>
          <a:p>
            <a:r>
              <a:rPr lang="en-US" dirty="0" smtClean="0"/>
              <a:t>Selection of exposure factors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75675" y="5753800"/>
            <a:ext cx="533400" cy="227012"/>
          </a:xfrm>
        </p:spPr>
        <p:txBody>
          <a:bodyPr/>
          <a:lstStyle/>
          <a:p>
            <a:fld id="{C01657E1-BD27-4151-AA5A-F3047EA2BEF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1520" y="1156102"/>
            <a:ext cx="720080" cy="306498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71800" y="1516142"/>
            <a:ext cx="719708" cy="2272898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52120" y="1816378"/>
            <a:ext cx="720080" cy="14906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00106" y="2019747"/>
            <a:ext cx="692374" cy="72008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7504" y="764704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Literature Search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339752" y="1134036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Review Table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559157" y="1411625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Model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055210" y="1503368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Policies</a:t>
            </a:r>
            <a:endParaRPr lang="en-US" b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084694" y="2476346"/>
            <a:ext cx="161509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555132" y="2476344"/>
            <a:ext cx="1995269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6516216" y="2476343"/>
            <a:ext cx="144016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02228" y="1503368"/>
            <a:ext cx="19800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Lack of evidence;</a:t>
            </a:r>
          </a:p>
          <a:p>
            <a:r>
              <a:rPr lang="en-US" i="1" dirty="0" smtClean="0"/>
              <a:t>Duplication of </a:t>
            </a:r>
          </a:p>
          <a:p>
            <a:r>
              <a:rPr lang="en-US" i="1" dirty="0" smtClean="0"/>
              <a:t>factors</a:t>
            </a:r>
            <a:endParaRPr lang="en-US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3495843" y="1599183"/>
            <a:ext cx="2198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Lack of data;</a:t>
            </a:r>
          </a:p>
          <a:p>
            <a:r>
              <a:rPr lang="en-US" i="1" dirty="0" smtClean="0"/>
              <a:t>Lack of significance</a:t>
            </a:r>
            <a:endParaRPr lang="en-US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6378252" y="1670427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Impact on </a:t>
            </a:r>
          </a:p>
          <a:p>
            <a:r>
              <a:rPr lang="en-US" i="1" dirty="0" smtClean="0"/>
              <a:t>asthma burden</a:t>
            </a:r>
            <a:endParaRPr lang="en-US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8650656" y="65254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4C96ABB-4B46-4DAE-AA00-34F70CE0C322}" type="slidenum">
              <a:rPr lang="en-US" sz="1600" b="1" smtClean="0">
                <a:solidFill>
                  <a:schemeClr val="bg1"/>
                </a:solidFill>
              </a:rPr>
              <a:t>6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13278" y="2650413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factors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997087" y="2739828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 factors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547283" y="26790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35 factors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1156" y="2669510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235 articles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92045" y="4140700"/>
            <a:ext cx="858498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Databases</a:t>
            </a:r>
            <a:r>
              <a:rPr lang="en-US" sz="2000" dirty="0"/>
              <a:t>: PubMed, Scopus, Web of Science – </a:t>
            </a:r>
            <a:r>
              <a:rPr lang="en-US" sz="2000" dirty="0" err="1"/>
              <a:t>WoS</a:t>
            </a:r>
            <a:r>
              <a:rPr lang="en-US" sz="2000" dirty="0"/>
              <a:t> (ISI), </a:t>
            </a:r>
          </a:p>
          <a:p>
            <a:r>
              <a:rPr lang="en-US" sz="2000" dirty="0" err="1"/>
              <a:t>SpringerLink</a:t>
            </a:r>
            <a:r>
              <a:rPr lang="en-US" sz="2000" dirty="0"/>
              <a:t> and Science Direct (Elsevier).</a:t>
            </a:r>
          </a:p>
          <a:p>
            <a:endParaRPr lang="en-US" sz="2000" b="1" u="sng" dirty="0" smtClean="0"/>
          </a:p>
          <a:p>
            <a:r>
              <a:rPr lang="en-US" sz="2000" b="1" u="sng" dirty="0" smtClean="0"/>
              <a:t>Search </a:t>
            </a:r>
            <a:r>
              <a:rPr lang="en-US" sz="2000" b="1" u="sng" dirty="0"/>
              <a:t>queries</a:t>
            </a:r>
            <a:r>
              <a:rPr lang="en-US" sz="2000" dirty="0"/>
              <a:t>: asthma; asthma AND </a:t>
            </a:r>
            <a:r>
              <a:rPr lang="en-US" sz="2000" dirty="0" smtClean="0"/>
              <a:t>environment*; </a:t>
            </a:r>
            <a:r>
              <a:rPr lang="en-US" sz="2000" dirty="0"/>
              <a:t>asthma AND risk; asthma AND </a:t>
            </a:r>
            <a:r>
              <a:rPr lang="en-US" sz="2000" dirty="0" smtClean="0"/>
              <a:t>environment* </a:t>
            </a:r>
            <a:r>
              <a:rPr lang="en-US" sz="2000" dirty="0"/>
              <a:t>NOT </a:t>
            </a:r>
            <a:r>
              <a:rPr lang="en-US" sz="2000" dirty="0" err="1"/>
              <a:t>atopy</a:t>
            </a:r>
            <a:r>
              <a:rPr lang="en-US" sz="2000" dirty="0"/>
              <a:t>; asthma AND risk NOT </a:t>
            </a:r>
            <a:r>
              <a:rPr lang="en-US" sz="2000" dirty="0" err="1"/>
              <a:t>atopy</a:t>
            </a:r>
            <a:r>
              <a:rPr lang="en-US" sz="2000" dirty="0"/>
              <a:t>; asthma AND mechanism; asthma AND risk NOT occupation*; asthma AND </a:t>
            </a:r>
            <a:r>
              <a:rPr lang="en-US" sz="2000" dirty="0" smtClean="0"/>
              <a:t>environment* </a:t>
            </a:r>
            <a:r>
              <a:rPr lang="en-US" sz="2000" dirty="0"/>
              <a:t>NOT occupation</a:t>
            </a:r>
            <a:r>
              <a:rPr lang="en-US" sz="2000" dirty="0" smtClean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97452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Conclusion</a:t>
            </a:r>
            <a:r>
              <a:rPr lang="fi-FI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i-FI" sz="3200" i="1" dirty="0" smtClean="0"/>
              <a:t>”</a:t>
            </a:r>
            <a:r>
              <a:rPr lang="fi-FI" sz="3200" i="1" dirty="0" err="1" smtClean="0"/>
              <a:t>Essentially</a:t>
            </a:r>
            <a:r>
              <a:rPr lang="fi-FI" sz="3200" i="1" dirty="0" smtClean="0"/>
              <a:t>, </a:t>
            </a:r>
            <a:r>
              <a:rPr lang="fi-FI" sz="3200" i="1" dirty="0" err="1" smtClean="0"/>
              <a:t>all</a:t>
            </a:r>
            <a:r>
              <a:rPr lang="fi-FI" sz="3200" i="1" dirty="0" smtClean="0"/>
              <a:t> </a:t>
            </a:r>
            <a:r>
              <a:rPr lang="fi-FI" sz="3200" i="1" dirty="0" err="1" smtClean="0"/>
              <a:t>models</a:t>
            </a:r>
            <a:r>
              <a:rPr lang="fi-FI" sz="3200" i="1" dirty="0" smtClean="0"/>
              <a:t> </a:t>
            </a:r>
            <a:r>
              <a:rPr lang="fi-FI" sz="3200" i="1" dirty="0" err="1" smtClean="0"/>
              <a:t>are</a:t>
            </a:r>
            <a:r>
              <a:rPr lang="fi-FI" sz="3200" i="1" dirty="0" smtClean="0"/>
              <a:t> </a:t>
            </a:r>
            <a:r>
              <a:rPr lang="fi-FI" sz="3200" i="1" dirty="0" err="1" smtClean="0"/>
              <a:t>wrong</a:t>
            </a:r>
            <a:r>
              <a:rPr lang="fi-FI" sz="3200" i="1" dirty="0" smtClean="0"/>
              <a:t>, </a:t>
            </a:r>
            <a:r>
              <a:rPr lang="fi-FI" sz="3200" i="1" dirty="0" err="1" smtClean="0"/>
              <a:t>but</a:t>
            </a:r>
            <a:r>
              <a:rPr lang="fi-FI" sz="3200" i="1" dirty="0" smtClean="0"/>
              <a:t> </a:t>
            </a:r>
            <a:r>
              <a:rPr lang="fi-FI" sz="3200" i="1" dirty="0" err="1" smtClean="0"/>
              <a:t>some</a:t>
            </a:r>
            <a:r>
              <a:rPr lang="fi-FI" sz="3200" i="1" dirty="0" smtClean="0"/>
              <a:t> </a:t>
            </a:r>
            <a:r>
              <a:rPr lang="fi-FI" sz="3200" i="1" dirty="0" err="1" smtClean="0"/>
              <a:t>are</a:t>
            </a:r>
            <a:r>
              <a:rPr lang="fi-FI" sz="3200" i="1" dirty="0" smtClean="0"/>
              <a:t> </a:t>
            </a:r>
            <a:r>
              <a:rPr lang="fi-FI" sz="3200" i="1" dirty="0" err="1" smtClean="0"/>
              <a:t>useful</a:t>
            </a:r>
            <a:r>
              <a:rPr lang="fi-FI" sz="3200" i="1" dirty="0" smtClean="0"/>
              <a:t>” </a:t>
            </a:r>
            <a:r>
              <a:rPr lang="fi-FI" sz="3200" dirty="0" smtClean="0"/>
              <a:t> </a:t>
            </a:r>
          </a:p>
          <a:p>
            <a:pPr marL="0" indent="0" algn="ctr">
              <a:buNone/>
            </a:pPr>
            <a:r>
              <a:rPr lang="fi-FI" sz="2800" dirty="0" smtClean="0"/>
              <a:t>(George Box)</a:t>
            </a:r>
          </a:p>
          <a:p>
            <a:pPr marL="0" indent="0">
              <a:buNone/>
            </a:pPr>
            <a:endParaRPr lang="fi-FI" sz="2000" i="1" dirty="0"/>
          </a:p>
          <a:p>
            <a:pPr marL="0" indent="0">
              <a:buNone/>
            </a:pPr>
            <a:r>
              <a:rPr lang="fi-FI" sz="2400" dirty="0" err="1" smtClean="0"/>
              <a:t>Many</a:t>
            </a:r>
            <a:r>
              <a:rPr lang="fi-FI" sz="2400" dirty="0" smtClean="0"/>
              <a:t> </a:t>
            </a:r>
            <a:r>
              <a:rPr lang="fi-FI" sz="2400" b="1" dirty="0" err="1" smtClean="0"/>
              <a:t>uncertainties</a:t>
            </a:r>
            <a:r>
              <a:rPr lang="fi-FI" sz="2400" dirty="0" smtClean="0"/>
              <a:t>, </a:t>
            </a:r>
            <a:r>
              <a:rPr lang="fi-FI" sz="2400" dirty="0" err="1" smtClean="0"/>
              <a:t>but</a:t>
            </a:r>
            <a:r>
              <a:rPr lang="fi-FI" sz="2400" dirty="0" smtClean="0"/>
              <a:t> </a:t>
            </a:r>
            <a:r>
              <a:rPr lang="fi-FI" sz="2400" dirty="0" err="1" smtClean="0"/>
              <a:t>nevertheless</a:t>
            </a:r>
            <a:r>
              <a:rPr lang="fi-FI" sz="2400" dirty="0" smtClean="0"/>
              <a:t>, the </a:t>
            </a:r>
            <a:r>
              <a:rPr lang="fi-FI" sz="2400" dirty="0" err="1" smtClean="0"/>
              <a:t>model</a:t>
            </a:r>
            <a:r>
              <a:rPr lang="fi-FI" sz="2400" dirty="0" smtClean="0"/>
              <a:t> </a:t>
            </a:r>
            <a:r>
              <a:rPr lang="fi-FI" sz="2400" dirty="0" err="1" smtClean="0"/>
              <a:t>gives</a:t>
            </a:r>
            <a:r>
              <a:rPr lang="fi-FI" sz="2400" dirty="0" smtClean="0"/>
              <a:t> an </a:t>
            </a:r>
            <a:r>
              <a:rPr lang="fi-FI" sz="2400" dirty="0" err="1" smtClean="0"/>
              <a:t>overview</a:t>
            </a:r>
            <a:r>
              <a:rPr lang="fi-FI" sz="2400" dirty="0" smtClean="0"/>
              <a:t> </a:t>
            </a:r>
            <a:r>
              <a:rPr lang="fi-FI" sz="2400" dirty="0" err="1" smtClean="0"/>
              <a:t>over</a:t>
            </a:r>
            <a:r>
              <a:rPr lang="fi-FI" sz="2400" dirty="0" smtClean="0"/>
              <a:t> the </a:t>
            </a:r>
            <a:r>
              <a:rPr lang="fi-FI" sz="2400" b="1" dirty="0" err="1" smtClean="0"/>
              <a:t>order</a:t>
            </a:r>
            <a:r>
              <a:rPr lang="fi-FI" sz="2400" b="1" dirty="0" smtClean="0"/>
              <a:t> of </a:t>
            </a:r>
            <a:r>
              <a:rPr lang="fi-FI" sz="2400" b="1" dirty="0" err="1" smtClean="0"/>
              <a:t>magnitude</a:t>
            </a:r>
            <a:r>
              <a:rPr lang="fi-FI" sz="2400" dirty="0" smtClean="0"/>
              <a:t> of </a:t>
            </a:r>
            <a:r>
              <a:rPr lang="fi-FI" sz="2400" dirty="0" err="1" smtClean="0"/>
              <a:t>impact</a:t>
            </a:r>
            <a:r>
              <a:rPr lang="fi-FI" sz="2400" dirty="0" smtClean="0"/>
              <a:t> of </a:t>
            </a:r>
            <a:r>
              <a:rPr lang="fi-FI" sz="2400" dirty="0" err="1" smtClean="0"/>
              <a:t>exposures</a:t>
            </a:r>
            <a:r>
              <a:rPr lang="fi-FI" sz="2400" dirty="0" smtClean="0"/>
              <a:t> on </a:t>
            </a:r>
            <a:r>
              <a:rPr lang="fi-FI" sz="2400" dirty="0" err="1" smtClean="0"/>
              <a:t>asthma</a:t>
            </a:r>
            <a:endParaRPr lang="fi-FI" sz="2400" dirty="0" smtClean="0"/>
          </a:p>
          <a:p>
            <a:pPr marL="0" indent="0">
              <a:buNone/>
            </a:pPr>
            <a:endParaRPr lang="fi-FI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sz="2400" dirty="0" smtClean="0">
                <a:sym typeface="Wingdings" panose="05000000000000000000" pitchFamily="2" charset="2"/>
              </a:rPr>
              <a:t> </a:t>
            </a:r>
            <a:r>
              <a:rPr lang="fi-FI" sz="2400" dirty="0" err="1" smtClean="0">
                <a:sym typeface="Wingdings" panose="05000000000000000000" pitchFamily="2" charset="2"/>
              </a:rPr>
              <a:t>Results</a:t>
            </a:r>
            <a:r>
              <a:rPr lang="fi-FI" sz="2400" dirty="0" smtClean="0">
                <a:sym typeface="Wingdings" panose="05000000000000000000" pitchFamily="2" charset="2"/>
              </a:rPr>
              <a:t> </a:t>
            </a:r>
            <a:r>
              <a:rPr lang="fi-FI" sz="2400" dirty="0" err="1" smtClean="0">
                <a:sym typeface="Wingdings" panose="05000000000000000000" pitchFamily="2" charset="2"/>
              </a:rPr>
              <a:t>can</a:t>
            </a:r>
            <a:r>
              <a:rPr lang="fi-FI" sz="2400" dirty="0" smtClean="0">
                <a:sym typeface="Wingdings" panose="05000000000000000000" pitchFamily="2" charset="2"/>
              </a:rPr>
              <a:t> </a:t>
            </a:r>
            <a:r>
              <a:rPr lang="fi-FI" sz="2400" dirty="0" err="1" smtClean="0">
                <a:sym typeface="Wingdings" panose="05000000000000000000" pitchFamily="2" charset="2"/>
              </a:rPr>
              <a:t>be</a:t>
            </a:r>
            <a:r>
              <a:rPr lang="fi-FI" sz="2400" dirty="0" smtClean="0">
                <a:sym typeface="Wingdings" panose="05000000000000000000" pitchFamily="2" charset="2"/>
              </a:rPr>
              <a:t> </a:t>
            </a:r>
            <a:r>
              <a:rPr lang="fi-FI" sz="2400" dirty="0" err="1" smtClean="0">
                <a:sym typeface="Wingdings" panose="05000000000000000000" pitchFamily="2" charset="2"/>
              </a:rPr>
              <a:t>used</a:t>
            </a:r>
            <a:r>
              <a:rPr lang="fi-FI" sz="2400" dirty="0" smtClean="0">
                <a:sym typeface="Wingdings" panose="05000000000000000000" pitchFamily="2" charset="2"/>
              </a:rPr>
              <a:t> as </a:t>
            </a:r>
            <a:r>
              <a:rPr lang="fi-FI" sz="2400" b="1" dirty="0" err="1" smtClean="0">
                <a:sym typeface="Wingdings" panose="05000000000000000000" pitchFamily="2" charset="2"/>
              </a:rPr>
              <a:t>support</a:t>
            </a:r>
            <a:r>
              <a:rPr lang="fi-FI" sz="2400" dirty="0" smtClean="0">
                <a:sym typeface="Wingdings" panose="05000000000000000000" pitchFamily="2" charset="2"/>
              </a:rPr>
              <a:t> for </a:t>
            </a:r>
            <a:r>
              <a:rPr lang="fi-FI" sz="2400" dirty="0" err="1" smtClean="0">
                <a:sym typeface="Wingdings" panose="05000000000000000000" pitchFamily="2" charset="2"/>
              </a:rPr>
              <a:t>decision</a:t>
            </a:r>
            <a:r>
              <a:rPr lang="fi-FI" sz="2400" dirty="0" smtClean="0">
                <a:sym typeface="Wingdings" panose="05000000000000000000" pitchFamily="2" charset="2"/>
              </a:rPr>
              <a:t> </a:t>
            </a:r>
            <a:r>
              <a:rPr lang="fi-FI" sz="2400" dirty="0" err="1" smtClean="0">
                <a:sym typeface="Wingdings" panose="05000000000000000000" pitchFamily="2" charset="2"/>
              </a:rPr>
              <a:t>making</a:t>
            </a:r>
            <a:r>
              <a:rPr lang="fi-FI" sz="2400" dirty="0" smtClean="0">
                <a:sym typeface="Wingdings" panose="05000000000000000000" pitchFamily="2" charset="2"/>
              </a:rPr>
              <a:t> in </a:t>
            </a:r>
            <a:r>
              <a:rPr lang="fi-FI" sz="2400" dirty="0" err="1" smtClean="0">
                <a:sym typeface="Wingdings" panose="05000000000000000000" pitchFamily="2" charset="2"/>
              </a:rPr>
              <a:t>public</a:t>
            </a:r>
            <a:r>
              <a:rPr lang="fi-FI" sz="2400" dirty="0" smtClean="0">
                <a:sym typeface="Wingdings" panose="05000000000000000000" pitchFamily="2" charset="2"/>
              </a:rPr>
              <a:t> </a:t>
            </a:r>
            <a:r>
              <a:rPr lang="fi-FI" sz="2400" dirty="0" err="1" smtClean="0">
                <a:sym typeface="Wingdings" panose="05000000000000000000" pitchFamily="2" charset="2"/>
              </a:rPr>
              <a:t>health</a:t>
            </a:r>
            <a:r>
              <a:rPr lang="fi-FI" sz="2400" dirty="0" smtClean="0">
                <a:sym typeface="Wingdings" panose="05000000000000000000" pitchFamily="2" charset="2"/>
              </a:rPr>
              <a:t> </a:t>
            </a:r>
            <a:r>
              <a:rPr lang="fi-FI" sz="2400" dirty="0" err="1" smtClean="0">
                <a:sym typeface="Wingdings" panose="05000000000000000000" pitchFamily="2" charset="2"/>
              </a:rPr>
              <a:t>policies</a:t>
            </a:r>
            <a:endParaRPr lang="fi-FI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75675" y="6586538"/>
            <a:ext cx="460821" cy="227012"/>
          </a:xfrm>
        </p:spPr>
        <p:txBody>
          <a:bodyPr/>
          <a:lstStyle/>
          <a:p>
            <a:fld id="{C01657E1-BD27-4151-AA5A-F3047EA2BEF7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91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333" y="304800"/>
            <a:ext cx="8229600" cy="94456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1249363"/>
            <a:ext cx="8229600" cy="4343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Introduction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Background data</a:t>
            </a:r>
          </a:p>
          <a:p>
            <a:r>
              <a:rPr lang="en-US" dirty="0" smtClean="0"/>
              <a:t>Associated Factors</a:t>
            </a:r>
          </a:p>
          <a:p>
            <a:r>
              <a:rPr lang="en-US" dirty="0" smtClean="0"/>
              <a:t>Control Policies</a:t>
            </a:r>
            <a:endParaRPr lang="en-US" b="1" dirty="0" smtClean="0"/>
          </a:p>
          <a:p>
            <a:r>
              <a:rPr lang="en-US" dirty="0" smtClean="0"/>
              <a:t>Discussion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604448" y="65254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4C96ABB-4B46-4DAE-AA00-34F70CE0C322}" type="slidenum">
              <a:rPr lang="en-US" sz="1600" b="1" smtClean="0">
                <a:solidFill>
                  <a:schemeClr val="bg1"/>
                </a:solidFill>
              </a:rPr>
              <a:t>7</a:t>
            </a:fld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7159">
            <a:off x="3918556" y="3635977"/>
            <a:ext cx="2255332" cy="2159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70343">
            <a:off x="6645269" y="4122727"/>
            <a:ext cx="1665219" cy="1653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690393" y="4949303"/>
            <a:ext cx="1104768" cy="52322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Reducible Fraction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6012049" y="4605340"/>
            <a:ext cx="941029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212080" y="5800278"/>
            <a:ext cx="172795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Asthma </a:t>
            </a:r>
            <a:r>
              <a:rPr lang="en-US" sz="2000" b="1" dirty="0" err="1" smtClean="0"/>
              <a:t>BoD</a:t>
            </a:r>
            <a:endParaRPr lang="en-US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168512" y="5015095"/>
            <a:ext cx="1491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Attributable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765020" y="3507953"/>
            <a:ext cx="1636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Attributable</a:t>
            </a:r>
            <a:endParaRPr lang="en-US" b="1" dirty="0"/>
          </a:p>
        </p:txBody>
      </p:sp>
      <p:sp>
        <p:nvSpPr>
          <p:cNvPr id="3073" name="Oval 3072"/>
          <p:cNvSpPr/>
          <p:nvPr/>
        </p:nvSpPr>
        <p:spPr>
          <a:xfrm>
            <a:off x="3779910" y="3429000"/>
            <a:ext cx="2880321" cy="3096498"/>
          </a:xfrm>
          <a:prstGeom prst="ellipse">
            <a:avLst/>
          </a:prstGeom>
          <a:noFill/>
          <a:ln w="57150">
            <a:solidFill>
              <a:srgbClr val="FF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6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Table (1986-2040) and Age 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57E1-BD27-4151-AA5A-F3047EA2BEF7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5471089"/>
              </p:ext>
            </p:extLst>
          </p:nvPr>
        </p:nvGraphicFramePr>
        <p:xfrm>
          <a:off x="1" y="1204914"/>
          <a:ext cx="9109074" cy="5608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931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Incidence &amp; Prevalence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Incidence</a:t>
            </a:r>
            <a:r>
              <a:rPr lang="en-US" dirty="0" smtClean="0"/>
              <a:t>: number of new cases in a specific period of time </a:t>
            </a:r>
          </a:p>
          <a:p>
            <a:pPr marL="0" indent="0" algn="ctr">
              <a:buNone/>
            </a:pPr>
            <a:r>
              <a:rPr lang="en-US" sz="2000" dirty="0" smtClean="0">
                <a:sym typeface="Wingdings" panose="05000000000000000000" pitchFamily="2" charset="2"/>
              </a:rPr>
              <a:t>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sz="2000" i="1" dirty="0" smtClean="0">
                <a:sym typeface="Wingdings" panose="05000000000000000000" pitchFamily="2" charset="2"/>
              </a:rPr>
              <a:t>number of new individuals entitled to reimburse expenses for asthma medication during one year</a:t>
            </a:r>
            <a:endParaRPr lang="en-US" sz="2000" i="1" dirty="0" smtClean="0"/>
          </a:p>
          <a:p>
            <a:pPr marL="0" indent="0">
              <a:buNone/>
            </a:pPr>
            <a:endParaRPr lang="fi-FI" dirty="0"/>
          </a:p>
          <a:p>
            <a:r>
              <a:rPr lang="en-US" b="1" dirty="0" smtClean="0"/>
              <a:t>Prevalence</a:t>
            </a:r>
            <a:r>
              <a:rPr lang="en-US" dirty="0" smtClean="0"/>
              <a:t>: number of all cases at a specific time point </a:t>
            </a:r>
          </a:p>
          <a:p>
            <a:pPr marL="0" indent="0" algn="ctr">
              <a:buNone/>
            </a:pPr>
            <a:r>
              <a:rPr lang="en-US" sz="2000" i="1" dirty="0" smtClean="0">
                <a:sym typeface="Wingdings" panose="05000000000000000000" pitchFamily="2" charset="2"/>
              </a:rPr>
              <a:t> total number </a:t>
            </a:r>
            <a:r>
              <a:rPr lang="fi-FI" sz="2000" i="1" dirty="0" smtClean="0">
                <a:sym typeface="Wingdings" panose="05000000000000000000" pitchFamily="2" charset="2"/>
              </a:rPr>
              <a:t>of </a:t>
            </a:r>
            <a:r>
              <a:rPr lang="en-US" sz="2000" i="1" dirty="0" smtClean="0">
                <a:sym typeface="Wingdings" panose="05000000000000000000" pitchFamily="2" charset="2"/>
              </a:rPr>
              <a:t>individuals entitled to reimburse expenses for asthma medication at the end of a year</a:t>
            </a:r>
            <a:endParaRPr lang="en-US" i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000" i="1" dirty="0" smtClean="0">
              <a:sym typeface="Wingdings" panose="05000000000000000000" pitchFamily="2" charset="2"/>
            </a:endParaRPr>
          </a:p>
          <a:p>
            <a:r>
              <a:rPr lang="fi-FI" sz="2400" dirty="0" smtClean="0">
                <a:sym typeface="Wingdings" panose="05000000000000000000" pitchFamily="2" charset="2"/>
              </a:rPr>
              <a:t>Data </a:t>
            </a:r>
            <a:r>
              <a:rPr lang="en-US" sz="2400" dirty="0" smtClean="0">
                <a:sym typeface="Wingdings" panose="05000000000000000000" pitchFamily="2" charset="2"/>
              </a:rPr>
              <a:t>provided by </a:t>
            </a:r>
            <a:r>
              <a:rPr lang="en-US" sz="2400" b="1" dirty="0" smtClean="0">
                <a:sym typeface="Wingdings" panose="05000000000000000000" pitchFamily="2" charset="2"/>
              </a:rPr>
              <a:t>KELA</a:t>
            </a:r>
            <a:r>
              <a:rPr lang="en-US" sz="2400" dirty="0" smtClean="0">
                <a:sym typeface="Wingdings" panose="05000000000000000000" pitchFamily="2" charset="2"/>
              </a:rPr>
              <a:t> statistics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88424" y="6586538"/>
            <a:ext cx="533400" cy="227012"/>
          </a:xfrm>
        </p:spPr>
        <p:txBody>
          <a:bodyPr/>
          <a:lstStyle/>
          <a:p>
            <a:fld id="{C01657E1-BD27-4151-AA5A-F3047EA2BEF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58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änninen 2012 EBoDE  and DALYs in short (EHP update)">
  <a:themeElements>
    <a:clrScheme name="Custom 3">
      <a:dk1>
        <a:sysClr val="windowText" lastClr="000000"/>
      </a:dk1>
      <a:lt1>
        <a:sysClr val="window" lastClr="FFFFFF"/>
      </a:lt1>
      <a:dk2>
        <a:srgbClr val="807F83"/>
      </a:dk2>
      <a:lt2>
        <a:srgbClr val="EEECE1"/>
      </a:lt2>
      <a:accent1>
        <a:srgbClr val="7BC143"/>
      </a:accent1>
      <a:accent2>
        <a:srgbClr val="6BC9C7"/>
      </a:accent2>
      <a:accent3>
        <a:srgbClr val="5191CD"/>
      </a:accent3>
      <a:accent4>
        <a:srgbClr val="BEBEBE"/>
      </a:accent4>
      <a:accent5>
        <a:srgbClr val="E20077"/>
      </a:accent5>
      <a:accent6>
        <a:srgbClr val="B19ACA"/>
      </a:accent6>
      <a:hlink>
        <a:srgbClr val="C1DF63"/>
      </a:hlink>
      <a:folHlink>
        <a:srgbClr val="0046B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Hänninen 2012 EBoDE  and DALYs in short (EHP update)</Template>
  <TotalTime>3635</TotalTime>
  <Words>2923</Words>
  <Application>Microsoft Office PowerPoint</Application>
  <PresentationFormat>On-screen Show (4:3)</PresentationFormat>
  <Paragraphs>982</Paragraphs>
  <Slides>60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Hänninen 2012 EBoDE  and DALYs in short (EHP update)</vt:lpstr>
      <vt:lpstr>  Modeling environmental burden of disease of asthma: Protective factors and control options </vt:lpstr>
      <vt:lpstr>Outline</vt:lpstr>
      <vt:lpstr>Asthma</vt:lpstr>
      <vt:lpstr>IHME estimates of BoD (YLDs) in 2010</vt:lpstr>
      <vt:lpstr>From the Model to Control Policies</vt:lpstr>
      <vt:lpstr>Selection of exposure factors</vt:lpstr>
      <vt:lpstr>Outline</vt:lpstr>
      <vt:lpstr>Life Table (1986-2040) and Age Distribution</vt:lpstr>
      <vt:lpstr>Incidence &amp; Prevalence</vt:lpstr>
      <vt:lpstr>Incidence and Prevalence – Total number of cases </vt:lpstr>
      <vt:lpstr>Background Rates at Baseline (2011)</vt:lpstr>
      <vt:lpstr>Burden of Disease - YLD</vt:lpstr>
      <vt:lpstr>Years Lived with Disability – Total number of years</vt:lpstr>
      <vt:lpstr>Duration estimation</vt:lpstr>
      <vt:lpstr>Outline</vt:lpstr>
      <vt:lpstr>Overview Risk Factors</vt:lpstr>
      <vt:lpstr>Attributable incident cases and residual at baseline (2011)</vt:lpstr>
      <vt:lpstr>Overview Protective Factors</vt:lpstr>
      <vt:lpstr>Prevented cases at baseline (2011) and background </vt:lpstr>
      <vt:lpstr>Outline</vt:lpstr>
      <vt:lpstr>Summary Risk &amp; Protective Factors</vt:lpstr>
      <vt:lpstr>Control Policies</vt:lpstr>
      <vt:lpstr>Control Policies – Tobacco</vt:lpstr>
      <vt:lpstr>Tobacco Exposure trends</vt:lpstr>
      <vt:lpstr>Impact of Tobacco Control Policy</vt:lpstr>
      <vt:lpstr>Control Policies – PM2.5</vt:lpstr>
      <vt:lpstr>Impact of PM2.5 Control Policy</vt:lpstr>
      <vt:lpstr>Control Policies – Dampness and Mould</vt:lpstr>
      <vt:lpstr>Impact of Dampness and Mold Control Policy</vt:lpstr>
      <vt:lpstr>Control Policies – Pets</vt:lpstr>
      <vt:lpstr>Impact of Pet Control Policy</vt:lpstr>
      <vt:lpstr>Reduction Potential of Control Policies</vt:lpstr>
      <vt:lpstr>Impact of combined Control Policies</vt:lpstr>
      <vt:lpstr>Reducible Fraction of the total 25y cumulative Incidence</vt:lpstr>
      <vt:lpstr>Efficiency Control Scenarios - Incidence</vt:lpstr>
      <vt:lpstr>Efficiency Control Scenarios - Prevalence</vt:lpstr>
      <vt:lpstr>Efficiency Control Scenarios – combined Incidence &amp; Prevalence</vt:lpstr>
      <vt:lpstr>Outline</vt:lpstr>
      <vt:lpstr>Limitations</vt:lpstr>
      <vt:lpstr>Uncertainties</vt:lpstr>
      <vt:lpstr>Conclusion</vt:lpstr>
      <vt:lpstr>Thank you for your attention!</vt:lpstr>
      <vt:lpstr>Life Table (1986 – 2040)</vt:lpstr>
      <vt:lpstr>Age groups</vt:lpstr>
      <vt:lpstr>Disability Weights</vt:lpstr>
      <vt:lpstr>Estimation Duration =  Prevalence/Incidence</vt:lpstr>
      <vt:lpstr>Comparison YLD_I and YLD_P</vt:lpstr>
      <vt:lpstr>PowerPoint Presentation</vt:lpstr>
      <vt:lpstr>Attributable YLD_I &amp; attributable YLD_P – Comparison I</vt:lpstr>
      <vt:lpstr>Attributable YLD_I &amp; attributable YLD_P – Comparison</vt:lpstr>
      <vt:lpstr>Comparison studies – Methods </vt:lpstr>
      <vt:lpstr>Comparison with other studies</vt:lpstr>
      <vt:lpstr>Risk estimates for stressors</vt:lpstr>
      <vt:lpstr>Tobacco Statistics Finland</vt:lpstr>
      <vt:lpstr>PM Exposure trends</vt:lpstr>
      <vt:lpstr>From change in Incidence to change in Prevalence</vt:lpstr>
      <vt:lpstr>Summary I</vt:lpstr>
      <vt:lpstr>Summary II</vt:lpstr>
      <vt:lpstr>Summary III </vt:lpstr>
      <vt:lpstr>Conclusion </vt:lpstr>
    </vt:vector>
  </TitlesOfParts>
  <Company>THL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Modelling environmental burden of disease of asthma: Control options and protective factors</dc:title>
  <dc:creator>Rumrich Isabell</dc:creator>
  <cp:lastModifiedBy>Rumrich Isabell</cp:lastModifiedBy>
  <cp:revision>215</cp:revision>
  <dcterms:created xsi:type="dcterms:W3CDTF">2013-05-13T10:25:40Z</dcterms:created>
  <dcterms:modified xsi:type="dcterms:W3CDTF">2014-06-03T08:36:08Z</dcterms:modified>
</cp:coreProperties>
</file>