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 id="2147483650" r:id="rId2"/>
    <p:sldMasterId id="2147483651" r:id="rId3"/>
    <p:sldMasterId id="2147483991" r:id="rId4"/>
  </p:sldMasterIdLst>
  <p:notesMasterIdLst>
    <p:notesMasterId r:id="rId34"/>
  </p:notesMasterIdLst>
  <p:handoutMasterIdLst>
    <p:handoutMasterId r:id="rId35"/>
  </p:handoutMasterIdLst>
  <p:sldIdLst>
    <p:sldId id="467" r:id="rId5"/>
    <p:sldId id="469" r:id="rId6"/>
    <p:sldId id="470" r:id="rId7"/>
    <p:sldId id="511" r:id="rId8"/>
    <p:sldId id="472" r:id="rId9"/>
    <p:sldId id="474" r:id="rId10"/>
    <p:sldId id="508" r:id="rId11"/>
    <p:sldId id="512" r:id="rId12"/>
    <p:sldId id="477" r:id="rId13"/>
    <p:sldId id="478" r:id="rId14"/>
    <p:sldId id="480" r:id="rId15"/>
    <p:sldId id="481" r:id="rId16"/>
    <p:sldId id="483" r:id="rId17"/>
    <p:sldId id="482" r:id="rId18"/>
    <p:sldId id="484" r:id="rId19"/>
    <p:sldId id="509" r:id="rId20"/>
    <p:sldId id="485" r:id="rId21"/>
    <p:sldId id="487" r:id="rId22"/>
    <p:sldId id="488" r:id="rId23"/>
    <p:sldId id="489" r:id="rId24"/>
    <p:sldId id="490" r:id="rId25"/>
    <p:sldId id="491" r:id="rId26"/>
    <p:sldId id="492" r:id="rId27"/>
    <p:sldId id="494" r:id="rId28"/>
    <p:sldId id="495" r:id="rId29"/>
    <p:sldId id="496" r:id="rId30"/>
    <p:sldId id="497" r:id="rId31"/>
    <p:sldId id="505" r:id="rId32"/>
    <p:sldId id="507" r:id="rId33"/>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990000"/>
    <a:srgbClr val="993300"/>
    <a:srgbClr val="000000"/>
    <a:srgbClr val="FFFFFF"/>
    <a:srgbClr val="006600"/>
    <a:srgbClr val="00CC00"/>
    <a:srgbClr val="A00000"/>
    <a:srgbClr val="C96E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outlineViewPr>
    <p:cViewPr>
      <p:scale>
        <a:sx n="33" d="100"/>
        <a:sy n="33" d="100"/>
      </p:scale>
      <p:origin x="0" y="33360"/>
    </p:cViewPr>
  </p:outlineViewPr>
  <p:notesTextViewPr>
    <p:cViewPr>
      <p:scale>
        <a:sx n="100" d="100"/>
        <a:sy n="100" d="100"/>
      </p:scale>
      <p:origin x="0" y="0"/>
    </p:cViewPr>
  </p:notesTextViewPr>
  <p:sorterViewPr>
    <p:cViewPr>
      <p:scale>
        <a:sx n="128" d="100"/>
        <a:sy n="128" d="100"/>
      </p:scale>
      <p:origin x="0" y="0"/>
    </p:cViewPr>
  </p:sorterViewPr>
  <p:notesViewPr>
    <p:cSldViewPr>
      <p:cViewPr varScale="1">
        <p:scale>
          <a:sx n="165" d="100"/>
          <a:sy n="165" d="100"/>
        </p:scale>
        <p:origin x="-3680" y="-12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19D11-0ADC-4E53-8739-99673779F5CF}" type="doc">
      <dgm:prSet loTypeId="urn:microsoft.com/office/officeart/2005/8/layout/hList7#2" loCatId="process" qsTypeId="urn:microsoft.com/office/officeart/2005/8/quickstyle/simple1" qsCatId="simple" csTypeId="urn:microsoft.com/office/officeart/2005/8/colors/accent1_2" csCatId="accent1" phldr="1"/>
      <dgm:spPr/>
    </dgm:pt>
    <dgm:pt modelId="{DB224FF9-567F-4B02-802B-BC2EE074EC9D}">
      <dgm:prSet phldrT="[Text]" custT="1"/>
      <dgm:spPr/>
      <dgm:t>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dgm:t>
    </dgm:pt>
    <dgm:pt modelId="{8910C4DE-9CCF-4900-BA73-90A649051802}" type="parTrans" cxnId="{BDABB2E9-61A1-4629-A7CD-EC147188C308}">
      <dgm:prSet/>
      <dgm:spPr/>
      <dgm:t>
        <a:bodyPr/>
        <a:lstStyle/>
        <a:p>
          <a:endParaRPr lang="en-US"/>
        </a:p>
      </dgm:t>
    </dgm:pt>
    <dgm:pt modelId="{E8F6D913-8BBF-4117-81D3-659FA3A2F24B}" type="sibTrans" cxnId="{BDABB2E9-61A1-4629-A7CD-EC147188C308}">
      <dgm:prSet/>
      <dgm:spPr/>
      <dgm:t>
        <a:bodyPr/>
        <a:lstStyle/>
        <a:p>
          <a:endParaRPr lang="en-US"/>
        </a:p>
      </dgm:t>
    </dgm:pt>
    <dgm:pt modelId="{86A4CBF0-FA60-423F-BEBE-04093F9BD029}">
      <dgm:prSet phldrT="[Text]" custT="1"/>
      <dgm:spPr>
        <a:solidFill>
          <a:schemeClr val="accent3">
            <a:lumMod val="75000"/>
          </a:schemeClr>
        </a:solidFill>
      </dgm:spPr>
      <dgm:t>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dgm:t>
    </dgm:pt>
    <dgm:pt modelId="{8FBD7298-4A41-487C-B691-8D642BE4C276}" type="parTrans" cxnId="{CA56C1D9-8B60-4B5E-8096-7BA060D26B4C}">
      <dgm:prSet/>
      <dgm:spPr/>
      <dgm:t>
        <a:bodyPr/>
        <a:lstStyle/>
        <a:p>
          <a:endParaRPr lang="en-US"/>
        </a:p>
      </dgm:t>
    </dgm:pt>
    <dgm:pt modelId="{424BDE57-B959-4F6B-87BB-DFFCD3FA0E97}" type="sibTrans" cxnId="{CA56C1D9-8B60-4B5E-8096-7BA060D26B4C}">
      <dgm:prSet/>
      <dgm:spPr/>
      <dgm:t>
        <a:bodyPr/>
        <a:lstStyle/>
        <a:p>
          <a:endParaRPr lang="en-US"/>
        </a:p>
      </dgm:t>
    </dgm:pt>
    <dgm:pt modelId="{76DDA6E4-4518-444D-8C65-8188A5CA1B00}">
      <dgm:prSet phldrT="[Text]" custT="1"/>
      <dgm:spPr>
        <a:solidFill>
          <a:schemeClr val="accent2">
            <a:lumMod val="75000"/>
          </a:schemeClr>
        </a:solidFill>
      </dgm:spPr>
      <dgm:t>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dgm:t>
    </dgm:pt>
    <dgm:pt modelId="{40DEEF6C-703E-48FD-AD41-E975C68B402B}" type="parTrans" cxnId="{C9BD7F6C-B273-46EA-9809-15DB261B22EB}">
      <dgm:prSet/>
      <dgm:spPr/>
      <dgm:t>
        <a:bodyPr/>
        <a:lstStyle/>
        <a:p>
          <a:endParaRPr lang="en-US"/>
        </a:p>
      </dgm:t>
    </dgm:pt>
    <dgm:pt modelId="{C00FA4B0-9B6B-4EFA-B1F2-B46074DA2598}" type="sibTrans" cxnId="{C9BD7F6C-B273-46EA-9809-15DB261B22EB}">
      <dgm:prSet/>
      <dgm:spPr/>
      <dgm:t>
        <a:bodyPr/>
        <a:lstStyle/>
        <a:p>
          <a:endParaRPr lang="en-US"/>
        </a:p>
      </dgm:t>
    </dgm:pt>
    <dgm:pt modelId="{0C363D16-2620-43E9-B8ED-A714CB498E01}" type="pres">
      <dgm:prSet presAssocID="{D7819D11-0ADC-4E53-8739-99673779F5CF}" presName="Name0" presStyleCnt="0">
        <dgm:presLayoutVars>
          <dgm:dir/>
          <dgm:resizeHandles val="exact"/>
        </dgm:presLayoutVars>
      </dgm:prSet>
      <dgm:spPr/>
    </dgm:pt>
    <dgm:pt modelId="{F701F6C8-9BCE-4095-9C8A-ADFC2C04F6AB}" type="pres">
      <dgm:prSet presAssocID="{D7819D11-0ADC-4E53-8739-99673779F5CF}" presName="fgShape" presStyleLbl="fgShp" presStyleIdx="0" presStyleCnt="1" custScaleX="107232" custScaleY="83123" custLinFactNeighborX="247" custLinFactNeighborY="41772">
        <dgm:style>
          <a:lnRef idx="3">
            <a:schemeClr val="lt1"/>
          </a:lnRef>
          <a:fillRef idx="1">
            <a:schemeClr val="accent6"/>
          </a:fillRef>
          <a:effectRef idx="1">
            <a:schemeClr val="accent6"/>
          </a:effectRef>
          <a:fontRef idx="minor">
            <a:schemeClr val="lt1"/>
          </a:fontRef>
        </dgm:style>
      </dgm:prSet>
      <dgm:spPr>
        <a:prstGeom prst="rightArrow">
          <a:avLst/>
        </a:prstGeom>
        <a:noFill/>
        <a:ln w="0">
          <a:solidFill>
            <a:schemeClr val="accent2">
              <a:lumMod val="75000"/>
              <a:alpha val="0"/>
            </a:schemeClr>
          </a:solidFill>
          <a:prstDash val="solid"/>
        </a:ln>
      </dgm:spPr>
    </dgm:pt>
    <dgm:pt modelId="{7F334B45-F8CB-4A0F-A5A3-99B953D2F3AE}" type="pres">
      <dgm:prSet presAssocID="{D7819D11-0ADC-4E53-8739-99673779F5CF}" presName="linComp" presStyleCnt="0"/>
      <dgm:spPr/>
    </dgm:pt>
    <dgm:pt modelId="{4D937B2A-EE59-4755-8634-4406C970CC21}" type="pres">
      <dgm:prSet presAssocID="{DB224FF9-567F-4B02-802B-BC2EE074EC9D}" presName="compNode" presStyleCnt="0"/>
      <dgm:spPr/>
    </dgm:pt>
    <dgm:pt modelId="{5C8A3EB0-A9F1-4F80-B674-E4F1D9C23D78}" type="pres">
      <dgm:prSet presAssocID="{DB224FF9-567F-4B02-802B-BC2EE074EC9D}" presName="bkgdShape" presStyleLbl="node1" presStyleIdx="0" presStyleCnt="3" custLinFactNeighborX="-64"/>
      <dgm:spPr/>
      <dgm:t>
        <a:bodyPr/>
        <a:lstStyle/>
        <a:p>
          <a:endParaRPr lang="en-US"/>
        </a:p>
      </dgm:t>
    </dgm:pt>
    <dgm:pt modelId="{0D697FF7-D0BB-488A-BA8D-0EBAC67276B0}" type="pres">
      <dgm:prSet presAssocID="{DB224FF9-567F-4B02-802B-BC2EE074EC9D}" presName="nodeTx" presStyleLbl="node1" presStyleIdx="0" presStyleCnt="3">
        <dgm:presLayoutVars>
          <dgm:bulletEnabled val="1"/>
        </dgm:presLayoutVars>
      </dgm:prSet>
      <dgm:spPr/>
      <dgm:t>
        <a:bodyPr/>
        <a:lstStyle/>
        <a:p>
          <a:endParaRPr lang="en-US"/>
        </a:p>
      </dgm:t>
    </dgm:pt>
    <dgm:pt modelId="{28397EE5-505F-4FC1-93C0-F2ED308A4F62}" type="pres">
      <dgm:prSet presAssocID="{DB224FF9-567F-4B02-802B-BC2EE074EC9D}" presName="invisiNode" presStyleLbl="node1" presStyleIdx="0" presStyleCnt="3"/>
      <dgm:spPr/>
    </dgm:pt>
    <dgm:pt modelId="{3229CFA2-8F15-4D84-A859-B6AC368F73A2}" type="pres">
      <dgm:prSet presAssocID="{DB224FF9-567F-4B02-802B-BC2EE074EC9D}" presName="imagNode" presStyleLbl="fgImgPlace1" presStyleIdx="0" presStyleCnt="3" custLinFactNeighborY="-14217"/>
      <dgm:spPr>
        <a:blipFill rotWithShape="0">
          <a:blip xmlns:r="http://schemas.openxmlformats.org/officeDocument/2006/relationships" r:embed="rId1"/>
          <a:stretch>
            <a:fillRect/>
          </a:stretch>
        </a:blipFill>
      </dgm:spPr>
    </dgm:pt>
    <dgm:pt modelId="{B3F925E8-2EDD-4A5D-A3BF-13DBD11DFE35}" type="pres">
      <dgm:prSet presAssocID="{E8F6D913-8BBF-4117-81D3-659FA3A2F24B}" presName="sibTrans" presStyleLbl="sibTrans2D1" presStyleIdx="0" presStyleCnt="0"/>
      <dgm:spPr/>
      <dgm:t>
        <a:bodyPr/>
        <a:lstStyle/>
        <a:p>
          <a:endParaRPr lang="en-US"/>
        </a:p>
      </dgm:t>
    </dgm:pt>
    <dgm:pt modelId="{3B9BF873-D036-4A85-8BAE-3E69BA5D3CAE}" type="pres">
      <dgm:prSet presAssocID="{86A4CBF0-FA60-423F-BEBE-04093F9BD029}" presName="compNode" presStyleCnt="0"/>
      <dgm:spPr/>
    </dgm:pt>
    <dgm:pt modelId="{7200306B-28A7-49D0-8946-138F88BEB39E}" type="pres">
      <dgm:prSet presAssocID="{86A4CBF0-FA60-423F-BEBE-04093F9BD029}" presName="bkgdShape" presStyleLbl="node1" presStyleIdx="1" presStyleCnt="3"/>
      <dgm:spPr/>
      <dgm:t>
        <a:bodyPr/>
        <a:lstStyle/>
        <a:p>
          <a:endParaRPr lang="en-US"/>
        </a:p>
      </dgm:t>
    </dgm:pt>
    <dgm:pt modelId="{75886DF1-A21E-4A31-AA95-54A719AE5DAF}" type="pres">
      <dgm:prSet presAssocID="{86A4CBF0-FA60-423F-BEBE-04093F9BD029}" presName="nodeTx" presStyleLbl="node1" presStyleIdx="1" presStyleCnt="3">
        <dgm:presLayoutVars>
          <dgm:bulletEnabled val="1"/>
        </dgm:presLayoutVars>
      </dgm:prSet>
      <dgm:spPr/>
      <dgm:t>
        <a:bodyPr/>
        <a:lstStyle/>
        <a:p>
          <a:endParaRPr lang="en-US"/>
        </a:p>
      </dgm:t>
    </dgm:pt>
    <dgm:pt modelId="{E9BA46AE-15AF-4FD4-8002-3CB76ED20890}" type="pres">
      <dgm:prSet presAssocID="{86A4CBF0-FA60-423F-BEBE-04093F9BD029}" presName="invisiNode" presStyleLbl="node1" presStyleIdx="1" presStyleCnt="3"/>
      <dgm:spPr/>
    </dgm:pt>
    <dgm:pt modelId="{CC7F5E8A-505C-4D7D-B555-20947D9C0D6D}" type="pres">
      <dgm:prSet presAssocID="{86A4CBF0-FA60-423F-BEBE-04093F9BD029}" presName="imagNode" presStyleLbl="fgImgPlace1" presStyleIdx="1" presStyleCnt="3" custLinFactNeighborY="-14217"/>
      <dgm:spPr>
        <a:blipFill rotWithShape="0">
          <a:blip xmlns:r="http://schemas.openxmlformats.org/officeDocument/2006/relationships" r:embed="rId2"/>
          <a:stretch>
            <a:fillRect/>
          </a:stretch>
        </a:blipFill>
      </dgm:spPr>
    </dgm:pt>
    <dgm:pt modelId="{E1DF50A5-4719-432A-8DEB-A94DA081903F}" type="pres">
      <dgm:prSet presAssocID="{424BDE57-B959-4F6B-87BB-DFFCD3FA0E97}" presName="sibTrans" presStyleLbl="sibTrans2D1" presStyleIdx="0" presStyleCnt="0"/>
      <dgm:spPr/>
      <dgm:t>
        <a:bodyPr/>
        <a:lstStyle/>
        <a:p>
          <a:endParaRPr lang="en-US"/>
        </a:p>
      </dgm:t>
    </dgm:pt>
    <dgm:pt modelId="{F5CEC12D-75A7-464C-9A3B-DED0294BC392}" type="pres">
      <dgm:prSet presAssocID="{76DDA6E4-4518-444D-8C65-8188A5CA1B00}" presName="compNode" presStyleCnt="0"/>
      <dgm:spPr/>
    </dgm:pt>
    <dgm:pt modelId="{C055DC96-8D23-447C-A0F6-1B1FB8577BE3}" type="pres">
      <dgm:prSet presAssocID="{76DDA6E4-4518-444D-8C65-8188A5CA1B00}" presName="bkgdShape" presStyleLbl="node1" presStyleIdx="2" presStyleCnt="3" custLinFactNeighborX="779" custLinFactNeighborY="2597"/>
      <dgm:spPr/>
      <dgm:t>
        <a:bodyPr/>
        <a:lstStyle/>
        <a:p>
          <a:endParaRPr lang="en-US"/>
        </a:p>
      </dgm:t>
    </dgm:pt>
    <dgm:pt modelId="{B0D884E2-1782-4749-9565-9EA46898F34A}" type="pres">
      <dgm:prSet presAssocID="{76DDA6E4-4518-444D-8C65-8188A5CA1B00}" presName="nodeTx" presStyleLbl="node1" presStyleIdx="2" presStyleCnt="3">
        <dgm:presLayoutVars>
          <dgm:bulletEnabled val="1"/>
        </dgm:presLayoutVars>
      </dgm:prSet>
      <dgm:spPr/>
      <dgm:t>
        <a:bodyPr/>
        <a:lstStyle/>
        <a:p>
          <a:endParaRPr lang="en-US"/>
        </a:p>
      </dgm:t>
    </dgm:pt>
    <dgm:pt modelId="{862EBB9D-9861-4F86-B209-C8DFA2CBC163}" type="pres">
      <dgm:prSet presAssocID="{76DDA6E4-4518-444D-8C65-8188A5CA1B00}" presName="invisiNode" presStyleLbl="node1" presStyleIdx="2" presStyleCnt="3"/>
      <dgm:spPr/>
    </dgm:pt>
    <dgm:pt modelId="{C7B48DDC-875C-410A-B379-DCE95DC861BB}" type="pres">
      <dgm:prSet presAssocID="{76DDA6E4-4518-444D-8C65-8188A5CA1B00}" presName="imagNode" presStyleLbl="fgImgPlace1" presStyleIdx="2" presStyleCnt="3" custLinFactNeighborY="-14217"/>
      <dgm:spPr>
        <a:blipFill rotWithShape="0">
          <a:blip xmlns:r="http://schemas.openxmlformats.org/officeDocument/2006/relationships" r:embed="rId3"/>
          <a:stretch>
            <a:fillRect/>
          </a:stretch>
        </a:blipFill>
      </dgm:spPr>
    </dgm:pt>
  </dgm:ptLst>
  <dgm:cxnLst>
    <dgm:cxn modelId="{9C59B1D6-BEE5-8746-B623-742832381607}" type="presOf" srcId="{E8F6D913-8BBF-4117-81D3-659FA3A2F24B}" destId="{B3F925E8-2EDD-4A5D-A3BF-13DBD11DFE35}" srcOrd="0" destOrd="0" presId="urn:microsoft.com/office/officeart/2005/8/layout/hList7#2"/>
    <dgm:cxn modelId="{EE6C1F21-58CE-0C45-9293-B22D17DD3FAF}" type="presOf" srcId="{76DDA6E4-4518-444D-8C65-8188A5CA1B00}" destId="{C055DC96-8D23-447C-A0F6-1B1FB8577BE3}" srcOrd="0" destOrd="0" presId="urn:microsoft.com/office/officeart/2005/8/layout/hList7#2"/>
    <dgm:cxn modelId="{C48909E5-F71D-BD49-BE06-966128FE7B53}" type="presOf" srcId="{76DDA6E4-4518-444D-8C65-8188A5CA1B00}" destId="{B0D884E2-1782-4749-9565-9EA46898F34A}" srcOrd="1" destOrd="0" presId="urn:microsoft.com/office/officeart/2005/8/layout/hList7#2"/>
    <dgm:cxn modelId="{94A6BA85-0D02-A94C-AC51-88453032FF78}" type="presOf" srcId="{DB224FF9-567F-4B02-802B-BC2EE074EC9D}" destId="{0D697FF7-D0BB-488A-BA8D-0EBAC67276B0}" srcOrd="1" destOrd="0" presId="urn:microsoft.com/office/officeart/2005/8/layout/hList7#2"/>
    <dgm:cxn modelId="{CA56C1D9-8B60-4B5E-8096-7BA060D26B4C}" srcId="{D7819D11-0ADC-4E53-8739-99673779F5CF}" destId="{86A4CBF0-FA60-423F-BEBE-04093F9BD029}" srcOrd="1" destOrd="0" parTransId="{8FBD7298-4A41-487C-B691-8D642BE4C276}" sibTransId="{424BDE57-B959-4F6B-87BB-DFFCD3FA0E97}"/>
    <dgm:cxn modelId="{B841C909-3B0F-BD4A-851E-CFB398C685BB}" type="presOf" srcId="{86A4CBF0-FA60-423F-BEBE-04093F9BD029}" destId="{7200306B-28A7-49D0-8946-138F88BEB39E}" srcOrd="0" destOrd="0" presId="urn:microsoft.com/office/officeart/2005/8/layout/hList7#2"/>
    <dgm:cxn modelId="{5449A93B-3904-D642-94CA-C2404775A57D}" type="presOf" srcId="{D7819D11-0ADC-4E53-8739-99673779F5CF}" destId="{0C363D16-2620-43E9-B8ED-A714CB498E01}" srcOrd="0" destOrd="0" presId="urn:microsoft.com/office/officeart/2005/8/layout/hList7#2"/>
    <dgm:cxn modelId="{A96D399E-E115-E347-9BB1-48D6611E9717}" type="presOf" srcId="{86A4CBF0-FA60-423F-BEBE-04093F9BD029}" destId="{75886DF1-A21E-4A31-AA95-54A719AE5DAF}" srcOrd="1" destOrd="0" presId="urn:microsoft.com/office/officeart/2005/8/layout/hList7#2"/>
    <dgm:cxn modelId="{F7B1C5BD-4074-EA43-9FF4-0AC2743C162E}" type="presOf" srcId="{DB224FF9-567F-4B02-802B-BC2EE074EC9D}" destId="{5C8A3EB0-A9F1-4F80-B674-E4F1D9C23D78}" srcOrd="0" destOrd="0" presId="urn:microsoft.com/office/officeart/2005/8/layout/hList7#2"/>
    <dgm:cxn modelId="{C9BD7F6C-B273-46EA-9809-15DB261B22EB}" srcId="{D7819D11-0ADC-4E53-8739-99673779F5CF}" destId="{76DDA6E4-4518-444D-8C65-8188A5CA1B00}" srcOrd="2" destOrd="0" parTransId="{40DEEF6C-703E-48FD-AD41-E975C68B402B}" sibTransId="{C00FA4B0-9B6B-4EFA-B1F2-B46074DA2598}"/>
    <dgm:cxn modelId="{BDABB2E9-61A1-4629-A7CD-EC147188C308}" srcId="{D7819D11-0ADC-4E53-8739-99673779F5CF}" destId="{DB224FF9-567F-4B02-802B-BC2EE074EC9D}" srcOrd="0" destOrd="0" parTransId="{8910C4DE-9CCF-4900-BA73-90A649051802}" sibTransId="{E8F6D913-8BBF-4117-81D3-659FA3A2F24B}"/>
    <dgm:cxn modelId="{8A0FCBC7-535F-E24B-8ADB-D2215645FF1D}" type="presOf" srcId="{424BDE57-B959-4F6B-87BB-DFFCD3FA0E97}" destId="{E1DF50A5-4719-432A-8DEB-A94DA081903F}" srcOrd="0" destOrd="0" presId="urn:microsoft.com/office/officeart/2005/8/layout/hList7#2"/>
    <dgm:cxn modelId="{758632BF-9D38-DF47-8C3D-9203CDEEB0AB}" type="presParOf" srcId="{0C363D16-2620-43E9-B8ED-A714CB498E01}" destId="{F701F6C8-9BCE-4095-9C8A-ADFC2C04F6AB}" srcOrd="0" destOrd="0" presId="urn:microsoft.com/office/officeart/2005/8/layout/hList7#2"/>
    <dgm:cxn modelId="{07F8A56D-5C2A-B74C-98E7-3AA3B61AC8DF}" type="presParOf" srcId="{0C363D16-2620-43E9-B8ED-A714CB498E01}" destId="{7F334B45-F8CB-4A0F-A5A3-99B953D2F3AE}" srcOrd="1" destOrd="0" presId="urn:microsoft.com/office/officeart/2005/8/layout/hList7#2"/>
    <dgm:cxn modelId="{912CB8EA-357C-5E4B-9431-27180ACACDBA}" type="presParOf" srcId="{7F334B45-F8CB-4A0F-A5A3-99B953D2F3AE}" destId="{4D937B2A-EE59-4755-8634-4406C970CC21}" srcOrd="0" destOrd="0" presId="urn:microsoft.com/office/officeart/2005/8/layout/hList7#2"/>
    <dgm:cxn modelId="{B606457D-EFAC-8046-AB3C-BA2DE59BCB8D}" type="presParOf" srcId="{4D937B2A-EE59-4755-8634-4406C970CC21}" destId="{5C8A3EB0-A9F1-4F80-B674-E4F1D9C23D78}" srcOrd="0" destOrd="0" presId="urn:microsoft.com/office/officeart/2005/8/layout/hList7#2"/>
    <dgm:cxn modelId="{AE403731-5E73-0F44-BF5A-71D07CB51BA5}" type="presParOf" srcId="{4D937B2A-EE59-4755-8634-4406C970CC21}" destId="{0D697FF7-D0BB-488A-BA8D-0EBAC67276B0}" srcOrd="1" destOrd="0" presId="urn:microsoft.com/office/officeart/2005/8/layout/hList7#2"/>
    <dgm:cxn modelId="{BA312443-860C-F647-A9CD-4CCC0762912C}" type="presParOf" srcId="{4D937B2A-EE59-4755-8634-4406C970CC21}" destId="{28397EE5-505F-4FC1-93C0-F2ED308A4F62}" srcOrd="2" destOrd="0" presId="urn:microsoft.com/office/officeart/2005/8/layout/hList7#2"/>
    <dgm:cxn modelId="{0D800DFF-2482-B54D-9079-F0ABB73102FA}" type="presParOf" srcId="{4D937B2A-EE59-4755-8634-4406C970CC21}" destId="{3229CFA2-8F15-4D84-A859-B6AC368F73A2}" srcOrd="3" destOrd="0" presId="urn:microsoft.com/office/officeart/2005/8/layout/hList7#2"/>
    <dgm:cxn modelId="{21404074-7294-724C-BD68-DA144CA9E5B0}" type="presParOf" srcId="{7F334B45-F8CB-4A0F-A5A3-99B953D2F3AE}" destId="{B3F925E8-2EDD-4A5D-A3BF-13DBD11DFE35}" srcOrd="1" destOrd="0" presId="urn:microsoft.com/office/officeart/2005/8/layout/hList7#2"/>
    <dgm:cxn modelId="{882D1FDD-EE58-9C4A-8E64-DA2ADA2D7C3D}" type="presParOf" srcId="{7F334B45-F8CB-4A0F-A5A3-99B953D2F3AE}" destId="{3B9BF873-D036-4A85-8BAE-3E69BA5D3CAE}" srcOrd="2" destOrd="0" presId="urn:microsoft.com/office/officeart/2005/8/layout/hList7#2"/>
    <dgm:cxn modelId="{CBFA3284-7D5C-4642-8DE7-FC70F2834F4A}" type="presParOf" srcId="{3B9BF873-D036-4A85-8BAE-3E69BA5D3CAE}" destId="{7200306B-28A7-49D0-8946-138F88BEB39E}" srcOrd="0" destOrd="0" presId="urn:microsoft.com/office/officeart/2005/8/layout/hList7#2"/>
    <dgm:cxn modelId="{F9311B16-7BCE-CA4B-975A-A17012CB9D33}" type="presParOf" srcId="{3B9BF873-D036-4A85-8BAE-3E69BA5D3CAE}" destId="{75886DF1-A21E-4A31-AA95-54A719AE5DAF}" srcOrd="1" destOrd="0" presId="urn:microsoft.com/office/officeart/2005/8/layout/hList7#2"/>
    <dgm:cxn modelId="{B0CFA778-CAD1-844C-A0DE-3244468E4771}" type="presParOf" srcId="{3B9BF873-D036-4A85-8BAE-3E69BA5D3CAE}" destId="{E9BA46AE-15AF-4FD4-8002-3CB76ED20890}" srcOrd="2" destOrd="0" presId="urn:microsoft.com/office/officeart/2005/8/layout/hList7#2"/>
    <dgm:cxn modelId="{42032B47-3FFA-C640-BB35-C68A0943E859}" type="presParOf" srcId="{3B9BF873-D036-4A85-8BAE-3E69BA5D3CAE}" destId="{CC7F5E8A-505C-4D7D-B555-20947D9C0D6D}" srcOrd="3" destOrd="0" presId="urn:microsoft.com/office/officeart/2005/8/layout/hList7#2"/>
    <dgm:cxn modelId="{9B8DBD53-1F2B-8347-A46E-D3B918268D5F}" type="presParOf" srcId="{7F334B45-F8CB-4A0F-A5A3-99B953D2F3AE}" destId="{E1DF50A5-4719-432A-8DEB-A94DA081903F}" srcOrd="3" destOrd="0" presId="urn:microsoft.com/office/officeart/2005/8/layout/hList7#2"/>
    <dgm:cxn modelId="{4A6D574D-4F0C-7F4A-8267-D7DEFBEACE90}" type="presParOf" srcId="{7F334B45-F8CB-4A0F-A5A3-99B953D2F3AE}" destId="{F5CEC12D-75A7-464C-9A3B-DED0294BC392}" srcOrd="4" destOrd="0" presId="urn:microsoft.com/office/officeart/2005/8/layout/hList7#2"/>
    <dgm:cxn modelId="{E9317A6A-3C5D-094F-9132-D1B700C85791}" type="presParOf" srcId="{F5CEC12D-75A7-464C-9A3B-DED0294BC392}" destId="{C055DC96-8D23-447C-A0F6-1B1FB8577BE3}" srcOrd="0" destOrd="0" presId="urn:microsoft.com/office/officeart/2005/8/layout/hList7#2"/>
    <dgm:cxn modelId="{54E562AA-EF24-754B-A2E0-EDFF53D15B75}" type="presParOf" srcId="{F5CEC12D-75A7-464C-9A3B-DED0294BC392}" destId="{B0D884E2-1782-4749-9565-9EA46898F34A}" srcOrd="1" destOrd="0" presId="urn:microsoft.com/office/officeart/2005/8/layout/hList7#2"/>
    <dgm:cxn modelId="{DB7DEE15-6BF6-8844-8F74-7EAA7E74EC30}" type="presParOf" srcId="{F5CEC12D-75A7-464C-9A3B-DED0294BC392}" destId="{862EBB9D-9861-4F86-B209-C8DFA2CBC163}" srcOrd="2" destOrd="0" presId="urn:microsoft.com/office/officeart/2005/8/layout/hList7#2"/>
    <dgm:cxn modelId="{DEFC7E77-3295-614D-B275-753E8D64F3A1}" type="presParOf" srcId="{F5CEC12D-75A7-464C-9A3B-DED0294BC392}" destId="{C7B48DDC-875C-410A-B379-DCE95DC861BB}"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1541" tIns="45770" rIns="91541" bIns="45770" numCol="1" anchor="t" anchorCtr="0" compatLnSpc="1">
            <a:prstTxWarp prst="textNoShape">
              <a:avLst/>
            </a:prstTxWarp>
          </a:bodyPr>
          <a:lstStyle>
            <a:lvl1pPr>
              <a:defRPr sz="1200">
                <a:ea typeface="ＭＳ Ｐゴシック" pitchFamily="-112" charset="-128"/>
                <a:cs typeface="+mn-cs"/>
              </a:defRPr>
            </a:lvl1pPr>
          </a:lstStyle>
          <a:p>
            <a:pPr>
              <a:defRPr/>
            </a:pPr>
            <a:endParaRPr lang="en-US"/>
          </a:p>
        </p:txBody>
      </p:sp>
      <p:sp>
        <p:nvSpPr>
          <p:cNvPr id="96259" name="Rectangle 3"/>
          <p:cNvSpPr>
            <a:spLocks noGrp="1" noChangeArrowheads="1"/>
          </p:cNvSpPr>
          <p:nvPr>
            <p:ph type="dt" sz="quarter" idx="1"/>
          </p:nvPr>
        </p:nvSpPr>
        <p:spPr bwMode="auto">
          <a:xfrm>
            <a:off x="3975100" y="0"/>
            <a:ext cx="3043238" cy="465138"/>
          </a:xfrm>
          <a:prstGeom prst="rect">
            <a:avLst/>
          </a:prstGeom>
          <a:noFill/>
          <a:ln w="9525">
            <a:noFill/>
            <a:miter lim="800000"/>
            <a:headEnd/>
            <a:tailEnd/>
          </a:ln>
          <a:effectLst/>
        </p:spPr>
        <p:txBody>
          <a:bodyPr vert="horz" wrap="square" lIns="91541" tIns="45770" rIns="91541" bIns="45770" numCol="1" anchor="t" anchorCtr="0" compatLnSpc="1">
            <a:prstTxWarp prst="textNoShape">
              <a:avLst/>
            </a:prstTxWarp>
          </a:bodyPr>
          <a:lstStyle>
            <a:lvl1pPr algn="r">
              <a:defRPr sz="1200">
                <a:ea typeface="ＭＳ Ｐゴシック" pitchFamily="-112" charset="-128"/>
                <a:cs typeface="+mn-cs"/>
              </a:defRPr>
            </a:lvl1pPr>
          </a:lstStyle>
          <a:p>
            <a:pPr>
              <a:defRPr/>
            </a:pPr>
            <a:endParaRPr lang="en-US"/>
          </a:p>
        </p:txBody>
      </p:sp>
      <p:sp>
        <p:nvSpPr>
          <p:cNvPr id="96260" name="Rectangle 4"/>
          <p:cNvSpPr>
            <a:spLocks noGrp="1" noChangeArrowheads="1"/>
          </p:cNvSpPr>
          <p:nvPr>
            <p:ph type="ftr" sz="quarter" idx="2"/>
          </p:nvPr>
        </p:nvSpPr>
        <p:spPr bwMode="auto">
          <a:xfrm>
            <a:off x="0" y="8839200"/>
            <a:ext cx="3043238" cy="465138"/>
          </a:xfrm>
          <a:prstGeom prst="rect">
            <a:avLst/>
          </a:prstGeom>
          <a:noFill/>
          <a:ln w="9525">
            <a:noFill/>
            <a:miter lim="800000"/>
            <a:headEnd/>
            <a:tailEnd/>
          </a:ln>
          <a:effectLst/>
        </p:spPr>
        <p:txBody>
          <a:bodyPr vert="horz" wrap="square" lIns="91541" tIns="45770" rIns="91541" bIns="45770" numCol="1" anchor="b" anchorCtr="0" compatLnSpc="1">
            <a:prstTxWarp prst="textNoShape">
              <a:avLst/>
            </a:prstTxWarp>
          </a:bodyPr>
          <a:lstStyle>
            <a:lvl1pPr>
              <a:defRPr sz="1200">
                <a:ea typeface="ＭＳ Ｐゴシック" pitchFamily="-112" charset="-128"/>
                <a:cs typeface="+mn-cs"/>
              </a:defRPr>
            </a:lvl1pPr>
          </a:lstStyle>
          <a:p>
            <a:pPr>
              <a:defRPr/>
            </a:pPr>
            <a:endParaRPr lang="en-US"/>
          </a:p>
        </p:txBody>
      </p:sp>
      <p:sp>
        <p:nvSpPr>
          <p:cNvPr id="96261" name="Rectangle 5"/>
          <p:cNvSpPr>
            <a:spLocks noGrp="1" noChangeArrowheads="1"/>
          </p:cNvSpPr>
          <p:nvPr>
            <p:ph type="sldNum" sz="quarter" idx="3"/>
          </p:nvPr>
        </p:nvSpPr>
        <p:spPr bwMode="auto">
          <a:xfrm>
            <a:off x="3975100" y="8839200"/>
            <a:ext cx="3043238" cy="465138"/>
          </a:xfrm>
          <a:prstGeom prst="rect">
            <a:avLst/>
          </a:prstGeom>
          <a:noFill/>
          <a:ln w="9525">
            <a:noFill/>
            <a:miter lim="800000"/>
            <a:headEnd/>
            <a:tailEnd/>
          </a:ln>
          <a:effectLst/>
        </p:spPr>
        <p:txBody>
          <a:bodyPr vert="horz" wrap="square" lIns="91541" tIns="45770" rIns="91541" bIns="45770" numCol="1" anchor="b" anchorCtr="0" compatLnSpc="1">
            <a:prstTxWarp prst="textNoShape">
              <a:avLst/>
            </a:prstTxWarp>
          </a:bodyPr>
          <a:lstStyle>
            <a:lvl1pPr algn="r">
              <a:defRPr sz="1200">
                <a:ea typeface="ＭＳ Ｐゴシック" charset="-128"/>
                <a:cs typeface="+mn-cs"/>
              </a:defRPr>
            </a:lvl1pPr>
          </a:lstStyle>
          <a:p>
            <a:pPr>
              <a:defRPr/>
            </a:pPr>
            <a:fld id="{000BB54A-B75B-CE45-83FB-5F5CF03CEAC9}" type="slidenum">
              <a:rPr lang="en-US"/>
              <a:pPr>
                <a:defRPr/>
              </a:pPr>
              <a:t>‹#›</a:t>
            </a:fld>
            <a:endParaRPr lang="en-US"/>
          </a:p>
        </p:txBody>
      </p:sp>
    </p:spTree>
    <p:extLst>
      <p:ext uri="{BB962C8B-B14F-4D97-AF65-F5344CB8AC3E}">
        <p14:creationId xmlns:p14="http://schemas.microsoft.com/office/powerpoint/2010/main" val="33571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4"/>
          <p:cNvSpPr>
            <a:spLocks noGrp="1" noRot="1" noChangeAspect="1" noChangeArrowheads="1" noTextEdit="1"/>
          </p:cNvSpPr>
          <p:nvPr>
            <p:ph type="sldImg" idx="2"/>
          </p:nvPr>
        </p:nvSpPr>
        <p:spPr bwMode="auto">
          <a:xfrm>
            <a:off x="1681163" y="385763"/>
            <a:ext cx="3581400" cy="289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4696" name="Rectangle 8"/>
          <p:cNvSpPr>
            <a:spLocks noGrp="1" noChangeArrowheads="1"/>
          </p:cNvSpPr>
          <p:nvPr>
            <p:ph type="body" sz="quarter" idx="3"/>
          </p:nvPr>
        </p:nvSpPr>
        <p:spPr bwMode="auto">
          <a:xfrm>
            <a:off x="538163" y="3433763"/>
            <a:ext cx="5943600" cy="5562600"/>
          </a:xfrm>
          <a:prstGeom prst="rect">
            <a:avLst/>
          </a:prstGeom>
          <a:noFill/>
          <a:ln w="9525">
            <a:noFill/>
            <a:miter lim="800000"/>
            <a:headEnd/>
            <a:tailEnd/>
          </a:ln>
          <a:effectLst/>
        </p:spPr>
        <p:txBody>
          <a:bodyPr vert="horz" wrap="square" lIns="91541" tIns="45770" rIns="91541" bIns="457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08705584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400" kern="1200">
        <a:solidFill>
          <a:schemeClr val="tx1"/>
        </a:solidFill>
        <a:latin typeface="Arial" charset="0"/>
        <a:ea typeface="ＭＳ Ｐゴシック" pitchFamily="-28" charset="-128"/>
        <a:cs typeface="ＭＳ Ｐゴシック" charset="-128"/>
      </a:defRPr>
    </a:lvl1pPr>
    <a:lvl2pPr marL="457200" algn="l" rtl="0" eaLnBrk="0" fontAlgn="base" hangingPunct="0">
      <a:spcBef>
        <a:spcPct val="30000"/>
      </a:spcBef>
      <a:spcAft>
        <a:spcPct val="0"/>
      </a:spcAft>
      <a:defRPr sz="14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4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4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4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3"/>
          <p:cNvSpPr>
            <a:spLocks noGrp="1" noChangeArrowheads="1"/>
          </p:cNvSpPr>
          <p:nvPr>
            <p:ph type="body" idx="1"/>
          </p:nvPr>
        </p:nvSpPr>
        <p:spPr>
          <a:xfrm>
            <a:off x="610429" y="4195294"/>
            <a:ext cx="5799068" cy="45766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Good </a:t>
            </a:r>
            <a:r>
              <a:rPr lang="en-US" dirty="0" smtClean="0">
                <a:ea typeface="ＭＳ Ｐゴシック" charset="0"/>
                <a:cs typeface="ＭＳ Ｐゴシック" charset="0"/>
              </a:rPr>
              <a:t>Afternoon.  </a:t>
            </a:r>
            <a:r>
              <a:rPr lang="en-US" dirty="0">
                <a:ea typeface="ＭＳ Ｐゴシック" charset="0"/>
                <a:cs typeface="ＭＳ Ｐゴシック" charset="0"/>
              </a:rPr>
              <a:t>Thank you for inviting me to </a:t>
            </a:r>
            <a:r>
              <a:rPr lang="en-US" dirty="0" smtClean="0">
                <a:ea typeface="ＭＳ Ｐゴシック" charset="0"/>
                <a:cs typeface="ＭＳ Ｐゴシック" charset="0"/>
              </a:rPr>
              <a:t>DIOXIN</a:t>
            </a:r>
            <a:r>
              <a:rPr lang="en-US" baseline="0" dirty="0" smtClean="0">
                <a:ea typeface="ＭＳ Ｐゴシック" charset="0"/>
                <a:cs typeface="ＭＳ Ｐゴシック" charset="0"/>
              </a:rPr>
              <a:t> 2012.  It’s an honor to be here with you in Australia.</a:t>
            </a:r>
            <a:endParaRPr lang="en-US" dirty="0">
              <a:ea typeface="ＭＳ Ｐゴシック" charset="0"/>
              <a:cs typeface="ＭＳ Ｐゴシック" charset="0"/>
            </a:endParaRPr>
          </a:p>
          <a:p>
            <a:endParaRPr lang="en-US" dirty="0">
              <a:ea typeface="ＭＳ Ｐゴシック" charset="0"/>
              <a:cs typeface="ＭＳ Ｐゴシック" charset="0"/>
            </a:endParaRP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7170" name="Slide Image Placeholder 2"/>
          <p:cNvSpPr>
            <a:spLocks noGrp="1" noRot="1" noChangeAspect="1" noTextEdit="1"/>
          </p:cNvSpPr>
          <p:nvPr>
            <p:ph type="sldImg"/>
          </p:nvPr>
        </p:nvSpPr>
        <p:spPr>
          <a:xfrm>
            <a:off x="1144588" y="381000"/>
            <a:ext cx="4478337" cy="3357563"/>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otes Placeholder 2"/>
          <p:cNvSpPr>
            <a:spLocks noGrp="1"/>
          </p:cNvSpPr>
          <p:nvPr>
            <p:ph type="body" idx="1"/>
          </p:nvPr>
        </p:nvSpPr>
        <p:spPr>
          <a:xfrm>
            <a:off x="611188" y="3586163"/>
            <a:ext cx="5797550" cy="5186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7650" name="Slide Image Placeholder 4"/>
          <p:cNvSpPr>
            <a:spLocks noGrp="1" noRot="1" noChangeAspect="1"/>
          </p:cNvSpPr>
          <p:nvPr>
            <p:ph type="sldImg"/>
          </p:nvPr>
        </p:nvSpPr>
        <p:spPr>
          <a:xfrm>
            <a:off x="1541463" y="385763"/>
            <a:ext cx="3860800" cy="2895600"/>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Notes Placeholder 2"/>
          <p:cNvSpPr>
            <a:spLocks noGrp="1"/>
          </p:cNvSpPr>
          <p:nvPr>
            <p:ph type="body" idx="1"/>
          </p:nvPr>
        </p:nvSpPr>
        <p:spPr>
          <a:xfrm>
            <a:off x="611188" y="3736975"/>
            <a:ext cx="5797550" cy="5111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LOW DOSE</a:t>
            </a:r>
          </a:p>
          <a:p>
            <a:r>
              <a:rPr lang="en-US">
                <a:ea typeface="ＭＳ Ｐゴシック" charset="0"/>
                <a:cs typeface="ＭＳ Ｐゴシック" charset="0"/>
              </a:rPr>
              <a:t>Our endocrine system works on tiny amounts of hormones that have profound effects on development and normal health.  </a:t>
            </a:r>
          </a:p>
          <a:p>
            <a:r>
              <a:rPr lang="en-US">
                <a:ea typeface="ＭＳ Ｐゴシック" charset="0"/>
                <a:cs typeface="ＭＳ Ｐゴシック" charset="0"/>
              </a:rPr>
              <a:t>As a result, chemical exposures, even at low doses, can disrupt the body’s delicate endocrine system and create a mechanism for disease. </a:t>
            </a:r>
          </a:p>
          <a:p>
            <a:r>
              <a:rPr lang="en-US">
                <a:ea typeface="ＭＳ Ｐゴシック" charset="0"/>
                <a:cs typeface="ＭＳ Ｐゴシック" charset="0"/>
              </a:rPr>
              <a:t>For some endocrine disrupting chemicals, biological changes can be seen at low doses, but not at high doses. </a:t>
            </a:r>
          </a:p>
          <a:p>
            <a:r>
              <a:rPr lang="en-US">
                <a:ea typeface="ＭＳ Ｐゴシック" charset="0"/>
                <a:cs typeface="ＭＳ Ｐゴシック" charset="0"/>
              </a:rPr>
              <a:t>This is different from the usual dose-response curve which shows continually increasing responses with increases in dose. </a:t>
            </a:r>
          </a:p>
          <a:p>
            <a:r>
              <a:rPr lang="en-US">
                <a:ea typeface="ＭＳ Ｐゴシック" charset="0"/>
                <a:cs typeface="ＭＳ Ｐゴシック" charset="0"/>
              </a:rPr>
              <a:t>As an example, low doses of BPA, an endocrine disruptor, change brain structure, function, and behavior in rats and mice exposed during critical periods of development. </a:t>
            </a:r>
          </a:p>
          <a:p>
            <a:endParaRPr lang="en-US">
              <a:ea typeface="ＭＳ Ｐゴシック" charset="0"/>
              <a:cs typeface="ＭＳ Ｐゴシック" charset="0"/>
            </a:endParaRPr>
          </a:p>
          <a:p>
            <a:endParaRPr lang="en-US">
              <a:ea typeface="ＭＳ Ｐゴシック" charset="0"/>
              <a:cs typeface="ＭＳ Ｐゴシック" charset="0"/>
            </a:endParaRPr>
          </a:p>
        </p:txBody>
      </p:sp>
      <p:sp>
        <p:nvSpPr>
          <p:cNvPr id="33794" name="Slide Image Placeholder 2"/>
          <p:cNvSpPr>
            <a:spLocks noGrp="1" noRot="1" noChangeAspect="1" noTextEdit="1"/>
          </p:cNvSpPr>
          <p:nvPr>
            <p:ph type="sldImg"/>
          </p:nvPr>
        </p:nvSpPr>
        <p:spPr>
          <a:xfrm>
            <a:off x="1349375" y="381000"/>
            <a:ext cx="3965575" cy="2974975"/>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Notes Placeholder 2"/>
          <p:cNvSpPr>
            <a:spLocks noGrp="1"/>
          </p:cNvSpPr>
          <p:nvPr>
            <p:ph type="body" idx="1"/>
          </p:nvPr>
        </p:nvSpPr>
        <p:spPr>
          <a:xfrm>
            <a:off x="611188" y="3205163"/>
            <a:ext cx="5797550" cy="5567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dirty="0">
                <a:ea typeface="ＭＳ Ｐゴシック" charset="0"/>
                <a:cs typeface="ＭＳ Ｐゴシック" charset="0"/>
              </a:rPr>
              <a:t>What exactly is a non-monotonic dose-response curve?</a:t>
            </a:r>
          </a:p>
          <a:p>
            <a:r>
              <a:rPr lang="en-US" sz="1200" dirty="0">
                <a:ea typeface="ＭＳ Ｐゴシック" charset="0"/>
                <a:cs typeface="ＭＳ Ｐゴシック" charset="0"/>
              </a:rPr>
              <a:t>[Figure is from Health Affairs article] </a:t>
            </a:r>
          </a:p>
          <a:p>
            <a:r>
              <a:rPr lang="en-US" sz="1200" dirty="0">
                <a:ea typeface="ＭＳ Ｐゴシック" charset="0"/>
                <a:cs typeface="ＭＳ Ｐゴシック" charset="0"/>
              </a:rPr>
              <a:t>     Modern science around toxicology has moved beyond the simple dichotomy of toxic versus nontoxic, which implies that all substances can be harmful at high doses and at some lower dose, no harm is done.  We now know that agents also create effects at low doses too, and these effects still have a substantial impact on our health. In other words, some chemicals may have beneficial effects at certain doses and deleterious effects at others. This modern understanding of chemical effects is critical to understanding the behavior of chemical agents and how resulting health effects may differ based on various exposures.</a:t>
            </a:r>
          </a:p>
          <a:p>
            <a:r>
              <a:rPr lang="en-US" sz="1200" dirty="0">
                <a:ea typeface="ＭＳ Ｐゴシック" charset="0"/>
                <a:cs typeface="ＭＳ Ｐゴシック" charset="0"/>
              </a:rPr>
              <a:t>     The shift to our current understanding is best explained through the dose-response relationship. The classic assumption of toxicity assumes that dose response relationships are monotonic, meaning that the biological effect moves in one direction, either positive or negative, in response to an increase in the dose. The “monotonic linear” blue line in this graph shows an example of the simplest kind of monotonic relationship: as the dose increases on the horizontal axis, the biological effect also increases linearly on the vertical axis. And as the dose increases, at some point along this line, the effect is considered toxic. </a:t>
            </a:r>
          </a:p>
          <a:p>
            <a:r>
              <a:rPr lang="en-US" sz="1200" dirty="0">
                <a:ea typeface="ＭＳ Ｐゴシック" charset="0"/>
                <a:cs typeface="ＭＳ Ｐゴシック" charset="0"/>
              </a:rPr>
              <a:t>     A nonlinear monotonic relationship depicts a more complicated interaction between an agent and a biological effect. Under this relationship, an increase in dose is always met with an effect in the same direction—increasing or decreasing—but, in contrast to the linear relationship, the size of the effect can vary according to the level of the dose (shown here in red). For example, at low doses, a one-unit increase in the dose might result in larger increases in disease incidence than it would at higher doses.</a:t>
            </a:r>
          </a:p>
          <a:p>
            <a:r>
              <a:rPr lang="en-US" sz="1200" dirty="0">
                <a:ea typeface="ＭＳ Ｐゴシック" charset="0"/>
                <a:cs typeface="ＭＳ Ｐゴシック" charset="0"/>
              </a:rPr>
              <a:t>     A </a:t>
            </a:r>
            <a:r>
              <a:rPr lang="en-US" sz="1200" dirty="0" err="1">
                <a:ea typeface="ＭＳ Ｐゴシック" charset="0"/>
                <a:cs typeface="ＭＳ Ｐゴシック" charset="0"/>
              </a:rPr>
              <a:t>nonmonotonic</a:t>
            </a:r>
            <a:r>
              <a:rPr lang="en-US" sz="1200" dirty="0">
                <a:ea typeface="ＭＳ Ｐゴシック" charset="0"/>
                <a:cs typeface="ＭＳ Ｐゴシック" charset="0"/>
              </a:rPr>
              <a:t> relationship allows for decreases in the effect at some doses and increases at others, shown in green. One can easily see these contrasting relationships in this graph. </a:t>
            </a:r>
          </a:p>
        </p:txBody>
      </p:sp>
      <p:sp>
        <p:nvSpPr>
          <p:cNvPr id="37890" name="Slide Image Placeholder 4"/>
          <p:cNvSpPr>
            <a:spLocks noGrp="1" noRot="1" noChangeAspect="1"/>
          </p:cNvSpPr>
          <p:nvPr>
            <p:ph type="sldImg"/>
          </p:nvPr>
        </p:nvSpPr>
        <p:spPr>
          <a:xfrm>
            <a:off x="1744663" y="385763"/>
            <a:ext cx="3657600" cy="2743200"/>
          </a:xfr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Notes Placeholder 2"/>
          <p:cNvSpPr>
            <a:spLocks noGrp="1"/>
          </p:cNvSpPr>
          <p:nvPr>
            <p:ph type="body" idx="1"/>
          </p:nvPr>
        </p:nvSpPr>
        <p:spPr>
          <a:xfrm>
            <a:off x="611188" y="3357563"/>
            <a:ext cx="5797550" cy="541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35842" name="Slide Image Placeholder 4"/>
          <p:cNvSpPr>
            <a:spLocks noGrp="1" noRot="1" noChangeAspect="1"/>
          </p:cNvSpPr>
          <p:nvPr>
            <p:ph type="sldImg"/>
          </p:nvPr>
        </p:nvSpPr>
        <p:spPr>
          <a:xfrm>
            <a:off x="1541463" y="385763"/>
            <a:ext cx="3860800" cy="2895600"/>
          </a:xfr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xfrm>
            <a:off x="1541463" y="385763"/>
            <a:ext cx="3860800" cy="2895600"/>
          </a:xfrm>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0" kern="1200" dirty="0" err="1" smtClean="0">
                <a:solidFill>
                  <a:schemeClr val="tx1"/>
                </a:solidFill>
                <a:effectLst/>
                <a:latin typeface="Arial" charset="0"/>
                <a:ea typeface="ＭＳ Ｐゴシック" pitchFamily="-28" charset="-128"/>
                <a:cs typeface="ＭＳ Ｐゴシック" charset="-128"/>
              </a:rPr>
              <a:t>Leptin</a:t>
            </a:r>
            <a:r>
              <a:rPr lang="en-US" sz="1400" b="0" kern="1200" dirty="0" smtClean="0">
                <a:solidFill>
                  <a:schemeClr val="tx1"/>
                </a:solidFill>
                <a:effectLst/>
                <a:latin typeface="Arial" charset="0"/>
                <a:ea typeface="ＭＳ Ｐゴシック" pitchFamily="-28" charset="-128"/>
                <a:cs typeface="ＭＳ Ｐゴシック" charset="-128"/>
              </a:rPr>
              <a:t> as an example of a NMDRC. Several studies report NMDRCs in response to </a:t>
            </a:r>
            <a:r>
              <a:rPr lang="en-US" sz="1400" b="0" kern="1200" dirty="0" err="1" smtClean="0">
                <a:solidFill>
                  <a:schemeClr val="tx1"/>
                </a:solidFill>
                <a:effectLst/>
                <a:latin typeface="Arial" charset="0"/>
                <a:ea typeface="ＭＳ Ｐゴシック" pitchFamily="-28" charset="-128"/>
                <a:cs typeface="ＭＳ Ｐゴシック" charset="-128"/>
              </a:rPr>
              <a:t>leptin</a:t>
            </a:r>
            <a:r>
              <a:rPr lang="en-US" sz="1400" b="0" kern="1200" dirty="0" smtClean="0">
                <a:solidFill>
                  <a:schemeClr val="tx1"/>
                </a:solidFill>
                <a:effectLst/>
                <a:latin typeface="Arial" charset="0"/>
                <a:ea typeface="ＭＳ Ｐゴシック" pitchFamily="-28" charset="-128"/>
                <a:cs typeface="ＭＳ Ｐゴシック" charset="-128"/>
              </a:rPr>
              <a:t> treatments. A, NMDRCs are observed in cultured primary adipocytes after </a:t>
            </a:r>
            <a:r>
              <a:rPr lang="en-US" sz="1400" b="0" kern="1200" dirty="0" err="1" smtClean="0">
                <a:solidFill>
                  <a:schemeClr val="tx1"/>
                </a:solidFill>
                <a:effectLst/>
                <a:latin typeface="Arial" charset="0"/>
                <a:ea typeface="ＭＳ Ｐゴシック" pitchFamily="-28" charset="-128"/>
                <a:cs typeface="ＭＳ Ｐゴシック" charset="-128"/>
              </a:rPr>
              <a:t>leptin</a:t>
            </a:r>
            <a:r>
              <a:rPr lang="en-US" sz="1400" b="0" kern="1200" dirty="0" smtClean="0">
                <a:solidFill>
                  <a:schemeClr val="tx1"/>
                </a:solidFill>
                <a:effectLst/>
                <a:latin typeface="Arial" charset="0"/>
                <a:ea typeface="ＭＳ Ｐゴシック" pitchFamily="-28" charset="-128"/>
                <a:cs typeface="ＭＳ Ｐゴシック" charset="-128"/>
              </a:rPr>
              <a:t> exposure. This graph illustrates the relationship between administered </a:t>
            </a:r>
            <a:r>
              <a:rPr lang="en-US" sz="1400" b="0" kern="1200" dirty="0" err="1" smtClean="0">
                <a:solidFill>
                  <a:schemeClr val="tx1"/>
                </a:solidFill>
                <a:effectLst/>
                <a:latin typeface="Arial" charset="0"/>
                <a:ea typeface="ＭＳ Ｐゴシック" pitchFamily="-28" charset="-128"/>
                <a:cs typeface="ＭＳ Ｐゴシック" charset="-128"/>
              </a:rPr>
              <a:t>leptin</a:t>
            </a:r>
            <a:r>
              <a:rPr lang="en-US" sz="1400" b="0" kern="1200" dirty="0" smtClean="0">
                <a:solidFill>
                  <a:schemeClr val="tx1"/>
                </a:solidFill>
                <a:effectLst/>
                <a:latin typeface="Arial" charset="0"/>
                <a:ea typeface="ＭＳ Ｐゴシック" pitchFamily="-28" charset="-128"/>
                <a:cs typeface="ＭＳ Ｐゴシック" charset="-128"/>
              </a:rPr>
              <a:t> dose and glucose uptake in two types of adipocytes, those isolated from </a:t>
            </a:r>
            <a:r>
              <a:rPr lang="en-US" sz="1400" b="0" kern="1200" dirty="0" err="1" smtClean="0">
                <a:solidFill>
                  <a:schemeClr val="tx1"/>
                </a:solidFill>
                <a:effectLst/>
                <a:latin typeface="Arial" charset="0"/>
                <a:ea typeface="ＭＳ Ｐゴシック" pitchFamily="-28" charset="-128"/>
                <a:cs typeface="ＭＳ Ｐゴシック" charset="-128"/>
              </a:rPr>
              <a:t>omental</a:t>
            </a:r>
            <a:r>
              <a:rPr lang="en-US" sz="1400" b="0" kern="1200" dirty="0" smtClean="0">
                <a:solidFill>
                  <a:schemeClr val="tx1"/>
                </a:solidFill>
                <a:effectLst/>
                <a:latin typeface="Arial" charset="0"/>
                <a:ea typeface="ＭＳ Ｐゴシック" pitchFamily="-28" charset="-128"/>
                <a:cs typeface="ＭＳ Ｐゴシック" charset="-128"/>
              </a:rPr>
              <a:t> tissue (green) and others from </a:t>
            </a:r>
            <a:r>
              <a:rPr lang="en-US" sz="1400" b="0" kern="1200" dirty="0" err="1" smtClean="0">
                <a:solidFill>
                  <a:schemeClr val="tx1"/>
                </a:solidFill>
                <a:effectLst/>
                <a:latin typeface="Arial" charset="0"/>
                <a:ea typeface="ＭＳ Ｐゴシック" pitchFamily="-28" charset="-128"/>
                <a:cs typeface="ＭＳ Ｐゴシック" charset="-128"/>
              </a:rPr>
              <a:t>sc</a:t>
            </a:r>
            <a:r>
              <a:rPr lang="en-US" sz="1400" b="0" kern="1200" dirty="0" smtClean="0">
                <a:solidFill>
                  <a:schemeClr val="tx1"/>
                </a:solidFill>
                <a:effectLst/>
                <a:latin typeface="Arial" charset="0"/>
                <a:ea typeface="ＭＳ Ｐゴシック" pitchFamily="-28" charset="-128"/>
                <a:cs typeface="ＭＳ Ｐゴシック" charset="-128"/>
              </a:rPr>
              <a:t> fat (purple) (schematic was made from data in Ref. 559). These data are on a log-linear plot. B, </a:t>
            </a:r>
            <a:r>
              <a:rPr lang="en-US" sz="1400" b="0" i="1" kern="1200" dirty="0" smtClean="0">
                <a:solidFill>
                  <a:schemeClr val="tx1"/>
                </a:solidFill>
                <a:effectLst/>
                <a:latin typeface="Arial" charset="0"/>
                <a:ea typeface="ＭＳ Ｐゴシック" pitchFamily="-28" charset="-128"/>
                <a:cs typeface="ＭＳ Ｐゴシック" charset="-128"/>
              </a:rPr>
              <a:t>Ex vivo </a:t>
            </a:r>
            <a:r>
              <a:rPr lang="en-US" sz="1400" b="0" kern="1200" dirty="0" smtClean="0">
                <a:solidFill>
                  <a:schemeClr val="tx1"/>
                </a:solidFill>
                <a:effectLst/>
                <a:latin typeface="Arial" charset="0"/>
                <a:ea typeface="ＭＳ Ｐゴシック" pitchFamily="-28" charset="-128"/>
                <a:cs typeface="ＭＳ Ｐゴシック" charset="-128"/>
              </a:rPr>
              <a:t>rat pancreas was treated with </a:t>
            </a:r>
            <a:r>
              <a:rPr lang="en-US" sz="1400" b="0" kern="1200" dirty="0" err="1" smtClean="0">
                <a:solidFill>
                  <a:schemeClr val="tx1"/>
                </a:solidFill>
                <a:effectLst/>
                <a:latin typeface="Arial" charset="0"/>
                <a:ea typeface="ＭＳ Ｐゴシック" pitchFamily="-28" charset="-128"/>
                <a:cs typeface="ＭＳ Ｐゴシック" charset="-128"/>
              </a:rPr>
              <a:t>leptin</a:t>
            </a:r>
            <a:r>
              <a:rPr lang="en-US" sz="1400" b="0" kern="1200" dirty="0" smtClean="0">
                <a:solidFill>
                  <a:schemeClr val="tx1"/>
                </a:solidFill>
                <a:effectLst/>
                <a:latin typeface="Arial" charset="0"/>
                <a:ea typeface="ＭＳ Ｐゴシック" pitchFamily="-28" charset="-128"/>
                <a:cs typeface="ＭＳ Ｐゴシック" charset="-128"/>
              </a:rPr>
              <a:t> and various doses of glucose, and the insulin response curves were examined. Area under the curve is a measure of the ability of the pancreas to bring glucose levels under control. Different dose-response curves were observed depending on the amount of glucose administered: a U-shaped curve when 8 </a:t>
            </a:r>
            <a:r>
              <a:rPr lang="en-US" sz="1400" b="0" kern="1200" dirty="0" err="1" smtClean="0">
                <a:solidFill>
                  <a:schemeClr val="tx1"/>
                </a:solidFill>
                <a:effectLst/>
                <a:latin typeface="Arial" charset="0"/>
                <a:ea typeface="ＭＳ Ｐゴシック" pitchFamily="-28" charset="-128"/>
                <a:cs typeface="ＭＳ Ｐゴシック" charset="-128"/>
              </a:rPr>
              <a:t>mmol</a:t>
            </a:r>
            <a:r>
              <a:rPr lang="en-US" sz="1400" b="0" kern="1200" dirty="0" smtClean="0">
                <a:solidFill>
                  <a:schemeClr val="tx1"/>
                </a:solidFill>
                <a:effectLst/>
                <a:latin typeface="Arial" charset="0"/>
                <a:ea typeface="ＭＳ Ｐゴシック" pitchFamily="-28" charset="-128"/>
                <a:cs typeface="ＭＳ Ｐゴシック" charset="-128"/>
              </a:rPr>
              <a:t>/liter was included (pink) or a multiphasic curve with 4 </a:t>
            </a:r>
            <a:r>
              <a:rPr lang="en-US" sz="1400" b="0" kern="1200" dirty="0" err="1" smtClean="0">
                <a:solidFill>
                  <a:schemeClr val="tx1"/>
                </a:solidFill>
                <a:effectLst/>
                <a:latin typeface="Arial" charset="0"/>
                <a:ea typeface="ＭＳ Ｐゴシック" pitchFamily="-28" charset="-128"/>
                <a:cs typeface="ＭＳ Ｐゴシック" charset="-128"/>
              </a:rPr>
              <a:t>mmol</a:t>
            </a:r>
            <a:r>
              <a:rPr lang="en-US" sz="1400" b="0" kern="1200" dirty="0" smtClean="0">
                <a:solidFill>
                  <a:schemeClr val="tx1"/>
                </a:solidFill>
                <a:effectLst/>
                <a:latin typeface="Arial" charset="0"/>
                <a:ea typeface="ＭＳ Ｐゴシック" pitchFamily="-28" charset="-128"/>
                <a:cs typeface="ＭＳ Ｐゴシック" charset="-128"/>
              </a:rPr>
              <a:t>/liter (blue) (schematic made from data in Ref. 560). These data are on a linear-linear plot. C, U-shaped NMDRCs were also observed when food intake was compared with </a:t>
            </a:r>
            <a:r>
              <a:rPr lang="en-US" sz="1400" b="0" kern="1200" dirty="0" err="1" smtClean="0">
                <a:solidFill>
                  <a:schemeClr val="tx1"/>
                </a:solidFill>
                <a:effectLst/>
                <a:latin typeface="Arial" charset="0"/>
                <a:ea typeface="ＭＳ Ｐゴシック" pitchFamily="-28" charset="-128"/>
                <a:cs typeface="ＭＳ Ｐゴシック" charset="-128"/>
              </a:rPr>
              <a:t>leptin</a:t>
            </a:r>
            <a:r>
              <a:rPr lang="en-US" sz="1400" b="0" kern="1200" dirty="0" smtClean="0">
                <a:solidFill>
                  <a:schemeClr val="tx1"/>
                </a:solidFill>
                <a:effectLst/>
                <a:latin typeface="Arial" charset="0"/>
                <a:ea typeface="ＭＳ Ｐゴシック" pitchFamily="-28" charset="-128"/>
                <a:cs typeface="ＭＳ Ｐゴシック" charset="-128"/>
              </a:rPr>
              <a:t> levels in the blood of rats administered the hormone. This response was similar in males (orange) and females (cyan) (schematic made from data in Ref. 562). These data are on a linear-linear plot. </a:t>
            </a:r>
            <a:endParaRPr lang="en-US" dirty="0" smtClean="0"/>
          </a:p>
          <a:p>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Notes Placeholder 2"/>
          <p:cNvSpPr>
            <a:spLocks noGrp="1"/>
          </p:cNvSpPr>
          <p:nvPr>
            <p:ph type="body" idx="1"/>
          </p:nvPr>
        </p:nvSpPr>
        <p:spPr>
          <a:xfrm>
            <a:off x="611188" y="3357563"/>
            <a:ext cx="5797550" cy="541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WIDE RANGE OF HEALTH EFFECTS</a:t>
            </a:r>
          </a:p>
          <a:p>
            <a:r>
              <a:rPr lang="en-US">
                <a:ea typeface="ＭＳ Ｐゴシック" charset="0"/>
                <a:cs typeface="ＭＳ Ｐゴシック" charset="0"/>
              </a:rPr>
              <a:t>Endocrine signals govern every organ and process in the body.  </a:t>
            </a:r>
          </a:p>
          <a:p>
            <a:r>
              <a:rPr lang="en-US">
                <a:ea typeface="ＭＳ Ｐゴシック" charset="0"/>
                <a:cs typeface="ＭＳ Ｐゴシック" charset="0"/>
              </a:rPr>
              <a:t>This means that when chemicals interfere with endocrine signaling, the effects can be seen in many different conditions and diseases. </a:t>
            </a:r>
          </a:p>
          <a:p>
            <a:r>
              <a:rPr lang="en-US">
                <a:ea typeface="ＭＳ Ｐゴシック" charset="0"/>
                <a:cs typeface="ＭＳ Ｐゴシック" charset="0"/>
              </a:rPr>
              <a:t>Early work on endocrine disruption focused mostly on health problems such as reproductive cancers that were known to be hormonally sensitive. </a:t>
            </a:r>
          </a:p>
          <a:p>
            <a:r>
              <a:rPr lang="en-US">
                <a:ea typeface="ＭＳ Ｐゴシック" charset="0"/>
                <a:cs typeface="ＭＳ Ｐゴシック" charset="0"/>
              </a:rPr>
              <a:t>More recently, the universe of potential health effects has grown to include immune function, metabolism, brain development and behavior. </a:t>
            </a:r>
          </a:p>
          <a:p>
            <a:r>
              <a:rPr lang="en-US">
                <a:ea typeface="ＭＳ Ｐゴシック" charset="0"/>
                <a:cs typeface="ＭＳ Ｐゴシック" charset="0"/>
              </a:rPr>
              <a:t>Animal studies have identified how exposure to environmental endocrine disruptors, such as tributyltin, genistein and diethylstilbestrol, can cause weight gain later in life. </a:t>
            </a:r>
          </a:p>
          <a:p>
            <a:r>
              <a:rPr lang="en-US">
                <a:ea typeface="ＭＳ Ｐゴシック" charset="0"/>
                <a:cs typeface="ＭＳ Ｐゴシック" charset="0"/>
              </a:rPr>
              <a:t>Endocrine Disruptors have also been linked to cancers, altered behavior, diabetes, immune dysfunction, reproductive dysfunction, and cardiovascular disease. </a:t>
            </a:r>
          </a:p>
          <a:p>
            <a:endParaRPr lang="en-US">
              <a:ea typeface="ＭＳ Ｐゴシック" charset="0"/>
              <a:cs typeface="ＭＳ Ｐゴシック" charset="0"/>
            </a:endParaRPr>
          </a:p>
        </p:txBody>
      </p:sp>
      <p:sp>
        <p:nvSpPr>
          <p:cNvPr id="41986" name="Slide Image Placeholder 4"/>
          <p:cNvSpPr>
            <a:spLocks noGrp="1" noRot="1" noChangeAspect="1"/>
          </p:cNvSpPr>
          <p:nvPr>
            <p:ph type="sldImg"/>
          </p:nvPr>
        </p:nvSpPr>
        <p:spPr>
          <a:xfrm>
            <a:off x="1541463" y="385763"/>
            <a:ext cx="3860800" cy="2895600"/>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 U.S. consensus panel, that included scientists from EPA and NIEHS, published its findings in 2008.  There was general agreement, given the science that</a:t>
            </a:r>
            <a:r>
              <a:rPr lang="ja-JP" altLang="en-US">
                <a:ea typeface="ＭＳ Ｐゴシック" charset="0"/>
                <a:cs typeface="ＭＳ Ｐゴシック" charset="0"/>
              </a:rPr>
              <a:t>’</a:t>
            </a:r>
            <a:r>
              <a:rPr lang="en-US" altLang="ja-JP">
                <a:ea typeface="ＭＳ Ｐゴシック" charset="0"/>
                <a:cs typeface="ＭＳ Ｐゴシック" charset="0"/>
              </a:rPr>
              <a:t>s already out there, that the age of puberty has decreased, specifically breast development and onset of menarche.  </a:t>
            </a:r>
          </a:p>
          <a:p>
            <a:endParaRPr lang="en-US">
              <a:ea typeface="ＭＳ Ｐゴシック" charset="0"/>
              <a:cs typeface="ＭＳ Ｐゴシック" charset="0"/>
            </a:endParaRPr>
          </a:p>
          <a:p>
            <a:r>
              <a:rPr lang="en-US">
                <a:ea typeface="ＭＳ Ｐゴシック" charset="0"/>
                <a:cs typeface="ＭＳ Ｐゴシック" charset="0"/>
              </a:rPr>
              <a:t>There was also agreement that the studies suggest that endocrine-disrupting chemicals and body fact are associated with this altered timing of puberty.</a:t>
            </a:r>
          </a:p>
          <a:p>
            <a:endParaRPr lang="en-US">
              <a:ea typeface="ＭＳ Ｐゴシック" charset="0"/>
              <a:cs typeface="ＭＳ Ｐゴシック" charset="0"/>
            </a:endParaRPr>
          </a:p>
        </p:txBody>
      </p:sp>
      <p:sp>
        <p:nvSpPr>
          <p:cNvPr id="46082" name="Slide Image Placeholder 2"/>
          <p:cNvSpPr>
            <a:spLocks noGrp="1" noRot="1" noChangeAspect="1" noTextEdit="1"/>
          </p:cNvSpPr>
          <p:nvPr>
            <p:ph type="sldImg"/>
          </p:nvPr>
        </p:nvSpPr>
        <p:spPr>
          <a:xfrm>
            <a:off x="1984375" y="304800"/>
            <a:ext cx="3052763" cy="2290763"/>
          </a:xfr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 recent paper by Frank Biro and colleagues showed that a significantly greater proportion of white girls studied at the Breast Cancer and the Environment Research Centers (BCERC) had reached breast development stage &gt;2 by age 7 and at year 8.  This is compared with prior studies of girls through the Pediatric Research in Office Settings (PROS) network.</a:t>
            </a:r>
          </a:p>
          <a:p>
            <a:endParaRPr lang="en-US">
              <a:ea typeface="ＭＳ Ｐゴシック" charset="0"/>
              <a:cs typeface="ＭＳ Ｐゴシック" charset="0"/>
            </a:endParaRPr>
          </a:p>
          <a:p>
            <a:r>
              <a:rPr lang="en-US">
                <a:ea typeface="ＭＳ Ｐゴシック" charset="0"/>
                <a:cs typeface="ＭＳ Ｐゴシック" charset="0"/>
              </a:rPr>
              <a:t>So clearly, the phenomenon of early onset of puberty continues.</a:t>
            </a:r>
          </a:p>
        </p:txBody>
      </p:sp>
      <p:sp>
        <p:nvSpPr>
          <p:cNvPr id="48130" name="Slide Image Placeholder 2"/>
          <p:cNvSpPr>
            <a:spLocks noGrp="1" noRot="1" noChangeAspect="1" noTextEdit="1"/>
          </p:cNvSpPr>
          <p:nvPr>
            <p:ph type="sldImg"/>
          </p:nvPr>
        </p:nvSpPr>
        <p:spPr>
          <a:xfrm>
            <a:off x="1984375" y="304800"/>
            <a:ext cx="3052763" cy="2290763"/>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941388" y="381000"/>
            <a:ext cx="4883150" cy="3662363"/>
          </a:xfrm>
          <a:ln/>
        </p:spPr>
      </p:sp>
      <p:sp>
        <p:nvSpPr>
          <p:cNvPr id="9218" name="Rectangle 3"/>
          <p:cNvSpPr>
            <a:spLocks noGrp="1" noChangeArrowheads="1"/>
          </p:cNvSpPr>
          <p:nvPr>
            <p:ph type="body" idx="1"/>
          </p:nvPr>
        </p:nvSpPr>
        <p:spPr>
          <a:xfrm>
            <a:off x="936625" y="4421188"/>
            <a:ext cx="5146675"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ea typeface="ＭＳ Ｐゴシック" charset="0"/>
                <a:cs typeface="ＭＳ Ｐゴシック" charset="0"/>
              </a:rPr>
              <a:t>Over the past fifty years, we’ve seen increases in health problems such as breast and prostate cancer, ectopic pregnancies, undescended testicles, and a 42% decrease in sperm count.  </a:t>
            </a:r>
          </a:p>
          <a:p>
            <a:r>
              <a:rPr lang="en-US" dirty="0">
                <a:ea typeface="ＭＳ Ｐゴシック" charset="0"/>
                <a:cs typeface="ＭＳ Ｐゴシック" charset="0"/>
              </a:rPr>
              <a:t>These findings, along with observations of abnormal sexual development in frogs and fish, and the widespread detection of endocrine disrupting chemicals in our bodies, led NIEHS to increase its research on the effects of these chemicals on human health.  </a:t>
            </a:r>
            <a:endParaRPr lang="en-US" dirty="0" smtClean="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Another recent paper by Mary Wolff and her colleagues showed that urinary measures of three chemical classes of phenols, phthalates, and phytoestrogens had associations with pubertal development, mainly those detected at highest concentrations.</a:t>
            </a:r>
          </a:p>
          <a:p>
            <a:endParaRPr lang="en-US">
              <a:ea typeface="ＭＳ Ｐゴシック" charset="0"/>
              <a:cs typeface="ＭＳ Ｐゴシック" charset="0"/>
            </a:endParaRPr>
          </a:p>
          <a:p>
            <a:r>
              <a:rPr lang="en-US">
                <a:ea typeface="ＭＳ Ｐゴシック" charset="0"/>
                <a:cs typeface="ＭＳ Ｐゴシック" charset="0"/>
              </a:rPr>
              <a:t>Chemicals in Wolff's study include triclosan, high- and low-molecular weight phthalate metabolites, daidzein, and enterolactone.  Measurements included pubic hair development, breast stage, the BMI-breast development association.</a:t>
            </a:r>
          </a:p>
          <a:p>
            <a:endParaRPr lang="en-US">
              <a:ea typeface="ＭＳ Ｐゴシック" charset="0"/>
              <a:cs typeface="ＭＳ Ｐゴシック" charset="0"/>
            </a:endParaRPr>
          </a:p>
          <a:p>
            <a:r>
              <a:rPr lang="en-US">
                <a:ea typeface="ＭＳ Ｐゴシック" charset="0"/>
                <a:cs typeface="ＭＳ Ｐゴシック" charset="0"/>
              </a:rPr>
              <a:t>It is clear that hormonally active agents are playing a role in the timing of development.</a:t>
            </a:r>
          </a:p>
        </p:txBody>
      </p:sp>
      <p:sp>
        <p:nvSpPr>
          <p:cNvPr id="50178" name="Slide Image Placeholder 2"/>
          <p:cNvSpPr>
            <a:spLocks noGrp="1" noRot="1" noChangeAspect="1" noTextEdit="1"/>
          </p:cNvSpPr>
          <p:nvPr>
            <p:ph type="sldImg"/>
          </p:nvPr>
        </p:nvSpPr>
        <p:spPr>
          <a:xfrm>
            <a:off x="1984375" y="304800"/>
            <a:ext cx="3052763" cy="2290763"/>
          </a:xfr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Swan SH, Main KM, Liu F, Stewart SL, Kruse RL, Calafat AM, et al. the Study for Future Families Research Team 2005. Decrease in Anogenital Distance among Male Infants with Prenatal Phthalate Exposure. Environ Health Perspect 113:1056-1061. </a:t>
            </a:r>
          </a:p>
          <a:p>
            <a:endParaRPr lang="en-US">
              <a:ea typeface="ＭＳ Ｐゴシック" charset="0"/>
              <a:cs typeface="ＭＳ Ｐゴシック" charset="0"/>
            </a:endParaRPr>
          </a:p>
          <a:p>
            <a:r>
              <a:rPr lang="en-US">
                <a:ea typeface="ＭＳ Ｐゴシック" charset="0"/>
                <a:cs typeface="ＭＳ Ｐゴシック" charset="0"/>
              </a:rPr>
              <a:t>Shorter Anogenital Distance Predicts Poorer Semen Quality in Young Men in Rochester, New York Jaime Mendiola, Richard W Stahlhut, Niels Jørgensen, Fan Liu, Shanna H Swan Shanna H Swan ... -9182. Fax: (585) 276-2171. E-mail: shanna_swan@urmc ... 1 2 Richard W. Stahlhut 1 Niels Jørgensen 3 Fan Liu 1 Shanna H. Swan 1 4 1 Department of Obstetrics and Gynecology Research Article, published 04 Mar 2011  | doi:10.1289/ehp.1103421 </a:t>
            </a:r>
          </a:p>
          <a:p>
            <a:endParaRPr lang="en-US">
              <a:ea typeface="ＭＳ Ｐゴシック" charset="0"/>
              <a:cs typeface="ＭＳ Ｐゴシック" charset="0"/>
            </a:endParaRPr>
          </a:p>
        </p:txBody>
      </p:sp>
      <p:sp>
        <p:nvSpPr>
          <p:cNvPr id="52226" name="Slide Image Placeholder 2"/>
          <p:cNvSpPr>
            <a:spLocks noGrp="1" noRot="1" noChangeAspec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xfrm>
            <a:off x="1044575" y="381000"/>
            <a:ext cx="4575175" cy="3432175"/>
          </a:xfrm>
          <a:ln/>
        </p:spPr>
      </p:sp>
      <p:sp>
        <p:nvSpPr>
          <p:cNvPr id="54274" name="Notes Placeholder 2"/>
          <p:cNvSpPr>
            <a:spLocks noGrp="1"/>
          </p:cNvSpPr>
          <p:nvPr>
            <p:ph type="body" idx="1"/>
          </p:nvPr>
        </p:nvSpPr>
        <p:spPr>
          <a:xfrm>
            <a:off x="611188" y="4043363"/>
            <a:ext cx="5797550" cy="4729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Notes Placeholder 2"/>
          <p:cNvSpPr>
            <a:spLocks noGrp="1"/>
          </p:cNvSpPr>
          <p:nvPr>
            <p:ph type="body" idx="1"/>
          </p:nvPr>
        </p:nvSpPr>
        <p:spPr>
          <a:xfrm>
            <a:off x="611188" y="3357563"/>
            <a:ext cx="5797550" cy="541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dirty="0">
                <a:ea typeface="ＭＳ Ｐゴシック" charset="0"/>
                <a:cs typeface="ＭＳ Ｐゴシック" charset="0"/>
              </a:rPr>
              <a:t>PERSISTENCE OF BIOLOGICAL EFFECTS</a:t>
            </a:r>
          </a:p>
          <a:p>
            <a:r>
              <a:rPr lang="en-US" sz="1200" dirty="0">
                <a:ea typeface="ＭＳ Ｐゴシック" charset="0"/>
                <a:cs typeface="ＭＳ Ｐゴシック" charset="0"/>
              </a:rPr>
              <a:t>We are finding that the health effects of exposure to endocrine disruptors can be observed long after the actual exposure has stopped.  This is especially true when exposures occur during growth and development, processes that are very sensitive to endocrine regulation.  </a:t>
            </a:r>
          </a:p>
          <a:p>
            <a:r>
              <a:rPr lang="en-US" sz="1200" dirty="0">
                <a:ea typeface="ＭＳ Ｐゴシック" charset="0"/>
                <a:cs typeface="ＭＳ Ｐゴシック" charset="0"/>
              </a:rPr>
              <a:t>Exposure to Endocrine Disruptors during development can result in profound changes in later life.  </a:t>
            </a:r>
          </a:p>
          <a:p>
            <a:r>
              <a:rPr lang="en-US" sz="1200" dirty="0">
                <a:ea typeface="ＭＳ Ｐゴシック" charset="0"/>
                <a:cs typeface="ＭＳ Ｐゴシック" charset="0"/>
              </a:rPr>
              <a:t>Animal researchers recently discovered that Endocrine Disruptors can produce these latent effects by subtly altering the structure of the DNA molecules and chromosomes. </a:t>
            </a:r>
          </a:p>
          <a:p>
            <a:r>
              <a:rPr lang="en-US" sz="1200" dirty="0">
                <a:ea typeface="ＭＳ Ｐゴシック" charset="0"/>
                <a:cs typeface="ＭＳ Ｐゴシック" charset="0"/>
              </a:rPr>
              <a:t>These changes can potentially affect gene expression for several generations. This is the relatively new science of “</a:t>
            </a:r>
            <a:r>
              <a:rPr lang="en-US" altLang="ja-JP" sz="1200" dirty="0">
                <a:ea typeface="ＭＳ Ｐゴシック" charset="0"/>
                <a:cs typeface="ＭＳ Ｐゴシック" charset="0"/>
              </a:rPr>
              <a:t>epigenetics.</a:t>
            </a:r>
            <a:r>
              <a:rPr lang="en-US" sz="1200" dirty="0">
                <a:ea typeface="ＭＳ Ｐゴシック" charset="0"/>
                <a:cs typeface="ＭＳ Ｐゴシック" charset="0"/>
              </a:rPr>
              <a:t>”</a:t>
            </a:r>
            <a:endParaRPr lang="en-US" altLang="ja-JP" sz="1200" dirty="0">
              <a:ea typeface="ＭＳ Ｐゴシック" charset="0"/>
              <a:cs typeface="ＭＳ Ｐゴシック" charset="0"/>
            </a:endParaRPr>
          </a:p>
          <a:p>
            <a:pPr>
              <a:spcBef>
                <a:spcPts val="600"/>
              </a:spcBef>
              <a:spcAft>
                <a:spcPct val="20000"/>
              </a:spcAft>
              <a:tabLst>
                <a:tab pos="457200" algn="l"/>
              </a:tabLst>
            </a:pPr>
            <a:r>
              <a:rPr lang="en-US" sz="1200" dirty="0" smtClean="0">
                <a:ea typeface="ＭＳ Ｐゴシック" charset="0"/>
                <a:cs typeface="ＭＳ Ｐゴシック" charset="0"/>
              </a:rPr>
              <a:t>Our </a:t>
            </a:r>
            <a:r>
              <a:rPr lang="en-US" sz="1200" dirty="0">
                <a:ea typeface="ＭＳ Ｐゴシック" charset="0"/>
                <a:cs typeface="ＭＳ Ｐゴシック" charset="0"/>
              </a:rPr>
              <a:t>understanding of chemical toxicity has been challenged by the new science of epigenetics, which is the study of changes to the packaging of the DNA molecules that influence the expression of genes, and hence the risks of diseases and altered development. Studies indicate that exposures that cause epigenetic changes can affect several generations. This new understanding heightens the need to protect people at critical times in their development when they are most vulnerable to this kind of toxicity.</a:t>
            </a:r>
            <a:r>
              <a:rPr lang="en-US" sz="1600" dirty="0">
                <a:ea typeface="ＭＳ Ｐゴシック" charset="0"/>
                <a:cs typeface="ＭＳ Ｐゴシック" charset="0"/>
              </a:rPr>
              <a:t> </a:t>
            </a:r>
          </a:p>
          <a:p>
            <a:pPr>
              <a:spcBef>
                <a:spcPts val="600"/>
              </a:spcBef>
              <a:spcAft>
                <a:spcPct val="20000"/>
              </a:spcAft>
              <a:tabLst>
                <a:tab pos="457200" algn="l"/>
              </a:tabLst>
            </a:pPr>
            <a:r>
              <a:rPr lang="en-US" sz="1200" dirty="0" smtClean="0">
                <a:ea typeface="ＭＳ Ｐゴシック" charset="0"/>
                <a:cs typeface="ＭＳ Ｐゴシック" charset="0"/>
              </a:rPr>
              <a:t>Epigenetics </a:t>
            </a:r>
            <a:r>
              <a:rPr lang="en-US" sz="1200" dirty="0">
                <a:ea typeface="ＭＳ Ｐゴシック" charset="0"/>
                <a:cs typeface="ＭＳ Ｐゴシック" charset="0"/>
              </a:rPr>
              <a:t>is the study of changes in DNA expression that are independent of the DNA sequence itself.  Although a person</a:t>
            </a:r>
            <a:r>
              <a:rPr lang="ja-JP" altLang="en-US" sz="1200" dirty="0">
                <a:ea typeface="ＭＳ Ｐゴシック" charset="0"/>
                <a:cs typeface="ＭＳ Ｐゴシック" charset="0"/>
              </a:rPr>
              <a:t>’</a:t>
            </a:r>
            <a:r>
              <a:rPr lang="en-US" altLang="ja-JP" sz="1200" dirty="0">
                <a:ea typeface="ＭＳ Ｐゴシック" charset="0"/>
                <a:cs typeface="ＭＳ Ｐゴシック" charset="0"/>
              </a:rPr>
              <a:t>s DNA base sequence </a:t>
            </a:r>
            <a:r>
              <a:rPr lang="en-US" altLang="ja-JP" sz="1200" dirty="0" err="1">
                <a:ea typeface="ＭＳ Ｐゴシック" charset="0"/>
                <a:cs typeface="ＭＳ Ｐゴシック" charset="0"/>
              </a:rPr>
              <a:t>doesn</a:t>
            </a:r>
            <a:r>
              <a:rPr lang="ja-JP" altLang="en-US" sz="1200" dirty="0">
                <a:ea typeface="ＭＳ Ｐゴシック" charset="0"/>
                <a:cs typeface="ＭＳ Ｐゴシック" charset="0"/>
              </a:rPr>
              <a:t>’</a:t>
            </a:r>
            <a:r>
              <a:rPr lang="en-US" altLang="ja-JP" sz="1200" dirty="0">
                <a:ea typeface="ＭＳ Ｐゴシック" charset="0"/>
                <a:cs typeface="ＭＳ Ｐゴシック" charset="0"/>
              </a:rPr>
              <a:t>t change, the expression of that DNA into a person</a:t>
            </a:r>
            <a:r>
              <a:rPr lang="ja-JP" altLang="en-US" sz="1200" dirty="0">
                <a:ea typeface="ＭＳ Ｐゴシック" charset="0"/>
                <a:cs typeface="ＭＳ Ｐゴシック" charset="0"/>
              </a:rPr>
              <a:t>’</a:t>
            </a:r>
            <a:r>
              <a:rPr lang="en-US" altLang="ja-JP" sz="1200" dirty="0">
                <a:ea typeface="ＭＳ Ｐゴシック" charset="0"/>
                <a:cs typeface="ＭＳ Ｐゴシック" charset="0"/>
              </a:rPr>
              <a:t>s phenotype can be altered by methylation of cytosine residues in DNA, modification of the histones which package the DNA into chromatin, and control of chromatin structure via microRNAs.</a:t>
            </a:r>
          </a:p>
          <a:p>
            <a:pPr>
              <a:spcBef>
                <a:spcPts val="600"/>
              </a:spcBef>
              <a:spcAft>
                <a:spcPct val="20000"/>
              </a:spcAft>
              <a:tabLst>
                <a:tab pos="457200" algn="l"/>
              </a:tabLst>
            </a:pPr>
            <a:r>
              <a:rPr lang="en-US" sz="1200" dirty="0" smtClean="0">
                <a:ea typeface="ＭＳ Ｐゴシック" charset="0"/>
                <a:cs typeface="ＭＳ Ｐゴシック" charset="0"/>
              </a:rPr>
              <a:t>This </a:t>
            </a:r>
            <a:r>
              <a:rPr lang="en-US" sz="1200" dirty="0">
                <a:ea typeface="ＭＳ Ｐゴシック" charset="0"/>
                <a:cs typeface="ＭＳ Ｐゴシック" charset="0"/>
              </a:rPr>
              <a:t>has significant implications for the cause and heritability of disease.</a:t>
            </a:r>
          </a:p>
          <a:p>
            <a:endParaRPr lang="en-US" sz="1200" dirty="0">
              <a:ea typeface="ＭＳ Ｐゴシック" charset="0"/>
              <a:cs typeface="ＭＳ Ｐゴシック" charset="0"/>
            </a:endParaRPr>
          </a:p>
        </p:txBody>
      </p:sp>
      <p:sp>
        <p:nvSpPr>
          <p:cNvPr id="56322" name="Slide Image Placeholder 4"/>
          <p:cNvSpPr>
            <a:spLocks noGrp="1" noRot="1" noChangeAspect="1"/>
          </p:cNvSpPr>
          <p:nvPr>
            <p:ph type="sldImg"/>
          </p:nvPr>
        </p:nvSpPr>
        <p:spPr>
          <a:xfrm>
            <a:off x="1541463" y="385763"/>
            <a:ext cx="3860800" cy="2895600"/>
          </a:xfr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xfrm>
            <a:off x="1225550" y="309563"/>
            <a:ext cx="4343400" cy="3257550"/>
          </a:xfrm>
          <a:ln/>
        </p:spPr>
      </p:sp>
      <p:sp>
        <p:nvSpPr>
          <p:cNvPr id="60418" name="Notes Placeholder 2"/>
          <p:cNvSpPr>
            <a:spLocks noGrp="1"/>
          </p:cNvSpPr>
          <p:nvPr>
            <p:ph type="body" idx="1"/>
          </p:nvPr>
        </p:nvSpPr>
        <p:spPr>
          <a:xfrm>
            <a:off x="611188" y="4195763"/>
            <a:ext cx="5797550" cy="4576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We know that there are different stages of development, from the first week of the embryo to the postnatal years, even through puberty.  </a:t>
            </a:r>
          </a:p>
          <a:p>
            <a:endParaRPr lang="en-US">
              <a:ea typeface="ＭＳ Ｐゴシック" charset="0"/>
              <a:cs typeface="ＭＳ Ｐゴシック" charset="0"/>
            </a:endParaRPr>
          </a:p>
          <a:p>
            <a:r>
              <a:rPr lang="en-US">
                <a:ea typeface="ＭＳ Ｐゴシック" charset="0"/>
                <a:cs typeface="ＭＳ Ｐゴシック" charset="0"/>
              </a:rPr>
              <a:t>And the standard biomedical paradigm has been that exposures during development will affect the organ system in question.  </a:t>
            </a:r>
          </a:p>
          <a:p>
            <a:endParaRPr lang="en-US">
              <a:ea typeface="ＭＳ Ｐゴシック" charset="0"/>
              <a:cs typeface="ＭＳ Ｐゴシック" charset="0"/>
            </a:endParaRPr>
          </a:p>
          <a:p>
            <a:r>
              <a:rPr lang="en-US">
                <a:ea typeface="ＭＳ Ｐゴシック" charset="0"/>
                <a:cs typeface="ＭＳ Ｐゴシック" charset="0"/>
              </a:rPr>
              <a:t>The key point to recognize is that there are </a:t>
            </a:r>
            <a:r>
              <a:rPr lang="ja-JP" altLang="en-US">
                <a:ea typeface="ＭＳ Ｐゴシック" charset="0"/>
                <a:cs typeface="ＭＳ Ｐゴシック" charset="0"/>
              </a:rPr>
              <a:t>“</a:t>
            </a:r>
            <a:r>
              <a:rPr lang="en-US" altLang="ja-JP">
                <a:ea typeface="ＭＳ Ｐゴシック" charset="0"/>
                <a:cs typeface="ＭＳ Ｐゴシック" charset="0"/>
              </a:rPr>
              <a:t>windows of susceptibility</a:t>
            </a:r>
            <a:r>
              <a:rPr lang="ja-JP" altLang="en-US">
                <a:ea typeface="ＭＳ Ｐゴシック" charset="0"/>
                <a:cs typeface="ＭＳ Ｐゴシック" charset="0"/>
              </a:rPr>
              <a:t>”</a:t>
            </a:r>
            <a:r>
              <a:rPr lang="en-US" altLang="ja-JP">
                <a:ea typeface="ＭＳ Ｐゴシック" charset="0"/>
                <a:cs typeface="ＭＳ Ｐゴシック" charset="0"/>
              </a:rPr>
              <a:t> throughout all stages of development.</a:t>
            </a:r>
          </a:p>
          <a:p>
            <a:endParaRPr lang="en-US">
              <a:ea typeface="ＭＳ Ｐゴシック" charset="0"/>
              <a:cs typeface="ＭＳ Ｐゴシック" charset="0"/>
            </a:endParaRPr>
          </a:p>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xfrm>
            <a:off x="1349375" y="381000"/>
            <a:ext cx="4168775" cy="3127375"/>
          </a:xfrm>
          <a:ln/>
        </p:spPr>
      </p:sp>
      <p:sp>
        <p:nvSpPr>
          <p:cNvPr id="62466" name="Notes Placeholder 2"/>
          <p:cNvSpPr>
            <a:spLocks noGrp="1"/>
          </p:cNvSpPr>
          <p:nvPr>
            <p:ph type="body" idx="1"/>
          </p:nvPr>
        </p:nvSpPr>
        <p:spPr>
          <a:xfrm>
            <a:off x="611188" y="4043363"/>
            <a:ext cx="5797550" cy="4729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body" idx="1"/>
          </p:nvPr>
        </p:nvSpPr>
        <p:spPr>
          <a:xfrm>
            <a:off x="611188" y="4043363"/>
            <a:ext cx="5797550" cy="4729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This is some interesting data presented at a recent Workshop that our National Toxicology Program held on the Role of Environmental Chemicals in the Development of Diabetes and Obesity.  This is a summary of 23 studies relating smoking in pregnant mothers to later development of obesity and diabetes in their children.</a:t>
            </a:r>
          </a:p>
          <a:p>
            <a:endParaRPr lang="en-US">
              <a:ea typeface="ＭＳ Ｐゴシック" charset="0"/>
              <a:cs typeface="ＭＳ Ｐゴシック" charset="0"/>
            </a:endParaRPr>
          </a:p>
          <a:p>
            <a:r>
              <a:rPr lang="en-US">
                <a:ea typeface="ＭＳ Ｐゴシック" charset="0"/>
                <a:cs typeface="ＭＳ Ｐゴシック" charset="0"/>
              </a:rPr>
              <a:t>The forest plot on the right side shows the risk estimate; the red line is the baseline risk, the blue lines show the risk for diabetes, the green lines obesity, and the black lines show the risk for being overweight.  In other words, if the lines are entirely on the right side of the red line, that means the study showed an increase in risk for those conditions in children whose mom smoked.</a:t>
            </a:r>
          </a:p>
          <a:p>
            <a:endParaRPr lang="en-US">
              <a:ea typeface="ＭＳ Ｐゴシック" charset="0"/>
              <a:cs typeface="ＭＳ Ｐゴシック" charset="0"/>
            </a:endParaRPr>
          </a:p>
          <a:p>
            <a:r>
              <a:rPr lang="en-US">
                <a:ea typeface="ＭＳ Ｐゴシック" charset="0"/>
                <a:cs typeface="ＭＳ Ｐゴシック" charset="0"/>
              </a:rPr>
              <a:t>Clearly this shows that multiple studies show a relationship between maternal smoking, diabetes, and obesity.  </a:t>
            </a:r>
          </a:p>
          <a:p>
            <a:endParaRPr lang="en-US">
              <a:ea typeface="ＭＳ Ｐゴシック" charset="0"/>
              <a:cs typeface="ＭＳ Ｐゴシック" charset="0"/>
            </a:endParaRPr>
          </a:p>
          <a:p>
            <a:r>
              <a:rPr lang="en-US">
                <a:ea typeface="ＭＳ Ｐゴシック" charset="0"/>
                <a:cs typeface="ＭＳ Ｐゴシック" charset="0"/>
              </a:rPr>
              <a:t>We used to think that maternal smoking was bad for the mother, and bad for the baby, primarily because of the risk of low birthweight.  This data shows that the negative effects of smoking can carry into the child’s adulthood in the form of obesity and diabetes.  </a:t>
            </a:r>
          </a:p>
        </p:txBody>
      </p:sp>
      <p:sp>
        <p:nvSpPr>
          <p:cNvPr id="64514" name="Slide Image Placeholder 2"/>
          <p:cNvSpPr>
            <a:spLocks noGrp="1" noRot="1" noChangeAspect="1" noTextEdit="1"/>
          </p:cNvSpPr>
          <p:nvPr>
            <p:ph type="sldImg"/>
          </p:nvPr>
        </p:nvSpPr>
        <p:spPr>
          <a:xfrm>
            <a:off x="1274763" y="304800"/>
            <a:ext cx="4271962" cy="3203575"/>
          </a:xfr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Notes Placeholder 2"/>
          <p:cNvSpPr>
            <a:spLocks noGrp="1"/>
          </p:cNvSpPr>
          <p:nvPr>
            <p:ph type="body" idx="1"/>
          </p:nvPr>
        </p:nvSpPr>
        <p:spPr>
          <a:xfrm>
            <a:off x="611188" y="3890963"/>
            <a:ext cx="5797550" cy="4881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UBIQUITOUS EXPOSURE</a:t>
            </a:r>
          </a:p>
          <a:p>
            <a:r>
              <a:rPr lang="en-US">
                <a:ea typeface="ＭＳ Ｐゴシック" charset="0"/>
                <a:cs typeface="ＭＳ Ｐゴシック" charset="0"/>
              </a:rPr>
              <a:t>Because of widespread use as drugs and components of consumer products, chemicals with endocrine disrupting activity are widely dispersed in our environment.</a:t>
            </a:r>
          </a:p>
          <a:p>
            <a:r>
              <a:rPr lang="en-US">
                <a:ea typeface="ＭＳ Ｐゴシック" charset="0"/>
                <a:cs typeface="ＭＳ Ｐゴシック" charset="0"/>
              </a:rPr>
              <a:t>Often, endocrine disruptors are present at biologically effective levels, and exposure to humans is common. This is well documented by the CDC’s National Exposure Report. </a:t>
            </a:r>
          </a:p>
          <a:p>
            <a:r>
              <a:rPr lang="en-US">
                <a:ea typeface="ＭＳ Ｐゴシック" charset="0"/>
                <a:cs typeface="ＭＳ Ｐゴシック" charset="0"/>
              </a:rPr>
              <a:t>As an example of what types of research we’re conducting to address this issues, the National Toxicology Program is conducting a study of triclosan, an antimicrobial found in soaps, toothpaste, and even in clothing; triclosan is one of the most frequently detected water contaminants. </a:t>
            </a:r>
          </a:p>
          <a:p>
            <a:endParaRPr lang="en-US">
              <a:ea typeface="ＭＳ Ｐゴシック" charset="0"/>
              <a:cs typeface="ＭＳ Ｐゴシック" charset="0"/>
            </a:endParaRPr>
          </a:p>
        </p:txBody>
      </p:sp>
      <p:sp>
        <p:nvSpPr>
          <p:cNvPr id="66562" name="Slide Image Placeholder 4"/>
          <p:cNvSpPr>
            <a:spLocks noGrp="1" noRot="1" noChangeAspect="1"/>
          </p:cNvSpPr>
          <p:nvPr>
            <p:ph type="sldImg"/>
          </p:nvPr>
        </p:nvSpPr>
        <p:spPr>
          <a:xfrm>
            <a:off x="1541463" y="385763"/>
            <a:ext cx="3860800" cy="2895600"/>
          </a:xfr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541463" y="385763"/>
            <a:ext cx="3860800" cy="2895600"/>
          </a:xfrm>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Notes Placeholder 2"/>
          <p:cNvSpPr>
            <a:spLocks noGrp="1"/>
          </p:cNvSpPr>
          <p:nvPr>
            <p:ph type="body" idx="1"/>
          </p:nvPr>
        </p:nvSpPr>
        <p:spPr>
          <a:xfrm>
            <a:off x="611188" y="4119563"/>
            <a:ext cx="5797550" cy="4652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a:p>
            <a:endParaRPr lang="en-US">
              <a:ea typeface="ＭＳ Ｐゴシック" charset="0"/>
              <a:cs typeface="ＭＳ Ｐゴシック" charset="0"/>
            </a:endParaRPr>
          </a:p>
        </p:txBody>
      </p:sp>
      <p:sp>
        <p:nvSpPr>
          <p:cNvPr id="44034" name="Slide Image Placeholder 3"/>
          <p:cNvSpPr>
            <a:spLocks noGrp="1" noRot="1" noChangeAspect="1" noTextEdit="1"/>
          </p:cNvSpPr>
          <p:nvPr>
            <p:ph type="sldImg"/>
          </p:nvPr>
        </p:nvSpPr>
        <p:spPr>
          <a:xfrm>
            <a:off x="1044575" y="381000"/>
            <a:ext cx="4524375" cy="3394075"/>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941388" y="381000"/>
            <a:ext cx="4883150" cy="3662363"/>
          </a:xfrm>
          <a:ln/>
        </p:spPr>
      </p:sp>
      <p:sp>
        <p:nvSpPr>
          <p:cNvPr id="11266" name="Rectangle 3"/>
          <p:cNvSpPr>
            <a:spLocks noGrp="1" noChangeArrowheads="1"/>
          </p:cNvSpPr>
          <p:nvPr>
            <p:ph type="body" idx="1"/>
          </p:nvPr>
        </p:nvSpPr>
        <p:spPr>
          <a:xfrm>
            <a:off x="936625" y="4421188"/>
            <a:ext cx="5146675"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611188" y="3586163"/>
            <a:ext cx="5797550" cy="5035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ea typeface="ＭＳ Ｐゴシック" charset="0"/>
                <a:cs typeface="ＭＳ Ｐゴシック" charset="0"/>
              </a:rPr>
              <a:t>Why are these focus areas important?  </a:t>
            </a:r>
          </a:p>
          <a:p>
            <a:endParaRPr lang="en-US" sz="1200" dirty="0">
              <a:ea typeface="ＭＳ Ｐゴシック" charset="0"/>
              <a:cs typeface="ＭＳ Ｐゴシック" charset="0"/>
            </a:endParaRPr>
          </a:p>
          <a:p>
            <a:r>
              <a:rPr lang="en-US" sz="1200" dirty="0">
                <a:ea typeface="ＭＳ Ｐゴシック" charset="0"/>
                <a:cs typeface="ＭＳ Ｐゴシック" charset="0"/>
              </a:rPr>
              <a:t>We know that some diseases like obesity, diabetes, autism, ADHD and asthma have increased significantly over the past 40 years.  </a:t>
            </a:r>
          </a:p>
          <a:p>
            <a:endParaRPr lang="en-US" sz="1200" dirty="0">
              <a:ea typeface="ＭＳ Ｐゴシック" charset="0"/>
              <a:cs typeface="ＭＳ Ｐゴシック" charset="0"/>
            </a:endParaRPr>
          </a:p>
          <a:p>
            <a:r>
              <a:rPr lang="en-US" sz="1200" dirty="0">
                <a:ea typeface="ＭＳ Ｐゴシック" charset="0"/>
                <a:cs typeface="ＭＳ Ｐゴシック" charset="0"/>
              </a:rPr>
              <a:t>What explains this increase?</a:t>
            </a:r>
          </a:p>
          <a:p>
            <a:endParaRPr lang="en-US" sz="1200" dirty="0">
              <a:ea typeface="ＭＳ Ｐゴシック" charset="0"/>
              <a:cs typeface="ＭＳ Ｐゴシック" charset="0"/>
            </a:endParaRPr>
          </a:p>
          <a:p>
            <a:r>
              <a:rPr lang="en-US" sz="1200" dirty="0">
                <a:ea typeface="ＭＳ Ｐゴシック" charset="0"/>
                <a:cs typeface="ＭＳ Ｐゴシック" charset="0"/>
              </a:rPr>
              <a:t>We know the human genome hasn’</a:t>
            </a:r>
            <a:r>
              <a:rPr lang="en-US" altLang="ja-JP" sz="1200" dirty="0">
                <a:ea typeface="ＭＳ Ｐゴシック" charset="0"/>
                <a:cs typeface="ＭＳ Ｐゴシック" charset="0"/>
              </a:rPr>
              <a:t>t changed over that time, so a genetic cause is unlikely.</a:t>
            </a:r>
          </a:p>
          <a:p>
            <a:endParaRPr lang="en-US" sz="1200" dirty="0">
              <a:ea typeface="ＭＳ Ｐゴシック" charset="0"/>
              <a:cs typeface="ＭＳ Ｐゴシック" charset="0"/>
            </a:endParaRPr>
          </a:p>
          <a:p>
            <a:r>
              <a:rPr lang="en-US" sz="1200" dirty="0">
                <a:ea typeface="ＭＳ Ｐゴシック" charset="0"/>
                <a:cs typeface="ＭＳ Ｐゴシック" charset="0"/>
              </a:rPr>
              <a:t>Some have pointed to dietary and behavioral changes to explain the obesity epidemic as well as ADHD and asthma among other things.  But the environment figures significantly in this matrix;  as such, we have to understand the role of the environment in this increase.  </a:t>
            </a:r>
          </a:p>
          <a:p>
            <a:endParaRPr lang="en-US" sz="1200" dirty="0">
              <a:ea typeface="ＭＳ Ｐゴシック" charset="0"/>
              <a:cs typeface="ＭＳ Ｐゴシック" charset="0"/>
            </a:endParaRPr>
          </a:p>
          <a:p>
            <a:r>
              <a:rPr lang="en-US" sz="1200" dirty="0">
                <a:ea typeface="ＭＳ Ｐゴシック" charset="0"/>
                <a:cs typeface="ＭＳ Ｐゴシック" charset="0"/>
              </a:rPr>
              <a:t>First, we need to begin by defining the </a:t>
            </a:r>
            <a:r>
              <a:rPr lang="ja-JP" altLang="en-US" sz="1200" dirty="0">
                <a:ea typeface="ＭＳ Ｐゴシック" charset="0"/>
                <a:cs typeface="ＭＳ Ｐゴシック" charset="0"/>
              </a:rPr>
              <a:t>“</a:t>
            </a:r>
            <a:r>
              <a:rPr lang="en-US" altLang="ja-JP" sz="1200" dirty="0">
                <a:ea typeface="ＭＳ Ｐゴシック" charset="0"/>
                <a:cs typeface="ＭＳ Ｐゴシック" charset="0"/>
              </a:rPr>
              <a:t>environment</a:t>
            </a:r>
            <a:r>
              <a:rPr lang="ja-JP" altLang="en-US" sz="1200" dirty="0">
                <a:ea typeface="ＭＳ Ｐゴシック" charset="0"/>
                <a:cs typeface="ＭＳ Ｐゴシック" charset="0"/>
              </a:rPr>
              <a:t>”</a:t>
            </a:r>
            <a:r>
              <a:rPr lang="en-US" altLang="ja-JP" sz="1200" dirty="0">
                <a:ea typeface="ＭＳ Ｐゴシック" charset="0"/>
                <a:cs typeface="ＭＳ Ｐゴシック" charset="0"/>
              </a:rPr>
              <a:t>, which of course includes chemicals, but also diet and nutrition, drugs (both prescription and over-the-counter as well as illicit drugs), stress, climate, and even infections.  Although most people may only assume that chemicals are the focus of the environment, we have to remember that the environment encompasses a wide range of potential factors.  </a:t>
            </a:r>
          </a:p>
          <a:p>
            <a:endParaRPr lang="en-US" sz="1200" dirty="0">
              <a:ea typeface="ＭＳ Ｐゴシック" charset="0"/>
              <a:cs typeface="ＭＳ Ｐゴシック" charset="0"/>
            </a:endParaRPr>
          </a:p>
          <a:p>
            <a:r>
              <a:rPr lang="en-US" sz="1200" dirty="0">
                <a:ea typeface="ＭＳ Ｐゴシック" charset="0"/>
                <a:cs typeface="ＭＳ Ｐゴシック" charset="0"/>
              </a:rPr>
              <a:t>But the key is *how* the environment interacts with our genes, leading to the field of epigenetics.</a:t>
            </a:r>
          </a:p>
          <a:p>
            <a:endParaRPr lang="en-US" sz="1200" dirty="0">
              <a:ea typeface="ＭＳ Ｐゴシック" charset="0"/>
              <a:cs typeface="ＭＳ Ｐゴシック" charset="0"/>
            </a:endParaRPr>
          </a:p>
          <a:p>
            <a:endParaRPr lang="en-US" sz="1200" dirty="0">
              <a:ea typeface="ＭＳ Ｐゴシック" charset="0"/>
              <a:cs typeface="ＭＳ Ｐゴシック" charset="0"/>
            </a:endParaRPr>
          </a:p>
          <a:p>
            <a:endParaRPr lang="en-US" sz="1200" dirty="0">
              <a:ea typeface="ＭＳ Ｐゴシック" charset="0"/>
              <a:cs typeface="ＭＳ Ｐゴシック" charset="0"/>
            </a:endParaRPr>
          </a:p>
        </p:txBody>
      </p:sp>
      <p:sp>
        <p:nvSpPr>
          <p:cNvPr id="17410" name="Slide Image Placeholder 2"/>
          <p:cNvSpPr>
            <a:spLocks noGrp="1" noRot="1" noChangeAspect="1" noTextEdit="1"/>
          </p:cNvSpPr>
          <p:nvPr>
            <p:ph type="sldImg"/>
          </p:nvPr>
        </p:nvSpPr>
        <p:spPr>
          <a:xfrm>
            <a:off x="1247775" y="381000"/>
            <a:ext cx="4092575" cy="3070225"/>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otes Placeholder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Environmental Health is a very broad topic, but I would like to just mention what I mean when I say </a:t>
            </a:r>
            <a:r>
              <a:rPr lang="ja-JP" altLang="en-US">
                <a:ea typeface="ＭＳ Ｐゴシック" charset="0"/>
                <a:cs typeface="ＭＳ Ｐゴシック" charset="0"/>
              </a:rPr>
              <a:t>“</a:t>
            </a:r>
            <a:r>
              <a:rPr lang="en-US" altLang="ja-JP">
                <a:ea typeface="ＭＳ Ｐゴシック" charset="0"/>
                <a:cs typeface="ＭＳ Ｐゴシック" charset="0"/>
              </a:rPr>
              <a:t>Environment.</a:t>
            </a:r>
            <a:r>
              <a:rPr lang="ja-JP" altLang="en-US">
                <a:ea typeface="ＭＳ Ｐゴシック" charset="0"/>
                <a:cs typeface="ＭＳ Ｐゴシック" charset="0"/>
              </a:rPr>
              <a:t>”</a:t>
            </a:r>
            <a:r>
              <a:rPr lang="en-US" altLang="ja-JP">
                <a:ea typeface="ＭＳ Ｐゴシック" charset="0"/>
                <a:cs typeface="ＭＳ Ｐゴシック" charset="0"/>
              </a:rPr>
              <a:t>  Of course, most people think about chemicals and substances found in pollution, but the environment also includes the food we eat, the drugs we take, and social and economic factors like stress.  </a:t>
            </a:r>
          </a:p>
          <a:p>
            <a:endParaRPr lang="en-US">
              <a:ea typeface="ＭＳ Ｐゴシック" charset="0"/>
              <a:cs typeface="ＭＳ Ｐゴシック" charset="0"/>
            </a:endParaRPr>
          </a:p>
          <a:p>
            <a:r>
              <a:rPr lang="en-US">
                <a:ea typeface="ＭＳ Ｐゴシック" charset="0"/>
                <a:cs typeface="ＭＳ Ｐゴシック" charset="0"/>
              </a:rPr>
              <a:t>What</a:t>
            </a:r>
            <a:r>
              <a:rPr lang="ja-JP" altLang="en-US">
                <a:ea typeface="ＭＳ Ｐゴシック" charset="0"/>
                <a:cs typeface="ＭＳ Ｐゴシック" charset="0"/>
              </a:rPr>
              <a:t>’</a:t>
            </a:r>
            <a:r>
              <a:rPr lang="en-US" altLang="ja-JP">
                <a:ea typeface="ＭＳ Ｐゴシック" charset="0"/>
                <a:cs typeface="ＭＳ Ｐゴシック" charset="0"/>
              </a:rPr>
              <a:t>s interesting to note is that each of these things can be related to adverse health outcomes.  </a:t>
            </a:r>
            <a:endParaRPr lang="en-US">
              <a:ea typeface="ＭＳ Ｐゴシック" charset="0"/>
              <a:cs typeface="ＭＳ Ｐゴシック" charset="0"/>
            </a:endParaRPr>
          </a:p>
        </p:txBody>
      </p:sp>
      <p:sp>
        <p:nvSpPr>
          <p:cNvPr id="15362" name="Slide Image Placeholder 2"/>
          <p:cNvSpPr>
            <a:spLocks noGrp="1" noRot="1" noChangeAspect="1" noTextEdit="1"/>
          </p:cNvSpPr>
          <p:nvPr>
            <p:ph type="sldImg"/>
          </p:nvPr>
        </p:nvSpPr>
        <p:spPr>
          <a:xfrm>
            <a:off x="1933575" y="228600"/>
            <a:ext cx="3152775" cy="2365375"/>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otes Placeholder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Each of the diseases listed here are either known or suspected to have environmental causes.  Cancers, birth defects, lung diseases, and reproductive problems such as infertility.</a:t>
            </a:r>
          </a:p>
          <a:p>
            <a:endParaRPr lang="en-US">
              <a:ea typeface="ＭＳ Ｐゴシック" charset="0"/>
              <a:cs typeface="ＭＳ Ｐゴシック" charset="0"/>
            </a:endParaRPr>
          </a:p>
          <a:p>
            <a:r>
              <a:rPr lang="en-US">
                <a:ea typeface="ＭＳ Ｐゴシック" charset="0"/>
                <a:cs typeface="ＭＳ Ｐゴシック" charset="0"/>
              </a:rPr>
              <a:t>We know that the environment is a factor in these conditions.  And we</a:t>
            </a:r>
            <a:r>
              <a:rPr lang="ja-JP" altLang="en-US">
                <a:ea typeface="ＭＳ Ｐゴシック" charset="0"/>
                <a:cs typeface="ＭＳ Ｐゴシック" charset="0"/>
              </a:rPr>
              <a:t>’</a:t>
            </a:r>
            <a:r>
              <a:rPr lang="en-US" altLang="ja-JP">
                <a:ea typeface="ＭＳ Ｐゴシック" charset="0"/>
                <a:cs typeface="ＭＳ Ｐゴシック" charset="0"/>
              </a:rPr>
              <a:t>re supporting research to try to understand this connection better.</a:t>
            </a:r>
          </a:p>
          <a:p>
            <a:endParaRPr lang="en-US">
              <a:ea typeface="ＭＳ Ｐゴシック" charset="0"/>
              <a:cs typeface="ＭＳ Ｐゴシック" charset="0"/>
            </a:endParaRPr>
          </a:p>
          <a:p>
            <a:r>
              <a:rPr lang="en-US">
                <a:ea typeface="ＭＳ Ｐゴシック" charset="0"/>
                <a:cs typeface="ＭＳ Ｐゴシック" charset="0"/>
              </a:rPr>
              <a:t>The main point here is that death or cancer are </a:t>
            </a:r>
            <a:r>
              <a:rPr lang="en-US" b="1">
                <a:ea typeface="ＭＳ Ｐゴシック" charset="0"/>
                <a:cs typeface="ＭＳ Ｐゴシック" charset="0"/>
              </a:rPr>
              <a:t>NOT</a:t>
            </a:r>
            <a:r>
              <a:rPr lang="en-US">
                <a:ea typeface="ＭＳ Ｐゴシック" charset="0"/>
                <a:cs typeface="ＭＳ Ｐゴシック" charset="0"/>
              </a:rPr>
              <a:t> the only endpoints that are important when considering environmental health.  Reproductive function, brain development, lung function and other physiological properties rely on proper development in order to maintain health, and environmental stressors can affect each of these functions.  </a:t>
            </a:r>
          </a:p>
        </p:txBody>
      </p:sp>
      <p:sp>
        <p:nvSpPr>
          <p:cNvPr id="19458" name="Slide Image Placeholder 2"/>
          <p:cNvSpPr>
            <a:spLocks noGrp="1" noRot="1" noChangeAspect="1" noTextEdit="1"/>
          </p:cNvSpPr>
          <p:nvPr>
            <p:ph type="sldImg"/>
          </p:nvPr>
        </p:nvSpPr>
        <p:spPr>
          <a:xfrm>
            <a:off x="1933575" y="228600"/>
            <a:ext cx="3152775" cy="2365375"/>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otes Placeholder 2"/>
          <p:cNvSpPr>
            <a:spLocks noGrp="1"/>
          </p:cNvSpPr>
          <p:nvPr>
            <p:ph type="body" idx="1"/>
          </p:nvPr>
        </p:nvSpPr>
        <p:spPr>
          <a:xfrm>
            <a:off x="611188" y="3357563"/>
            <a:ext cx="5797550" cy="5414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1506" name="Slide Image Placeholder 4"/>
          <p:cNvSpPr>
            <a:spLocks noGrp="1" noRot="1" noChangeAspect="1"/>
          </p:cNvSpPr>
          <p:nvPr>
            <p:ph type="sldImg"/>
          </p:nvPr>
        </p:nvSpPr>
        <p:spPr>
          <a:xfrm>
            <a:off x="1541463" y="385763"/>
            <a:ext cx="3860800" cy="2895600"/>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This diagram is just here to show you how complex the endocrine system is – this is a schematic of the effects of insulin in your tissues.  You can obviously see that there are many, many points of regulation and control in this system, and this is because your body needs to be able to finely tune the use of insulin, or any hormone.  You can also imagine how the endocrine system can go haywire when any one of these control points is out of whack.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ain header new 3 r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NIEHS4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49238"/>
            <a:ext cx="2286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Rectangle 3"/>
          <p:cNvSpPr>
            <a:spLocks noGrp="1" noChangeArrowheads="1"/>
          </p:cNvSpPr>
          <p:nvPr>
            <p:ph type="ctrTitle"/>
          </p:nvPr>
        </p:nvSpPr>
        <p:spPr>
          <a:xfrm>
            <a:off x="257175" y="1846263"/>
            <a:ext cx="8629650" cy="1470025"/>
          </a:xfrm>
        </p:spPr>
        <p:txBody>
          <a:bodyPr anchor="b"/>
          <a:lstStyle>
            <a:lvl1pPr algn="ctr">
              <a:defRPr sz="4300">
                <a:latin typeface="Arial Narrow" pitchFamily="34" charset="0"/>
              </a:defRPr>
            </a:lvl1pPr>
          </a:lstStyle>
          <a:p>
            <a:r>
              <a:rPr lang="en-US"/>
              <a:t>Click to Add Title</a:t>
            </a:r>
          </a:p>
        </p:txBody>
      </p:sp>
      <p:sp>
        <p:nvSpPr>
          <p:cNvPr id="163844" name="Rectangle 4"/>
          <p:cNvSpPr>
            <a:spLocks noGrp="1" noChangeArrowheads="1"/>
          </p:cNvSpPr>
          <p:nvPr>
            <p:ph type="subTitle" idx="1"/>
          </p:nvPr>
        </p:nvSpPr>
        <p:spPr>
          <a:xfrm>
            <a:off x="1019175" y="3500438"/>
            <a:ext cx="7105650" cy="1752600"/>
          </a:xfrm>
        </p:spPr>
        <p:txBody>
          <a:bodyPr/>
          <a:lstStyle>
            <a:lvl1pPr marL="0" indent="0" algn="ctr">
              <a:buFontTx/>
              <a:buNone/>
              <a:defRPr sz="3000">
                <a:solidFill>
                  <a:schemeClr val="tx2"/>
                </a:solidFill>
              </a:defRPr>
            </a:lvl1pPr>
          </a:lstStyle>
          <a:p>
            <a:r>
              <a:rPr lang="en-US"/>
              <a:t>Click to Add Subtitle</a:t>
            </a:r>
          </a:p>
        </p:txBody>
      </p:sp>
    </p:spTree>
    <p:extLst>
      <p:ext uri="{BB962C8B-B14F-4D97-AF65-F5344CB8AC3E}">
        <p14:creationId xmlns:p14="http://schemas.microsoft.com/office/powerpoint/2010/main" val="23096634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87820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8602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50939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91652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48184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049338"/>
            <a:ext cx="39624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049338"/>
            <a:ext cx="39624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72777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16949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166942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1453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26655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87514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969194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87055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317500"/>
            <a:ext cx="2105025" cy="561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317500"/>
            <a:ext cx="6162675" cy="561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2088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302914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340339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2703954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47838"/>
            <a:ext cx="38100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47838"/>
            <a:ext cx="38100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9019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380653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656138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650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4189507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992600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057558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478680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199490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main header new 3 r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NIEHS4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49238"/>
            <a:ext cx="2286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HHS_NIH_K_ppt_title_siz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69013" y="5764213"/>
            <a:ext cx="2974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57175" y="1846263"/>
            <a:ext cx="8629650" cy="1470025"/>
          </a:xfrm>
        </p:spPr>
        <p:txBody>
          <a:bodyPr anchor="b"/>
          <a:lstStyle>
            <a:lvl1pPr algn="ctr">
              <a:defRPr sz="4000">
                <a:latin typeface="Arial Narrow" pitchFamily="34" charset="0"/>
              </a:defRPr>
            </a:lvl1pPr>
          </a:lstStyle>
          <a:p>
            <a:r>
              <a:rPr lang="en-US"/>
              <a:t>Click to Add Title</a:t>
            </a:r>
          </a:p>
        </p:txBody>
      </p:sp>
      <p:sp>
        <p:nvSpPr>
          <p:cNvPr id="3075" name="Rectangle 3"/>
          <p:cNvSpPr>
            <a:spLocks noGrp="1" noChangeArrowheads="1"/>
          </p:cNvSpPr>
          <p:nvPr>
            <p:ph type="subTitle" idx="1"/>
          </p:nvPr>
        </p:nvSpPr>
        <p:spPr>
          <a:xfrm>
            <a:off x="1019175" y="3500438"/>
            <a:ext cx="7105650" cy="1752600"/>
          </a:xfrm>
        </p:spPr>
        <p:txBody>
          <a:bodyPr/>
          <a:lstStyle>
            <a:lvl1pPr marL="0" indent="0" algn="ctr">
              <a:buFontTx/>
              <a:buNone/>
              <a:defRPr sz="2200">
                <a:solidFill>
                  <a:schemeClr val="tx2"/>
                </a:solidFill>
              </a:defRPr>
            </a:lvl1pPr>
          </a:lstStyle>
          <a:p>
            <a:r>
              <a:rPr lang="en-US"/>
              <a:t>Click to Add Subtitle</a:t>
            </a:r>
          </a:p>
        </p:txBody>
      </p:sp>
    </p:spTree>
    <p:extLst>
      <p:ext uri="{BB962C8B-B14F-4D97-AF65-F5344CB8AC3E}">
        <p14:creationId xmlns:p14="http://schemas.microsoft.com/office/powerpoint/2010/main" val="161923474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218023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281041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47838"/>
            <a:ext cx="38100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47838"/>
            <a:ext cx="38100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818524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920942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03355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747838"/>
            <a:ext cx="3925888"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1747838"/>
            <a:ext cx="3925887"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615914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62838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878402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321449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487907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19605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9217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81077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5982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96484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12365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inside header new 3 r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9906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2625" y="1747838"/>
            <a:ext cx="8004175"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5" descr="NIEHS4C"/>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52400" y="120650"/>
            <a:ext cx="16573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56" r:id="rId1"/>
    <p:sldLayoutId id="2147485614" r:id="rId2"/>
    <p:sldLayoutId id="2147485615" r:id="rId3"/>
    <p:sldLayoutId id="2147485616" r:id="rId4"/>
    <p:sldLayoutId id="2147485617" r:id="rId5"/>
    <p:sldLayoutId id="2147485618" r:id="rId6"/>
    <p:sldLayoutId id="2147485619" r:id="rId7"/>
    <p:sldLayoutId id="2147485620" r:id="rId8"/>
    <p:sldLayoutId id="2147485621" r:id="rId9"/>
    <p:sldLayoutId id="2147485622" r:id="rId10"/>
    <p:sldLayoutId id="2147485623" r:id="rId11"/>
  </p:sldLayoutIdLst>
  <p:transition/>
  <p:txStyles>
    <p:titleStyle>
      <a:lvl1pPr algn="l" rtl="0" eaLnBrk="0" fontAlgn="base" hangingPunct="0">
        <a:spcBef>
          <a:spcPct val="0"/>
        </a:spcBef>
        <a:spcAft>
          <a:spcPct val="0"/>
        </a:spcAft>
        <a:defRPr sz="26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6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26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26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26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25425" indent="-225425" algn="l" rtl="0" eaLnBrk="0" fontAlgn="base" hangingPunct="0">
        <a:lnSpc>
          <a:spcPct val="95000"/>
        </a:lnSpc>
        <a:spcBef>
          <a:spcPct val="70000"/>
        </a:spcBef>
        <a:spcAft>
          <a:spcPct val="0"/>
        </a:spcAft>
        <a:buClr>
          <a:schemeClr val="tx2"/>
        </a:buClr>
        <a:buChar char="•"/>
        <a:defRPr sz="2300">
          <a:solidFill>
            <a:schemeClr val="tx1"/>
          </a:solidFill>
          <a:latin typeface="+mn-lt"/>
          <a:ea typeface="ＭＳ Ｐゴシック" charset="-128"/>
          <a:cs typeface="ＭＳ Ｐゴシック" charset="-128"/>
        </a:defRPr>
      </a:lvl1pPr>
      <a:lvl2pPr marL="576263" indent="-236538" algn="l" rtl="0" eaLnBrk="0" fontAlgn="base" hangingPunct="0">
        <a:lnSpc>
          <a:spcPct val="95000"/>
        </a:lnSpc>
        <a:spcBef>
          <a:spcPct val="70000"/>
        </a:spcBef>
        <a:spcAft>
          <a:spcPct val="0"/>
        </a:spcAft>
        <a:buClr>
          <a:schemeClr val="tx2"/>
        </a:buClr>
        <a:buChar char="–"/>
        <a:defRPr sz="2100">
          <a:solidFill>
            <a:schemeClr val="tx1"/>
          </a:solidFill>
          <a:latin typeface="+mn-lt"/>
          <a:ea typeface="ＭＳ Ｐゴシック" charset="-128"/>
        </a:defRPr>
      </a:lvl2pPr>
      <a:lvl3pPr marL="857250" indent="-166688" algn="l" rtl="0" eaLnBrk="0" fontAlgn="base" hangingPunct="0">
        <a:lnSpc>
          <a:spcPct val="95000"/>
        </a:lnSpc>
        <a:spcBef>
          <a:spcPct val="70000"/>
        </a:spcBef>
        <a:spcAft>
          <a:spcPct val="0"/>
        </a:spcAft>
        <a:buClr>
          <a:schemeClr val="tx2"/>
        </a:buClr>
        <a:buChar char="•"/>
        <a:defRPr sz="1900">
          <a:solidFill>
            <a:schemeClr val="tx1"/>
          </a:solidFill>
          <a:latin typeface="+mn-lt"/>
          <a:ea typeface="ＭＳ Ｐゴシック" charset="-128"/>
        </a:defRPr>
      </a:lvl3pPr>
      <a:lvl4pPr marL="1139825" indent="-168275" algn="l" rtl="0" eaLnBrk="0" fontAlgn="base" hangingPunct="0">
        <a:lnSpc>
          <a:spcPct val="95000"/>
        </a:lnSpc>
        <a:spcBef>
          <a:spcPct val="70000"/>
        </a:spcBef>
        <a:spcAft>
          <a:spcPct val="0"/>
        </a:spcAft>
        <a:buClr>
          <a:schemeClr val="tx2"/>
        </a:buClr>
        <a:buChar char="–"/>
        <a:defRPr sz="1900">
          <a:solidFill>
            <a:schemeClr val="tx1"/>
          </a:solidFill>
          <a:latin typeface="+mn-lt"/>
          <a:ea typeface="ＭＳ Ｐゴシック" charset="-128"/>
        </a:defRPr>
      </a:lvl4pPr>
      <a:lvl5pPr marL="1433513" indent="-179388" algn="l" rtl="0" eaLnBrk="0" fontAlgn="base" hangingPunct="0">
        <a:lnSpc>
          <a:spcPct val="95000"/>
        </a:lnSpc>
        <a:spcBef>
          <a:spcPct val="70000"/>
        </a:spcBef>
        <a:spcAft>
          <a:spcPct val="0"/>
        </a:spcAft>
        <a:buClr>
          <a:schemeClr val="tx2"/>
        </a:buClr>
        <a:buChar char="•"/>
        <a:defRPr sz="1900">
          <a:solidFill>
            <a:schemeClr val="tx1"/>
          </a:solidFill>
          <a:latin typeface="+mn-lt"/>
          <a:ea typeface="ＭＳ Ｐゴシック" charset="-128"/>
        </a:defRPr>
      </a:lvl5pPr>
      <a:lvl6pPr marL="1890713" indent="-179388" algn="l" rtl="0" fontAlgn="base">
        <a:lnSpc>
          <a:spcPct val="95000"/>
        </a:lnSpc>
        <a:spcBef>
          <a:spcPct val="70000"/>
        </a:spcBef>
        <a:spcAft>
          <a:spcPct val="0"/>
        </a:spcAft>
        <a:buClr>
          <a:schemeClr val="tx2"/>
        </a:buClr>
        <a:buChar char="•"/>
        <a:defRPr sz="1900">
          <a:solidFill>
            <a:schemeClr val="tx1"/>
          </a:solidFill>
          <a:latin typeface="+mn-lt"/>
        </a:defRPr>
      </a:lvl6pPr>
      <a:lvl7pPr marL="2347913" indent="-179388" algn="l" rtl="0" fontAlgn="base">
        <a:lnSpc>
          <a:spcPct val="95000"/>
        </a:lnSpc>
        <a:spcBef>
          <a:spcPct val="70000"/>
        </a:spcBef>
        <a:spcAft>
          <a:spcPct val="0"/>
        </a:spcAft>
        <a:buClr>
          <a:schemeClr val="tx2"/>
        </a:buClr>
        <a:buChar char="•"/>
        <a:defRPr sz="1900">
          <a:solidFill>
            <a:schemeClr val="tx1"/>
          </a:solidFill>
          <a:latin typeface="+mn-lt"/>
        </a:defRPr>
      </a:lvl7pPr>
      <a:lvl8pPr marL="2805113" indent="-179388" algn="l" rtl="0" fontAlgn="base">
        <a:lnSpc>
          <a:spcPct val="95000"/>
        </a:lnSpc>
        <a:spcBef>
          <a:spcPct val="70000"/>
        </a:spcBef>
        <a:spcAft>
          <a:spcPct val="0"/>
        </a:spcAft>
        <a:buClr>
          <a:schemeClr val="tx2"/>
        </a:buClr>
        <a:buChar char="•"/>
        <a:defRPr sz="1900">
          <a:solidFill>
            <a:schemeClr val="tx1"/>
          </a:solidFill>
          <a:latin typeface="+mn-lt"/>
        </a:defRPr>
      </a:lvl8pPr>
      <a:lvl9pPr marL="3262313" indent="-179388" algn="l" rtl="0" fontAlgn="base">
        <a:lnSpc>
          <a:spcPct val="95000"/>
        </a:lnSpc>
        <a:spcBef>
          <a:spcPct val="70000"/>
        </a:spcBef>
        <a:spcAft>
          <a:spcPct val="0"/>
        </a:spcAft>
        <a:buClr>
          <a:schemeClr val="tx2"/>
        </a:buClr>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66700" y="3175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049338"/>
            <a:ext cx="80772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2" name="Picture 7" descr="HHS_NIH_NIEHS_4C_pptsize"/>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545138" y="6075363"/>
            <a:ext cx="35226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24" r:id="rId1"/>
    <p:sldLayoutId id="2147485625" r:id="rId2"/>
    <p:sldLayoutId id="2147485626" r:id="rId3"/>
    <p:sldLayoutId id="2147485627" r:id="rId4"/>
    <p:sldLayoutId id="2147485628" r:id="rId5"/>
    <p:sldLayoutId id="2147485629" r:id="rId6"/>
    <p:sldLayoutId id="2147485630" r:id="rId7"/>
    <p:sldLayoutId id="2147485631" r:id="rId8"/>
    <p:sldLayoutId id="2147485632" r:id="rId9"/>
    <p:sldLayoutId id="2147485633" r:id="rId10"/>
    <p:sldLayoutId id="2147485634" r:id="rId11"/>
  </p:sldLayoutIdLst>
  <p:transition/>
  <p:txStyles>
    <p:titleStyle>
      <a:lvl1pPr algn="l" rtl="0" eaLnBrk="0" fontAlgn="base" hangingPunct="0">
        <a:spcBef>
          <a:spcPct val="0"/>
        </a:spcBef>
        <a:spcAft>
          <a:spcPct val="0"/>
        </a:spcAft>
        <a:defRPr sz="2200" b="1">
          <a:solidFill>
            <a:schemeClr val="tx2"/>
          </a:solidFill>
          <a:latin typeface="+mj-lt"/>
          <a:ea typeface="ＭＳ Ｐゴシック" pitchFamily="-28" charset="-128"/>
          <a:cs typeface="ＭＳ Ｐゴシック" charset="-128"/>
        </a:defRPr>
      </a:lvl1pPr>
      <a:lvl2pPr algn="l" rtl="0" eaLnBrk="0" fontAlgn="base" hangingPunct="0">
        <a:spcBef>
          <a:spcPct val="0"/>
        </a:spcBef>
        <a:spcAft>
          <a:spcPct val="0"/>
        </a:spcAft>
        <a:defRPr sz="2200" b="1">
          <a:solidFill>
            <a:schemeClr val="tx2"/>
          </a:solidFill>
          <a:latin typeface="Arial" charset="0"/>
          <a:ea typeface="ＭＳ Ｐゴシック" pitchFamily="-28" charset="-128"/>
          <a:cs typeface="ＭＳ Ｐゴシック" charset="-128"/>
        </a:defRPr>
      </a:lvl2pPr>
      <a:lvl3pPr algn="l" rtl="0" eaLnBrk="0" fontAlgn="base" hangingPunct="0">
        <a:spcBef>
          <a:spcPct val="0"/>
        </a:spcBef>
        <a:spcAft>
          <a:spcPct val="0"/>
        </a:spcAft>
        <a:defRPr sz="2200" b="1">
          <a:solidFill>
            <a:schemeClr val="tx2"/>
          </a:solidFill>
          <a:latin typeface="Arial" charset="0"/>
          <a:ea typeface="ＭＳ Ｐゴシック" pitchFamily="-28" charset="-128"/>
          <a:cs typeface="ＭＳ Ｐゴシック" charset="-128"/>
        </a:defRPr>
      </a:lvl3pPr>
      <a:lvl4pPr algn="l" rtl="0" eaLnBrk="0" fontAlgn="base" hangingPunct="0">
        <a:spcBef>
          <a:spcPct val="0"/>
        </a:spcBef>
        <a:spcAft>
          <a:spcPct val="0"/>
        </a:spcAft>
        <a:defRPr sz="2200" b="1">
          <a:solidFill>
            <a:schemeClr val="tx2"/>
          </a:solidFill>
          <a:latin typeface="Arial" charset="0"/>
          <a:ea typeface="ＭＳ Ｐゴシック" pitchFamily="-28" charset="-128"/>
          <a:cs typeface="ＭＳ Ｐゴシック" charset="-128"/>
        </a:defRPr>
      </a:lvl4pPr>
      <a:lvl5pPr algn="l" rtl="0" eaLnBrk="0" fontAlgn="base" hangingPunct="0">
        <a:spcBef>
          <a:spcPct val="0"/>
        </a:spcBef>
        <a:spcAft>
          <a:spcPct val="0"/>
        </a:spcAft>
        <a:defRPr sz="2200" b="1">
          <a:solidFill>
            <a:schemeClr val="tx2"/>
          </a:solidFill>
          <a:latin typeface="Arial" charset="0"/>
          <a:ea typeface="ＭＳ Ｐゴシック" pitchFamily="-28" charset="-128"/>
          <a:cs typeface="ＭＳ Ｐゴシック" charset="-128"/>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225425" indent="-225425" algn="l" rtl="0" eaLnBrk="0" fontAlgn="base" hangingPunct="0">
        <a:lnSpc>
          <a:spcPct val="90000"/>
        </a:lnSpc>
        <a:spcBef>
          <a:spcPct val="70000"/>
        </a:spcBef>
        <a:spcAft>
          <a:spcPct val="0"/>
        </a:spcAft>
        <a:buClr>
          <a:schemeClr val="tx2"/>
        </a:buClr>
        <a:buChar char="•"/>
        <a:defRPr>
          <a:solidFill>
            <a:schemeClr val="tx1"/>
          </a:solidFill>
          <a:latin typeface="+mn-lt"/>
          <a:ea typeface="ＭＳ Ｐゴシック" pitchFamily="-28" charset="-128"/>
          <a:cs typeface="ＭＳ Ｐゴシック" charset="-128"/>
        </a:defRPr>
      </a:lvl1pPr>
      <a:lvl2pPr marL="576263" indent="-236538" algn="l" rtl="0" eaLnBrk="0" fontAlgn="base" hangingPunct="0">
        <a:lnSpc>
          <a:spcPct val="90000"/>
        </a:lnSpc>
        <a:spcBef>
          <a:spcPct val="70000"/>
        </a:spcBef>
        <a:spcAft>
          <a:spcPct val="0"/>
        </a:spcAft>
        <a:buClr>
          <a:schemeClr val="tx2"/>
        </a:buClr>
        <a:buChar char="–"/>
        <a:defRPr sz="1600">
          <a:solidFill>
            <a:schemeClr val="tx1"/>
          </a:solidFill>
          <a:latin typeface="+mn-lt"/>
          <a:ea typeface="ＭＳ Ｐゴシック" pitchFamily="-28" charset="-128"/>
        </a:defRPr>
      </a:lvl2pPr>
      <a:lvl3pPr marL="857250" indent="-166688" algn="l" rtl="0" eaLnBrk="0" fontAlgn="base" hangingPunct="0">
        <a:lnSpc>
          <a:spcPct val="90000"/>
        </a:lnSpc>
        <a:spcBef>
          <a:spcPct val="70000"/>
        </a:spcBef>
        <a:spcAft>
          <a:spcPct val="0"/>
        </a:spcAft>
        <a:buClr>
          <a:schemeClr val="tx2"/>
        </a:buClr>
        <a:buChar char="•"/>
        <a:defRPr sz="1600">
          <a:solidFill>
            <a:schemeClr val="tx1"/>
          </a:solidFill>
          <a:latin typeface="+mn-lt"/>
          <a:ea typeface="ＭＳ Ｐゴシック" pitchFamily="-28" charset="-128"/>
        </a:defRPr>
      </a:lvl3pPr>
      <a:lvl4pPr marL="1139825" indent="-168275" algn="l" rtl="0" eaLnBrk="0" fontAlgn="base" hangingPunct="0">
        <a:lnSpc>
          <a:spcPct val="90000"/>
        </a:lnSpc>
        <a:spcBef>
          <a:spcPct val="70000"/>
        </a:spcBef>
        <a:spcAft>
          <a:spcPct val="0"/>
        </a:spcAft>
        <a:buClr>
          <a:schemeClr val="tx2"/>
        </a:buClr>
        <a:buChar char="–"/>
        <a:defRPr sz="1400">
          <a:solidFill>
            <a:schemeClr val="tx1"/>
          </a:solidFill>
          <a:latin typeface="+mn-lt"/>
          <a:ea typeface="ＭＳ Ｐゴシック" pitchFamily="-28" charset="-128"/>
        </a:defRPr>
      </a:lvl4pPr>
      <a:lvl5pPr marL="1433513" indent="-179388" algn="l" rtl="0" eaLnBrk="0" fontAlgn="base" hangingPunct="0">
        <a:lnSpc>
          <a:spcPct val="90000"/>
        </a:lnSpc>
        <a:spcBef>
          <a:spcPct val="70000"/>
        </a:spcBef>
        <a:spcAft>
          <a:spcPct val="0"/>
        </a:spcAft>
        <a:buClr>
          <a:schemeClr val="tx2"/>
        </a:buClr>
        <a:buChar char="•"/>
        <a:defRPr sz="1400">
          <a:solidFill>
            <a:schemeClr val="tx1"/>
          </a:solidFill>
          <a:latin typeface="+mn-lt"/>
          <a:ea typeface="ＭＳ Ｐゴシック" pitchFamily="-28" charset="-128"/>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inside header new 3 r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9906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auto">
          <a:xfrm>
            <a:off x="914400" y="1747838"/>
            <a:ext cx="77724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7" name="Picture 6" descr="NIEHS4C"/>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52400" y="120650"/>
            <a:ext cx="16573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HHS_NIH_K_pptsize"/>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977063" y="6075363"/>
            <a:ext cx="20907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35" r:id="rId1"/>
    <p:sldLayoutId id="2147485636" r:id="rId2"/>
    <p:sldLayoutId id="2147485637" r:id="rId3"/>
    <p:sldLayoutId id="2147485638" r:id="rId4"/>
    <p:sldLayoutId id="2147485639" r:id="rId5"/>
    <p:sldLayoutId id="2147485640" r:id="rId6"/>
    <p:sldLayoutId id="2147485641" r:id="rId7"/>
    <p:sldLayoutId id="2147485642" r:id="rId8"/>
    <p:sldLayoutId id="2147485643" r:id="rId9"/>
    <p:sldLayoutId id="2147485644" r:id="rId10"/>
    <p:sldLayoutId id="2147485645" r:id="rId11"/>
  </p:sldLayoutIdLst>
  <p:transition/>
  <p:txStyles>
    <p:titleStyle>
      <a:lvl1pPr algn="l" rtl="0" eaLnBrk="0" fontAlgn="base" hangingPunct="0">
        <a:spcBef>
          <a:spcPct val="0"/>
        </a:spcBef>
        <a:spcAft>
          <a:spcPct val="0"/>
        </a:spcAft>
        <a:defRPr sz="2600" b="1">
          <a:solidFill>
            <a:schemeClr val="tx2"/>
          </a:solidFill>
          <a:latin typeface="+mj-lt"/>
          <a:ea typeface="ＭＳ Ｐゴシック" pitchFamily="-28" charset="-128"/>
          <a:cs typeface="ＭＳ Ｐゴシック" charset="-128"/>
        </a:defRPr>
      </a:lvl1pPr>
      <a:lvl2pPr algn="l" rtl="0" eaLnBrk="0" fontAlgn="base" hangingPunct="0">
        <a:spcBef>
          <a:spcPct val="0"/>
        </a:spcBef>
        <a:spcAft>
          <a:spcPct val="0"/>
        </a:spcAft>
        <a:defRPr sz="2600" b="1">
          <a:solidFill>
            <a:schemeClr val="tx2"/>
          </a:solidFill>
          <a:latin typeface="Arial" charset="0"/>
          <a:ea typeface="ＭＳ Ｐゴシック" pitchFamily="-28" charset="-128"/>
          <a:cs typeface="ＭＳ Ｐゴシック" charset="-128"/>
        </a:defRPr>
      </a:lvl2pPr>
      <a:lvl3pPr algn="l" rtl="0" eaLnBrk="0" fontAlgn="base" hangingPunct="0">
        <a:spcBef>
          <a:spcPct val="0"/>
        </a:spcBef>
        <a:spcAft>
          <a:spcPct val="0"/>
        </a:spcAft>
        <a:defRPr sz="2600" b="1">
          <a:solidFill>
            <a:schemeClr val="tx2"/>
          </a:solidFill>
          <a:latin typeface="Arial" charset="0"/>
          <a:ea typeface="ＭＳ Ｐゴシック" pitchFamily="-28" charset="-128"/>
          <a:cs typeface="ＭＳ Ｐゴシック" charset="-128"/>
        </a:defRPr>
      </a:lvl3pPr>
      <a:lvl4pPr algn="l" rtl="0" eaLnBrk="0" fontAlgn="base" hangingPunct="0">
        <a:spcBef>
          <a:spcPct val="0"/>
        </a:spcBef>
        <a:spcAft>
          <a:spcPct val="0"/>
        </a:spcAft>
        <a:defRPr sz="2600" b="1">
          <a:solidFill>
            <a:schemeClr val="tx2"/>
          </a:solidFill>
          <a:latin typeface="Arial" charset="0"/>
          <a:ea typeface="ＭＳ Ｐゴシック" pitchFamily="-28" charset="-128"/>
          <a:cs typeface="ＭＳ Ｐゴシック" charset="-128"/>
        </a:defRPr>
      </a:lvl4pPr>
      <a:lvl5pPr algn="l" rtl="0" eaLnBrk="0" fontAlgn="base" hangingPunct="0">
        <a:spcBef>
          <a:spcPct val="0"/>
        </a:spcBef>
        <a:spcAft>
          <a:spcPct val="0"/>
        </a:spcAft>
        <a:defRPr sz="2600" b="1">
          <a:solidFill>
            <a:schemeClr val="tx2"/>
          </a:solidFill>
          <a:latin typeface="Arial" charset="0"/>
          <a:ea typeface="ＭＳ Ｐゴシック" pitchFamily="-28" charset="-128"/>
          <a:cs typeface="ＭＳ Ｐゴシック" charset="-128"/>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25425" indent="-225425" algn="l" rtl="0" eaLnBrk="0" fontAlgn="base" hangingPunct="0">
        <a:lnSpc>
          <a:spcPct val="95000"/>
        </a:lnSpc>
        <a:spcBef>
          <a:spcPct val="70000"/>
        </a:spcBef>
        <a:spcAft>
          <a:spcPct val="0"/>
        </a:spcAft>
        <a:buClr>
          <a:schemeClr val="tx2"/>
        </a:buClr>
        <a:buChar char="•"/>
        <a:defRPr sz="2300">
          <a:solidFill>
            <a:schemeClr val="tx1"/>
          </a:solidFill>
          <a:latin typeface="+mn-lt"/>
          <a:ea typeface="ＭＳ Ｐゴシック" pitchFamily="-28" charset="-128"/>
          <a:cs typeface="ＭＳ Ｐゴシック" charset="-128"/>
        </a:defRPr>
      </a:lvl1pPr>
      <a:lvl2pPr marL="576263" indent="-236538" algn="l" rtl="0" eaLnBrk="0" fontAlgn="base" hangingPunct="0">
        <a:lnSpc>
          <a:spcPct val="95000"/>
        </a:lnSpc>
        <a:spcBef>
          <a:spcPct val="70000"/>
        </a:spcBef>
        <a:spcAft>
          <a:spcPct val="0"/>
        </a:spcAft>
        <a:buClr>
          <a:schemeClr val="tx2"/>
        </a:buClr>
        <a:buChar char="–"/>
        <a:defRPr sz="2100">
          <a:solidFill>
            <a:schemeClr val="tx1"/>
          </a:solidFill>
          <a:latin typeface="+mn-lt"/>
          <a:ea typeface="ＭＳ Ｐゴシック" pitchFamily="-28" charset="-128"/>
        </a:defRPr>
      </a:lvl2pPr>
      <a:lvl3pPr marL="857250" indent="-166688" algn="l" rtl="0" eaLnBrk="0" fontAlgn="base" hangingPunct="0">
        <a:lnSpc>
          <a:spcPct val="95000"/>
        </a:lnSpc>
        <a:spcBef>
          <a:spcPct val="70000"/>
        </a:spcBef>
        <a:spcAft>
          <a:spcPct val="0"/>
        </a:spcAft>
        <a:buClr>
          <a:schemeClr val="tx2"/>
        </a:buClr>
        <a:buChar char="•"/>
        <a:defRPr sz="1900">
          <a:solidFill>
            <a:schemeClr val="tx1"/>
          </a:solidFill>
          <a:latin typeface="+mn-lt"/>
          <a:ea typeface="ＭＳ Ｐゴシック" pitchFamily="-28" charset="-128"/>
        </a:defRPr>
      </a:lvl3pPr>
      <a:lvl4pPr marL="1139825" indent="-168275" algn="l" rtl="0" eaLnBrk="0" fontAlgn="base" hangingPunct="0">
        <a:lnSpc>
          <a:spcPct val="95000"/>
        </a:lnSpc>
        <a:spcBef>
          <a:spcPct val="70000"/>
        </a:spcBef>
        <a:spcAft>
          <a:spcPct val="0"/>
        </a:spcAft>
        <a:buClr>
          <a:schemeClr val="tx2"/>
        </a:buClr>
        <a:buChar char="–"/>
        <a:defRPr sz="1900">
          <a:solidFill>
            <a:schemeClr val="tx1"/>
          </a:solidFill>
          <a:latin typeface="+mn-lt"/>
          <a:ea typeface="ＭＳ Ｐゴシック" pitchFamily="-28" charset="-128"/>
        </a:defRPr>
      </a:lvl4pPr>
      <a:lvl5pPr marL="1433513" indent="-179388" algn="l" rtl="0" eaLnBrk="0" fontAlgn="base" hangingPunct="0">
        <a:lnSpc>
          <a:spcPct val="95000"/>
        </a:lnSpc>
        <a:spcBef>
          <a:spcPct val="70000"/>
        </a:spcBef>
        <a:spcAft>
          <a:spcPct val="0"/>
        </a:spcAft>
        <a:buClr>
          <a:schemeClr val="tx2"/>
        </a:buClr>
        <a:buChar char="•"/>
        <a:defRPr sz="1900">
          <a:solidFill>
            <a:schemeClr val="tx1"/>
          </a:solidFill>
          <a:latin typeface="+mn-lt"/>
          <a:ea typeface="ＭＳ Ｐゴシック" pitchFamily="-28" charset="-128"/>
        </a:defRPr>
      </a:lvl5pPr>
      <a:lvl6pPr marL="1890713" indent="-179388" algn="l" rtl="0" fontAlgn="base">
        <a:lnSpc>
          <a:spcPct val="95000"/>
        </a:lnSpc>
        <a:spcBef>
          <a:spcPct val="70000"/>
        </a:spcBef>
        <a:spcAft>
          <a:spcPct val="0"/>
        </a:spcAft>
        <a:buClr>
          <a:schemeClr val="tx2"/>
        </a:buClr>
        <a:buChar char="•"/>
        <a:defRPr sz="1900">
          <a:solidFill>
            <a:schemeClr val="tx1"/>
          </a:solidFill>
          <a:latin typeface="+mn-lt"/>
        </a:defRPr>
      </a:lvl6pPr>
      <a:lvl7pPr marL="2347913" indent="-179388" algn="l" rtl="0" fontAlgn="base">
        <a:lnSpc>
          <a:spcPct val="95000"/>
        </a:lnSpc>
        <a:spcBef>
          <a:spcPct val="70000"/>
        </a:spcBef>
        <a:spcAft>
          <a:spcPct val="0"/>
        </a:spcAft>
        <a:buClr>
          <a:schemeClr val="tx2"/>
        </a:buClr>
        <a:buChar char="•"/>
        <a:defRPr sz="1900">
          <a:solidFill>
            <a:schemeClr val="tx1"/>
          </a:solidFill>
          <a:latin typeface="+mn-lt"/>
        </a:defRPr>
      </a:lvl7pPr>
      <a:lvl8pPr marL="2805113" indent="-179388" algn="l" rtl="0" fontAlgn="base">
        <a:lnSpc>
          <a:spcPct val="95000"/>
        </a:lnSpc>
        <a:spcBef>
          <a:spcPct val="70000"/>
        </a:spcBef>
        <a:spcAft>
          <a:spcPct val="0"/>
        </a:spcAft>
        <a:buClr>
          <a:schemeClr val="tx2"/>
        </a:buClr>
        <a:buChar char="•"/>
        <a:defRPr sz="1900">
          <a:solidFill>
            <a:schemeClr val="tx1"/>
          </a:solidFill>
          <a:latin typeface="+mn-lt"/>
        </a:defRPr>
      </a:lvl8pPr>
      <a:lvl9pPr marL="3262313" indent="-179388" algn="l" rtl="0" fontAlgn="base">
        <a:lnSpc>
          <a:spcPct val="95000"/>
        </a:lnSpc>
        <a:spcBef>
          <a:spcPct val="70000"/>
        </a:spcBef>
        <a:spcAft>
          <a:spcPct val="0"/>
        </a:spcAft>
        <a:buClr>
          <a:schemeClr val="tx2"/>
        </a:buClr>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1" descr="inside header new 3 r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457200" y="9906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100" name="Rectangle 3"/>
          <p:cNvSpPr>
            <a:spLocks noGrp="1" noChangeArrowheads="1"/>
          </p:cNvSpPr>
          <p:nvPr>
            <p:ph type="body" idx="1"/>
          </p:nvPr>
        </p:nvSpPr>
        <p:spPr bwMode="auto">
          <a:xfrm>
            <a:off x="914400" y="1747838"/>
            <a:ext cx="77724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101" name="Picture 10" descr="NIEHS4C"/>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52400" y="120650"/>
            <a:ext cx="16573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57" r:id="rId1"/>
    <p:sldLayoutId id="2147485646" r:id="rId2"/>
    <p:sldLayoutId id="2147485647" r:id="rId3"/>
    <p:sldLayoutId id="2147485648" r:id="rId4"/>
    <p:sldLayoutId id="2147485649" r:id="rId5"/>
    <p:sldLayoutId id="2147485650" r:id="rId6"/>
    <p:sldLayoutId id="2147485651" r:id="rId7"/>
    <p:sldLayoutId id="2147485652" r:id="rId8"/>
    <p:sldLayoutId id="2147485653" r:id="rId9"/>
    <p:sldLayoutId id="2147485654" r:id="rId10"/>
    <p:sldLayoutId id="2147485655" r:id="rId11"/>
  </p:sldLayoutIdLst>
  <p:transition/>
  <p:txStyles>
    <p:titleStyle>
      <a:lvl1pPr algn="l" rtl="0" eaLnBrk="0" fontAlgn="base" hangingPunct="0">
        <a:spcBef>
          <a:spcPct val="0"/>
        </a:spcBef>
        <a:spcAft>
          <a:spcPct val="0"/>
        </a:spcAft>
        <a:defRPr sz="22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2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22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22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22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225425" indent="-225425" algn="l" rtl="0" eaLnBrk="0" fontAlgn="base" hangingPunct="0">
        <a:lnSpc>
          <a:spcPct val="90000"/>
        </a:lnSpc>
        <a:spcBef>
          <a:spcPct val="70000"/>
        </a:spcBef>
        <a:spcAft>
          <a:spcPct val="0"/>
        </a:spcAft>
        <a:buClr>
          <a:schemeClr val="tx2"/>
        </a:buClr>
        <a:buChar char="•"/>
        <a:defRPr>
          <a:solidFill>
            <a:schemeClr val="tx1"/>
          </a:solidFill>
          <a:latin typeface="+mn-lt"/>
          <a:ea typeface="ＭＳ Ｐゴシック" charset="-128"/>
          <a:cs typeface="ＭＳ Ｐゴシック" charset="-128"/>
        </a:defRPr>
      </a:lvl1pPr>
      <a:lvl2pPr marL="576263" indent="-236538" algn="l" rtl="0" eaLnBrk="0" fontAlgn="base" hangingPunct="0">
        <a:lnSpc>
          <a:spcPct val="90000"/>
        </a:lnSpc>
        <a:spcBef>
          <a:spcPct val="70000"/>
        </a:spcBef>
        <a:spcAft>
          <a:spcPct val="0"/>
        </a:spcAft>
        <a:buClr>
          <a:schemeClr val="tx2"/>
        </a:buClr>
        <a:buChar char="–"/>
        <a:defRPr sz="1600">
          <a:solidFill>
            <a:schemeClr val="tx1"/>
          </a:solidFill>
          <a:latin typeface="+mn-lt"/>
          <a:ea typeface="ＭＳ Ｐゴシック" charset="-128"/>
        </a:defRPr>
      </a:lvl2pPr>
      <a:lvl3pPr marL="857250" indent="-166688" algn="l" rtl="0" eaLnBrk="0" fontAlgn="base" hangingPunct="0">
        <a:lnSpc>
          <a:spcPct val="90000"/>
        </a:lnSpc>
        <a:spcBef>
          <a:spcPct val="70000"/>
        </a:spcBef>
        <a:spcAft>
          <a:spcPct val="0"/>
        </a:spcAft>
        <a:buClr>
          <a:schemeClr val="tx2"/>
        </a:buClr>
        <a:buChar char="•"/>
        <a:defRPr sz="1600">
          <a:solidFill>
            <a:schemeClr val="tx1"/>
          </a:solidFill>
          <a:latin typeface="+mn-lt"/>
          <a:ea typeface="ＭＳ Ｐゴシック" charset="-128"/>
        </a:defRPr>
      </a:lvl3pPr>
      <a:lvl4pPr marL="1139825" indent="-168275" algn="l" rtl="0" eaLnBrk="0" fontAlgn="base" hangingPunct="0">
        <a:lnSpc>
          <a:spcPct val="90000"/>
        </a:lnSpc>
        <a:spcBef>
          <a:spcPct val="70000"/>
        </a:spcBef>
        <a:spcAft>
          <a:spcPct val="0"/>
        </a:spcAft>
        <a:buClr>
          <a:schemeClr val="tx2"/>
        </a:buClr>
        <a:buChar char="–"/>
        <a:defRPr sz="1400">
          <a:solidFill>
            <a:schemeClr val="tx1"/>
          </a:solidFill>
          <a:latin typeface="+mn-lt"/>
          <a:ea typeface="ＭＳ Ｐゴシック" charset="-128"/>
        </a:defRPr>
      </a:lvl4pPr>
      <a:lvl5pPr marL="1433513" indent="-179388" algn="l" rtl="0" eaLnBrk="0" fontAlgn="base" hangingPunct="0">
        <a:lnSpc>
          <a:spcPct val="90000"/>
        </a:lnSpc>
        <a:spcBef>
          <a:spcPct val="70000"/>
        </a:spcBef>
        <a:spcAft>
          <a:spcPct val="0"/>
        </a:spcAft>
        <a:buClr>
          <a:schemeClr val="tx2"/>
        </a:buClr>
        <a:buChar char="•"/>
        <a:defRPr sz="1400">
          <a:solidFill>
            <a:schemeClr val="tx1"/>
          </a:solidFill>
          <a:latin typeface="+mn-lt"/>
          <a:ea typeface="ＭＳ Ｐゴシック" charset="-128"/>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439738" y="3276600"/>
            <a:ext cx="8264525" cy="2895600"/>
          </a:xfrm>
        </p:spPr>
        <p:txBody>
          <a:bodyPr/>
          <a:lstStyle/>
          <a:p>
            <a:pPr eaLnBrk="1" hangingPunct="1"/>
            <a:r>
              <a:rPr lang="en-US" sz="2200" b="1" dirty="0">
                <a:solidFill>
                  <a:schemeClr val="tx1"/>
                </a:solidFill>
                <a:latin typeface="Arial" charset="0"/>
                <a:ea typeface="ＭＳ Ｐゴシック" charset="0"/>
                <a:cs typeface="ＭＳ Ｐゴシック" charset="0"/>
              </a:rPr>
              <a:t>Linda S. Birnbaum, Ph.D., D.A.B.T., A.T.S.</a:t>
            </a:r>
            <a:br>
              <a:rPr lang="en-US" sz="2200" b="1" dirty="0">
                <a:solidFill>
                  <a:schemeClr val="tx1"/>
                </a:solidFill>
                <a:latin typeface="Arial" charset="0"/>
                <a:ea typeface="ＭＳ Ｐゴシック" charset="0"/>
                <a:cs typeface="ＭＳ Ｐゴシック" charset="0"/>
              </a:rPr>
            </a:br>
            <a:r>
              <a:rPr lang="en-US" sz="2200" dirty="0">
                <a:solidFill>
                  <a:schemeClr val="tx1"/>
                </a:solidFill>
                <a:latin typeface="Arial" charset="0"/>
                <a:ea typeface="ＭＳ Ｐゴシック" charset="0"/>
                <a:cs typeface="ＭＳ Ｐゴシック" charset="0"/>
              </a:rPr>
              <a:t>Director</a:t>
            </a:r>
            <a:br>
              <a:rPr lang="en-US" sz="2200" dirty="0">
                <a:solidFill>
                  <a:schemeClr val="tx1"/>
                </a:solidFill>
                <a:latin typeface="Arial" charset="0"/>
                <a:ea typeface="ＭＳ Ｐゴシック" charset="0"/>
                <a:cs typeface="ＭＳ Ｐゴシック" charset="0"/>
              </a:rPr>
            </a:br>
            <a:r>
              <a:rPr lang="en-US" sz="2200" dirty="0">
                <a:solidFill>
                  <a:schemeClr val="tx1"/>
                </a:solidFill>
                <a:latin typeface="Arial" charset="0"/>
                <a:ea typeface="ＭＳ Ｐゴシック" charset="0"/>
                <a:cs typeface="ＭＳ Ｐゴシック" charset="0"/>
              </a:rPr>
              <a:t>National Institute of Environmental Health Sciences</a:t>
            </a:r>
            <a:br>
              <a:rPr lang="en-US" sz="2200" dirty="0">
                <a:solidFill>
                  <a:schemeClr val="tx1"/>
                </a:solidFill>
                <a:latin typeface="Arial" charset="0"/>
                <a:ea typeface="ＭＳ Ｐゴシック" charset="0"/>
                <a:cs typeface="ＭＳ Ｐゴシック" charset="0"/>
              </a:rPr>
            </a:br>
            <a:r>
              <a:rPr lang="en-US" sz="2200" dirty="0">
                <a:solidFill>
                  <a:schemeClr val="tx1"/>
                </a:solidFill>
                <a:latin typeface="Arial" charset="0"/>
                <a:ea typeface="ＭＳ Ｐゴシック" charset="0"/>
                <a:cs typeface="ＭＳ Ｐゴシック" charset="0"/>
              </a:rPr>
              <a:t>National Toxicology Program</a:t>
            </a:r>
          </a:p>
          <a:p>
            <a:pPr eaLnBrk="1" hangingPunct="1"/>
            <a:r>
              <a:rPr lang="en-US" sz="2200" dirty="0" smtClean="0">
                <a:latin typeface="Arial" charset="0"/>
                <a:ea typeface="ＭＳ Ｐゴシック" charset="0"/>
                <a:cs typeface="ＭＳ Ｐゴシック" charset="0"/>
              </a:rPr>
              <a:t/>
            </a:r>
            <a:br>
              <a:rPr lang="en-US" sz="2200" dirty="0" smtClean="0">
                <a:latin typeface="Arial" charset="0"/>
                <a:ea typeface="ＭＳ Ｐゴシック" charset="0"/>
                <a:cs typeface="ＭＳ Ｐゴシック" charset="0"/>
              </a:rPr>
            </a:br>
            <a:r>
              <a:rPr lang="en-US" sz="2200" dirty="0">
                <a:latin typeface="Arial" charset="0"/>
                <a:ea typeface="ＭＳ Ｐゴシック" charset="0"/>
                <a:cs typeface="ＭＳ Ｐゴシック" charset="0"/>
              </a:rPr>
              <a:t>32</a:t>
            </a:r>
            <a:r>
              <a:rPr lang="en-US" sz="2200" baseline="30000" dirty="0">
                <a:latin typeface="Arial" charset="0"/>
                <a:ea typeface="ＭＳ Ｐゴシック" charset="0"/>
                <a:cs typeface="ＭＳ Ｐゴシック" charset="0"/>
              </a:rPr>
              <a:t>nd</a:t>
            </a:r>
            <a:r>
              <a:rPr lang="en-US" sz="2200" dirty="0">
                <a:latin typeface="Arial" charset="0"/>
                <a:ea typeface="ＭＳ Ｐゴシック" charset="0"/>
                <a:cs typeface="ＭＳ Ｐゴシック" charset="0"/>
              </a:rPr>
              <a:t> International Symposium on </a:t>
            </a:r>
            <a:br>
              <a:rPr lang="en-US" sz="2200" dirty="0">
                <a:latin typeface="Arial" charset="0"/>
                <a:ea typeface="ＭＳ Ｐゴシック" charset="0"/>
                <a:cs typeface="ＭＳ Ｐゴシック" charset="0"/>
              </a:rPr>
            </a:br>
            <a:r>
              <a:rPr lang="en-US" sz="2200" dirty="0">
                <a:latin typeface="Arial" charset="0"/>
                <a:ea typeface="ＭＳ Ｐゴシック" charset="0"/>
                <a:cs typeface="ＭＳ Ｐゴシック" charset="0"/>
              </a:rPr>
              <a:t>Halogenated Persistent Organic </a:t>
            </a:r>
            <a:r>
              <a:rPr lang="en-US" sz="2200" dirty="0" smtClean="0">
                <a:latin typeface="Arial" charset="0"/>
                <a:ea typeface="ＭＳ Ｐゴシック" charset="0"/>
                <a:cs typeface="ＭＳ Ｐゴシック" charset="0"/>
              </a:rPr>
              <a:t>Pollutants</a:t>
            </a:r>
            <a:r>
              <a:rPr lang="en-US" sz="2200" dirty="0">
                <a:latin typeface="Arial" charset="0"/>
                <a:ea typeface="ＭＳ Ｐゴシック" charset="0"/>
                <a:cs typeface="ＭＳ Ｐゴシック" charset="0"/>
              </a:rPr>
              <a:t/>
            </a:r>
            <a:br>
              <a:rPr lang="en-US" sz="2200" dirty="0">
                <a:latin typeface="Arial" charset="0"/>
                <a:ea typeface="ＭＳ Ｐゴシック" charset="0"/>
                <a:cs typeface="ＭＳ Ｐゴシック" charset="0"/>
              </a:rPr>
            </a:br>
            <a:r>
              <a:rPr lang="en-US" sz="2200" dirty="0" smtClean="0">
                <a:solidFill>
                  <a:srgbClr val="800000"/>
                </a:solidFill>
                <a:latin typeface="Arial" charset="0"/>
                <a:ea typeface="ＭＳ Ｐゴシック" charset="0"/>
                <a:cs typeface="ＭＳ Ｐゴシック" charset="0"/>
              </a:rPr>
              <a:t>Monday, August 27, 2012</a:t>
            </a:r>
          </a:p>
        </p:txBody>
      </p:sp>
      <p:sp>
        <p:nvSpPr>
          <p:cNvPr id="6" name="Rectangle 4"/>
          <p:cNvSpPr txBox="1">
            <a:spLocks noChangeArrowheads="1"/>
          </p:cNvSpPr>
          <p:nvPr/>
        </p:nvSpPr>
        <p:spPr bwMode="auto">
          <a:xfrm>
            <a:off x="257175" y="1447800"/>
            <a:ext cx="86296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300" b="1">
                <a:solidFill>
                  <a:schemeClr val="tx2"/>
                </a:solidFill>
                <a:latin typeface="Arial Narrow" pitchFamily="34" charset="0"/>
                <a:ea typeface="ＭＳ Ｐゴシック" charset="-128"/>
                <a:cs typeface="ＭＳ Ｐゴシック" charset="-128"/>
              </a:defRPr>
            </a:lvl1pPr>
            <a:lvl2pPr algn="l" rtl="0" eaLnBrk="0" fontAlgn="base" hangingPunct="0">
              <a:spcBef>
                <a:spcPct val="0"/>
              </a:spcBef>
              <a:spcAft>
                <a:spcPct val="0"/>
              </a:spcAft>
              <a:defRPr sz="26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26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26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26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a:lstStyle>
          <a:p>
            <a:pPr eaLnBrk="1" hangingPunct="1"/>
            <a:r>
              <a:rPr lang="en-US" sz="3600" dirty="0" smtClean="0">
                <a:latin typeface="Arial" charset="0"/>
                <a:ea typeface="ＭＳ Ｐゴシック" charset="0"/>
                <a:cs typeface="Arial" charset="0"/>
              </a:rPr>
              <a:t>Endocrine Disruptors</a:t>
            </a:r>
            <a:r>
              <a:rPr lang="en-US" sz="3900" dirty="0" smtClean="0">
                <a:latin typeface="Arial" charset="0"/>
                <a:ea typeface="ＭＳ Ｐゴシック" charset="0"/>
                <a:cs typeface="Arial" charset="0"/>
              </a:rPr>
              <a:t/>
            </a:r>
            <a:br>
              <a:rPr lang="en-US" sz="3900" dirty="0" smtClean="0">
                <a:latin typeface="Arial" charset="0"/>
                <a:ea typeface="ＭＳ Ｐゴシック" charset="0"/>
                <a:cs typeface="Arial" charset="0"/>
              </a:rPr>
            </a:br>
            <a:r>
              <a:rPr lang="en-US" sz="3200" i="1" dirty="0" smtClean="0">
                <a:latin typeface="Arial" charset="0"/>
                <a:ea typeface="ＭＳ Ｐゴシック" charset="0"/>
                <a:cs typeface="Arial" charset="0"/>
              </a:rPr>
              <a:t>Where Do We Go From Here?</a:t>
            </a:r>
            <a:endParaRPr lang="en-US" sz="3200" i="1" dirty="0">
              <a:latin typeface="Arial" charset="0"/>
              <a:ea typeface="ＭＳ Ｐゴシック" charset="0"/>
              <a:cs typeface="Arial" charset="0"/>
            </a:endParaRPr>
          </a:p>
        </p:txBody>
      </p:sp>
    </p:spTree>
    <p:extLst>
      <p:ext uri="{BB962C8B-B14F-4D97-AF65-F5344CB8AC3E}">
        <p14:creationId xmlns:p14="http://schemas.microsoft.com/office/powerpoint/2010/main" val="22636760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p:txBody>
          <a:bodyPr/>
          <a:lstStyle/>
          <a:p>
            <a:r>
              <a:rPr lang="en-US">
                <a:latin typeface="Arial" charset="0"/>
                <a:ea typeface="ＭＳ Ｐゴシック" charset="0"/>
                <a:cs typeface="ＭＳ Ｐゴシック" charset="0"/>
              </a:rPr>
              <a:t>Why We Study Endocrine Disrupting Chemicals</a:t>
            </a:r>
          </a:p>
        </p:txBody>
      </p:sp>
      <p:sp>
        <p:nvSpPr>
          <p:cNvPr id="26626" name="Rectangle 3"/>
          <p:cNvSpPr>
            <a:spLocks noGrp="1" noChangeArrowheads="1"/>
          </p:cNvSpPr>
          <p:nvPr>
            <p:ph type="body" idx="1"/>
          </p:nvPr>
        </p:nvSpPr>
        <p:spPr>
          <a:xfrm>
            <a:off x="682625" y="1600200"/>
            <a:ext cx="8004175" cy="4881562"/>
          </a:xfrm>
        </p:spPr>
        <p:txBody>
          <a:bodyPr/>
          <a:lstStyle/>
          <a:p>
            <a:r>
              <a:rPr lang="en-US" dirty="0">
                <a:latin typeface="Arial" charset="0"/>
                <a:ea typeface="ＭＳ Ｐゴシック" charset="0"/>
                <a:cs typeface="ＭＳ Ｐゴシック" charset="0"/>
              </a:rPr>
              <a:t>Low doses can have big effects</a:t>
            </a:r>
          </a:p>
          <a:p>
            <a:r>
              <a:rPr lang="en-US" dirty="0">
                <a:latin typeface="Arial" charset="0"/>
                <a:ea typeface="ＭＳ Ｐゴシック" charset="0"/>
                <a:cs typeface="ＭＳ Ｐゴシック" charset="0"/>
              </a:rPr>
              <a:t>Wide range of effects on our health</a:t>
            </a:r>
          </a:p>
          <a:p>
            <a:r>
              <a:rPr lang="en-US" dirty="0">
                <a:latin typeface="Arial" charset="0"/>
                <a:ea typeface="ＭＳ Ｐゴシック" charset="0"/>
                <a:cs typeface="ＭＳ Ｐゴシック" charset="0"/>
              </a:rPr>
              <a:t>Early life exposures can have persistent effects</a:t>
            </a:r>
          </a:p>
          <a:p>
            <a:r>
              <a:rPr lang="en-US" dirty="0">
                <a:latin typeface="Arial" charset="0"/>
                <a:ea typeface="ＭＳ Ｐゴシック" charset="0"/>
                <a:cs typeface="ＭＳ Ｐゴシック" charset="0"/>
              </a:rPr>
              <a:t>Endocrine disrupting chemicals are </a:t>
            </a:r>
            <a:r>
              <a:rPr lang="en-US" dirty="0" smtClean="0">
                <a:latin typeface="Arial" charset="0"/>
                <a:ea typeface="ＭＳ Ｐゴシック" charset="0"/>
                <a:cs typeface="ＭＳ Ｐゴシック" charset="0"/>
              </a:rPr>
              <a:t>ubiquitous</a:t>
            </a:r>
          </a:p>
          <a:p>
            <a:r>
              <a:rPr lang="en-US" dirty="0" smtClean="0">
                <a:latin typeface="Arial" charset="0"/>
                <a:ea typeface="ＭＳ Ｐゴシック" charset="0"/>
                <a:cs typeface="ＭＳ Ｐゴシック" charset="0"/>
              </a:rPr>
              <a:t>Effects seen in wildlife, laboratory animals, and people</a:t>
            </a:r>
            <a:endParaRPr lang="en-US" dirty="0">
              <a:latin typeface="Arial" charset="0"/>
              <a:ea typeface="ＭＳ Ｐゴシック" charset="0"/>
              <a:cs typeface="ＭＳ Ｐゴシック" charset="0"/>
            </a:endParaRPr>
          </a:p>
        </p:txBody>
      </p:sp>
      <p:pic>
        <p:nvPicPr>
          <p:cNvPr id="26627" name="Picture 8" descr="Endocrine Disruption horz v0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1600" y="46482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5932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8"/>
          <p:cNvSpPr>
            <a:spLocks noChangeArrowheads="1"/>
          </p:cNvSpPr>
          <p:nvPr/>
        </p:nvSpPr>
        <p:spPr bwMode="auto">
          <a:xfrm>
            <a:off x="6858000" y="5943600"/>
            <a:ext cx="2286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22" name="Rectangle 3"/>
          <p:cNvSpPr>
            <a:spLocks noChangeArrowheads="1"/>
          </p:cNvSpPr>
          <p:nvPr/>
        </p:nvSpPr>
        <p:spPr bwMode="auto">
          <a:xfrm>
            <a:off x="887413" y="1317625"/>
            <a:ext cx="18542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400" b="1" u="sng">
                <a:solidFill>
                  <a:schemeClr val="tx2"/>
                </a:solidFill>
              </a:rPr>
              <a:t>HERBICIDES</a:t>
            </a:r>
            <a:endParaRPr lang="en-US" sz="1400" b="1">
              <a:solidFill>
                <a:schemeClr val="tx2"/>
              </a:solidFill>
            </a:endParaRPr>
          </a:p>
          <a:p>
            <a:pPr eaLnBrk="0" hangingPunct="0"/>
            <a:r>
              <a:rPr lang="en-US" sz="1400" b="1"/>
              <a:t>2,4,-D</a:t>
            </a:r>
          </a:p>
          <a:p>
            <a:pPr eaLnBrk="0" hangingPunct="0"/>
            <a:r>
              <a:rPr lang="en-US" sz="1400" b="1"/>
              <a:t>2,4,5,-T</a:t>
            </a:r>
          </a:p>
          <a:p>
            <a:pPr eaLnBrk="0" hangingPunct="0"/>
            <a:r>
              <a:rPr lang="en-US" sz="1400" b="1"/>
              <a:t>Alachlor</a:t>
            </a:r>
          </a:p>
          <a:p>
            <a:pPr eaLnBrk="0" hangingPunct="0"/>
            <a:r>
              <a:rPr lang="en-US" sz="1400" b="1"/>
              <a:t>Amitro</a:t>
            </a:r>
            <a:r>
              <a:rPr lang="en-US" sz="1400" b="1">
                <a:solidFill>
                  <a:srgbClr val="FFFFFF"/>
                </a:solidFill>
              </a:rPr>
              <a:t>le</a:t>
            </a:r>
          </a:p>
          <a:p>
            <a:pPr eaLnBrk="0" hangingPunct="0"/>
            <a:r>
              <a:rPr lang="en-US" sz="1400" b="1">
                <a:solidFill>
                  <a:srgbClr val="0099CC"/>
                </a:solidFill>
              </a:rPr>
              <a:t>Atrazine</a:t>
            </a:r>
          </a:p>
          <a:p>
            <a:pPr eaLnBrk="0" hangingPunct="0"/>
            <a:r>
              <a:rPr lang="en-US" sz="1400" b="1">
                <a:solidFill>
                  <a:srgbClr val="CC0000"/>
                </a:solidFill>
              </a:rPr>
              <a:t>Linuron</a:t>
            </a:r>
          </a:p>
          <a:p>
            <a:pPr eaLnBrk="0" hangingPunct="0"/>
            <a:r>
              <a:rPr lang="en-US" sz="1400" b="1"/>
              <a:t>Metribuzin</a:t>
            </a:r>
          </a:p>
          <a:p>
            <a:pPr eaLnBrk="0" hangingPunct="0"/>
            <a:r>
              <a:rPr lang="en-US" sz="1400" b="1"/>
              <a:t>Nitrofen</a:t>
            </a:r>
          </a:p>
          <a:p>
            <a:pPr eaLnBrk="0" hangingPunct="0"/>
            <a:r>
              <a:rPr lang="en-US" sz="1400" b="1"/>
              <a:t>Trifluralin</a:t>
            </a:r>
          </a:p>
          <a:p>
            <a:pPr eaLnBrk="0" hangingPunct="0"/>
            <a:endParaRPr lang="en-US" sz="1400" b="1">
              <a:solidFill>
                <a:srgbClr val="FFFFFF"/>
              </a:solidFill>
            </a:endParaRPr>
          </a:p>
          <a:p>
            <a:pPr eaLnBrk="0" hangingPunct="0"/>
            <a:r>
              <a:rPr lang="en-US" sz="1400" b="1" u="sng">
                <a:solidFill>
                  <a:schemeClr val="tx2"/>
                </a:solidFill>
              </a:rPr>
              <a:t>FUNGICIDES</a:t>
            </a:r>
            <a:endParaRPr lang="en-US" sz="1400" b="1">
              <a:solidFill>
                <a:schemeClr val="tx2"/>
              </a:solidFill>
            </a:endParaRPr>
          </a:p>
          <a:p>
            <a:pPr eaLnBrk="0" hangingPunct="0"/>
            <a:r>
              <a:rPr lang="en-US" sz="1400" b="1"/>
              <a:t>Benomyl</a:t>
            </a:r>
          </a:p>
          <a:p>
            <a:pPr eaLnBrk="0" hangingPunct="0"/>
            <a:r>
              <a:rPr lang="en-US" sz="1400" b="1"/>
              <a:t>Ethylene thiourea</a:t>
            </a:r>
          </a:p>
          <a:p>
            <a:pPr eaLnBrk="0" hangingPunct="0"/>
            <a:r>
              <a:rPr lang="en-US" sz="1400" b="1"/>
              <a:t>Fenarimol</a:t>
            </a:r>
          </a:p>
          <a:p>
            <a:pPr eaLnBrk="0" hangingPunct="0"/>
            <a:r>
              <a:rPr lang="en-US" sz="1400" b="1">
                <a:solidFill>
                  <a:srgbClr val="0099CC"/>
                </a:solidFill>
              </a:rPr>
              <a:t>Hexachlorobenzene</a:t>
            </a:r>
          </a:p>
          <a:p>
            <a:pPr eaLnBrk="0" hangingPunct="0"/>
            <a:r>
              <a:rPr lang="en-US" sz="1400" b="1"/>
              <a:t>Mancozeb</a:t>
            </a:r>
          </a:p>
          <a:p>
            <a:pPr eaLnBrk="0" hangingPunct="0"/>
            <a:r>
              <a:rPr lang="en-US" sz="1400" b="1"/>
              <a:t>Maneb</a:t>
            </a:r>
          </a:p>
          <a:p>
            <a:pPr eaLnBrk="0" hangingPunct="0"/>
            <a:r>
              <a:rPr lang="en-US" sz="1400" b="1"/>
              <a:t>Metiram - complex</a:t>
            </a:r>
          </a:p>
          <a:p>
            <a:pPr eaLnBrk="0" hangingPunct="0"/>
            <a:r>
              <a:rPr lang="en-US" sz="1400" b="1"/>
              <a:t>Tri-butyl-tin</a:t>
            </a:r>
          </a:p>
          <a:p>
            <a:pPr eaLnBrk="0" hangingPunct="0"/>
            <a:r>
              <a:rPr lang="en-US" sz="1400" b="1">
                <a:solidFill>
                  <a:srgbClr val="CC0000"/>
                </a:solidFill>
              </a:rPr>
              <a:t>Vinclozolin</a:t>
            </a:r>
          </a:p>
          <a:p>
            <a:pPr eaLnBrk="0" hangingPunct="0"/>
            <a:r>
              <a:rPr lang="en-US" sz="1400" b="1"/>
              <a:t>Zineb</a:t>
            </a:r>
          </a:p>
          <a:p>
            <a:pPr eaLnBrk="0" hangingPunct="0"/>
            <a:endParaRPr lang="en-US" sz="1400" b="1">
              <a:solidFill>
                <a:srgbClr val="FFFFFF"/>
              </a:solidFill>
            </a:endParaRPr>
          </a:p>
          <a:p>
            <a:pPr eaLnBrk="0" hangingPunct="0"/>
            <a:r>
              <a:rPr lang="en-US" sz="1400" b="1" u="sng">
                <a:solidFill>
                  <a:schemeClr val="tx2"/>
                </a:solidFill>
              </a:rPr>
              <a:t>METALS</a:t>
            </a:r>
          </a:p>
        </p:txBody>
      </p:sp>
      <p:sp>
        <p:nvSpPr>
          <p:cNvPr id="30723" name="Rectangle 4"/>
          <p:cNvSpPr>
            <a:spLocks noChangeArrowheads="1"/>
          </p:cNvSpPr>
          <p:nvPr/>
        </p:nvSpPr>
        <p:spPr bwMode="auto">
          <a:xfrm>
            <a:off x="3173413" y="1317625"/>
            <a:ext cx="2109787"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400" b="1" u="sng">
                <a:solidFill>
                  <a:schemeClr val="tx2"/>
                </a:solidFill>
              </a:rPr>
              <a:t>INSECTICIDES</a:t>
            </a:r>
            <a:endParaRPr lang="en-US" sz="1400" b="1">
              <a:solidFill>
                <a:schemeClr val="tx2"/>
              </a:solidFill>
            </a:endParaRPr>
          </a:p>
          <a:p>
            <a:pPr eaLnBrk="0" hangingPunct="0"/>
            <a:r>
              <a:rPr lang="en-US" sz="1400" b="1"/>
              <a:t>Aldicarb</a:t>
            </a:r>
          </a:p>
          <a:p>
            <a:pPr eaLnBrk="0" hangingPunct="0"/>
            <a:r>
              <a:rPr lang="en-US" sz="1400" b="1"/>
              <a:t>beta-HCH</a:t>
            </a:r>
          </a:p>
          <a:p>
            <a:pPr eaLnBrk="0" hangingPunct="0"/>
            <a:r>
              <a:rPr lang="en-US" sz="1400" b="1"/>
              <a:t>Carbaryl</a:t>
            </a:r>
          </a:p>
          <a:p>
            <a:pPr eaLnBrk="0" hangingPunct="0"/>
            <a:r>
              <a:rPr lang="en-US" sz="1400" b="1">
                <a:solidFill>
                  <a:srgbClr val="0099CC"/>
                </a:solidFill>
              </a:rPr>
              <a:t>Chlordane</a:t>
            </a:r>
          </a:p>
          <a:p>
            <a:pPr eaLnBrk="0" hangingPunct="0"/>
            <a:r>
              <a:rPr lang="en-US" sz="1400" b="1"/>
              <a:t>Chlordecone</a:t>
            </a:r>
          </a:p>
          <a:p>
            <a:pPr eaLnBrk="0" hangingPunct="0"/>
            <a:r>
              <a:rPr lang="en-US" sz="1400" b="1"/>
              <a:t>DBCP</a:t>
            </a:r>
          </a:p>
          <a:p>
            <a:pPr eaLnBrk="0" hangingPunct="0"/>
            <a:r>
              <a:rPr lang="en-US" sz="1400" b="1"/>
              <a:t>Dicofol</a:t>
            </a:r>
          </a:p>
          <a:p>
            <a:pPr eaLnBrk="0" hangingPunct="0"/>
            <a:r>
              <a:rPr lang="en-US" sz="1400" b="1"/>
              <a:t>Dieldrin</a:t>
            </a:r>
          </a:p>
          <a:p>
            <a:pPr eaLnBrk="0" hangingPunct="0"/>
            <a:r>
              <a:rPr lang="en-US" sz="1400" b="1">
                <a:solidFill>
                  <a:srgbClr val="0099CC"/>
                </a:solidFill>
              </a:rPr>
              <a:t>DDT and</a:t>
            </a:r>
            <a:r>
              <a:rPr lang="en-US" sz="1400" b="1"/>
              <a:t> </a:t>
            </a:r>
            <a:r>
              <a:rPr lang="en-US" sz="1400" b="1">
                <a:solidFill>
                  <a:srgbClr val="CC0000"/>
                </a:solidFill>
              </a:rPr>
              <a:t>metabolites</a:t>
            </a:r>
          </a:p>
          <a:p>
            <a:pPr eaLnBrk="0" hangingPunct="0"/>
            <a:r>
              <a:rPr lang="en-US" sz="1400" b="1">
                <a:solidFill>
                  <a:srgbClr val="0099CC"/>
                </a:solidFill>
              </a:rPr>
              <a:t>Endosulfan</a:t>
            </a:r>
          </a:p>
          <a:p>
            <a:pPr eaLnBrk="0" hangingPunct="0"/>
            <a:r>
              <a:rPr lang="en-US" sz="1400" b="1"/>
              <a:t>Heptachlor / H-epoxide</a:t>
            </a:r>
          </a:p>
          <a:p>
            <a:pPr eaLnBrk="0" hangingPunct="0"/>
            <a:r>
              <a:rPr lang="en-US" sz="1400" b="1">
                <a:solidFill>
                  <a:srgbClr val="0099CC"/>
                </a:solidFill>
              </a:rPr>
              <a:t>Lindane (gamma-HCH)</a:t>
            </a:r>
          </a:p>
          <a:p>
            <a:pPr eaLnBrk="0" hangingPunct="0"/>
            <a:r>
              <a:rPr lang="en-US" sz="1400" b="1"/>
              <a:t>Malathion</a:t>
            </a:r>
          </a:p>
          <a:p>
            <a:pPr eaLnBrk="0" hangingPunct="0"/>
            <a:r>
              <a:rPr lang="en-US" sz="1400" b="1"/>
              <a:t>Methomyl</a:t>
            </a:r>
          </a:p>
          <a:p>
            <a:pPr eaLnBrk="0" hangingPunct="0"/>
            <a:r>
              <a:rPr lang="en-US" sz="1400" b="1">
                <a:solidFill>
                  <a:srgbClr val="CC0000"/>
                </a:solidFill>
              </a:rPr>
              <a:t>Methoxychlor</a:t>
            </a:r>
          </a:p>
          <a:p>
            <a:pPr eaLnBrk="0" hangingPunct="0"/>
            <a:r>
              <a:rPr lang="en-US" sz="1400" b="1"/>
              <a:t>Oxychlordane</a:t>
            </a:r>
          </a:p>
          <a:p>
            <a:pPr eaLnBrk="0" hangingPunct="0"/>
            <a:r>
              <a:rPr lang="en-US" sz="1400" b="1"/>
              <a:t>Parathion</a:t>
            </a:r>
          </a:p>
          <a:p>
            <a:pPr eaLnBrk="0" hangingPunct="0"/>
            <a:r>
              <a:rPr lang="en-US" sz="1400" b="1">
                <a:solidFill>
                  <a:srgbClr val="0099CC"/>
                </a:solidFill>
              </a:rPr>
              <a:t>Synthetic pyrethroids</a:t>
            </a:r>
          </a:p>
          <a:p>
            <a:pPr eaLnBrk="0" hangingPunct="0"/>
            <a:r>
              <a:rPr lang="en-US" sz="1400" b="1"/>
              <a:t>Transnonachlor</a:t>
            </a:r>
          </a:p>
          <a:p>
            <a:pPr eaLnBrk="0" hangingPunct="0"/>
            <a:r>
              <a:rPr lang="en-US" sz="1400" b="1"/>
              <a:t>Toxaphene</a:t>
            </a:r>
          </a:p>
        </p:txBody>
      </p:sp>
      <p:sp>
        <p:nvSpPr>
          <p:cNvPr id="30724" name="Rectangle 5"/>
          <p:cNvSpPr>
            <a:spLocks noChangeArrowheads="1"/>
          </p:cNvSpPr>
          <p:nvPr/>
        </p:nvSpPr>
        <p:spPr bwMode="auto">
          <a:xfrm>
            <a:off x="5916613" y="1317625"/>
            <a:ext cx="252412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400" b="1" u="sng">
                <a:solidFill>
                  <a:schemeClr val="tx2"/>
                </a:solidFill>
              </a:rPr>
              <a:t>INDUSTRIAL CHEMICALS</a:t>
            </a:r>
            <a:endParaRPr lang="en-US" sz="1400" b="1">
              <a:solidFill>
                <a:schemeClr val="tx2"/>
              </a:solidFill>
            </a:endParaRPr>
          </a:p>
          <a:p>
            <a:pPr eaLnBrk="0" hangingPunct="0"/>
            <a:r>
              <a:rPr lang="en-US" sz="1400" b="1">
                <a:solidFill>
                  <a:srgbClr val="0099CC"/>
                </a:solidFill>
              </a:rPr>
              <a:t>Bisphenol - A </a:t>
            </a:r>
          </a:p>
          <a:p>
            <a:pPr eaLnBrk="0" hangingPunct="0"/>
            <a:r>
              <a:rPr lang="en-US" sz="1400" b="1"/>
              <a:t>Polycarbonates</a:t>
            </a:r>
          </a:p>
          <a:p>
            <a:pPr eaLnBrk="0" hangingPunct="0"/>
            <a:r>
              <a:rPr lang="en-US" sz="1400" b="1"/>
              <a:t>Butylhydroxyanisole  </a:t>
            </a:r>
            <a:r>
              <a:rPr lang="en-US" sz="1400" b="1">
                <a:solidFill>
                  <a:srgbClr val="FFFFFF"/>
                </a:solidFill>
              </a:rPr>
              <a:t>(BHA)</a:t>
            </a:r>
          </a:p>
          <a:p>
            <a:pPr eaLnBrk="0" hangingPunct="0"/>
            <a:r>
              <a:rPr lang="en-US" sz="1400" b="1">
                <a:solidFill>
                  <a:srgbClr val="0099CC"/>
                </a:solidFill>
              </a:rPr>
              <a:t>Cadmium</a:t>
            </a:r>
          </a:p>
          <a:p>
            <a:pPr eaLnBrk="0" hangingPunct="0"/>
            <a:r>
              <a:rPr lang="en-US" sz="1400" b="1"/>
              <a:t>Chloro- &amp; Bromo-diphenyl</a:t>
            </a:r>
            <a:endParaRPr lang="en-US" sz="1400" b="1">
              <a:solidFill>
                <a:srgbClr val="FFFFFF"/>
              </a:solidFill>
            </a:endParaRPr>
          </a:p>
          <a:p>
            <a:pPr eaLnBrk="0" hangingPunct="0"/>
            <a:r>
              <a:rPr lang="en-US" sz="1400" b="1">
                <a:solidFill>
                  <a:srgbClr val="00AC00"/>
                </a:solidFill>
              </a:rPr>
              <a:t>Dioxins</a:t>
            </a:r>
          </a:p>
          <a:p>
            <a:pPr eaLnBrk="0" hangingPunct="0"/>
            <a:r>
              <a:rPr lang="en-US" sz="1400" b="1">
                <a:solidFill>
                  <a:srgbClr val="00AC00"/>
                </a:solidFill>
              </a:rPr>
              <a:t>Furans</a:t>
            </a:r>
          </a:p>
          <a:p>
            <a:pPr eaLnBrk="0" hangingPunct="0"/>
            <a:r>
              <a:rPr lang="en-US" sz="1400" b="1"/>
              <a:t>Lead</a:t>
            </a:r>
          </a:p>
          <a:p>
            <a:pPr eaLnBrk="0" hangingPunct="0"/>
            <a:r>
              <a:rPr lang="en-US" sz="1400" b="1"/>
              <a:t>Manganese</a:t>
            </a:r>
          </a:p>
          <a:p>
            <a:pPr eaLnBrk="0" hangingPunct="0"/>
            <a:r>
              <a:rPr lang="en-US" sz="1400" b="1"/>
              <a:t>Methyl mercury</a:t>
            </a:r>
          </a:p>
          <a:p>
            <a:pPr eaLnBrk="0" hangingPunct="0"/>
            <a:r>
              <a:rPr lang="en-US" sz="1400" b="1">
                <a:solidFill>
                  <a:srgbClr val="0099CC"/>
                </a:solidFill>
              </a:rPr>
              <a:t>Nonylphenol</a:t>
            </a:r>
          </a:p>
          <a:p>
            <a:pPr eaLnBrk="0" hangingPunct="0"/>
            <a:r>
              <a:rPr lang="en-US" sz="1400" b="1">
                <a:solidFill>
                  <a:srgbClr val="0099CC"/>
                </a:solidFill>
              </a:rPr>
              <a:t>Octylphenol</a:t>
            </a:r>
          </a:p>
          <a:p>
            <a:pPr eaLnBrk="0" hangingPunct="0"/>
            <a:r>
              <a:rPr lang="en-US" sz="1400" b="1">
                <a:solidFill>
                  <a:srgbClr val="00AC00"/>
                </a:solidFill>
              </a:rPr>
              <a:t>PBDEs</a:t>
            </a:r>
          </a:p>
          <a:p>
            <a:pPr eaLnBrk="0" hangingPunct="0"/>
            <a:r>
              <a:rPr lang="en-US" sz="1400" b="1">
                <a:solidFill>
                  <a:srgbClr val="00AC00"/>
                </a:solidFill>
              </a:rPr>
              <a:t>PCBs</a:t>
            </a:r>
          </a:p>
          <a:p>
            <a:pPr eaLnBrk="0" hangingPunct="0"/>
            <a:r>
              <a:rPr lang="en-US" sz="1400" b="1"/>
              <a:t>Pentachlorophenol</a:t>
            </a:r>
          </a:p>
          <a:p>
            <a:pPr eaLnBrk="0" hangingPunct="0"/>
            <a:r>
              <a:rPr lang="en-US" sz="1400" b="1"/>
              <a:t>Penta- to Nonylphenols</a:t>
            </a:r>
          </a:p>
          <a:p>
            <a:pPr eaLnBrk="0" hangingPunct="0"/>
            <a:r>
              <a:rPr lang="en-US" sz="1400" b="1">
                <a:solidFill>
                  <a:srgbClr val="00AC00"/>
                </a:solidFill>
              </a:rPr>
              <a:t>Perchlorate</a:t>
            </a:r>
          </a:p>
          <a:p>
            <a:pPr eaLnBrk="0" hangingPunct="0"/>
            <a:r>
              <a:rPr lang="en-US" sz="1400" b="1">
                <a:solidFill>
                  <a:srgbClr val="00AC00"/>
                </a:solidFill>
              </a:rPr>
              <a:t>PFOA</a:t>
            </a:r>
          </a:p>
          <a:p>
            <a:pPr eaLnBrk="0" hangingPunct="0"/>
            <a:r>
              <a:rPr lang="en-US" sz="1400" b="1"/>
              <a:t>p-tert-Pentylphenol</a:t>
            </a:r>
          </a:p>
          <a:p>
            <a:pPr eaLnBrk="0" hangingPunct="0"/>
            <a:r>
              <a:rPr lang="en-US" sz="1400" b="1">
                <a:solidFill>
                  <a:schemeClr val="accent1"/>
                </a:solidFill>
              </a:rPr>
              <a:t>Phthalates</a:t>
            </a:r>
          </a:p>
          <a:p>
            <a:pPr eaLnBrk="0" hangingPunct="0"/>
            <a:r>
              <a:rPr lang="en-US" sz="1400" b="1"/>
              <a:t>Styrene</a:t>
            </a:r>
          </a:p>
        </p:txBody>
      </p:sp>
      <p:sp>
        <p:nvSpPr>
          <p:cNvPr id="30725" name="Rectangle 6"/>
          <p:cNvSpPr>
            <a:spLocks noChangeArrowheads="1"/>
          </p:cNvSpPr>
          <p:nvPr/>
        </p:nvSpPr>
        <p:spPr bwMode="auto">
          <a:xfrm>
            <a:off x="2098675" y="6118225"/>
            <a:ext cx="5943600"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sz="1400" b="1" i="1">
                <a:solidFill>
                  <a:schemeClr val="accent1"/>
                </a:solidFill>
              </a:rPr>
              <a:t>Testosterone synthesis inhibitor</a:t>
            </a:r>
            <a:r>
              <a:rPr lang="en-US" sz="1400" b="1" i="1">
                <a:solidFill>
                  <a:schemeClr val="hlink"/>
                </a:solidFill>
              </a:rPr>
              <a:t>        </a:t>
            </a:r>
            <a:r>
              <a:rPr lang="en-US" sz="1400" b="1" i="1">
                <a:solidFill>
                  <a:srgbClr val="0099CC"/>
                </a:solidFill>
              </a:rPr>
              <a:t>Estrogen receptor agonist</a:t>
            </a:r>
          </a:p>
          <a:p>
            <a:pPr eaLnBrk="0" hangingPunct="0"/>
            <a:r>
              <a:rPr lang="en-US" sz="1400" b="1" i="1">
                <a:solidFill>
                  <a:srgbClr val="00AC00"/>
                </a:solidFill>
              </a:rPr>
              <a:t>Thyroid hormone disruptor     	</a:t>
            </a:r>
            <a:r>
              <a:rPr lang="en-US" sz="1400" b="1" i="1">
                <a:solidFill>
                  <a:srgbClr val="6FFF5B"/>
                </a:solidFill>
              </a:rPr>
              <a:t>        </a:t>
            </a:r>
            <a:r>
              <a:rPr lang="en-US" sz="1400" b="1" i="1">
                <a:solidFill>
                  <a:srgbClr val="CC0000"/>
                </a:solidFill>
              </a:rPr>
              <a:t>Androgen receptor antagonist</a:t>
            </a:r>
          </a:p>
        </p:txBody>
      </p:sp>
      <p:sp>
        <p:nvSpPr>
          <p:cNvPr id="30726" name="Rectangle 2"/>
          <p:cNvSpPr>
            <a:spLocks noGrp="1" noChangeArrowheads="1"/>
          </p:cNvSpPr>
          <p:nvPr>
            <p:ph type="title"/>
          </p:nvPr>
        </p:nvSpPr>
        <p:spPr>
          <a:xfrm>
            <a:off x="457200" y="793750"/>
            <a:ext cx="8229600" cy="730250"/>
          </a:xfrm>
          <a:noFill/>
        </p:spPr>
        <p:txBody>
          <a:bodyPr/>
          <a:lstStyle/>
          <a:p>
            <a:r>
              <a:rPr lang="en-US">
                <a:latin typeface="Arial" charset="0"/>
                <a:ea typeface="ＭＳ Ｐゴシック" charset="0"/>
                <a:cs typeface="ＭＳ Ｐゴシック" charset="0"/>
              </a:rPr>
              <a:t>Endocrine Disrupting Chemicals</a:t>
            </a:r>
          </a:p>
        </p:txBody>
      </p:sp>
    </p:spTree>
    <p:extLst>
      <p:ext uri="{BB962C8B-B14F-4D97-AF65-F5344CB8AC3E}">
        <p14:creationId xmlns:p14="http://schemas.microsoft.com/office/powerpoint/2010/main" val="1841610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3"/>
          <p:cNvSpPr>
            <a:spLocks noGrp="1"/>
          </p:cNvSpPr>
          <p:nvPr>
            <p:ph idx="1"/>
          </p:nvPr>
        </p:nvSpPr>
        <p:spPr>
          <a:xfrm>
            <a:off x="682625" y="1747838"/>
            <a:ext cx="8232775" cy="4881562"/>
          </a:xfrm>
        </p:spPr>
        <p:txBody>
          <a:bodyPr/>
          <a:lstStyle/>
          <a:p>
            <a:r>
              <a:rPr lang="en-US" dirty="0">
                <a:latin typeface="Arial" charset="0"/>
                <a:ea typeface="ＭＳ Ｐゴシック" charset="0"/>
                <a:cs typeface="ＭＳ Ｐゴシック" charset="0"/>
              </a:rPr>
              <a:t>Our endocrine system: </a:t>
            </a:r>
            <a:r>
              <a:rPr lang="en-US" b="1" i="1" dirty="0">
                <a:solidFill>
                  <a:srgbClr val="C00000"/>
                </a:solidFill>
                <a:latin typeface="Arial" charset="0"/>
                <a:ea typeface="ＭＳ Ｐゴシック" charset="0"/>
                <a:cs typeface="ＭＳ Ｐゴシック" charset="0"/>
              </a:rPr>
              <a:t>tiny amounts </a:t>
            </a:r>
            <a:br>
              <a:rPr lang="en-US" b="1" i="1" dirty="0">
                <a:solidFill>
                  <a:srgbClr val="C00000"/>
                </a:solidFill>
                <a:latin typeface="Arial" charset="0"/>
                <a:ea typeface="ＭＳ Ｐゴシック" charset="0"/>
                <a:cs typeface="ＭＳ Ｐゴシック" charset="0"/>
              </a:rPr>
            </a:br>
            <a:r>
              <a:rPr lang="en-US" dirty="0">
                <a:latin typeface="Arial" charset="0"/>
                <a:ea typeface="ＭＳ Ｐゴシック" charset="0"/>
                <a:cs typeface="ＭＳ Ｐゴシック" charset="0"/>
              </a:rPr>
              <a:t>of hormones with profound effects on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development and normal health </a:t>
            </a:r>
          </a:p>
          <a:p>
            <a:r>
              <a:rPr lang="en-US" dirty="0">
                <a:latin typeface="Arial" charset="0"/>
                <a:ea typeface="ＭＳ Ｐゴシック" charset="0"/>
                <a:cs typeface="ＭＳ Ｐゴシック" charset="0"/>
              </a:rPr>
              <a:t>Chemical exposures, even at low doses,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can disrupt delicate endocrine system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and create a mechanism for disease</a:t>
            </a:r>
          </a:p>
          <a:p>
            <a:r>
              <a:rPr lang="en-US" dirty="0">
                <a:latin typeface="Arial" charset="0"/>
                <a:ea typeface="ＭＳ Ｐゴシック" charset="0"/>
                <a:cs typeface="ＭＳ Ｐゴシック" charset="0"/>
              </a:rPr>
              <a:t>For some endocrine disruptors, biological changes can be seen at low doses, but not at high doses</a:t>
            </a:r>
          </a:p>
          <a:p>
            <a:r>
              <a:rPr lang="en-US" dirty="0">
                <a:latin typeface="Arial" charset="0"/>
                <a:ea typeface="ＭＳ Ｐゴシック" charset="0"/>
                <a:cs typeface="ＭＳ Ｐゴシック" charset="0"/>
              </a:rPr>
              <a:t>For </a:t>
            </a:r>
            <a:r>
              <a:rPr lang="en-US" dirty="0" smtClean="0">
                <a:latin typeface="Arial" charset="0"/>
                <a:ea typeface="ＭＳ Ｐゴシック" charset="0"/>
                <a:cs typeface="ＭＳ Ｐゴシック" charset="0"/>
              </a:rPr>
              <a:t>example: BPA, atrazine, DDT, DES, dioxin (TCDD), </a:t>
            </a:r>
            <a:r>
              <a:rPr lang="en-US" dirty="0" err="1" smtClean="0">
                <a:latin typeface="Arial" charset="0"/>
                <a:ea typeface="ＭＳ Ｐゴシック" charset="0"/>
                <a:cs typeface="ＭＳ Ｐゴシック" charset="0"/>
              </a:rPr>
              <a:t>genistein</a:t>
            </a:r>
            <a:r>
              <a:rPr lang="en-US" dirty="0" smtClean="0">
                <a:latin typeface="Arial" charset="0"/>
                <a:ea typeface="ＭＳ Ｐゴシック" charset="0"/>
                <a:cs typeface="ＭＳ Ｐゴシック" charset="0"/>
              </a:rPr>
              <a:t>, nicotine, parathion, PBDE-99, PCB mixtures, perchlorate, sodium fluoride, </a:t>
            </a:r>
            <a:r>
              <a:rPr lang="en-US" dirty="0" err="1" smtClean="0">
                <a:latin typeface="Arial" charset="0"/>
                <a:ea typeface="ＭＳ Ｐゴシック" charset="0"/>
                <a:cs typeface="ＭＳ Ｐゴシック" charset="0"/>
              </a:rPr>
              <a:t>triclosan</a:t>
            </a:r>
            <a:r>
              <a:rPr lang="en-US" dirty="0" smtClean="0">
                <a:latin typeface="Arial" charset="0"/>
                <a:ea typeface="ＭＳ Ｐゴシック" charset="0"/>
                <a:cs typeface="ＭＳ Ｐゴシック" charset="0"/>
              </a:rPr>
              <a:t>, and others</a:t>
            </a:r>
            <a:endParaRPr lang="en-US" dirty="0">
              <a:latin typeface="Arial" charset="0"/>
              <a:ea typeface="ＭＳ Ｐゴシック" charset="0"/>
              <a:cs typeface="ＭＳ Ｐゴシック" charset="0"/>
            </a:endParaRPr>
          </a:p>
        </p:txBody>
      </p:sp>
      <p:pic>
        <p:nvPicPr>
          <p:cNvPr id="32770" name="Picture 5" descr="right_frame_04_08.g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1905000"/>
            <a:ext cx="2133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descr="Bisphenol_A-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23622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itle 1"/>
          <p:cNvSpPr txBox="1">
            <a:spLocks/>
          </p:cNvSpPr>
          <p:nvPr/>
        </p:nvSpPr>
        <p:spPr bwMode="auto">
          <a:xfrm>
            <a:off x="609600" y="11430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600" b="1">
                <a:solidFill>
                  <a:schemeClr val="tx2"/>
                </a:solidFill>
              </a:rPr>
              <a:t>Low Dose</a:t>
            </a:r>
          </a:p>
        </p:txBody>
      </p:sp>
    </p:spTree>
    <p:extLst>
      <p:ext uri="{BB962C8B-B14F-4D97-AF65-F5344CB8AC3E}">
        <p14:creationId xmlns:p14="http://schemas.microsoft.com/office/powerpoint/2010/main" val="19609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Screen shot 2012-05-25 at 1.36.28 P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1254125"/>
            <a:ext cx="6019800"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1"/>
          <p:cNvSpPr>
            <a:spLocks noGrp="1"/>
          </p:cNvSpPr>
          <p:nvPr>
            <p:ph type="title"/>
          </p:nvPr>
        </p:nvSpPr>
        <p:spPr>
          <a:xfrm>
            <a:off x="457200" y="838200"/>
            <a:ext cx="8229600" cy="730250"/>
          </a:xfrm>
        </p:spPr>
        <p:txBody>
          <a:bodyPr/>
          <a:lstStyle/>
          <a:p>
            <a:r>
              <a:rPr lang="en-US">
                <a:latin typeface="Arial" charset="0"/>
                <a:ea typeface="ＭＳ Ｐゴシック" charset="0"/>
                <a:cs typeface="ＭＳ Ｐゴシック" charset="0"/>
              </a:rPr>
              <a:t>Non-Monotonic Dose-Response Curves</a:t>
            </a:r>
          </a:p>
        </p:txBody>
      </p:sp>
    </p:spTree>
    <p:extLst>
      <p:ext uri="{BB962C8B-B14F-4D97-AF65-F5344CB8AC3E}">
        <p14:creationId xmlns:p14="http://schemas.microsoft.com/office/powerpoint/2010/main" val="39292097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838200"/>
            <a:ext cx="8229600" cy="730250"/>
          </a:xfrm>
        </p:spPr>
        <p:txBody>
          <a:bodyPr/>
          <a:lstStyle/>
          <a:p>
            <a:r>
              <a:rPr lang="en-US" dirty="0">
                <a:latin typeface="Arial" charset="0"/>
                <a:ea typeface="ＭＳ Ｐゴシック" charset="0"/>
                <a:cs typeface="ＭＳ Ｐゴシック" charset="0"/>
              </a:rPr>
              <a:t>Non-Monotonic Dose-Response Curves</a:t>
            </a:r>
          </a:p>
        </p:txBody>
      </p:sp>
      <p:sp>
        <p:nvSpPr>
          <p:cNvPr id="34818" name="Content Placeholder 3"/>
          <p:cNvSpPr>
            <a:spLocks noGrp="1"/>
          </p:cNvSpPr>
          <p:nvPr>
            <p:ph idx="1"/>
          </p:nvPr>
        </p:nvSpPr>
        <p:spPr>
          <a:xfrm>
            <a:off x="533400" y="1447800"/>
            <a:ext cx="4114800" cy="5181600"/>
          </a:xfrm>
        </p:spPr>
        <p:txBody>
          <a:bodyPr/>
          <a:lstStyle/>
          <a:p>
            <a:pPr>
              <a:lnSpc>
                <a:spcPct val="90000"/>
              </a:lnSpc>
              <a:spcBef>
                <a:spcPts val="1700"/>
              </a:spcBef>
            </a:pPr>
            <a:endParaRPr lang="en-US" sz="1800" dirty="0" smtClean="0">
              <a:latin typeface="Arial" charset="0"/>
              <a:ea typeface="ＭＳ Ｐゴシック" charset="0"/>
              <a:cs typeface="ＭＳ Ｐゴシック" charset="0"/>
            </a:endParaRPr>
          </a:p>
          <a:p>
            <a:pPr>
              <a:lnSpc>
                <a:spcPct val="90000"/>
              </a:lnSpc>
              <a:spcBef>
                <a:spcPts val="1700"/>
              </a:spcBef>
            </a:pPr>
            <a:r>
              <a:rPr lang="en-US" sz="1800" dirty="0" smtClean="0">
                <a:latin typeface="Arial" charset="0"/>
                <a:ea typeface="ＭＳ Ｐゴシック" charset="0"/>
                <a:cs typeface="ＭＳ Ｐゴシック" charset="0"/>
              </a:rPr>
              <a:t>NMDRCs </a:t>
            </a:r>
            <a:r>
              <a:rPr lang="en-US" sz="1800" dirty="0">
                <a:latin typeface="Arial" charset="0"/>
                <a:ea typeface="ＭＳ Ｐゴシック" charset="0"/>
                <a:cs typeface="ＭＳ Ｐゴシック" charset="0"/>
              </a:rPr>
              <a:t>in hormones</a:t>
            </a:r>
          </a:p>
          <a:p>
            <a:pPr lvl="1">
              <a:lnSpc>
                <a:spcPct val="50000"/>
              </a:lnSpc>
              <a:spcBef>
                <a:spcPts val="1700"/>
              </a:spcBef>
            </a:pPr>
            <a:r>
              <a:rPr lang="en-US" sz="1600" dirty="0">
                <a:latin typeface="Arial" charset="0"/>
                <a:ea typeface="ＭＳ Ｐゴシック" charset="0"/>
                <a:cs typeface="ＭＳ Ｐゴシック" charset="0"/>
              </a:rPr>
              <a:t>Cortisol</a:t>
            </a:r>
          </a:p>
          <a:p>
            <a:pPr lvl="1">
              <a:lnSpc>
                <a:spcPct val="50000"/>
              </a:lnSpc>
              <a:spcBef>
                <a:spcPts val="1700"/>
              </a:spcBef>
            </a:pPr>
            <a:r>
              <a:rPr lang="en-US" sz="1600" dirty="0">
                <a:latin typeface="Arial" charset="0"/>
                <a:ea typeface="ＭＳ Ｐゴシック" charset="0"/>
                <a:cs typeface="ＭＳ Ｐゴシック" charset="0"/>
              </a:rPr>
              <a:t>Estradiol</a:t>
            </a:r>
          </a:p>
          <a:p>
            <a:pPr lvl="1">
              <a:lnSpc>
                <a:spcPct val="50000"/>
              </a:lnSpc>
              <a:spcBef>
                <a:spcPts val="1700"/>
              </a:spcBef>
            </a:pPr>
            <a:r>
              <a:rPr lang="en-US" sz="1600" dirty="0">
                <a:latin typeface="Arial" charset="0"/>
                <a:ea typeface="ＭＳ Ｐゴシック" charset="0"/>
                <a:cs typeface="ＭＳ Ｐゴシック" charset="0"/>
              </a:rPr>
              <a:t>Progesterone</a:t>
            </a:r>
          </a:p>
          <a:p>
            <a:pPr lvl="1">
              <a:lnSpc>
                <a:spcPct val="50000"/>
              </a:lnSpc>
              <a:spcBef>
                <a:spcPts val="1700"/>
              </a:spcBef>
            </a:pPr>
            <a:r>
              <a:rPr lang="en-US" sz="1600" dirty="0">
                <a:latin typeface="Arial" charset="0"/>
                <a:ea typeface="ＭＳ Ｐゴシック" charset="0"/>
                <a:cs typeface="ＭＳ Ｐゴシック" charset="0"/>
              </a:rPr>
              <a:t>Insulin</a:t>
            </a:r>
          </a:p>
          <a:p>
            <a:pPr lvl="1">
              <a:lnSpc>
                <a:spcPct val="50000"/>
              </a:lnSpc>
              <a:spcBef>
                <a:spcPts val="1700"/>
              </a:spcBef>
            </a:pPr>
            <a:r>
              <a:rPr lang="en-US" sz="1600" dirty="0">
                <a:latin typeface="Arial" charset="0"/>
                <a:ea typeface="ＭＳ Ｐゴシック" charset="0"/>
                <a:cs typeface="ＭＳ Ｐゴシック" charset="0"/>
              </a:rPr>
              <a:t>Growth Hormone</a:t>
            </a:r>
          </a:p>
          <a:p>
            <a:pPr lvl="1">
              <a:lnSpc>
                <a:spcPct val="50000"/>
              </a:lnSpc>
              <a:spcBef>
                <a:spcPts val="1700"/>
              </a:spcBef>
            </a:pPr>
            <a:r>
              <a:rPr lang="en-US" sz="1600" dirty="0">
                <a:latin typeface="Arial" charset="0"/>
                <a:ea typeface="ＭＳ Ｐゴシック" charset="0"/>
                <a:cs typeface="ＭＳ Ｐゴシック" charset="0"/>
              </a:rPr>
              <a:t>Prolactin</a:t>
            </a:r>
          </a:p>
          <a:p>
            <a:pPr lvl="1">
              <a:lnSpc>
                <a:spcPct val="50000"/>
              </a:lnSpc>
              <a:spcBef>
                <a:spcPts val="1700"/>
              </a:spcBef>
            </a:pPr>
            <a:r>
              <a:rPr lang="en-US" sz="1600" dirty="0">
                <a:latin typeface="Arial" charset="0"/>
                <a:ea typeface="ＭＳ Ｐゴシック" charset="0"/>
                <a:cs typeface="ＭＳ Ｐゴシック" charset="0"/>
              </a:rPr>
              <a:t>Testosterone</a:t>
            </a:r>
          </a:p>
          <a:p>
            <a:pPr lvl="1">
              <a:lnSpc>
                <a:spcPct val="50000"/>
              </a:lnSpc>
              <a:spcBef>
                <a:spcPts val="1700"/>
              </a:spcBef>
            </a:pPr>
            <a:r>
              <a:rPr lang="en-US" sz="1600" dirty="0">
                <a:latin typeface="Arial" charset="0"/>
                <a:ea typeface="ＭＳ Ｐゴシック" charset="0"/>
                <a:cs typeface="ＭＳ Ｐゴシック" charset="0"/>
              </a:rPr>
              <a:t>Thyroid Hormone</a:t>
            </a:r>
          </a:p>
          <a:p>
            <a:pPr lvl="1">
              <a:lnSpc>
                <a:spcPct val="50000"/>
              </a:lnSpc>
              <a:spcBef>
                <a:spcPts val="1700"/>
              </a:spcBef>
            </a:pPr>
            <a:r>
              <a:rPr lang="en-US" sz="1600" dirty="0">
                <a:latin typeface="Arial" charset="0"/>
                <a:ea typeface="ＭＳ Ｐゴシック" charset="0"/>
                <a:cs typeface="ＭＳ Ｐゴシック" charset="0"/>
              </a:rPr>
              <a:t>TSH</a:t>
            </a:r>
          </a:p>
        </p:txBody>
      </p:sp>
      <p:sp>
        <p:nvSpPr>
          <p:cNvPr id="34819" name="Content Placeholder 3"/>
          <p:cNvSpPr txBox="1">
            <a:spLocks/>
          </p:cNvSpPr>
          <p:nvPr/>
        </p:nvSpPr>
        <p:spPr bwMode="auto">
          <a:xfrm>
            <a:off x="4800600" y="1905000"/>
            <a:ext cx="411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225425" indent="-225425" eaLnBrk="0" hangingPunct="0">
              <a:defRPr sz="2400">
                <a:solidFill>
                  <a:schemeClr val="tx1"/>
                </a:solidFill>
                <a:latin typeface="Arial" charset="0"/>
                <a:ea typeface="ＭＳ Ｐゴシック" charset="0"/>
                <a:cs typeface="ＭＳ Ｐゴシック" charset="0"/>
              </a:defRPr>
            </a:lvl1pPr>
            <a:lvl2pPr marL="576263" indent="-23653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ts val="1700"/>
              </a:spcBef>
              <a:buClr>
                <a:schemeClr val="tx2"/>
              </a:buClr>
              <a:buFontTx/>
              <a:buChar char="•"/>
            </a:pPr>
            <a:r>
              <a:rPr lang="en-US" sz="1800"/>
              <a:t>NMDRCs in Endocrine Disruptors</a:t>
            </a:r>
          </a:p>
          <a:p>
            <a:pPr lvl="1">
              <a:lnSpc>
                <a:spcPct val="50000"/>
              </a:lnSpc>
              <a:spcBef>
                <a:spcPts val="1700"/>
              </a:spcBef>
              <a:buClr>
                <a:schemeClr val="tx2"/>
              </a:buClr>
              <a:buFontTx/>
              <a:buChar char="–"/>
            </a:pPr>
            <a:r>
              <a:rPr lang="en-US" sz="1600"/>
              <a:t>Atrazine</a:t>
            </a:r>
          </a:p>
          <a:p>
            <a:pPr lvl="1">
              <a:lnSpc>
                <a:spcPct val="50000"/>
              </a:lnSpc>
              <a:spcBef>
                <a:spcPts val="1700"/>
              </a:spcBef>
              <a:buClr>
                <a:schemeClr val="tx2"/>
              </a:buClr>
              <a:buFontTx/>
              <a:buChar char="–"/>
            </a:pPr>
            <a:r>
              <a:rPr lang="en-US" sz="1600"/>
              <a:t>Bisphenol A (BPA)</a:t>
            </a:r>
          </a:p>
          <a:p>
            <a:pPr lvl="1">
              <a:lnSpc>
                <a:spcPct val="50000"/>
              </a:lnSpc>
              <a:spcBef>
                <a:spcPts val="1700"/>
              </a:spcBef>
              <a:buClr>
                <a:schemeClr val="tx2"/>
              </a:buClr>
              <a:buFontTx/>
              <a:buChar char="–"/>
            </a:pPr>
            <a:r>
              <a:rPr lang="en-US" sz="1600"/>
              <a:t>Chlorpyrifos</a:t>
            </a:r>
          </a:p>
          <a:p>
            <a:pPr lvl="1">
              <a:lnSpc>
                <a:spcPct val="50000"/>
              </a:lnSpc>
              <a:spcBef>
                <a:spcPts val="1700"/>
              </a:spcBef>
              <a:buClr>
                <a:schemeClr val="tx2"/>
              </a:buClr>
              <a:buFontTx/>
              <a:buChar char="–"/>
            </a:pPr>
            <a:r>
              <a:rPr lang="en-US" sz="1600"/>
              <a:t>DDT</a:t>
            </a:r>
          </a:p>
          <a:p>
            <a:pPr lvl="1">
              <a:lnSpc>
                <a:spcPct val="50000"/>
              </a:lnSpc>
              <a:spcBef>
                <a:spcPts val="1700"/>
              </a:spcBef>
              <a:buClr>
                <a:schemeClr val="tx2"/>
              </a:buClr>
              <a:buFontTx/>
              <a:buChar char="–"/>
            </a:pPr>
            <a:r>
              <a:rPr lang="en-US" sz="1600"/>
              <a:t>DES</a:t>
            </a:r>
          </a:p>
          <a:p>
            <a:pPr lvl="1">
              <a:lnSpc>
                <a:spcPct val="50000"/>
              </a:lnSpc>
              <a:spcBef>
                <a:spcPts val="1700"/>
              </a:spcBef>
              <a:buClr>
                <a:schemeClr val="tx2"/>
              </a:buClr>
              <a:buFontTx/>
              <a:buChar char="–"/>
            </a:pPr>
            <a:r>
              <a:rPr lang="en-US" sz="1600"/>
              <a:t>Dioxin (TCDD)</a:t>
            </a:r>
          </a:p>
          <a:p>
            <a:pPr lvl="1">
              <a:lnSpc>
                <a:spcPct val="50000"/>
              </a:lnSpc>
              <a:spcBef>
                <a:spcPts val="1700"/>
              </a:spcBef>
              <a:buClr>
                <a:schemeClr val="tx2"/>
              </a:buClr>
              <a:buFontTx/>
              <a:buChar char="–"/>
            </a:pPr>
            <a:r>
              <a:rPr lang="en-US" sz="1600"/>
              <a:t>PBDE-99</a:t>
            </a:r>
          </a:p>
          <a:p>
            <a:pPr lvl="1">
              <a:lnSpc>
                <a:spcPct val="50000"/>
              </a:lnSpc>
              <a:spcBef>
                <a:spcPts val="1700"/>
              </a:spcBef>
              <a:buClr>
                <a:schemeClr val="tx2"/>
              </a:buClr>
              <a:buFontTx/>
              <a:buChar char="–"/>
            </a:pPr>
            <a:r>
              <a:rPr lang="en-US" sz="1600"/>
              <a:t>PCB 180 and PCB Mixtures</a:t>
            </a:r>
          </a:p>
          <a:p>
            <a:pPr lvl="1">
              <a:lnSpc>
                <a:spcPct val="50000"/>
              </a:lnSpc>
              <a:spcBef>
                <a:spcPts val="1700"/>
              </a:spcBef>
              <a:buClr>
                <a:schemeClr val="tx2"/>
              </a:buClr>
              <a:buFontTx/>
              <a:buChar char="–"/>
            </a:pPr>
            <a:r>
              <a:rPr lang="en-US" sz="1600"/>
              <a:t>Perchlorate</a:t>
            </a:r>
          </a:p>
          <a:p>
            <a:pPr lvl="1">
              <a:lnSpc>
                <a:spcPct val="50000"/>
              </a:lnSpc>
              <a:spcBef>
                <a:spcPts val="1700"/>
              </a:spcBef>
              <a:buClr>
                <a:schemeClr val="tx2"/>
              </a:buClr>
              <a:buFontTx/>
              <a:buChar char="–"/>
            </a:pPr>
            <a:r>
              <a:rPr lang="en-US" sz="1600"/>
              <a:t>Sodium fluoride</a:t>
            </a:r>
          </a:p>
          <a:p>
            <a:pPr lvl="1">
              <a:lnSpc>
                <a:spcPct val="50000"/>
              </a:lnSpc>
              <a:spcBef>
                <a:spcPts val="1700"/>
              </a:spcBef>
              <a:buClr>
                <a:schemeClr val="tx2"/>
              </a:buClr>
              <a:buFontTx/>
              <a:buChar char="–"/>
            </a:pPr>
            <a:r>
              <a:rPr lang="en-US" sz="1600"/>
              <a:t>Tributylin oxide</a:t>
            </a:r>
          </a:p>
          <a:p>
            <a:pPr lvl="1">
              <a:lnSpc>
                <a:spcPct val="50000"/>
              </a:lnSpc>
              <a:spcBef>
                <a:spcPts val="1700"/>
              </a:spcBef>
              <a:buClr>
                <a:schemeClr val="tx2"/>
              </a:buClr>
              <a:buFontTx/>
              <a:buChar char="–"/>
            </a:pPr>
            <a:r>
              <a:rPr lang="en-US" sz="1600"/>
              <a:t>Triclosan</a:t>
            </a:r>
          </a:p>
          <a:p>
            <a:pPr lvl="1">
              <a:lnSpc>
                <a:spcPct val="50000"/>
              </a:lnSpc>
              <a:spcBef>
                <a:spcPts val="1700"/>
              </a:spcBef>
              <a:buClr>
                <a:schemeClr val="tx2"/>
              </a:buClr>
              <a:buFontTx/>
              <a:buChar char="–"/>
            </a:pPr>
            <a:r>
              <a:rPr lang="en-US" sz="1600"/>
              <a:t>And others…</a:t>
            </a:r>
          </a:p>
        </p:txBody>
      </p:sp>
    </p:spTree>
    <p:extLst>
      <p:ext uri="{BB962C8B-B14F-4D97-AF65-F5344CB8AC3E}">
        <p14:creationId xmlns:p14="http://schemas.microsoft.com/office/powerpoint/2010/main" val="7109155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a:xfrm>
            <a:off x="457200" y="914400"/>
            <a:ext cx="8229600" cy="762000"/>
          </a:xfrm>
        </p:spPr>
        <p:txBody>
          <a:bodyPr/>
          <a:lstStyle/>
          <a:p>
            <a:r>
              <a:rPr lang="en-US">
                <a:latin typeface="Arial" charset="0"/>
                <a:ea typeface="ＭＳ Ｐゴシック" charset="0"/>
                <a:cs typeface="ＭＳ Ｐゴシック" charset="0"/>
              </a:rPr>
              <a:t>A Practical Example: Tamoxifen Flare</a:t>
            </a:r>
          </a:p>
        </p:txBody>
      </p:sp>
      <p:pic>
        <p:nvPicPr>
          <p:cNvPr id="38914" name="Picture 3" descr="welshons 5.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81325" y="2133600"/>
            <a:ext cx="46355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welshons 4.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63688" y="2133600"/>
            <a:ext cx="6046787"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6" name="Group 19"/>
          <p:cNvGrpSpPr>
            <a:grpSpLocks/>
          </p:cNvGrpSpPr>
          <p:nvPr/>
        </p:nvGrpSpPr>
        <p:grpSpPr bwMode="auto">
          <a:xfrm>
            <a:off x="5715000" y="2682875"/>
            <a:ext cx="1143000" cy="2362200"/>
            <a:chOff x="5943600" y="2743200"/>
            <a:chExt cx="838200" cy="2286794"/>
          </a:xfrm>
        </p:grpSpPr>
        <p:cxnSp>
          <p:nvCxnSpPr>
            <p:cNvPr id="38930" name="Straight Arrow Connector 6"/>
            <p:cNvCxnSpPr>
              <a:cxnSpLocks noChangeShapeType="1"/>
            </p:cNvCxnSpPr>
            <p:nvPr/>
          </p:nvCxnSpPr>
          <p:spPr bwMode="auto">
            <a:xfrm rot="5400000">
              <a:off x="6062472" y="3456432"/>
              <a:ext cx="610394" cy="794"/>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8" name="TextBox 7"/>
            <p:cNvSpPr txBox="1"/>
            <p:nvPr/>
          </p:nvSpPr>
          <p:spPr>
            <a:xfrm>
              <a:off x="5943600" y="2743200"/>
              <a:ext cx="838200" cy="387338"/>
            </a:xfrm>
            <a:prstGeom prst="rect">
              <a:avLst/>
            </a:prstGeom>
            <a:noFill/>
          </p:spPr>
          <p:txBody>
            <a:bodyPr>
              <a:spAutoFit/>
            </a:bodyPr>
            <a:lstStyle/>
            <a:p>
              <a:pPr>
                <a:defRPr/>
              </a:pPr>
              <a:r>
                <a:rPr lang="en-US" sz="2000" dirty="0">
                  <a:ln>
                    <a:solidFill>
                      <a:srgbClr val="FF0000"/>
                    </a:solidFill>
                  </a:ln>
                  <a:latin typeface="Arial"/>
                  <a:cs typeface="Arial"/>
                </a:rPr>
                <a:t>NOAEL</a:t>
              </a:r>
            </a:p>
          </p:txBody>
        </p:sp>
        <p:cxnSp>
          <p:nvCxnSpPr>
            <p:cNvPr id="38932" name="Straight Arrow Connector 8"/>
            <p:cNvCxnSpPr>
              <a:cxnSpLocks noChangeShapeType="1"/>
            </p:cNvCxnSpPr>
            <p:nvPr/>
          </p:nvCxnSpPr>
          <p:spPr bwMode="auto">
            <a:xfrm rot="5400000">
              <a:off x="6062472" y="4724400"/>
              <a:ext cx="610394" cy="794"/>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grpSp>
      <p:cxnSp>
        <p:nvCxnSpPr>
          <p:cNvPr id="38917" name="Straight Arrow Connector 9"/>
          <p:cNvCxnSpPr>
            <a:cxnSpLocks noChangeShapeType="1"/>
          </p:cNvCxnSpPr>
          <p:nvPr/>
        </p:nvCxnSpPr>
        <p:spPr bwMode="auto">
          <a:xfrm rot="5400000">
            <a:off x="5473700" y="4740275"/>
            <a:ext cx="611188" cy="1588"/>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8918" name="Straight Arrow Connector 10"/>
          <p:cNvCxnSpPr>
            <a:cxnSpLocks noChangeShapeType="1"/>
          </p:cNvCxnSpPr>
          <p:nvPr/>
        </p:nvCxnSpPr>
        <p:spPr bwMode="auto">
          <a:xfrm rot="5400000">
            <a:off x="4979988" y="4740275"/>
            <a:ext cx="611188" cy="1587"/>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8919" name="Straight Arrow Connector 11"/>
          <p:cNvCxnSpPr>
            <a:cxnSpLocks noChangeShapeType="1"/>
          </p:cNvCxnSpPr>
          <p:nvPr/>
        </p:nvCxnSpPr>
        <p:spPr bwMode="auto">
          <a:xfrm rot="5400000">
            <a:off x="4468019" y="4741069"/>
            <a:ext cx="611188" cy="0"/>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Box 12"/>
          <p:cNvSpPr txBox="1"/>
          <p:nvPr/>
        </p:nvSpPr>
        <p:spPr>
          <a:xfrm>
            <a:off x="4419600" y="4055215"/>
            <a:ext cx="838200" cy="369332"/>
          </a:xfrm>
          <a:prstGeom prst="rect">
            <a:avLst/>
          </a:prstGeom>
          <a:noFill/>
        </p:spPr>
        <p:txBody>
          <a:bodyPr>
            <a:spAutoFit/>
          </a:bodyPr>
          <a:lstStyle/>
          <a:p>
            <a:pPr>
              <a:defRPr/>
            </a:pPr>
            <a:r>
              <a:rPr lang="en-US" sz="1800" dirty="0">
                <a:ln>
                  <a:solidFill>
                    <a:srgbClr val="FF0000"/>
                  </a:solidFill>
                </a:ln>
                <a:latin typeface="Arial"/>
                <a:cs typeface="Arial"/>
              </a:rPr>
              <a:t>SAFE</a:t>
            </a:r>
          </a:p>
        </p:txBody>
      </p:sp>
      <p:grpSp>
        <p:nvGrpSpPr>
          <p:cNvPr id="38921" name="Group 21"/>
          <p:cNvGrpSpPr>
            <a:grpSpLocks/>
          </p:cNvGrpSpPr>
          <p:nvPr/>
        </p:nvGrpSpPr>
        <p:grpSpPr bwMode="auto">
          <a:xfrm>
            <a:off x="3200400" y="2530475"/>
            <a:ext cx="1143000" cy="2514600"/>
            <a:chOff x="3200400" y="2514600"/>
            <a:chExt cx="1143000" cy="2514600"/>
          </a:xfrm>
        </p:grpSpPr>
        <p:cxnSp>
          <p:nvCxnSpPr>
            <p:cNvPr id="38927" name="Straight Arrow Connector 14"/>
            <p:cNvCxnSpPr>
              <a:cxnSpLocks noChangeShapeType="1"/>
            </p:cNvCxnSpPr>
            <p:nvPr/>
          </p:nvCxnSpPr>
          <p:spPr bwMode="auto">
            <a:xfrm rot="5400000">
              <a:off x="3495281" y="3403619"/>
              <a:ext cx="630521" cy="1083"/>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6" name="TextBox 15"/>
            <p:cNvSpPr txBox="1"/>
            <p:nvPr/>
          </p:nvSpPr>
          <p:spPr>
            <a:xfrm>
              <a:off x="3200400" y="2514600"/>
              <a:ext cx="1143000" cy="707886"/>
            </a:xfrm>
            <a:prstGeom prst="rect">
              <a:avLst/>
            </a:prstGeom>
            <a:noFill/>
          </p:spPr>
          <p:txBody>
            <a:bodyPr>
              <a:spAutoFit/>
            </a:bodyPr>
            <a:lstStyle/>
            <a:p>
              <a:pPr algn="ctr">
                <a:defRPr/>
              </a:pPr>
              <a:r>
                <a:rPr lang="en-US" sz="2000" dirty="0">
                  <a:ln>
                    <a:solidFill>
                      <a:srgbClr val="FF0000"/>
                    </a:solidFill>
                  </a:ln>
                  <a:latin typeface="Arial"/>
                  <a:cs typeface="Arial"/>
                </a:rPr>
                <a:t>True</a:t>
              </a:r>
              <a:br>
                <a:rPr lang="en-US" sz="2000" dirty="0">
                  <a:ln>
                    <a:solidFill>
                      <a:srgbClr val="FF0000"/>
                    </a:solidFill>
                  </a:ln>
                  <a:latin typeface="Arial"/>
                  <a:cs typeface="Arial"/>
                </a:rPr>
              </a:br>
              <a:r>
                <a:rPr lang="en-US" sz="2000" dirty="0">
                  <a:ln>
                    <a:solidFill>
                      <a:srgbClr val="FF0000"/>
                    </a:solidFill>
                  </a:ln>
                  <a:latin typeface="Arial"/>
                  <a:cs typeface="Arial"/>
                </a:rPr>
                <a:t>NOAEL</a:t>
              </a:r>
            </a:p>
          </p:txBody>
        </p:sp>
        <p:cxnSp>
          <p:nvCxnSpPr>
            <p:cNvPr id="38929" name="Straight Arrow Connector 16"/>
            <p:cNvCxnSpPr>
              <a:cxnSpLocks noChangeShapeType="1"/>
            </p:cNvCxnSpPr>
            <p:nvPr/>
          </p:nvCxnSpPr>
          <p:spPr bwMode="auto">
            <a:xfrm rot="5400000">
              <a:off x="3463415" y="4713398"/>
              <a:ext cx="630521" cy="1083"/>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38922" name="Group 22"/>
          <p:cNvGrpSpPr>
            <a:grpSpLocks/>
          </p:cNvGrpSpPr>
          <p:nvPr/>
        </p:nvGrpSpPr>
        <p:grpSpPr bwMode="auto">
          <a:xfrm>
            <a:off x="1905000" y="4054475"/>
            <a:ext cx="838200" cy="992188"/>
            <a:chOff x="1905000" y="4038600"/>
            <a:chExt cx="838200" cy="991394"/>
          </a:xfrm>
        </p:grpSpPr>
        <p:cxnSp>
          <p:nvCxnSpPr>
            <p:cNvPr id="38925" name="Straight Arrow Connector 18"/>
            <p:cNvCxnSpPr>
              <a:cxnSpLocks noChangeShapeType="1"/>
            </p:cNvCxnSpPr>
            <p:nvPr/>
          </p:nvCxnSpPr>
          <p:spPr bwMode="auto">
            <a:xfrm rot="5400000">
              <a:off x="1953768" y="4724400"/>
              <a:ext cx="610394" cy="794"/>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20" name="TextBox 19"/>
            <p:cNvSpPr txBox="1"/>
            <p:nvPr/>
          </p:nvSpPr>
          <p:spPr>
            <a:xfrm>
              <a:off x="1905000" y="4038600"/>
              <a:ext cx="838200" cy="369332"/>
            </a:xfrm>
            <a:prstGeom prst="rect">
              <a:avLst/>
            </a:prstGeom>
            <a:noFill/>
          </p:spPr>
          <p:txBody>
            <a:bodyPr>
              <a:spAutoFit/>
            </a:bodyPr>
            <a:lstStyle/>
            <a:p>
              <a:pPr>
                <a:defRPr/>
              </a:pPr>
              <a:r>
                <a:rPr lang="en-US" sz="1800" dirty="0">
                  <a:ln>
                    <a:solidFill>
                      <a:srgbClr val="FF0000"/>
                    </a:solidFill>
                  </a:ln>
                  <a:latin typeface="Arial"/>
                  <a:cs typeface="Arial"/>
                </a:rPr>
                <a:t>SAFE</a:t>
              </a:r>
            </a:p>
          </p:txBody>
        </p:sp>
      </p:grpSp>
      <p:sp>
        <p:nvSpPr>
          <p:cNvPr id="21" name="TextBox 20"/>
          <p:cNvSpPr txBox="1"/>
          <p:nvPr/>
        </p:nvSpPr>
        <p:spPr>
          <a:xfrm>
            <a:off x="4267200" y="2531215"/>
            <a:ext cx="1143000" cy="369332"/>
          </a:xfrm>
          <a:prstGeom prst="rect">
            <a:avLst/>
          </a:prstGeom>
          <a:noFill/>
        </p:spPr>
        <p:txBody>
          <a:bodyPr>
            <a:spAutoFit/>
          </a:bodyPr>
          <a:lstStyle/>
          <a:p>
            <a:pPr algn="ctr">
              <a:defRPr/>
            </a:pPr>
            <a:r>
              <a:rPr lang="en-US" dirty="0">
                <a:ln>
                  <a:solidFill>
                    <a:srgbClr val="FF0000"/>
                  </a:solidFill>
                </a:ln>
                <a:latin typeface="Arial"/>
                <a:cs typeface="Arial"/>
              </a:rPr>
              <a:t>“Flare”</a:t>
            </a:r>
          </a:p>
        </p:txBody>
      </p:sp>
      <p:sp>
        <p:nvSpPr>
          <p:cNvPr id="38924" name="TextBox 21"/>
          <p:cNvSpPr txBox="1">
            <a:spLocks noChangeArrowheads="1"/>
          </p:cNvSpPr>
          <p:nvPr/>
        </p:nvSpPr>
        <p:spPr bwMode="auto">
          <a:xfrm>
            <a:off x="76200" y="6459538"/>
            <a:ext cx="8915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Modified from Vandenberg et al, “Hormones and EDCs: Low-Dose Effects and Nonmonotonic Dose Responses,” </a:t>
            </a:r>
            <a:r>
              <a:rPr lang="en-US" sz="1100" i="1"/>
              <a:t>Endocrine Reviews</a:t>
            </a:r>
            <a:r>
              <a:rPr lang="en-US" sz="1100"/>
              <a:t> 2012. </a:t>
            </a:r>
          </a:p>
        </p:txBody>
      </p:sp>
    </p:spTree>
    <p:extLst>
      <p:ext uri="{BB962C8B-B14F-4D97-AF65-F5344CB8AC3E}">
        <p14:creationId xmlns:p14="http://schemas.microsoft.com/office/powerpoint/2010/main" val="4145346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a:xfrm>
            <a:off x="457200" y="914400"/>
            <a:ext cx="8229600" cy="762000"/>
          </a:xfrm>
        </p:spPr>
        <p:txBody>
          <a:bodyPr/>
          <a:lstStyle/>
          <a:p>
            <a:r>
              <a:rPr lang="en-US" dirty="0" smtClean="0">
                <a:latin typeface="Arial" charset="0"/>
                <a:ea typeface="ＭＳ Ｐゴシック" charset="0"/>
                <a:cs typeface="ＭＳ Ｐゴシック" charset="0"/>
              </a:rPr>
              <a:t>Example</a:t>
            </a:r>
            <a:r>
              <a:rPr lang="en-US" dirty="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Leptin</a:t>
            </a:r>
            <a:endParaRPr lang="en-US" dirty="0">
              <a:latin typeface="Arial" charset="0"/>
              <a:ea typeface="ＭＳ Ｐゴシック" charset="0"/>
              <a:cs typeface="ＭＳ Ｐゴシック" charset="0"/>
            </a:endParaRPr>
          </a:p>
        </p:txBody>
      </p:sp>
      <p:sp>
        <p:nvSpPr>
          <p:cNvPr id="38924" name="TextBox 21"/>
          <p:cNvSpPr txBox="1">
            <a:spLocks noChangeArrowheads="1"/>
          </p:cNvSpPr>
          <p:nvPr/>
        </p:nvSpPr>
        <p:spPr bwMode="auto">
          <a:xfrm>
            <a:off x="76200" y="6459538"/>
            <a:ext cx="8915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Modified from Vandenberg et al, “Hormones and EDCs: Low-Dose Effects and Nonmonotonic Dose Responses,” </a:t>
            </a:r>
            <a:r>
              <a:rPr lang="en-US" sz="1100" i="1"/>
              <a:t>Endocrine Reviews</a:t>
            </a:r>
            <a:r>
              <a:rPr lang="en-US" sz="1100"/>
              <a:t> 2012. </a:t>
            </a:r>
          </a:p>
        </p:txBody>
      </p:sp>
      <p:pic>
        <p:nvPicPr>
          <p:cNvPr id="2" name="Picture 1" descr="Screen Shot 2012-06-15 at 4.42.5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02457" y="1524000"/>
            <a:ext cx="6317543" cy="4905459"/>
          </a:xfrm>
          <a:prstGeom prst="rect">
            <a:avLst/>
          </a:prstGeom>
        </p:spPr>
      </p:pic>
    </p:spTree>
    <p:extLst>
      <p:ext uri="{BB962C8B-B14F-4D97-AF65-F5344CB8AC3E}">
        <p14:creationId xmlns:p14="http://schemas.microsoft.com/office/powerpoint/2010/main" val="6626202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Arial" charset="0"/>
                <a:ea typeface="ＭＳ Ｐゴシック" charset="0"/>
                <a:cs typeface="ＭＳ Ｐゴシック" charset="0"/>
              </a:rPr>
              <a:t>Wide Range of Health Effects</a:t>
            </a:r>
          </a:p>
        </p:txBody>
      </p:sp>
      <p:sp>
        <p:nvSpPr>
          <p:cNvPr id="40962" name="Content Placeholder 3"/>
          <p:cNvSpPr>
            <a:spLocks noGrp="1"/>
          </p:cNvSpPr>
          <p:nvPr>
            <p:ph idx="1"/>
          </p:nvPr>
        </p:nvSpPr>
        <p:spPr/>
        <p:txBody>
          <a:bodyPr/>
          <a:lstStyle/>
          <a:p>
            <a:pPr>
              <a:lnSpc>
                <a:spcPct val="90000"/>
              </a:lnSpc>
              <a:spcBef>
                <a:spcPts val="1700"/>
              </a:spcBef>
            </a:pPr>
            <a:r>
              <a:rPr lang="en-US" sz="2200" dirty="0">
                <a:latin typeface="Arial" charset="0"/>
                <a:ea typeface="ＭＳ Ｐゴシック" charset="0"/>
                <a:cs typeface="ＭＳ Ｐゴシック" charset="0"/>
              </a:rPr>
              <a:t>Endocrine signals govern </a:t>
            </a:r>
            <a:r>
              <a:rPr lang="en-US" sz="2200" b="1" i="1" dirty="0">
                <a:solidFill>
                  <a:srgbClr val="C00000"/>
                </a:solidFill>
                <a:latin typeface="Arial" charset="0"/>
                <a:ea typeface="ＭＳ Ｐゴシック" charset="0"/>
                <a:cs typeface="ＭＳ Ｐゴシック" charset="0"/>
              </a:rPr>
              <a:t>every organ </a:t>
            </a:r>
            <a:br>
              <a:rPr lang="en-US" sz="2200" b="1" i="1" dirty="0">
                <a:solidFill>
                  <a:srgbClr val="C00000"/>
                </a:solidFill>
                <a:latin typeface="Arial" charset="0"/>
                <a:ea typeface="ＭＳ Ｐゴシック" charset="0"/>
                <a:cs typeface="ＭＳ Ｐゴシック" charset="0"/>
              </a:rPr>
            </a:br>
            <a:r>
              <a:rPr lang="en-US" sz="2200" b="1" i="1" dirty="0">
                <a:solidFill>
                  <a:srgbClr val="C00000"/>
                </a:solidFill>
                <a:latin typeface="Arial" charset="0"/>
                <a:ea typeface="ＭＳ Ｐゴシック" charset="0"/>
                <a:cs typeface="ＭＳ Ｐゴシック" charset="0"/>
              </a:rPr>
              <a:t>&amp; process </a:t>
            </a:r>
            <a:r>
              <a:rPr lang="en-US" sz="2200" dirty="0">
                <a:latin typeface="Arial" charset="0"/>
                <a:ea typeface="ＭＳ Ｐゴシック" charset="0"/>
                <a:cs typeface="ＭＳ Ｐゴシック" charset="0"/>
              </a:rPr>
              <a:t>in body</a:t>
            </a:r>
          </a:p>
          <a:p>
            <a:pPr>
              <a:lnSpc>
                <a:spcPct val="90000"/>
              </a:lnSpc>
              <a:spcBef>
                <a:spcPts val="1700"/>
              </a:spcBef>
            </a:pPr>
            <a:r>
              <a:rPr lang="en-US" sz="2200" dirty="0">
                <a:latin typeface="Arial" charset="0"/>
                <a:ea typeface="ＭＳ Ｐゴシック" charset="0"/>
                <a:cs typeface="ＭＳ Ｐゴシック" charset="0"/>
              </a:rPr>
              <a:t>When chemicals interfere, effects can </a:t>
            </a:r>
            <a:br>
              <a:rPr lang="en-US" sz="2200" dirty="0">
                <a:latin typeface="Arial" charset="0"/>
                <a:ea typeface="ＭＳ Ｐゴシック" charset="0"/>
                <a:cs typeface="ＭＳ Ｐゴシック" charset="0"/>
              </a:rPr>
            </a:br>
            <a:r>
              <a:rPr lang="en-US" sz="2200" dirty="0">
                <a:latin typeface="Arial" charset="0"/>
                <a:ea typeface="ＭＳ Ｐゴシック" charset="0"/>
                <a:cs typeface="ＭＳ Ｐゴシック" charset="0"/>
              </a:rPr>
              <a:t>be seen in many different conditions </a:t>
            </a:r>
            <a:br>
              <a:rPr lang="en-US" sz="2200" dirty="0">
                <a:latin typeface="Arial" charset="0"/>
                <a:ea typeface="ＭＳ Ｐゴシック" charset="0"/>
                <a:cs typeface="ＭＳ Ｐゴシック" charset="0"/>
              </a:rPr>
            </a:br>
            <a:r>
              <a:rPr lang="en-US" sz="2200" dirty="0">
                <a:latin typeface="Arial" charset="0"/>
                <a:ea typeface="ＭＳ Ｐゴシック" charset="0"/>
                <a:cs typeface="ＭＳ Ｐゴシック" charset="0"/>
              </a:rPr>
              <a:t>and diseases</a:t>
            </a:r>
          </a:p>
          <a:p>
            <a:pPr>
              <a:lnSpc>
                <a:spcPct val="90000"/>
              </a:lnSpc>
              <a:spcBef>
                <a:spcPts val="1700"/>
              </a:spcBef>
            </a:pPr>
            <a:r>
              <a:rPr lang="en-US" sz="2200" dirty="0">
                <a:latin typeface="Arial" charset="0"/>
                <a:ea typeface="ＭＳ Ｐゴシック" charset="0"/>
                <a:cs typeface="ＭＳ Ｐゴシック" charset="0"/>
              </a:rPr>
              <a:t>Recent work on endocrine disruption shows potential health effects including immune function, metabolism, brain development and </a:t>
            </a:r>
            <a:r>
              <a:rPr lang="en-US" sz="2200" dirty="0" smtClean="0">
                <a:latin typeface="Arial" charset="0"/>
                <a:ea typeface="ＭＳ Ｐゴシック" charset="0"/>
                <a:cs typeface="ＭＳ Ｐゴシック" charset="0"/>
              </a:rPr>
              <a:t>behavior.  Animal </a:t>
            </a:r>
            <a:r>
              <a:rPr lang="en-US" sz="2200" dirty="0">
                <a:latin typeface="Arial" charset="0"/>
                <a:ea typeface="ＭＳ Ｐゴシック" charset="0"/>
                <a:cs typeface="ＭＳ Ｐゴシック" charset="0"/>
              </a:rPr>
              <a:t>studies identified exposure to environmental endocrine disruptors can cause weight gain later in </a:t>
            </a:r>
            <a:r>
              <a:rPr lang="en-US" sz="2200" dirty="0" smtClean="0">
                <a:latin typeface="Arial" charset="0"/>
                <a:ea typeface="ＭＳ Ｐゴシック" charset="0"/>
                <a:cs typeface="ＭＳ Ｐゴシック" charset="0"/>
              </a:rPr>
              <a:t>life.  Endocrine </a:t>
            </a:r>
            <a:r>
              <a:rPr lang="en-US" sz="2200" dirty="0">
                <a:latin typeface="Arial" charset="0"/>
                <a:ea typeface="ＭＳ Ｐゴシック" charset="0"/>
                <a:cs typeface="ＭＳ Ｐゴシック" charset="0"/>
              </a:rPr>
              <a:t>Disruptors have also been linked to cancers, altered behavior, diabetes, immune dysfunction, reproductive dysfunction, and cardiovascular disease </a:t>
            </a:r>
          </a:p>
        </p:txBody>
      </p:sp>
      <p:pic>
        <p:nvPicPr>
          <p:cNvPr id="40963" name="Picture 4" descr="G:\client NIEHS JOBS\FlowersC10_2556\art\iStock_000002539402 xs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1828800"/>
            <a:ext cx="2433638" cy="1616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625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1022350"/>
            <a:ext cx="8229600" cy="730250"/>
          </a:xfrm>
        </p:spPr>
        <p:txBody>
          <a:bodyPr/>
          <a:lstStyle/>
          <a:p>
            <a:pPr algn="ctr"/>
            <a:r>
              <a:rPr lang="en-US" sz="2800">
                <a:latin typeface="Arial" charset="0"/>
                <a:ea typeface="ＭＳ Ｐゴシック" charset="0"/>
                <a:cs typeface="ＭＳ Ｐゴシック" charset="0"/>
              </a:rPr>
              <a:t>Decreasing Age of Puberty</a:t>
            </a:r>
          </a:p>
        </p:txBody>
      </p:sp>
      <p:sp>
        <p:nvSpPr>
          <p:cNvPr id="45058" name="Rectangle 3"/>
          <p:cNvSpPr>
            <a:spLocks noGrp="1" noChangeArrowheads="1"/>
          </p:cNvSpPr>
          <p:nvPr>
            <p:ph type="body" idx="1"/>
          </p:nvPr>
        </p:nvSpPr>
        <p:spPr>
          <a:xfrm>
            <a:off x="228600" y="1924050"/>
            <a:ext cx="4343400" cy="4498975"/>
          </a:xfrm>
        </p:spPr>
        <p:txBody>
          <a:bodyPr/>
          <a:lstStyle/>
          <a:p>
            <a:pPr>
              <a:buFontTx/>
              <a:buNone/>
            </a:pPr>
            <a:r>
              <a:rPr lang="en-US" sz="2400" b="1">
                <a:latin typeface="Arial" charset="0"/>
                <a:ea typeface="ＭＳ Ｐゴシック" charset="0"/>
                <a:cs typeface="ＭＳ Ｐゴシック" charset="0"/>
              </a:rPr>
              <a:t>US expert panel concluded:</a:t>
            </a:r>
            <a:endParaRPr lang="en-US" sz="2000">
              <a:latin typeface="Arial" charset="0"/>
              <a:ea typeface="ＭＳ Ｐゴシック" charset="0"/>
              <a:cs typeface="ＭＳ Ｐゴシック" charset="0"/>
            </a:endParaRPr>
          </a:p>
          <a:p>
            <a:r>
              <a:rPr lang="en-US" sz="2200">
                <a:latin typeface="Arial" charset="0"/>
                <a:ea typeface="ＭＳ Ｐゴシック" charset="0"/>
                <a:cs typeface="ＭＳ Ｐゴシック" charset="0"/>
              </a:rPr>
              <a:t>Earlier breast development and onset of menarche</a:t>
            </a:r>
            <a:endParaRPr lang="en-US" sz="2200">
              <a:solidFill>
                <a:srgbClr val="000099"/>
              </a:solidFill>
              <a:latin typeface="Arial" charset="0"/>
              <a:ea typeface="ＭＳ Ｐゴシック" charset="0"/>
              <a:cs typeface="ＭＳ Ｐゴシック" charset="0"/>
            </a:endParaRPr>
          </a:p>
          <a:p>
            <a:r>
              <a:rPr lang="ja-JP" altLang="en-US" sz="2200">
                <a:latin typeface="Arial" charset="0"/>
                <a:ea typeface="ＭＳ Ｐゴシック" charset="0"/>
                <a:cs typeface="ＭＳ Ｐゴシック" charset="0"/>
              </a:rPr>
              <a:t>“</a:t>
            </a:r>
            <a:r>
              <a:rPr lang="en-US" altLang="ja-JP" sz="2200">
                <a:latin typeface="Arial" charset="0"/>
                <a:ea typeface="ＭＳ Ｐゴシック" charset="0"/>
                <a:cs typeface="ＭＳ Ｐゴシック" charset="0"/>
              </a:rPr>
              <a:t>Suggest … endocrine-disrupting chemicals …and body fat are important factors associated</a:t>
            </a:r>
            <a:r>
              <a:rPr lang="ja-JP" altLang="en-US" sz="2200">
                <a:latin typeface="Arial" charset="0"/>
                <a:ea typeface="ＭＳ Ｐゴシック" charset="0"/>
                <a:cs typeface="ＭＳ Ｐゴシック" charset="0"/>
              </a:rPr>
              <a:t>”</a:t>
            </a:r>
            <a:r>
              <a:rPr lang="en-US" altLang="ja-JP" sz="2200">
                <a:latin typeface="Arial" charset="0"/>
                <a:ea typeface="ＭＳ Ｐゴシック" charset="0"/>
                <a:cs typeface="ＭＳ Ｐゴシック" charset="0"/>
              </a:rPr>
              <a:t> with the change</a:t>
            </a:r>
          </a:p>
          <a:p>
            <a:r>
              <a:rPr lang="en-US" sz="2200">
                <a:latin typeface="Arial" charset="0"/>
                <a:ea typeface="ＭＳ Ｐゴシック" charset="0"/>
                <a:cs typeface="ＭＳ Ｐゴシック" charset="0"/>
              </a:rPr>
              <a:t>African American and Mexican American girls enter puberty earlier than white girls</a:t>
            </a:r>
          </a:p>
        </p:txBody>
      </p:sp>
      <p:sp>
        <p:nvSpPr>
          <p:cNvPr id="45059" name="Text Box 6"/>
          <p:cNvSpPr txBox="1">
            <a:spLocks noChangeArrowheads="1"/>
          </p:cNvSpPr>
          <p:nvPr/>
        </p:nvSpPr>
        <p:spPr bwMode="auto">
          <a:xfrm>
            <a:off x="3902075" y="6362700"/>
            <a:ext cx="5013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9pPr>
          </a:lstStyle>
          <a:p>
            <a:pPr algn="r" eaLnBrk="1">
              <a:lnSpc>
                <a:spcPct val="97000"/>
              </a:lnSpc>
              <a:buClr>
                <a:srgbClr val="000000"/>
              </a:buClr>
              <a:buSzPct val="45000"/>
              <a:buFont typeface="StarSymbol" charset="0"/>
              <a:buNone/>
            </a:pPr>
            <a:r>
              <a:rPr lang="en-GB" sz="1800"/>
              <a:t>Euling et al. Pediatrics 2008.</a:t>
            </a:r>
          </a:p>
        </p:txBody>
      </p:sp>
      <p:sp>
        <p:nvSpPr>
          <p:cNvPr id="45060" name="Text Box 7"/>
          <p:cNvSpPr txBox="1">
            <a:spLocks noChangeArrowheads="1"/>
          </p:cNvSpPr>
          <p:nvPr/>
        </p:nvSpPr>
        <p:spPr bwMode="auto">
          <a:xfrm>
            <a:off x="4876800" y="2514600"/>
            <a:ext cx="42576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algn="ctr" eaLnBrk="1">
              <a:lnSpc>
                <a:spcPct val="97000"/>
              </a:lnSpc>
              <a:buClr>
                <a:srgbClr val="000000"/>
              </a:buClr>
              <a:buSzPct val="45000"/>
              <a:buFont typeface="StarSymbol" charset="0"/>
              <a:buNone/>
            </a:pPr>
            <a:r>
              <a:rPr lang="en-GB" sz="1600" b="1"/>
              <a:t>Age of Menarche in Europe and the US </a:t>
            </a:r>
          </a:p>
          <a:p>
            <a:pPr algn="ctr" eaLnBrk="1">
              <a:lnSpc>
                <a:spcPct val="97000"/>
              </a:lnSpc>
              <a:buClr>
                <a:srgbClr val="000000"/>
              </a:buClr>
              <a:buSzPct val="45000"/>
              <a:buFont typeface="StarSymbol" charset="0"/>
              <a:buNone/>
            </a:pPr>
            <a:r>
              <a:rPr lang="en-GB" sz="1600" b="1"/>
              <a:t>from 1790 to 1980</a:t>
            </a:r>
          </a:p>
        </p:txBody>
      </p:sp>
      <p:pic>
        <p:nvPicPr>
          <p:cNvPr id="4506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2971800"/>
            <a:ext cx="418306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1299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1022350"/>
            <a:ext cx="8229600" cy="730250"/>
          </a:xfrm>
        </p:spPr>
        <p:txBody>
          <a:bodyPr/>
          <a:lstStyle/>
          <a:p>
            <a:pPr algn="ctr"/>
            <a:r>
              <a:rPr lang="en-US" sz="2800">
                <a:latin typeface="Arial" charset="0"/>
                <a:ea typeface="ＭＳ Ｐゴシック" charset="0"/>
                <a:cs typeface="ＭＳ Ｐゴシック" charset="0"/>
              </a:rPr>
              <a:t>Decreasing Age of Puberty</a:t>
            </a:r>
          </a:p>
        </p:txBody>
      </p:sp>
      <p:sp>
        <p:nvSpPr>
          <p:cNvPr id="47106" name="Rectangle 3"/>
          <p:cNvSpPr>
            <a:spLocks noGrp="1" noChangeArrowheads="1"/>
          </p:cNvSpPr>
          <p:nvPr>
            <p:ph type="body" idx="1"/>
          </p:nvPr>
        </p:nvSpPr>
        <p:spPr>
          <a:xfrm>
            <a:off x="304800" y="1828800"/>
            <a:ext cx="8610600" cy="4800600"/>
          </a:xfrm>
        </p:spPr>
        <p:txBody>
          <a:bodyPr/>
          <a:lstStyle/>
          <a:p>
            <a:pPr marL="0" indent="0"/>
            <a:r>
              <a:rPr lang="en-US" sz="2000">
                <a:latin typeface="Arial" charset="0"/>
                <a:ea typeface="ＭＳ Ｐゴシック" charset="0"/>
                <a:cs typeface="ＭＳ Ｐゴシック" charset="0"/>
              </a:rPr>
              <a:t>  The proportion of white girls in the Breast Cancer and the Environment Research Consortium who attained breast stage &gt;2 at age 7 years </a:t>
            </a:r>
            <a:r>
              <a:rPr lang="en-US" sz="2000" b="1">
                <a:latin typeface="Arial" charset="0"/>
                <a:ea typeface="ＭＳ Ｐゴシック" charset="0"/>
                <a:cs typeface="ＭＳ Ｐゴシック" charset="0"/>
              </a:rPr>
              <a:t>significantly greater</a:t>
            </a:r>
            <a:r>
              <a:rPr lang="en-US" sz="2000">
                <a:latin typeface="Arial" charset="0"/>
                <a:ea typeface="ＭＳ Ｐゴシック" charset="0"/>
                <a:cs typeface="ＭＳ Ｐゴシック" charset="0"/>
              </a:rPr>
              <a:t> than reported in Pediatric Research in Office Settings (PROS) network in 1997. </a:t>
            </a:r>
          </a:p>
          <a:p>
            <a:pPr lvl="1"/>
            <a:r>
              <a:rPr lang="en-US" sz="1800">
                <a:latin typeface="Arial" charset="0"/>
                <a:ea typeface="ＭＳ Ｐゴシック" charset="0"/>
              </a:rPr>
              <a:t>White girls: 10.4% vs 5.0% (z = 3.72, P = .001)</a:t>
            </a:r>
          </a:p>
          <a:p>
            <a:pPr lvl="1"/>
            <a:r>
              <a:rPr lang="en-US" sz="1800">
                <a:latin typeface="Arial" charset="0"/>
                <a:ea typeface="ＭＳ Ｐゴシック" charset="0"/>
              </a:rPr>
              <a:t>Black non-Hispanic girls: 23.4% vs 15.4% (not significant)</a:t>
            </a:r>
          </a:p>
          <a:p>
            <a:pPr marL="0" indent="0"/>
            <a:r>
              <a:rPr lang="en-US" sz="2000">
                <a:latin typeface="Arial" charset="0"/>
                <a:ea typeface="ＭＳ Ｐゴシック" charset="0"/>
                <a:cs typeface="ＭＳ Ｐゴシック" charset="0"/>
              </a:rPr>
              <a:t>  The proportion of white girls at breast stage &gt;2 at age 8 also significantly greater than PROS.</a:t>
            </a:r>
          </a:p>
          <a:p>
            <a:pPr lvl="1"/>
            <a:r>
              <a:rPr lang="en-US" sz="1800">
                <a:latin typeface="Arial" charset="0"/>
                <a:ea typeface="ＭＳ Ｐゴシック" charset="0"/>
              </a:rPr>
              <a:t>White girls: 17.9% vs 10.5% (z = 3.77, P &lt; .0002) </a:t>
            </a:r>
          </a:p>
          <a:p>
            <a:pPr lvl="1"/>
            <a:r>
              <a:rPr lang="en-US" sz="1800">
                <a:latin typeface="Arial" charset="0"/>
                <a:ea typeface="ＭＳ Ｐゴシック" charset="0"/>
              </a:rPr>
              <a:t>Black non-Hispanic girls: 37.0% vs 36.6% (not significant)  </a:t>
            </a:r>
          </a:p>
          <a:p>
            <a:pPr lvl="1"/>
            <a:endParaRPr lang="en-US" sz="1800">
              <a:latin typeface="Arial" charset="0"/>
              <a:ea typeface="ＭＳ Ｐゴシック" charset="0"/>
            </a:endParaRPr>
          </a:p>
          <a:p>
            <a:pPr lvl="1" algn="r">
              <a:buFontTx/>
              <a:buNone/>
            </a:pPr>
            <a:r>
              <a:rPr lang="en-US" sz="1800">
                <a:latin typeface="Arial" charset="0"/>
                <a:ea typeface="ＭＳ Ｐゴシック" charset="0"/>
              </a:rPr>
              <a:t>Biro et al, Pediatrics 2010.</a:t>
            </a:r>
          </a:p>
        </p:txBody>
      </p:sp>
    </p:spTree>
    <p:extLst>
      <p:ext uri="{BB962C8B-B14F-4D97-AF65-F5344CB8AC3E}">
        <p14:creationId xmlns:p14="http://schemas.microsoft.com/office/powerpoint/2010/main" val="41652408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111125" y="6518275"/>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200" i="1"/>
              <a:t>Sharpe and Irvine, 2004</a:t>
            </a:r>
          </a:p>
        </p:txBody>
      </p:sp>
      <p:sp>
        <p:nvSpPr>
          <p:cNvPr id="8194" name="Rectangle 10"/>
          <p:cNvSpPr>
            <a:spLocks noGrp="1" noChangeArrowheads="1"/>
          </p:cNvSpPr>
          <p:nvPr>
            <p:ph type="title" idx="4294967295"/>
          </p:nvPr>
        </p:nvSpPr>
        <p:spPr/>
        <p:txBody>
          <a:bodyPr/>
          <a:lstStyle/>
          <a:p>
            <a:r>
              <a:rPr lang="en-US">
                <a:latin typeface="Arial" charset="0"/>
                <a:ea typeface="ＭＳ Ｐゴシック" charset="0"/>
                <a:cs typeface="ＭＳ Ｐゴシック" charset="0"/>
              </a:rPr>
              <a:t>Should We Be Concerned? </a:t>
            </a:r>
          </a:p>
        </p:txBody>
      </p:sp>
      <p:pic>
        <p:nvPicPr>
          <p:cNvPr id="8195" name="Picture 12" descr="bar charts v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1666875"/>
            <a:ext cx="57912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1454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57200" y="1022350"/>
            <a:ext cx="8229600" cy="730250"/>
          </a:xfrm>
        </p:spPr>
        <p:txBody>
          <a:bodyPr/>
          <a:lstStyle/>
          <a:p>
            <a:pPr algn="ctr"/>
            <a:r>
              <a:rPr lang="en-US" sz="2800">
                <a:latin typeface="Arial" charset="0"/>
                <a:ea typeface="ＭＳ Ｐゴシック" charset="0"/>
                <a:cs typeface="ＭＳ Ｐゴシック" charset="0"/>
              </a:rPr>
              <a:t>Decreasing Age of Puberty</a:t>
            </a:r>
          </a:p>
        </p:txBody>
      </p:sp>
      <p:sp>
        <p:nvSpPr>
          <p:cNvPr id="49154" name="Rectangle 3"/>
          <p:cNvSpPr>
            <a:spLocks noGrp="1" noChangeArrowheads="1"/>
          </p:cNvSpPr>
          <p:nvPr>
            <p:ph type="body" idx="1"/>
          </p:nvPr>
        </p:nvSpPr>
        <p:spPr>
          <a:xfrm>
            <a:off x="304800" y="1828800"/>
            <a:ext cx="8610600" cy="4800600"/>
          </a:xfrm>
        </p:spPr>
        <p:txBody>
          <a:bodyPr/>
          <a:lstStyle/>
          <a:p>
            <a:pPr marL="0" indent="0">
              <a:lnSpc>
                <a:spcPct val="85000"/>
              </a:lnSpc>
              <a:buFontTx/>
              <a:buNone/>
            </a:pPr>
            <a:r>
              <a:rPr lang="en-US" sz="2200">
                <a:latin typeface="Arial" charset="0"/>
                <a:ea typeface="ＭＳ Ｐゴシック" charset="0"/>
                <a:cs typeface="ＭＳ Ｐゴシック" charset="0"/>
              </a:rPr>
              <a:t>Exposure to three chemical classes (phenols, phthalates, and phytoestrogens) in multiethnic longitudinal study of 1,151 girls:</a:t>
            </a:r>
          </a:p>
          <a:p>
            <a:pPr lvl="1">
              <a:lnSpc>
                <a:spcPct val="85000"/>
              </a:lnSpc>
            </a:pPr>
            <a:r>
              <a:rPr lang="en-US" sz="2000">
                <a:latin typeface="Arial" charset="0"/>
                <a:ea typeface="ＭＳ Ｐゴシック" charset="0"/>
              </a:rPr>
              <a:t>High-molecular-weight phthalate metabolites and triclosan weakly associated with pubic hair development </a:t>
            </a:r>
          </a:p>
          <a:p>
            <a:pPr lvl="1">
              <a:lnSpc>
                <a:spcPct val="85000"/>
              </a:lnSpc>
            </a:pPr>
            <a:r>
              <a:rPr lang="en-US" sz="2000">
                <a:latin typeface="Arial" charset="0"/>
                <a:ea typeface="ＭＳ Ｐゴシック" charset="0"/>
              </a:rPr>
              <a:t>Daidzein with breast stage</a:t>
            </a:r>
          </a:p>
          <a:p>
            <a:pPr lvl="1">
              <a:lnSpc>
                <a:spcPct val="85000"/>
              </a:lnSpc>
            </a:pPr>
            <a:r>
              <a:rPr lang="en-US" sz="2000">
                <a:latin typeface="Arial" charset="0"/>
                <a:ea typeface="ＭＳ Ｐゴシック" charset="0"/>
              </a:rPr>
              <a:t>Low-molecular-weight phthalate biomarkers associated with breast and pubic hair development</a:t>
            </a:r>
          </a:p>
          <a:p>
            <a:pPr lvl="1">
              <a:lnSpc>
                <a:spcPct val="85000"/>
              </a:lnSpc>
            </a:pPr>
            <a:r>
              <a:rPr lang="en-US" sz="2000">
                <a:latin typeface="Arial" charset="0"/>
                <a:ea typeface="ＭＳ Ｐゴシック" charset="0"/>
              </a:rPr>
              <a:t>Enterolactone attenuated BMI associations with breast development</a:t>
            </a:r>
            <a:endParaRPr lang="en-US" sz="1800">
              <a:latin typeface="Arial" charset="0"/>
              <a:ea typeface="ＭＳ Ｐゴシック" charset="0"/>
            </a:endParaRPr>
          </a:p>
          <a:p>
            <a:pPr marL="0" indent="0">
              <a:lnSpc>
                <a:spcPct val="85000"/>
              </a:lnSpc>
              <a:buFontTx/>
              <a:buNone/>
            </a:pPr>
            <a:r>
              <a:rPr lang="en-US" sz="2200">
                <a:latin typeface="Arial" charset="0"/>
                <a:ea typeface="ＭＳ Ｐゴシック" charset="0"/>
                <a:cs typeface="ＭＳ Ｐゴシック" charset="0"/>
              </a:rPr>
              <a:t>Weak, hormonally active xenobiotic agents had small associations with pubertal development, mainly agents detected at highest concentrations.</a:t>
            </a:r>
            <a:endParaRPr lang="en-US" sz="1800">
              <a:latin typeface="Arial" charset="0"/>
              <a:ea typeface="ＭＳ Ｐゴシック" charset="0"/>
              <a:cs typeface="ＭＳ Ｐゴシック" charset="0"/>
            </a:endParaRPr>
          </a:p>
          <a:p>
            <a:pPr marL="0" indent="0" algn="r">
              <a:lnSpc>
                <a:spcPct val="85000"/>
              </a:lnSpc>
              <a:buFontTx/>
              <a:buNone/>
            </a:pPr>
            <a:r>
              <a:rPr lang="en-US" sz="1800">
                <a:latin typeface="Arial" charset="0"/>
                <a:ea typeface="ＭＳ Ｐゴシック" charset="0"/>
                <a:cs typeface="ＭＳ Ｐゴシック" charset="0"/>
              </a:rPr>
              <a:t>Wolff et al,</a:t>
            </a:r>
            <a:r>
              <a:rPr lang="en-US" sz="1800" b="1">
                <a:latin typeface="Arial" charset="0"/>
                <a:ea typeface="ＭＳ Ｐゴシック" charset="0"/>
                <a:cs typeface="ＭＳ Ｐゴシック" charset="0"/>
              </a:rPr>
              <a:t> </a:t>
            </a:r>
            <a:r>
              <a:rPr lang="en-US" sz="1800">
                <a:latin typeface="Arial" charset="0"/>
                <a:ea typeface="ＭＳ Ｐゴシック" charset="0"/>
                <a:cs typeface="ＭＳ Ｐゴシック" charset="0"/>
              </a:rPr>
              <a:t>EHP 2010</a:t>
            </a:r>
          </a:p>
        </p:txBody>
      </p:sp>
    </p:spTree>
    <p:extLst>
      <p:ext uri="{BB962C8B-B14F-4D97-AF65-F5344CB8AC3E}">
        <p14:creationId xmlns:p14="http://schemas.microsoft.com/office/powerpoint/2010/main" val="36983347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ehp.8100.g00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2950" y="1905000"/>
            <a:ext cx="45910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2"/>
          <p:cNvSpPr>
            <a:spLocks noGrp="1" noChangeArrowheads="1"/>
          </p:cNvSpPr>
          <p:nvPr>
            <p:ph type="title"/>
          </p:nvPr>
        </p:nvSpPr>
        <p:spPr>
          <a:xfrm>
            <a:off x="304800" y="1022350"/>
            <a:ext cx="8458200" cy="730250"/>
          </a:xfrm>
        </p:spPr>
        <p:txBody>
          <a:bodyPr/>
          <a:lstStyle/>
          <a:p>
            <a:pPr algn="ctr"/>
            <a:r>
              <a:rPr lang="en-US" sz="2800">
                <a:latin typeface="Arial" charset="0"/>
                <a:ea typeface="ＭＳ Ｐゴシック" charset="0"/>
                <a:cs typeface="ＭＳ Ｐゴシック" charset="0"/>
              </a:rPr>
              <a:t>Phthalates and Anogenital Distance</a:t>
            </a:r>
          </a:p>
        </p:txBody>
      </p:sp>
      <p:sp>
        <p:nvSpPr>
          <p:cNvPr id="51203" name="Rectangle 3"/>
          <p:cNvSpPr>
            <a:spLocks noGrp="1" noChangeArrowheads="1"/>
          </p:cNvSpPr>
          <p:nvPr>
            <p:ph type="body" idx="1"/>
          </p:nvPr>
        </p:nvSpPr>
        <p:spPr>
          <a:xfrm>
            <a:off x="304800" y="1981200"/>
            <a:ext cx="8610600" cy="4876800"/>
          </a:xfrm>
        </p:spPr>
        <p:txBody>
          <a:bodyPr/>
          <a:lstStyle/>
          <a:p>
            <a:pPr>
              <a:lnSpc>
                <a:spcPct val="85000"/>
              </a:lnSpc>
            </a:pPr>
            <a:r>
              <a:rPr lang="en-US" sz="2200">
                <a:latin typeface="Arial" charset="0"/>
                <a:ea typeface="ＭＳ Ｐゴシック" charset="0"/>
                <a:cs typeface="ＭＳ Ｐゴシック" charset="0"/>
              </a:rPr>
              <a:t>Higher exposure to phthalates</a:t>
            </a:r>
            <a:br>
              <a:rPr lang="en-US" sz="2200">
                <a:latin typeface="Arial" charset="0"/>
                <a:ea typeface="ＭＳ Ｐゴシック" charset="0"/>
                <a:cs typeface="ＭＳ Ｐゴシック" charset="0"/>
              </a:rPr>
            </a:br>
            <a:r>
              <a:rPr lang="en-US" sz="2200">
                <a:latin typeface="Arial" charset="0"/>
                <a:ea typeface="ＭＳ Ｐゴシック" charset="0"/>
                <a:cs typeface="ＭＳ Ｐゴシック" charset="0"/>
              </a:rPr>
              <a:t>(phthalate score) results in lower </a:t>
            </a:r>
            <a:br>
              <a:rPr lang="en-US" sz="2200">
                <a:latin typeface="Arial" charset="0"/>
                <a:ea typeface="ＭＳ Ｐゴシック" charset="0"/>
                <a:cs typeface="ＭＳ Ｐゴシック" charset="0"/>
              </a:rPr>
            </a:br>
            <a:r>
              <a:rPr lang="en-US" sz="2200">
                <a:latin typeface="Arial" charset="0"/>
                <a:ea typeface="ＭＳ Ｐゴシック" charset="0"/>
                <a:cs typeface="ＭＳ Ｐゴシック" charset="0"/>
              </a:rPr>
              <a:t>anogenital index (AGI) in boys.</a:t>
            </a:r>
          </a:p>
          <a:p>
            <a:pPr>
              <a:lnSpc>
                <a:spcPct val="85000"/>
              </a:lnSpc>
            </a:pPr>
            <a:r>
              <a:rPr lang="en-US" sz="2200">
                <a:latin typeface="Arial" charset="0"/>
                <a:ea typeface="ＭＳ Ｐゴシック" charset="0"/>
                <a:cs typeface="ＭＳ Ｐゴシック" charset="0"/>
              </a:rPr>
              <a:t>Association between AGI and </a:t>
            </a:r>
            <a:br>
              <a:rPr lang="en-US" sz="2200">
                <a:latin typeface="Arial" charset="0"/>
                <a:ea typeface="ＭＳ Ｐゴシック" charset="0"/>
                <a:cs typeface="ＭＳ Ｐゴシック" charset="0"/>
              </a:rPr>
            </a:br>
            <a:r>
              <a:rPr lang="en-US" sz="2200">
                <a:latin typeface="Arial" charset="0"/>
                <a:ea typeface="ＭＳ Ｐゴシック" charset="0"/>
                <a:cs typeface="ＭＳ Ｐゴシック" charset="0"/>
              </a:rPr>
              <a:t>phthalate exposure consistent </a:t>
            </a:r>
            <a:br>
              <a:rPr lang="en-US" sz="2200">
                <a:latin typeface="Arial" charset="0"/>
                <a:ea typeface="ＭＳ Ｐゴシック" charset="0"/>
                <a:cs typeface="ＭＳ Ｐゴシック" charset="0"/>
              </a:rPr>
            </a:br>
            <a:r>
              <a:rPr lang="en-US" sz="2200">
                <a:latin typeface="Arial" charset="0"/>
                <a:ea typeface="ＭＳ Ｐゴシック" charset="0"/>
                <a:cs typeface="ＭＳ Ｐゴシック" charset="0"/>
              </a:rPr>
              <a:t>with phthalate-related syndrome </a:t>
            </a:r>
            <a:br>
              <a:rPr lang="en-US" sz="2200">
                <a:latin typeface="Arial" charset="0"/>
                <a:ea typeface="ＭＳ Ｐゴシック" charset="0"/>
                <a:cs typeface="ＭＳ Ｐゴシック" charset="0"/>
              </a:rPr>
            </a:br>
            <a:r>
              <a:rPr lang="en-US" sz="2200">
                <a:latin typeface="Arial" charset="0"/>
                <a:ea typeface="ＭＳ Ｐゴシック" charset="0"/>
                <a:cs typeface="ＭＳ Ｐゴシック" charset="0"/>
              </a:rPr>
              <a:t>reported in prenatally exposed </a:t>
            </a:r>
            <a:br>
              <a:rPr lang="en-US" sz="2200">
                <a:latin typeface="Arial" charset="0"/>
                <a:ea typeface="ＭＳ Ｐゴシック" charset="0"/>
                <a:cs typeface="ＭＳ Ｐゴシック" charset="0"/>
              </a:rPr>
            </a:br>
            <a:r>
              <a:rPr lang="en-US" sz="2200">
                <a:latin typeface="Arial" charset="0"/>
                <a:ea typeface="ＭＳ Ｐゴシック" charset="0"/>
                <a:cs typeface="ＭＳ Ｐゴシック" charset="0"/>
              </a:rPr>
              <a:t>rodents.</a:t>
            </a:r>
          </a:p>
          <a:p>
            <a:pPr>
              <a:lnSpc>
                <a:spcPct val="85000"/>
              </a:lnSpc>
            </a:pPr>
            <a:r>
              <a:rPr lang="en-US" sz="2200">
                <a:latin typeface="Arial" charset="0"/>
                <a:ea typeface="ＭＳ Ｐゴシック" charset="0"/>
                <a:cs typeface="ＭＳ Ｐゴシック" charset="0"/>
              </a:rPr>
              <a:t>Data support hypothesis that </a:t>
            </a:r>
            <a:br>
              <a:rPr lang="en-US" sz="2200">
                <a:latin typeface="Arial" charset="0"/>
                <a:ea typeface="ＭＳ Ｐゴシック" charset="0"/>
                <a:cs typeface="ＭＳ Ｐゴシック" charset="0"/>
              </a:rPr>
            </a:br>
            <a:r>
              <a:rPr lang="en-US" sz="2200">
                <a:latin typeface="Arial" charset="0"/>
                <a:ea typeface="ＭＳ Ｐゴシック" charset="0"/>
                <a:cs typeface="ＭＳ Ｐゴシック" charset="0"/>
              </a:rPr>
              <a:t>prenatal phthalate exposure</a:t>
            </a:r>
            <a:br>
              <a:rPr lang="en-US" sz="2200">
                <a:latin typeface="Arial" charset="0"/>
                <a:ea typeface="ＭＳ Ｐゴシック" charset="0"/>
                <a:cs typeface="ＭＳ Ｐゴシック" charset="0"/>
              </a:rPr>
            </a:br>
            <a:r>
              <a:rPr lang="en-US" sz="2200">
                <a:latin typeface="Arial" charset="0"/>
                <a:ea typeface="ＭＳ Ｐゴシック" charset="0"/>
                <a:cs typeface="ＭＳ Ｐゴシック" charset="0"/>
              </a:rPr>
              <a:t>at environmental levels adversely</a:t>
            </a:r>
            <a:br>
              <a:rPr lang="en-US" sz="2200">
                <a:latin typeface="Arial" charset="0"/>
                <a:ea typeface="ＭＳ Ｐゴシック" charset="0"/>
                <a:cs typeface="ＭＳ Ｐゴシック" charset="0"/>
              </a:rPr>
            </a:br>
            <a:r>
              <a:rPr lang="en-US" sz="2200">
                <a:latin typeface="Arial" charset="0"/>
                <a:ea typeface="ＭＳ Ｐゴシック" charset="0"/>
                <a:cs typeface="ＭＳ Ｐゴシック" charset="0"/>
              </a:rPr>
              <a:t>affects male reproductive development.</a:t>
            </a:r>
          </a:p>
          <a:p>
            <a:pPr marL="227013" lvl="1" indent="0" algn="r">
              <a:lnSpc>
                <a:spcPct val="85000"/>
              </a:lnSpc>
              <a:buFontTx/>
              <a:buNone/>
            </a:pPr>
            <a:endParaRPr lang="en-US" sz="1200">
              <a:latin typeface="Arial" charset="0"/>
              <a:ea typeface="ＭＳ Ｐゴシック" charset="0"/>
              <a:cs typeface="ＭＳ Ｐゴシック" charset="0"/>
            </a:endParaRPr>
          </a:p>
          <a:p>
            <a:pPr marL="227013" lvl="1" indent="0" algn="r">
              <a:lnSpc>
                <a:spcPct val="85000"/>
              </a:lnSpc>
              <a:buFontTx/>
              <a:buNone/>
            </a:pPr>
            <a:r>
              <a:rPr lang="en-US" sz="1200">
                <a:latin typeface="Arial" charset="0"/>
                <a:ea typeface="ＭＳ Ｐゴシック" charset="0"/>
                <a:cs typeface="ＭＳ Ｐゴシック" charset="0"/>
              </a:rPr>
              <a:t>Swann et al, 2005. EHP;</a:t>
            </a:r>
            <a:r>
              <a:rPr lang="en-US" sz="1200">
                <a:latin typeface="Arial" charset="0"/>
                <a:ea typeface="ＭＳ Ｐゴシック" charset="0"/>
              </a:rPr>
              <a:t>113(8):1056–1061</a:t>
            </a:r>
            <a:endParaRPr lang="en-US" sz="1800">
              <a:latin typeface="Arial" charset="0"/>
              <a:ea typeface="ＭＳ Ｐゴシック" charset="0"/>
              <a:cs typeface="ＭＳ Ｐゴシック" charset="0"/>
            </a:endParaRPr>
          </a:p>
        </p:txBody>
      </p:sp>
    </p:spTree>
    <p:extLst>
      <p:ext uri="{BB962C8B-B14F-4D97-AF65-F5344CB8AC3E}">
        <p14:creationId xmlns:p14="http://schemas.microsoft.com/office/powerpoint/2010/main" val="26963442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255588" y="990600"/>
            <a:ext cx="8736012" cy="685800"/>
          </a:xfrm>
        </p:spPr>
        <p:txBody>
          <a:bodyPr/>
          <a:lstStyle/>
          <a:p>
            <a:pPr eaLnBrk="1" hangingPunct="1"/>
            <a:r>
              <a:rPr lang="en-US" sz="2800">
                <a:latin typeface="Arial" charset="0"/>
                <a:ea typeface="ＭＳ Ｐゴシック" charset="0"/>
                <a:cs typeface="Arial" charset="0"/>
              </a:rPr>
              <a:t>Bisphenol A &amp; Diabetes / Obesity (Human Studies)</a:t>
            </a:r>
          </a:p>
        </p:txBody>
      </p:sp>
      <p:pic>
        <p:nvPicPr>
          <p:cNvPr id="53250" name="Picture 2" descr="Description: Description: Description: cid:image003.png@01CCCB26.CFAEFFD0"/>
          <p:cNvPicPr>
            <a:picLocks noChangeAspect="1" noChangeArrowheads="1"/>
          </p:cNvPicPr>
          <p:nvPr/>
        </p:nvPicPr>
        <p:blipFill>
          <a:blip r:embed="rId3" cstate="email">
            <a:extLst>
              <a:ext uri="{28A0092B-C50C-407E-A947-70E740481C1C}">
                <a14:useLocalDpi xmlns:a14="http://schemas.microsoft.com/office/drawing/2010/main" val="0"/>
              </a:ext>
            </a:extLst>
          </a:blip>
          <a:srcRect l="82159" r="3419" b="5884"/>
          <a:stretch>
            <a:fillRect/>
          </a:stretch>
        </p:blipFill>
        <p:spPr bwMode="auto">
          <a:xfrm>
            <a:off x="7540625" y="1730375"/>
            <a:ext cx="12954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Content Placeholder 2"/>
          <p:cNvSpPr>
            <a:spLocks noGrp="1"/>
          </p:cNvSpPr>
          <p:nvPr>
            <p:ph idx="1"/>
          </p:nvPr>
        </p:nvSpPr>
        <p:spPr>
          <a:xfrm>
            <a:off x="381000" y="1981200"/>
            <a:ext cx="7162800" cy="4114800"/>
          </a:xfrm>
        </p:spPr>
        <p:txBody>
          <a:bodyPr/>
          <a:lstStyle/>
          <a:p>
            <a:pPr>
              <a:lnSpc>
                <a:spcPts val="2900"/>
              </a:lnSpc>
              <a:spcBef>
                <a:spcPts val="600"/>
              </a:spcBef>
            </a:pPr>
            <a:r>
              <a:rPr lang="en-US" sz="2000" b="1">
                <a:latin typeface="Arial" charset="0"/>
                <a:ea typeface="ＭＳ Ｐゴシック" charset="0"/>
                <a:cs typeface="ＭＳ Ｐゴシック" charset="0"/>
              </a:rPr>
              <a:t>BPA and Diabetes, Glucose Homeostatis, Obesity</a:t>
            </a:r>
            <a:endParaRPr lang="en-US">
              <a:latin typeface="Arial" charset="0"/>
              <a:ea typeface="ＭＳ Ｐゴシック" charset="0"/>
              <a:cs typeface="ＭＳ Ｐゴシック" charset="0"/>
            </a:endParaRPr>
          </a:p>
          <a:p>
            <a:pPr lvl="1">
              <a:lnSpc>
                <a:spcPts val="2900"/>
              </a:lnSpc>
              <a:spcBef>
                <a:spcPts val="600"/>
              </a:spcBef>
            </a:pPr>
            <a:r>
              <a:rPr lang="en-US" sz="1800">
                <a:latin typeface="Arial" charset="0"/>
                <a:ea typeface="ＭＳ Ｐゴシック" charset="0"/>
              </a:rPr>
              <a:t>NTP Review of 8 Studies</a:t>
            </a:r>
          </a:p>
          <a:p>
            <a:pPr lvl="1">
              <a:lnSpc>
                <a:spcPts val="2900"/>
              </a:lnSpc>
              <a:spcBef>
                <a:spcPts val="600"/>
              </a:spcBef>
            </a:pPr>
            <a:r>
              <a:rPr lang="en-US" sz="1800">
                <a:latin typeface="Arial" charset="0"/>
                <a:ea typeface="ＭＳ Ｐゴシック" charset="0"/>
              </a:rPr>
              <a:t>Studies range from 2008 – 2011</a:t>
            </a:r>
          </a:p>
          <a:p>
            <a:pPr lvl="1">
              <a:lnSpc>
                <a:spcPts val="2900"/>
              </a:lnSpc>
              <a:spcBef>
                <a:spcPts val="600"/>
              </a:spcBef>
            </a:pPr>
            <a:r>
              <a:rPr lang="en-US" sz="1800">
                <a:latin typeface="Arial" charset="0"/>
                <a:ea typeface="ＭＳ Ｐゴシック" charset="0"/>
              </a:rPr>
              <a:t>Risk Estimates show:</a:t>
            </a:r>
          </a:p>
          <a:p>
            <a:pPr lvl="2">
              <a:lnSpc>
                <a:spcPts val="2900"/>
              </a:lnSpc>
              <a:spcBef>
                <a:spcPts val="600"/>
              </a:spcBef>
            </a:pPr>
            <a:r>
              <a:rPr lang="en-US" sz="1800">
                <a:latin typeface="Arial" charset="0"/>
                <a:ea typeface="ＭＳ Ｐゴシック" charset="0"/>
              </a:rPr>
              <a:t>All Odds Ratios &gt; 1.00 for diabetes</a:t>
            </a:r>
          </a:p>
          <a:p>
            <a:pPr lvl="2">
              <a:lnSpc>
                <a:spcPts val="2900"/>
              </a:lnSpc>
              <a:spcBef>
                <a:spcPts val="600"/>
              </a:spcBef>
            </a:pPr>
            <a:r>
              <a:rPr lang="en-US" sz="1800">
                <a:latin typeface="Arial" charset="0"/>
                <a:ea typeface="ＭＳ Ｐゴシック" charset="0"/>
              </a:rPr>
              <a:t>All OR &gt; 1.00 for glucose homeostatis</a:t>
            </a:r>
          </a:p>
          <a:p>
            <a:pPr lvl="2">
              <a:lnSpc>
                <a:spcPts val="2900"/>
              </a:lnSpc>
              <a:spcBef>
                <a:spcPts val="600"/>
              </a:spcBef>
            </a:pPr>
            <a:r>
              <a:rPr lang="en-US" sz="1800">
                <a:latin typeface="Arial" charset="0"/>
                <a:ea typeface="ＭＳ Ｐゴシック" charset="0"/>
              </a:rPr>
              <a:t>All OR &gt; 1.00 for overweight &amp; obesity</a:t>
            </a:r>
          </a:p>
          <a:p>
            <a:pPr lvl="2">
              <a:lnSpc>
                <a:spcPts val="2900"/>
              </a:lnSpc>
              <a:spcBef>
                <a:spcPts val="600"/>
              </a:spcBef>
            </a:pPr>
            <a:r>
              <a:rPr lang="en-US" sz="1800">
                <a:latin typeface="Arial" charset="0"/>
                <a:ea typeface="ＭＳ Ｐゴシック" charset="0"/>
              </a:rPr>
              <a:t>No pooled OR available yet</a:t>
            </a:r>
            <a:br>
              <a:rPr lang="en-US" sz="1800">
                <a:latin typeface="Arial" charset="0"/>
                <a:ea typeface="ＭＳ Ｐゴシック" charset="0"/>
              </a:rPr>
            </a:br>
            <a:endParaRPr lang="en-US" sz="1800">
              <a:latin typeface="Arial" charset="0"/>
              <a:ea typeface="ＭＳ Ｐゴシック" charset="0"/>
            </a:endParaRPr>
          </a:p>
        </p:txBody>
      </p:sp>
    </p:spTree>
    <p:extLst>
      <p:ext uri="{BB962C8B-B14F-4D97-AF65-F5344CB8AC3E}">
        <p14:creationId xmlns:p14="http://schemas.microsoft.com/office/powerpoint/2010/main" val="30384928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Arial" charset="0"/>
                <a:ea typeface="ＭＳ Ｐゴシック" charset="0"/>
                <a:cs typeface="ＭＳ Ｐゴシック" charset="0"/>
              </a:rPr>
              <a:t>Persistence of Biological Effects</a:t>
            </a:r>
          </a:p>
        </p:txBody>
      </p:sp>
      <p:sp>
        <p:nvSpPr>
          <p:cNvPr id="55298" name="Content Placeholder 3"/>
          <p:cNvSpPr>
            <a:spLocks noGrp="1"/>
          </p:cNvSpPr>
          <p:nvPr>
            <p:ph idx="1"/>
          </p:nvPr>
        </p:nvSpPr>
        <p:spPr/>
        <p:txBody>
          <a:bodyPr/>
          <a:lstStyle/>
          <a:p>
            <a:r>
              <a:rPr lang="en-US" sz="2000" dirty="0">
                <a:ea typeface="ＭＳ Ｐゴシック" charset="0"/>
                <a:cs typeface="ＭＳ Ｐゴシック" charset="0"/>
              </a:rPr>
              <a:t>Health effects of exposure to endocrine </a:t>
            </a:r>
            <a:br>
              <a:rPr lang="en-US" sz="2000" dirty="0">
                <a:ea typeface="ＭＳ Ｐゴシック" charset="0"/>
                <a:cs typeface="ＭＳ Ｐゴシック" charset="0"/>
              </a:rPr>
            </a:br>
            <a:r>
              <a:rPr lang="en-US" sz="2000" dirty="0">
                <a:ea typeface="ＭＳ Ｐゴシック" charset="0"/>
                <a:cs typeface="ＭＳ Ｐゴシック" charset="0"/>
              </a:rPr>
              <a:t>disruptors can be observed </a:t>
            </a:r>
            <a:r>
              <a:rPr lang="en-US" sz="2000" b="1" i="1" dirty="0">
                <a:solidFill>
                  <a:srgbClr val="C00000"/>
                </a:solidFill>
                <a:ea typeface="ＭＳ Ｐゴシック" charset="0"/>
                <a:cs typeface="ＭＳ Ｐゴシック" charset="0"/>
              </a:rPr>
              <a:t>long after </a:t>
            </a:r>
            <a:br>
              <a:rPr lang="en-US" sz="2000" b="1" i="1" dirty="0">
                <a:solidFill>
                  <a:srgbClr val="C00000"/>
                </a:solidFill>
                <a:ea typeface="ＭＳ Ｐゴシック" charset="0"/>
                <a:cs typeface="ＭＳ Ｐゴシック" charset="0"/>
              </a:rPr>
            </a:br>
            <a:r>
              <a:rPr lang="en-US" sz="2000" dirty="0">
                <a:ea typeface="ＭＳ Ｐゴシック" charset="0"/>
                <a:cs typeface="ＭＳ Ｐゴシック" charset="0"/>
              </a:rPr>
              <a:t>the actual exposure has stopped </a:t>
            </a:r>
          </a:p>
          <a:p>
            <a:r>
              <a:rPr lang="en-US" sz="2000" dirty="0">
                <a:ea typeface="ＭＳ Ｐゴシック" charset="0"/>
                <a:cs typeface="ＭＳ Ｐゴシック" charset="0"/>
              </a:rPr>
              <a:t>This is especially true when exposures </a:t>
            </a:r>
            <a:br>
              <a:rPr lang="en-US" sz="2000" dirty="0">
                <a:ea typeface="ＭＳ Ｐゴシック" charset="0"/>
                <a:cs typeface="ＭＳ Ｐゴシック" charset="0"/>
              </a:rPr>
            </a:br>
            <a:r>
              <a:rPr lang="en-US" sz="2000" dirty="0">
                <a:ea typeface="ＭＳ Ｐゴシック" charset="0"/>
                <a:cs typeface="ＭＳ Ｐゴシック" charset="0"/>
              </a:rPr>
              <a:t>occur during growth and development, </a:t>
            </a:r>
            <a:br>
              <a:rPr lang="en-US" sz="2000" dirty="0">
                <a:ea typeface="ＭＳ Ｐゴシック" charset="0"/>
                <a:cs typeface="ＭＳ Ｐゴシック" charset="0"/>
              </a:rPr>
            </a:br>
            <a:r>
              <a:rPr lang="en-US" sz="2000" dirty="0">
                <a:ea typeface="ＭＳ Ｐゴシック" charset="0"/>
                <a:cs typeface="ＭＳ Ｐゴシック" charset="0"/>
              </a:rPr>
              <a:t>processes that are very sensitive to endocrine </a:t>
            </a:r>
            <a:r>
              <a:rPr lang="en-US" sz="2000" dirty="0" smtClean="0">
                <a:ea typeface="ＭＳ Ｐゴシック" charset="0"/>
                <a:cs typeface="ＭＳ Ｐゴシック" charset="0"/>
              </a:rPr>
              <a:t>regulation</a:t>
            </a:r>
          </a:p>
          <a:p>
            <a:r>
              <a:rPr lang="en-US" sz="2000" b="1" i="1" dirty="0" smtClean="0">
                <a:solidFill>
                  <a:srgbClr val="800000"/>
                </a:solidFill>
                <a:ea typeface="ＭＳ Ｐゴシック" charset="0"/>
                <a:cs typeface="ＭＳ Ｐゴシック" charset="0"/>
              </a:rPr>
              <a:t>Epigenetics</a:t>
            </a:r>
            <a:r>
              <a:rPr lang="en-US" sz="2000" dirty="0" smtClean="0">
                <a:ea typeface="ＭＳ Ｐゴシック" charset="0"/>
                <a:cs typeface="ＭＳ Ｐゴシック" charset="0"/>
              </a:rPr>
              <a:t>: the </a:t>
            </a:r>
            <a:r>
              <a:rPr lang="en-US" sz="2000" dirty="0">
                <a:ea typeface="ＭＳ Ｐゴシック" charset="0"/>
                <a:cs typeface="ＭＳ Ｐゴシック" charset="0"/>
              </a:rPr>
              <a:t>study of changes in DNA expression that are independent of the DNA sequence</a:t>
            </a:r>
            <a:r>
              <a:rPr lang="en-US" sz="2000" dirty="0" smtClean="0">
                <a:ea typeface="ＭＳ Ｐゴシック" charset="0"/>
                <a:cs typeface="ＭＳ Ｐゴシック" charset="0"/>
              </a:rPr>
              <a:t>.</a:t>
            </a:r>
          </a:p>
          <a:p>
            <a:r>
              <a:rPr lang="en-US" sz="2000" dirty="0" smtClean="0">
                <a:ea typeface="ＭＳ Ｐゴシック" charset="0"/>
                <a:cs typeface="ＭＳ Ｐゴシック" charset="0"/>
              </a:rPr>
              <a:t>A </a:t>
            </a:r>
            <a:r>
              <a:rPr lang="en-US" sz="2000" dirty="0">
                <a:ea typeface="ＭＳ Ｐゴシック" charset="0"/>
                <a:cs typeface="ＭＳ Ｐゴシック" charset="0"/>
              </a:rPr>
              <a:t>person</a:t>
            </a:r>
            <a:r>
              <a:rPr lang="ja-JP" altLang="en-US" sz="2000" dirty="0">
                <a:ea typeface="ＭＳ Ｐゴシック" charset="0"/>
                <a:cs typeface="ＭＳ Ｐゴシック" charset="0"/>
              </a:rPr>
              <a:t>’</a:t>
            </a:r>
            <a:r>
              <a:rPr lang="en-US" altLang="ja-JP" sz="2000" dirty="0">
                <a:ea typeface="ＭＳ Ｐゴシック" charset="0"/>
                <a:cs typeface="ＭＳ Ｐゴシック" charset="0"/>
              </a:rPr>
              <a:t>s DNA base sequence </a:t>
            </a:r>
            <a:r>
              <a:rPr lang="en-US" altLang="ja-JP" sz="2000" dirty="0" err="1">
                <a:ea typeface="ＭＳ Ｐゴシック" charset="0"/>
                <a:cs typeface="ＭＳ Ｐゴシック" charset="0"/>
              </a:rPr>
              <a:t>doesn</a:t>
            </a:r>
            <a:r>
              <a:rPr lang="ja-JP" altLang="en-US" sz="2000" dirty="0">
                <a:ea typeface="ＭＳ Ｐゴシック" charset="0"/>
                <a:cs typeface="ＭＳ Ｐゴシック" charset="0"/>
              </a:rPr>
              <a:t>’</a:t>
            </a:r>
            <a:r>
              <a:rPr lang="en-US" altLang="ja-JP" sz="2000" dirty="0">
                <a:ea typeface="ＭＳ Ｐゴシック" charset="0"/>
                <a:cs typeface="ＭＳ Ｐゴシック" charset="0"/>
              </a:rPr>
              <a:t>t change, but expression of DNA is affected by changes in DNA </a:t>
            </a:r>
            <a:r>
              <a:rPr lang="ja-JP" altLang="en-US" sz="2000" dirty="0">
                <a:ea typeface="ＭＳ Ｐゴシック" charset="0"/>
                <a:cs typeface="ＭＳ Ｐゴシック" charset="0"/>
              </a:rPr>
              <a:t>“</a:t>
            </a:r>
            <a:r>
              <a:rPr lang="en-US" altLang="ja-JP" sz="2000" dirty="0">
                <a:ea typeface="ＭＳ Ｐゴシック" charset="0"/>
                <a:cs typeface="ＭＳ Ｐゴシック" charset="0"/>
              </a:rPr>
              <a:t>packaging.</a:t>
            </a:r>
            <a:r>
              <a:rPr lang="ja-JP" altLang="en-US" sz="2000" dirty="0">
                <a:ea typeface="ＭＳ Ｐゴシック" charset="0"/>
                <a:cs typeface="ＭＳ Ｐゴシック" charset="0"/>
              </a:rPr>
              <a:t>”</a:t>
            </a:r>
            <a:endParaRPr lang="en-US" altLang="ja-JP" sz="2000" dirty="0">
              <a:ea typeface="ＭＳ Ｐゴシック" charset="0"/>
              <a:cs typeface="ＭＳ Ｐゴシック" charset="0"/>
            </a:endParaRPr>
          </a:p>
          <a:p>
            <a:pPr>
              <a:spcBef>
                <a:spcPts val="600"/>
              </a:spcBef>
              <a:spcAft>
                <a:spcPct val="20000"/>
              </a:spcAft>
            </a:pPr>
            <a:r>
              <a:rPr lang="en-US" sz="2000" dirty="0">
                <a:ea typeface="ＭＳ Ｐゴシック" charset="0"/>
                <a:cs typeface="ＭＳ Ｐゴシック" charset="0"/>
              </a:rPr>
              <a:t>Environment is critical </a:t>
            </a:r>
            <a:r>
              <a:rPr lang="en-US" sz="2000" dirty="0" smtClean="0">
                <a:ea typeface="ＭＳ Ｐゴシック" charset="0"/>
                <a:cs typeface="ＭＳ Ｐゴシック" charset="0"/>
              </a:rPr>
              <a:t>factor </a:t>
            </a:r>
            <a:r>
              <a:rPr lang="en-US" sz="2000" dirty="0">
                <a:ea typeface="ＭＳ Ｐゴシック" charset="0"/>
                <a:cs typeface="ＭＳ Ｐゴシック" charset="0"/>
              </a:rPr>
              <a:t>in DNA expression; </a:t>
            </a:r>
            <a:r>
              <a:rPr lang="en-US" sz="2000" dirty="0" smtClean="0">
                <a:ea typeface="ＭＳ Ｐゴシック" charset="0"/>
                <a:cs typeface="ＭＳ Ｐゴシック" charset="0"/>
              </a:rPr>
              <a:t>we’</a:t>
            </a:r>
            <a:r>
              <a:rPr lang="en-US" altLang="ja-JP" sz="2000" dirty="0" smtClean="0">
                <a:ea typeface="ＭＳ Ｐゴシック" charset="0"/>
                <a:cs typeface="ＭＳ Ｐゴシック" charset="0"/>
              </a:rPr>
              <a:t>re </a:t>
            </a:r>
            <a:r>
              <a:rPr lang="en-US" altLang="ja-JP" sz="2000" dirty="0">
                <a:ea typeface="ＭＳ Ｐゴシック" charset="0"/>
                <a:cs typeface="ＭＳ Ｐゴシック" charset="0"/>
              </a:rPr>
              <a:t>born with genes, </a:t>
            </a:r>
            <a:r>
              <a:rPr lang="en-US" altLang="ja-JP" sz="2000" dirty="0" smtClean="0">
                <a:ea typeface="ＭＳ Ｐゴシック" charset="0"/>
                <a:cs typeface="ＭＳ Ｐゴシック" charset="0"/>
              </a:rPr>
              <a:t>but </a:t>
            </a:r>
            <a:r>
              <a:rPr lang="en-US" altLang="ja-JP" sz="2000" dirty="0">
                <a:ea typeface="ＭＳ Ｐゴシック" charset="0"/>
                <a:cs typeface="ＭＳ Ｐゴシック" charset="0"/>
              </a:rPr>
              <a:t>environment affects </a:t>
            </a:r>
            <a:r>
              <a:rPr lang="en-US" altLang="ja-JP" sz="2000" dirty="0" smtClean="0">
                <a:ea typeface="ＭＳ Ｐゴシック" charset="0"/>
                <a:cs typeface="ＭＳ Ｐゴシック" charset="0"/>
              </a:rPr>
              <a:t>epigenetic </a:t>
            </a:r>
            <a:r>
              <a:rPr lang="en-US" altLang="ja-JP" sz="2000" dirty="0">
                <a:ea typeface="ＭＳ Ｐゴシック" charset="0"/>
                <a:cs typeface="ＭＳ Ｐゴシック" charset="0"/>
              </a:rPr>
              <a:t>changes.</a:t>
            </a:r>
            <a:endParaRPr lang="en-US" sz="2000" dirty="0">
              <a:ea typeface="ＭＳ Ｐゴシック" charset="0"/>
              <a:cs typeface="ＭＳ Ｐゴシック" charset="0"/>
            </a:endParaRPr>
          </a:p>
        </p:txBody>
      </p:sp>
      <p:pic>
        <p:nvPicPr>
          <p:cNvPr id="55299" name="Picture 1" descr="P104039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219200"/>
            <a:ext cx="2286000" cy="2286000"/>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804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228600" y="11430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Rectangle 28"/>
          <p:cNvSpPr/>
          <p:nvPr/>
        </p:nvSpPr>
        <p:spPr>
          <a:xfrm>
            <a:off x="228600" y="2895600"/>
            <a:ext cx="8686800" cy="228600"/>
          </a:xfrm>
          <a:prstGeom prst="rect">
            <a:avLst/>
          </a:prstGeom>
        </p:spPr>
        <p:style>
          <a:lnRef idx="1">
            <a:schemeClr val="accent6"/>
          </a:lnRef>
          <a:fillRef idx="3">
            <a:schemeClr val="accent6"/>
          </a:fillRef>
          <a:effectRef idx="2">
            <a:schemeClr val="accent6"/>
          </a:effectRef>
          <a:fontRef idx="minor">
            <a:schemeClr val="lt1"/>
          </a:fontRef>
        </p:style>
        <p:txBody>
          <a:bodyPr numCol="3" anchor="ctr"/>
          <a:lstStyle/>
          <a:p>
            <a:pPr algn="ctr">
              <a:defRPr/>
            </a:pPr>
            <a:r>
              <a:rPr lang="en-US" sz="2000" dirty="0">
                <a:solidFill>
                  <a:prstClr val="white"/>
                </a:solidFill>
              </a:rPr>
              <a:t>Early Prenatal                Mid-Late Prenatal           Postnatal</a:t>
            </a:r>
          </a:p>
        </p:txBody>
      </p:sp>
      <p:sp>
        <p:nvSpPr>
          <p:cNvPr id="30" name="Rectangle 29"/>
          <p:cNvSpPr/>
          <p:nvPr/>
        </p:nvSpPr>
        <p:spPr>
          <a:xfrm>
            <a:off x="228600" y="6172200"/>
            <a:ext cx="8686800" cy="228600"/>
          </a:xfrm>
          <a:prstGeom prst="rect">
            <a:avLst/>
          </a:prstGeom>
        </p:spPr>
        <p:style>
          <a:lnRef idx="1">
            <a:schemeClr val="accent6"/>
          </a:lnRef>
          <a:fillRef idx="3">
            <a:schemeClr val="accent6"/>
          </a:fillRef>
          <a:effectRef idx="2">
            <a:schemeClr val="accent6"/>
          </a:effectRef>
          <a:fontRef idx="minor">
            <a:schemeClr val="lt1"/>
          </a:fontRef>
        </p:style>
        <p:txBody>
          <a:bodyPr numCol="3" anchor="ctr"/>
          <a:lstStyle/>
          <a:p>
            <a:pPr algn="ctr">
              <a:defRPr/>
            </a:pPr>
            <a:r>
              <a:rPr lang="en-US" sz="2000" dirty="0">
                <a:solidFill>
                  <a:prstClr val="white"/>
                </a:solidFill>
              </a:rPr>
              <a:t>Week 1-16                         Week 17-40                     Birth – 25 years</a:t>
            </a:r>
          </a:p>
        </p:txBody>
      </p:sp>
      <p:cxnSp>
        <p:nvCxnSpPr>
          <p:cNvPr id="31" name="Straight Connector 30"/>
          <p:cNvCxnSpPr/>
          <p:nvPr/>
        </p:nvCxnSpPr>
        <p:spPr>
          <a:xfrm rot="5400000">
            <a:off x="-609600" y="4648200"/>
            <a:ext cx="3048000" cy="0"/>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33" name="Straight Connector 32"/>
          <p:cNvCxnSpPr/>
          <p:nvPr/>
        </p:nvCxnSpPr>
        <p:spPr>
          <a:xfrm rot="5400000">
            <a:off x="3733800" y="4648200"/>
            <a:ext cx="3048000" cy="0"/>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34" name="Straight Connector 33"/>
          <p:cNvCxnSpPr/>
          <p:nvPr/>
        </p:nvCxnSpPr>
        <p:spPr>
          <a:xfrm rot="5400000">
            <a:off x="3048000" y="4648200"/>
            <a:ext cx="3048000" cy="0"/>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35" name="Straight Connector 34"/>
          <p:cNvCxnSpPr/>
          <p:nvPr/>
        </p:nvCxnSpPr>
        <p:spPr>
          <a:xfrm rot="5400000">
            <a:off x="5257800" y="4648200"/>
            <a:ext cx="3048000" cy="0"/>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p:nvCxnSpPr>
        <p:spPr>
          <a:xfrm rot="5400000">
            <a:off x="5943600" y="4648200"/>
            <a:ext cx="3048000" cy="0"/>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rot="5400000">
            <a:off x="6705600" y="4648200"/>
            <a:ext cx="3048000" cy="0"/>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38" name="Straight Connector 37"/>
          <p:cNvCxnSpPr/>
          <p:nvPr/>
        </p:nvCxnSpPr>
        <p:spPr>
          <a:xfrm rot="5400000">
            <a:off x="762000" y="4648200"/>
            <a:ext cx="3048000" cy="0"/>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39" name="Straight Connector 38"/>
          <p:cNvCxnSpPr/>
          <p:nvPr/>
        </p:nvCxnSpPr>
        <p:spPr>
          <a:xfrm rot="5400000">
            <a:off x="76200" y="4648200"/>
            <a:ext cx="3048000" cy="0"/>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40" name="Straight Connector 39"/>
          <p:cNvCxnSpPr/>
          <p:nvPr/>
        </p:nvCxnSpPr>
        <p:spPr>
          <a:xfrm rot="5400000">
            <a:off x="2362200" y="4648200"/>
            <a:ext cx="3048000" cy="0"/>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sp>
        <p:nvSpPr>
          <p:cNvPr id="41" name="Rectangle 40"/>
          <p:cNvSpPr>
            <a:spLocks noChangeArrowheads="1"/>
          </p:cNvSpPr>
          <p:nvPr/>
        </p:nvSpPr>
        <p:spPr bwMode="auto">
          <a:xfrm>
            <a:off x="838200" y="3200400"/>
            <a:ext cx="6629400" cy="2286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200" b="1" dirty="0">
                <a:solidFill>
                  <a:prstClr val="black"/>
                </a:solidFill>
                <a:latin typeface="+mn-lt"/>
                <a:ea typeface="ＭＳ Ｐゴシック" charset="-128"/>
                <a:cs typeface="ＭＳ Ｐゴシック" charset="-128"/>
              </a:rPr>
              <a:t>Central nervous system </a:t>
            </a:r>
            <a:r>
              <a:rPr lang="en-US" sz="1200" dirty="0">
                <a:solidFill>
                  <a:prstClr val="black"/>
                </a:solidFill>
                <a:latin typeface="+mn-lt"/>
                <a:ea typeface="ＭＳ Ｐゴシック" charset="-128"/>
                <a:cs typeface="ＭＳ Ｐゴシック" charset="-128"/>
              </a:rPr>
              <a:t>(3 </a:t>
            </a:r>
            <a:r>
              <a:rPr lang="en-US" sz="1200" dirty="0" err="1">
                <a:solidFill>
                  <a:prstClr val="black"/>
                </a:solidFill>
                <a:latin typeface="+mn-lt"/>
                <a:ea typeface="ＭＳ Ｐゴシック" charset="-128"/>
                <a:cs typeface="ＭＳ Ｐゴシック" charset="-128"/>
              </a:rPr>
              <a:t>wks</a:t>
            </a:r>
            <a:r>
              <a:rPr lang="en-US" sz="1200" dirty="0">
                <a:solidFill>
                  <a:prstClr val="black"/>
                </a:solidFill>
                <a:latin typeface="+mn-lt"/>
                <a:ea typeface="ＭＳ Ｐゴシック" charset="-128"/>
                <a:cs typeface="ＭＳ Ｐゴシック" charset="-128"/>
              </a:rPr>
              <a:t> - 20 </a:t>
            </a:r>
            <a:r>
              <a:rPr lang="en-US" sz="1200" dirty="0" err="1">
                <a:solidFill>
                  <a:prstClr val="black"/>
                </a:solidFill>
                <a:latin typeface="+mn-lt"/>
                <a:ea typeface="ＭＳ Ｐゴシック" charset="-128"/>
                <a:cs typeface="ＭＳ Ｐゴシック" charset="-128"/>
              </a:rPr>
              <a:t>yrs</a:t>
            </a:r>
            <a:r>
              <a:rPr lang="en-US" sz="1200" dirty="0">
                <a:solidFill>
                  <a:prstClr val="black"/>
                </a:solidFill>
                <a:latin typeface="+mn-lt"/>
                <a:ea typeface="ＭＳ Ｐゴシック" charset="-128"/>
                <a:cs typeface="ＭＳ Ｐゴシック" charset="-128"/>
              </a:rPr>
              <a:t>)</a:t>
            </a:r>
          </a:p>
        </p:txBody>
      </p:sp>
      <p:sp>
        <p:nvSpPr>
          <p:cNvPr id="43" name="Rectangle 42"/>
          <p:cNvSpPr>
            <a:spLocks noChangeArrowheads="1"/>
          </p:cNvSpPr>
          <p:nvPr/>
        </p:nvSpPr>
        <p:spPr bwMode="auto">
          <a:xfrm>
            <a:off x="1143000" y="3505200"/>
            <a:ext cx="2514600" cy="2286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200" b="1" dirty="0">
                <a:solidFill>
                  <a:prstClr val="black"/>
                </a:solidFill>
                <a:latin typeface="+mn-lt"/>
                <a:ea typeface="ＭＳ Ｐゴシック" charset="-128"/>
                <a:cs typeface="ＭＳ Ｐゴシック" charset="-128"/>
              </a:rPr>
              <a:t>Ear </a:t>
            </a:r>
            <a:r>
              <a:rPr lang="en-US" sz="1200" dirty="0">
                <a:solidFill>
                  <a:prstClr val="black"/>
                </a:solidFill>
                <a:latin typeface="+mn-lt"/>
                <a:ea typeface="ＭＳ Ｐゴシック" charset="-128"/>
                <a:cs typeface="ＭＳ Ｐゴシック" charset="-128"/>
              </a:rPr>
              <a:t>(4-20 wks)</a:t>
            </a:r>
          </a:p>
        </p:txBody>
      </p:sp>
      <p:sp>
        <p:nvSpPr>
          <p:cNvPr id="44" name="Rectangle 43"/>
          <p:cNvSpPr>
            <a:spLocks noChangeArrowheads="1"/>
          </p:cNvSpPr>
          <p:nvPr/>
        </p:nvSpPr>
        <p:spPr bwMode="auto">
          <a:xfrm>
            <a:off x="1143000" y="3810000"/>
            <a:ext cx="4724400" cy="2286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200" b="1" dirty="0">
                <a:solidFill>
                  <a:prstClr val="black"/>
                </a:solidFill>
                <a:latin typeface="+mn-lt"/>
                <a:ea typeface="ＭＳ Ｐゴシック" charset="-128"/>
                <a:cs typeface="ＭＳ Ｐゴシック" charset="-128"/>
              </a:rPr>
              <a:t>Kidneys</a:t>
            </a:r>
            <a:r>
              <a:rPr lang="en-US" sz="1200" dirty="0">
                <a:solidFill>
                  <a:prstClr val="black"/>
                </a:solidFill>
                <a:latin typeface="+mn-lt"/>
                <a:ea typeface="ＭＳ Ｐゴシック" charset="-128"/>
                <a:cs typeface="ＭＳ Ｐゴシック" charset="-128"/>
              </a:rPr>
              <a:t> (4-40 wks)</a:t>
            </a:r>
          </a:p>
        </p:txBody>
      </p:sp>
      <p:sp>
        <p:nvSpPr>
          <p:cNvPr id="45" name="Rectangle 44"/>
          <p:cNvSpPr>
            <a:spLocks noChangeArrowheads="1"/>
          </p:cNvSpPr>
          <p:nvPr/>
        </p:nvSpPr>
        <p:spPr bwMode="auto">
          <a:xfrm>
            <a:off x="838200" y="4114800"/>
            <a:ext cx="1143000" cy="2286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50" b="1" dirty="0">
                <a:solidFill>
                  <a:prstClr val="black"/>
                </a:solidFill>
                <a:latin typeface="+mn-lt"/>
                <a:ea typeface="ＭＳ Ｐゴシック" charset="-128"/>
                <a:cs typeface="ＭＳ Ｐゴシック" charset="-128"/>
              </a:rPr>
              <a:t>Heart </a:t>
            </a:r>
            <a:r>
              <a:rPr lang="en-US" sz="1050" dirty="0">
                <a:solidFill>
                  <a:prstClr val="black"/>
                </a:solidFill>
                <a:latin typeface="+mn-lt"/>
                <a:ea typeface="ＭＳ Ｐゴシック" charset="-128"/>
                <a:cs typeface="ＭＳ Ｐゴシック" charset="-128"/>
              </a:rPr>
              <a:t>(3-8 </a:t>
            </a:r>
            <a:r>
              <a:rPr lang="en-US" sz="1050" dirty="0" err="1">
                <a:solidFill>
                  <a:prstClr val="black"/>
                </a:solidFill>
                <a:latin typeface="+mn-lt"/>
                <a:ea typeface="ＭＳ Ｐゴシック" charset="-128"/>
                <a:cs typeface="ＭＳ Ｐゴシック" charset="-128"/>
              </a:rPr>
              <a:t>wks</a:t>
            </a:r>
            <a:r>
              <a:rPr lang="en-US" sz="1050" dirty="0">
                <a:solidFill>
                  <a:prstClr val="black"/>
                </a:solidFill>
                <a:latin typeface="+mn-lt"/>
                <a:ea typeface="ＭＳ Ｐゴシック" charset="-128"/>
                <a:cs typeface="ＭＳ Ｐゴシック" charset="-128"/>
              </a:rPr>
              <a:t>)</a:t>
            </a:r>
          </a:p>
        </p:txBody>
      </p:sp>
      <p:sp>
        <p:nvSpPr>
          <p:cNvPr id="46" name="Rectangle 45"/>
          <p:cNvSpPr>
            <a:spLocks noChangeArrowheads="1"/>
          </p:cNvSpPr>
          <p:nvPr/>
        </p:nvSpPr>
        <p:spPr bwMode="auto">
          <a:xfrm>
            <a:off x="1905000" y="4953000"/>
            <a:ext cx="5029200" cy="2286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200" b="1" dirty="0">
                <a:solidFill>
                  <a:prstClr val="black"/>
                </a:solidFill>
                <a:latin typeface="+mn-lt"/>
                <a:ea typeface="ＭＳ Ｐゴシック" charset="-128"/>
                <a:cs typeface="ＭＳ Ｐゴシック" charset="-128"/>
              </a:rPr>
              <a:t>Immune system </a:t>
            </a:r>
            <a:r>
              <a:rPr lang="en-US" sz="1200" dirty="0">
                <a:solidFill>
                  <a:prstClr val="black"/>
                </a:solidFill>
                <a:latin typeface="+mn-lt"/>
                <a:ea typeface="ＭＳ Ｐゴシック" charset="-128"/>
                <a:cs typeface="ＭＳ Ｐゴシック" charset="-128"/>
              </a:rPr>
              <a:t>(8-40 wks; competence &amp; memory birth-10 </a:t>
            </a:r>
            <a:r>
              <a:rPr lang="en-US" sz="1200" dirty="0" err="1">
                <a:solidFill>
                  <a:prstClr val="black"/>
                </a:solidFill>
                <a:latin typeface="+mn-lt"/>
                <a:ea typeface="ＭＳ Ｐゴシック" charset="-128"/>
                <a:cs typeface="ＭＳ Ｐゴシック" charset="-128"/>
              </a:rPr>
              <a:t>yrs</a:t>
            </a:r>
            <a:r>
              <a:rPr lang="en-US" sz="1200" dirty="0">
                <a:solidFill>
                  <a:prstClr val="black"/>
                </a:solidFill>
                <a:latin typeface="+mn-lt"/>
                <a:ea typeface="ＭＳ Ｐゴシック" charset="-128"/>
                <a:cs typeface="ＭＳ Ｐゴシック" charset="-128"/>
              </a:rPr>
              <a:t>)</a:t>
            </a:r>
          </a:p>
        </p:txBody>
      </p:sp>
      <p:sp>
        <p:nvSpPr>
          <p:cNvPr id="47" name="Rectangle 46"/>
          <p:cNvSpPr>
            <a:spLocks noChangeArrowheads="1"/>
          </p:cNvSpPr>
          <p:nvPr/>
        </p:nvSpPr>
        <p:spPr bwMode="auto">
          <a:xfrm>
            <a:off x="1143000" y="4419600"/>
            <a:ext cx="838200" cy="4572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200" b="1" dirty="0">
                <a:solidFill>
                  <a:prstClr val="black"/>
                </a:solidFill>
                <a:latin typeface="+mn-lt"/>
                <a:ea typeface="ＭＳ Ｐゴシック" charset="-128"/>
                <a:cs typeface="ＭＳ Ｐゴシック" charset="-128"/>
              </a:rPr>
              <a:t>Limbs </a:t>
            </a:r>
            <a:r>
              <a:rPr lang="en-US" sz="1200" dirty="0">
                <a:solidFill>
                  <a:prstClr val="black"/>
                </a:solidFill>
                <a:latin typeface="+mn-lt"/>
                <a:ea typeface="ＭＳ Ｐゴシック" charset="-128"/>
                <a:cs typeface="ＭＳ Ｐゴシック" charset="-128"/>
              </a:rPr>
              <a:t>(4-8 </a:t>
            </a:r>
            <a:r>
              <a:rPr lang="en-US" sz="1200" dirty="0" err="1">
                <a:solidFill>
                  <a:prstClr val="black"/>
                </a:solidFill>
                <a:latin typeface="+mn-lt"/>
                <a:ea typeface="ＭＳ Ｐゴシック" charset="-128"/>
                <a:cs typeface="ＭＳ Ｐゴシック" charset="-128"/>
              </a:rPr>
              <a:t>wks</a:t>
            </a:r>
            <a:r>
              <a:rPr lang="en-US" sz="1200" dirty="0">
                <a:solidFill>
                  <a:prstClr val="black"/>
                </a:solidFill>
                <a:latin typeface="+mn-lt"/>
                <a:ea typeface="ＭＳ Ｐゴシック" charset="-128"/>
                <a:cs typeface="ＭＳ Ｐゴシック" charset="-128"/>
              </a:rPr>
              <a:t>)</a:t>
            </a:r>
          </a:p>
        </p:txBody>
      </p:sp>
      <p:sp>
        <p:nvSpPr>
          <p:cNvPr id="48" name="Rectangle 47"/>
          <p:cNvSpPr>
            <a:spLocks noChangeArrowheads="1"/>
          </p:cNvSpPr>
          <p:nvPr/>
        </p:nvSpPr>
        <p:spPr bwMode="auto">
          <a:xfrm>
            <a:off x="914400" y="5562600"/>
            <a:ext cx="6019800" cy="2286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200" b="1" dirty="0">
                <a:solidFill>
                  <a:prstClr val="black"/>
                </a:solidFill>
                <a:latin typeface="+mn-lt"/>
                <a:ea typeface="ＭＳ Ｐゴシック" charset="-128"/>
                <a:cs typeface="ＭＳ Ｐゴシック" charset="-128"/>
              </a:rPr>
              <a:t>Lungs </a:t>
            </a:r>
            <a:r>
              <a:rPr lang="en-US" sz="1200" dirty="0">
                <a:solidFill>
                  <a:prstClr val="black"/>
                </a:solidFill>
                <a:latin typeface="+mn-lt"/>
                <a:ea typeface="ＭＳ Ｐゴシック" charset="-128"/>
                <a:cs typeface="ＭＳ Ｐゴシック" charset="-128"/>
              </a:rPr>
              <a:t>(3-40 wks; alveoli birth-10 </a:t>
            </a:r>
            <a:r>
              <a:rPr lang="en-US" sz="1200" dirty="0" err="1">
                <a:solidFill>
                  <a:prstClr val="black"/>
                </a:solidFill>
                <a:latin typeface="+mn-lt"/>
                <a:ea typeface="ＭＳ Ｐゴシック" charset="-128"/>
                <a:cs typeface="ＭＳ Ｐゴシック" charset="-128"/>
              </a:rPr>
              <a:t>yrs</a:t>
            </a:r>
            <a:r>
              <a:rPr lang="en-US" sz="1200" dirty="0">
                <a:solidFill>
                  <a:prstClr val="black"/>
                </a:solidFill>
                <a:latin typeface="+mn-lt"/>
                <a:ea typeface="ＭＳ Ｐゴシック" charset="-128"/>
                <a:cs typeface="ＭＳ Ｐゴシック" charset="-128"/>
              </a:rPr>
              <a:t>)</a:t>
            </a:r>
          </a:p>
        </p:txBody>
      </p:sp>
      <p:sp>
        <p:nvSpPr>
          <p:cNvPr id="49" name="Rectangle 48"/>
          <p:cNvSpPr>
            <a:spLocks noChangeArrowheads="1"/>
          </p:cNvSpPr>
          <p:nvPr/>
        </p:nvSpPr>
        <p:spPr bwMode="auto">
          <a:xfrm>
            <a:off x="1752600" y="5867400"/>
            <a:ext cx="5638800" cy="2286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200" b="1" dirty="0">
                <a:solidFill>
                  <a:prstClr val="black"/>
                </a:solidFill>
                <a:latin typeface="+mn-lt"/>
                <a:ea typeface="ＭＳ Ｐゴシック" charset="-128"/>
                <a:cs typeface="ＭＳ Ｐゴシック" charset="-128"/>
              </a:rPr>
              <a:t>Reproductive system </a:t>
            </a:r>
            <a:r>
              <a:rPr lang="en-US" sz="1200" dirty="0">
                <a:solidFill>
                  <a:prstClr val="black"/>
                </a:solidFill>
                <a:latin typeface="+mn-lt"/>
                <a:ea typeface="ＭＳ Ｐゴシック" charset="-128"/>
                <a:cs typeface="ＭＳ Ｐゴシック" charset="-128"/>
              </a:rPr>
              <a:t>(7-40 </a:t>
            </a:r>
            <a:r>
              <a:rPr lang="en-US" sz="1200" dirty="0" err="1">
                <a:solidFill>
                  <a:prstClr val="black"/>
                </a:solidFill>
                <a:latin typeface="+mn-lt"/>
                <a:ea typeface="ＭＳ Ｐゴシック" charset="-128"/>
                <a:cs typeface="ＭＳ Ｐゴシック" charset="-128"/>
              </a:rPr>
              <a:t>wks</a:t>
            </a:r>
            <a:r>
              <a:rPr lang="en-US" sz="1200" dirty="0">
                <a:solidFill>
                  <a:prstClr val="black"/>
                </a:solidFill>
                <a:latin typeface="+mn-lt"/>
                <a:ea typeface="ＭＳ Ｐゴシック" charset="-128"/>
                <a:cs typeface="ＭＳ Ｐゴシック" charset="-128"/>
              </a:rPr>
              <a:t>; maturation in puberty)</a:t>
            </a:r>
          </a:p>
        </p:txBody>
      </p:sp>
      <p:sp>
        <p:nvSpPr>
          <p:cNvPr id="50" name="Rectangle 49"/>
          <p:cNvSpPr>
            <a:spLocks noChangeArrowheads="1"/>
          </p:cNvSpPr>
          <p:nvPr/>
        </p:nvSpPr>
        <p:spPr bwMode="auto">
          <a:xfrm>
            <a:off x="457200" y="5257800"/>
            <a:ext cx="1828800" cy="2286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200" b="1" dirty="0">
                <a:solidFill>
                  <a:prstClr val="black"/>
                </a:solidFill>
                <a:latin typeface="+mn-lt"/>
                <a:ea typeface="ＭＳ Ｐゴシック" charset="-128"/>
                <a:cs typeface="ＭＳ Ｐゴシック" charset="-128"/>
              </a:rPr>
              <a:t>Skeleton</a:t>
            </a:r>
            <a:r>
              <a:rPr lang="en-US" sz="1200" dirty="0">
                <a:solidFill>
                  <a:prstClr val="black"/>
                </a:solidFill>
                <a:latin typeface="+mn-lt"/>
                <a:ea typeface="ＭＳ Ｐゴシック" charset="-128"/>
                <a:cs typeface="ＭＳ Ｐゴシック" charset="-128"/>
              </a:rPr>
              <a:t> (1-12 wks)</a:t>
            </a:r>
          </a:p>
        </p:txBody>
      </p:sp>
      <p:sp>
        <p:nvSpPr>
          <p:cNvPr id="59414" name="TextBox 50"/>
          <p:cNvSpPr txBox="1">
            <a:spLocks noChangeArrowheads="1"/>
          </p:cNvSpPr>
          <p:nvPr/>
        </p:nvSpPr>
        <p:spPr bwMode="auto">
          <a:xfrm>
            <a:off x="304800" y="6553200"/>
            <a:ext cx="853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cs typeface="Arial" charset="0"/>
              </a:rPr>
              <a:t>Source: Altshuler, K; Berg, M et al. </a:t>
            </a:r>
            <a:r>
              <a:rPr lang="en-US" sz="1000" i="1">
                <a:solidFill>
                  <a:srgbClr val="000000"/>
                </a:solidFill>
                <a:cs typeface="Arial" charset="0"/>
              </a:rPr>
              <a:t>Critical Periods in Development, </a:t>
            </a:r>
            <a:r>
              <a:rPr lang="en-US" sz="1000">
                <a:solidFill>
                  <a:srgbClr val="000000"/>
                </a:solidFill>
                <a:cs typeface="Arial" charset="0"/>
              </a:rPr>
              <a:t>OCHP Paper Series on Children's Health and the Environment, February 2003.</a:t>
            </a:r>
          </a:p>
        </p:txBody>
      </p:sp>
      <p:sp>
        <p:nvSpPr>
          <p:cNvPr id="24" name="Rectangle 23"/>
          <p:cNvSpPr/>
          <p:nvPr/>
        </p:nvSpPr>
        <p:spPr>
          <a:xfrm>
            <a:off x="228600" y="762000"/>
            <a:ext cx="8686800" cy="304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800" b="1" dirty="0">
                <a:solidFill>
                  <a:srgbClr val="134679"/>
                </a:solidFill>
              </a:rPr>
              <a:t>Windows of Susceptibility</a:t>
            </a:r>
          </a:p>
        </p:txBody>
      </p:sp>
    </p:spTree>
    <p:extLst>
      <p:ext uri="{BB962C8B-B14F-4D97-AF65-F5344CB8AC3E}">
        <p14:creationId xmlns:p14="http://schemas.microsoft.com/office/powerpoint/2010/main" val="33144440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nvSpPr>
        <p:spPr>
          <a:xfrm>
            <a:off x="131802" y="1981200"/>
            <a:ext cx="461665" cy="4724400"/>
          </a:xfrm>
          <a:prstGeom prst="rect">
            <a:avLst/>
          </a:prstGeom>
          <a:noFill/>
        </p:spPr>
        <p:txBody>
          <a:bodyPr vert="vert270">
            <a:spAutoFit/>
          </a:bodyPr>
          <a:lstStyle/>
          <a:p>
            <a:pPr algn="ctr" fontAlgn="auto">
              <a:spcBef>
                <a:spcPts val="0"/>
              </a:spcBef>
              <a:spcAft>
                <a:spcPts val="0"/>
              </a:spcAft>
              <a:defRPr/>
            </a:pPr>
            <a:r>
              <a:rPr lang="en-US" b="1" dirty="0">
                <a:latin typeface="Arial"/>
                <a:cs typeface="Arial"/>
              </a:rPr>
              <a:t>Developmental Exposures</a:t>
            </a:r>
          </a:p>
        </p:txBody>
      </p:sp>
      <p:grpSp>
        <p:nvGrpSpPr>
          <p:cNvPr id="61442" name="Group 16"/>
          <p:cNvGrpSpPr>
            <a:grpSpLocks/>
          </p:cNvGrpSpPr>
          <p:nvPr/>
        </p:nvGrpSpPr>
        <p:grpSpPr bwMode="auto">
          <a:xfrm>
            <a:off x="361950" y="2419350"/>
            <a:ext cx="8629650" cy="4268788"/>
            <a:chOff x="361950" y="2228850"/>
            <a:chExt cx="8629650" cy="3951913"/>
          </a:xfrm>
        </p:grpSpPr>
        <p:grpSp>
          <p:nvGrpSpPr>
            <p:cNvPr id="61444" name="Group 88"/>
            <p:cNvGrpSpPr>
              <a:grpSpLocks/>
            </p:cNvGrpSpPr>
            <p:nvPr/>
          </p:nvGrpSpPr>
          <p:grpSpPr bwMode="auto">
            <a:xfrm>
              <a:off x="361950" y="5638797"/>
              <a:ext cx="8420100" cy="541966"/>
              <a:chOff x="361950" y="5638800"/>
              <a:chExt cx="8420100" cy="542018"/>
            </a:xfrm>
          </p:grpSpPr>
          <p:cxnSp>
            <p:nvCxnSpPr>
              <p:cNvPr id="5" name="Straight Arrow Connector 4"/>
              <p:cNvCxnSpPr>
                <a:cxnSpLocks noChangeShapeType="1"/>
              </p:cNvCxnSpPr>
              <p:nvPr/>
            </p:nvCxnSpPr>
            <p:spPr bwMode="auto">
              <a:xfrm>
                <a:off x="1276350" y="5791320"/>
                <a:ext cx="7486650" cy="1470"/>
              </a:xfrm>
              <a:prstGeom prst="straightConnector1">
                <a:avLst/>
              </a:prstGeom>
              <a:noFill/>
              <a:ln w="38100">
                <a:solidFill>
                  <a:schemeClr val="accent2"/>
                </a:solidFill>
                <a:round/>
                <a:headEnd type="none" w="lg" len="med"/>
                <a:tailEnd type="stealth" w="lg" len="lg"/>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61473" name="TextBox 5"/>
              <p:cNvSpPr txBox="1">
                <a:spLocks noChangeArrowheads="1"/>
              </p:cNvSpPr>
              <p:nvPr/>
            </p:nvSpPr>
            <p:spPr bwMode="auto">
              <a:xfrm>
                <a:off x="361950" y="5638800"/>
                <a:ext cx="990600" cy="37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t>AGE</a:t>
                </a:r>
              </a:p>
            </p:txBody>
          </p:sp>
          <p:sp>
            <p:nvSpPr>
              <p:cNvPr id="61474" name="TextBox 10"/>
              <p:cNvSpPr txBox="1">
                <a:spLocks noChangeArrowheads="1"/>
              </p:cNvSpPr>
              <p:nvPr/>
            </p:nvSpPr>
            <p:spPr bwMode="auto">
              <a:xfrm>
                <a:off x="1085850" y="5867400"/>
                <a:ext cx="7696200" cy="31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t>       2                12                 25                     40                            60           70 </a:t>
                </a:r>
              </a:p>
            </p:txBody>
          </p:sp>
        </p:grpSp>
        <p:sp>
          <p:nvSpPr>
            <p:cNvPr id="16" name="TextBox 15"/>
            <p:cNvSpPr txBox="1"/>
            <p:nvPr/>
          </p:nvSpPr>
          <p:spPr>
            <a:xfrm>
              <a:off x="1219200" y="2228850"/>
              <a:ext cx="3505200" cy="1538614"/>
            </a:xfrm>
            <a:prstGeom prst="rect">
              <a:avLst/>
            </a:prstGeom>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1700" b="1" dirty="0">
                  <a:cs typeface="Arial"/>
                </a:rPr>
                <a:t>Learning Differences/Behavior</a:t>
              </a:r>
            </a:p>
            <a:p>
              <a:pPr algn="ctr" fontAlgn="auto">
                <a:spcBef>
                  <a:spcPts val="0"/>
                </a:spcBef>
                <a:spcAft>
                  <a:spcPts val="0"/>
                </a:spcAft>
                <a:defRPr/>
              </a:pPr>
              <a:r>
                <a:rPr lang="en-US" sz="1700" b="1" dirty="0">
                  <a:cs typeface="Arial"/>
                </a:rPr>
                <a:t>Asthma</a:t>
              </a:r>
            </a:p>
            <a:p>
              <a:pPr algn="ctr" fontAlgn="auto">
                <a:spcBef>
                  <a:spcPts val="0"/>
                </a:spcBef>
                <a:spcAft>
                  <a:spcPts val="0"/>
                </a:spcAft>
                <a:defRPr/>
              </a:pPr>
              <a:r>
                <a:rPr lang="en-US" sz="1700" b="1" dirty="0">
                  <a:cs typeface="Arial"/>
                </a:rPr>
                <a:t>Increased Sensitivity to Infections</a:t>
              </a:r>
            </a:p>
            <a:p>
              <a:pPr algn="ctr" fontAlgn="auto">
                <a:spcBef>
                  <a:spcPts val="0"/>
                </a:spcBef>
                <a:spcAft>
                  <a:spcPts val="0"/>
                </a:spcAft>
                <a:defRPr/>
              </a:pPr>
              <a:r>
                <a:rPr lang="en-US" sz="1700" b="1" dirty="0">
                  <a:cs typeface="Arial"/>
                </a:rPr>
                <a:t>Testicular Dysgenesis Syndrome</a:t>
              </a:r>
            </a:p>
          </p:txBody>
        </p:sp>
        <p:sp>
          <p:nvSpPr>
            <p:cNvPr id="21" name="TextBox 20"/>
            <p:cNvSpPr txBox="1"/>
            <p:nvPr/>
          </p:nvSpPr>
          <p:spPr>
            <a:xfrm>
              <a:off x="1524000" y="4274604"/>
              <a:ext cx="5334000" cy="327668"/>
            </a:xfrm>
            <a:prstGeom prst="rect">
              <a:avLst/>
            </a:prstGeom>
            <a:solidFill>
              <a:srgbClr val="008000"/>
            </a:solidFill>
            <a:ln/>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1700" b="1" dirty="0">
                  <a:cs typeface="Arial"/>
                </a:rPr>
                <a:t>Obesity</a:t>
              </a:r>
            </a:p>
          </p:txBody>
        </p:sp>
        <p:sp>
          <p:nvSpPr>
            <p:cNvPr id="31" name="TextBox 30"/>
            <p:cNvSpPr txBox="1"/>
            <p:nvPr/>
          </p:nvSpPr>
          <p:spPr>
            <a:xfrm>
              <a:off x="2133600" y="4724400"/>
              <a:ext cx="1828800" cy="327668"/>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n-US" sz="1700" b="1" dirty="0">
                  <a:cs typeface="Arial"/>
                </a:rPr>
                <a:t>Altered Puberty</a:t>
              </a:r>
            </a:p>
          </p:txBody>
        </p:sp>
        <p:sp>
          <p:nvSpPr>
            <p:cNvPr id="41" name="TextBox 40"/>
            <p:cNvSpPr txBox="1"/>
            <p:nvPr/>
          </p:nvSpPr>
          <p:spPr>
            <a:xfrm>
              <a:off x="3429000" y="3810000"/>
              <a:ext cx="1143000" cy="32766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en-US" sz="1700" b="1" dirty="0">
                  <a:cs typeface="Arial"/>
                </a:rPr>
                <a:t>Infertility</a:t>
              </a:r>
            </a:p>
          </p:txBody>
        </p:sp>
        <p:sp>
          <p:nvSpPr>
            <p:cNvPr id="44" name="TextBox 43"/>
            <p:cNvSpPr txBox="1"/>
            <p:nvPr/>
          </p:nvSpPr>
          <p:spPr>
            <a:xfrm>
              <a:off x="4343400" y="4724400"/>
              <a:ext cx="2514600" cy="569857"/>
            </a:xfrm>
            <a:prstGeom prst="rect">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n-US" sz="1700" b="1" dirty="0">
                  <a:cs typeface="Arial"/>
                </a:rPr>
                <a:t>Fibroids</a:t>
              </a:r>
            </a:p>
            <a:p>
              <a:pPr algn="ctr" fontAlgn="auto">
                <a:spcBef>
                  <a:spcPts val="0"/>
                </a:spcBef>
                <a:spcAft>
                  <a:spcPts val="0"/>
                </a:spcAft>
                <a:defRPr/>
              </a:pPr>
              <a:r>
                <a:rPr lang="en-US" sz="1700" b="1" dirty="0">
                  <a:cs typeface="Arial"/>
                </a:rPr>
                <a:t>Premature Menopause</a:t>
              </a:r>
            </a:p>
          </p:txBody>
        </p:sp>
        <p:sp>
          <p:nvSpPr>
            <p:cNvPr id="50" name="TextBox 49"/>
            <p:cNvSpPr txBox="1"/>
            <p:nvPr/>
          </p:nvSpPr>
          <p:spPr>
            <a:xfrm>
              <a:off x="5486400" y="3780802"/>
              <a:ext cx="2362200" cy="327668"/>
            </a:xfrm>
            <a:prstGeom prst="rect">
              <a:avLst/>
            </a:prstGeom>
            <a:solidFill>
              <a:srgbClr val="FF6699"/>
            </a:solidFill>
            <a:ln/>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n-US" sz="1700" b="1" dirty="0">
                  <a:cs typeface="Arial"/>
                </a:rPr>
                <a:t>Breast Cancer</a:t>
              </a:r>
            </a:p>
          </p:txBody>
        </p:sp>
        <p:sp>
          <p:nvSpPr>
            <p:cNvPr id="53" name="TextBox 52"/>
            <p:cNvSpPr txBox="1"/>
            <p:nvPr/>
          </p:nvSpPr>
          <p:spPr>
            <a:xfrm>
              <a:off x="6248400" y="2652109"/>
              <a:ext cx="2514600" cy="812046"/>
            </a:xfrm>
            <a:prstGeom prst="rect">
              <a:avLst/>
            </a:prstGeom>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sz="1700" b="1" dirty="0">
                  <a:cs typeface="Arial"/>
                </a:rPr>
                <a:t>Atherosclerosis</a:t>
              </a:r>
            </a:p>
            <a:p>
              <a:pPr algn="ctr" fontAlgn="auto">
                <a:spcBef>
                  <a:spcPts val="0"/>
                </a:spcBef>
                <a:spcAft>
                  <a:spcPts val="0"/>
                </a:spcAft>
                <a:defRPr/>
              </a:pPr>
              <a:r>
                <a:rPr lang="en-US" sz="1700" b="1" dirty="0">
                  <a:cs typeface="Arial"/>
                </a:rPr>
                <a:t>Cardiovascular Disease</a:t>
              </a:r>
            </a:p>
          </p:txBody>
        </p:sp>
        <p:sp>
          <p:nvSpPr>
            <p:cNvPr id="55" name="TextBox 54"/>
            <p:cNvSpPr txBox="1"/>
            <p:nvPr/>
          </p:nvSpPr>
          <p:spPr>
            <a:xfrm>
              <a:off x="7162800" y="4572000"/>
              <a:ext cx="1828800" cy="1054235"/>
            </a:xfrm>
            <a:prstGeom prst="rect">
              <a:avLst/>
            </a:prstGeom>
            <a:solidFill>
              <a:schemeClr val="bg1">
                <a:lumMod val="50000"/>
              </a:schemeClr>
            </a:solidFill>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US" sz="1700" b="1" dirty="0">
                  <a:cs typeface="Arial"/>
                </a:rPr>
                <a:t>Prostate Cancer</a:t>
              </a:r>
            </a:p>
            <a:p>
              <a:pPr algn="ctr" fontAlgn="auto">
                <a:spcBef>
                  <a:spcPts val="0"/>
                </a:spcBef>
                <a:spcAft>
                  <a:spcPts val="0"/>
                </a:spcAft>
                <a:defRPr/>
              </a:pPr>
              <a:r>
                <a:rPr lang="en-US" sz="1700" b="1" dirty="0">
                  <a:cs typeface="Arial"/>
                </a:rPr>
                <a:t>Alzheimer's</a:t>
              </a:r>
            </a:p>
            <a:p>
              <a:pPr algn="ctr" fontAlgn="auto">
                <a:spcBef>
                  <a:spcPts val="0"/>
                </a:spcBef>
                <a:spcAft>
                  <a:spcPts val="0"/>
                </a:spcAft>
                <a:defRPr/>
              </a:pPr>
              <a:r>
                <a:rPr lang="en-US" sz="1700" b="1" dirty="0">
                  <a:cs typeface="Arial"/>
                </a:rPr>
                <a:t>Parkinson's</a:t>
              </a:r>
            </a:p>
          </p:txBody>
        </p:sp>
        <p:sp>
          <p:nvSpPr>
            <p:cNvPr id="73" name="Right Arrow 72"/>
            <p:cNvSpPr/>
            <p:nvPr/>
          </p:nvSpPr>
          <p:spPr>
            <a:xfrm>
              <a:off x="609600" y="3657600"/>
              <a:ext cx="533400" cy="685800"/>
            </a:xfrm>
            <a:prstGeom prst="rightArrow">
              <a:avLst/>
            </a:prstGeom>
            <a:solidFill>
              <a:srgbClr val="00800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grpSp>
      <p:sp>
        <p:nvSpPr>
          <p:cNvPr id="61443" name="TextBox 3"/>
          <p:cNvSpPr txBox="1">
            <a:spLocks noChangeArrowheads="1"/>
          </p:cNvSpPr>
          <p:nvPr/>
        </p:nvSpPr>
        <p:spPr bwMode="auto">
          <a:xfrm>
            <a:off x="533400" y="979488"/>
            <a:ext cx="8305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chemeClr val="tx2"/>
                </a:solidFill>
              </a:rPr>
              <a:t>Examples of Developmental Origins of</a:t>
            </a:r>
          </a:p>
          <a:p>
            <a:pPr eaLnBrk="1" hangingPunct="1"/>
            <a:r>
              <a:rPr lang="en-US" sz="2800" b="1">
                <a:solidFill>
                  <a:schemeClr val="tx2"/>
                </a:solidFill>
              </a:rPr>
              <a:t>Health and Disease (DOHAD)</a:t>
            </a:r>
          </a:p>
        </p:txBody>
      </p:sp>
    </p:spTree>
    <p:extLst>
      <p:ext uri="{BB962C8B-B14F-4D97-AF65-F5344CB8AC3E}">
        <p14:creationId xmlns:p14="http://schemas.microsoft.com/office/powerpoint/2010/main" val="11252913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mage0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762000"/>
            <a:ext cx="14859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0" name="Picture 2" descr="image00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275388"/>
            <a:ext cx="73406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Content Placeholder 2"/>
          <p:cNvSpPr>
            <a:spLocks noGrp="1"/>
          </p:cNvSpPr>
          <p:nvPr>
            <p:ph idx="1"/>
          </p:nvPr>
        </p:nvSpPr>
        <p:spPr>
          <a:xfrm>
            <a:off x="381000" y="2133600"/>
            <a:ext cx="6858000" cy="3429000"/>
          </a:xfrm>
        </p:spPr>
        <p:txBody>
          <a:bodyPr/>
          <a:lstStyle/>
          <a:p>
            <a:pPr>
              <a:lnSpc>
                <a:spcPts val="2900"/>
              </a:lnSpc>
              <a:spcBef>
                <a:spcPts val="600"/>
              </a:spcBef>
            </a:pPr>
            <a:r>
              <a:rPr lang="en-US" sz="2000" b="1">
                <a:latin typeface="Arial" charset="0"/>
                <a:ea typeface="ＭＳ Ｐゴシック" charset="0"/>
                <a:cs typeface="ＭＳ Ｐゴシック" charset="0"/>
              </a:rPr>
              <a:t>Maternal Smoking &amp; Children’s Obesity</a:t>
            </a:r>
            <a:endParaRPr lang="en-US">
              <a:latin typeface="Arial" charset="0"/>
              <a:ea typeface="ＭＳ Ｐゴシック" charset="0"/>
              <a:cs typeface="ＭＳ Ｐゴシック" charset="0"/>
            </a:endParaRPr>
          </a:p>
          <a:p>
            <a:pPr lvl="1">
              <a:lnSpc>
                <a:spcPts val="2900"/>
              </a:lnSpc>
              <a:spcBef>
                <a:spcPts val="600"/>
              </a:spcBef>
            </a:pPr>
            <a:r>
              <a:rPr lang="en-US" sz="1800">
                <a:latin typeface="Arial" charset="0"/>
                <a:ea typeface="ＭＳ Ｐゴシック" charset="0"/>
              </a:rPr>
              <a:t>NTP Review of 23 Studies</a:t>
            </a:r>
          </a:p>
          <a:p>
            <a:pPr lvl="1">
              <a:lnSpc>
                <a:spcPts val="2900"/>
              </a:lnSpc>
              <a:spcBef>
                <a:spcPts val="600"/>
              </a:spcBef>
            </a:pPr>
            <a:r>
              <a:rPr lang="en-US" sz="1800">
                <a:latin typeface="Arial" charset="0"/>
                <a:ea typeface="ＭＳ Ｐゴシック" charset="0"/>
              </a:rPr>
              <a:t>Studies range from 2001 – 2010</a:t>
            </a:r>
          </a:p>
          <a:p>
            <a:pPr lvl="1">
              <a:lnSpc>
                <a:spcPts val="2900"/>
              </a:lnSpc>
              <a:spcBef>
                <a:spcPts val="600"/>
              </a:spcBef>
            </a:pPr>
            <a:r>
              <a:rPr lang="en-US" sz="1800">
                <a:latin typeface="Arial" charset="0"/>
                <a:ea typeface="ＭＳ Ｐゴシック" charset="0"/>
              </a:rPr>
              <a:t>Pooled data show:</a:t>
            </a:r>
          </a:p>
          <a:p>
            <a:pPr lvl="2">
              <a:lnSpc>
                <a:spcPts val="2900"/>
              </a:lnSpc>
              <a:spcBef>
                <a:spcPts val="600"/>
              </a:spcBef>
            </a:pPr>
            <a:r>
              <a:rPr lang="en-US" sz="1800">
                <a:latin typeface="Arial" charset="0"/>
                <a:ea typeface="ＭＳ Ｐゴシック" charset="0"/>
              </a:rPr>
              <a:t>OR=1.5 for obesity (95%CI=1.35-1.65)</a:t>
            </a:r>
          </a:p>
          <a:p>
            <a:pPr lvl="2">
              <a:lnSpc>
                <a:spcPts val="2900"/>
              </a:lnSpc>
              <a:spcBef>
                <a:spcPts val="600"/>
              </a:spcBef>
            </a:pPr>
            <a:r>
              <a:rPr lang="en-US" sz="1800">
                <a:latin typeface="Arial" charset="0"/>
                <a:ea typeface="ＭＳ Ｐゴシック" charset="0"/>
              </a:rPr>
              <a:t>OR=1.6 for overweight (95%CI=1.42-1.90)</a:t>
            </a:r>
          </a:p>
        </p:txBody>
      </p:sp>
      <p:sp>
        <p:nvSpPr>
          <p:cNvPr id="63492" name="Title 1"/>
          <p:cNvSpPr txBox="1">
            <a:spLocks/>
          </p:cNvSpPr>
          <p:nvPr/>
        </p:nvSpPr>
        <p:spPr bwMode="auto">
          <a:xfrm>
            <a:off x="457200" y="914400"/>
            <a:ext cx="746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solidFill>
                  <a:schemeClr val="tx2"/>
                </a:solidFill>
              </a:rPr>
              <a:t>Windows of Susceptibility: Tobacco</a:t>
            </a:r>
          </a:p>
        </p:txBody>
      </p:sp>
    </p:spTree>
    <p:extLst>
      <p:ext uri="{BB962C8B-B14F-4D97-AF65-F5344CB8AC3E}">
        <p14:creationId xmlns:p14="http://schemas.microsoft.com/office/powerpoint/2010/main" val="2762682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838200"/>
            <a:ext cx="8229600" cy="730250"/>
          </a:xfrm>
        </p:spPr>
        <p:txBody>
          <a:bodyPr/>
          <a:lstStyle/>
          <a:p>
            <a:r>
              <a:rPr lang="en-US" dirty="0">
                <a:latin typeface="Arial" charset="0"/>
                <a:ea typeface="ＭＳ Ｐゴシック" charset="0"/>
                <a:cs typeface="ＭＳ Ｐゴシック" charset="0"/>
              </a:rPr>
              <a:t>Ubiquitous Exposure</a:t>
            </a:r>
          </a:p>
        </p:txBody>
      </p:sp>
      <p:sp>
        <p:nvSpPr>
          <p:cNvPr id="65538" name="Content Placeholder 3"/>
          <p:cNvSpPr>
            <a:spLocks noGrp="1"/>
          </p:cNvSpPr>
          <p:nvPr>
            <p:ph idx="1"/>
          </p:nvPr>
        </p:nvSpPr>
        <p:spPr>
          <a:xfrm>
            <a:off x="682625" y="1447800"/>
            <a:ext cx="6403975" cy="5181600"/>
          </a:xfrm>
        </p:spPr>
        <p:txBody>
          <a:bodyPr/>
          <a:lstStyle/>
          <a:p>
            <a:r>
              <a:rPr lang="en-US" sz="2000" dirty="0">
                <a:latin typeface="Arial" charset="0"/>
                <a:ea typeface="ＭＳ Ｐゴシック" charset="0"/>
                <a:cs typeface="ＭＳ Ｐゴシック" charset="0"/>
              </a:rPr>
              <a:t>Chemicals with endocrine disrupting activity are </a:t>
            </a:r>
            <a:r>
              <a:rPr lang="en-US" sz="2000" b="1" i="1" dirty="0">
                <a:solidFill>
                  <a:srgbClr val="C00000"/>
                </a:solidFill>
                <a:latin typeface="Arial" charset="0"/>
                <a:ea typeface="ＭＳ Ｐゴシック" charset="0"/>
                <a:cs typeface="ＭＳ Ｐゴシック" charset="0"/>
              </a:rPr>
              <a:t>widely dispersed in our environment</a:t>
            </a:r>
          </a:p>
          <a:p>
            <a:r>
              <a:rPr lang="en-US" sz="2000" dirty="0">
                <a:latin typeface="Arial" charset="0"/>
                <a:ea typeface="ＭＳ Ｐゴシック" charset="0"/>
                <a:cs typeface="ＭＳ Ｐゴシック" charset="0"/>
              </a:rPr>
              <a:t>Endocrine disruptors </a:t>
            </a:r>
            <a:r>
              <a:rPr lang="en-US" sz="2000" dirty="0" smtClean="0">
                <a:latin typeface="Arial" charset="0"/>
                <a:ea typeface="ＭＳ Ｐゴシック" charset="0"/>
                <a:cs typeface="ＭＳ Ｐゴシック" charset="0"/>
              </a:rPr>
              <a:t>often dispersed </a:t>
            </a:r>
            <a:r>
              <a:rPr lang="en-US" sz="2000" dirty="0">
                <a:latin typeface="Arial" charset="0"/>
                <a:ea typeface="ＭＳ Ｐゴシック" charset="0"/>
                <a:cs typeface="ＭＳ Ｐゴシック" charset="0"/>
              </a:rPr>
              <a:t>a</a:t>
            </a:r>
            <a:r>
              <a:rPr lang="en-US" sz="2000" dirty="0" smtClean="0">
                <a:latin typeface="Arial" charset="0"/>
                <a:ea typeface="ＭＳ Ｐゴシック" charset="0"/>
                <a:cs typeface="ＭＳ Ｐゴシック" charset="0"/>
              </a:rPr>
              <a:t>t </a:t>
            </a:r>
            <a:r>
              <a:rPr lang="en-US" sz="2000" dirty="0">
                <a:latin typeface="Arial" charset="0"/>
                <a:ea typeface="ＭＳ Ｐゴシック" charset="0"/>
                <a:cs typeface="ＭＳ Ｐゴシック" charset="0"/>
              </a:rPr>
              <a:t>biologically </a:t>
            </a:r>
            <a:r>
              <a:rPr lang="en-US" sz="2000" dirty="0" smtClean="0">
                <a:latin typeface="Arial" charset="0"/>
                <a:ea typeface="ＭＳ Ｐゴシック" charset="0"/>
                <a:cs typeface="ＭＳ Ｐゴシック" charset="0"/>
              </a:rPr>
              <a:t>effective levels</a:t>
            </a:r>
            <a:r>
              <a:rPr lang="en-US" sz="2000" dirty="0">
                <a:latin typeface="Arial" charset="0"/>
                <a:ea typeface="ＭＳ Ｐゴシック" charset="0"/>
                <a:cs typeface="ＭＳ Ｐゴシック" charset="0"/>
              </a:rPr>
              <a:t>, and exposure to humans </a:t>
            </a:r>
            <a:r>
              <a:rPr lang="en-US" sz="2000" dirty="0" smtClean="0">
                <a:latin typeface="Arial" charset="0"/>
                <a:ea typeface="ＭＳ Ｐゴシック" charset="0"/>
                <a:cs typeface="ＭＳ Ｐゴシック" charset="0"/>
              </a:rPr>
              <a:t>is common</a:t>
            </a:r>
            <a:endParaRPr lang="en-US" sz="2000" dirty="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CDC’s Report Card</a:t>
            </a:r>
          </a:p>
          <a:p>
            <a:r>
              <a:rPr lang="en-US" sz="2000" dirty="0">
                <a:latin typeface="Arial" charset="0"/>
                <a:ea typeface="ＭＳ Ｐゴシック" charset="0"/>
                <a:cs typeface="ＭＳ Ｐゴシック" charset="0"/>
              </a:rPr>
              <a:t>All of us </a:t>
            </a:r>
            <a:r>
              <a:rPr lang="en-US" sz="2000" dirty="0" smtClean="0">
                <a:latin typeface="Arial" charset="0"/>
                <a:ea typeface="ＭＳ Ｐゴシック" charset="0"/>
                <a:cs typeface="ＭＳ Ｐゴシック" charset="0"/>
              </a:rPr>
              <a:t>exposed </a:t>
            </a:r>
            <a:r>
              <a:rPr lang="en-US" sz="2000" dirty="0">
                <a:latin typeface="Arial" charset="0"/>
                <a:ea typeface="ＭＳ Ｐゴシック" charset="0"/>
                <a:cs typeface="ＭＳ Ｐゴシック" charset="0"/>
              </a:rPr>
              <a:t>to many </a:t>
            </a:r>
            <a:r>
              <a:rPr lang="en-US" sz="2000" dirty="0" smtClean="0">
                <a:latin typeface="Arial" charset="0"/>
                <a:ea typeface="ＭＳ Ｐゴシック" charset="0"/>
                <a:cs typeface="ＭＳ Ｐゴシック" charset="0"/>
              </a:rPr>
              <a:t>different </a:t>
            </a:r>
            <a:r>
              <a:rPr lang="en-US" sz="2000" dirty="0">
                <a:latin typeface="Arial" charset="0"/>
                <a:ea typeface="ＭＳ Ｐゴシック" charset="0"/>
                <a:cs typeface="ＭＳ Ｐゴシック" charset="0"/>
              </a:rPr>
              <a:t>chemicals, and other </a:t>
            </a:r>
            <a:r>
              <a:rPr lang="en-US" sz="2000" dirty="0" smtClean="0">
                <a:latin typeface="Arial" charset="0"/>
                <a:ea typeface="ＭＳ Ｐゴシック" charset="0"/>
                <a:cs typeface="ＭＳ Ｐゴシック" charset="0"/>
              </a:rPr>
              <a:t>environmental </a:t>
            </a:r>
            <a:r>
              <a:rPr lang="en-US" sz="2000" dirty="0">
                <a:latin typeface="Arial" charset="0"/>
                <a:ea typeface="ＭＳ Ｐゴシック" charset="0"/>
                <a:cs typeface="ＭＳ Ｐゴシック" charset="0"/>
              </a:rPr>
              <a:t>stressors, at the </a:t>
            </a:r>
            <a:r>
              <a:rPr lang="en-US" sz="2000" dirty="0" smtClean="0">
                <a:latin typeface="Arial" charset="0"/>
                <a:ea typeface="ＭＳ Ｐゴシック" charset="0"/>
                <a:cs typeface="ＭＳ Ｐゴシック" charset="0"/>
              </a:rPr>
              <a:t>same </a:t>
            </a:r>
            <a:r>
              <a:rPr lang="en-US" sz="2000" dirty="0">
                <a:latin typeface="Arial" charset="0"/>
                <a:ea typeface="ＭＳ Ｐゴシック" charset="0"/>
                <a:cs typeface="ＭＳ Ｐゴシック" charset="0"/>
              </a:rPr>
              <a:t>time</a:t>
            </a:r>
          </a:p>
          <a:p>
            <a:r>
              <a:rPr lang="en-US" sz="2000" dirty="0" smtClean="0">
                <a:latin typeface="Arial" charset="0"/>
                <a:ea typeface="ＭＳ Ｐゴシック" charset="0"/>
                <a:cs typeface="ＭＳ Ｐゴシック" charset="0"/>
              </a:rPr>
              <a:t>Synergism</a:t>
            </a:r>
          </a:p>
          <a:p>
            <a:r>
              <a:rPr lang="en-US" sz="2000" dirty="0">
                <a:latin typeface="Arial" charset="0"/>
                <a:ea typeface="ＭＳ Ｐゴシック" charset="0"/>
                <a:cs typeface="ＭＳ Ｐゴシック" charset="0"/>
              </a:rPr>
              <a:t>Given exposures can alter the body’s </a:t>
            </a:r>
            <a:r>
              <a:rPr lang="en-US" sz="2000" dirty="0" smtClean="0">
                <a:latin typeface="Arial" charset="0"/>
                <a:ea typeface="ＭＳ Ｐゴシック" charset="0"/>
                <a:cs typeface="ＭＳ Ｐゴシック" charset="0"/>
              </a:rPr>
              <a:t>response </a:t>
            </a:r>
            <a:r>
              <a:rPr lang="en-US" sz="2000" dirty="0">
                <a:latin typeface="Arial" charset="0"/>
                <a:ea typeface="ＭＳ Ｐゴシック" charset="0"/>
                <a:cs typeface="ＭＳ Ｐゴシック" charset="0"/>
              </a:rPr>
              <a:t>to later exposures</a:t>
            </a:r>
          </a:p>
          <a:p>
            <a:r>
              <a:rPr lang="en-US" sz="2000" dirty="0">
                <a:latin typeface="Arial" charset="0"/>
                <a:ea typeface="ＭＳ Ｐゴシック" charset="0"/>
                <a:cs typeface="ＭＳ Ｐゴシック" charset="0"/>
              </a:rPr>
              <a:t>The “</a:t>
            </a:r>
            <a:r>
              <a:rPr lang="en-US" altLang="ja-JP" sz="2000" dirty="0" err="1">
                <a:latin typeface="Arial" charset="0"/>
                <a:ea typeface="ＭＳ Ｐゴシック" charset="0"/>
                <a:cs typeface="ＭＳ Ｐゴシック" charset="0"/>
              </a:rPr>
              <a:t>exposome</a:t>
            </a:r>
            <a:r>
              <a:rPr 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is the totality of exposures that a person is subjected to from the </a:t>
            </a:r>
            <a:r>
              <a:rPr lang="en-US" altLang="ja-JP" sz="2000" dirty="0" smtClean="0">
                <a:latin typeface="Arial" charset="0"/>
                <a:ea typeface="ＭＳ Ｐゴシック" charset="0"/>
                <a:cs typeface="ＭＳ Ｐゴシック" charset="0"/>
              </a:rPr>
              <a:t>environment (</a:t>
            </a:r>
            <a:r>
              <a:rPr lang="en-US" altLang="ja-JP" sz="2000" dirty="0">
                <a:latin typeface="Arial" charset="0"/>
                <a:ea typeface="ＭＳ Ｐゴシック" charset="0"/>
                <a:cs typeface="ＭＳ Ｐゴシック" charset="0"/>
              </a:rPr>
              <a:t>“EWAS”)</a:t>
            </a:r>
          </a:p>
          <a:p>
            <a:endParaRPr lang="en-US" sz="2000" dirty="0">
              <a:latin typeface="Arial" charset="0"/>
              <a:ea typeface="ＭＳ Ｐゴシック" charset="0"/>
              <a:cs typeface="ＭＳ Ｐゴシック" charset="0"/>
            </a:endParaRPr>
          </a:p>
          <a:p>
            <a:endParaRPr lang="en-US" sz="2000" dirty="0">
              <a:latin typeface="Arial" charset="0"/>
              <a:ea typeface="ＭＳ Ｐゴシック" charset="0"/>
              <a:cs typeface="ＭＳ Ｐゴシック" charset="0"/>
            </a:endParaRPr>
          </a:p>
        </p:txBody>
      </p:sp>
      <p:pic>
        <p:nvPicPr>
          <p:cNvPr id="65540" name="Picture 5" descr="iStock_000005143510XSmall"/>
          <p:cNvPicPr>
            <a:picLocks noChangeAspect="1" noChangeArrowheads="1"/>
          </p:cNvPicPr>
          <p:nvPr/>
        </p:nvPicPr>
        <p:blipFill>
          <a:blip r:embed="rId3" cstate="email">
            <a:extLst>
              <a:ext uri="{28A0092B-C50C-407E-A947-70E740481C1C}">
                <a14:useLocalDpi xmlns:a14="http://schemas.microsoft.com/office/drawing/2010/main" val="0"/>
              </a:ext>
            </a:extLst>
          </a:blip>
          <a:srcRect l="7529" r="17177"/>
          <a:stretch>
            <a:fillRect/>
          </a:stretch>
        </p:blipFill>
        <p:spPr bwMode="auto">
          <a:xfrm>
            <a:off x="7089746" y="2667000"/>
            <a:ext cx="1901854"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warning_over_smoky_city_smog.jpg"/>
          <p:cNvPicPr>
            <a:picLocks noChangeAspect="1"/>
          </p:cNvPicPr>
          <p:nvPr/>
        </p:nvPicPr>
        <p:blipFill>
          <a:blip r:embed="rId4" cstate="email">
            <a:extLst>
              <a:ext uri="{28A0092B-C50C-407E-A947-70E740481C1C}">
                <a14:useLocalDpi xmlns:a14="http://schemas.microsoft.com/office/drawing/2010/main" val="0"/>
              </a:ext>
            </a:extLst>
          </a:blip>
          <a:srcRect l="16193"/>
          <a:stretch>
            <a:fillRect/>
          </a:stretch>
        </p:blipFill>
        <p:spPr bwMode="auto">
          <a:xfrm>
            <a:off x="7086600" y="1090420"/>
            <a:ext cx="1904999" cy="150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5247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228600" y="914400"/>
            <a:ext cx="8534400" cy="609600"/>
          </a:xfrm>
        </p:spPr>
        <p:txBody>
          <a:bodyPr/>
          <a:lstStyle/>
          <a:p>
            <a:r>
              <a:rPr lang="en-US">
                <a:latin typeface="Arial" charset="0"/>
                <a:ea typeface="ＭＳ Ｐゴシック" charset="0"/>
                <a:cs typeface="ＭＳ Ｐゴシック" charset="0"/>
              </a:rPr>
              <a:t>Summary: Where We Go From Here</a:t>
            </a:r>
          </a:p>
        </p:txBody>
      </p:sp>
      <p:sp>
        <p:nvSpPr>
          <p:cNvPr id="81922" name="Content Placeholder 2"/>
          <p:cNvSpPr>
            <a:spLocks noGrp="1"/>
          </p:cNvSpPr>
          <p:nvPr>
            <p:ph idx="1"/>
          </p:nvPr>
        </p:nvSpPr>
        <p:spPr>
          <a:xfrm>
            <a:off x="533400" y="1600200"/>
            <a:ext cx="8229600" cy="4800600"/>
          </a:xfrm>
        </p:spPr>
        <p:txBody>
          <a:bodyPr/>
          <a:lstStyle/>
          <a:p>
            <a:pPr>
              <a:lnSpc>
                <a:spcPct val="100000"/>
              </a:lnSpc>
              <a:spcBef>
                <a:spcPts val="600"/>
              </a:spcBef>
            </a:pPr>
            <a:r>
              <a:rPr lang="en-US" sz="2400" dirty="0" smtClean="0">
                <a:latin typeface="Arial" charset="0"/>
                <a:ea typeface="ＭＳ Ｐゴシック" charset="0"/>
                <a:cs typeface="ＭＳ Ｐゴシック" charset="0"/>
              </a:rPr>
              <a:t>Need </a:t>
            </a:r>
            <a:r>
              <a:rPr lang="en-US" sz="2400" dirty="0">
                <a:latin typeface="Arial" charset="0"/>
                <a:ea typeface="ＭＳ Ｐゴシック" charset="0"/>
                <a:cs typeface="ＭＳ Ｐゴシック" charset="0"/>
              </a:rPr>
              <a:t>to better characterize:</a:t>
            </a:r>
          </a:p>
          <a:p>
            <a:pPr lvl="1">
              <a:lnSpc>
                <a:spcPct val="100000"/>
              </a:lnSpc>
              <a:spcBef>
                <a:spcPts val="600"/>
              </a:spcBef>
            </a:pPr>
            <a:r>
              <a:rPr lang="en-US" sz="2200" dirty="0">
                <a:latin typeface="Arial" charset="0"/>
                <a:ea typeface="ＭＳ Ｐゴシック" charset="0"/>
                <a:cs typeface="ＭＳ Ｐゴシック" charset="0"/>
              </a:rPr>
              <a:t>Low dose / </a:t>
            </a:r>
            <a:r>
              <a:rPr lang="en-US" sz="2200" dirty="0" err="1">
                <a:latin typeface="Arial" charset="0"/>
                <a:ea typeface="ＭＳ Ｐゴシック" charset="0"/>
                <a:cs typeface="ＭＳ Ｐゴシック" charset="0"/>
              </a:rPr>
              <a:t>nonmonotonic</a:t>
            </a:r>
            <a:r>
              <a:rPr lang="en-US" sz="2200" dirty="0">
                <a:latin typeface="Arial" charset="0"/>
                <a:ea typeface="ＭＳ Ｐゴシック" charset="0"/>
                <a:cs typeface="ＭＳ Ｐゴシック" charset="0"/>
              </a:rPr>
              <a:t> effects </a:t>
            </a:r>
          </a:p>
          <a:p>
            <a:pPr lvl="1">
              <a:lnSpc>
                <a:spcPct val="100000"/>
              </a:lnSpc>
              <a:spcBef>
                <a:spcPts val="600"/>
              </a:spcBef>
            </a:pPr>
            <a:r>
              <a:rPr lang="en-US" sz="2200" dirty="0" smtClean="0">
                <a:latin typeface="Arial" charset="0"/>
                <a:ea typeface="ＭＳ Ｐゴシック" charset="0"/>
                <a:cs typeface="ＭＳ Ｐゴシック" charset="0"/>
              </a:rPr>
              <a:t>Early </a:t>
            </a:r>
            <a:r>
              <a:rPr lang="en-US" sz="2200" dirty="0">
                <a:latin typeface="Arial" charset="0"/>
                <a:ea typeface="ＭＳ Ｐゴシック" charset="0"/>
                <a:cs typeface="ＭＳ Ｐゴシック" charset="0"/>
              </a:rPr>
              <a:t>life exposures may not show effects until later in life</a:t>
            </a:r>
          </a:p>
          <a:p>
            <a:pPr lvl="1">
              <a:lnSpc>
                <a:spcPct val="100000"/>
              </a:lnSpc>
              <a:spcBef>
                <a:spcPts val="600"/>
              </a:spcBef>
            </a:pPr>
            <a:r>
              <a:rPr lang="en-US" sz="2200" dirty="0" smtClean="0">
                <a:latin typeface="Arial" charset="0"/>
                <a:ea typeface="ＭＳ Ｐゴシック" charset="0"/>
                <a:cs typeface="ＭＳ Ｐゴシック" charset="0"/>
              </a:rPr>
              <a:t>Modes </a:t>
            </a:r>
            <a:r>
              <a:rPr lang="en-US" sz="2200" dirty="0">
                <a:latin typeface="Arial" charset="0"/>
                <a:ea typeface="ＭＳ Ｐゴシック" charset="0"/>
                <a:cs typeface="ＭＳ Ｐゴシック" charset="0"/>
              </a:rPr>
              <a:t>of action change across dose response</a:t>
            </a:r>
          </a:p>
          <a:p>
            <a:pPr lvl="1">
              <a:lnSpc>
                <a:spcPct val="100000"/>
              </a:lnSpc>
              <a:spcBef>
                <a:spcPts val="600"/>
              </a:spcBef>
            </a:pPr>
            <a:r>
              <a:rPr lang="en-US" sz="2200" dirty="0">
                <a:latin typeface="Arial" charset="0"/>
                <a:ea typeface="ＭＳ Ｐゴシック" charset="0"/>
                <a:cs typeface="ＭＳ Ｐゴシック" charset="0"/>
              </a:rPr>
              <a:t>Wide range of biological effects</a:t>
            </a:r>
          </a:p>
          <a:p>
            <a:pPr lvl="1">
              <a:lnSpc>
                <a:spcPct val="100000"/>
              </a:lnSpc>
              <a:spcBef>
                <a:spcPts val="600"/>
              </a:spcBef>
            </a:pPr>
            <a:r>
              <a:rPr lang="en-US" sz="2200" dirty="0" smtClean="0">
                <a:latin typeface="Arial" charset="0"/>
                <a:ea typeface="ＭＳ Ｐゴシック" charset="0"/>
                <a:cs typeface="ＭＳ Ｐゴシック" charset="0"/>
              </a:rPr>
              <a:t>Assessment </a:t>
            </a:r>
            <a:r>
              <a:rPr lang="en-US" sz="2200" dirty="0">
                <a:latin typeface="Arial" charset="0"/>
                <a:ea typeface="ＭＳ Ｐゴシック" charset="0"/>
                <a:cs typeface="ＭＳ Ｐゴシック" charset="0"/>
              </a:rPr>
              <a:t>of new endocrine related </a:t>
            </a:r>
            <a:r>
              <a:rPr lang="en-US" sz="2200" dirty="0" smtClean="0">
                <a:latin typeface="Arial" charset="0"/>
                <a:ea typeface="ＭＳ Ｐゴシック" charset="0"/>
                <a:cs typeface="ＭＳ Ｐゴシック" charset="0"/>
              </a:rPr>
              <a:t/>
            </a:r>
            <a:br>
              <a:rPr lang="en-US" sz="2200" dirty="0" smtClean="0">
                <a:latin typeface="Arial" charset="0"/>
                <a:ea typeface="ＭＳ Ｐゴシック" charset="0"/>
                <a:cs typeface="ＭＳ Ｐゴシック" charset="0"/>
              </a:rPr>
            </a:br>
            <a:r>
              <a:rPr lang="en-US" sz="2200" dirty="0" smtClean="0">
                <a:latin typeface="Arial" charset="0"/>
                <a:ea typeface="ＭＳ Ｐゴシック" charset="0"/>
                <a:cs typeface="ＭＳ Ｐゴシック" charset="0"/>
              </a:rPr>
              <a:t>endpoints </a:t>
            </a:r>
            <a:r>
              <a:rPr lang="en-US" sz="2200" dirty="0">
                <a:latin typeface="Arial" charset="0"/>
                <a:ea typeface="ＭＳ Ｐゴシック" charset="0"/>
                <a:cs typeface="ＭＳ Ｐゴシック" charset="0"/>
              </a:rPr>
              <a:t>may be needed</a:t>
            </a:r>
          </a:p>
          <a:p>
            <a:pPr>
              <a:lnSpc>
                <a:spcPct val="100000"/>
              </a:lnSpc>
              <a:spcBef>
                <a:spcPts val="600"/>
              </a:spcBef>
            </a:pPr>
            <a:r>
              <a:rPr lang="en-US" sz="2400" dirty="0" smtClean="0">
                <a:latin typeface="Arial" charset="0"/>
                <a:ea typeface="ＭＳ Ｐゴシック" charset="0"/>
                <a:cs typeface="ＭＳ Ｐゴシック" charset="0"/>
              </a:rPr>
              <a:t>Individual vs. public health risks</a:t>
            </a:r>
          </a:p>
          <a:p>
            <a:pPr lvl="1">
              <a:lnSpc>
                <a:spcPct val="100000"/>
              </a:lnSpc>
              <a:spcBef>
                <a:spcPts val="600"/>
              </a:spcBef>
            </a:pPr>
            <a:r>
              <a:rPr lang="en-US" sz="2200" dirty="0" smtClean="0">
                <a:latin typeface="Arial" charset="0"/>
                <a:ea typeface="ＭＳ Ｐゴシック" charset="0"/>
                <a:cs typeface="ＭＳ Ｐゴシック" charset="0"/>
              </a:rPr>
              <a:t>Environmental health assessments </a:t>
            </a:r>
            <a:br>
              <a:rPr lang="en-US" sz="2200" dirty="0" smtClean="0">
                <a:latin typeface="Arial" charset="0"/>
                <a:ea typeface="ＭＳ Ｐゴシック" charset="0"/>
                <a:cs typeface="ＭＳ Ｐゴシック" charset="0"/>
              </a:rPr>
            </a:br>
            <a:r>
              <a:rPr lang="en-US" sz="2200" dirty="0" smtClean="0">
                <a:latin typeface="Arial" charset="0"/>
                <a:ea typeface="ＭＳ Ｐゴシック" charset="0"/>
                <a:cs typeface="ＭＳ Ｐゴシック" charset="0"/>
              </a:rPr>
              <a:t>are at individual level</a:t>
            </a:r>
          </a:p>
          <a:p>
            <a:pPr lvl="1">
              <a:lnSpc>
                <a:spcPct val="100000"/>
              </a:lnSpc>
              <a:spcBef>
                <a:spcPts val="600"/>
              </a:spcBef>
            </a:pPr>
            <a:r>
              <a:rPr lang="en-US" sz="2200" dirty="0" smtClean="0">
                <a:latin typeface="Arial" charset="0"/>
                <a:ea typeface="ＭＳ Ｐゴシック" charset="0"/>
                <a:cs typeface="ＭＳ Ｐゴシック" charset="0"/>
              </a:rPr>
              <a:t>Population effects can be much larger</a:t>
            </a:r>
            <a:endParaRPr lang="en-US" sz="2200" dirty="0">
              <a:latin typeface="Arial" charset="0"/>
              <a:ea typeface="ＭＳ Ｐゴシック" charset="0"/>
              <a:cs typeface="ＭＳ Ｐゴシック" charset="0"/>
            </a:endParaRPr>
          </a:p>
          <a:p>
            <a:pPr>
              <a:lnSpc>
                <a:spcPct val="100000"/>
              </a:lnSpc>
              <a:spcBef>
                <a:spcPts val="600"/>
              </a:spcBef>
            </a:pPr>
            <a:r>
              <a:rPr lang="en-US" sz="2400" dirty="0">
                <a:latin typeface="Arial" charset="0"/>
                <a:ea typeface="ＭＳ Ｐゴシック" charset="0"/>
                <a:cs typeface="ＭＳ Ｐゴシック" charset="0"/>
              </a:rPr>
              <a:t>Regulatory issues</a:t>
            </a:r>
          </a:p>
        </p:txBody>
      </p:sp>
      <p:pic>
        <p:nvPicPr>
          <p:cNvPr id="81923" name="Picture 11" descr="man think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05600" y="3525838"/>
            <a:ext cx="2292350" cy="313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4599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6" descr="niehs bldg 35mm wid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1148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Line 11"/>
          <p:cNvSpPr>
            <a:spLocks noChangeShapeType="1"/>
          </p:cNvSpPr>
          <p:nvPr/>
        </p:nvSpPr>
        <p:spPr bwMode="auto">
          <a:xfrm>
            <a:off x="0" y="4108450"/>
            <a:ext cx="91440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1" name="Rectangle 4"/>
          <p:cNvSpPr txBox="1">
            <a:spLocks noChangeArrowheads="1"/>
          </p:cNvSpPr>
          <p:nvPr/>
        </p:nvSpPr>
        <p:spPr bwMode="auto">
          <a:xfrm>
            <a:off x="457200" y="1143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400" b="1" dirty="0">
                <a:solidFill>
                  <a:schemeClr val="tx2"/>
                </a:solidFill>
              </a:rPr>
              <a:t>Thank you!</a:t>
            </a:r>
          </a:p>
        </p:txBody>
      </p:sp>
      <p:grpSp>
        <p:nvGrpSpPr>
          <p:cNvPr id="43012" name="Group 25"/>
          <p:cNvGrpSpPr>
            <a:grpSpLocks/>
          </p:cNvGrpSpPr>
          <p:nvPr/>
        </p:nvGrpSpPr>
        <p:grpSpPr bwMode="auto">
          <a:xfrm>
            <a:off x="900113" y="1905000"/>
            <a:ext cx="7481887" cy="762000"/>
            <a:chOff x="671512" y="1905000"/>
            <a:chExt cx="7481888" cy="762000"/>
          </a:xfrm>
        </p:grpSpPr>
        <p:pic>
          <p:nvPicPr>
            <p:cNvPr id="43014" name="Picture 7" descr="NTP-logo-Colo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43312" y="2057400"/>
              <a:ext cx="237472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6" descr="niehs-logo-hires-colo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512" y="1981200"/>
              <a:ext cx="2319337" cy="66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6" descr="SRP-Logo-HR lt gray back.jpg"/>
            <p:cNvPicPr>
              <a:picLocks noChangeAspect="1"/>
            </p:cNvPicPr>
            <p:nvPr/>
          </p:nvPicPr>
          <p:blipFill>
            <a:blip r:embed="rId6" cstate="email">
              <a:clrChange>
                <a:clrFrom>
                  <a:srgbClr val="D1D3D5"/>
                </a:clrFrom>
                <a:clrTo>
                  <a:srgbClr val="D1D3D5">
                    <a:alpha val="0"/>
                  </a:srgbClr>
                </a:clrTo>
              </a:clrChange>
              <a:extLst>
                <a:ext uri="{28A0092B-C50C-407E-A947-70E740481C1C}">
                  <a14:useLocalDpi xmlns:a14="http://schemas.microsoft.com/office/drawing/2010/main" val="0"/>
                </a:ext>
              </a:extLst>
            </a:blip>
            <a:srcRect/>
            <a:stretch>
              <a:fillRect/>
            </a:stretch>
          </p:blipFill>
          <p:spPr bwMode="auto">
            <a:xfrm>
              <a:off x="6843712" y="1905000"/>
              <a:ext cx="13096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3" name="Rectangle 6"/>
          <p:cNvSpPr txBox="1">
            <a:spLocks noChangeArrowheads="1"/>
          </p:cNvSpPr>
          <p:nvPr/>
        </p:nvSpPr>
        <p:spPr bwMode="auto">
          <a:xfrm>
            <a:off x="1447800" y="2963863"/>
            <a:ext cx="67056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dirty="0">
                <a:solidFill>
                  <a:schemeClr val="tx2"/>
                </a:solidFill>
              </a:rPr>
              <a:t>NIEHS Strategic Plan Website </a:t>
            </a:r>
          </a:p>
          <a:p>
            <a:pPr algn="ctr" eaLnBrk="1" hangingPunct="1"/>
            <a:r>
              <a:rPr lang="en-US" sz="2600" dirty="0">
                <a:solidFill>
                  <a:srgbClr val="800000"/>
                </a:solidFill>
              </a:rPr>
              <a:t>http://</a:t>
            </a:r>
            <a:r>
              <a:rPr lang="en-US" sz="2600" dirty="0" err="1">
                <a:solidFill>
                  <a:srgbClr val="800000"/>
                </a:solidFill>
              </a:rPr>
              <a:t>www.niehs.nih.gov</a:t>
            </a:r>
            <a:r>
              <a:rPr lang="en-US" sz="2600" dirty="0">
                <a:solidFill>
                  <a:srgbClr val="800000"/>
                </a:solidFill>
              </a:rPr>
              <a:t>/</a:t>
            </a:r>
            <a:r>
              <a:rPr lang="en-US" sz="2600" dirty="0" err="1">
                <a:solidFill>
                  <a:srgbClr val="800000"/>
                </a:solidFill>
              </a:rPr>
              <a:t>strategicplan</a:t>
            </a:r>
            <a:r>
              <a:rPr lang="en-US" sz="2600" dirty="0">
                <a:solidFill>
                  <a:srgbClr val="800000"/>
                </a:solidFill>
              </a:rPr>
              <a:t> </a:t>
            </a:r>
          </a:p>
        </p:txBody>
      </p:sp>
    </p:spTree>
    <p:extLst>
      <p:ext uri="{BB962C8B-B14F-4D97-AF65-F5344CB8AC3E}">
        <p14:creationId xmlns:p14="http://schemas.microsoft.com/office/powerpoint/2010/main" val="3437781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5334000" y="6583363"/>
            <a:ext cx="3797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100" i="1"/>
              <a:t>Data from CDC / National Center for Health Statistics</a:t>
            </a:r>
          </a:p>
        </p:txBody>
      </p:sp>
      <p:sp>
        <p:nvSpPr>
          <p:cNvPr id="10242" name="Rectangle 10"/>
          <p:cNvSpPr>
            <a:spLocks noGrp="1" noChangeArrowheads="1"/>
          </p:cNvSpPr>
          <p:nvPr>
            <p:ph type="title" idx="4294967295"/>
          </p:nvPr>
        </p:nvSpPr>
        <p:spPr/>
        <p:txBody>
          <a:bodyPr/>
          <a:lstStyle/>
          <a:p>
            <a:r>
              <a:rPr lang="en-US">
                <a:latin typeface="Arial" charset="0"/>
                <a:ea typeface="ＭＳ Ｐゴシック" charset="0"/>
                <a:cs typeface="ＭＳ Ｐゴシック" charset="0"/>
              </a:rPr>
              <a:t>Should We Be Concerned? </a:t>
            </a:r>
          </a:p>
        </p:txBody>
      </p:sp>
      <p:pic>
        <p:nvPicPr>
          <p:cNvPr id="10243" name="Picture 2" descr="Screen shot 2012-05-31 at 10.44.34 A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72100" y="1973263"/>
            <a:ext cx="28575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Screen shot 2012-05-31 at 10.47.08 AM.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4533900"/>
            <a:ext cx="33528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4"/>
          <p:cNvSpPr>
            <a:spLocks noChangeArrowheads="1"/>
          </p:cNvSpPr>
          <p:nvPr/>
        </p:nvSpPr>
        <p:spPr bwMode="auto">
          <a:xfrm>
            <a:off x="1066800" y="1676400"/>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200" b="1"/>
              <a:t>Increase in Diabetes (1980-2010)</a:t>
            </a:r>
          </a:p>
        </p:txBody>
      </p:sp>
      <p:sp>
        <p:nvSpPr>
          <p:cNvPr id="10246" name="Rectangle 4"/>
          <p:cNvSpPr>
            <a:spLocks noChangeArrowheads="1"/>
          </p:cNvSpPr>
          <p:nvPr/>
        </p:nvSpPr>
        <p:spPr bwMode="auto">
          <a:xfrm>
            <a:off x="5562600" y="1676400"/>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200" b="1"/>
              <a:t>Increase in Autism Prevalence</a:t>
            </a:r>
          </a:p>
        </p:txBody>
      </p:sp>
      <p:sp>
        <p:nvSpPr>
          <p:cNvPr id="10247" name="Rectangle 4"/>
          <p:cNvSpPr>
            <a:spLocks noChangeArrowheads="1"/>
          </p:cNvSpPr>
          <p:nvPr/>
        </p:nvSpPr>
        <p:spPr bwMode="auto">
          <a:xfrm>
            <a:off x="5715000" y="42672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200" b="1"/>
              <a:t>Increase in ADHD</a:t>
            </a:r>
          </a:p>
        </p:txBody>
      </p:sp>
      <p:pic>
        <p:nvPicPr>
          <p:cNvPr id="10248" name="Picture 4" descr="Screen shot 2012-05-31 at 10.47.40 AM.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1905000"/>
            <a:ext cx="32385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5" descr="riska_626px.jpg"/>
          <p:cNvPicPr>
            <a:picLocks noChangeAspect="1"/>
          </p:cNvPicPr>
          <p:nvPr/>
        </p:nvPicPr>
        <p:blipFill>
          <a:blip r:embed="rId6" cstate="email">
            <a:extLst>
              <a:ext uri="{28A0092B-C50C-407E-A947-70E740481C1C}">
                <a14:useLocalDpi xmlns:a14="http://schemas.microsoft.com/office/drawing/2010/main" val="0"/>
              </a:ext>
            </a:extLst>
          </a:blip>
          <a:srcRect r="33678"/>
          <a:stretch>
            <a:fillRect/>
          </a:stretch>
        </p:blipFill>
        <p:spPr bwMode="auto">
          <a:xfrm>
            <a:off x="457200" y="4495800"/>
            <a:ext cx="3733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Rectangle 4"/>
          <p:cNvSpPr>
            <a:spLocks noChangeArrowheads="1"/>
          </p:cNvSpPr>
          <p:nvPr/>
        </p:nvSpPr>
        <p:spPr bwMode="auto">
          <a:xfrm>
            <a:off x="1143000" y="42672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200" b="1"/>
              <a:t>Increase in Asthma</a:t>
            </a:r>
          </a:p>
        </p:txBody>
      </p:sp>
    </p:spTree>
    <p:extLst>
      <p:ext uri="{BB962C8B-B14F-4D97-AF65-F5344CB8AC3E}">
        <p14:creationId xmlns:p14="http://schemas.microsoft.com/office/powerpoint/2010/main" val="37774167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1"/>
          </p:nvPr>
        </p:nvSpPr>
        <p:spPr>
          <a:xfrm>
            <a:off x="457200" y="1905000"/>
            <a:ext cx="8153400" cy="4724400"/>
          </a:xfrm>
        </p:spPr>
        <p:txBody>
          <a:bodyPr/>
          <a:lstStyle/>
          <a:p>
            <a:pPr>
              <a:lnSpc>
                <a:spcPct val="85000"/>
              </a:lnSpc>
              <a:spcBef>
                <a:spcPts val="1800"/>
              </a:spcBef>
            </a:pPr>
            <a:r>
              <a:rPr lang="en-US" sz="2400">
                <a:latin typeface="Arial" charset="0"/>
                <a:ea typeface="ＭＳ Ｐゴシック" charset="0"/>
                <a:cs typeface="ＭＳ Ｐゴシック" charset="0"/>
              </a:rPr>
              <a:t>Why have some diseases increased in incidence over the past 40 years?</a:t>
            </a:r>
          </a:p>
          <a:p>
            <a:pPr>
              <a:lnSpc>
                <a:spcPct val="85000"/>
              </a:lnSpc>
              <a:spcBef>
                <a:spcPts val="1800"/>
              </a:spcBef>
            </a:pPr>
            <a:r>
              <a:rPr lang="en-US" sz="2400">
                <a:latin typeface="Arial" charset="0"/>
                <a:ea typeface="ＭＳ Ｐゴシック" charset="0"/>
                <a:cs typeface="ＭＳ Ｐゴシック" charset="0"/>
              </a:rPr>
              <a:t>Genes have not changed over that time</a:t>
            </a:r>
          </a:p>
          <a:p>
            <a:pPr>
              <a:lnSpc>
                <a:spcPct val="85000"/>
              </a:lnSpc>
              <a:spcBef>
                <a:spcPts val="1800"/>
              </a:spcBef>
            </a:pPr>
            <a:r>
              <a:rPr lang="en-US" sz="2400">
                <a:latin typeface="Arial" charset="0"/>
                <a:ea typeface="ＭＳ Ｐゴシック" charset="0"/>
                <a:cs typeface="ＭＳ Ｐゴシック" charset="0"/>
              </a:rPr>
              <a:t>Recent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epidemics</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 of diabetes, asthma, ADHD, obesity due to environmental, dietary and behavioral changes</a:t>
            </a:r>
          </a:p>
          <a:p>
            <a:pPr>
              <a:lnSpc>
                <a:spcPct val="85000"/>
              </a:lnSpc>
              <a:spcBef>
                <a:spcPts val="1800"/>
              </a:spcBef>
            </a:pPr>
            <a:r>
              <a:rPr lang="en-US" sz="2400">
                <a:latin typeface="Arial" charset="0"/>
                <a:ea typeface="ＭＳ Ｐゴシック" charset="0"/>
                <a:cs typeface="ＭＳ Ｐゴシック" charset="0"/>
              </a:rPr>
              <a:t>We will never understand the etiology of diseases without an understanding of the role of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environment</a:t>
            </a:r>
          </a:p>
          <a:p>
            <a:pPr>
              <a:lnSpc>
                <a:spcPct val="85000"/>
              </a:lnSpc>
              <a:spcBef>
                <a:spcPts val="1800"/>
              </a:spcBef>
            </a:pPr>
            <a:endParaRPr lang="en-US" sz="1600">
              <a:latin typeface="Arial" charset="0"/>
              <a:ea typeface="ＭＳ Ｐゴシック" charset="0"/>
              <a:cs typeface="ＭＳ Ｐゴシック" charset="0"/>
            </a:endParaRPr>
          </a:p>
        </p:txBody>
      </p:sp>
      <p:sp>
        <p:nvSpPr>
          <p:cNvPr id="16386" name="Text Box 5"/>
          <p:cNvSpPr txBox="1">
            <a:spLocks noChangeArrowheads="1"/>
          </p:cNvSpPr>
          <p:nvPr/>
        </p:nvSpPr>
        <p:spPr bwMode="auto">
          <a:xfrm>
            <a:off x="457200" y="955675"/>
            <a:ext cx="845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600" b="1">
                <a:solidFill>
                  <a:schemeClr val="tx2"/>
                </a:solidFill>
              </a:rPr>
              <a:t>Gene-Environment and Disease</a:t>
            </a:r>
          </a:p>
        </p:txBody>
      </p:sp>
    </p:spTree>
    <p:extLst>
      <p:ext uri="{BB962C8B-B14F-4D97-AF65-F5344CB8AC3E}">
        <p14:creationId xmlns:p14="http://schemas.microsoft.com/office/powerpoint/2010/main" val="2684359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title"/>
          </p:nvPr>
        </p:nvSpPr>
        <p:spPr/>
        <p:txBody>
          <a:bodyPr/>
          <a:lstStyle/>
          <a:p>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ENVIRONMENT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Includes:</a:t>
            </a:r>
            <a:endParaRPr lang="en-US">
              <a:latin typeface="Arial" charset="0"/>
              <a:ea typeface="ＭＳ Ｐゴシック" charset="0"/>
              <a:cs typeface="ＭＳ Ｐゴシック" charset="0"/>
            </a:endParaRPr>
          </a:p>
        </p:txBody>
      </p:sp>
      <p:sp>
        <p:nvSpPr>
          <p:cNvPr id="14338" name="Rectangle 8"/>
          <p:cNvSpPr>
            <a:spLocks noGrp="1" noChangeArrowheads="1"/>
          </p:cNvSpPr>
          <p:nvPr>
            <p:ph type="body" sz="half" idx="1"/>
          </p:nvPr>
        </p:nvSpPr>
        <p:spPr>
          <a:xfrm>
            <a:off x="838200" y="1747838"/>
            <a:ext cx="4038600" cy="4881562"/>
          </a:xfrm>
        </p:spPr>
        <p:txBody>
          <a:bodyPr/>
          <a:lstStyle/>
          <a:p>
            <a:r>
              <a:rPr lang="en-US" sz="2400">
                <a:latin typeface="Arial" charset="0"/>
                <a:ea typeface="ＭＳ Ｐゴシック" charset="0"/>
                <a:cs typeface="ＭＳ Ｐゴシック" charset="0"/>
              </a:rPr>
              <a:t>Industrial chemicals</a:t>
            </a:r>
          </a:p>
          <a:p>
            <a:r>
              <a:rPr lang="en-US" sz="2400">
                <a:latin typeface="Arial" charset="0"/>
                <a:ea typeface="ＭＳ Ｐゴシック" charset="0"/>
                <a:cs typeface="ＭＳ Ｐゴシック" charset="0"/>
              </a:rPr>
              <a:t>Agricultural chemicals</a:t>
            </a:r>
          </a:p>
          <a:p>
            <a:r>
              <a:rPr lang="en-US" sz="2400">
                <a:latin typeface="Arial" charset="0"/>
                <a:ea typeface="ＭＳ Ｐゴシック" charset="0"/>
                <a:cs typeface="ＭＳ Ｐゴシック" charset="0"/>
              </a:rPr>
              <a:t>Physical agents </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(heat, radiation)</a:t>
            </a:r>
          </a:p>
          <a:p>
            <a:r>
              <a:rPr lang="en-US" sz="2400">
                <a:latin typeface="Arial" charset="0"/>
                <a:ea typeface="ＭＳ Ｐゴシック" charset="0"/>
                <a:cs typeface="ＭＳ Ｐゴシック" charset="0"/>
              </a:rPr>
              <a:t>By-products of combustion and industrial processes </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(dioxin)</a:t>
            </a:r>
          </a:p>
          <a:p>
            <a:r>
              <a:rPr lang="en-US" sz="2400">
                <a:latin typeface="Arial" charset="0"/>
                <a:ea typeface="ＭＳ Ｐゴシック" charset="0"/>
                <a:cs typeface="ＭＳ Ｐゴシック" charset="0"/>
              </a:rPr>
              <a:t>Infectious agents</a:t>
            </a:r>
          </a:p>
          <a:p>
            <a:r>
              <a:rPr lang="en-US" sz="2400">
                <a:latin typeface="Arial" charset="0"/>
                <a:ea typeface="ＭＳ Ｐゴシック" charset="0"/>
                <a:cs typeface="ＭＳ Ｐゴシック" charset="0"/>
              </a:rPr>
              <a:t>Microbiome (gut flora)</a:t>
            </a:r>
          </a:p>
          <a:p>
            <a:endParaRPr lang="en-US" sz="2400">
              <a:latin typeface="Arial" charset="0"/>
              <a:ea typeface="ＭＳ Ｐゴシック" charset="0"/>
              <a:cs typeface="ＭＳ Ｐゴシック" charset="0"/>
            </a:endParaRPr>
          </a:p>
        </p:txBody>
      </p:sp>
      <p:sp>
        <p:nvSpPr>
          <p:cNvPr id="14339" name="Rectangle 9"/>
          <p:cNvSpPr>
            <a:spLocks noGrp="1" noChangeArrowheads="1"/>
          </p:cNvSpPr>
          <p:nvPr>
            <p:ph type="body" sz="half" idx="2"/>
          </p:nvPr>
        </p:nvSpPr>
        <p:spPr>
          <a:xfrm>
            <a:off x="5334000" y="1747838"/>
            <a:ext cx="3352800" cy="4881562"/>
          </a:xfrm>
        </p:spPr>
        <p:txBody>
          <a:bodyPr/>
          <a:lstStyle/>
          <a:p>
            <a:r>
              <a:rPr lang="en-US" sz="2400">
                <a:latin typeface="Arial" charset="0"/>
                <a:ea typeface="ＭＳ Ｐゴシック" charset="0"/>
                <a:cs typeface="ＭＳ Ｐゴシック" charset="0"/>
              </a:rPr>
              <a:t>Foods and nutrients</a:t>
            </a:r>
          </a:p>
          <a:p>
            <a:r>
              <a:rPr lang="en-US" sz="2400">
                <a:latin typeface="Arial" charset="0"/>
                <a:ea typeface="ＭＳ Ｐゴシック" charset="0"/>
                <a:cs typeface="ＭＳ Ｐゴシック" charset="0"/>
              </a:rPr>
              <a:t>Prescription drugs</a:t>
            </a:r>
          </a:p>
          <a:p>
            <a:r>
              <a:rPr lang="en-US" sz="2400">
                <a:latin typeface="Arial" charset="0"/>
                <a:ea typeface="ＭＳ Ｐゴシック" charset="0"/>
                <a:cs typeface="ＭＳ Ｐゴシック" charset="0"/>
              </a:rPr>
              <a:t>Lifestyle choices and </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substance abuse</a:t>
            </a:r>
          </a:p>
          <a:p>
            <a:r>
              <a:rPr lang="en-US" sz="2400">
                <a:latin typeface="Arial" charset="0"/>
                <a:ea typeface="ＭＳ Ｐゴシック" charset="0"/>
                <a:cs typeface="ＭＳ Ｐゴシック" charset="0"/>
              </a:rPr>
              <a:t>Social and </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economic factors</a:t>
            </a:r>
          </a:p>
          <a:p>
            <a:endParaRPr lang="en-US" sz="2400">
              <a:latin typeface="Arial" charset="0"/>
              <a:ea typeface="ＭＳ Ｐゴシック" charset="0"/>
              <a:cs typeface="ＭＳ Ｐゴシック" charset="0"/>
            </a:endParaRPr>
          </a:p>
        </p:txBody>
      </p:sp>
      <p:pic>
        <p:nvPicPr>
          <p:cNvPr id="14340" name="Picture 4" descr="G:\client NIEHS JOBS\FlowersC10_2556\art\iStock_000002539402 xs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5029200"/>
            <a:ext cx="2433638" cy="1616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925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a:xfrm>
            <a:off x="457200" y="990600"/>
            <a:ext cx="8229600" cy="914400"/>
          </a:xfrm>
        </p:spPr>
        <p:txBody>
          <a:bodyPr/>
          <a:lstStyle/>
          <a:p>
            <a:r>
              <a:rPr lang="en-US">
                <a:latin typeface="Arial" charset="0"/>
                <a:ea typeface="ＭＳ Ｐゴシック" charset="0"/>
                <a:cs typeface="ＭＳ Ｐゴシック" charset="0"/>
              </a:rPr>
              <a:t>Diseases with a Known or Suspected Environmental Component Include:</a:t>
            </a:r>
          </a:p>
        </p:txBody>
      </p:sp>
      <p:sp>
        <p:nvSpPr>
          <p:cNvPr id="18434" name="Rectangle 5"/>
          <p:cNvSpPr>
            <a:spLocks noGrp="1" noChangeArrowheads="1"/>
          </p:cNvSpPr>
          <p:nvPr>
            <p:ph type="body" idx="1"/>
          </p:nvPr>
        </p:nvSpPr>
        <p:spPr>
          <a:xfrm>
            <a:off x="838200" y="2133600"/>
            <a:ext cx="7848600" cy="4495800"/>
          </a:xfrm>
        </p:spPr>
        <p:txBody>
          <a:bodyPr/>
          <a:lstStyle/>
          <a:p>
            <a:r>
              <a:rPr lang="en-US">
                <a:latin typeface="Arial" charset="0"/>
                <a:ea typeface="ＭＳ Ｐゴシック" charset="0"/>
                <a:cs typeface="ＭＳ Ｐゴシック" charset="0"/>
              </a:rPr>
              <a:t>Cancers</a:t>
            </a:r>
          </a:p>
          <a:p>
            <a:r>
              <a:rPr lang="en-US">
                <a:latin typeface="Arial" charset="0"/>
                <a:ea typeface="ＭＳ Ｐゴシック" charset="0"/>
                <a:cs typeface="ＭＳ Ｐゴシック" charset="0"/>
              </a:rPr>
              <a:t>Birth defects (cleft palate, cardiac malformations)</a:t>
            </a:r>
          </a:p>
          <a:p>
            <a:r>
              <a:rPr lang="en-US">
                <a:latin typeface="Arial" charset="0"/>
                <a:ea typeface="ＭＳ Ｐゴシック" charset="0"/>
                <a:cs typeface="ＭＳ Ｐゴシック" charset="0"/>
              </a:rPr>
              <a:t>Reproductive dysfunction (infertility)</a:t>
            </a:r>
          </a:p>
          <a:p>
            <a:r>
              <a:rPr lang="en-US">
                <a:latin typeface="Arial" charset="0"/>
                <a:ea typeface="ＭＳ Ｐゴシック" charset="0"/>
                <a:cs typeface="ＭＳ Ｐゴシック" charset="0"/>
              </a:rPr>
              <a:t>Lung dysfunction (asthma, asbestosis)</a:t>
            </a:r>
          </a:p>
          <a:p>
            <a:r>
              <a:rPr lang="en-US">
                <a:latin typeface="Arial" charset="0"/>
                <a:ea typeface="ＭＳ Ｐゴシック" charset="0"/>
                <a:cs typeface="ＭＳ Ｐゴシック" charset="0"/>
              </a:rPr>
              <a:t>Neurodegenerative diseases (Parkinson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a:t>
            </a:r>
          </a:p>
          <a:p>
            <a:r>
              <a:rPr lang="en-US">
                <a:latin typeface="Arial" charset="0"/>
                <a:ea typeface="ＭＳ Ｐゴシック" charset="0"/>
                <a:cs typeface="ＭＳ Ｐゴシック" charset="0"/>
              </a:rPr>
              <a:t>Neurodevelopmental disorders (autism)</a:t>
            </a:r>
          </a:p>
          <a:p>
            <a:endParaRPr lang="en-US">
              <a:latin typeface="Arial" charset="0"/>
              <a:ea typeface="ＭＳ Ｐゴシック" charset="0"/>
              <a:cs typeface="ＭＳ Ｐゴシック" charset="0"/>
            </a:endParaRPr>
          </a:p>
        </p:txBody>
      </p:sp>
      <p:pic>
        <p:nvPicPr>
          <p:cNvPr id="18435" name="Picture 5"/>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3429000"/>
            <a:ext cx="19954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21234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971800" y="1118198"/>
            <a:ext cx="4191000" cy="5719482"/>
          </a:xfrm>
          <a:prstGeom prst="rect">
            <a:avLst/>
          </a:prstGeom>
        </p:spPr>
      </p:pic>
      <p:sp>
        <p:nvSpPr>
          <p:cNvPr id="20481" name="Title 1"/>
          <p:cNvSpPr>
            <a:spLocks noGrp="1"/>
          </p:cNvSpPr>
          <p:nvPr>
            <p:ph type="title"/>
          </p:nvPr>
        </p:nvSpPr>
        <p:spPr>
          <a:xfrm>
            <a:off x="381000" y="990600"/>
            <a:ext cx="8229600" cy="730250"/>
          </a:xfrm>
        </p:spPr>
        <p:txBody>
          <a:bodyPr/>
          <a:lstStyle/>
          <a:p>
            <a:r>
              <a:rPr lang="en-US" sz="2800" dirty="0" smtClean="0">
                <a:latin typeface="Arial" charset="0"/>
                <a:ea typeface="ＭＳ Ｐゴシック" charset="0"/>
                <a:cs typeface="ＭＳ Ｐゴシック" charset="0"/>
              </a:rPr>
              <a:t>The Endocrine System</a:t>
            </a:r>
            <a:endParaRPr lang="en-US" sz="2800" dirty="0">
              <a:latin typeface="Arial" charset="0"/>
              <a:ea typeface="ＭＳ Ｐゴシック" charset="0"/>
              <a:cs typeface="ＭＳ Ｐゴシック" charset="0"/>
            </a:endParaRPr>
          </a:p>
        </p:txBody>
      </p:sp>
      <p:sp>
        <p:nvSpPr>
          <p:cNvPr id="20482" name="Content Placeholder 3"/>
          <p:cNvSpPr>
            <a:spLocks noGrp="1"/>
          </p:cNvSpPr>
          <p:nvPr>
            <p:ph idx="1"/>
          </p:nvPr>
        </p:nvSpPr>
        <p:spPr>
          <a:xfrm>
            <a:off x="685800" y="1671638"/>
            <a:ext cx="8001000" cy="4881562"/>
          </a:xfrm>
        </p:spPr>
        <p:txBody>
          <a:bodyPr/>
          <a:lstStyle/>
          <a:p>
            <a:pPr>
              <a:lnSpc>
                <a:spcPts val="2400"/>
              </a:lnSpc>
              <a:spcBef>
                <a:spcPts val="600"/>
              </a:spcBef>
            </a:pPr>
            <a:r>
              <a:rPr lang="en-US" sz="2400" dirty="0">
                <a:latin typeface="Arial" charset="0"/>
                <a:ea typeface="ＭＳ Ｐゴシック" charset="0"/>
                <a:cs typeface="ＭＳ Ｐゴシック" charset="0"/>
              </a:rPr>
              <a:t>Complex system of hormones and receptors</a:t>
            </a:r>
          </a:p>
          <a:p>
            <a:pPr lvl="1">
              <a:lnSpc>
                <a:spcPts val="2400"/>
              </a:lnSpc>
              <a:spcBef>
                <a:spcPts val="600"/>
              </a:spcBef>
              <a:buSzPct val="75000"/>
              <a:buFont typeface="Lucida Grande" charset="0"/>
              <a:buChar char="-"/>
            </a:pPr>
            <a:r>
              <a:rPr lang="en-US" sz="2400" dirty="0">
                <a:latin typeface="Arial" charset="0"/>
                <a:ea typeface="ＭＳ Ｐゴシック" charset="0"/>
              </a:rPr>
              <a:t>Multiple receptors (cellular/nuclear)</a:t>
            </a:r>
          </a:p>
          <a:p>
            <a:pPr lvl="1">
              <a:lnSpc>
                <a:spcPts val="2400"/>
              </a:lnSpc>
              <a:spcBef>
                <a:spcPts val="600"/>
              </a:spcBef>
              <a:buSzPct val="75000"/>
              <a:buFont typeface="Lucida Grande" charset="0"/>
              <a:buChar char="-"/>
            </a:pPr>
            <a:r>
              <a:rPr lang="en-US" sz="2400" dirty="0">
                <a:latin typeface="Arial" charset="0"/>
                <a:ea typeface="ＭＳ Ｐゴシック" charset="0"/>
              </a:rPr>
              <a:t>Multiple cofactors</a:t>
            </a:r>
          </a:p>
          <a:p>
            <a:pPr lvl="1">
              <a:lnSpc>
                <a:spcPts val="2400"/>
              </a:lnSpc>
              <a:spcBef>
                <a:spcPts val="600"/>
              </a:spcBef>
              <a:buSzPct val="75000"/>
              <a:buFont typeface="Lucida Grande" charset="0"/>
              <a:buChar char="-"/>
            </a:pPr>
            <a:r>
              <a:rPr lang="en-US" sz="2400" dirty="0">
                <a:latin typeface="Arial" charset="0"/>
                <a:ea typeface="ＭＳ Ｐゴシック" charset="0"/>
              </a:rPr>
              <a:t>Receptor cross-talk</a:t>
            </a:r>
          </a:p>
          <a:p>
            <a:pPr lvl="1">
              <a:lnSpc>
                <a:spcPts val="2400"/>
              </a:lnSpc>
              <a:spcBef>
                <a:spcPts val="600"/>
              </a:spcBef>
              <a:buSzPct val="75000"/>
              <a:buFont typeface="Lucida Grande" charset="0"/>
              <a:buChar char="-"/>
            </a:pPr>
            <a:r>
              <a:rPr lang="en-US" sz="2400" dirty="0">
                <a:latin typeface="Arial" charset="0"/>
                <a:ea typeface="ＭＳ Ｐゴシック" charset="0"/>
              </a:rPr>
              <a:t>Hormones active at </a:t>
            </a:r>
            <a:r>
              <a:rPr lang="en-US" sz="2400" dirty="0" err="1">
                <a:latin typeface="Arial" charset="0"/>
                <a:ea typeface="ＭＳ Ｐゴシック" charset="0"/>
              </a:rPr>
              <a:t>pM-nM</a:t>
            </a:r>
            <a:r>
              <a:rPr lang="en-US" sz="2400" dirty="0">
                <a:latin typeface="Arial" charset="0"/>
                <a:ea typeface="ＭＳ Ｐゴシック" charset="0"/>
              </a:rPr>
              <a:t> concentrations</a:t>
            </a:r>
          </a:p>
          <a:p>
            <a:pPr lvl="1">
              <a:lnSpc>
                <a:spcPts val="2400"/>
              </a:lnSpc>
              <a:spcBef>
                <a:spcPts val="600"/>
              </a:spcBef>
              <a:buSzPct val="75000"/>
              <a:buFont typeface="Lucida Grande" charset="0"/>
              <a:buChar char="-"/>
            </a:pPr>
            <a:r>
              <a:rPr lang="en-US" sz="2400" dirty="0">
                <a:latin typeface="Arial" charset="0"/>
                <a:ea typeface="ＭＳ Ｐゴシック" charset="0"/>
              </a:rPr>
              <a:t>SERMs</a:t>
            </a:r>
          </a:p>
          <a:p>
            <a:pPr>
              <a:lnSpc>
                <a:spcPts val="2400"/>
              </a:lnSpc>
              <a:spcBef>
                <a:spcPts val="600"/>
              </a:spcBef>
            </a:pPr>
            <a:r>
              <a:rPr lang="en-US" sz="2400" dirty="0">
                <a:latin typeface="Arial" charset="0"/>
                <a:ea typeface="ＭＳ Ｐゴシック" charset="0"/>
                <a:cs typeface="ＭＳ Ｐゴシック" charset="0"/>
              </a:rPr>
              <a:t>Multiple modes of action over a wide dose response</a:t>
            </a:r>
          </a:p>
          <a:p>
            <a:pPr lvl="1">
              <a:lnSpc>
                <a:spcPts val="2400"/>
              </a:lnSpc>
              <a:spcBef>
                <a:spcPts val="600"/>
              </a:spcBef>
              <a:buSzPct val="75000"/>
              <a:buFont typeface="Lucida Grande" charset="0"/>
              <a:buChar char="-"/>
            </a:pPr>
            <a:r>
              <a:rPr lang="en-US" sz="2400" dirty="0">
                <a:latin typeface="Arial" charset="0"/>
                <a:ea typeface="ＭＳ Ｐゴシック" charset="0"/>
              </a:rPr>
              <a:t>Non-monotonic dose responses</a:t>
            </a:r>
          </a:p>
          <a:p>
            <a:pPr lvl="1">
              <a:lnSpc>
                <a:spcPts val="2400"/>
              </a:lnSpc>
              <a:spcBef>
                <a:spcPts val="600"/>
              </a:spcBef>
              <a:buSzPct val="75000"/>
              <a:buFont typeface="Lucida Grande" charset="0"/>
              <a:buChar char="-"/>
            </a:pPr>
            <a:r>
              <a:rPr lang="en-US" sz="2400" dirty="0">
                <a:latin typeface="Arial" charset="0"/>
                <a:ea typeface="ＭＳ Ｐゴシック" charset="0"/>
              </a:rPr>
              <a:t>High doses do not predict low dose effects</a:t>
            </a:r>
          </a:p>
          <a:p>
            <a:pPr lvl="1">
              <a:lnSpc>
                <a:spcPts val="2400"/>
              </a:lnSpc>
              <a:spcBef>
                <a:spcPts val="600"/>
              </a:spcBef>
              <a:buSzPct val="75000"/>
              <a:buFont typeface="Lucida Grande" charset="0"/>
              <a:buChar char="-"/>
            </a:pPr>
            <a:r>
              <a:rPr lang="en-US" sz="2400" dirty="0">
                <a:latin typeface="Arial" charset="0"/>
                <a:ea typeface="ＭＳ Ｐゴシック" charset="0"/>
              </a:rPr>
              <a:t>High doses cause negative feedback</a:t>
            </a:r>
          </a:p>
          <a:p>
            <a:pPr>
              <a:lnSpc>
                <a:spcPts val="2400"/>
              </a:lnSpc>
              <a:spcBef>
                <a:spcPts val="600"/>
              </a:spcBef>
            </a:pPr>
            <a:r>
              <a:rPr lang="en-US" sz="2400" dirty="0">
                <a:latin typeface="Arial" charset="0"/>
                <a:ea typeface="ＭＳ Ｐゴシック" charset="0"/>
                <a:cs typeface="ＭＳ Ｐゴシック" charset="0"/>
              </a:rPr>
              <a:t>Doses examined must be in the range of agent binding to receptor system</a:t>
            </a:r>
          </a:p>
          <a:p>
            <a:pPr>
              <a:lnSpc>
                <a:spcPts val="2400"/>
              </a:lnSpc>
              <a:spcBef>
                <a:spcPts val="600"/>
              </a:spcBef>
            </a:pPr>
            <a:r>
              <a:rPr lang="en-US" sz="2400" dirty="0">
                <a:latin typeface="Arial" charset="0"/>
                <a:ea typeface="ＭＳ Ｐゴシック" charset="0"/>
                <a:cs typeface="ＭＳ Ｐゴシック" charset="0"/>
              </a:rPr>
              <a:t>Highly conserved across species</a:t>
            </a:r>
          </a:p>
        </p:txBody>
      </p:sp>
    </p:spTree>
    <p:extLst>
      <p:ext uri="{BB962C8B-B14F-4D97-AF65-F5344CB8AC3E}">
        <p14:creationId xmlns:p14="http://schemas.microsoft.com/office/powerpoint/2010/main" val="11223321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2323" descr="Screen shot 2012-05-25 at 3.30.22 P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742950"/>
            <a:ext cx="822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1417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txBox="1">
            <a:spLocks noChangeArrowheads="1"/>
          </p:cNvSpPr>
          <p:nvPr/>
        </p:nvSpPr>
        <p:spPr bwMode="auto">
          <a:xfrm>
            <a:off x="457200" y="9906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a:solidFill>
                  <a:schemeClr val="tx2"/>
                </a:solidFill>
              </a:rPr>
              <a:t>Some Chemicals Disrupt the Endocrine System</a:t>
            </a:r>
          </a:p>
        </p:txBody>
      </p:sp>
      <p:sp>
        <p:nvSpPr>
          <p:cNvPr id="24578" name="Rectangle 3"/>
          <p:cNvSpPr txBox="1">
            <a:spLocks noChangeArrowheads="1"/>
          </p:cNvSpPr>
          <p:nvPr/>
        </p:nvSpPr>
        <p:spPr bwMode="auto">
          <a:xfrm>
            <a:off x="533400" y="1828800"/>
            <a:ext cx="5029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5000"/>
              </a:lnSpc>
              <a:spcBef>
                <a:spcPct val="70000"/>
              </a:spcBef>
              <a:buClr>
                <a:schemeClr val="tx2"/>
              </a:buClr>
            </a:pPr>
            <a:r>
              <a:rPr lang="en-US" b="1">
                <a:solidFill>
                  <a:schemeClr val="tx2"/>
                </a:solidFill>
              </a:rPr>
              <a:t>“Endocrine Disruptors”</a:t>
            </a:r>
          </a:p>
          <a:p>
            <a:pPr>
              <a:lnSpc>
                <a:spcPct val="95000"/>
              </a:lnSpc>
              <a:spcBef>
                <a:spcPct val="70000"/>
              </a:spcBef>
              <a:buClr>
                <a:schemeClr val="tx2"/>
              </a:buClr>
            </a:pPr>
            <a:r>
              <a:rPr lang="en-US" sz="2300"/>
              <a:t>Exogenous agents that interfere with the production, release, transport, metabolism, binding, action, or elimination of the natural hormones in the body responsible for the maintenance of homeostasis and the regulation of developmental processes</a:t>
            </a:r>
          </a:p>
        </p:txBody>
      </p:sp>
      <p:pic>
        <p:nvPicPr>
          <p:cNvPr id="24579" name="Picture 9" descr="endocrine disruptors"/>
          <p:cNvPicPr>
            <a:picLocks noChangeAspect="1" noChangeArrowheads="1"/>
          </p:cNvPicPr>
          <p:nvPr/>
        </p:nvPicPr>
        <p:blipFill>
          <a:blip r:embed="rId3" cstate="email">
            <a:extLst>
              <a:ext uri="{28A0092B-C50C-407E-A947-70E740481C1C}">
                <a14:useLocalDpi xmlns:a14="http://schemas.microsoft.com/office/drawing/2010/main" val="0"/>
              </a:ext>
            </a:extLst>
          </a:blip>
          <a:srcRect b="7843"/>
          <a:stretch>
            <a:fillRect/>
          </a:stretch>
        </p:blipFill>
        <p:spPr bwMode="auto">
          <a:xfrm>
            <a:off x="5738813" y="1851025"/>
            <a:ext cx="3141662" cy="3021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0" name="TextBox 1"/>
          <p:cNvSpPr txBox="1">
            <a:spLocks noChangeArrowheads="1"/>
          </p:cNvSpPr>
          <p:nvPr/>
        </p:nvSpPr>
        <p:spPr bwMode="auto">
          <a:xfrm>
            <a:off x="609600" y="6443663"/>
            <a:ext cx="8145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t>EPA definition modified from Crisp et al, “Environmental Endocrine Disruption: An Effects Assessment and Analysis,” </a:t>
            </a:r>
            <a:r>
              <a:rPr lang="en-US" sz="1100" i="1"/>
              <a:t>EHP</a:t>
            </a:r>
            <a:r>
              <a:rPr lang="en-US" sz="1100"/>
              <a:t> 1998. </a:t>
            </a:r>
          </a:p>
        </p:txBody>
      </p:sp>
    </p:spTree>
    <p:extLst>
      <p:ext uri="{BB962C8B-B14F-4D97-AF65-F5344CB8AC3E}">
        <p14:creationId xmlns:p14="http://schemas.microsoft.com/office/powerpoint/2010/main" val="13641900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White no logo corner">
  <a:themeElements>
    <a:clrScheme name="">
      <a:dk1>
        <a:srgbClr val="000000"/>
      </a:dk1>
      <a:lt1>
        <a:srgbClr val="FFFFFF"/>
      </a:lt1>
      <a:dk2>
        <a:srgbClr val="134679"/>
      </a:dk2>
      <a:lt2>
        <a:srgbClr val="5F5F5F"/>
      </a:lt2>
      <a:accent1>
        <a:srgbClr val="B9A127"/>
      </a:accent1>
      <a:accent2>
        <a:srgbClr val="658A9B"/>
      </a:accent2>
      <a:accent3>
        <a:srgbClr val="FFFFFF"/>
      </a:accent3>
      <a:accent4>
        <a:srgbClr val="000000"/>
      </a:accent4>
      <a:accent5>
        <a:srgbClr val="D9CDAC"/>
      </a:accent5>
      <a:accent6>
        <a:srgbClr val="5B7D8C"/>
      </a:accent6>
      <a:hlink>
        <a:srgbClr val="77250B"/>
      </a:hlink>
      <a:folHlink>
        <a:srgbClr val="1F5567"/>
      </a:folHlink>
    </a:clrScheme>
    <a:fontScheme name="White no logo cor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no logo cor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no logo cor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no logo cor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no logo cor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no logo cor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no logo cor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no logo cor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no logo cor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no logo cor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no logo cor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no logo cor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no logo cor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no logo cor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no logo cor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no logo cor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no logo cor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IEHS White without interior banner">
  <a:themeElements>
    <a:clrScheme name="">
      <a:dk1>
        <a:srgbClr val="000000"/>
      </a:dk1>
      <a:lt1>
        <a:srgbClr val="FFFFFF"/>
      </a:lt1>
      <a:dk2>
        <a:srgbClr val="134679"/>
      </a:dk2>
      <a:lt2>
        <a:srgbClr val="5F5F5F"/>
      </a:lt2>
      <a:accent1>
        <a:srgbClr val="B9A127"/>
      </a:accent1>
      <a:accent2>
        <a:srgbClr val="77250B"/>
      </a:accent2>
      <a:accent3>
        <a:srgbClr val="FFFFFF"/>
      </a:accent3>
      <a:accent4>
        <a:srgbClr val="000000"/>
      </a:accent4>
      <a:accent5>
        <a:srgbClr val="D9CDAC"/>
      </a:accent5>
      <a:accent6>
        <a:srgbClr val="6B2009"/>
      </a:accent6>
      <a:hlink>
        <a:srgbClr val="658A9B"/>
      </a:hlink>
      <a:folHlink>
        <a:srgbClr val="1F5567"/>
      </a:folHlink>
    </a:clrScheme>
    <a:fontScheme name="NIEHS White without interior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HS White without interior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EHS White without interior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EHS White without interior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EHS White without interior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EHS White without interior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EHS White without interior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EHS White without interior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EHS White without interior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EHS White without interior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EHS White without interior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EHS White without interior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EHS White without interior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EHS White without interior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NIEHS White without interior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hite with logo banner">
  <a:themeElements>
    <a:clrScheme name="">
      <a:dk1>
        <a:srgbClr val="000000"/>
      </a:dk1>
      <a:lt1>
        <a:srgbClr val="FFFFFF"/>
      </a:lt1>
      <a:dk2>
        <a:srgbClr val="134679"/>
      </a:dk2>
      <a:lt2>
        <a:srgbClr val="5F5F5F"/>
      </a:lt2>
      <a:accent1>
        <a:srgbClr val="B9A127"/>
      </a:accent1>
      <a:accent2>
        <a:srgbClr val="77250B"/>
      </a:accent2>
      <a:accent3>
        <a:srgbClr val="FFFFFF"/>
      </a:accent3>
      <a:accent4>
        <a:srgbClr val="000000"/>
      </a:accent4>
      <a:accent5>
        <a:srgbClr val="D9CDAC"/>
      </a:accent5>
      <a:accent6>
        <a:srgbClr val="6B2009"/>
      </a:accent6>
      <a:hlink>
        <a:srgbClr val="658A9B"/>
      </a:hlink>
      <a:folHlink>
        <a:srgbClr val="1F5567"/>
      </a:folHlink>
    </a:clrScheme>
    <a:fontScheme name="White no logo cor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no logo cor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no logo cor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no logo cor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no logo cor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no logo cor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no logo cor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no logo cor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no logo cor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no logo cor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no logo cor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no logo cor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no logo cor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no logo cor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no logo cor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no logo cor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no logo cor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hite with banner no logo">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White with banner no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with banner no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with banner no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with banner no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with banner no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with banner no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with banner no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with banner no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with banner no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with banner no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with banner no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with banner no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with banner no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with banner no logo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banner no logo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banner no logo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with banner no logo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5644</TotalTime>
  <Words>3729</Words>
  <Application>Microsoft Office PowerPoint</Application>
  <PresentationFormat>Näytössä katseltava diaesitys (4:3)</PresentationFormat>
  <Paragraphs>380</Paragraphs>
  <Slides>29</Slides>
  <Notes>29</Notes>
  <HiddenSlides>0</HiddenSlides>
  <MMClips>0</MMClips>
  <ScaleCrop>false</ScaleCrop>
  <HeadingPairs>
    <vt:vector size="4" baseType="variant">
      <vt:variant>
        <vt:lpstr>Teema</vt:lpstr>
      </vt:variant>
      <vt:variant>
        <vt:i4>4</vt:i4>
      </vt:variant>
      <vt:variant>
        <vt:lpstr>Dian otsikot</vt:lpstr>
      </vt:variant>
      <vt:variant>
        <vt:i4>29</vt:i4>
      </vt:variant>
    </vt:vector>
  </HeadingPairs>
  <TitlesOfParts>
    <vt:vector size="33" baseType="lpstr">
      <vt:lpstr>White no logo corner</vt:lpstr>
      <vt:lpstr>NIEHS White without interior banner</vt:lpstr>
      <vt:lpstr>White with logo banner</vt:lpstr>
      <vt:lpstr>1_White with banner no logo</vt:lpstr>
      <vt:lpstr>PowerPoint-esitys</vt:lpstr>
      <vt:lpstr>Should We Be Concerned? </vt:lpstr>
      <vt:lpstr>Should We Be Concerned? </vt:lpstr>
      <vt:lpstr>PowerPoint-esitys</vt:lpstr>
      <vt:lpstr>“ENVIRONMENT” Includes:</vt:lpstr>
      <vt:lpstr>Diseases with a Known or Suspected Environmental Component Include:</vt:lpstr>
      <vt:lpstr>The Endocrine System</vt:lpstr>
      <vt:lpstr>PowerPoint-esitys</vt:lpstr>
      <vt:lpstr>PowerPoint-esitys</vt:lpstr>
      <vt:lpstr>Why We Study Endocrine Disrupting Chemicals</vt:lpstr>
      <vt:lpstr>Endocrine Disrupting Chemicals</vt:lpstr>
      <vt:lpstr>PowerPoint-esitys</vt:lpstr>
      <vt:lpstr>Non-Monotonic Dose-Response Curves</vt:lpstr>
      <vt:lpstr>Non-Monotonic Dose-Response Curves</vt:lpstr>
      <vt:lpstr>A Practical Example: Tamoxifen Flare</vt:lpstr>
      <vt:lpstr>Example: Leptin</vt:lpstr>
      <vt:lpstr>Wide Range of Health Effects</vt:lpstr>
      <vt:lpstr>Decreasing Age of Puberty</vt:lpstr>
      <vt:lpstr>Decreasing Age of Puberty</vt:lpstr>
      <vt:lpstr>Decreasing Age of Puberty</vt:lpstr>
      <vt:lpstr>Phthalates and Anogenital Distance</vt:lpstr>
      <vt:lpstr>Bisphenol A &amp; Diabetes / Obesity (Human Studies)</vt:lpstr>
      <vt:lpstr>Persistence of Biological Effects</vt:lpstr>
      <vt:lpstr>PowerPoint-esitys</vt:lpstr>
      <vt:lpstr>PowerPoint-esitys</vt:lpstr>
      <vt:lpstr>PowerPoint-esitys</vt:lpstr>
      <vt:lpstr>Ubiquitous Exposure</vt:lpstr>
      <vt:lpstr>Summary: Where We Go From Here</vt:lpstr>
      <vt:lpstr>PowerPoint-esitys</vt:lpstr>
    </vt:vector>
  </TitlesOfParts>
  <Company>NIEHS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Paul Cacioppo</dc:creator>
  <cp:lastModifiedBy>Hallikainen Anja</cp:lastModifiedBy>
  <cp:revision>254</cp:revision>
  <cp:lastPrinted>2012-06-13T20:44:39Z</cp:lastPrinted>
  <dcterms:created xsi:type="dcterms:W3CDTF">2010-09-10T18:09:33Z</dcterms:created>
  <dcterms:modified xsi:type="dcterms:W3CDTF">2012-12-31T12:17:49Z</dcterms:modified>
</cp:coreProperties>
</file>