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handoutMasterIdLst>
    <p:handoutMasterId r:id="rId28"/>
  </p:handoutMasterIdLst>
  <p:sldIdLst>
    <p:sldId id="592" r:id="rId4"/>
    <p:sldId id="617" r:id="rId5"/>
    <p:sldId id="583" r:id="rId6"/>
    <p:sldId id="585" r:id="rId7"/>
    <p:sldId id="609" r:id="rId8"/>
    <p:sldId id="571" r:id="rId9"/>
    <p:sldId id="574" r:id="rId10"/>
    <p:sldId id="580" r:id="rId11"/>
    <p:sldId id="611" r:id="rId12"/>
    <p:sldId id="612" r:id="rId13"/>
    <p:sldId id="613" r:id="rId14"/>
    <p:sldId id="608" r:id="rId15"/>
    <p:sldId id="614" r:id="rId16"/>
    <p:sldId id="615" r:id="rId17"/>
    <p:sldId id="597" r:id="rId18"/>
    <p:sldId id="610" r:id="rId19"/>
    <p:sldId id="600" r:id="rId20"/>
    <p:sldId id="601" r:id="rId21"/>
    <p:sldId id="603" r:id="rId22"/>
    <p:sldId id="604" r:id="rId23"/>
    <p:sldId id="605" r:id="rId24"/>
    <p:sldId id="606" r:id="rId25"/>
    <p:sldId id="607" r:id="rId26"/>
  </p:sldIdLst>
  <p:sldSz cx="9144000" cy="6858000" type="screen4x3"/>
  <p:notesSz cx="7099300" cy="10234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C143"/>
    <a:srgbClr val="FF0000"/>
    <a:srgbClr val="006600"/>
    <a:srgbClr val="FF9900"/>
    <a:srgbClr val="807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8" autoAdjust="0"/>
    <p:restoredTop sz="86472" autoAdjust="0"/>
  </p:normalViewPr>
  <p:slideViewPr>
    <p:cSldViewPr snapToObjects="1">
      <p:cViewPr varScale="1">
        <p:scale>
          <a:sx n="61" d="100"/>
          <a:sy n="61" d="100"/>
        </p:scale>
        <p:origin x="-6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-3060" y="-102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5805" cy="512308"/>
          </a:xfrm>
          <a:prstGeom prst="rect">
            <a:avLst/>
          </a:prstGeom>
        </p:spPr>
        <p:txBody>
          <a:bodyPr vert="horz" wrap="square" lIns="95506" tIns="47753" rIns="95506" bIns="47753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r>
              <a:rPr lang="en-US" smtClean="0"/>
              <a:t>CEFIC LRI Innovative Science Award Hänninen, Otto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821" y="1"/>
            <a:ext cx="3075805" cy="512308"/>
          </a:xfrm>
          <a:prstGeom prst="rect">
            <a:avLst/>
          </a:prstGeom>
        </p:spPr>
        <p:txBody>
          <a:bodyPr vert="horz" wrap="square" lIns="95506" tIns="47753" rIns="95506" bIns="4775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r>
              <a:rPr lang="en-US" smtClean="0"/>
              <a:t>2012-06-06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658"/>
            <a:ext cx="3075805" cy="512307"/>
          </a:xfrm>
          <a:prstGeom prst="rect">
            <a:avLst/>
          </a:prstGeom>
        </p:spPr>
        <p:txBody>
          <a:bodyPr vert="horz" wrap="square" lIns="95506" tIns="47753" rIns="95506" bIns="47753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821" y="9720658"/>
            <a:ext cx="3075805" cy="512307"/>
          </a:xfrm>
          <a:prstGeom prst="rect">
            <a:avLst/>
          </a:prstGeom>
        </p:spPr>
        <p:txBody>
          <a:bodyPr vert="horz" wrap="square" lIns="95506" tIns="47753" rIns="95506" bIns="4775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fld id="{6F31A2D7-6783-4950-AEAA-AB4AC4FB15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69926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5805" cy="512308"/>
          </a:xfrm>
          <a:prstGeom prst="rect">
            <a:avLst/>
          </a:prstGeom>
        </p:spPr>
        <p:txBody>
          <a:bodyPr vert="horz" wrap="square" lIns="95506" tIns="47753" rIns="95506" bIns="47753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r>
              <a:rPr lang="en-US" smtClean="0"/>
              <a:t>CEFIC LRI Innovative Science Award Hänninen, Otto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821" y="1"/>
            <a:ext cx="3075805" cy="512308"/>
          </a:xfrm>
          <a:prstGeom prst="rect">
            <a:avLst/>
          </a:prstGeom>
        </p:spPr>
        <p:txBody>
          <a:bodyPr vert="horz" wrap="square" lIns="95506" tIns="47753" rIns="95506" bIns="4775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r>
              <a:rPr lang="en-US" smtClean="0"/>
              <a:t>2012-06-06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9688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5506" tIns="47753" rIns="95506" bIns="47753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i-FI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154"/>
            <a:ext cx="5679440" cy="4605822"/>
          </a:xfrm>
          <a:prstGeom prst="rect">
            <a:avLst/>
          </a:prstGeom>
        </p:spPr>
        <p:txBody>
          <a:bodyPr vert="horz" wrap="square" lIns="95506" tIns="47753" rIns="95506" bIns="4775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658"/>
            <a:ext cx="3075805" cy="512307"/>
          </a:xfrm>
          <a:prstGeom prst="rect">
            <a:avLst/>
          </a:prstGeom>
        </p:spPr>
        <p:txBody>
          <a:bodyPr vert="horz" wrap="square" lIns="95506" tIns="47753" rIns="95506" bIns="47753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821" y="9720658"/>
            <a:ext cx="3075805" cy="512307"/>
          </a:xfrm>
          <a:prstGeom prst="rect">
            <a:avLst/>
          </a:prstGeom>
        </p:spPr>
        <p:txBody>
          <a:bodyPr vert="horz" wrap="square" lIns="95506" tIns="47753" rIns="95506" bIns="4775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fld id="{25F6A7A0-F551-491A-B416-990DC36449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4027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2" charset="-128"/>
        <a:cs typeface="ヒラギノ角ゴ Pro W3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B3EA2B-E1FA-48C4-A00F-963D26C3D2E7}" type="datetime1">
              <a:rPr lang="fi-FI"/>
              <a:pPr/>
              <a:t>6.11.2013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657E1-BD27-4151-AA5A-F3047EA2BE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2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96063"/>
            <a:ext cx="1598613" cy="261937"/>
          </a:xfrm>
        </p:spPr>
        <p:txBody>
          <a:bodyPr/>
          <a:lstStyle>
            <a:lvl1pPr>
              <a:defRPr/>
            </a:lvl1pPr>
          </a:lstStyle>
          <a:p>
            <a:fld id="{03DF13D2-ECE9-4F33-9D7B-82106742E0E5}" type="datetime1">
              <a:rPr lang="fi-FI"/>
              <a:pPr/>
              <a:t>6.11.2013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350" y="6596063"/>
            <a:ext cx="6400800" cy="2270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5675" y="6586538"/>
            <a:ext cx="533400" cy="227012"/>
          </a:xfrm>
        </p:spPr>
        <p:txBody>
          <a:bodyPr/>
          <a:lstStyle>
            <a:lvl1pPr>
              <a:defRPr/>
            </a:lvl1pPr>
          </a:lstStyle>
          <a:p>
            <a:fld id="{36DB1553-D079-40EC-B536-8A4DE71723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21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BC5040-4527-4369-A62C-4C1122FA59E1}" type="datetime1">
              <a:rPr lang="fi-FI"/>
              <a:pPr/>
              <a:t>6.11.2013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2A289-0BE1-4324-9B67-8FB85AFA6D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95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 userDrawn="1"/>
        </p:nvSpPr>
        <p:spPr bwMode="auto">
          <a:xfrm>
            <a:off x="330200" y="2819400"/>
            <a:ext cx="8813800" cy="2279650"/>
          </a:xfrm>
          <a:prstGeom prst="rect">
            <a:avLst/>
          </a:prstGeom>
          <a:solidFill>
            <a:srgbClr val="9C9C9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lnSpc>
                <a:spcPts val="2000"/>
              </a:lnSpc>
              <a:spcBef>
                <a:spcPct val="20000"/>
              </a:spcBef>
            </a:pPr>
            <a:endParaRPr lang="en-US" sz="2400" smtClean="0">
              <a:solidFill>
                <a:srgbClr val="808080"/>
              </a:solidFill>
              <a:latin typeface="Arial" charset="0"/>
              <a:ea typeface="+mn-ea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7338" y="3997325"/>
            <a:ext cx="6478587" cy="12954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e-DE" noProof="0" smtClean="0"/>
              <a:t>Mastertitelformat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7338" y="5149850"/>
            <a:ext cx="6478587" cy="109855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DE" noProof="0" smtClean="0"/>
              <a:t>Master-Untertitelformat bearbeiten</a:t>
            </a:r>
          </a:p>
        </p:txBody>
      </p:sp>
      <p:sp>
        <p:nvSpPr>
          <p:cNvPr id="4100" name="Rectangle 4"/>
          <p:cNvSpPr>
            <a:spLocks noChangeArrowheads="1"/>
          </p:cNvSpPr>
          <p:nvPr userDrawn="1"/>
        </p:nvSpPr>
        <p:spPr bwMode="auto">
          <a:xfrm>
            <a:off x="0" y="635000"/>
            <a:ext cx="6096000" cy="719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n-GB" smtClean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102" name="Rectangle 6"/>
          <p:cNvSpPr>
            <a:spLocks noChangeArrowheads="1"/>
          </p:cNvSpPr>
          <p:nvPr userDrawn="1"/>
        </p:nvSpPr>
        <p:spPr bwMode="auto">
          <a:xfrm>
            <a:off x="9991725" y="4389438"/>
            <a:ext cx="1841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>
              <a:lnSpc>
                <a:spcPts val="2000"/>
              </a:lnSpc>
              <a:spcBef>
                <a:spcPct val="20000"/>
              </a:spcBef>
            </a:pPr>
            <a:endParaRPr lang="en-US" sz="2400" smtClean="0">
              <a:solidFill>
                <a:srgbClr val="515151"/>
              </a:solidFill>
              <a:latin typeface="Arial" charset="0"/>
              <a:ea typeface="+mn-ea"/>
            </a:endParaRPr>
          </a:p>
        </p:txBody>
      </p:sp>
      <p:sp>
        <p:nvSpPr>
          <p:cNvPr id="4103" name="Rectangle 7"/>
          <p:cNvSpPr>
            <a:spLocks noChangeArrowheads="1"/>
          </p:cNvSpPr>
          <p:nvPr userDrawn="1"/>
        </p:nvSpPr>
        <p:spPr bwMode="auto">
          <a:xfrm>
            <a:off x="5778500" y="6732588"/>
            <a:ext cx="3365500" cy="125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n-GB" smtClean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104" name="Rectangle 8"/>
          <p:cNvSpPr>
            <a:spLocks noChangeArrowheads="1"/>
          </p:cNvSpPr>
          <p:nvPr userDrawn="1"/>
        </p:nvSpPr>
        <p:spPr bwMode="auto">
          <a:xfrm>
            <a:off x="0" y="6605588"/>
            <a:ext cx="5784850" cy="252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n-GB" smtClean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pic>
        <p:nvPicPr>
          <p:cNvPr id="4118" name="Picture 22" descr="rgb_a4_e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75" y="762000"/>
            <a:ext cx="3776663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hg_logo_100_engl4c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6613" y="6008688"/>
            <a:ext cx="157638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75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862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614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338" y="1600200"/>
            <a:ext cx="4048125" cy="3952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7863" y="1600200"/>
            <a:ext cx="4049712" cy="3952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892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126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890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886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6446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5489EC-D0CB-4F62-BDAD-F8C04CC83B69}" type="datetime1">
              <a:rPr lang="fi-FI"/>
              <a:pPr/>
              <a:t>6.11.2013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D05BE-1ADE-48C7-99EF-119B438ED5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0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355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356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13" y="319088"/>
            <a:ext cx="2062162" cy="5233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7338" y="319088"/>
            <a:ext cx="6035675" cy="5233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00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6561138"/>
            <a:ext cx="9144000" cy="2968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defRPr/>
            </a:pPr>
            <a:endParaRPr lang="fi-FI" altLang="fi-FI" smtClean="0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0"/>
            <a:ext cx="9144000" cy="38242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defRPr/>
            </a:pPr>
            <a:endParaRPr lang="fi-FI" altLang="fi-FI" smtClean="0">
              <a:solidFill>
                <a:srgbClr val="000000"/>
              </a:solidFill>
            </a:endParaRP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3041650" y="5414963"/>
            <a:ext cx="3275013" cy="123825"/>
            <a:chOff x="1201" y="2205"/>
            <a:chExt cx="3358" cy="126"/>
          </a:xfrm>
        </p:grpSpPr>
        <p:sp>
          <p:nvSpPr>
            <p:cNvPr id="7" name="Freeform 34"/>
            <p:cNvSpPr>
              <a:spLocks noEditPoints="1"/>
            </p:cNvSpPr>
            <p:nvPr userDrawn="1"/>
          </p:nvSpPr>
          <p:spPr bwMode="auto">
            <a:xfrm>
              <a:off x="2547" y="2205"/>
              <a:ext cx="2012" cy="126"/>
            </a:xfrm>
            <a:custGeom>
              <a:avLst/>
              <a:gdLst>
                <a:gd name="T0" fmla="*/ 0 w 12075"/>
                <a:gd name="T1" fmla="*/ 3 h 758"/>
                <a:gd name="T2" fmla="*/ 5 w 12075"/>
                <a:gd name="T3" fmla="*/ 1 h 758"/>
                <a:gd name="T4" fmla="*/ 10 w 12075"/>
                <a:gd name="T5" fmla="*/ 0 h 758"/>
                <a:gd name="T6" fmla="*/ 11 w 12075"/>
                <a:gd name="T7" fmla="*/ 3 h 758"/>
                <a:gd name="T8" fmla="*/ 14 w 12075"/>
                <a:gd name="T9" fmla="*/ 3 h 758"/>
                <a:gd name="T10" fmla="*/ 14 w 12075"/>
                <a:gd name="T11" fmla="*/ 3 h 758"/>
                <a:gd name="T12" fmla="*/ 18 w 12075"/>
                <a:gd name="T13" fmla="*/ 3 h 758"/>
                <a:gd name="T14" fmla="*/ 22 w 12075"/>
                <a:gd name="T15" fmla="*/ 1 h 758"/>
                <a:gd name="T16" fmla="*/ 21 w 12075"/>
                <a:gd name="T17" fmla="*/ 0 h 758"/>
                <a:gd name="T18" fmla="*/ 20 w 12075"/>
                <a:gd name="T19" fmla="*/ 0 h 758"/>
                <a:gd name="T20" fmla="*/ 19 w 12075"/>
                <a:gd name="T21" fmla="*/ 1 h 758"/>
                <a:gd name="T22" fmla="*/ 19 w 12075"/>
                <a:gd name="T23" fmla="*/ 3 h 758"/>
                <a:gd name="T24" fmla="*/ 20 w 12075"/>
                <a:gd name="T25" fmla="*/ 3 h 758"/>
                <a:gd name="T26" fmla="*/ 22 w 12075"/>
                <a:gd name="T27" fmla="*/ 3 h 758"/>
                <a:gd name="T28" fmla="*/ 22 w 12075"/>
                <a:gd name="T29" fmla="*/ 2 h 758"/>
                <a:gd name="T30" fmla="*/ 22 w 12075"/>
                <a:gd name="T31" fmla="*/ 2 h 758"/>
                <a:gd name="T32" fmla="*/ 21 w 12075"/>
                <a:gd name="T33" fmla="*/ 3 h 758"/>
                <a:gd name="T34" fmla="*/ 20 w 12075"/>
                <a:gd name="T35" fmla="*/ 3 h 758"/>
                <a:gd name="T36" fmla="*/ 20 w 12075"/>
                <a:gd name="T37" fmla="*/ 2 h 758"/>
                <a:gd name="T38" fmla="*/ 20 w 12075"/>
                <a:gd name="T39" fmla="*/ 1 h 758"/>
                <a:gd name="T40" fmla="*/ 20 w 12075"/>
                <a:gd name="T41" fmla="*/ 0 h 758"/>
                <a:gd name="T42" fmla="*/ 21 w 12075"/>
                <a:gd name="T43" fmla="*/ 0 h 758"/>
                <a:gd name="T44" fmla="*/ 22 w 12075"/>
                <a:gd name="T45" fmla="*/ 1 h 758"/>
                <a:gd name="T46" fmla="*/ 24 w 12075"/>
                <a:gd name="T47" fmla="*/ 3 h 758"/>
                <a:gd name="T48" fmla="*/ 25 w 12075"/>
                <a:gd name="T49" fmla="*/ 3 h 758"/>
                <a:gd name="T50" fmla="*/ 31 w 12075"/>
                <a:gd name="T51" fmla="*/ 0 h 758"/>
                <a:gd name="T52" fmla="*/ 29 w 12075"/>
                <a:gd name="T53" fmla="*/ 1 h 758"/>
                <a:gd name="T54" fmla="*/ 37 w 12075"/>
                <a:gd name="T55" fmla="*/ 3 h 758"/>
                <a:gd name="T56" fmla="*/ 35 w 12075"/>
                <a:gd name="T57" fmla="*/ 3 h 758"/>
                <a:gd name="T58" fmla="*/ 40 w 12075"/>
                <a:gd name="T59" fmla="*/ 0 h 758"/>
                <a:gd name="T60" fmla="*/ 42 w 12075"/>
                <a:gd name="T61" fmla="*/ 3 h 758"/>
                <a:gd name="T62" fmla="*/ 44 w 12075"/>
                <a:gd name="T63" fmla="*/ 2 h 758"/>
                <a:gd name="T64" fmla="*/ 47 w 12075"/>
                <a:gd name="T65" fmla="*/ 0 h 758"/>
                <a:gd name="T66" fmla="*/ 53 w 12075"/>
                <a:gd name="T67" fmla="*/ 1 h 758"/>
                <a:gd name="T68" fmla="*/ 53 w 12075"/>
                <a:gd name="T69" fmla="*/ 0 h 758"/>
                <a:gd name="T70" fmla="*/ 51 w 12075"/>
                <a:gd name="T71" fmla="*/ 0 h 758"/>
                <a:gd name="T72" fmla="*/ 50 w 12075"/>
                <a:gd name="T73" fmla="*/ 1 h 758"/>
                <a:gd name="T74" fmla="*/ 50 w 12075"/>
                <a:gd name="T75" fmla="*/ 2 h 758"/>
                <a:gd name="T76" fmla="*/ 50 w 12075"/>
                <a:gd name="T77" fmla="*/ 3 h 758"/>
                <a:gd name="T78" fmla="*/ 52 w 12075"/>
                <a:gd name="T79" fmla="*/ 3 h 758"/>
                <a:gd name="T80" fmla="*/ 53 w 12075"/>
                <a:gd name="T81" fmla="*/ 3 h 758"/>
                <a:gd name="T82" fmla="*/ 53 w 12075"/>
                <a:gd name="T83" fmla="*/ 2 h 758"/>
                <a:gd name="T84" fmla="*/ 52 w 12075"/>
                <a:gd name="T85" fmla="*/ 3 h 758"/>
                <a:gd name="T86" fmla="*/ 52 w 12075"/>
                <a:gd name="T87" fmla="*/ 3 h 758"/>
                <a:gd name="T88" fmla="*/ 51 w 12075"/>
                <a:gd name="T89" fmla="*/ 3 h 758"/>
                <a:gd name="T90" fmla="*/ 50 w 12075"/>
                <a:gd name="T91" fmla="*/ 2 h 758"/>
                <a:gd name="T92" fmla="*/ 51 w 12075"/>
                <a:gd name="T93" fmla="*/ 1 h 758"/>
                <a:gd name="T94" fmla="*/ 52 w 12075"/>
                <a:gd name="T95" fmla="*/ 0 h 758"/>
                <a:gd name="T96" fmla="*/ 52 w 12075"/>
                <a:gd name="T97" fmla="*/ 1 h 758"/>
                <a:gd name="T98" fmla="*/ 53 w 12075"/>
                <a:gd name="T99" fmla="*/ 2 h 758"/>
                <a:gd name="T100" fmla="*/ 56 w 12075"/>
                <a:gd name="T101" fmla="*/ 2 h 758"/>
                <a:gd name="T102" fmla="*/ 54 w 12075"/>
                <a:gd name="T103" fmla="*/ 1 h 758"/>
                <a:gd name="T104" fmla="*/ 54 w 12075"/>
                <a:gd name="T105" fmla="*/ 1 h 758"/>
                <a:gd name="T106" fmla="*/ 55 w 12075"/>
                <a:gd name="T107" fmla="*/ 0 h 758"/>
                <a:gd name="T108" fmla="*/ 55 w 12075"/>
                <a:gd name="T109" fmla="*/ 0 h 758"/>
                <a:gd name="T110" fmla="*/ 54 w 12075"/>
                <a:gd name="T111" fmla="*/ 0 h 758"/>
                <a:gd name="T112" fmla="*/ 54 w 12075"/>
                <a:gd name="T113" fmla="*/ 1 h 758"/>
                <a:gd name="T114" fmla="*/ 55 w 12075"/>
                <a:gd name="T115" fmla="*/ 2 h 758"/>
                <a:gd name="T116" fmla="*/ 55 w 12075"/>
                <a:gd name="T117" fmla="*/ 2 h 758"/>
                <a:gd name="T118" fmla="*/ 55 w 12075"/>
                <a:gd name="T119" fmla="*/ 3 h 758"/>
                <a:gd name="T120" fmla="*/ 54 w 12075"/>
                <a:gd name="T121" fmla="*/ 3 h 758"/>
                <a:gd name="T122" fmla="*/ 55 w 12075"/>
                <a:gd name="T123" fmla="*/ 3 h 758"/>
                <a:gd name="T124" fmla="*/ 56 w 12075"/>
                <a:gd name="T125" fmla="*/ 3 h 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075" h="758">
                  <a:moveTo>
                    <a:pt x="571" y="745"/>
                  </a:moveTo>
                  <a:lnTo>
                    <a:pt x="571" y="16"/>
                  </a:lnTo>
                  <a:lnTo>
                    <a:pt x="462" y="16"/>
                  </a:lnTo>
                  <a:lnTo>
                    <a:pt x="462" y="314"/>
                  </a:lnTo>
                  <a:lnTo>
                    <a:pt x="106" y="314"/>
                  </a:lnTo>
                  <a:lnTo>
                    <a:pt x="106" y="16"/>
                  </a:lnTo>
                  <a:lnTo>
                    <a:pt x="0" y="16"/>
                  </a:lnTo>
                  <a:lnTo>
                    <a:pt x="0" y="745"/>
                  </a:lnTo>
                  <a:lnTo>
                    <a:pt x="106" y="745"/>
                  </a:lnTo>
                  <a:lnTo>
                    <a:pt x="106" y="407"/>
                  </a:lnTo>
                  <a:lnTo>
                    <a:pt x="462" y="407"/>
                  </a:lnTo>
                  <a:lnTo>
                    <a:pt x="462" y="745"/>
                  </a:lnTo>
                  <a:lnTo>
                    <a:pt x="571" y="745"/>
                  </a:lnTo>
                  <a:close/>
                  <a:moveTo>
                    <a:pt x="1379" y="16"/>
                  </a:moveTo>
                  <a:lnTo>
                    <a:pt x="1257" y="16"/>
                  </a:lnTo>
                  <a:lnTo>
                    <a:pt x="1036" y="342"/>
                  </a:lnTo>
                  <a:lnTo>
                    <a:pt x="816" y="16"/>
                  </a:lnTo>
                  <a:lnTo>
                    <a:pt x="692" y="16"/>
                  </a:lnTo>
                  <a:lnTo>
                    <a:pt x="981" y="444"/>
                  </a:lnTo>
                  <a:lnTo>
                    <a:pt x="981" y="745"/>
                  </a:lnTo>
                  <a:lnTo>
                    <a:pt x="1089" y="745"/>
                  </a:lnTo>
                  <a:lnTo>
                    <a:pt x="1089" y="444"/>
                  </a:lnTo>
                  <a:lnTo>
                    <a:pt x="1379" y="16"/>
                  </a:lnTo>
                  <a:close/>
                  <a:moveTo>
                    <a:pt x="2133" y="16"/>
                  </a:moveTo>
                  <a:lnTo>
                    <a:pt x="2019" y="16"/>
                  </a:lnTo>
                  <a:lnTo>
                    <a:pt x="1793" y="635"/>
                  </a:lnTo>
                  <a:lnTo>
                    <a:pt x="1568" y="16"/>
                  </a:lnTo>
                  <a:lnTo>
                    <a:pt x="1451" y="16"/>
                  </a:lnTo>
                  <a:lnTo>
                    <a:pt x="1722" y="745"/>
                  </a:lnTo>
                  <a:lnTo>
                    <a:pt x="1866" y="745"/>
                  </a:lnTo>
                  <a:lnTo>
                    <a:pt x="2133" y="16"/>
                  </a:lnTo>
                  <a:close/>
                  <a:moveTo>
                    <a:pt x="2416" y="745"/>
                  </a:moveTo>
                  <a:lnTo>
                    <a:pt x="2416" y="16"/>
                  </a:lnTo>
                  <a:lnTo>
                    <a:pt x="2310" y="16"/>
                  </a:lnTo>
                  <a:lnTo>
                    <a:pt x="2310" y="745"/>
                  </a:lnTo>
                  <a:lnTo>
                    <a:pt x="2416" y="745"/>
                  </a:lnTo>
                  <a:close/>
                  <a:moveTo>
                    <a:pt x="3251" y="745"/>
                  </a:moveTo>
                  <a:lnTo>
                    <a:pt x="3251" y="16"/>
                  </a:lnTo>
                  <a:lnTo>
                    <a:pt x="3143" y="16"/>
                  </a:lnTo>
                  <a:lnTo>
                    <a:pt x="3143" y="598"/>
                  </a:lnTo>
                  <a:lnTo>
                    <a:pt x="3139" y="598"/>
                  </a:lnTo>
                  <a:lnTo>
                    <a:pt x="2819" y="16"/>
                  </a:lnTo>
                  <a:lnTo>
                    <a:pt x="2679" y="16"/>
                  </a:lnTo>
                  <a:lnTo>
                    <a:pt x="2679" y="745"/>
                  </a:lnTo>
                  <a:lnTo>
                    <a:pt x="2787" y="745"/>
                  </a:lnTo>
                  <a:lnTo>
                    <a:pt x="2787" y="160"/>
                  </a:lnTo>
                  <a:lnTo>
                    <a:pt x="2791" y="160"/>
                  </a:lnTo>
                  <a:lnTo>
                    <a:pt x="3111" y="745"/>
                  </a:lnTo>
                  <a:lnTo>
                    <a:pt x="3251" y="745"/>
                  </a:lnTo>
                  <a:close/>
                  <a:moveTo>
                    <a:pt x="4075" y="16"/>
                  </a:moveTo>
                  <a:lnTo>
                    <a:pt x="3959" y="16"/>
                  </a:lnTo>
                  <a:lnTo>
                    <a:pt x="3735" y="635"/>
                  </a:lnTo>
                  <a:lnTo>
                    <a:pt x="3510" y="16"/>
                  </a:lnTo>
                  <a:lnTo>
                    <a:pt x="3391" y="16"/>
                  </a:lnTo>
                  <a:lnTo>
                    <a:pt x="3663" y="745"/>
                  </a:lnTo>
                  <a:lnTo>
                    <a:pt x="3806" y="745"/>
                  </a:lnTo>
                  <a:lnTo>
                    <a:pt x="4075" y="16"/>
                  </a:lnTo>
                  <a:close/>
                  <a:moveTo>
                    <a:pt x="4868" y="380"/>
                  </a:moveTo>
                  <a:lnTo>
                    <a:pt x="4867" y="340"/>
                  </a:lnTo>
                  <a:lnTo>
                    <a:pt x="4863" y="302"/>
                  </a:lnTo>
                  <a:lnTo>
                    <a:pt x="4856" y="265"/>
                  </a:lnTo>
                  <a:lnTo>
                    <a:pt x="4846" y="232"/>
                  </a:lnTo>
                  <a:lnTo>
                    <a:pt x="4833" y="199"/>
                  </a:lnTo>
                  <a:lnTo>
                    <a:pt x="4817" y="167"/>
                  </a:lnTo>
                  <a:lnTo>
                    <a:pt x="4799" y="139"/>
                  </a:lnTo>
                  <a:lnTo>
                    <a:pt x="4779" y="112"/>
                  </a:lnTo>
                  <a:lnTo>
                    <a:pt x="4754" y="86"/>
                  </a:lnTo>
                  <a:lnTo>
                    <a:pt x="4726" y="64"/>
                  </a:lnTo>
                  <a:lnTo>
                    <a:pt x="4696" y="45"/>
                  </a:lnTo>
                  <a:lnTo>
                    <a:pt x="4664" y="29"/>
                  </a:lnTo>
                  <a:lnTo>
                    <a:pt x="4630" y="18"/>
                  </a:lnTo>
                  <a:lnTo>
                    <a:pt x="4595" y="9"/>
                  </a:lnTo>
                  <a:lnTo>
                    <a:pt x="4557" y="3"/>
                  </a:lnTo>
                  <a:lnTo>
                    <a:pt x="4516" y="2"/>
                  </a:lnTo>
                  <a:lnTo>
                    <a:pt x="4475" y="3"/>
                  </a:lnTo>
                  <a:lnTo>
                    <a:pt x="4437" y="9"/>
                  </a:lnTo>
                  <a:lnTo>
                    <a:pt x="4400" y="18"/>
                  </a:lnTo>
                  <a:lnTo>
                    <a:pt x="4366" y="29"/>
                  </a:lnTo>
                  <a:lnTo>
                    <a:pt x="4335" y="45"/>
                  </a:lnTo>
                  <a:lnTo>
                    <a:pt x="4305" y="64"/>
                  </a:lnTo>
                  <a:lnTo>
                    <a:pt x="4278" y="86"/>
                  </a:lnTo>
                  <a:lnTo>
                    <a:pt x="4253" y="112"/>
                  </a:lnTo>
                  <a:lnTo>
                    <a:pt x="4232" y="138"/>
                  </a:lnTo>
                  <a:lnTo>
                    <a:pt x="4214" y="167"/>
                  </a:lnTo>
                  <a:lnTo>
                    <a:pt x="4198" y="198"/>
                  </a:lnTo>
                  <a:lnTo>
                    <a:pt x="4186" y="230"/>
                  </a:lnTo>
                  <a:lnTo>
                    <a:pt x="4177" y="265"/>
                  </a:lnTo>
                  <a:lnTo>
                    <a:pt x="4170" y="301"/>
                  </a:lnTo>
                  <a:lnTo>
                    <a:pt x="4166" y="340"/>
                  </a:lnTo>
                  <a:lnTo>
                    <a:pt x="4164" y="380"/>
                  </a:lnTo>
                  <a:lnTo>
                    <a:pt x="4166" y="421"/>
                  </a:lnTo>
                  <a:lnTo>
                    <a:pt x="4170" y="459"/>
                  </a:lnTo>
                  <a:lnTo>
                    <a:pt x="4177" y="495"/>
                  </a:lnTo>
                  <a:lnTo>
                    <a:pt x="4187" y="530"/>
                  </a:lnTo>
                  <a:lnTo>
                    <a:pt x="4200" y="561"/>
                  </a:lnTo>
                  <a:lnTo>
                    <a:pt x="4214" y="592"/>
                  </a:lnTo>
                  <a:lnTo>
                    <a:pt x="4232" y="621"/>
                  </a:lnTo>
                  <a:lnTo>
                    <a:pt x="4253" y="647"/>
                  </a:lnTo>
                  <a:lnTo>
                    <a:pt x="4278" y="674"/>
                  </a:lnTo>
                  <a:lnTo>
                    <a:pt x="4305" y="696"/>
                  </a:lnTo>
                  <a:lnTo>
                    <a:pt x="4335" y="715"/>
                  </a:lnTo>
                  <a:lnTo>
                    <a:pt x="4366" y="730"/>
                  </a:lnTo>
                  <a:lnTo>
                    <a:pt x="4400" y="742"/>
                  </a:lnTo>
                  <a:lnTo>
                    <a:pt x="4437" y="751"/>
                  </a:lnTo>
                  <a:lnTo>
                    <a:pt x="4475" y="756"/>
                  </a:lnTo>
                  <a:lnTo>
                    <a:pt x="4516" y="758"/>
                  </a:lnTo>
                  <a:lnTo>
                    <a:pt x="4557" y="756"/>
                  </a:lnTo>
                  <a:lnTo>
                    <a:pt x="4595" y="751"/>
                  </a:lnTo>
                  <a:lnTo>
                    <a:pt x="4630" y="742"/>
                  </a:lnTo>
                  <a:lnTo>
                    <a:pt x="4664" y="730"/>
                  </a:lnTo>
                  <a:lnTo>
                    <a:pt x="4696" y="715"/>
                  </a:lnTo>
                  <a:lnTo>
                    <a:pt x="4726" y="696"/>
                  </a:lnTo>
                  <a:lnTo>
                    <a:pt x="4754" y="674"/>
                  </a:lnTo>
                  <a:lnTo>
                    <a:pt x="4779" y="647"/>
                  </a:lnTo>
                  <a:lnTo>
                    <a:pt x="4799" y="620"/>
                  </a:lnTo>
                  <a:lnTo>
                    <a:pt x="4817" y="592"/>
                  </a:lnTo>
                  <a:lnTo>
                    <a:pt x="4833" y="561"/>
                  </a:lnTo>
                  <a:lnTo>
                    <a:pt x="4846" y="529"/>
                  </a:lnTo>
                  <a:lnTo>
                    <a:pt x="4856" y="495"/>
                  </a:lnTo>
                  <a:lnTo>
                    <a:pt x="4863" y="459"/>
                  </a:lnTo>
                  <a:lnTo>
                    <a:pt x="4867" y="421"/>
                  </a:lnTo>
                  <a:lnTo>
                    <a:pt x="4868" y="380"/>
                  </a:lnTo>
                  <a:close/>
                  <a:moveTo>
                    <a:pt x="4757" y="380"/>
                  </a:moveTo>
                  <a:lnTo>
                    <a:pt x="4756" y="410"/>
                  </a:lnTo>
                  <a:lnTo>
                    <a:pt x="4754" y="440"/>
                  </a:lnTo>
                  <a:lnTo>
                    <a:pt x="4748" y="467"/>
                  </a:lnTo>
                  <a:lnTo>
                    <a:pt x="4741" y="493"/>
                  </a:lnTo>
                  <a:lnTo>
                    <a:pt x="4734" y="517"/>
                  </a:lnTo>
                  <a:lnTo>
                    <a:pt x="4722" y="541"/>
                  </a:lnTo>
                  <a:lnTo>
                    <a:pt x="4710" y="562"/>
                  </a:lnTo>
                  <a:lnTo>
                    <a:pt x="4694" y="584"/>
                  </a:lnTo>
                  <a:lnTo>
                    <a:pt x="4677" y="603"/>
                  </a:lnTo>
                  <a:lnTo>
                    <a:pt x="4659" y="619"/>
                  </a:lnTo>
                  <a:lnTo>
                    <a:pt x="4638" y="633"/>
                  </a:lnTo>
                  <a:lnTo>
                    <a:pt x="4617" y="644"/>
                  </a:lnTo>
                  <a:lnTo>
                    <a:pt x="4594" y="653"/>
                  </a:lnTo>
                  <a:lnTo>
                    <a:pt x="4569" y="660"/>
                  </a:lnTo>
                  <a:lnTo>
                    <a:pt x="4543" y="664"/>
                  </a:lnTo>
                  <a:lnTo>
                    <a:pt x="4516" y="665"/>
                  </a:lnTo>
                  <a:lnTo>
                    <a:pt x="4489" y="664"/>
                  </a:lnTo>
                  <a:lnTo>
                    <a:pt x="4463" y="660"/>
                  </a:lnTo>
                  <a:lnTo>
                    <a:pt x="4438" y="653"/>
                  </a:lnTo>
                  <a:lnTo>
                    <a:pt x="4415" y="644"/>
                  </a:lnTo>
                  <a:lnTo>
                    <a:pt x="4393" y="633"/>
                  </a:lnTo>
                  <a:lnTo>
                    <a:pt x="4373" y="619"/>
                  </a:lnTo>
                  <a:lnTo>
                    <a:pt x="4355" y="603"/>
                  </a:lnTo>
                  <a:lnTo>
                    <a:pt x="4338" y="584"/>
                  </a:lnTo>
                  <a:lnTo>
                    <a:pt x="4322" y="562"/>
                  </a:lnTo>
                  <a:lnTo>
                    <a:pt x="4310" y="541"/>
                  </a:lnTo>
                  <a:lnTo>
                    <a:pt x="4298" y="517"/>
                  </a:lnTo>
                  <a:lnTo>
                    <a:pt x="4289" y="493"/>
                  </a:lnTo>
                  <a:lnTo>
                    <a:pt x="4282" y="467"/>
                  </a:lnTo>
                  <a:lnTo>
                    <a:pt x="4277" y="440"/>
                  </a:lnTo>
                  <a:lnTo>
                    <a:pt x="4274" y="410"/>
                  </a:lnTo>
                  <a:lnTo>
                    <a:pt x="4273" y="380"/>
                  </a:lnTo>
                  <a:lnTo>
                    <a:pt x="4274" y="350"/>
                  </a:lnTo>
                  <a:lnTo>
                    <a:pt x="4277" y="322"/>
                  </a:lnTo>
                  <a:lnTo>
                    <a:pt x="4282" y="293"/>
                  </a:lnTo>
                  <a:lnTo>
                    <a:pt x="4289" y="268"/>
                  </a:lnTo>
                  <a:lnTo>
                    <a:pt x="4298" y="243"/>
                  </a:lnTo>
                  <a:lnTo>
                    <a:pt x="4310" y="220"/>
                  </a:lnTo>
                  <a:lnTo>
                    <a:pt x="4322" y="198"/>
                  </a:lnTo>
                  <a:lnTo>
                    <a:pt x="4338" y="178"/>
                  </a:lnTo>
                  <a:lnTo>
                    <a:pt x="4355" y="158"/>
                  </a:lnTo>
                  <a:lnTo>
                    <a:pt x="4374" y="142"/>
                  </a:lnTo>
                  <a:lnTo>
                    <a:pt x="4393" y="127"/>
                  </a:lnTo>
                  <a:lnTo>
                    <a:pt x="4415" y="116"/>
                  </a:lnTo>
                  <a:lnTo>
                    <a:pt x="4439" y="107"/>
                  </a:lnTo>
                  <a:lnTo>
                    <a:pt x="4463" y="100"/>
                  </a:lnTo>
                  <a:lnTo>
                    <a:pt x="4489" y="97"/>
                  </a:lnTo>
                  <a:lnTo>
                    <a:pt x="4516" y="95"/>
                  </a:lnTo>
                  <a:lnTo>
                    <a:pt x="4543" y="97"/>
                  </a:lnTo>
                  <a:lnTo>
                    <a:pt x="4569" y="100"/>
                  </a:lnTo>
                  <a:lnTo>
                    <a:pt x="4593" y="107"/>
                  </a:lnTo>
                  <a:lnTo>
                    <a:pt x="4616" y="116"/>
                  </a:lnTo>
                  <a:lnTo>
                    <a:pt x="4637" y="127"/>
                  </a:lnTo>
                  <a:lnTo>
                    <a:pt x="4658" y="142"/>
                  </a:lnTo>
                  <a:lnTo>
                    <a:pt x="4677" y="158"/>
                  </a:lnTo>
                  <a:lnTo>
                    <a:pt x="4694" y="178"/>
                  </a:lnTo>
                  <a:lnTo>
                    <a:pt x="4710" y="198"/>
                  </a:lnTo>
                  <a:lnTo>
                    <a:pt x="4722" y="220"/>
                  </a:lnTo>
                  <a:lnTo>
                    <a:pt x="4734" y="243"/>
                  </a:lnTo>
                  <a:lnTo>
                    <a:pt x="4741" y="268"/>
                  </a:lnTo>
                  <a:lnTo>
                    <a:pt x="4748" y="293"/>
                  </a:lnTo>
                  <a:lnTo>
                    <a:pt x="4754" y="322"/>
                  </a:lnTo>
                  <a:lnTo>
                    <a:pt x="4756" y="350"/>
                  </a:lnTo>
                  <a:lnTo>
                    <a:pt x="4757" y="380"/>
                  </a:lnTo>
                  <a:close/>
                  <a:moveTo>
                    <a:pt x="5179" y="745"/>
                  </a:moveTo>
                  <a:lnTo>
                    <a:pt x="5179" y="16"/>
                  </a:lnTo>
                  <a:lnTo>
                    <a:pt x="5072" y="16"/>
                  </a:lnTo>
                  <a:lnTo>
                    <a:pt x="5072" y="745"/>
                  </a:lnTo>
                  <a:lnTo>
                    <a:pt x="5179" y="745"/>
                  </a:lnTo>
                  <a:close/>
                  <a:moveTo>
                    <a:pt x="6012" y="745"/>
                  </a:moveTo>
                  <a:lnTo>
                    <a:pt x="6012" y="16"/>
                  </a:lnTo>
                  <a:lnTo>
                    <a:pt x="5905" y="16"/>
                  </a:lnTo>
                  <a:lnTo>
                    <a:pt x="5905" y="598"/>
                  </a:lnTo>
                  <a:lnTo>
                    <a:pt x="5900" y="598"/>
                  </a:lnTo>
                  <a:lnTo>
                    <a:pt x="5580" y="16"/>
                  </a:lnTo>
                  <a:lnTo>
                    <a:pt x="5441" y="16"/>
                  </a:lnTo>
                  <a:lnTo>
                    <a:pt x="5441" y="745"/>
                  </a:lnTo>
                  <a:lnTo>
                    <a:pt x="5549" y="745"/>
                  </a:lnTo>
                  <a:lnTo>
                    <a:pt x="5549" y="160"/>
                  </a:lnTo>
                  <a:lnTo>
                    <a:pt x="5552" y="160"/>
                  </a:lnTo>
                  <a:lnTo>
                    <a:pt x="5873" y="745"/>
                  </a:lnTo>
                  <a:lnTo>
                    <a:pt x="6012" y="745"/>
                  </a:lnTo>
                  <a:close/>
                  <a:moveTo>
                    <a:pt x="6811" y="745"/>
                  </a:moveTo>
                  <a:lnTo>
                    <a:pt x="6811" y="16"/>
                  </a:lnTo>
                  <a:lnTo>
                    <a:pt x="6704" y="16"/>
                  </a:lnTo>
                  <a:lnTo>
                    <a:pt x="6704" y="598"/>
                  </a:lnTo>
                  <a:lnTo>
                    <a:pt x="6700" y="598"/>
                  </a:lnTo>
                  <a:lnTo>
                    <a:pt x="6381" y="16"/>
                  </a:lnTo>
                  <a:lnTo>
                    <a:pt x="6241" y="16"/>
                  </a:lnTo>
                  <a:lnTo>
                    <a:pt x="6241" y="745"/>
                  </a:lnTo>
                  <a:lnTo>
                    <a:pt x="6349" y="745"/>
                  </a:lnTo>
                  <a:lnTo>
                    <a:pt x="6349" y="160"/>
                  </a:lnTo>
                  <a:lnTo>
                    <a:pt x="6351" y="160"/>
                  </a:lnTo>
                  <a:lnTo>
                    <a:pt x="6672" y="745"/>
                  </a:lnTo>
                  <a:lnTo>
                    <a:pt x="6811" y="745"/>
                  </a:lnTo>
                  <a:close/>
                  <a:moveTo>
                    <a:pt x="7161" y="745"/>
                  </a:moveTo>
                  <a:lnTo>
                    <a:pt x="7161" y="16"/>
                  </a:lnTo>
                  <a:lnTo>
                    <a:pt x="7054" y="16"/>
                  </a:lnTo>
                  <a:lnTo>
                    <a:pt x="7054" y="745"/>
                  </a:lnTo>
                  <a:lnTo>
                    <a:pt x="7161" y="745"/>
                  </a:lnTo>
                  <a:close/>
                  <a:moveTo>
                    <a:pt x="7959" y="745"/>
                  </a:moveTo>
                  <a:lnTo>
                    <a:pt x="7959" y="16"/>
                  </a:lnTo>
                  <a:lnTo>
                    <a:pt x="7851" y="16"/>
                  </a:lnTo>
                  <a:lnTo>
                    <a:pt x="7851" y="598"/>
                  </a:lnTo>
                  <a:lnTo>
                    <a:pt x="7846" y="598"/>
                  </a:lnTo>
                  <a:lnTo>
                    <a:pt x="7527" y="16"/>
                  </a:lnTo>
                  <a:lnTo>
                    <a:pt x="7387" y="16"/>
                  </a:lnTo>
                  <a:lnTo>
                    <a:pt x="7387" y="745"/>
                  </a:lnTo>
                  <a:lnTo>
                    <a:pt x="7495" y="745"/>
                  </a:lnTo>
                  <a:lnTo>
                    <a:pt x="7495" y="160"/>
                  </a:lnTo>
                  <a:lnTo>
                    <a:pt x="7498" y="160"/>
                  </a:lnTo>
                  <a:lnTo>
                    <a:pt x="7819" y="745"/>
                  </a:lnTo>
                  <a:lnTo>
                    <a:pt x="7959" y="745"/>
                  </a:lnTo>
                  <a:close/>
                  <a:moveTo>
                    <a:pt x="8930" y="745"/>
                  </a:moveTo>
                  <a:lnTo>
                    <a:pt x="8930" y="651"/>
                  </a:lnTo>
                  <a:lnTo>
                    <a:pt x="8629" y="651"/>
                  </a:lnTo>
                  <a:lnTo>
                    <a:pt x="8629" y="16"/>
                  </a:lnTo>
                  <a:lnTo>
                    <a:pt x="8522" y="16"/>
                  </a:lnTo>
                  <a:lnTo>
                    <a:pt x="8522" y="745"/>
                  </a:lnTo>
                  <a:lnTo>
                    <a:pt x="8930" y="745"/>
                  </a:lnTo>
                  <a:close/>
                  <a:moveTo>
                    <a:pt x="9779" y="745"/>
                  </a:moveTo>
                  <a:lnTo>
                    <a:pt x="9458" y="16"/>
                  </a:lnTo>
                  <a:lnTo>
                    <a:pt x="9356" y="16"/>
                  </a:lnTo>
                  <a:lnTo>
                    <a:pt x="9036" y="745"/>
                  </a:lnTo>
                  <a:lnTo>
                    <a:pt x="9151" y="745"/>
                  </a:lnTo>
                  <a:lnTo>
                    <a:pt x="9227" y="558"/>
                  </a:lnTo>
                  <a:lnTo>
                    <a:pt x="9587" y="558"/>
                  </a:lnTo>
                  <a:lnTo>
                    <a:pt x="9665" y="745"/>
                  </a:lnTo>
                  <a:lnTo>
                    <a:pt x="9779" y="745"/>
                  </a:lnTo>
                  <a:close/>
                  <a:moveTo>
                    <a:pt x="9554" y="475"/>
                  </a:moveTo>
                  <a:lnTo>
                    <a:pt x="9262" y="475"/>
                  </a:lnTo>
                  <a:lnTo>
                    <a:pt x="9407" y="116"/>
                  </a:lnTo>
                  <a:lnTo>
                    <a:pt x="9554" y="475"/>
                  </a:lnTo>
                  <a:close/>
                  <a:moveTo>
                    <a:pt x="10024" y="745"/>
                  </a:moveTo>
                  <a:lnTo>
                    <a:pt x="10024" y="16"/>
                  </a:lnTo>
                  <a:lnTo>
                    <a:pt x="9918" y="16"/>
                  </a:lnTo>
                  <a:lnTo>
                    <a:pt x="9918" y="745"/>
                  </a:lnTo>
                  <a:lnTo>
                    <a:pt x="10024" y="745"/>
                  </a:lnTo>
                  <a:close/>
                  <a:moveTo>
                    <a:pt x="10726" y="107"/>
                  </a:moveTo>
                  <a:lnTo>
                    <a:pt x="10726" y="16"/>
                  </a:lnTo>
                  <a:lnTo>
                    <a:pt x="10170" y="16"/>
                  </a:lnTo>
                  <a:lnTo>
                    <a:pt x="10170" y="107"/>
                  </a:lnTo>
                  <a:lnTo>
                    <a:pt x="10395" y="107"/>
                  </a:lnTo>
                  <a:lnTo>
                    <a:pt x="10395" y="745"/>
                  </a:lnTo>
                  <a:lnTo>
                    <a:pt x="10502" y="745"/>
                  </a:lnTo>
                  <a:lnTo>
                    <a:pt x="10502" y="107"/>
                  </a:lnTo>
                  <a:lnTo>
                    <a:pt x="10726" y="107"/>
                  </a:lnTo>
                  <a:close/>
                  <a:moveTo>
                    <a:pt x="11505" y="380"/>
                  </a:moveTo>
                  <a:lnTo>
                    <a:pt x="11503" y="340"/>
                  </a:lnTo>
                  <a:lnTo>
                    <a:pt x="11499" y="302"/>
                  </a:lnTo>
                  <a:lnTo>
                    <a:pt x="11492" y="265"/>
                  </a:lnTo>
                  <a:lnTo>
                    <a:pt x="11482" y="232"/>
                  </a:lnTo>
                  <a:lnTo>
                    <a:pt x="11469" y="199"/>
                  </a:lnTo>
                  <a:lnTo>
                    <a:pt x="11454" y="167"/>
                  </a:lnTo>
                  <a:lnTo>
                    <a:pt x="11437" y="139"/>
                  </a:lnTo>
                  <a:lnTo>
                    <a:pt x="11415" y="112"/>
                  </a:lnTo>
                  <a:lnTo>
                    <a:pt x="11390" y="86"/>
                  </a:lnTo>
                  <a:lnTo>
                    <a:pt x="11363" y="64"/>
                  </a:lnTo>
                  <a:lnTo>
                    <a:pt x="11333" y="45"/>
                  </a:lnTo>
                  <a:lnTo>
                    <a:pt x="11302" y="29"/>
                  </a:lnTo>
                  <a:lnTo>
                    <a:pt x="11268" y="18"/>
                  </a:lnTo>
                  <a:lnTo>
                    <a:pt x="11231" y="9"/>
                  </a:lnTo>
                  <a:lnTo>
                    <a:pt x="11193" y="3"/>
                  </a:lnTo>
                  <a:lnTo>
                    <a:pt x="11152" y="2"/>
                  </a:lnTo>
                  <a:lnTo>
                    <a:pt x="11111" y="3"/>
                  </a:lnTo>
                  <a:lnTo>
                    <a:pt x="11073" y="9"/>
                  </a:lnTo>
                  <a:lnTo>
                    <a:pt x="11036" y="18"/>
                  </a:lnTo>
                  <a:lnTo>
                    <a:pt x="11002" y="29"/>
                  </a:lnTo>
                  <a:lnTo>
                    <a:pt x="10971" y="45"/>
                  </a:lnTo>
                  <a:lnTo>
                    <a:pt x="10941" y="64"/>
                  </a:lnTo>
                  <a:lnTo>
                    <a:pt x="10914" y="86"/>
                  </a:lnTo>
                  <a:lnTo>
                    <a:pt x="10889" y="112"/>
                  </a:lnTo>
                  <a:lnTo>
                    <a:pt x="10869" y="138"/>
                  </a:lnTo>
                  <a:lnTo>
                    <a:pt x="10851" y="167"/>
                  </a:lnTo>
                  <a:lnTo>
                    <a:pt x="10835" y="198"/>
                  </a:lnTo>
                  <a:lnTo>
                    <a:pt x="10822" y="230"/>
                  </a:lnTo>
                  <a:lnTo>
                    <a:pt x="10813" y="265"/>
                  </a:lnTo>
                  <a:lnTo>
                    <a:pt x="10806" y="301"/>
                  </a:lnTo>
                  <a:lnTo>
                    <a:pt x="10802" y="340"/>
                  </a:lnTo>
                  <a:lnTo>
                    <a:pt x="10801" y="380"/>
                  </a:lnTo>
                  <a:lnTo>
                    <a:pt x="10802" y="421"/>
                  </a:lnTo>
                  <a:lnTo>
                    <a:pt x="10806" y="459"/>
                  </a:lnTo>
                  <a:lnTo>
                    <a:pt x="10813" y="495"/>
                  </a:lnTo>
                  <a:lnTo>
                    <a:pt x="10823" y="530"/>
                  </a:lnTo>
                  <a:lnTo>
                    <a:pt x="10836" y="561"/>
                  </a:lnTo>
                  <a:lnTo>
                    <a:pt x="10851" y="592"/>
                  </a:lnTo>
                  <a:lnTo>
                    <a:pt x="10869" y="621"/>
                  </a:lnTo>
                  <a:lnTo>
                    <a:pt x="10889" y="647"/>
                  </a:lnTo>
                  <a:lnTo>
                    <a:pt x="10914" y="674"/>
                  </a:lnTo>
                  <a:lnTo>
                    <a:pt x="10941" y="696"/>
                  </a:lnTo>
                  <a:lnTo>
                    <a:pt x="10971" y="715"/>
                  </a:lnTo>
                  <a:lnTo>
                    <a:pt x="11002" y="730"/>
                  </a:lnTo>
                  <a:lnTo>
                    <a:pt x="11036" y="742"/>
                  </a:lnTo>
                  <a:lnTo>
                    <a:pt x="11073" y="751"/>
                  </a:lnTo>
                  <a:lnTo>
                    <a:pt x="11111" y="756"/>
                  </a:lnTo>
                  <a:lnTo>
                    <a:pt x="11152" y="758"/>
                  </a:lnTo>
                  <a:lnTo>
                    <a:pt x="11193" y="756"/>
                  </a:lnTo>
                  <a:lnTo>
                    <a:pt x="11231" y="751"/>
                  </a:lnTo>
                  <a:lnTo>
                    <a:pt x="11268" y="742"/>
                  </a:lnTo>
                  <a:lnTo>
                    <a:pt x="11302" y="730"/>
                  </a:lnTo>
                  <a:lnTo>
                    <a:pt x="11333" y="715"/>
                  </a:lnTo>
                  <a:lnTo>
                    <a:pt x="11363" y="696"/>
                  </a:lnTo>
                  <a:lnTo>
                    <a:pt x="11390" y="674"/>
                  </a:lnTo>
                  <a:lnTo>
                    <a:pt x="11415" y="647"/>
                  </a:lnTo>
                  <a:lnTo>
                    <a:pt x="11437" y="620"/>
                  </a:lnTo>
                  <a:lnTo>
                    <a:pt x="11454" y="592"/>
                  </a:lnTo>
                  <a:lnTo>
                    <a:pt x="11469" y="561"/>
                  </a:lnTo>
                  <a:lnTo>
                    <a:pt x="11482" y="529"/>
                  </a:lnTo>
                  <a:lnTo>
                    <a:pt x="11492" y="495"/>
                  </a:lnTo>
                  <a:lnTo>
                    <a:pt x="11499" y="459"/>
                  </a:lnTo>
                  <a:lnTo>
                    <a:pt x="11503" y="421"/>
                  </a:lnTo>
                  <a:lnTo>
                    <a:pt x="11505" y="380"/>
                  </a:lnTo>
                  <a:close/>
                  <a:moveTo>
                    <a:pt x="11395" y="380"/>
                  </a:moveTo>
                  <a:lnTo>
                    <a:pt x="11394" y="410"/>
                  </a:lnTo>
                  <a:lnTo>
                    <a:pt x="11390" y="440"/>
                  </a:lnTo>
                  <a:lnTo>
                    <a:pt x="11386" y="467"/>
                  </a:lnTo>
                  <a:lnTo>
                    <a:pt x="11379" y="493"/>
                  </a:lnTo>
                  <a:lnTo>
                    <a:pt x="11370" y="517"/>
                  </a:lnTo>
                  <a:lnTo>
                    <a:pt x="11358" y="541"/>
                  </a:lnTo>
                  <a:lnTo>
                    <a:pt x="11346" y="562"/>
                  </a:lnTo>
                  <a:lnTo>
                    <a:pt x="11331" y="584"/>
                  </a:lnTo>
                  <a:lnTo>
                    <a:pt x="11313" y="603"/>
                  </a:lnTo>
                  <a:lnTo>
                    <a:pt x="11295" y="619"/>
                  </a:lnTo>
                  <a:lnTo>
                    <a:pt x="11274" y="633"/>
                  </a:lnTo>
                  <a:lnTo>
                    <a:pt x="11253" y="644"/>
                  </a:lnTo>
                  <a:lnTo>
                    <a:pt x="11230" y="653"/>
                  </a:lnTo>
                  <a:lnTo>
                    <a:pt x="11205" y="660"/>
                  </a:lnTo>
                  <a:lnTo>
                    <a:pt x="11179" y="664"/>
                  </a:lnTo>
                  <a:lnTo>
                    <a:pt x="11152" y="665"/>
                  </a:lnTo>
                  <a:lnTo>
                    <a:pt x="11125" y="664"/>
                  </a:lnTo>
                  <a:lnTo>
                    <a:pt x="11099" y="660"/>
                  </a:lnTo>
                  <a:lnTo>
                    <a:pt x="11075" y="653"/>
                  </a:lnTo>
                  <a:lnTo>
                    <a:pt x="11051" y="644"/>
                  </a:lnTo>
                  <a:lnTo>
                    <a:pt x="11030" y="633"/>
                  </a:lnTo>
                  <a:lnTo>
                    <a:pt x="11009" y="619"/>
                  </a:lnTo>
                  <a:lnTo>
                    <a:pt x="10991" y="603"/>
                  </a:lnTo>
                  <a:lnTo>
                    <a:pt x="10974" y="584"/>
                  </a:lnTo>
                  <a:lnTo>
                    <a:pt x="10959" y="562"/>
                  </a:lnTo>
                  <a:lnTo>
                    <a:pt x="10946" y="541"/>
                  </a:lnTo>
                  <a:lnTo>
                    <a:pt x="10934" y="517"/>
                  </a:lnTo>
                  <a:lnTo>
                    <a:pt x="10925" y="493"/>
                  </a:lnTo>
                  <a:lnTo>
                    <a:pt x="10919" y="467"/>
                  </a:lnTo>
                  <a:lnTo>
                    <a:pt x="10914" y="440"/>
                  </a:lnTo>
                  <a:lnTo>
                    <a:pt x="10911" y="410"/>
                  </a:lnTo>
                  <a:lnTo>
                    <a:pt x="10909" y="380"/>
                  </a:lnTo>
                  <a:lnTo>
                    <a:pt x="10911" y="350"/>
                  </a:lnTo>
                  <a:lnTo>
                    <a:pt x="10914" y="322"/>
                  </a:lnTo>
                  <a:lnTo>
                    <a:pt x="10919" y="293"/>
                  </a:lnTo>
                  <a:lnTo>
                    <a:pt x="10925" y="268"/>
                  </a:lnTo>
                  <a:lnTo>
                    <a:pt x="10934" y="243"/>
                  </a:lnTo>
                  <a:lnTo>
                    <a:pt x="10946" y="220"/>
                  </a:lnTo>
                  <a:lnTo>
                    <a:pt x="10959" y="198"/>
                  </a:lnTo>
                  <a:lnTo>
                    <a:pt x="10974" y="178"/>
                  </a:lnTo>
                  <a:lnTo>
                    <a:pt x="10991" y="158"/>
                  </a:lnTo>
                  <a:lnTo>
                    <a:pt x="11010" y="142"/>
                  </a:lnTo>
                  <a:lnTo>
                    <a:pt x="11030" y="127"/>
                  </a:lnTo>
                  <a:lnTo>
                    <a:pt x="11051" y="116"/>
                  </a:lnTo>
                  <a:lnTo>
                    <a:pt x="11075" y="107"/>
                  </a:lnTo>
                  <a:lnTo>
                    <a:pt x="11099" y="100"/>
                  </a:lnTo>
                  <a:lnTo>
                    <a:pt x="11125" y="97"/>
                  </a:lnTo>
                  <a:lnTo>
                    <a:pt x="11152" y="95"/>
                  </a:lnTo>
                  <a:lnTo>
                    <a:pt x="11179" y="97"/>
                  </a:lnTo>
                  <a:lnTo>
                    <a:pt x="11205" y="100"/>
                  </a:lnTo>
                  <a:lnTo>
                    <a:pt x="11229" y="107"/>
                  </a:lnTo>
                  <a:lnTo>
                    <a:pt x="11252" y="116"/>
                  </a:lnTo>
                  <a:lnTo>
                    <a:pt x="11273" y="127"/>
                  </a:lnTo>
                  <a:lnTo>
                    <a:pt x="11294" y="142"/>
                  </a:lnTo>
                  <a:lnTo>
                    <a:pt x="11313" y="158"/>
                  </a:lnTo>
                  <a:lnTo>
                    <a:pt x="11331" y="178"/>
                  </a:lnTo>
                  <a:lnTo>
                    <a:pt x="11346" y="198"/>
                  </a:lnTo>
                  <a:lnTo>
                    <a:pt x="11358" y="220"/>
                  </a:lnTo>
                  <a:lnTo>
                    <a:pt x="11370" y="243"/>
                  </a:lnTo>
                  <a:lnTo>
                    <a:pt x="11379" y="268"/>
                  </a:lnTo>
                  <a:lnTo>
                    <a:pt x="11386" y="293"/>
                  </a:lnTo>
                  <a:lnTo>
                    <a:pt x="11390" y="322"/>
                  </a:lnTo>
                  <a:lnTo>
                    <a:pt x="11394" y="350"/>
                  </a:lnTo>
                  <a:lnTo>
                    <a:pt x="11395" y="380"/>
                  </a:lnTo>
                  <a:close/>
                  <a:moveTo>
                    <a:pt x="12075" y="548"/>
                  </a:moveTo>
                  <a:lnTo>
                    <a:pt x="12074" y="522"/>
                  </a:lnTo>
                  <a:lnTo>
                    <a:pt x="12070" y="498"/>
                  </a:lnTo>
                  <a:lnTo>
                    <a:pt x="12063" y="475"/>
                  </a:lnTo>
                  <a:lnTo>
                    <a:pt x="12054" y="452"/>
                  </a:lnTo>
                  <a:lnTo>
                    <a:pt x="12043" y="432"/>
                  </a:lnTo>
                  <a:lnTo>
                    <a:pt x="12029" y="412"/>
                  </a:lnTo>
                  <a:lnTo>
                    <a:pt x="12012" y="392"/>
                  </a:lnTo>
                  <a:lnTo>
                    <a:pt x="11993" y="374"/>
                  </a:lnTo>
                  <a:lnTo>
                    <a:pt x="11973" y="361"/>
                  </a:lnTo>
                  <a:lnTo>
                    <a:pt x="11941" y="342"/>
                  </a:lnTo>
                  <a:lnTo>
                    <a:pt x="11840" y="286"/>
                  </a:lnTo>
                  <a:lnTo>
                    <a:pt x="11821" y="274"/>
                  </a:lnTo>
                  <a:lnTo>
                    <a:pt x="11804" y="263"/>
                  </a:lnTo>
                  <a:lnTo>
                    <a:pt x="11789" y="252"/>
                  </a:lnTo>
                  <a:lnTo>
                    <a:pt x="11778" y="241"/>
                  </a:lnTo>
                  <a:lnTo>
                    <a:pt x="11769" y="230"/>
                  </a:lnTo>
                  <a:lnTo>
                    <a:pt x="11762" y="219"/>
                  </a:lnTo>
                  <a:lnTo>
                    <a:pt x="11760" y="214"/>
                  </a:lnTo>
                  <a:lnTo>
                    <a:pt x="11757" y="208"/>
                  </a:lnTo>
                  <a:lnTo>
                    <a:pt x="11756" y="198"/>
                  </a:lnTo>
                  <a:lnTo>
                    <a:pt x="11759" y="178"/>
                  </a:lnTo>
                  <a:lnTo>
                    <a:pt x="11765" y="160"/>
                  </a:lnTo>
                  <a:lnTo>
                    <a:pt x="11777" y="142"/>
                  </a:lnTo>
                  <a:lnTo>
                    <a:pt x="11785" y="134"/>
                  </a:lnTo>
                  <a:lnTo>
                    <a:pt x="11793" y="126"/>
                  </a:lnTo>
                  <a:lnTo>
                    <a:pt x="11812" y="111"/>
                  </a:lnTo>
                  <a:lnTo>
                    <a:pt x="11822" y="106"/>
                  </a:lnTo>
                  <a:lnTo>
                    <a:pt x="11833" y="101"/>
                  </a:lnTo>
                  <a:lnTo>
                    <a:pt x="11857" y="95"/>
                  </a:lnTo>
                  <a:lnTo>
                    <a:pt x="11884" y="93"/>
                  </a:lnTo>
                  <a:lnTo>
                    <a:pt x="11908" y="95"/>
                  </a:lnTo>
                  <a:lnTo>
                    <a:pt x="11940" y="101"/>
                  </a:lnTo>
                  <a:lnTo>
                    <a:pt x="12029" y="127"/>
                  </a:lnTo>
                  <a:lnTo>
                    <a:pt x="12048" y="26"/>
                  </a:lnTo>
                  <a:lnTo>
                    <a:pt x="12007" y="14"/>
                  </a:lnTo>
                  <a:lnTo>
                    <a:pt x="11966" y="7"/>
                  </a:lnTo>
                  <a:lnTo>
                    <a:pt x="11925" y="1"/>
                  </a:lnTo>
                  <a:lnTo>
                    <a:pt x="11884" y="0"/>
                  </a:lnTo>
                  <a:lnTo>
                    <a:pt x="11862" y="1"/>
                  </a:lnTo>
                  <a:lnTo>
                    <a:pt x="11840" y="3"/>
                  </a:lnTo>
                  <a:lnTo>
                    <a:pt x="11819" y="7"/>
                  </a:lnTo>
                  <a:lnTo>
                    <a:pt x="11798" y="11"/>
                  </a:lnTo>
                  <a:lnTo>
                    <a:pt x="11760" y="27"/>
                  </a:lnTo>
                  <a:lnTo>
                    <a:pt x="11742" y="37"/>
                  </a:lnTo>
                  <a:lnTo>
                    <a:pt x="11723" y="48"/>
                  </a:lnTo>
                  <a:lnTo>
                    <a:pt x="11705" y="63"/>
                  </a:lnTo>
                  <a:lnTo>
                    <a:pt x="11691" y="77"/>
                  </a:lnTo>
                  <a:lnTo>
                    <a:pt x="11677" y="94"/>
                  </a:lnTo>
                  <a:lnTo>
                    <a:pt x="11666" y="113"/>
                  </a:lnTo>
                  <a:lnTo>
                    <a:pt x="11658" y="133"/>
                  </a:lnTo>
                  <a:lnTo>
                    <a:pt x="11652" y="153"/>
                  </a:lnTo>
                  <a:lnTo>
                    <a:pt x="11647" y="174"/>
                  </a:lnTo>
                  <a:lnTo>
                    <a:pt x="11646" y="198"/>
                  </a:lnTo>
                  <a:lnTo>
                    <a:pt x="11649" y="224"/>
                  </a:lnTo>
                  <a:lnTo>
                    <a:pt x="11652" y="236"/>
                  </a:lnTo>
                  <a:lnTo>
                    <a:pt x="11655" y="248"/>
                  </a:lnTo>
                  <a:lnTo>
                    <a:pt x="11667" y="273"/>
                  </a:lnTo>
                  <a:lnTo>
                    <a:pt x="11681" y="296"/>
                  </a:lnTo>
                  <a:lnTo>
                    <a:pt x="11701" y="318"/>
                  </a:lnTo>
                  <a:lnTo>
                    <a:pt x="11726" y="340"/>
                  </a:lnTo>
                  <a:lnTo>
                    <a:pt x="11754" y="360"/>
                  </a:lnTo>
                  <a:lnTo>
                    <a:pt x="11786" y="379"/>
                  </a:lnTo>
                  <a:lnTo>
                    <a:pt x="11824" y="399"/>
                  </a:lnTo>
                  <a:lnTo>
                    <a:pt x="11863" y="418"/>
                  </a:lnTo>
                  <a:lnTo>
                    <a:pt x="11905" y="445"/>
                  </a:lnTo>
                  <a:lnTo>
                    <a:pt x="11922" y="458"/>
                  </a:lnTo>
                  <a:lnTo>
                    <a:pt x="11934" y="470"/>
                  </a:lnTo>
                  <a:lnTo>
                    <a:pt x="11941" y="479"/>
                  </a:lnTo>
                  <a:lnTo>
                    <a:pt x="11948" y="488"/>
                  </a:lnTo>
                  <a:lnTo>
                    <a:pt x="11958" y="506"/>
                  </a:lnTo>
                  <a:lnTo>
                    <a:pt x="11964" y="526"/>
                  </a:lnTo>
                  <a:lnTo>
                    <a:pt x="11966" y="548"/>
                  </a:lnTo>
                  <a:lnTo>
                    <a:pt x="11963" y="571"/>
                  </a:lnTo>
                  <a:lnTo>
                    <a:pt x="11955" y="594"/>
                  </a:lnTo>
                  <a:lnTo>
                    <a:pt x="11941" y="614"/>
                  </a:lnTo>
                  <a:lnTo>
                    <a:pt x="11922" y="631"/>
                  </a:lnTo>
                  <a:lnTo>
                    <a:pt x="11898" y="646"/>
                  </a:lnTo>
                  <a:lnTo>
                    <a:pt x="11884" y="651"/>
                  </a:lnTo>
                  <a:lnTo>
                    <a:pt x="11871" y="657"/>
                  </a:lnTo>
                  <a:lnTo>
                    <a:pt x="11856" y="660"/>
                  </a:lnTo>
                  <a:lnTo>
                    <a:pt x="11840" y="662"/>
                  </a:lnTo>
                  <a:lnTo>
                    <a:pt x="11807" y="665"/>
                  </a:lnTo>
                  <a:lnTo>
                    <a:pt x="11770" y="662"/>
                  </a:lnTo>
                  <a:lnTo>
                    <a:pt x="11753" y="659"/>
                  </a:lnTo>
                  <a:lnTo>
                    <a:pt x="11735" y="656"/>
                  </a:lnTo>
                  <a:lnTo>
                    <a:pt x="11702" y="644"/>
                  </a:lnTo>
                  <a:lnTo>
                    <a:pt x="11670" y="629"/>
                  </a:lnTo>
                  <a:lnTo>
                    <a:pt x="11655" y="729"/>
                  </a:lnTo>
                  <a:lnTo>
                    <a:pt x="11703" y="745"/>
                  </a:lnTo>
                  <a:lnTo>
                    <a:pt x="11734" y="752"/>
                  </a:lnTo>
                  <a:lnTo>
                    <a:pt x="11747" y="755"/>
                  </a:lnTo>
                  <a:lnTo>
                    <a:pt x="11765" y="757"/>
                  </a:lnTo>
                  <a:lnTo>
                    <a:pt x="11807" y="758"/>
                  </a:lnTo>
                  <a:lnTo>
                    <a:pt x="11833" y="757"/>
                  </a:lnTo>
                  <a:lnTo>
                    <a:pt x="11858" y="755"/>
                  </a:lnTo>
                  <a:lnTo>
                    <a:pt x="11882" y="751"/>
                  </a:lnTo>
                  <a:lnTo>
                    <a:pt x="11905" y="747"/>
                  </a:lnTo>
                  <a:lnTo>
                    <a:pt x="11926" y="740"/>
                  </a:lnTo>
                  <a:lnTo>
                    <a:pt x="11947" y="732"/>
                  </a:lnTo>
                  <a:lnTo>
                    <a:pt x="11967" y="723"/>
                  </a:lnTo>
                  <a:lnTo>
                    <a:pt x="11985" y="712"/>
                  </a:lnTo>
                  <a:lnTo>
                    <a:pt x="12007" y="696"/>
                  </a:lnTo>
                  <a:lnTo>
                    <a:pt x="12025" y="680"/>
                  </a:lnTo>
                  <a:lnTo>
                    <a:pt x="12041" y="661"/>
                  </a:lnTo>
                  <a:lnTo>
                    <a:pt x="12053" y="642"/>
                  </a:lnTo>
                  <a:lnTo>
                    <a:pt x="12062" y="621"/>
                  </a:lnTo>
                  <a:lnTo>
                    <a:pt x="12070" y="598"/>
                  </a:lnTo>
                  <a:lnTo>
                    <a:pt x="12074" y="574"/>
                  </a:lnTo>
                  <a:lnTo>
                    <a:pt x="12075" y="54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fi-FI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" name="Freeform 35"/>
            <p:cNvSpPr>
              <a:spLocks noEditPoints="1"/>
            </p:cNvSpPr>
            <p:nvPr userDrawn="1"/>
          </p:nvSpPr>
          <p:spPr bwMode="auto">
            <a:xfrm>
              <a:off x="1201" y="2207"/>
              <a:ext cx="1271" cy="123"/>
            </a:xfrm>
            <a:custGeom>
              <a:avLst/>
              <a:gdLst>
                <a:gd name="T0" fmla="*/ 1 w 7628"/>
                <a:gd name="T1" fmla="*/ 0 h 742"/>
                <a:gd name="T2" fmla="*/ 4 w 7628"/>
                <a:gd name="T3" fmla="*/ 3 h 742"/>
                <a:gd name="T4" fmla="*/ 8 w 7628"/>
                <a:gd name="T5" fmla="*/ 3 h 742"/>
                <a:gd name="T6" fmla="*/ 8 w 7628"/>
                <a:gd name="T7" fmla="*/ 3 h 742"/>
                <a:gd name="T8" fmla="*/ 8 w 7628"/>
                <a:gd name="T9" fmla="*/ 2 h 742"/>
                <a:gd name="T10" fmla="*/ 8 w 7628"/>
                <a:gd name="T11" fmla="*/ 2 h 742"/>
                <a:gd name="T12" fmla="*/ 8 w 7628"/>
                <a:gd name="T13" fmla="*/ 1 h 742"/>
                <a:gd name="T14" fmla="*/ 8 w 7628"/>
                <a:gd name="T15" fmla="*/ 1 h 742"/>
                <a:gd name="T16" fmla="*/ 8 w 7628"/>
                <a:gd name="T17" fmla="*/ 0 h 742"/>
                <a:gd name="T18" fmla="*/ 8 w 7628"/>
                <a:gd name="T19" fmla="*/ 0 h 742"/>
                <a:gd name="T20" fmla="*/ 8 w 7628"/>
                <a:gd name="T21" fmla="*/ 0 h 742"/>
                <a:gd name="T22" fmla="*/ 6 w 7628"/>
                <a:gd name="T23" fmla="*/ 0 h 742"/>
                <a:gd name="T24" fmla="*/ 7 w 7628"/>
                <a:gd name="T25" fmla="*/ 2 h 742"/>
                <a:gd name="T26" fmla="*/ 7 w 7628"/>
                <a:gd name="T27" fmla="*/ 2 h 742"/>
                <a:gd name="T28" fmla="*/ 8 w 7628"/>
                <a:gd name="T29" fmla="*/ 3 h 742"/>
                <a:gd name="T30" fmla="*/ 8 w 7628"/>
                <a:gd name="T31" fmla="*/ 3 h 742"/>
                <a:gd name="T32" fmla="*/ 8 w 7628"/>
                <a:gd name="T33" fmla="*/ 1 h 742"/>
                <a:gd name="T34" fmla="*/ 8 w 7628"/>
                <a:gd name="T35" fmla="*/ 1 h 742"/>
                <a:gd name="T36" fmla="*/ 7 w 7628"/>
                <a:gd name="T37" fmla="*/ 1 h 742"/>
                <a:gd name="T38" fmla="*/ 7 w 7628"/>
                <a:gd name="T39" fmla="*/ 0 h 742"/>
                <a:gd name="T40" fmla="*/ 8 w 7628"/>
                <a:gd name="T41" fmla="*/ 0 h 742"/>
                <a:gd name="T42" fmla="*/ 8 w 7628"/>
                <a:gd name="T43" fmla="*/ 1 h 742"/>
                <a:gd name="T44" fmla="*/ 9 w 7628"/>
                <a:gd name="T45" fmla="*/ 0 h 742"/>
                <a:gd name="T46" fmla="*/ 14 w 7628"/>
                <a:gd name="T47" fmla="*/ 3 h 742"/>
                <a:gd name="T48" fmla="*/ 14 w 7628"/>
                <a:gd name="T49" fmla="*/ 0 h 742"/>
                <a:gd name="T50" fmla="*/ 17 w 7628"/>
                <a:gd name="T51" fmla="*/ 3 h 742"/>
                <a:gd name="T52" fmla="*/ 21 w 7628"/>
                <a:gd name="T53" fmla="*/ 1 h 742"/>
                <a:gd name="T54" fmla="*/ 21 w 7628"/>
                <a:gd name="T55" fmla="*/ 1 h 742"/>
                <a:gd name="T56" fmla="*/ 21 w 7628"/>
                <a:gd name="T57" fmla="*/ 0 h 742"/>
                <a:gd name="T58" fmla="*/ 20 w 7628"/>
                <a:gd name="T59" fmla="*/ 0 h 742"/>
                <a:gd name="T60" fmla="*/ 20 w 7628"/>
                <a:gd name="T61" fmla="*/ 3 h 742"/>
                <a:gd name="T62" fmla="*/ 21 w 7628"/>
                <a:gd name="T63" fmla="*/ 3 h 742"/>
                <a:gd name="T64" fmla="*/ 21 w 7628"/>
                <a:gd name="T65" fmla="*/ 3 h 742"/>
                <a:gd name="T66" fmla="*/ 21 w 7628"/>
                <a:gd name="T67" fmla="*/ 2 h 742"/>
                <a:gd name="T68" fmla="*/ 21 w 7628"/>
                <a:gd name="T69" fmla="*/ 2 h 742"/>
                <a:gd name="T70" fmla="*/ 21 w 7628"/>
                <a:gd name="T71" fmla="*/ 2 h 742"/>
                <a:gd name="T72" fmla="*/ 21 w 7628"/>
                <a:gd name="T73" fmla="*/ 2 h 742"/>
                <a:gd name="T74" fmla="*/ 20 w 7628"/>
                <a:gd name="T75" fmla="*/ 3 h 742"/>
                <a:gd name="T76" fmla="*/ 20 w 7628"/>
                <a:gd name="T77" fmla="*/ 3 h 742"/>
                <a:gd name="T78" fmla="*/ 20 w 7628"/>
                <a:gd name="T79" fmla="*/ 0 h 742"/>
                <a:gd name="T80" fmla="*/ 20 w 7628"/>
                <a:gd name="T81" fmla="*/ 1 h 742"/>
                <a:gd name="T82" fmla="*/ 21 w 7628"/>
                <a:gd name="T83" fmla="*/ 1 h 742"/>
                <a:gd name="T84" fmla="*/ 21 w 7628"/>
                <a:gd name="T85" fmla="*/ 1 h 742"/>
                <a:gd name="T86" fmla="*/ 22 w 7628"/>
                <a:gd name="T87" fmla="*/ 0 h 742"/>
                <a:gd name="T88" fmla="*/ 23 w 7628"/>
                <a:gd name="T89" fmla="*/ 1 h 742"/>
                <a:gd name="T90" fmla="*/ 26 w 7628"/>
                <a:gd name="T91" fmla="*/ 0 h 742"/>
                <a:gd name="T92" fmla="*/ 31 w 7628"/>
                <a:gd name="T93" fmla="*/ 2 h 742"/>
                <a:gd name="T94" fmla="*/ 31 w 7628"/>
                <a:gd name="T95" fmla="*/ 3 h 742"/>
                <a:gd name="T96" fmla="*/ 30 w 7628"/>
                <a:gd name="T97" fmla="*/ 3 h 742"/>
                <a:gd name="T98" fmla="*/ 30 w 7628"/>
                <a:gd name="T99" fmla="*/ 3 h 742"/>
                <a:gd name="T100" fmla="*/ 30 w 7628"/>
                <a:gd name="T101" fmla="*/ 3 h 742"/>
                <a:gd name="T102" fmla="*/ 30 w 7628"/>
                <a:gd name="T103" fmla="*/ 3 h 742"/>
                <a:gd name="T104" fmla="*/ 31 w 7628"/>
                <a:gd name="T105" fmla="*/ 3 h 742"/>
                <a:gd name="T106" fmla="*/ 31 w 7628"/>
                <a:gd name="T107" fmla="*/ 3 h 742"/>
                <a:gd name="T108" fmla="*/ 31 w 7628"/>
                <a:gd name="T109" fmla="*/ 3 h 742"/>
                <a:gd name="T110" fmla="*/ 32 w 7628"/>
                <a:gd name="T111" fmla="*/ 3 h 742"/>
                <a:gd name="T112" fmla="*/ 33 w 7628"/>
                <a:gd name="T113" fmla="*/ 0 h 7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628" h="742">
                  <a:moveTo>
                    <a:pt x="555" y="91"/>
                  </a:moveTo>
                  <a:lnTo>
                    <a:pt x="555" y="0"/>
                  </a:lnTo>
                  <a:lnTo>
                    <a:pt x="0" y="0"/>
                  </a:lnTo>
                  <a:lnTo>
                    <a:pt x="0" y="91"/>
                  </a:lnTo>
                  <a:lnTo>
                    <a:pt x="224" y="91"/>
                  </a:lnTo>
                  <a:lnTo>
                    <a:pt x="224" y="729"/>
                  </a:lnTo>
                  <a:lnTo>
                    <a:pt x="331" y="729"/>
                  </a:lnTo>
                  <a:lnTo>
                    <a:pt x="331" y="91"/>
                  </a:lnTo>
                  <a:lnTo>
                    <a:pt x="555" y="91"/>
                  </a:lnTo>
                  <a:close/>
                  <a:moveTo>
                    <a:pt x="1121" y="91"/>
                  </a:moveTo>
                  <a:lnTo>
                    <a:pt x="1121" y="0"/>
                  </a:lnTo>
                  <a:lnTo>
                    <a:pt x="707" y="0"/>
                  </a:lnTo>
                  <a:lnTo>
                    <a:pt x="707" y="729"/>
                  </a:lnTo>
                  <a:lnTo>
                    <a:pt x="1120" y="729"/>
                  </a:lnTo>
                  <a:lnTo>
                    <a:pt x="1120" y="635"/>
                  </a:lnTo>
                  <a:lnTo>
                    <a:pt x="814" y="635"/>
                  </a:lnTo>
                  <a:lnTo>
                    <a:pt x="814" y="396"/>
                  </a:lnTo>
                  <a:lnTo>
                    <a:pt x="1094" y="396"/>
                  </a:lnTo>
                  <a:lnTo>
                    <a:pt x="1094" y="302"/>
                  </a:lnTo>
                  <a:lnTo>
                    <a:pt x="814" y="302"/>
                  </a:lnTo>
                  <a:lnTo>
                    <a:pt x="814" y="91"/>
                  </a:lnTo>
                  <a:lnTo>
                    <a:pt x="1121" y="91"/>
                  </a:lnTo>
                  <a:close/>
                  <a:moveTo>
                    <a:pt x="1849" y="729"/>
                  </a:moveTo>
                  <a:lnTo>
                    <a:pt x="1849" y="635"/>
                  </a:lnTo>
                  <a:lnTo>
                    <a:pt x="1827" y="635"/>
                  </a:lnTo>
                  <a:lnTo>
                    <a:pt x="1823" y="635"/>
                  </a:lnTo>
                  <a:lnTo>
                    <a:pt x="1818" y="634"/>
                  </a:lnTo>
                  <a:lnTo>
                    <a:pt x="1813" y="632"/>
                  </a:lnTo>
                  <a:lnTo>
                    <a:pt x="1808" y="630"/>
                  </a:lnTo>
                  <a:lnTo>
                    <a:pt x="1804" y="626"/>
                  </a:lnTo>
                  <a:lnTo>
                    <a:pt x="1798" y="622"/>
                  </a:lnTo>
                  <a:lnTo>
                    <a:pt x="1793" y="617"/>
                  </a:lnTo>
                  <a:lnTo>
                    <a:pt x="1788" y="611"/>
                  </a:lnTo>
                  <a:lnTo>
                    <a:pt x="1783" y="605"/>
                  </a:lnTo>
                  <a:lnTo>
                    <a:pt x="1778" y="597"/>
                  </a:lnTo>
                  <a:lnTo>
                    <a:pt x="1767" y="580"/>
                  </a:lnTo>
                  <a:lnTo>
                    <a:pt x="1756" y="560"/>
                  </a:lnTo>
                  <a:lnTo>
                    <a:pt x="1743" y="537"/>
                  </a:lnTo>
                  <a:lnTo>
                    <a:pt x="1730" y="507"/>
                  </a:lnTo>
                  <a:lnTo>
                    <a:pt x="1715" y="480"/>
                  </a:lnTo>
                  <a:lnTo>
                    <a:pt x="1703" y="454"/>
                  </a:lnTo>
                  <a:lnTo>
                    <a:pt x="1689" y="433"/>
                  </a:lnTo>
                  <a:lnTo>
                    <a:pt x="1677" y="413"/>
                  </a:lnTo>
                  <a:lnTo>
                    <a:pt x="1665" y="396"/>
                  </a:lnTo>
                  <a:lnTo>
                    <a:pt x="1654" y="382"/>
                  </a:lnTo>
                  <a:lnTo>
                    <a:pt x="1644" y="371"/>
                  </a:lnTo>
                  <a:lnTo>
                    <a:pt x="1661" y="362"/>
                  </a:lnTo>
                  <a:lnTo>
                    <a:pt x="1678" y="354"/>
                  </a:lnTo>
                  <a:lnTo>
                    <a:pt x="1692" y="344"/>
                  </a:lnTo>
                  <a:lnTo>
                    <a:pt x="1707" y="335"/>
                  </a:lnTo>
                  <a:lnTo>
                    <a:pt x="1721" y="325"/>
                  </a:lnTo>
                  <a:lnTo>
                    <a:pt x="1726" y="320"/>
                  </a:lnTo>
                  <a:lnTo>
                    <a:pt x="1732" y="315"/>
                  </a:lnTo>
                  <a:lnTo>
                    <a:pt x="1743" y="305"/>
                  </a:lnTo>
                  <a:lnTo>
                    <a:pt x="1753" y="293"/>
                  </a:lnTo>
                  <a:lnTo>
                    <a:pt x="1757" y="288"/>
                  </a:lnTo>
                  <a:lnTo>
                    <a:pt x="1762" y="281"/>
                  </a:lnTo>
                  <a:lnTo>
                    <a:pt x="1768" y="270"/>
                  </a:lnTo>
                  <a:lnTo>
                    <a:pt x="1775" y="257"/>
                  </a:lnTo>
                  <a:lnTo>
                    <a:pt x="1780" y="244"/>
                  </a:lnTo>
                  <a:lnTo>
                    <a:pt x="1784" y="231"/>
                  </a:lnTo>
                  <a:lnTo>
                    <a:pt x="1787" y="218"/>
                  </a:lnTo>
                  <a:lnTo>
                    <a:pt x="1788" y="211"/>
                  </a:lnTo>
                  <a:lnTo>
                    <a:pt x="1789" y="203"/>
                  </a:lnTo>
                  <a:lnTo>
                    <a:pt x="1789" y="190"/>
                  </a:lnTo>
                  <a:lnTo>
                    <a:pt x="1789" y="179"/>
                  </a:lnTo>
                  <a:lnTo>
                    <a:pt x="1788" y="168"/>
                  </a:lnTo>
                  <a:lnTo>
                    <a:pt x="1787" y="157"/>
                  </a:lnTo>
                  <a:lnTo>
                    <a:pt x="1785" y="148"/>
                  </a:lnTo>
                  <a:lnTo>
                    <a:pt x="1783" y="138"/>
                  </a:lnTo>
                  <a:lnTo>
                    <a:pt x="1780" y="129"/>
                  </a:lnTo>
                  <a:lnTo>
                    <a:pt x="1778" y="120"/>
                  </a:lnTo>
                  <a:lnTo>
                    <a:pt x="1773" y="111"/>
                  </a:lnTo>
                  <a:lnTo>
                    <a:pt x="1768" y="102"/>
                  </a:lnTo>
                  <a:lnTo>
                    <a:pt x="1764" y="94"/>
                  </a:lnTo>
                  <a:lnTo>
                    <a:pt x="1759" y="86"/>
                  </a:lnTo>
                  <a:lnTo>
                    <a:pt x="1753" y="78"/>
                  </a:lnTo>
                  <a:lnTo>
                    <a:pt x="1747" y="72"/>
                  </a:lnTo>
                  <a:lnTo>
                    <a:pt x="1740" y="64"/>
                  </a:lnTo>
                  <a:lnTo>
                    <a:pt x="1732" y="57"/>
                  </a:lnTo>
                  <a:lnTo>
                    <a:pt x="1724" y="51"/>
                  </a:lnTo>
                  <a:lnTo>
                    <a:pt x="1716" y="45"/>
                  </a:lnTo>
                  <a:lnTo>
                    <a:pt x="1708" y="39"/>
                  </a:lnTo>
                  <a:lnTo>
                    <a:pt x="1699" y="33"/>
                  </a:lnTo>
                  <a:lnTo>
                    <a:pt x="1691" y="29"/>
                  </a:lnTo>
                  <a:lnTo>
                    <a:pt x="1682" y="23"/>
                  </a:lnTo>
                  <a:lnTo>
                    <a:pt x="1672" y="20"/>
                  </a:lnTo>
                  <a:lnTo>
                    <a:pt x="1653" y="12"/>
                  </a:lnTo>
                  <a:lnTo>
                    <a:pt x="1643" y="10"/>
                  </a:lnTo>
                  <a:lnTo>
                    <a:pt x="1632" y="6"/>
                  </a:lnTo>
                  <a:lnTo>
                    <a:pt x="1621" y="4"/>
                  </a:lnTo>
                  <a:lnTo>
                    <a:pt x="1610" y="3"/>
                  </a:lnTo>
                  <a:lnTo>
                    <a:pt x="1598" y="2"/>
                  </a:lnTo>
                  <a:lnTo>
                    <a:pt x="1587" y="1"/>
                  </a:lnTo>
                  <a:lnTo>
                    <a:pt x="1563" y="0"/>
                  </a:lnTo>
                  <a:lnTo>
                    <a:pt x="1318" y="0"/>
                  </a:lnTo>
                  <a:lnTo>
                    <a:pt x="1318" y="729"/>
                  </a:lnTo>
                  <a:lnTo>
                    <a:pt x="1426" y="729"/>
                  </a:lnTo>
                  <a:lnTo>
                    <a:pt x="1426" y="406"/>
                  </a:lnTo>
                  <a:lnTo>
                    <a:pt x="1508" y="406"/>
                  </a:lnTo>
                  <a:lnTo>
                    <a:pt x="1515" y="407"/>
                  </a:lnTo>
                  <a:lnTo>
                    <a:pt x="1521" y="407"/>
                  </a:lnTo>
                  <a:lnTo>
                    <a:pt x="1528" y="409"/>
                  </a:lnTo>
                  <a:lnTo>
                    <a:pt x="1535" y="411"/>
                  </a:lnTo>
                  <a:lnTo>
                    <a:pt x="1542" y="415"/>
                  </a:lnTo>
                  <a:lnTo>
                    <a:pt x="1549" y="418"/>
                  </a:lnTo>
                  <a:lnTo>
                    <a:pt x="1554" y="423"/>
                  </a:lnTo>
                  <a:lnTo>
                    <a:pt x="1561" y="427"/>
                  </a:lnTo>
                  <a:lnTo>
                    <a:pt x="1567" y="433"/>
                  </a:lnTo>
                  <a:lnTo>
                    <a:pt x="1573" y="440"/>
                  </a:lnTo>
                  <a:lnTo>
                    <a:pt x="1579" y="446"/>
                  </a:lnTo>
                  <a:lnTo>
                    <a:pt x="1581" y="450"/>
                  </a:lnTo>
                  <a:lnTo>
                    <a:pt x="1585" y="453"/>
                  </a:lnTo>
                  <a:lnTo>
                    <a:pt x="1590" y="462"/>
                  </a:lnTo>
                  <a:lnTo>
                    <a:pt x="1596" y="470"/>
                  </a:lnTo>
                  <a:lnTo>
                    <a:pt x="1606" y="490"/>
                  </a:lnTo>
                  <a:lnTo>
                    <a:pt x="1645" y="568"/>
                  </a:lnTo>
                  <a:lnTo>
                    <a:pt x="1682" y="645"/>
                  </a:lnTo>
                  <a:lnTo>
                    <a:pt x="1689" y="656"/>
                  </a:lnTo>
                  <a:lnTo>
                    <a:pt x="1697" y="665"/>
                  </a:lnTo>
                  <a:lnTo>
                    <a:pt x="1705" y="674"/>
                  </a:lnTo>
                  <a:lnTo>
                    <a:pt x="1713" y="681"/>
                  </a:lnTo>
                  <a:lnTo>
                    <a:pt x="1721" y="689"/>
                  </a:lnTo>
                  <a:lnTo>
                    <a:pt x="1729" y="696"/>
                  </a:lnTo>
                  <a:lnTo>
                    <a:pt x="1738" y="702"/>
                  </a:lnTo>
                  <a:lnTo>
                    <a:pt x="1747" y="707"/>
                  </a:lnTo>
                  <a:lnTo>
                    <a:pt x="1756" y="713"/>
                  </a:lnTo>
                  <a:lnTo>
                    <a:pt x="1765" y="717"/>
                  </a:lnTo>
                  <a:lnTo>
                    <a:pt x="1775" y="721"/>
                  </a:lnTo>
                  <a:lnTo>
                    <a:pt x="1784" y="723"/>
                  </a:lnTo>
                  <a:lnTo>
                    <a:pt x="1795" y="725"/>
                  </a:lnTo>
                  <a:lnTo>
                    <a:pt x="1806" y="728"/>
                  </a:lnTo>
                  <a:lnTo>
                    <a:pt x="1816" y="729"/>
                  </a:lnTo>
                  <a:lnTo>
                    <a:pt x="1827" y="729"/>
                  </a:lnTo>
                  <a:lnTo>
                    <a:pt x="1849" y="729"/>
                  </a:lnTo>
                  <a:close/>
                  <a:moveTo>
                    <a:pt x="1677" y="190"/>
                  </a:moveTo>
                  <a:lnTo>
                    <a:pt x="1675" y="201"/>
                  </a:lnTo>
                  <a:lnTo>
                    <a:pt x="1674" y="213"/>
                  </a:lnTo>
                  <a:lnTo>
                    <a:pt x="1672" y="219"/>
                  </a:lnTo>
                  <a:lnTo>
                    <a:pt x="1671" y="225"/>
                  </a:lnTo>
                  <a:lnTo>
                    <a:pt x="1666" y="236"/>
                  </a:lnTo>
                  <a:lnTo>
                    <a:pt x="1661" y="246"/>
                  </a:lnTo>
                  <a:lnTo>
                    <a:pt x="1654" y="257"/>
                  </a:lnTo>
                  <a:lnTo>
                    <a:pt x="1646" y="266"/>
                  </a:lnTo>
                  <a:lnTo>
                    <a:pt x="1641" y="272"/>
                  </a:lnTo>
                  <a:lnTo>
                    <a:pt x="1637" y="276"/>
                  </a:lnTo>
                  <a:lnTo>
                    <a:pt x="1628" y="285"/>
                  </a:lnTo>
                  <a:lnTo>
                    <a:pt x="1618" y="292"/>
                  </a:lnTo>
                  <a:lnTo>
                    <a:pt x="1606" y="299"/>
                  </a:lnTo>
                  <a:lnTo>
                    <a:pt x="1595" y="305"/>
                  </a:lnTo>
                  <a:lnTo>
                    <a:pt x="1589" y="307"/>
                  </a:lnTo>
                  <a:lnTo>
                    <a:pt x="1584" y="309"/>
                  </a:lnTo>
                  <a:lnTo>
                    <a:pt x="1578" y="310"/>
                  </a:lnTo>
                  <a:lnTo>
                    <a:pt x="1571" y="311"/>
                  </a:lnTo>
                  <a:lnTo>
                    <a:pt x="1559" y="314"/>
                  </a:lnTo>
                  <a:lnTo>
                    <a:pt x="1545" y="314"/>
                  </a:lnTo>
                  <a:lnTo>
                    <a:pt x="1426" y="314"/>
                  </a:lnTo>
                  <a:lnTo>
                    <a:pt x="1426" y="91"/>
                  </a:lnTo>
                  <a:lnTo>
                    <a:pt x="1545" y="91"/>
                  </a:lnTo>
                  <a:lnTo>
                    <a:pt x="1559" y="91"/>
                  </a:lnTo>
                  <a:lnTo>
                    <a:pt x="1570" y="92"/>
                  </a:lnTo>
                  <a:lnTo>
                    <a:pt x="1583" y="94"/>
                  </a:lnTo>
                  <a:lnTo>
                    <a:pt x="1594" y="98"/>
                  </a:lnTo>
                  <a:lnTo>
                    <a:pt x="1605" y="101"/>
                  </a:lnTo>
                  <a:lnTo>
                    <a:pt x="1615" y="105"/>
                  </a:lnTo>
                  <a:lnTo>
                    <a:pt x="1626" y="110"/>
                  </a:lnTo>
                  <a:lnTo>
                    <a:pt x="1635" y="116"/>
                  </a:lnTo>
                  <a:lnTo>
                    <a:pt x="1645" y="123"/>
                  </a:lnTo>
                  <a:lnTo>
                    <a:pt x="1649" y="127"/>
                  </a:lnTo>
                  <a:lnTo>
                    <a:pt x="1653" y="131"/>
                  </a:lnTo>
                  <a:lnTo>
                    <a:pt x="1660" y="139"/>
                  </a:lnTo>
                  <a:lnTo>
                    <a:pt x="1663" y="144"/>
                  </a:lnTo>
                  <a:lnTo>
                    <a:pt x="1666" y="148"/>
                  </a:lnTo>
                  <a:lnTo>
                    <a:pt x="1671" y="157"/>
                  </a:lnTo>
                  <a:lnTo>
                    <a:pt x="1672" y="163"/>
                  </a:lnTo>
                  <a:lnTo>
                    <a:pt x="1673" y="167"/>
                  </a:lnTo>
                  <a:lnTo>
                    <a:pt x="1675" y="179"/>
                  </a:lnTo>
                  <a:lnTo>
                    <a:pt x="1677" y="184"/>
                  </a:lnTo>
                  <a:lnTo>
                    <a:pt x="1677" y="190"/>
                  </a:lnTo>
                  <a:close/>
                  <a:moveTo>
                    <a:pt x="2586" y="0"/>
                  </a:moveTo>
                  <a:lnTo>
                    <a:pt x="2470" y="0"/>
                  </a:lnTo>
                  <a:lnTo>
                    <a:pt x="2246" y="620"/>
                  </a:lnTo>
                  <a:lnTo>
                    <a:pt x="2020" y="0"/>
                  </a:lnTo>
                  <a:lnTo>
                    <a:pt x="1902" y="0"/>
                  </a:lnTo>
                  <a:lnTo>
                    <a:pt x="2173" y="729"/>
                  </a:lnTo>
                  <a:lnTo>
                    <a:pt x="2317" y="729"/>
                  </a:lnTo>
                  <a:lnTo>
                    <a:pt x="2586" y="0"/>
                  </a:lnTo>
                  <a:close/>
                  <a:moveTo>
                    <a:pt x="3148" y="91"/>
                  </a:moveTo>
                  <a:lnTo>
                    <a:pt x="3148" y="0"/>
                  </a:lnTo>
                  <a:lnTo>
                    <a:pt x="2734" y="0"/>
                  </a:lnTo>
                  <a:lnTo>
                    <a:pt x="2734" y="729"/>
                  </a:lnTo>
                  <a:lnTo>
                    <a:pt x="3146" y="729"/>
                  </a:lnTo>
                  <a:lnTo>
                    <a:pt x="3146" y="635"/>
                  </a:lnTo>
                  <a:lnTo>
                    <a:pt x="2841" y="635"/>
                  </a:lnTo>
                  <a:lnTo>
                    <a:pt x="2841" y="396"/>
                  </a:lnTo>
                  <a:lnTo>
                    <a:pt x="3121" y="396"/>
                  </a:lnTo>
                  <a:lnTo>
                    <a:pt x="3121" y="302"/>
                  </a:lnTo>
                  <a:lnTo>
                    <a:pt x="2841" y="302"/>
                  </a:lnTo>
                  <a:lnTo>
                    <a:pt x="2841" y="91"/>
                  </a:lnTo>
                  <a:lnTo>
                    <a:pt x="3148" y="91"/>
                  </a:lnTo>
                  <a:close/>
                  <a:moveTo>
                    <a:pt x="3935" y="0"/>
                  </a:moveTo>
                  <a:lnTo>
                    <a:pt x="3812" y="0"/>
                  </a:lnTo>
                  <a:lnTo>
                    <a:pt x="3592" y="327"/>
                  </a:lnTo>
                  <a:lnTo>
                    <a:pt x="3372" y="0"/>
                  </a:lnTo>
                  <a:lnTo>
                    <a:pt x="3249" y="0"/>
                  </a:lnTo>
                  <a:lnTo>
                    <a:pt x="3538" y="428"/>
                  </a:lnTo>
                  <a:lnTo>
                    <a:pt x="3538" y="729"/>
                  </a:lnTo>
                  <a:lnTo>
                    <a:pt x="3646" y="729"/>
                  </a:lnTo>
                  <a:lnTo>
                    <a:pt x="3646" y="428"/>
                  </a:lnTo>
                  <a:lnTo>
                    <a:pt x="3935" y="0"/>
                  </a:lnTo>
                  <a:close/>
                  <a:moveTo>
                    <a:pt x="4659" y="368"/>
                  </a:moveTo>
                  <a:lnTo>
                    <a:pt x="4659" y="348"/>
                  </a:lnTo>
                  <a:lnTo>
                    <a:pt x="4658" y="330"/>
                  </a:lnTo>
                  <a:lnTo>
                    <a:pt x="4656" y="311"/>
                  </a:lnTo>
                  <a:lnTo>
                    <a:pt x="4653" y="294"/>
                  </a:lnTo>
                  <a:lnTo>
                    <a:pt x="4650" y="276"/>
                  </a:lnTo>
                  <a:lnTo>
                    <a:pt x="4646" y="260"/>
                  </a:lnTo>
                  <a:lnTo>
                    <a:pt x="4641" y="243"/>
                  </a:lnTo>
                  <a:lnTo>
                    <a:pt x="4635" y="227"/>
                  </a:lnTo>
                  <a:lnTo>
                    <a:pt x="4629" y="211"/>
                  </a:lnTo>
                  <a:lnTo>
                    <a:pt x="4622" y="195"/>
                  </a:lnTo>
                  <a:lnTo>
                    <a:pt x="4614" y="180"/>
                  </a:lnTo>
                  <a:lnTo>
                    <a:pt x="4606" y="165"/>
                  </a:lnTo>
                  <a:lnTo>
                    <a:pt x="4596" y="150"/>
                  </a:lnTo>
                  <a:lnTo>
                    <a:pt x="4591" y="144"/>
                  </a:lnTo>
                  <a:lnTo>
                    <a:pt x="4585" y="137"/>
                  </a:lnTo>
                  <a:lnTo>
                    <a:pt x="4575" y="123"/>
                  </a:lnTo>
                  <a:lnTo>
                    <a:pt x="4563" y="110"/>
                  </a:lnTo>
                  <a:lnTo>
                    <a:pt x="4550" y="96"/>
                  </a:lnTo>
                  <a:lnTo>
                    <a:pt x="4538" y="84"/>
                  </a:lnTo>
                  <a:lnTo>
                    <a:pt x="4524" y="73"/>
                  </a:lnTo>
                  <a:lnTo>
                    <a:pt x="4510" y="62"/>
                  </a:lnTo>
                  <a:lnTo>
                    <a:pt x="4495" y="51"/>
                  </a:lnTo>
                  <a:lnTo>
                    <a:pt x="4480" y="42"/>
                  </a:lnTo>
                  <a:lnTo>
                    <a:pt x="4465" y="35"/>
                  </a:lnTo>
                  <a:lnTo>
                    <a:pt x="4449" y="27"/>
                  </a:lnTo>
                  <a:lnTo>
                    <a:pt x="4432" y="21"/>
                  </a:lnTo>
                  <a:lnTo>
                    <a:pt x="4417" y="15"/>
                  </a:lnTo>
                  <a:lnTo>
                    <a:pt x="4400" y="11"/>
                  </a:lnTo>
                  <a:lnTo>
                    <a:pt x="4381" y="6"/>
                  </a:lnTo>
                  <a:lnTo>
                    <a:pt x="4363" y="3"/>
                  </a:lnTo>
                  <a:lnTo>
                    <a:pt x="4345" y="2"/>
                  </a:lnTo>
                  <a:lnTo>
                    <a:pt x="4326" y="0"/>
                  </a:lnTo>
                  <a:lnTo>
                    <a:pt x="4307" y="0"/>
                  </a:lnTo>
                  <a:lnTo>
                    <a:pt x="4047" y="0"/>
                  </a:lnTo>
                  <a:lnTo>
                    <a:pt x="4047" y="729"/>
                  </a:lnTo>
                  <a:lnTo>
                    <a:pt x="4307" y="729"/>
                  </a:lnTo>
                  <a:lnTo>
                    <a:pt x="4326" y="729"/>
                  </a:lnTo>
                  <a:lnTo>
                    <a:pt x="4345" y="728"/>
                  </a:lnTo>
                  <a:lnTo>
                    <a:pt x="4363" y="725"/>
                  </a:lnTo>
                  <a:lnTo>
                    <a:pt x="4381" y="722"/>
                  </a:lnTo>
                  <a:lnTo>
                    <a:pt x="4400" y="719"/>
                  </a:lnTo>
                  <a:lnTo>
                    <a:pt x="4417" y="714"/>
                  </a:lnTo>
                  <a:lnTo>
                    <a:pt x="4432" y="708"/>
                  </a:lnTo>
                  <a:lnTo>
                    <a:pt x="4449" y="702"/>
                  </a:lnTo>
                  <a:lnTo>
                    <a:pt x="4465" y="695"/>
                  </a:lnTo>
                  <a:lnTo>
                    <a:pt x="4480" y="687"/>
                  </a:lnTo>
                  <a:lnTo>
                    <a:pt x="4495" y="678"/>
                  </a:lnTo>
                  <a:lnTo>
                    <a:pt x="4510" y="669"/>
                  </a:lnTo>
                  <a:lnTo>
                    <a:pt x="4524" y="658"/>
                  </a:lnTo>
                  <a:lnTo>
                    <a:pt x="4538" y="647"/>
                  </a:lnTo>
                  <a:lnTo>
                    <a:pt x="4550" y="635"/>
                  </a:lnTo>
                  <a:lnTo>
                    <a:pt x="4563" y="622"/>
                  </a:lnTo>
                  <a:lnTo>
                    <a:pt x="4575" y="609"/>
                  </a:lnTo>
                  <a:lnTo>
                    <a:pt x="4585" y="596"/>
                  </a:lnTo>
                  <a:lnTo>
                    <a:pt x="4596" y="581"/>
                  </a:lnTo>
                  <a:lnTo>
                    <a:pt x="4606" y="568"/>
                  </a:lnTo>
                  <a:lnTo>
                    <a:pt x="4609" y="560"/>
                  </a:lnTo>
                  <a:lnTo>
                    <a:pt x="4614" y="553"/>
                  </a:lnTo>
                  <a:lnTo>
                    <a:pt x="4622" y="539"/>
                  </a:lnTo>
                  <a:lnTo>
                    <a:pt x="4629" y="523"/>
                  </a:lnTo>
                  <a:lnTo>
                    <a:pt x="4635" y="507"/>
                  </a:lnTo>
                  <a:lnTo>
                    <a:pt x="4641" y="491"/>
                  </a:lnTo>
                  <a:lnTo>
                    <a:pt x="4646" y="474"/>
                  </a:lnTo>
                  <a:lnTo>
                    <a:pt x="4650" y="458"/>
                  </a:lnTo>
                  <a:lnTo>
                    <a:pt x="4653" y="441"/>
                  </a:lnTo>
                  <a:lnTo>
                    <a:pt x="4656" y="423"/>
                  </a:lnTo>
                  <a:lnTo>
                    <a:pt x="4658" y="405"/>
                  </a:lnTo>
                  <a:lnTo>
                    <a:pt x="4659" y="387"/>
                  </a:lnTo>
                  <a:lnTo>
                    <a:pt x="4659" y="368"/>
                  </a:lnTo>
                  <a:close/>
                  <a:moveTo>
                    <a:pt x="4553" y="368"/>
                  </a:moveTo>
                  <a:lnTo>
                    <a:pt x="4553" y="381"/>
                  </a:lnTo>
                  <a:lnTo>
                    <a:pt x="4551" y="395"/>
                  </a:lnTo>
                  <a:lnTo>
                    <a:pt x="4550" y="408"/>
                  </a:lnTo>
                  <a:lnTo>
                    <a:pt x="4548" y="420"/>
                  </a:lnTo>
                  <a:lnTo>
                    <a:pt x="4546" y="434"/>
                  </a:lnTo>
                  <a:lnTo>
                    <a:pt x="4544" y="446"/>
                  </a:lnTo>
                  <a:lnTo>
                    <a:pt x="4539" y="459"/>
                  </a:lnTo>
                  <a:lnTo>
                    <a:pt x="4536" y="470"/>
                  </a:lnTo>
                  <a:lnTo>
                    <a:pt x="4531" y="482"/>
                  </a:lnTo>
                  <a:lnTo>
                    <a:pt x="4527" y="494"/>
                  </a:lnTo>
                  <a:lnTo>
                    <a:pt x="4521" y="505"/>
                  </a:lnTo>
                  <a:lnTo>
                    <a:pt x="4514" y="515"/>
                  </a:lnTo>
                  <a:lnTo>
                    <a:pt x="4507" y="526"/>
                  </a:lnTo>
                  <a:lnTo>
                    <a:pt x="4500" y="536"/>
                  </a:lnTo>
                  <a:lnTo>
                    <a:pt x="4494" y="546"/>
                  </a:lnTo>
                  <a:lnTo>
                    <a:pt x="4485" y="555"/>
                  </a:lnTo>
                  <a:lnTo>
                    <a:pt x="4477" y="566"/>
                  </a:lnTo>
                  <a:lnTo>
                    <a:pt x="4468" y="575"/>
                  </a:lnTo>
                  <a:lnTo>
                    <a:pt x="4457" y="584"/>
                  </a:lnTo>
                  <a:lnTo>
                    <a:pt x="4448" y="591"/>
                  </a:lnTo>
                  <a:lnTo>
                    <a:pt x="4438" y="598"/>
                  </a:lnTo>
                  <a:lnTo>
                    <a:pt x="4428" y="605"/>
                  </a:lnTo>
                  <a:lnTo>
                    <a:pt x="4417" y="611"/>
                  </a:lnTo>
                  <a:lnTo>
                    <a:pt x="4406" y="616"/>
                  </a:lnTo>
                  <a:lnTo>
                    <a:pt x="4395" y="621"/>
                  </a:lnTo>
                  <a:lnTo>
                    <a:pt x="4383" y="624"/>
                  </a:lnTo>
                  <a:lnTo>
                    <a:pt x="4371" y="627"/>
                  </a:lnTo>
                  <a:lnTo>
                    <a:pt x="4359" y="631"/>
                  </a:lnTo>
                  <a:lnTo>
                    <a:pt x="4346" y="633"/>
                  </a:lnTo>
                  <a:lnTo>
                    <a:pt x="4334" y="634"/>
                  </a:lnTo>
                  <a:lnTo>
                    <a:pt x="4320" y="635"/>
                  </a:lnTo>
                  <a:lnTo>
                    <a:pt x="4307" y="635"/>
                  </a:lnTo>
                  <a:lnTo>
                    <a:pt x="4156" y="635"/>
                  </a:lnTo>
                  <a:lnTo>
                    <a:pt x="4156" y="93"/>
                  </a:lnTo>
                  <a:lnTo>
                    <a:pt x="4307" y="93"/>
                  </a:lnTo>
                  <a:lnTo>
                    <a:pt x="4320" y="93"/>
                  </a:lnTo>
                  <a:lnTo>
                    <a:pt x="4334" y="94"/>
                  </a:lnTo>
                  <a:lnTo>
                    <a:pt x="4346" y="95"/>
                  </a:lnTo>
                  <a:lnTo>
                    <a:pt x="4359" y="98"/>
                  </a:lnTo>
                  <a:lnTo>
                    <a:pt x="4371" y="101"/>
                  </a:lnTo>
                  <a:lnTo>
                    <a:pt x="4383" y="104"/>
                  </a:lnTo>
                  <a:lnTo>
                    <a:pt x="4395" y="109"/>
                  </a:lnTo>
                  <a:lnTo>
                    <a:pt x="4406" y="113"/>
                  </a:lnTo>
                  <a:lnTo>
                    <a:pt x="4417" y="119"/>
                  </a:lnTo>
                  <a:lnTo>
                    <a:pt x="4428" y="126"/>
                  </a:lnTo>
                  <a:lnTo>
                    <a:pt x="4438" y="132"/>
                  </a:lnTo>
                  <a:lnTo>
                    <a:pt x="4443" y="136"/>
                  </a:lnTo>
                  <a:lnTo>
                    <a:pt x="4448" y="140"/>
                  </a:lnTo>
                  <a:lnTo>
                    <a:pt x="4457" y="148"/>
                  </a:lnTo>
                  <a:lnTo>
                    <a:pt x="4468" y="157"/>
                  </a:lnTo>
                  <a:lnTo>
                    <a:pt x="4477" y="166"/>
                  </a:lnTo>
                  <a:lnTo>
                    <a:pt x="4485" y="176"/>
                  </a:lnTo>
                  <a:lnTo>
                    <a:pt x="4494" y="186"/>
                  </a:lnTo>
                  <a:lnTo>
                    <a:pt x="4500" y="197"/>
                  </a:lnTo>
                  <a:lnTo>
                    <a:pt x="4507" y="208"/>
                  </a:lnTo>
                  <a:lnTo>
                    <a:pt x="4514" y="218"/>
                  </a:lnTo>
                  <a:lnTo>
                    <a:pt x="4521" y="229"/>
                  </a:lnTo>
                  <a:lnTo>
                    <a:pt x="4527" y="240"/>
                  </a:lnTo>
                  <a:lnTo>
                    <a:pt x="4531" y="252"/>
                  </a:lnTo>
                  <a:lnTo>
                    <a:pt x="4536" y="264"/>
                  </a:lnTo>
                  <a:lnTo>
                    <a:pt x="4539" y="275"/>
                  </a:lnTo>
                  <a:lnTo>
                    <a:pt x="4544" y="288"/>
                  </a:lnTo>
                  <a:lnTo>
                    <a:pt x="4546" y="301"/>
                  </a:lnTo>
                  <a:lnTo>
                    <a:pt x="4548" y="314"/>
                  </a:lnTo>
                  <a:lnTo>
                    <a:pt x="4550" y="327"/>
                  </a:lnTo>
                  <a:lnTo>
                    <a:pt x="4551" y="339"/>
                  </a:lnTo>
                  <a:lnTo>
                    <a:pt x="4553" y="354"/>
                  </a:lnTo>
                  <a:lnTo>
                    <a:pt x="4553" y="368"/>
                  </a:lnTo>
                  <a:close/>
                  <a:moveTo>
                    <a:pt x="5238" y="91"/>
                  </a:moveTo>
                  <a:lnTo>
                    <a:pt x="5238" y="0"/>
                  </a:lnTo>
                  <a:lnTo>
                    <a:pt x="4825" y="0"/>
                  </a:lnTo>
                  <a:lnTo>
                    <a:pt x="4825" y="729"/>
                  </a:lnTo>
                  <a:lnTo>
                    <a:pt x="5236" y="729"/>
                  </a:lnTo>
                  <a:lnTo>
                    <a:pt x="5236" y="635"/>
                  </a:lnTo>
                  <a:lnTo>
                    <a:pt x="4931" y="635"/>
                  </a:lnTo>
                  <a:lnTo>
                    <a:pt x="4931" y="396"/>
                  </a:lnTo>
                  <a:lnTo>
                    <a:pt x="5211" y="396"/>
                  </a:lnTo>
                  <a:lnTo>
                    <a:pt x="5211" y="302"/>
                  </a:lnTo>
                  <a:lnTo>
                    <a:pt x="4931" y="302"/>
                  </a:lnTo>
                  <a:lnTo>
                    <a:pt x="4931" y="91"/>
                  </a:lnTo>
                  <a:lnTo>
                    <a:pt x="5238" y="91"/>
                  </a:lnTo>
                  <a:close/>
                  <a:moveTo>
                    <a:pt x="6015" y="729"/>
                  </a:moveTo>
                  <a:lnTo>
                    <a:pt x="6015" y="0"/>
                  </a:lnTo>
                  <a:lnTo>
                    <a:pt x="5907" y="0"/>
                  </a:lnTo>
                  <a:lnTo>
                    <a:pt x="5907" y="584"/>
                  </a:lnTo>
                  <a:lnTo>
                    <a:pt x="5903" y="584"/>
                  </a:lnTo>
                  <a:lnTo>
                    <a:pt x="5583" y="0"/>
                  </a:lnTo>
                  <a:lnTo>
                    <a:pt x="5444" y="0"/>
                  </a:lnTo>
                  <a:lnTo>
                    <a:pt x="5444" y="729"/>
                  </a:lnTo>
                  <a:lnTo>
                    <a:pt x="5551" y="729"/>
                  </a:lnTo>
                  <a:lnTo>
                    <a:pt x="5551" y="144"/>
                  </a:lnTo>
                  <a:lnTo>
                    <a:pt x="5555" y="144"/>
                  </a:lnTo>
                  <a:lnTo>
                    <a:pt x="5876" y="729"/>
                  </a:lnTo>
                  <a:lnTo>
                    <a:pt x="6015" y="729"/>
                  </a:lnTo>
                  <a:close/>
                  <a:moveTo>
                    <a:pt x="6765" y="527"/>
                  </a:moveTo>
                  <a:lnTo>
                    <a:pt x="6765" y="0"/>
                  </a:lnTo>
                  <a:lnTo>
                    <a:pt x="6658" y="0"/>
                  </a:lnTo>
                  <a:lnTo>
                    <a:pt x="6658" y="527"/>
                  </a:lnTo>
                  <a:lnTo>
                    <a:pt x="6658" y="541"/>
                  </a:lnTo>
                  <a:lnTo>
                    <a:pt x="6655" y="554"/>
                  </a:lnTo>
                  <a:lnTo>
                    <a:pt x="6654" y="560"/>
                  </a:lnTo>
                  <a:lnTo>
                    <a:pt x="6653" y="566"/>
                  </a:lnTo>
                  <a:lnTo>
                    <a:pt x="6652" y="571"/>
                  </a:lnTo>
                  <a:lnTo>
                    <a:pt x="6650" y="577"/>
                  </a:lnTo>
                  <a:lnTo>
                    <a:pt x="6645" y="588"/>
                  </a:lnTo>
                  <a:lnTo>
                    <a:pt x="6640" y="598"/>
                  </a:lnTo>
                  <a:lnTo>
                    <a:pt x="6634" y="607"/>
                  </a:lnTo>
                  <a:lnTo>
                    <a:pt x="6626" y="615"/>
                  </a:lnTo>
                  <a:lnTo>
                    <a:pt x="6618" y="623"/>
                  </a:lnTo>
                  <a:lnTo>
                    <a:pt x="6609" y="630"/>
                  </a:lnTo>
                  <a:lnTo>
                    <a:pt x="6604" y="632"/>
                  </a:lnTo>
                  <a:lnTo>
                    <a:pt x="6600" y="635"/>
                  </a:lnTo>
                  <a:lnTo>
                    <a:pt x="6590" y="640"/>
                  </a:lnTo>
                  <a:lnTo>
                    <a:pt x="6578" y="643"/>
                  </a:lnTo>
                  <a:lnTo>
                    <a:pt x="6566" y="645"/>
                  </a:lnTo>
                  <a:lnTo>
                    <a:pt x="6553" y="648"/>
                  </a:lnTo>
                  <a:lnTo>
                    <a:pt x="6540" y="649"/>
                  </a:lnTo>
                  <a:lnTo>
                    <a:pt x="6517" y="649"/>
                  </a:lnTo>
                  <a:lnTo>
                    <a:pt x="6507" y="649"/>
                  </a:lnTo>
                  <a:lnTo>
                    <a:pt x="6498" y="648"/>
                  </a:lnTo>
                  <a:lnTo>
                    <a:pt x="6489" y="645"/>
                  </a:lnTo>
                  <a:lnTo>
                    <a:pt x="6482" y="643"/>
                  </a:lnTo>
                  <a:lnTo>
                    <a:pt x="6475" y="641"/>
                  </a:lnTo>
                  <a:lnTo>
                    <a:pt x="6468" y="638"/>
                  </a:lnTo>
                  <a:lnTo>
                    <a:pt x="6468" y="722"/>
                  </a:lnTo>
                  <a:lnTo>
                    <a:pt x="6477" y="728"/>
                  </a:lnTo>
                  <a:lnTo>
                    <a:pt x="6487" y="731"/>
                  </a:lnTo>
                  <a:lnTo>
                    <a:pt x="6498" y="734"/>
                  </a:lnTo>
                  <a:lnTo>
                    <a:pt x="6509" y="738"/>
                  </a:lnTo>
                  <a:lnTo>
                    <a:pt x="6523" y="740"/>
                  </a:lnTo>
                  <a:lnTo>
                    <a:pt x="6536" y="741"/>
                  </a:lnTo>
                  <a:lnTo>
                    <a:pt x="6551" y="742"/>
                  </a:lnTo>
                  <a:lnTo>
                    <a:pt x="6567" y="742"/>
                  </a:lnTo>
                  <a:lnTo>
                    <a:pt x="6578" y="742"/>
                  </a:lnTo>
                  <a:lnTo>
                    <a:pt x="6590" y="741"/>
                  </a:lnTo>
                  <a:lnTo>
                    <a:pt x="6600" y="740"/>
                  </a:lnTo>
                  <a:lnTo>
                    <a:pt x="6610" y="738"/>
                  </a:lnTo>
                  <a:lnTo>
                    <a:pt x="6630" y="733"/>
                  </a:lnTo>
                  <a:lnTo>
                    <a:pt x="6641" y="730"/>
                  </a:lnTo>
                  <a:lnTo>
                    <a:pt x="6650" y="726"/>
                  </a:lnTo>
                  <a:lnTo>
                    <a:pt x="6659" y="722"/>
                  </a:lnTo>
                  <a:lnTo>
                    <a:pt x="6667" y="717"/>
                  </a:lnTo>
                  <a:lnTo>
                    <a:pt x="6676" y="713"/>
                  </a:lnTo>
                  <a:lnTo>
                    <a:pt x="6684" y="707"/>
                  </a:lnTo>
                  <a:lnTo>
                    <a:pt x="6692" y="702"/>
                  </a:lnTo>
                  <a:lnTo>
                    <a:pt x="6700" y="695"/>
                  </a:lnTo>
                  <a:lnTo>
                    <a:pt x="6706" y="688"/>
                  </a:lnTo>
                  <a:lnTo>
                    <a:pt x="6713" y="680"/>
                  </a:lnTo>
                  <a:lnTo>
                    <a:pt x="6720" y="674"/>
                  </a:lnTo>
                  <a:lnTo>
                    <a:pt x="6726" y="666"/>
                  </a:lnTo>
                  <a:lnTo>
                    <a:pt x="6731" y="658"/>
                  </a:lnTo>
                  <a:lnTo>
                    <a:pt x="6737" y="649"/>
                  </a:lnTo>
                  <a:lnTo>
                    <a:pt x="6742" y="641"/>
                  </a:lnTo>
                  <a:lnTo>
                    <a:pt x="6745" y="632"/>
                  </a:lnTo>
                  <a:lnTo>
                    <a:pt x="6753" y="613"/>
                  </a:lnTo>
                  <a:lnTo>
                    <a:pt x="6755" y="604"/>
                  </a:lnTo>
                  <a:lnTo>
                    <a:pt x="6759" y="594"/>
                  </a:lnTo>
                  <a:lnTo>
                    <a:pt x="6761" y="584"/>
                  </a:lnTo>
                  <a:lnTo>
                    <a:pt x="6762" y="572"/>
                  </a:lnTo>
                  <a:lnTo>
                    <a:pt x="6763" y="562"/>
                  </a:lnTo>
                  <a:lnTo>
                    <a:pt x="6764" y="551"/>
                  </a:lnTo>
                  <a:lnTo>
                    <a:pt x="6765" y="540"/>
                  </a:lnTo>
                  <a:lnTo>
                    <a:pt x="6765" y="527"/>
                  </a:lnTo>
                  <a:close/>
                  <a:moveTo>
                    <a:pt x="7628" y="729"/>
                  </a:moveTo>
                  <a:lnTo>
                    <a:pt x="7307" y="0"/>
                  </a:lnTo>
                  <a:lnTo>
                    <a:pt x="7205" y="0"/>
                  </a:lnTo>
                  <a:lnTo>
                    <a:pt x="6884" y="729"/>
                  </a:lnTo>
                  <a:lnTo>
                    <a:pt x="7000" y="729"/>
                  </a:lnTo>
                  <a:lnTo>
                    <a:pt x="7076" y="542"/>
                  </a:lnTo>
                  <a:lnTo>
                    <a:pt x="7436" y="542"/>
                  </a:lnTo>
                  <a:lnTo>
                    <a:pt x="7512" y="729"/>
                  </a:lnTo>
                  <a:lnTo>
                    <a:pt x="7628" y="729"/>
                  </a:lnTo>
                  <a:close/>
                  <a:moveTo>
                    <a:pt x="7402" y="459"/>
                  </a:moveTo>
                  <a:lnTo>
                    <a:pt x="7111" y="459"/>
                  </a:lnTo>
                  <a:lnTo>
                    <a:pt x="7256" y="100"/>
                  </a:lnTo>
                  <a:lnTo>
                    <a:pt x="7402" y="45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fi-FI" sz="24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9" name="Picture 11" descr="SHORT_THL_LOGO_RGB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3" y="4183063"/>
            <a:ext cx="26035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23950"/>
            <a:ext cx="8207375" cy="1333500"/>
          </a:xfrm>
        </p:spPr>
        <p:txBody>
          <a:bodyPr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636838"/>
            <a:ext cx="8207375" cy="936625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10.10.2013</a:t>
            </a:r>
          </a:p>
        </p:txBody>
      </p:sp>
      <p:sp>
        <p:nvSpPr>
          <p:cNvPr id="11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Hannu Kiviranta</a:t>
            </a:r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CB7BD-BC63-430B-BA23-2D09AC29E3DB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75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10.10.2013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Hannu Kiviranta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19D08-353C-4BDD-A36F-3CFB32C7A705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1505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10.10.2013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Hannu Kiviranta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FF66B-D016-4E9F-9AE9-8581B090A356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3781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2250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484313"/>
            <a:ext cx="4033838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10.10.2013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Hannu Kiviranta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2696E-BF73-4D02-88A1-B08AE1BD3E03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236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10.10.2013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Hannu Kiviranta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F6D60-F653-435D-89AE-89382EA01892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5033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10.10.2013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Hannu Kiviranta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8CCFA-66C1-4943-98AD-D348D82FAED9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8254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10.10.2013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Hannu Kiviranta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D3580-F7FF-437A-B827-883F79E39BF9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16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A91D88-9D81-41FA-99A1-001DB879CBCB}" type="datetime1">
              <a:rPr lang="fi-FI"/>
              <a:pPr/>
              <a:t>6.11.2013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052C7-AA72-441F-B758-BB0B652276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758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10.10.2013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Hannu Kiviranta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2E93F-5184-411E-8788-090703012C7A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029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10.10.2013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Hannu Kiviranta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A2BBC-D7D9-4121-B871-023C8C001CB3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211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10.10.2013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Hannu Kiviranta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3FAE9-FCE7-4991-B039-A4A45281D813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106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260350"/>
            <a:ext cx="2054225" cy="5616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1863" cy="5616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10.10.2013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Hannu Kiviranta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EC2E-E06C-4FD6-95B9-1847D9B6C605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60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462B6C-CE26-4128-83F5-8202494FB653}" type="datetime1">
              <a:rPr lang="fi-FI"/>
              <a:pPr/>
              <a:t>6.11.2013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802C5-73AF-4C8E-B767-25EA3785A2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8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83D859-79F7-4814-8C1E-79D1EE09F8EB}" type="datetime1">
              <a:rPr lang="fi-FI"/>
              <a:pPr/>
              <a:t>6.11.2013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224B0-90D9-48DA-83E9-567B146E38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0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B831D4-C6A6-440D-8ABA-F9AB11F01D1C}" type="datetime1">
              <a:rPr lang="fi-FI"/>
              <a:pPr/>
              <a:t>6.11.2013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769D5-3ADF-4DB2-8020-4ABF75D43A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7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F93BF2-16A3-459C-968D-5C7D5E438E9D}" type="datetime1">
              <a:rPr lang="fi-FI"/>
              <a:pPr/>
              <a:t>6.11.2013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C94E1-7890-4116-B164-ED6ED3AA94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53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A884BC-05C5-41BE-A2B2-95F97D63E370}" type="datetime1">
              <a:rPr lang="fi-FI"/>
              <a:pPr/>
              <a:t>6.11.2013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36B92-A03F-4825-91EA-54EC173ABB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03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951AC0-259E-4BA2-8386-080746B78691}" type="datetime1">
              <a:rPr lang="fi-FI"/>
              <a:pPr/>
              <a:t>6.11.2013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0C5BF-E91C-4ED0-ACA6-BCDED20B2D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6570663"/>
            <a:ext cx="9144000" cy="287337"/>
          </a:xfrm>
          <a:prstGeom prst="rect">
            <a:avLst/>
          </a:prstGeom>
          <a:solidFill>
            <a:srgbClr val="7B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i-FI">
              <a:solidFill>
                <a:srgbClr val="FFFFFF"/>
              </a:solidFill>
              <a:latin typeface="Arial" pitchFamily="34" charset="0"/>
              <a:ea typeface="ヒラギノ角ゴ Pro W3" charset="-128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596063"/>
            <a:ext cx="1598613" cy="2619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fld id="{48271ACE-35C2-4592-A79E-99C30E4937C9}" type="datetime1">
              <a:rPr lang="fi-FI"/>
              <a:pPr/>
              <a:t>6.11.2013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3350" y="6596063"/>
            <a:ext cx="6400800" cy="2270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endParaRPr lang="en-US"/>
          </a:p>
        </p:txBody>
      </p:sp>
      <p:pic>
        <p:nvPicPr>
          <p:cNvPr id="1032" name="Picture 6" descr="THL_PEARL_RGB_large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5535613"/>
            <a:ext cx="1066800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8" descr="teksti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513" y="6215063"/>
            <a:ext cx="2874962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5675" y="6586538"/>
            <a:ext cx="533400" cy="2270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fld id="{6E98EC31-8093-45F8-8720-CD7DEF5A205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395288" y="6237288"/>
            <a:ext cx="3395662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1000" b="1">
                <a:solidFill>
                  <a:schemeClr val="tx2"/>
                </a:solidFill>
              </a:rPr>
              <a:t>NATIONAL INSTITUTE FOR HEALTH AND WELFARE</a:t>
            </a:r>
            <a:r>
              <a:rPr lang="en-US" altLang="ja-JP" sz="1000">
                <a:solidFill>
                  <a:schemeClr val="tx2"/>
                </a:solidFill>
              </a:rPr>
              <a:t> </a:t>
            </a:r>
            <a:endParaRPr lang="en-US" sz="100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8" r:id="rId2"/>
    <p:sldLayoutId id="2147483656" r:id="rId3"/>
    <p:sldLayoutId id="2147483655" r:id="rId4"/>
    <p:sldLayoutId id="2147483653" r:id="rId5"/>
    <p:sldLayoutId id="2147483652" r:id="rId6"/>
    <p:sldLayoutId id="2147483651" r:id="rId7"/>
    <p:sldLayoutId id="2147483650" r:id="rId8"/>
    <p:sldLayoutId id="2147483649" r:id="rId9"/>
    <p:sldLayoutId id="2147483659" r:id="rId10"/>
    <p:sldLayoutId id="2147483657" r:id="rId11"/>
  </p:sldLayoutIdLst>
  <p:hf hdr="0" ftr="0"/>
  <p:txStyles>
    <p:titleStyle>
      <a:lvl1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 kern="1200">
          <a:solidFill>
            <a:srgbClr val="7BC143"/>
          </a:solidFill>
          <a:latin typeface="Arial"/>
          <a:ea typeface="ヒラギノ角ゴ Pro W3" pitchFamily="-112" charset="-128"/>
          <a:cs typeface="Arial"/>
        </a:defRPr>
      </a:lvl1pPr>
      <a:lvl2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7BC143"/>
          </a:solidFill>
          <a:latin typeface="Arial" pitchFamily="34" charset="0"/>
          <a:ea typeface="ヒラギノ角ゴ Pro W3" pitchFamily="-112" charset="-128"/>
          <a:cs typeface="Arial" pitchFamily="-112" charset="0"/>
        </a:defRPr>
      </a:lvl2pPr>
      <a:lvl3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7BC143"/>
          </a:solidFill>
          <a:latin typeface="Arial" pitchFamily="34" charset="0"/>
          <a:ea typeface="ヒラギノ角ゴ Pro W3" pitchFamily="-112" charset="-128"/>
          <a:cs typeface="Arial" pitchFamily="-112" charset="0"/>
        </a:defRPr>
      </a:lvl3pPr>
      <a:lvl4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7BC143"/>
          </a:solidFill>
          <a:latin typeface="Arial" pitchFamily="34" charset="0"/>
          <a:ea typeface="ヒラギノ角ゴ Pro W3" pitchFamily="-112" charset="-128"/>
          <a:cs typeface="Arial" pitchFamily="-112" charset="0"/>
        </a:defRPr>
      </a:lvl4pPr>
      <a:lvl5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7BC143"/>
          </a:solidFill>
          <a:latin typeface="Arial" pitchFamily="34" charset="0"/>
          <a:ea typeface="ヒラギノ角ゴ Pro W3" pitchFamily="-112" charset="-128"/>
          <a:cs typeface="Arial" pitchFamily="-112" charset="0"/>
        </a:defRPr>
      </a:lvl5pPr>
      <a:lvl6pPr marL="4572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7BC143"/>
          </a:solidFill>
          <a:latin typeface="Calibri" charset="0"/>
          <a:ea typeface="ヒラギノ角ゴ Pro W3" pitchFamily="-112" charset="-128"/>
          <a:cs typeface="ヒラギノ角ゴ Pro W3" pitchFamily="-112" charset="-128"/>
        </a:defRPr>
      </a:lvl6pPr>
      <a:lvl7pPr marL="9144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7BC143"/>
          </a:solidFill>
          <a:latin typeface="Calibri" charset="0"/>
          <a:ea typeface="ヒラギノ角ゴ Pro W3" pitchFamily="-112" charset="-128"/>
          <a:cs typeface="ヒラギノ角ゴ Pro W3" pitchFamily="-112" charset="-128"/>
        </a:defRPr>
      </a:lvl7pPr>
      <a:lvl8pPr marL="13716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7BC143"/>
          </a:solidFill>
          <a:latin typeface="Calibri" charset="0"/>
          <a:ea typeface="ヒラギノ角ゴ Pro W3" pitchFamily="-112" charset="-128"/>
          <a:cs typeface="ヒラギノ角ゴ Pro W3" pitchFamily="-112" charset="-128"/>
        </a:defRPr>
      </a:lvl8pPr>
      <a:lvl9pPr marL="18288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7BC143"/>
          </a:solidFill>
          <a:latin typeface="Calibri" charset="0"/>
          <a:ea typeface="ヒラギノ角ゴ Pro W3" pitchFamily="-112" charset="-128"/>
          <a:cs typeface="ヒラギノ角ゴ Pro W3" pitchFamily="-112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1200"/>
        </a:spcBef>
        <a:spcAft>
          <a:spcPct val="0"/>
        </a:spcAft>
        <a:buClr>
          <a:srgbClr val="7BC143"/>
        </a:buClr>
        <a:buFont typeface="Arial" pitchFamily="34" charset="0"/>
        <a:buChar char="•"/>
        <a:defRPr sz="2600" kern="1200">
          <a:solidFill>
            <a:srgbClr val="000000"/>
          </a:solidFill>
          <a:latin typeface="Arial"/>
          <a:ea typeface="ヒラギノ角ゴ Pro W3" pitchFamily="-112" charset="-128"/>
          <a:cs typeface="Arial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000000"/>
          </a:solidFill>
          <a:latin typeface="Arial"/>
          <a:ea typeface="ヒラギノ角ゴ Pro W3" pitchFamily="-112" charset="-128"/>
          <a:cs typeface="Arial"/>
        </a:defRPr>
      </a:lvl2pPr>
      <a:lvl3pPr marL="1143000" indent="-22860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7BC143"/>
        </a:buClr>
        <a:buFont typeface="Arial" pitchFamily="34" charset="0"/>
        <a:buChar char="•"/>
        <a:defRPr sz="2200" kern="1200">
          <a:solidFill>
            <a:srgbClr val="000000"/>
          </a:solidFill>
          <a:latin typeface="Arial"/>
          <a:ea typeface="ヒラギノ角ゴ Pro W3" pitchFamily="-112" charset="-128"/>
          <a:cs typeface="Arial"/>
        </a:defRPr>
      </a:lvl3pPr>
      <a:lvl4pPr marL="1600200" indent="-22860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Font typeface="Arial" pitchFamily="34" charset="0"/>
        <a:buChar char="–"/>
        <a:defRPr sz="2200" kern="1200">
          <a:solidFill>
            <a:srgbClr val="000000"/>
          </a:solidFill>
          <a:latin typeface="Arial"/>
          <a:ea typeface="ヒラギノ角ゴ Pro W3" pitchFamily="-112" charset="-128"/>
          <a:cs typeface="Arial"/>
        </a:defRPr>
      </a:lvl4pPr>
      <a:lvl5pPr marL="2057400" indent="-22860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Font typeface="Arial" pitchFamily="34" charset="0"/>
        <a:buChar char="»"/>
        <a:defRPr sz="2200" kern="1200">
          <a:solidFill>
            <a:srgbClr val="000000"/>
          </a:solidFill>
          <a:latin typeface="Arial"/>
          <a:ea typeface="ヒラギノ角ゴ Pro W3" pitchFamily="-112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319088"/>
            <a:ext cx="8250237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600200"/>
            <a:ext cx="8250237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3081" name="Rectangle 9"/>
          <p:cNvSpPr>
            <a:spLocks noChangeArrowheads="1"/>
          </p:cNvSpPr>
          <p:nvPr userDrawn="1"/>
        </p:nvSpPr>
        <p:spPr bwMode="auto">
          <a:xfrm>
            <a:off x="5778500" y="6732588"/>
            <a:ext cx="3365500" cy="125412"/>
          </a:xfrm>
          <a:prstGeom prst="rect">
            <a:avLst/>
          </a:prstGeom>
          <a:solidFill>
            <a:srgbClr val="B3B3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n-GB" smtClean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3079" name="Rectangle 7"/>
          <p:cNvSpPr>
            <a:spLocks noChangeArrowheads="1"/>
          </p:cNvSpPr>
          <p:nvPr userDrawn="1"/>
        </p:nvSpPr>
        <p:spPr bwMode="auto">
          <a:xfrm>
            <a:off x="0" y="6732588"/>
            <a:ext cx="5784850" cy="125412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n-GB" smtClean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3080" name="Line 8"/>
          <p:cNvSpPr>
            <a:spLocks noChangeShapeType="1"/>
          </p:cNvSpPr>
          <p:nvPr userDrawn="1"/>
        </p:nvSpPr>
        <p:spPr bwMode="auto">
          <a:xfrm>
            <a:off x="228600" y="6116638"/>
            <a:ext cx="8686800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/>
            <a:endParaRPr lang="en-GB" smtClean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pic>
        <p:nvPicPr>
          <p:cNvPr id="3093" name="Picture 21" descr="rgb_a4_e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75" y="6248400"/>
            <a:ext cx="2867025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hg_logo_100_engl4c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9388" y="6237288"/>
            <a:ext cx="96361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8" name="Line 26"/>
          <p:cNvSpPr>
            <a:spLocks noChangeShapeType="1"/>
          </p:cNvSpPr>
          <p:nvPr userDrawn="1"/>
        </p:nvSpPr>
        <p:spPr bwMode="auto">
          <a:xfrm>
            <a:off x="304800" y="12954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en-GB" smtClean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8464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algn="l" rtl="0" fontAlgn="base">
        <a:lnSpc>
          <a:spcPts val="2000"/>
        </a:lnSpc>
        <a:spcBef>
          <a:spcPct val="50000"/>
        </a:spcBef>
        <a:spcAft>
          <a:spcPct val="0"/>
        </a:spcAft>
        <a:buClr>
          <a:srgbClr val="00589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5113" algn="l" rtl="0" fontAlgn="base">
        <a:spcBef>
          <a:spcPct val="50000"/>
        </a:spcBef>
        <a:spcAft>
          <a:spcPct val="0"/>
        </a:spcAft>
        <a:buClr>
          <a:schemeClr val="tx1"/>
        </a:buClr>
        <a:buFont typeface="Times" pitchFamily="18" charset="0"/>
        <a:buChar char="•"/>
        <a:defRPr sz="2400">
          <a:solidFill>
            <a:schemeClr val="tx1"/>
          </a:solidFill>
          <a:latin typeface="+mn-lt"/>
        </a:defRPr>
      </a:lvl2pPr>
      <a:lvl3pPr marL="901700" indent="-277813" algn="l" rtl="0" fontAlgn="base">
        <a:spcBef>
          <a:spcPct val="50000"/>
        </a:spcBef>
        <a:spcAft>
          <a:spcPct val="0"/>
        </a:spcAft>
        <a:buFont typeface="Times" pitchFamily="18" charset="0"/>
        <a:buChar char="•"/>
        <a:defRPr sz="2400">
          <a:solidFill>
            <a:schemeClr val="tx1"/>
          </a:solidFill>
          <a:latin typeface="+mn-lt"/>
        </a:defRPr>
      </a:lvl3pPr>
      <a:lvl4pPr marL="2365375" indent="-381000" algn="l" rtl="0" fontAlgn="base">
        <a:spcBef>
          <a:spcPct val="20000"/>
        </a:spcBef>
        <a:spcAft>
          <a:spcPct val="0"/>
        </a:spcAft>
        <a:buFont typeface="Times" pitchFamily="18" charset="0"/>
        <a:defRPr sz="2000">
          <a:solidFill>
            <a:schemeClr val="tx1"/>
          </a:solidFill>
          <a:latin typeface="Arial" charset="0"/>
        </a:defRPr>
      </a:lvl4pPr>
      <a:lvl5pPr marL="2925763" indent="-3810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Arial" charset="0"/>
        </a:defRPr>
      </a:lvl5pPr>
      <a:lvl6pPr marL="3382963" indent="-3810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Arial" charset="0"/>
        </a:defRPr>
      </a:lvl6pPr>
      <a:lvl7pPr marL="3840163" indent="-3810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Arial" charset="0"/>
        </a:defRPr>
      </a:lvl7pPr>
      <a:lvl8pPr marL="4297363" indent="-3810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Arial" charset="0"/>
        </a:defRPr>
      </a:lvl8pPr>
      <a:lvl9pPr marL="4754563" indent="-3810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ChangeArrowheads="1"/>
          </p:cNvSpPr>
          <p:nvPr/>
        </p:nvSpPr>
        <p:spPr bwMode="auto">
          <a:xfrm>
            <a:off x="0" y="6561138"/>
            <a:ext cx="9144000" cy="2968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defRPr/>
            </a:pPr>
            <a:endParaRPr lang="fi-FI" altLang="fi-FI" smtClean="0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073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18488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text styles</a:t>
            </a:r>
          </a:p>
          <a:p>
            <a:pPr lvl="1"/>
            <a:r>
              <a:rPr lang="fi-FI" altLang="fi-FI" smtClean="0"/>
              <a:t>Second level</a:t>
            </a:r>
          </a:p>
          <a:p>
            <a:pPr lvl="2"/>
            <a:r>
              <a:rPr lang="fi-FI" altLang="fi-FI" smtClean="0"/>
              <a:t>Third level</a:t>
            </a:r>
          </a:p>
          <a:p>
            <a:pPr lvl="3"/>
            <a:r>
              <a:rPr lang="fi-FI" altLang="fi-FI" smtClean="0"/>
              <a:t>Fourth level</a:t>
            </a:r>
          </a:p>
          <a:p>
            <a:pPr lvl="4"/>
            <a:r>
              <a:rPr lang="fi-FI" altLang="fi-FI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97650"/>
            <a:ext cx="1090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charset="0"/>
              </a:defRPr>
            </a:lvl1pPr>
          </a:lstStyle>
          <a:p>
            <a:pPr defTabSz="914400">
              <a:defRPr/>
            </a:pPr>
            <a:r>
              <a:rPr lang="fi-FI">
                <a:solidFill>
                  <a:srgbClr val="FFFFFF"/>
                </a:solidFill>
              </a:rPr>
              <a:t>10.10.2013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597650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</a:defRPr>
            </a:lvl1pPr>
          </a:lstStyle>
          <a:p>
            <a:pPr defTabSz="914400">
              <a:defRPr/>
            </a:pPr>
            <a:r>
              <a:rPr lang="fi-FI">
                <a:solidFill>
                  <a:srgbClr val="FFFFFF"/>
                </a:solidFill>
              </a:rPr>
              <a:t>Hannu Kiviranta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97650"/>
            <a:ext cx="1079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Arial" charset="0"/>
              </a:defRPr>
            </a:lvl1pPr>
          </a:lstStyle>
          <a:p>
            <a:pPr defTabSz="914400">
              <a:defRPr/>
            </a:pPr>
            <a:fld id="{628B3CCE-2685-483C-B785-7E4012C0B041}" type="slidenum">
              <a:rPr lang="fi-FI">
                <a:solidFill>
                  <a:srgbClr val="FFFFFF"/>
                </a:solidFill>
              </a:rPr>
              <a:pPr defTabSz="914400"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1032" name="Picture 11" descr="SHORT_THL_LOGO_WEB_186x80px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6" b="12813"/>
          <a:stretch>
            <a:fillRect/>
          </a:stretch>
        </p:blipFill>
        <p:spPr bwMode="auto">
          <a:xfrm>
            <a:off x="152400" y="5994400"/>
            <a:ext cx="1524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29"/>
          <p:cNvGrpSpPr>
            <a:grpSpLocks/>
          </p:cNvGrpSpPr>
          <p:nvPr/>
        </p:nvGrpSpPr>
        <p:grpSpPr bwMode="auto">
          <a:xfrm>
            <a:off x="5867400" y="6324600"/>
            <a:ext cx="2773363" cy="104775"/>
            <a:chOff x="340" y="3906"/>
            <a:chExt cx="1747" cy="66"/>
          </a:xfrm>
        </p:grpSpPr>
        <p:sp>
          <p:nvSpPr>
            <p:cNvPr id="1034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>
                <a:gd name="T0" fmla="*/ 0 w 11514"/>
                <a:gd name="T1" fmla="*/ 1 h 728"/>
                <a:gd name="T2" fmla="*/ 1 w 11514"/>
                <a:gd name="T3" fmla="*/ 0 h 728"/>
                <a:gd name="T4" fmla="*/ 2 w 11514"/>
                <a:gd name="T5" fmla="*/ 0 h 728"/>
                <a:gd name="T6" fmla="*/ 2 w 11514"/>
                <a:gd name="T7" fmla="*/ 1 h 728"/>
                <a:gd name="T8" fmla="*/ 2 w 11514"/>
                <a:gd name="T9" fmla="*/ 0 h 728"/>
                <a:gd name="T10" fmla="*/ 2 w 11514"/>
                <a:gd name="T11" fmla="*/ 1 h 728"/>
                <a:gd name="T12" fmla="*/ 3 w 11514"/>
                <a:gd name="T13" fmla="*/ 1 h 728"/>
                <a:gd name="T14" fmla="*/ 3 w 11514"/>
                <a:gd name="T15" fmla="*/ 0 h 728"/>
                <a:gd name="T16" fmla="*/ 3 w 11514"/>
                <a:gd name="T17" fmla="*/ 0 h 728"/>
                <a:gd name="T18" fmla="*/ 3 w 11514"/>
                <a:gd name="T19" fmla="*/ 0 h 728"/>
                <a:gd name="T20" fmla="*/ 3 w 11514"/>
                <a:gd name="T21" fmla="*/ 0 h 728"/>
                <a:gd name="T22" fmla="*/ 3 w 11514"/>
                <a:gd name="T23" fmla="*/ 0 h 728"/>
                <a:gd name="T24" fmla="*/ 3 w 11514"/>
                <a:gd name="T25" fmla="*/ 1 h 728"/>
                <a:gd name="T26" fmla="*/ 3 w 11514"/>
                <a:gd name="T27" fmla="*/ 1 h 728"/>
                <a:gd name="T28" fmla="*/ 3 w 11514"/>
                <a:gd name="T29" fmla="*/ 0 h 728"/>
                <a:gd name="T30" fmla="*/ 3 w 11514"/>
                <a:gd name="T31" fmla="*/ 0 h 728"/>
                <a:gd name="T32" fmla="*/ 3 w 11514"/>
                <a:gd name="T33" fmla="*/ 0 h 728"/>
                <a:gd name="T34" fmla="*/ 3 w 11514"/>
                <a:gd name="T35" fmla="*/ 0 h 728"/>
                <a:gd name="T36" fmla="*/ 3 w 11514"/>
                <a:gd name="T37" fmla="*/ 0 h 728"/>
                <a:gd name="T38" fmla="*/ 3 w 11514"/>
                <a:gd name="T39" fmla="*/ 0 h 728"/>
                <a:gd name="T40" fmla="*/ 3 w 11514"/>
                <a:gd name="T41" fmla="*/ 0 h 728"/>
                <a:gd name="T42" fmla="*/ 3 w 11514"/>
                <a:gd name="T43" fmla="*/ 0 h 728"/>
                <a:gd name="T44" fmla="*/ 3 w 11514"/>
                <a:gd name="T45" fmla="*/ 0 h 728"/>
                <a:gd name="T46" fmla="*/ 4 w 11514"/>
                <a:gd name="T47" fmla="*/ 1 h 728"/>
                <a:gd name="T48" fmla="*/ 4 w 11514"/>
                <a:gd name="T49" fmla="*/ 1 h 728"/>
                <a:gd name="T50" fmla="*/ 5 w 11514"/>
                <a:gd name="T51" fmla="*/ 0 h 728"/>
                <a:gd name="T52" fmla="*/ 5 w 11514"/>
                <a:gd name="T53" fmla="*/ 0 h 728"/>
                <a:gd name="T54" fmla="*/ 6 w 11514"/>
                <a:gd name="T55" fmla="*/ 1 h 728"/>
                <a:gd name="T56" fmla="*/ 5 w 11514"/>
                <a:gd name="T57" fmla="*/ 1 h 728"/>
                <a:gd name="T58" fmla="*/ 6 w 11514"/>
                <a:gd name="T59" fmla="*/ 0 h 728"/>
                <a:gd name="T60" fmla="*/ 7 w 11514"/>
                <a:gd name="T61" fmla="*/ 1 h 728"/>
                <a:gd name="T62" fmla="*/ 7 w 11514"/>
                <a:gd name="T63" fmla="*/ 0 h 728"/>
                <a:gd name="T64" fmla="*/ 7 w 11514"/>
                <a:gd name="T65" fmla="*/ 0 h 728"/>
                <a:gd name="T66" fmla="*/ 8 w 11514"/>
                <a:gd name="T67" fmla="*/ 0 h 728"/>
                <a:gd name="T68" fmla="*/ 8 w 11514"/>
                <a:gd name="T69" fmla="*/ 0 h 728"/>
                <a:gd name="T70" fmla="*/ 8 w 11514"/>
                <a:gd name="T71" fmla="*/ 0 h 728"/>
                <a:gd name="T72" fmla="*/ 8 w 11514"/>
                <a:gd name="T73" fmla="*/ 0 h 728"/>
                <a:gd name="T74" fmla="*/ 8 w 11514"/>
                <a:gd name="T75" fmla="*/ 0 h 728"/>
                <a:gd name="T76" fmla="*/ 8 w 11514"/>
                <a:gd name="T77" fmla="*/ 0 h 728"/>
                <a:gd name="T78" fmla="*/ 8 w 11514"/>
                <a:gd name="T79" fmla="*/ 1 h 728"/>
                <a:gd name="T80" fmla="*/ 8 w 11514"/>
                <a:gd name="T81" fmla="*/ 0 h 728"/>
                <a:gd name="T82" fmla="*/ 8 w 11514"/>
                <a:gd name="T83" fmla="*/ 0 h 728"/>
                <a:gd name="T84" fmla="*/ 8 w 11514"/>
                <a:gd name="T85" fmla="*/ 0 h 728"/>
                <a:gd name="T86" fmla="*/ 8 w 11514"/>
                <a:gd name="T87" fmla="*/ 0 h 728"/>
                <a:gd name="T88" fmla="*/ 8 w 11514"/>
                <a:gd name="T89" fmla="*/ 0 h 728"/>
                <a:gd name="T90" fmla="*/ 8 w 11514"/>
                <a:gd name="T91" fmla="*/ 0 h 728"/>
                <a:gd name="T92" fmla="*/ 8 w 11514"/>
                <a:gd name="T93" fmla="*/ 0 h 728"/>
                <a:gd name="T94" fmla="*/ 8 w 11514"/>
                <a:gd name="T95" fmla="*/ 0 h 728"/>
                <a:gd name="T96" fmla="*/ 8 w 11514"/>
                <a:gd name="T97" fmla="*/ 0 h 728"/>
                <a:gd name="T98" fmla="*/ 8 w 11514"/>
                <a:gd name="T99" fmla="*/ 0 h 728"/>
                <a:gd name="T100" fmla="*/ 9 w 11514"/>
                <a:gd name="T101" fmla="*/ 0 h 728"/>
                <a:gd name="T102" fmla="*/ 8 w 11514"/>
                <a:gd name="T103" fmla="*/ 0 h 728"/>
                <a:gd name="T104" fmla="*/ 8 w 11514"/>
                <a:gd name="T105" fmla="*/ 0 h 728"/>
                <a:gd name="T106" fmla="*/ 9 w 11514"/>
                <a:gd name="T107" fmla="*/ 0 h 728"/>
                <a:gd name="T108" fmla="*/ 9 w 11514"/>
                <a:gd name="T109" fmla="*/ 0 h 728"/>
                <a:gd name="T110" fmla="*/ 8 w 11514"/>
                <a:gd name="T111" fmla="*/ 0 h 728"/>
                <a:gd name="T112" fmla="*/ 8 w 11514"/>
                <a:gd name="T113" fmla="*/ 0 h 728"/>
                <a:gd name="T114" fmla="*/ 8 w 11514"/>
                <a:gd name="T115" fmla="*/ 0 h 728"/>
                <a:gd name="T116" fmla="*/ 9 w 11514"/>
                <a:gd name="T117" fmla="*/ 0 h 728"/>
                <a:gd name="T118" fmla="*/ 9 w 11514"/>
                <a:gd name="T119" fmla="*/ 0 h 728"/>
                <a:gd name="T120" fmla="*/ 8 w 11514"/>
                <a:gd name="T121" fmla="*/ 0 h 728"/>
                <a:gd name="T122" fmla="*/ 8 w 11514"/>
                <a:gd name="T123" fmla="*/ 1 h 728"/>
                <a:gd name="T124" fmla="*/ 9 w 11514"/>
                <a:gd name="T125" fmla="*/ 0 h 7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fi-FI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035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>
                <a:gd name="T0" fmla="*/ 0 w 7274"/>
                <a:gd name="T1" fmla="*/ 0 h 713"/>
                <a:gd name="T2" fmla="*/ 1 w 7274"/>
                <a:gd name="T3" fmla="*/ 0 h 713"/>
                <a:gd name="T4" fmla="*/ 1 w 7274"/>
                <a:gd name="T5" fmla="*/ 0 h 713"/>
                <a:gd name="T6" fmla="*/ 1 w 7274"/>
                <a:gd name="T7" fmla="*/ 0 h 713"/>
                <a:gd name="T8" fmla="*/ 1 w 7274"/>
                <a:gd name="T9" fmla="*/ 0 h 713"/>
                <a:gd name="T10" fmla="*/ 1 w 7274"/>
                <a:gd name="T11" fmla="*/ 0 h 713"/>
                <a:gd name="T12" fmla="*/ 1 w 7274"/>
                <a:gd name="T13" fmla="*/ 0 h 713"/>
                <a:gd name="T14" fmla="*/ 1 w 7274"/>
                <a:gd name="T15" fmla="*/ 0 h 713"/>
                <a:gd name="T16" fmla="*/ 1 w 7274"/>
                <a:gd name="T17" fmla="*/ 0 h 713"/>
                <a:gd name="T18" fmla="*/ 1 w 7274"/>
                <a:gd name="T19" fmla="*/ 0 h 713"/>
                <a:gd name="T20" fmla="*/ 1 w 7274"/>
                <a:gd name="T21" fmla="*/ 0 h 713"/>
                <a:gd name="T22" fmla="*/ 1 w 7274"/>
                <a:gd name="T23" fmla="*/ 0 h 713"/>
                <a:gd name="T24" fmla="*/ 1 w 7274"/>
                <a:gd name="T25" fmla="*/ 0 h 713"/>
                <a:gd name="T26" fmla="*/ 1 w 7274"/>
                <a:gd name="T27" fmla="*/ 0 h 713"/>
                <a:gd name="T28" fmla="*/ 1 w 7274"/>
                <a:gd name="T29" fmla="*/ 0 h 713"/>
                <a:gd name="T30" fmla="*/ 1 w 7274"/>
                <a:gd name="T31" fmla="*/ 1 h 713"/>
                <a:gd name="T32" fmla="*/ 1 w 7274"/>
                <a:gd name="T33" fmla="*/ 0 h 713"/>
                <a:gd name="T34" fmla="*/ 1 w 7274"/>
                <a:gd name="T35" fmla="*/ 0 h 713"/>
                <a:gd name="T36" fmla="*/ 1 w 7274"/>
                <a:gd name="T37" fmla="*/ 0 h 713"/>
                <a:gd name="T38" fmla="*/ 1 w 7274"/>
                <a:gd name="T39" fmla="*/ 0 h 713"/>
                <a:gd name="T40" fmla="*/ 1 w 7274"/>
                <a:gd name="T41" fmla="*/ 0 h 713"/>
                <a:gd name="T42" fmla="*/ 1 w 7274"/>
                <a:gd name="T43" fmla="*/ 0 h 713"/>
                <a:gd name="T44" fmla="*/ 1 w 7274"/>
                <a:gd name="T45" fmla="*/ 0 h 713"/>
                <a:gd name="T46" fmla="*/ 2 w 7274"/>
                <a:gd name="T47" fmla="*/ 1 h 713"/>
                <a:gd name="T48" fmla="*/ 2 w 7274"/>
                <a:gd name="T49" fmla="*/ 0 h 713"/>
                <a:gd name="T50" fmla="*/ 3 w 7274"/>
                <a:gd name="T51" fmla="*/ 1 h 713"/>
                <a:gd name="T52" fmla="*/ 3 w 7274"/>
                <a:gd name="T53" fmla="*/ 0 h 713"/>
                <a:gd name="T54" fmla="*/ 3 w 7274"/>
                <a:gd name="T55" fmla="*/ 0 h 713"/>
                <a:gd name="T56" fmla="*/ 3 w 7274"/>
                <a:gd name="T57" fmla="*/ 0 h 713"/>
                <a:gd name="T58" fmla="*/ 3 w 7274"/>
                <a:gd name="T59" fmla="*/ 0 h 713"/>
                <a:gd name="T60" fmla="*/ 3 w 7274"/>
                <a:gd name="T61" fmla="*/ 1 h 713"/>
                <a:gd name="T62" fmla="*/ 3 w 7274"/>
                <a:gd name="T63" fmla="*/ 1 h 713"/>
                <a:gd name="T64" fmla="*/ 3 w 7274"/>
                <a:gd name="T65" fmla="*/ 0 h 713"/>
                <a:gd name="T66" fmla="*/ 3 w 7274"/>
                <a:gd name="T67" fmla="*/ 0 h 713"/>
                <a:gd name="T68" fmla="*/ 3 w 7274"/>
                <a:gd name="T69" fmla="*/ 0 h 713"/>
                <a:gd name="T70" fmla="*/ 3 w 7274"/>
                <a:gd name="T71" fmla="*/ 0 h 713"/>
                <a:gd name="T72" fmla="*/ 3 w 7274"/>
                <a:gd name="T73" fmla="*/ 0 h 713"/>
                <a:gd name="T74" fmla="*/ 3 w 7274"/>
                <a:gd name="T75" fmla="*/ 0 h 713"/>
                <a:gd name="T76" fmla="*/ 3 w 7274"/>
                <a:gd name="T77" fmla="*/ 0 h 713"/>
                <a:gd name="T78" fmla="*/ 3 w 7274"/>
                <a:gd name="T79" fmla="*/ 0 h 713"/>
                <a:gd name="T80" fmla="*/ 3 w 7274"/>
                <a:gd name="T81" fmla="*/ 0 h 713"/>
                <a:gd name="T82" fmla="*/ 3 w 7274"/>
                <a:gd name="T83" fmla="*/ 0 h 713"/>
                <a:gd name="T84" fmla="*/ 3 w 7274"/>
                <a:gd name="T85" fmla="*/ 0 h 713"/>
                <a:gd name="T86" fmla="*/ 3 w 7274"/>
                <a:gd name="T87" fmla="*/ 0 h 713"/>
                <a:gd name="T88" fmla="*/ 4 w 7274"/>
                <a:gd name="T89" fmla="*/ 0 h 713"/>
                <a:gd name="T90" fmla="*/ 4 w 7274"/>
                <a:gd name="T91" fmla="*/ 0 h 713"/>
                <a:gd name="T92" fmla="*/ 5 w 7274"/>
                <a:gd name="T93" fmla="*/ 0 h 713"/>
                <a:gd name="T94" fmla="*/ 5 w 7274"/>
                <a:gd name="T95" fmla="*/ 0 h 713"/>
                <a:gd name="T96" fmla="*/ 5 w 7274"/>
                <a:gd name="T97" fmla="*/ 0 h 713"/>
                <a:gd name="T98" fmla="*/ 5 w 7274"/>
                <a:gd name="T99" fmla="*/ 0 h 713"/>
                <a:gd name="T100" fmla="*/ 5 w 7274"/>
                <a:gd name="T101" fmla="*/ 1 h 713"/>
                <a:gd name="T102" fmla="*/ 5 w 7274"/>
                <a:gd name="T103" fmla="*/ 1 h 713"/>
                <a:gd name="T104" fmla="*/ 5 w 7274"/>
                <a:gd name="T105" fmla="*/ 1 h 713"/>
                <a:gd name="T106" fmla="*/ 5 w 7274"/>
                <a:gd name="T107" fmla="*/ 0 h 713"/>
                <a:gd name="T108" fmla="*/ 5 w 7274"/>
                <a:gd name="T109" fmla="*/ 0 h 713"/>
                <a:gd name="T110" fmla="*/ 5 w 7274"/>
                <a:gd name="T111" fmla="*/ 1 h 713"/>
                <a:gd name="T112" fmla="*/ 5 w 7274"/>
                <a:gd name="T113" fmla="*/ 0 h 7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fi-FI" sz="240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112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273050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254125" indent="-265113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3pPr>
      <a:lvl4pPr marL="1706563" indent="-273050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151063" indent="-265113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608263" indent="-265113" algn="l" rtl="0" fontAlgn="base">
        <a:lnSpc>
          <a:spcPct val="95000"/>
        </a:lnSpc>
        <a:spcBef>
          <a:spcPct val="25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065463" indent="-265113" algn="l" rtl="0" fontAlgn="base">
        <a:lnSpc>
          <a:spcPct val="95000"/>
        </a:lnSpc>
        <a:spcBef>
          <a:spcPct val="25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522663" indent="-265113" algn="l" rtl="0" fontAlgn="base">
        <a:lnSpc>
          <a:spcPct val="95000"/>
        </a:lnSpc>
        <a:spcBef>
          <a:spcPct val="25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979863" indent="-265113" algn="l" rtl="0" fontAlgn="base">
        <a:lnSpc>
          <a:spcPct val="95000"/>
        </a:lnSpc>
        <a:spcBef>
          <a:spcPct val="25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fi.opasnet.org/fi/Ymp%C3%A4rist%C3%B6terveydenhuollon_pikatuki" TargetMode="Externa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5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5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000" smtClean="0">
                <a:solidFill>
                  <a:srgbClr val="FFFFFF"/>
                </a:solidFill>
              </a:rPr>
              <a:t>10.10.2013</a:t>
            </a:r>
          </a:p>
        </p:txBody>
      </p:sp>
      <p:sp>
        <p:nvSpPr>
          <p:cNvPr id="3075" name="Rectangle 1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5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5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i-FI" altLang="fi-FI" sz="1000" dirty="0" smtClean="0">
              <a:solidFill>
                <a:srgbClr val="FFFFFF"/>
              </a:solidFill>
            </a:endParaRPr>
          </a:p>
        </p:txBody>
      </p:sp>
      <p:sp>
        <p:nvSpPr>
          <p:cNvPr id="3076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5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5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E8C6D908-A0E4-4898-BE76-C335729B4AEF}" type="slidenum">
              <a:rPr lang="fi-FI" altLang="fi-FI" sz="1000" smtClean="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fi-FI" altLang="fi-FI" sz="1000" smtClean="0">
              <a:solidFill>
                <a:srgbClr val="FFFFFF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371600"/>
            <a:ext cx="8207375" cy="1333500"/>
          </a:xfrm>
        </p:spPr>
        <p:txBody>
          <a:bodyPr/>
          <a:lstStyle/>
          <a:p>
            <a:pPr eaLnBrk="1" hangingPunct="1"/>
            <a:r>
              <a:rPr lang="fi-FI" altLang="fi-FI" dirty="0" smtClean="0"/>
              <a:t>Tekaisu-johtoryhmä</a:t>
            </a:r>
            <a:r>
              <a:rPr lang="fi-FI" altLang="fi-FI" baseline="0" dirty="0" smtClean="0"/>
              <a:t> 6.11.2013</a:t>
            </a:r>
            <a:endParaRPr lang="en-GB" altLang="fi-FI" dirty="0"/>
          </a:p>
        </p:txBody>
      </p:sp>
      <p:pic>
        <p:nvPicPr>
          <p:cNvPr id="3078" name="Picture 4" descr="banneri_7b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500"/>
            <a:ext cx="914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57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Periaatteet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954" y="1268413"/>
            <a:ext cx="8218488" cy="4392612"/>
          </a:xfrm>
        </p:spPr>
        <p:txBody>
          <a:bodyPr/>
          <a:lstStyle/>
          <a:p>
            <a:r>
              <a:rPr lang="fi-FI" b="1" dirty="0" smtClean="0"/>
              <a:t>Tavoitteellisuus</a:t>
            </a:r>
            <a:r>
              <a:rPr lang="fi-FI" dirty="0" smtClean="0"/>
              <a:t>: päätöksentekijän</a:t>
            </a:r>
            <a:r>
              <a:rPr lang="fi-FI" baseline="0" dirty="0" smtClean="0"/>
              <a:t> asettamat tavoitteet ja toimintavaihtoehdot ja niiden tietotarpeet ohjaavat tietotyötä.</a:t>
            </a:r>
          </a:p>
          <a:p>
            <a:r>
              <a:rPr lang="fi-FI" b="1" dirty="0" smtClean="0"/>
              <a:t>Kohteellisuus</a:t>
            </a:r>
            <a:r>
              <a:rPr lang="fi-FI" dirty="0" smtClean="0"/>
              <a:t>: Tieto kerätään</a:t>
            </a:r>
            <a:r>
              <a:rPr lang="fi-FI" baseline="0" dirty="0" smtClean="0"/>
              <a:t> ja jaetaan yhdessä paikassa, jossa myös työskennellään ja keskustellaan sisällöstä.</a:t>
            </a:r>
          </a:p>
          <a:p>
            <a:r>
              <a:rPr lang="fi-FI" b="1" baseline="0" dirty="0" smtClean="0"/>
              <a:t>Syysuhteiden kuvaus</a:t>
            </a:r>
            <a:r>
              <a:rPr lang="fi-FI" baseline="0" dirty="0" smtClean="0"/>
              <a:t>: Tarkastelun kohteena ovat ne syysuhteet, joiden kautta päätökset muuttavat tavoiteltuja asioita.</a:t>
            </a:r>
          </a:p>
          <a:p>
            <a:r>
              <a:rPr lang="fi-FI" b="1" baseline="0" dirty="0" smtClean="0"/>
              <a:t>Kritiikki</a:t>
            </a:r>
            <a:r>
              <a:rPr lang="fi-FI" baseline="0" dirty="0" smtClean="0"/>
              <a:t>: Kaikkea saa kritisoida. Kritiikin sisällyttämisestä on omat ohjeensa.</a:t>
            </a:r>
          </a:p>
          <a:p>
            <a:r>
              <a:rPr lang="fi-FI" b="1" baseline="0" dirty="0" smtClean="0"/>
              <a:t>Avoimuus</a:t>
            </a:r>
            <a:r>
              <a:rPr lang="fi-FI" baseline="0" dirty="0" smtClean="0"/>
              <a:t>: Lähtökohtaisesti kaikki saavat osallistua.</a:t>
            </a:r>
          </a:p>
          <a:p>
            <a:r>
              <a:rPr lang="fi-FI" b="1" baseline="0" dirty="0" smtClean="0"/>
              <a:t>Uusiokäyttö</a:t>
            </a:r>
            <a:r>
              <a:rPr lang="fi-FI" baseline="0" dirty="0" smtClean="0"/>
              <a:t>: Kaikki työ tehdään niin, että tieto on mahdollisimman helposti käytettävissä uusissa tilanteissa.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srgbClr val="FFFFFF"/>
                </a:solidFill>
              </a:rPr>
              <a:t>10.10.2013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19D08-353C-4BDD-A36F-3CFB32C7A705}" type="slidenum">
              <a:rPr lang="fi-FI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32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aseline="0" dirty="0" smtClean="0"/>
              <a:t>Työn tekemiseen osat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smtClean="0"/>
              <a:t>Tahdonilmaisu</a:t>
            </a:r>
            <a:r>
              <a:rPr lang="fi-FI" dirty="0" smtClean="0"/>
              <a:t>: Päättäjä jäsentää</a:t>
            </a:r>
            <a:r>
              <a:rPr lang="fi-FI" baseline="0" dirty="0" smtClean="0"/>
              <a:t> ja lausuu</a:t>
            </a:r>
            <a:r>
              <a:rPr lang="fi-FI" dirty="0" smtClean="0"/>
              <a:t> julki päätökselle asetettavat tavoitteet ja reunaehdot. Tämä työ painottuu alkuvaiheeseen.</a:t>
            </a:r>
            <a:endParaRPr lang="fi-FI" b="1" dirty="0" smtClean="0"/>
          </a:p>
          <a:p>
            <a:r>
              <a:rPr lang="fi-FI" b="1" dirty="0" smtClean="0"/>
              <a:t>Toteutus</a:t>
            </a:r>
            <a:r>
              <a:rPr lang="fi-FI" dirty="0" smtClean="0"/>
              <a:t>: Päätöstuen</a:t>
            </a:r>
            <a:r>
              <a:rPr lang="fi-FI" baseline="0" dirty="0" smtClean="0"/>
              <a:t> tavoitteena on tuottaa vaikutusarviointi, joka ennakoi eri päätösvaihtoehtojen vaikutuksia.</a:t>
            </a:r>
          </a:p>
          <a:p>
            <a:r>
              <a:rPr lang="fi-FI" b="1" baseline="0" dirty="0" smtClean="0"/>
              <a:t>Seuranta ja ohjaus</a:t>
            </a:r>
            <a:r>
              <a:rPr lang="fi-FI" baseline="0" dirty="0" smtClean="0"/>
              <a:t>: Työtä seurataan ja ohjataan jatkuvasti peilaamalla sitä asetettuihin tavoitteisiin ja tulossa oleviin päätöksenteon vaiheisiin.</a:t>
            </a:r>
          </a:p>
          <a:p>
            <a:r>
              <a:rPr lang="fi-FI" b="1" baseline="0" dirty="0" err="1" smtClean="0"/>
              <a:t>Yhteenvetämisen</a:t>
            </a:r>
            <a:r>
              <a:rPr lang="fi-FI" b="1" baseline="0" dirty="0" smtClean="0"/>
              <a:t> taito</a:t>
            </a:r>
            <a:r>
              <a:rPr lang="fi-FI" baseline="0" dirty="0" smtClean="0"/>
              <a:t>: Työn tekeminen vaatii uusia taitoja, jotka eivät sisälly päättäjän, asiantuntijan eikä lobbarinkaan ammattitaitoon. Tämä uusikin työ on organisoitava.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srgbClr val="FFFFFF"/>
                </a:solidFill>
              </a:rPr>
              <a:t>10.10.2013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19D08-353C-4BDD-A36F-3CFB32C7A705}" type="slidenum">
              <a:rPr lang="fi-FI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80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6172199" cy="944563"/>
          </a:xfrm>
        </p:spPr>
        <p:txBody>
          <a:bodyPr/>
          <a:lstStyle/>
          <a:p>
            <a:r>
              <a:rPr lang="fi-FI" dirty="0" smtClean="0"/>
              <a:t>Avoin päätöksen-</a:t>
            </a:r>
            <a:br>
              <a:rPr lang="fi-FI" dirty="0" smtClean="0"/>
            </a:br>
            <a:r>
              <a:rPr lang="fi-FI" dirty="0" smtClean="0"/>
              <a:t>tekokäytäntö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89EC-D0CB-4F62-BDAD-F8C04CC83B69}" type="datetime1">
              <a:rPr lang="fi-FI" smtClean="0"/>
              <a:pPr/>
              <a:t>6.11.2013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05BE-1ADE-48C7-99EF-119B438ED51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AutoShape 2" descr="http://heande.opasnet.org/heande/images/4/4c/Tekaisu-menetelm%C3%A4n_perusteet.png"/>
          <p:cNvSpPr>
            <a:spLocks noChangeAspect="1" noChangeArrowheads="1"/>
          </p:cNvSpPr>
          <p:nvPr/>
        </p:nvSpPr>
        <p:spPr bwMode="auto">
          <a:xfrm>
            <a:off x="155575" y="-1858963"/>
            <a:ext cx="28575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AutoShape 4" descr="http://heande.opasnet.org/heande/images/4/4c/Tekaisu-menetelm%C3%A4n_perusteet.png"/>
          <p:cNvSpPr>
            <a:spLocks noChangeAspect="1" noChangeArrowheads="1"/>
          </p:cNvSpPr>
          <p:nvPr/>
        </p:nvSpPr>
        <p:spPr bwMode="auto">
          <a:xfrm>
            <a:off x="307975" y="-1706563"/>
            <a:ext cx="28575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-3412"/>
            <a:ext cx="5076421" cy="688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80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Kytkennät kokonaisarkkitehtuuriin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18488" cy="4392612"/>
          </a:xfrm>
        </p:spPr>
        <p:txBody>
          <a:bodyPr/>
          <a:lstStyle/>
          <a:p>
            <a:r>
              <a:rPr lang="fi-FI" dirty="0" smtClean="0"/>
              <a:t>Toiminta: Ohjeita tietotyön käytännön tekemiseen. Sovellettavissa muuhunkin tietotyöhön</a:t>
            </a:r>
            <a:r>
              <a:rPr lang="fi-FI" baseline="0" dirty="0" smtClean="0"/>
              <a:t> kuin välittömään päätöstukeen, esim. tutkimus- ja asiantuntijalaitosten toimintaan yleisesti.</a:t>
            </a:r>
            <a:endParaRPr lang="fi-FI" dirty="0" smtClean="0"/>
          </a:p>
          <a:p>
            <a:r>
              <a:rPr lang="fi-FI" dirty="0" smtClean="0"/>
              <a:t>Tieto: Tiedon sovellettavuus ja jäsentäminen on</a:t>
            </a:r>
            <a:r>
              <a:rPr lang="fi-FI" baseline="0" dirty="0" smtClean="0"/>
              <a:t> avoimen päätöksentekokäytännön perusta ja lähtökohta.</a:t>
            </a:r>
          </a:p>
          <a:p>
            <a:r>
              <a:rPr lang="fi-FI" baseline="0" dirty="0" smtClean="0"/>
              <a:t>Tietojärjestelmät: Kuvatun kaltaisen työn tekemiseen on rakennettu yleiskäyttöiset tietojärjestelmät </a:t>
            </a:r>
          </a:p>
          <a:p>
            <a:pPr lvl="1"/>
            <a:r>
              <a:rPr lang="fi-FI" baseline="0" dirty="0" err="1" smtClean="0"/>
              <a:t>Opasnet</a:t>
            </a:r>
            <a:r>
              <a:rPr lang="fi-FI" baseline="0" dirty="0" smtClean="0"/>
              <a:t>: arviointitiedon kerääminen ja jäsentäminen</a:t>
            </a:r>
          </a:p>
          <a:p>
            <a:pPr lvl="1"/>
            <a:r>
              <a:rPr lang="fi-FI" baseline="0" dirty="0" err="1" smtClean="0"/>
              <a:t>Innokylä</a:t>
            </a:r>
            <a:r>
              <a:rPr lang="fi-FI" baseline="0" dirty="0" smtClean="0"/>
              <a:t>: hyvien käytäntöjen kehittäminen, arviointi ja juurruttaminen.</a:t>
            </a:r>
          </a:p>
          <a:p>
            <a:pPr lvl="0"/>
            <a:r>
              <a:rPr lang="fi-FI" dirty="0" smtClean="0"/>
              <a:t>Tietoteknologiat: Avoimen</a:t>
            </a:r>
            <a:r>
              <a:rPr lang="fi-FI" baseline="0" dirty="0" smtClean="0"/>
              <a:t> koodin j</a:t>
            </a:r>
            <a:r>
              <a:rPr lang="fi-FI" dirty="0" smtClean="0"/>
              <a:t>ärjestelmät ovat jo</a:t>
            </a:r>
            <a:r>
              <a:rPr lang="fi-FI" baseline="0" dirty="0" smtClean="0"/>
              <a:t> käytössä ja valmiina laajempaan käyttöön.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srgbClr val="FFFFFF"/>
                </a:solidFill>
              </a:rPr>
              <a:t>10.10.2013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19D08-353C-4BDD-A36F-3CFB32C7A705}" type="slidenum">
              <a:rPr lang="fi-FI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3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Ympäristöterveydenhuollon</a:t>
            </a:r>
            <a:r>
              <a:rPr lang="fi-FI" baseline="0" dirty="0" smtClean="0"/>
              <a:t> kokonaisarkkitehtuuri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Kokonaisarkkitehtuurissa</a:t>
            </a:r>
            <a:r>
              <a:rPr lang="fi-FI" baseline="0" dirty="0" smtClean="0"/>
              <a:t> on kaksi pääosaa:</a:t>
            </a:r>
          </a:p>
          <a:p>
            <a:endParaRPr lang="fi-FI" dirty="0" smtClean="0"/>
          </a:p>
          <a:p>
            <a:r>
              <a:rPr lang="fi-FI" dirty="0" smtClean="0"/>
              <a:t>YHTI:</a:t>
            </a:r>
            <a:r>
              <a:rPr lang="fi-FI" baseline="0" dirty="0" smtClean="0"/>
              <a:t> ympäristöterveydenhuollon valtakunnallinen tietojärjestelmä</a:t>
            </a:r>
          </a:p>
          <a:p>
            <a:pPr lvl="1"/>
            <a:r>
              <a:rPr lang="fi-FI" baseline="0" dirty="0" smtClean="0"/>
              <a:t>Viranomaiskäyttöön</a:t>
            </a:r>
          </a:p>
          <a:p>
            <a:pPr lvl="1"/>
            <a:r>
              <a:rPr lang="fi-FI" baseline="0" dirty="0" smtClean="0"/>
              <a:t>Valvonta- ym. tietojen kerääminen kunnista.</a:t>
            </a:r>
          </a:p>
          <a:p>
            <a:pPr lvl="1"/>
            <a:r>
              <a:rPr lang="fi-FI" baseline="0" dirty="0" smtClean="0"/>
              <a:t>Vastuuhenkilö: Jyrki </a:t>
            </a:r>
            <a:r>
              <a:rPr lang="fi-FI" baseline="0" dirty="0" err="1" smtClean="0"/>
              <a:t>Huikari</a:t>
            </a:r>
            <a:r>
              <a:rPr lang="fi-FI" baseline="0" dirty="0" smtClean="0"/>
              <a:t>, STM</a:t>
            </a:r>
          </a:p>
          <a:p>
            <a:r>
              <a:rPr lang="fi-FI" baseline="0" dirty="0" smtClean="0"/>
              <a:t>Avoin päätöksentekokäytäntö: </a:t>
            </a:r>
          </a:p>
          <a:p>
            <a:pPr lvl="1"/>
            <a:r>
              <a:rPr lang="fi-FI" baseline="0" dirty="0" smtClean="0"/>
              <a:t>Päätöksenteon tietotuki kunnissa ja yhteiskunnassa yleensä</a:t>
            </a:r>
          </a:p>
          <a:p>
            <a:pPr lvl="1"/>
            <a:r>
              <a:rPr lang="fi-FI" baseline="0" dirty="0" smtClean="0"/>
              <a:t>Vastuuhenkilö: Jouni </a:t>
            </a:r>
            <a:r>
              <a:rPr lang="fi-FI" baseline="0" dirty="0" err="1" smtClean="0"/>
              <a:t>Tuomisto</a:t>
            </a:r>
            <a:r>
              <a:rPr lang="fi-FI" baseline="0" dirty="0" smtClean="0"/>
              <a:t>, THL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srgbClr val="FFFFFF"/>
                </a:solidFill>
              </a:rPr>
              <a:t>10.10.2013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srgbClr val="FFFFFF"/>
                </a:solidFill>
              </a:rPr>
              <a:t>Hannu Kiviranta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19D08-353C-4BDD-A36F-3CFB32C7A705}" type="slidenum">
              <a:rPr lang="fi-FI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92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YMALin</a:t>
            </a:r>
            <a:r>
              <a:rPr lang="fi-FI" dirty="0" smtClean="0"/>
              <a:t> </a:t>
            </a:r>
            <a:r>
              <a:rPr lang="fi-FI" dirty="0" err="1" smtClean="0"/>
              <a:t>STM-hakemukset</a:t>
            </a:r>
            <a:r>
              <a:rPr lang="fi-FI" dirty="0" smtClean="0"/>
              <a:t> 2014: terveysvaikutusten kokonaismalli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Tautitaakka 50000 €</a:t>
            </a:r>
          </a:p>
          <a:p>
            <a:pPr lvl="1"/>
            <a:r>
              <a:rPr lang="fi-FI" dirty="0" smtClean="0"/>
              <a:t>Elinajanodotteen ja tautitaakan yleismalli</a:t>
            </a:r>
          </a:p>
          <a:p>
            <a:pPr lvl="1"/>
            <a:r>
              <a:rPr lang="fi-FI" dirty="0" smtClean="0"/>
              <a:t>Otto Hänninen, Arja Asikainen, Jouni </a:t>
            </a:r>
            <a:r>
              <a:rPr lang="fi-FI" dirty="0" err="1" smtClean="0"/>
              <a:t>Tuomisto</a:t>
            </a:r>
            <a:endParaRPr lang="fi-FI" dirty="0" smtClean="0"/>
          </a:p>
          <a:p>
            <a:pPr lvl="0"/>
            <a:r>
              <a:rPr lang="fi-FI" dirty="0" smtClean="0"/>
              <a:t>Vesiopas</a:t>
            </a:r>
            <a:r>
              <a:rPr lang="fi-FI" baseline="0" dirty="0" smtClean="0"/>
              <a:t> 30000 €</a:t>
            </a:r>
          </a:p>
          <a:p>
            <a:pPr lvl="1"/>
            <a:r>
              <a:rPr lang="fi-FI" dirty="0" smtClean="0"/>
              <a:t>Talousveden mikrobiriskit</a:t>
            </a:r>
            <a:endParaRPr lang="fi-FI" baseline="0" dirty="0" smtClean="0"/>
          </a:p>
          <a:p>
            <a:pPr lvl="1"/>
            <a:r>
              <a:rPr lang="fi-FI" dirty="0" smtClean="0"/>
              <a:t>Päivi Meriläinen, Einari Happonen, Jouni </a:t>
            </a:r>
            <a:r>
              <a:rPr lang="fi-FI" dirty="0" err="1" smtClean="0"/>
              <a:t>Tuomisto</a:t>
            </a:r>
            <a:endParaRPr lang="fi-FI" dirty="0" smtClean="0"/>
          </a:p>
          <a:p>
            <a:pPr lvl="0"/>
            <a:r>
              <a:rPr lang="fi-FI" dirty="0" smtClean="0"/>
              <a:t>Rakennuskantamalli 30000 €</a:t>
            </a:r>
          </a:p>
          <a:p>
            <a:pPr lvl="1"/>
            <a:r>
              <a:rPr lang="fi-FI" dirty="0" smtClean="0"/>
              <a:t>Rakennusten lämmityksen ja sisäilman terveysvaikutukset</a:t>
            </a:r>
          </a:p>
          <a:p>
            <a:pPr lvl="1"/>
            <a:r>
              <a:rPr lang="fi-FI" dirty="0" smtClean="0"/>
              <a:t>Marjo Niittynen, Otto Hänninen, Ulla </a:t>
            </a:r>
            <a:r>
              <a:rPr lang="fi-FI" dirty="0" err="1" smtClean="0"/>
              <a:t>Haverinen-Shaughnessy</a:t>
            </a:r>
            <a:r>
              <a:rPr lang="fi-FI" smtClean="0"/>
              <a:t>,</a:t>
            </a:r>
            <a:r>
              <a:rPr lang="fi-FI" baseline="0" smtClean="0"/>
              <a:t> </a:t>
            </a:r>
            <a:r>
              <a:rPr lang="fi-FI" baseline="0" dirty="0" smtClean="0"/>
              <a:t>Jouni </a:t>
            </a:r>
            <a:r>
              <a:rPr lang="fi-FI" baseline="0" dirty="0" err="1" smtClean="0"/>
              <a:t>Tuomisto</a:t>
            </a:r>
            <a:endParaRPr lang="fi-FI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89EC-D0CB-4F62-BDAD-F8C04CC83B69}" type="datetime1">
              <a:rPr lang="fi-FI" smtClean="0"/>
              <a:pPr/>
              <a:t>6.11.2013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05BE-1ADE-48C7-99EF-119B438ED51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Tautitaakkamalli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Tautitaakkaa ja elinajanodotetta</a:t>
            </a:r>
            <a:r>
              <a:rPr lang="fi-FI" baseline="0" dirty="0" smtClean="0"/>
              <a:t> on tähän asti laskettu erilaisilla (</a:t>
            </a:r>
            <a:r>
              <a:rPr lang="fi-FI" baseline="0" dirty="0" err="1" smtClean="0"/>
              <a:t>ad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hoc</a:t>
            </a:r>
            <a:r>
              <a:rPr lang="fi-FI" baseline="0" dirty="0" smtClean="0"/>
              <a:t>) malleilla Excelissä ja </a:t>
            </a:r>
            <a:r>
              <a:rPr lang="fi-FI" baseline="0" dirty="0" err="1" smtClean="0"/>
              <a:t>Analyticassa</a:t>
            </a:r>
            <a:r>
              <a:rPr lang="fi-FI" baseline="0" dirty="0" smtClean="0"/>
              <a:t>.</a:t>
            </a:r>
          </a:p>
          <a:p>
            <a:r>
              <a:rPr lang="fi-FI" baseline="0" dirty="0" smtClean="0"/>
              <a:t>Nyt toiminnallisuudet rakennetaan yhteensopiviksi R:llä muiden </a:t>
            </a:r>
            <a:r>
              <a:rPr lang="fi-FI" baseline="0" dirty="0" err="1" smtClean="0"/>
              <a:t>Opasnet-mallien</a:t>
            </a:r>
            <a:r>
              <a:rPr lang="fi-FI" baseline="0" dirty="0" smtClean="0"/>
              <a:t> kanssa.</a:t>
            </a:r>
          </a:p>
          <a:p>
            <a:pPr lvl="1"/>
            <a:r>
              <a:rPr lang="fi-FI" dirty="0" smtClean="0"/>
              <a:t>Vesiopas</a:t>
            </a:r>
          </a:p>
          <a:p>
            <a:pPr lvl="1"/>
            <a:r>
              <a:rPr lang="fi-FI" dirty="0" smtClean="0"/>
              <a:t>Rakennuskantamalli</a:t>
            </a:r>
          </a:p>
          <a:p>
            <a:pPr lvl="1"/>
            <a:r>
              <a:rPr lang="fi-FI" dirty="0" err="1" smtClean="0"/>
              <a:t>Minera-kaivosriskimalli</a:t>
            </a:r>
            <a:endParaRPr lang="fi-FI" dirty="0" smtClean="0"/>
          </a:p>
          <a:p>
            <a:pPr lvl="1"/>
            <a:r>
              <a:rPr lang="fi-FI" dirty="0" smtClean="0"/>
              <a:t>Pienhiukkasvaikutukset</a:t>
            </a:r>
          </a:p>
          <a:p>
            <a:pPr lvl="0"/>
            <a:r>
              <a:rPr lang="fi-FI" dirty="0" smtClean="0"/>
              <a:t>Sisällytetään tiedonarvoanalyysin laskenta (Value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information</a:t>
            </a:r>
            <a:r>
              <a:rPr lang="fi-FI" baseline="0" dirty="0" smtClean="0"/>
              <a:t>)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89EC-D0CB-4F62-BDAD-F8C04CC83B69}" type="datetime1">
              <a:rPr lang="fi-FI" smtClean="0"/>
              <a:pPr/>
              <a:t>6.11.2013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05BE-1ADE-48C7-99EF-119B438ED51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8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i-FI" dirty="0" smtClean="0"/>
              <a:t>Vesiopas – veden käsittelyvaihtoehtojen vertailu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84313"/>
            <a:ext cx="8291264" cy="4392612"/>
          </a:xfrm>
        </p:spPr>
        <p:txBody>
          <a:bodyPr/>
          <a:lstStyle/>
          <a:p>
            <a:pPr eaLnBrk="1" hangingPunct="1"/>
            <a:r>
              <a:rPr lang="fi-FI" dirty="0" smtClean="0"/>
              <a:t>Avoin työkalu talousveden terveysriskien arviointiin</a:t>
            </a:r>
          </a:p>
          <a:p>
            <a:pPr lvl="1" eaLnBrk="1" hangingPunct="1">
              <a:buFont typeface="Wingdings" pitchFamily="2" charset="2"/>
              <a:buChar char="à"/>
            </a:pPr>
            <a:r>
              <a:rPr lang="fi-FI" dirty="0" smtClean="0">
                <a:sym typeface="Wingdings" pitchFamily="2" charset="2"/>
              </a:rPr>
              <a:t>Laskee likaantuneen talousveden aiheuttamia infektion todennäköisyyksiä, sairastuneiden lukumääriä</a:t>
            </a:r>
            <a:endParaRPr lang="fi-FI" dirty="0" smtClean="0"/>
          </a:p>
          <a:p>
            <a:pPr eaLnBrk="1" hangingPunct="1"/>
            <a:r>
              <a:rPr lang="fi-FI" dirty="0" smtClean="0"/>
              <a:t>Työkalu, jolla voidaan vertailla eri raakavesilähteiden ja puhdistusmenetelmien vaikutusta terveysriskeihin</a:t>
            </a:r>
          </a:p>
          <a:p>
            <a:pPr eaLnBrk="1" hangingPunct="1"/>
            <a:r>
              <a:rPr lang="fi-FI" b="1" dirty="0" smtClean="0"/>
              <a:t>Voidaan hyödyntää </a:t>
            </a:r>
            <a:r>
              <a:rPr lang="fi-FI" b="1" dirty="0" err="1" smtClean="0"/>
              <a:t>WSP:ssä</a:t>
            </a:r>
            <a:r>
              <a:rPr lang="fi-FI" b="1" dirty="0" smtClean="0"/>
              <a:t> haitan suuruuden arvioimiseen</a:t>
            </a:r>
          </a:p>
          <a:p>
            <a:pPr eaLnBrk="1" hangingPunct="1"/>
            <a:endParaRPr lang="fi-FI" b="1" dirty="0"/>
          </a:p>
          <a:p>
            <a:pPr eaLnBrk="1" hangingPunct="1"/>
            <a:r>
              <a:rPr lang="fi-FI" b="1" dirty="0" smtClean="0"/>
              <a:t>Tavoite: työkalu, jolla voi nopeasti saada tilannekuvan talousveden terveysriskeistä</a:t>
            </a:r>
          </a:p>
        </p:txBody>
      </p:sp>
      <p:sp>
        <p:nvSpPr>
          <p:cNvPr id="3686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9E8A908-CA90-44DD-9E9F-33518100C0F8}" type="datetime1">
              <a:rPr lang="fi-FI" smtClean="0"/>
              <a:pPr/>
              <a:t>6.11.2013</a:t>
            </a:fld>
            <a:endParaRPr lang="fi-FI" smtClean="0"/>
          </a:p>
        </p:txBody>
      </p:sp>
      <p:sp>
        <p:nvSpPr>
          <p:cNvPr id="3686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96188" y="6597650"/>
            <a:ext cx="1079500" cy="215900"/>
          </a:xfrm>
          <a:prstGeom prst="rect">
            <a:avLst/>
          </a:prstGeom>
          <a:noFill/>
        </p:spPr>
        <p:txBody>
          <a:bodyPr/>
          <a:lstStyle/>
          <a:p>
            <a:fld id="{B171F0D3-24E1-49B6-B6EA-D14924820A1E}" type="slidenum">
              <a:rPr lang="fi-FI" smtClean="0"/>
              <a:pPr/>
              <a:t>17</a:t>
            </a:fld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61924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i-FI" dirty="0"/>
              <a:t>Talousveden terveysriskien arvioinnin työkalun kehittäminen vuonna </a:t>
            </a:r>
            <a:r>
              <a:rPr lang="fi-FI" dirty="0" smtClean="0"/>
              <a:t>2014 </a:t>
            </a:r>
            <a:endParaRPr lang="fi-FI" dirty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fi-FI" sz="2000" dirty="0" smtClean="0"/>
              <a:t>Vesioppaan </a:t>
            </a:r>
            <a:r>
              <a:rPr lang="fi-FI" sz="2000" dirty="0"/>
              <a:t>tekninen ylläpito ja kehittäminen jatkuvat vuonna 2014. </a:t>
            </a:r>
          </a:p>
          <a:p>
            <a:pPr eaLnBrk="1" hangingPunct="1"/>
            <a:r>
              <a:rPr lang="fi-FI" sz="2000" dirty="0" smtClean="0"/>
              <a:t>Markkinoidaan </a:t>
            </a:r>
            <a:r>
              <a:rPr lang="fi-FI" sz="2000" dirty="0"/>
              <a:t>ja </a:t>
            </a:r>
            <a:r>
              <a:rPr lang="fi-FI" sz="2000" dirty="0" smtClean="0"/>
              <a:t>käytetään </a:t>
            </a:r>
            <a:r>
              <a:rPr lang="fi-FI" sz="2000" dirty="0"/>
              <a:t>Vesiopasta käytännön työssä kunnissa ja </a:t>
            </a:r>
            <a:r>
              <a:rPr lang="fi-FI" sz="2000" dirty="0" smtClean="0"/>
              <a:t>vesilaitoksissa.</a:t>
            </a:r>
          </a:p>
          <a:p>
            <a:pPr lvl="1" eaLnBrk="1" hangingPunct="1"/>
            <a:r>
              <a:rPr lang="fi-FI" sz="1800" dirty="0" smtClean="0"/>
              <a:t>a</a:t>
            </a:r>
            <a:r>
              <a:rPr lang="fi-FI" sz="1800" dirty="0"/>
              <a:t>) kerätä käyttäjäkokemusta mallin parantamiseen erityisesti soveltuvuuden ja käytännöllisyyden osalta, </a:t>
            </a:r>
            <a:endParaRPr lang="fi-FI" sz="1800" dirty="0" smtClean="0"/>
          </a:p>
          <a:p>
            <a:pPr lvl="1" eaLnBrk="1" hangingPunct="1"/>
            <a:r>
              <a:rPr lang="fi-FI" sz="1800" dirty="0" smtClean="0"/>
              <a:t>b</a:t>
            </a:r>
            <a:r>
              <a:rPr lang="fi-FI" sz="1800" dirty="0"/>
              <a:t>) edistää kunnissa ajatusta vaikutusarvioinnin hyödyntämisestä päätöksenteossa (Tekaisu-tavoite), </a:t>
            </a:r>
            <a:endParaRPr lang="fi-FI" sz="1800" dirty="0" smtClean="0"/>
          </a:p>
          <a:p>
            <a:pPr lvl="1" eaLnBrk="1" hangingPunct="1"/>
            <a:r>
              <a:rPr lang="fi-FI" sz="1800" dirty="0" smtClean="0"/>
              <a:t>c</a:t>
            </a:r>
            <a:r>
              <a:rPr lang="fi-FI" sz="1800" dirty="0"/>
              <a:t>) toteuttaa kunnissa Vesioppaan avulla terveysvaikutusten arviointiesimerkkejä talousveden riskinarviointiin liittyen. </a:t>
            </a:r>
            <a:endParaRPr lang="fi-FI" sz="1800" dirty="0" smtClean="0"/>
          </a:p>
          <a:p>
            <a:pPr eaLnBrk="1" hangingPunct="1"/>
            <a:r>
              <a:rPr lang="fi-FI" sz="2000" dirty="0" smtClean="0"/>
              <a:t>Kehitystyö: liitetään uusia moduuleita</a:t>
            </a:r>
          </a:p>
          <a:p>
            <a:pPr lvl="1" eaLnBrk="1" hangingPunct="1"/>
            <a:r>
              <a:rPr lang="fi-FI" sz="1800" dirty="0" smtClean="0"/>
              <a:t>mikrobien </a:t>
            </a:r>
            <a:r>
              <a:rPr lang="fi-FI" sz="1800" dirty="0"/>
              <a:t>kulkeutumismalli pohjavedessä ja maaperässä. </a:t>
            </a:r>
            <a:endParaRPr lang="fi-FI" sz="1800" dirty="0" smtClean="0"/>
          </a:p>
          <a:p>
            <a:pPr lvl="1" eaLnBrk="1" hangingPunct="1"/>
            <a:r>
              <a:rPr lang="fi-FI" sz="1800" dirty="0" smtClean="0"/>
              <a:t>desinfiointiin </a:t>
            </a:r>
            <a:r>
              <a:rPr lang="fi-FI" sz="1800" dirty="0"/>
              <a:t>liittyviä </a:t>
            </a:r>
            <a:r>
              <a:rPr lang="fi-FI" sz="1800" dirty="0" smtClean="0"/>
              <a:t>komponentteja </a:t>
            </a:r>
          </a:p>
          <a:p>
            <a:pPr lvl="1" eaLnBrk="1" hangingPunct="1"/>
            <a:r>
              <a:rPr lang="fi-FI" sz="1800" dirty="0" err="1" smtClean="0"/>
              <a:t>WSP:n</a:t>
            </a:r>
            <a:r>
              <a:rPr lang="fi-FI" sz="1800" dirty="0" smtClean="0"/>
              <a:t> </a:t>
            </a:r>
            <a:r>
              <a:rPr lang="fi-FI" sz="1800" dirty="0"/>
              <a:t>tarpeita palveleva terveysriskien luokittelu ja kuvaaminen tarkemmin. </a:t>
            </a:r>
          </a:p>
        </p:txBody>
      </p:sp>
      <p:sp>
        <p:nvSpPr>
          <p:cNvPr id="3686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9E8A908-CA90-44DD-9E9F-33518100C0F8}" type="datetime1">
              <a:rPr lang="fi-FI" smtClean="0"/>
              <a:pPr/>
              <a:t>6.11.2013</a:t>
            </a:fld>
            <a:endParaRPr lang="fi-FI" dirty="0" smtClean="0"/>
          </a:p>
        </p:txBody>
      </p:sp>
      <p:sp>
        <p:nvSpPr>
          <p:cNvPr id="3686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96188" y="6597650"/>
            <a:ext cx="1079500" cy="215900"/>
          </a:xfrm>
          <a:prstGeom prst="rect">
            <a:avLst/>
          </a:prstGeom>
          <a:noFill/>
        </p:spPr>
        <p:txBody>
          <a:bodyPr/>
          <a:lstStyle/>
          <a:p>
            <a:fld id="{B171F0D3-24E1-49B6-B6EA-D14924820A1E}" type="slidenum">
              <a:rPr lang="fi-FI" smtClean="0"/>
              <a:pPr/>
              <a:t>18</a:t>
            </a:fld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125305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28656" cy="720378"/>
          </a:xfrm>
        </p:spPr>
        <p:txBody>
          <a:bodyPr/>
          <a:lstStyle/>
          <a:p>
            <a:r>
              <a:rPr lang="fi-FI" dirty="0" smtClean="0"/>
              <a:t>Rakennuskantamalli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7488832" cy="4392612"/>
          </a:xfrm>
        </p:spPr>
        <p:txBody>
          <a:bodyPr/>
          <a:lstStyle/>
          <a:p>
            <a:r>
              <a:rPr lang="fi-FI" dirty="0" smtClean="0"/>
              <a:t>Rakennuksilla on suuri suora vaikutus terveyteen mm. seuraavien altisteiden kautta</a:t>
            </a:r>
          </a:p>
          <a:p>
            <a:pPr lvl="1"/>
            <a:r>
              <a:rPr lang="fi-FI" sz="1800" dirty="0" smtClean="0"/>
              <a:t>PM2.5</a:t>
            </a:r>
          </a:p>
          <a:p>
            <a:pPr lvl="1"/>
            <a:r>
              <a:rPr lang="fi-FI" sz="1800" dirty="0" smtClean="0"/>
              <a:t>Radon</a:t>
            </a:r>
          </a:p>
          <a:p>
            <a:pPr lvl="1"/>
            <a:r>
              <a:rPr lang="fi-FI" sz="1800" dirty="0" smtClean="0"/>
              <a:t>Bioaerosolit</a:t>
            </a:r>
          </a:p>
          <a:p>
            <a:pPr lvl="1"/>
            <a:r>
              <a:rPr lang="fi-FI" sz="1800" dirty="0" smtClean="0"/>
              <a:t>SHS</a:t>
            </a:r>
          </a:p>
          <a:p>
            <a:pPr lvl="1"/>
            <a:r>
              <a:rPr lang="fi-FI" sz="1800" dirty="0" smtClean="0"/>
              <a:t>Kosteusvauriot</a:t>
            </a:r>
          </a:p>
          <a:p>
            <a:pPr lvl="1"/>
            <a:r>
              <a:rPr lang="fi-FI" sz="1800" dirty="0" smtClean="0"/>
              <a:t>Lämpöolosuhteet</a:t>
            </a:r>
          </a:p>
          <a:p>
            <a:pPr lvl="1"/>
            <a:r>
              <a:rPr lang="fi-FI" sz="1800" dirty="0" smtClean="0"/>
              <a:t>VOC</a:t>
            </a:r>
          </a:p>
          <a:p>
            <a:pPr lvl="1"/>
            <a:r>
              <a:rPr lang="fi-FI" sz="1800" dirty="0" smtClean="0"/>
              <a:t>CO</a:t>
            </a:r>
          </a:p>
          <a:p>
            <a:r>
              <a:rPr lang="fi-FI" dirty="0" smtClean="0"/>
              <a:t>Rakennuskantaan kohdistuu voimakkaita energiatehokkuuspaineita </a:t>
            </a:r>
            <a:r>
              <a:rPr lang="fi-FI" dirty="0" smtClean="0">
                <a:sym typeface="Symbol"/>
              </a:rPr>
              <a:t></a:t>
            </a:r>
            <a:r>
              <a:rPr lang="fi-FI" dirty="0" smtClean="0"/>
              <a:t> suorat ja epäsuorat vaikutukset terveyteen?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50258-F92D-4EF6-9BDB-AB96F39BA1D2}" type="slidenum">
              <a:rPr lang="fi-FI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Esityslista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>
                <a:effectLst/>
              </a:rPr>
              <a:t>1) Kokouksen avaus </a:t>
            </a:r>
          </a:p>
          <a:p>
            <a:r>
              <a:rPr lang="fi-FI" dirty="0" smtClean="0">
                <a:effectLst/>
              </a:rPr>
              <a:t>2) Esityslistan hyväksyminen </a:t>
            </a:r>
          </a:p>
          <a:p>
            <a:r>
              <a:rPr lang="fi-FI" dirty="0" smtClean="0">
                <a:effectLst/>
              </a:rPr>
              <a:t>3) Tilannekatsaus </a:t>
            </a:r>
          </a:p>
          <a:p>
            <a:pPr lvl="1"/>
            <a:r>
              <a:rPr lang="fi-FI" dirty="0" smtClean="0">
                <a:effectLst/>
              </a:rPr>
              <a:t>a) Kuntapilottien eteneminen (ongelmia, keskustellaan ratkaisuista;</a:t>
            </a:r>
            <a:r>
              <a:rPr lang="fi-FI" dirty="0" smtClean="0"/>
              <a:t> </a:t>
            </a:r>
            <a:r>
              <a:rPr lang="fi-FI" dirty="0" smtClean="0">
                <a:hlinkClick r:id="rId2"/>
              </a:rPr>
              <a:t>ehdotus</a:t>
            </a:r>
            <a:r>
              <a:rPr lang="fi-FI" dirty="0" smtClean="0"/>
              <a:t> 1; ehdotus 2: Kuntaliitto) </a:t>
            </a:r>
            <a:endParaRPr lang="fi-FI" dirty="0" smtClean="0">
              <a:effectLst/>
            </a:endParaRPr>
          </a:p>
          <a:p>
            <a:pPr lvl="1"/>
            <a:r>
              <a:rPr lang="fi-FI" dirty="0" smtClean="0">
                <a:effectLst/>
              </a:rPr>
              <a:t>b) Tautitaakan ja priorisoinnin eteneminen (alustavia tuloksia) </a:t>
            </a:r>
          </a:p>
          <a:p>
            <a:pPr lvl="1"/>
            <a:r>
              <a:rPr lang="fi-FI" dirty="0" smtClean="0">
                <a:effectLst/>
              </a:rPr>
              <a:t>c) Käytännön työkalujen eteneminen (esimerkkejä) </a:t>
            </a:r>
          </a:p>
          <a:p>
            <a:r>
              <a:rPr lang="fi-FI" dirty="0" smtClean="0">
                <a:effectLst/>
              </a:rPr>
              <a:t>4) Avoin päätöksentekokäytäntö: esittely ja kommentit </a:t>
            </a:r>
          </a:p>
          <a:p>
            <a:r>
              <a:rPr lang="fi-FI" dirty="0" smtClean="0">
                <a:effectLst/>
              </a:rPr>
              <a:t>5) Tekaisun kytkennät muihin hankkeisiin: </a:t>
            </a:r>
            <a:r>
              <a:rPr lang="fi-FI" dirty="0" err="1" smtClean="0">
                <a:effectLst/>
              </a:rPr>
              <a:t>Innokylä</a:t>
            </a:r>
            <a:r>
              <a:rPr lang="fi-FI" dirty="0" smtClean="0">
                <a:effectLst/>
              </a:rPr>
              <a:t>, </a:t>
            </a:r>
            <a:r>
              <a:rPr lang="fi-FI" dirty="0" err="1" smtClean="0">
                <a:effectLst/>
              </a:rPr>
              <a:t>Soterko</a:t>
            </a:r>
            <a:r>
              <a:rPr lang="fi-FI" dirty="0" smtClean="0">
                <a:effectLst/>
              </a:rPr>
              <a:t>. </a:t>
            </a:r>
          </a:p>
          <a:p>
            <a:r>
              <a:rPr lang="fi-FI" dirty="0" smtClean="0">
                <a:effectLst/>
              </a:rPr>
              <a:t>6) Jatkotoimenpiteet. </a:t>
            </a:r>
          </a:p>
          <a:p>
            <a:r>
              <a:rPr lang="fi-FI" dirty="0" smtClean="0"/>
              <a:t>7) Muut asiat. </a:t>
            </a:r>
          </a:p>
          <a:p>
            <a:pPr lvl="1"/>
            <a:r>
              <a:rPr lang="fi-FI" dirty="0" smtClean="0"/>
              <a:t>YVA- ja kaavakysely</a:t>
            </a:r>
          </a:p>
          <a:p>
            <a:pPr lvl="1"/>
            <a:r>
              <a:rPr lang="fi-FI" dirty="0" smtClean="0">
                <a:effectLst/>
              </a:rPr>
              <a:t>Health in </a:t>
            </a:r>
            <a:r>
              <a:rPr lang="fi-FI" dirty="0" err="1" smtClean="0">
                <a:effectLst/>
              </a:rPr>
              <a:t>all</a:t>
            </a:r>
            <a:r>
              <a:rPr lang="fi-FI" dirty="0" smtClean="0">
                <a:effectLst/>
              </a:rPr>
              <a:t> </a:t>
            </a:r>
            <a:r>
              <a:rPr lang="fi-FI" dirty="0" err="1" smtClean="0">
                <a:effectLst/>
              </a:rPr>
              <a:t>policies</a:t>
            </a:r>
            <a:endParaRPr lang="fi-FI" dirty="0" smtClean="0">
              <a:effectLst/>
            </a:endParaRPr>
          </a:p>
          <a:p>
            <a:r>
              <a:rPr lang="fi-FI" dirty="0"/>
              <a:t>8</a:t>
            </a:r>
            <a:r>
              <a:rPr lang="fi-FI" dirty="0" smtClean="0">
                <a:effectLst/>
              </a:rPr>
              <a:t>) Kokouksen päättäminen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srgbClr val="FFFFFF"/>
                </a:solidFill>
              </a:rPr>
              <a:t>10.10.2013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19D08-353C-4BDD-A36F-3CFB32C7A705}" type="slidenum">
              <a:rPr lang="fi-FI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41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7375" cy="1008063"/>
          </a:xfrm>
        </p:spPr>
        <p:txBody>
          <a:bodyPr/>
          <a:lstStyle/>
          <a:p>
            <a:r>
              <a:rPr lang="fi-FI" dirty="0" smtClean="0"/>
              <a:t>Tavoite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Rakennuskannassa tapahtuvien </a:t>
            </a:r>
            <a:r>
              <a:rPr lang="fi-FI" b="1" dirty="0" smtClean="0"/>
              <a:t>muutosten kvantitatiivinen kuvaaminen </a:t>
            </a:r>
            <a:r>
              <a:rPr lang="fi-FI" dirty="0" smtClean="0"/>
              <a:t>ja </a:t>
            </a:r>
            <a:r>
              <a:rPr lang="fi-FI" b="1" dirty="0" smtClean="0"/>
              <a:t>muutosten terveysvaikutusten</a:t>
            </a:r>
            <a:r>
              <a:rPr lang="fi-FI" dirty="0" smtClean="0"/>
              <a:t> arviointi</a:t>
            </a:r>
          </a:p>
          <a:p>
            <a:pPr lvl="1"/>
            <a:r>
              <a:rPr lang="fi-FI" dirty="0" smtClean="0"/>
              <a:t>Kaupunkirakenteen muutos/kaavoitus</a:t>
            </a:r>
          </a:p>
          <a:p>
            <a:pPr lvl="1"/>
            <a:r>
              <a:rPr lang="fi-FI" dirty="0" smtClean="0"/>
              <a:t>Uudisrakentamisen vaikutukset mm. rakennustyyppien yleisyyteen</a:t>
            </a:r>
          </a:p>
          <a:p>
            <a:pPr lvl="1"/>
            <a:r>
              <a:rPr lang="fi-FI" dirty="0" smtClean="0"/>
              <a:t>Olemassa olevien rakennusten muutokset (peruskorjaukset)</a:t>
            </a:r>
          </a:p>
          <a:p>
            <a:r>
              <a:rPr lang="fi-FI" dirty="0" smtClean="0"/>
              <a:t>Huomioidaan energiatehokkuuden kasvuun, rakennusteknologiaan, energiantuotantoon ja ilmastoon liittyvät tekijät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50258-F92D-4EF6-9BDB-AB96F39BA1D2}" type="slidenum">
              <a:rPr lang="fi-FI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1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1"/>
            <a:ext cx="8207375" cy="648370"/>
          </a:xfrm>
        </p:spPr>
        <p:txBody>
          <a:bodyPr/>
          <a:lstStyle/>
          <a:p>
            <a:r>
              <a:rPr lang="fi-FI" dirty="0" smtClean="0"/>
              <a:t>Hankkeen toteutus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18488" cy="4392612"/>
          </a:xfrm>
        </p:spPr>
        <p:txBody>
          <a:bodyPr/>
          <a:lstStyle/>
          <a:p>
            <a:r>
              <a:rPr lang="fi-FI" dirty="0" smtClean="0"/>
              <a:t>Alustava malli luotu EU FP7 </a:t>
            </a:r>
            <a:r>
              <a:rPr lang="fi-FI" dirty="0" err="1" smtClean="0"/>
              <a:t>URGENCHE-hankkeessa</a:t>
            </a:r>
            <a:endParaRPr lang="fi-FI" dirty="0" smtClean="0"/>
          </a:p>
          <a:p>
            <a:pPr lvl="2"/>
            <a:r>
              <a:rPr lang="fi-FI" dirty="0" smtClean="0"/>
              <a:t>Paikkatietopohjainen rakennuskantamalli Opasnetissä</a:t>
            </a:r>
          </a:p>
          <a:p>
            <a:pPr lvl="2"/>
            <a:r>
              <a:rPr lang="fi-FI" dirty="0" smtClean="0"/>
              <a:t>Tällä hetkellä sisältää Kuopion dataa</a:t>
            </a:r>
            <a:endParaRPr lang="fi-FI" dirty="0"/>
          </a:p>
          <a:p>
            <a:r>
              <a:rPr lang="fi-FI" dirty="0" smtClean="0"/>
              <a:t>Mallia kehitetään siten, että voidaan kuvata rakennuskannan muutokset ja niiden vaikutukset terveyteen</a:t>
            </a:r>
          </a:p>
          <a:p>
            <a:r>
              <a:rPr lang="fi-FI" dirty="0" smtClean="0"/>
              <a:t>Tavoitteena, että vuoden 2014 lopussa malli sisältää tarvittavat tietorakenteet ja algoritmit vuoden 2020 rakennuskannan kuvaamiseksi ja arvion tärkeimpien terveyteen vaikuttavien sisäilmatekijöiden jakautumisesta.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50258-F92D-4EF6-9BDB-AB96F39BA1D2}" type="slidenum">
              <a:rPr lang="fi-FI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1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Esimerkki rakennuskantadatasta</a:t>
            </a:r>
            <a:endParaRPr lang="fi-FI" dirty="0"/>
          </a:p>
        </p:txBody>
      </p:sp>
      <p:sp>
        <p:nvSpPr>
          <p:cNvPr id="614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DE52EA-318D-4C00-A837-3325F269B88A}" type="datetime1">
              <a:rPr lang="en-GB" altLang="fi-FI" sz="1000" smtClean="0">
                <a:solidFill>
                  <a:srgbClr val="FFFFFF"/>
                </a:solidFill>
              </a:rPr>
              <a:pPr eaLnBrk="1" hangingPunct="1"/>
              <a:t>06/11/2013</a:t>
            </a:fld>
            <a:endParaRPr lang="en-GB" altLang="fi-FI" sz="1000" smtClean="0">
              <a:solidFill>
                <a:srgbClr val="FFFFFF"/>
              </a:solidFill>
            </a:endParaRPr>
          </a:p>
        </p:txBody>
      </p:sp>
      <p:sp>
        <p:nvSpPr>
          <p:cNvPr id="614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122AAF-5BC2-4520-93DC-D70CE54FE197}" type="slidenum">
              <a:rPr lang="en-GB" altLang="fi-FI" sz="1000" smtClean="0">
                <a:solidFill>
                  <a:srgbClr val="FFFFFF"/>
                </a:solidFill>
              </a:rPr>
              <a:pPr eaLnBrk="1" hangingPunct="1"/>
              <a:t>22</a:t>
            </a:fld>
            <a:endParaRPr lang="en-GB" altLang="fi-FI" sz="1000" smtClean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292"/>
            <a:ext cx="9982200" cy="551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90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Potentiaali ja käyttöarvo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Malli on välttämätön </a:t>
            </a:r>
            <a:r>
              <a:rPr lang="fi-FI" b="1" dirty="0" smtClean="0"/>
              <a:t>rakennusten aiheuttaman tautitaakan </a:t>
            </a:r>
            <a:r>
              <a:rPr lang="fi-FI" dirty="0" smtClean="0"/>
              <a:t>arvioimiseksi. </a:t>
            </a:r>
          </a:p>
          <a:p>
            <a:r>
              <a:rPr lang="fi-FI" dirty="0" smtClean="0"/>
              <a:t>Tuotettava työkalu on </a:t>
            </a:r>
            <a:r>
              <a:rPr lang="fi-FI" b="1" dirty="0" smtClean="0"/>
              <a:t>avoimesti eri tahojen käytettävissä. </a:t>
            </a:r>
          </a:p>
          <a:p>
            <a:r>
              <a:rPr lang="fi-FI" b="1" dirty="0" smtClean="0"/>
              <a:t>Uutuusarvo</a:t>
            </a:r>
            <a:r>
              <a:rPr lang="fi-FI" dirty="0" smtClean="0"/>
              <a:t>: rakennuskannan energiankulutuksen ja terveysvaikutusten yhtäaikainen arviointi avoimessa internet-ympäristössä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50258-F92D-4EF6-9BDB-AB96F39BA1D2}" type="slidenum">
              <a:rPr lang="fi-FI" smtClean="0">
                <a:solidFill>
                  <a:srgbClr val="FFFFFF"/>
                </a:solidFill>
              </a:rPr>
              <a:pPr>
                <a:defRPr/>
              </a:pPr>
              <a:t>23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8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YMAL Tautitaakka-analyysi </a:t>
            </a:r>
            <a:br>
              <a:rPr lang="fi-FI" dirty="0" smtClean="0"/>
            </a:br>
            <a:r>
              <a:rPr lang="fi-FI" dirty="0" smtClean="0"/>
              <a:t>Tilanne 10/2013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 smtClean="0"/>
              <a:t>SETURI =&gt; </a:t>
            </a:r>
            <a:r>
              <a:rPr lang="fi-FI" sz="2400" dirty="0" err="1" smtClean="0"/>
              <a:t>DALYt</a:t>
            </a:r>
            <a:endParaRPr lang="fi-FI" sz="2400" dirty="0" smtClean="0"/>
          </a:p>
          <a:p>
            <a:pPr lvl="1"/>
            <a:r>
              <a:rPr lang="fi-FI" sz="2000" dirty="0" smtClean="0"/>
              <a:t>Asikainen ym. 2013 Y&amp;T elokuu, </a:t>
            </a:r>
            <a:r>
              <a:rPr lang="fi-FI" sz="2000" dirty="0" err="1" smtClean="0"/>
              <a:t>blogi</a:t>
            </a:r>
            <a:r>
              <a:rPr lang="fi-FI" sz="2000" dirty="0" smtClean="0"/>
              <a:t> lokakuu</a:t>
            </a:r>
          </a:p>
          <a:p>
            <a:pPr lvl="1"/>
            <a:endParaRPr lang="fi-FI" sz="2000" dirty="0" smtClean="0"/>
          </a:p>
          <a:p>
            <a:r>
              <a:rPr lang="fi-FI" sz="2400" dirty="0" err="1" smtClean="0"/>
              <a:t>EBoDE</a:t>
            </a:r>
            <a:r>
              <a:rPr lang="fi-FI" sz="2400" dirty="0" smtClean="0"/>
              <a:t> </a:t>
            </a:r>
            <a:r>
              <a:rPr lang="fi-FI" sz="2400" i="1" dirty="0" err="1" smtClean="0"/>
              <a:t>Env</a:t>
            </a:r>
            <a:r>
              <a:rPr lang="fi-FI" sz="2400" i="1" dirty="0" smtClean="0"/>
              <a:t> Health </a:t>
            </a:r>
            <a:r>
              <a:rPr lang="fi-FI" sz="2400" i="1" dirty="0" err="1" smtClean="0"/>
              <a:t>Perspectives</a:t>
            </a:r>
            <a:r>
              <a:rPr lang="fi-FI" sz="2400" dirty="0" smtClean="0"/>
              <a:t> Hänninen et al. hyväksytty julkaistavaksi elokuu</a:t>
            </a:r>
          </a:p>
          <a:p>
            <a:pPr lvl="1"/>
            <a:endParaRPr lang="fi-FI" sz="2000" dirty="0" smtClean="0"/>
          </a:p>
          <a:p>
            <a:r>
              <a:rPr lang="fi-FI" sz="2400" b="1" dirty="0" smtClean="0"/>
              <a:t>Seuraavaksi</a:t>
            </a:r>
          </a:p>
          <a:p>
            <a:pPr lvl="1"/>
            <a:r>
              <a:rPr lang="fi-FI" sz="2000" dirty="0" smtClean="0"/>
              <a:t>puuttuvat kemikaalit? (Kutvonen 2012; </a:t>
            </a:r>
            <a:r>
              <a:rPr lang="fi-FI" sz="2000" dirty="0" err="1" smtClean="0"/>
              <a:t>Huijtbregts</a:t>
            </a:r>
            <a:r>
              <a:rPr lang="fi-FI" sz="2000" dirty="0" smtClean="0"/>
              <a:t> et al.2005)</a:t>
            </a:r>
          </a:p>
          <a:p>
            <a:pPr lvl="1"/>
            <a:r>
              <a:rPr lang="fi-FI" sz="2000" dirty="0" smtClean="0"/>
              <a:t>torjuntatoimenpiteiden priorisointi: TEKAISU</a:t>
            </a:r>
          </a:p>
          <a:p>
            <a:pPr lvl="2"/>
            <a:r>
              <a:rPr lang="fi-FI" sz="2000" dirty="0" smtClean="0"/>
              <a:t>sisäilma-altisteiden analyysi THL </a:t>
            </a:r>
            <a:r>
              <a:rPr lang="fi-FI" sz="2000" dirty="0" err="1" smtClean="0"/>
              <a:t>Reports</a:t>
            </a:r>
            <a:r>
              <a:rPr lang="fi-FI" sz="2000" dirty="0" smtClean="0"/>
              <a:t> 2/2013, Hänninen &amp; Asikainen Y&amp;T 2013</a:t>
            </a:r>
          </a:p>
          <a:p>
            <a:pPr lvl="1"/>
            <a:r>
              <a:rPr lang="fi-FI" sz="2000" dirty="0" smtClean="0"/>
              <a:t>pienhiukkaset, radon, tupakointi, astma</a:t>
            </a:r>
            <a:endParaRPr lang="fi-FI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89EC-D0CB-4F62-BDAD-F8C04CC83B69}" type="datetime1">
              <a:rPr lang="fi-FI" smtClean="0"/>
              <a:pPr/>
              <a:t>6.11.2013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05BE-1ADE-48C7-99EF-119B438ED51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7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 smtClean="0"/>
              <a:t>SETURI priorisoinnin muutos</a:t>
            </a:r>
            <a:endParaRPr lang="fi-FI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89EC-D0CB-4F62-BDAD-F8C04CC83B69}" type="datetime1">
              <a:rPr lang="fi-FI" smtClean="0"/>
              <a:pPr/>
              <a:t>6.11.2013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05BE-1ADE-48C7-99EF-119B438ED51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31714"/>
            <a:ext cx="6894512" cy="443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02328" y="6001763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Asikainen ym., 2013, Ympäristö ja Terveys</a:t>
            </a:r>
            <a:endParaRPr lang="fi-FI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010400" y="2401669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rgbClr val="FF0000"/>
                </a:solidFill>
              </a:rPr>
              <a:t>TOP5 ennallaan!</a:t>
            </a:r>
          </a:p>
          <a:p>
            <a:endParaRPr lang="fi-FI" b="1" dirty="0" smtClean="0">
              <a:solidFill>
                <a:srgbClr val="FF0000"/>
              </a:solidFill>
            </a:endParaRPr>
          </a:p>
          <a:p>
            <a:r>
              <a:rPr lang="fi-FI" b="1" dirty="0" smtClean="0">
                <a:solidFill>
                  <a:srgbClr val="FF0000"/>
                </a:solidFill>
              </a:rPr>
              <a:t>Sijat 6-12 uusiksi</a:t>
            </a:r>
            <a:endParaRPr lang="fi-FI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91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Pienhiukkasten tautitaakka</a:t>
            </a:r>
            <a:endParaRPr lang="fi-FI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" y="1249363"/>
            <a:ext cx="9216230" cy="5181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89EC-D0CB-4F62-BDAD-F8C04CC83B69}" type="datetime1">
              <a:rPr lang="fi-FI" smtClean="0"/>
              <a:pPr/>
              <a:t>6.11.2013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05BE-1ADE-48C7-99EF-119B438ED51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2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smtClean="0"/>
              <a:t>Puuttuvien kemikaalien kartoitus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257800" cy="4343400"/>
          </a:xfrm>
        </p:spPr>
        <p:txBody>
          <a:bodyPr/>
          <a:lstStyle/>
          <a:p>
            <a:r>
              <a:rPr lang="fi-FI" dirty="0" smtClean="0"/>
              <a:t>Tautikuorma-arvioissa vain kymmeniä </a:t>
            </a:r>
            <a:r>
              <a:rPr lang="fi-FI" dirty="0" err="1" smtClean="0"/>
              <a:t>altisteita</a:t>
            </a:r>
            <a:endParaRPr lang="fi-FI" dirty="0" smtClean="0"/>
          </a:p>
          <a:p>
            <a:r>
              <a:rPr lang="fi-FI" dirty="0" smtClean="0"/>
              <a:t>Yli 60 miljoonaa kemikaalia tunnetaan ja tuhansia epäilty haitallisiksi!</a:t>
            </a:r>
          </a:p>
          <a:p>
            <a:endParaRPr lang="fi-FI" dirty="0" smtClean="0"/>
          </a:p>
          <a:p>
            <a:r>
              <a:rPr lang="fi-FI" dirty="0" smtClean="0"/>
              <a:t>Voivatko esitetyt tautikuorma-arviot olla vain murto-osa todellisesta haitasta?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89EC-D0CB-4F62-BDAD-F8C04CC83B69}" type="datetime1">
              <a:rPr lang="fi-FI" smtClean="0"/>
              <a:pPr/>
              <a:t>6.11.2013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05BE-1ADE-48C7-99EF-119B438ED51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37855"/>
            <a:ext cx="2555875" cy="364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03675" y="536496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Kutvonen J, Asikainen A, Hänninen O, 2012.  Tautikuorma-arvioista puuttuvien kemikaalien kartoitus. Ympäristö ja Terveys, 10/2012.</a:t>
            </a:r>
          </a:p>
        </p:txBody>
      </p:sp>
    </p:spTree>
    <p:extLst>
      <p:ext uri="{BB962C8B-B14F-4D97-AF65-F5344CB8AC3E}">
        <p14:creationId xmlns:p14="http://schemas.microsoft.com/office/powerpoint/2010/main" val="108861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Puuttuvat kemikaaliryhmät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Tarkasteluun valittiin kaksi aineryhmää: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A Ilmansaasteet</a:t>
            </a:r>
          </a:p>
          <a:p>
            <a:pPr lvl="1"/>
            <a:r>
              <a:rPr lang="fi-FI" dirty="0" smtClean="0"/>
              <a:t>Ilmansaasteet ovat nousseet arvioinneissa hallitsevaan rooliin</a:t>
            </a:r>
          </a:p>
          <a:p>
            <a:pPr marL="355600" indent="-355600">
              <a:buNone/>
            </a:pPr>
            <a:r>
              <a:rPr lang="fi-FI" dirty="0" smtClean="0"/>
              <a:t>B Syöpävaaralliset, mutageeniset ja lisääntymistoksiset aineet (CMR)</a:t>
            </a:r>
          </a:p>
          <a:p>
            <a:pPr lvl="1"/>
            <a:r>
              <a:rPr lang="fi-FI" dirty="0" err="1" smtClean="0"/>
              <a:t>CMR-aineet</a:t>
            </a:r>
            <a:r>
              <a:rPr lang="fi-FI" dirty="0" smtClean="0"/>
              <a:t> ovat potentiaalisesti merkittäviä ja noteerattu mm. useissa </a:t>
            </a:r>
            <a:r>
              <a:rPr lang="fi-FI" dirty="0" err="1" smtClean="0"/>
              <a:t>kv-arvioinneissa</a:t>
            </a:r>
            <a:r>
              <a:rPr lang="fi-FI" dirty="0" smtClean="0"/>
              <a:t> (</a:t>
            </a:r>
            <a:r>
              <a:rPr lang="fi-FI" dirty="0" err="1" smtClean="0"/>
              <a:t>hazard</a:t>
            </a:r>
            <a:r>
              <a:rPr lang="fi-FI" dirty="0" smtClean="0"/>
              <a:t> </a:t>
            </a:r>
            <a:r>
              <a:rPr lang="fi-FI" dirty="0" err="1" smtClean="0"/>
              <a:t>identification</a:t>
            </a:r>
            <a:r>
              <a:rPr lang="fi-FI" dirty="0" smtClean="0"/>
              <a:t>)</a:t>
            </a:r>
          </a:p>
          <a:p>
            <a:pPr marL="0" indent="0">
              <a:buNone/>
            </a:pPr>
            <a:r>
              <a:rPr lang="fi-FI" dirty="0" smtClean="0"/>
              <a:t>Siten tarkastelusta puuttuvat edelleen mm. elintarvikkeiden lisäaineet, kosmetiikka jne.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89EC-D0CB-4F62-BDAD-F8C04CC83B69}" type="datetime1">
              <a:rPr lang="fi-FI" smtClean="0"/>
              <a:pPr/>
              <a:t>6.11.2013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05BE-1ADE-48C7-99EF-119B438ED51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7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smtClean="0"/>
              <a:t>TEKAISU</a:t>
            </a:r>
            <a:br>
              <a:rPr lang="fi-FI" sz="4000" dirty="0" smtClean="0"/>
            </a:br>
            <a:r>
              <a:rPr lang="fi-FI" sz="4000" dirty="0" smtClean="0"/>
              <a:t>Torjuntatoimenpiteet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 smtClean="0"/>
              <a:t>Astman riskitekijät	</a:t>
            </a:r>
          </a:p>
          <a:p>
            <a:pPr lvl="1"/>
            <a:r>
              <a:rPr lang="fi-FI" sz="2000" dirty="0" smtClean="0"/>
              <a:t>riski- vs. suojaavat tekijät</a:t>
            </a:r>
          </a:p>
          <a:p>
            <a:pPr lvl="1"/>
            <a:r>
              <a:rPr lang="fi-FI" sz="2000" dirty="0" smtClean="0"/>
              <a:t>life </a:t>
            </a:r>
            <a:r>
              <a:rPr lang="fi-FI" sz="2000" dirty="0" err="1" smtClean="0"/>
              <a:t>table</a:t>
            </a:r>
            <a:r>
              <a:rPr lang="fi-FI" sz="2000" dirty="0" smtClean="0"/>
              <a:t> </a:t>
            </a:r>
            <a:r>
              <a:rPr lang="fi-FI" sz="2000" dirty="0" err="1" smtClean="0"/>
              <a:t>model</a:t>
            </a:r>
            <a:r>
              <a:rPr lang="fi-FI" sz="2000" dirty="0" smtClean="0"/>
              <a:t>, </a:t>
            </a:r>
            <a:r>
              <a:rPr lang="fi-FI" sz="2000" dirty="0" err="1" smtClean="0"/>
              <a:t>insidenssi</a:t>
            </a:r>
            <a:r>
              <a:rPr lang="fi-FI" sz="2000" dirty="0" smtClean="0"/>
              <a:t> </a:t>
            </a:r>
            <a:r>
              <a:rPr lang="fi-FI" sz="2000" dirty="0" err="1" smtClean="0"/>
              <a:t>vs</a:t>
            </a:r>
            <a:r>
              <a:rPr lang="fi-FI" sz="2000" dirty="0" smtClean="0"/>
              <a:t> </a:t>
            </a:r>
            <a:r>
              <a:rPr lang="fi-FI" sz="2000" dirty="0" err="1" smtClean="0"/>
              <a:t>prevalenssi</a:t>
            </a:r>
            <a:r>
              <a:rPr lang="fi-FI" sz="2000" dirty="0" smtClean="0"/>
              <a:t> vertailu</a:t>
            </a:r>
          </a:p>
          <a:p>
            <a:pPr lvl="1"/>
            <a:r>
              <a:rPr lang="fi-FI" sz="2000" dirty="0" smtClean="0"/>
              <a:t>torjuntatoimenpiteiden arviointi</a:t>
            </a:r>
          </a:p>
          <a:p>
            <a:pPr lvl="1"/>
            <a:endParaRPr lang="fi-FI" sz="2000" dirty="0"/>
          </a:p>
          <a:p>
            <a:r>
              <a:rPr lang="fi-FI" sz="2400" dirty="0" smtClean="0"/>
              <a:t>Arvotehokkuuden analyysi</a:t>
            </a:r>
          </a:p>
          <a:p>
            <a:pPr lvl="1"/>
            <a:r>
              <a:rPr lang="fi-FI" sz="2000" dirty="0" smtClean="0"/>
              <a:t>aktiivi- ja passiivitupakointi, puun pienpoltto, nopeusrajoitukset, radonkorjaukset</a:t>
            </a:r>
            <a:endParaRPr lang="fi-FI" sz="2000" dirty="0"/>
          </a:p>
          <a:p>
            <a:pPr lvl="1"/>
            <a:r>
              <a:rPr lang="fi-FI" sz="2000" dirty="0" smtClean="0"/>
              <a:t>vaikutukset altistukseen -&gt; tautikuormaan</a:t>
            </a:r>
            <a:br>
              <a:rPr lang="fi-FI" sz="2000" dirty="0" smtClean="0"/>
            </a:br>
            <a:r>
              <a:rPr lang="fi-FI" sz="2000" dirty="0" smtClean="0"/>
              <a:t>suhteessa rahallisiin kustannuksiin ja koettuihin arvoihin</a:t>
            </a:r>
          </a:p>
          <a:p>
            <a:pPr lvl="1"/>
            <a:r>
              <a:rPr lang="fi-FI" sz="2000" dirty="0" smtClean="0"/>
              <a:t>kyselyaineisto 2012-13 (n=468)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89EC-D0CB-4F62-BDAD-F8C04CC83B69}" type="datetime1">
              <a:rPr lang="fi-FI" smtClean="0"/>
              <a:pPr/>
              <a:t>6.11.2013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05BE-1ADE-48C7-99EF-119B438ED51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91400" y="3442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rgbClr val="FF0000"/>
                </a:solidFill>
              </a:rPr>
              <a:t>Käynnissä</a:t>
            </a:r>
          </a:p>
          <a:p>
            <a:r>
              <a:rPr lang="fi-FI" b="1" dirty="0" smtClean="0">
                <a:solidFill>
                  <a:srgbClr val="FF0000"/>
                </a:solidFill>
              </a:rPr>
              <a:t>2013-2014</a:t>
            </a:r>
            <a:endParaRPr lang="fi-FI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5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Avoin päätöksentekokäytäntö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387"/>
            <a:ext cx="8218488" cy="4392612"/>
          </a:xfrm>
        </p:spPr>
        <p:txBody>
          <a:bodyPr/>
          <a:lstStyle/>
          <a:p>
            <a:r>
              <a:rPr lang="fi-FI" dirty="0" smtClean="0"/>
              <a:t>Menetelmä</a:t>
            </a:r>
            <a:r>
              <a:rPr lang="fi-FI" baseline="0" dirty="0" smtClean="0"/>
              <a:t> tiedon parempaan hyödyntämiseen yhteiskunnallisessa päätöksenteossa.</a:t>
            </a:r>
          </a:p>
          <a:p>
            <a:r>
              <a:rPr lang="fi-FI" baseline="0" dirty="0" smtClean="0"/>
              <a:t>Tarkastelee erityisesti tiedontuotantoa päätösten valmisteluvaiheessa.</a:t>
            </a:r>
          </a:p>
          <a:p>
            <a:r>
              <a:rPr lang="fi-FI" dirty="0" smtClean="0"/>
              <a:t>Perustuu kuuteen pääperiaatteeseen, jotka</a:t>
            </a:r>
            <a:r>
              <a:rPr lang="fi-FI" baseline="0" dirty="0" smtClean="0"/>
              <a:t> ohjaavat sisällöntuotantoa.</a:t>
            </a:r>
          </a:p>
          <a:p>
            <a:r>
              <a:rPr lang="fi-FI" baseline="0" dirty="0" smtClean="0"/>
              <a:t>Työn käytännön tekeminen jakautuu neljään osaan, jotka ovat ajallisesti päällekkäisiä.</a:t>
            </a:r>
          </a:p>
          <a:p>
            <a:r>
              <a:rPr lang="fi-FI" baseline="0" dirty="0" smtClean="0"/>
              <a:t>Pyrkii vastaamaan tavoitteisiin, jotka on asetettu hallitusohjelmassa (ympäristön terveysvaikutukset kaikkeen päätöksentekoon), tutkimuslaitosuudistuksessa (strategisen tutkimuksen kehittäminen) ja avoimen hallinnon hankkeessa.</a:t>
            </a:r>
          </a:p>
          <a:p>
            <a:r>
              <a:rPr lang="fi-FI" baseline="0" dirty="0" smtClean="0"/>
              <a:t>Rakennettu yhteensopivaksi kokonaisarkkitehtuurin kanssa.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srgbClr val="FFFFFF"/>
                </a:solidFill>
              </a:rPr>
              <a:t>10.10.2013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19D08-353C-4BDD-A36F-3CFB32C7A705}" type="slidenum">
              <a:rPr lang="fi-FI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59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5191CD"/>
      </a:accent3>
      <a:accent4>
        <a:srgbClr val="BEBEBE"/>
      </a:accent4>
      <a:accent5>
        <a:srgbClr val="E20077"/>
      </a:accent5>
      <a:accent6>
        <a:srgbClr val="B19ACA"/>
      </a:accent6>
      <a:hlink>
        <a:srgbClr val="C1DF63"/>
      </a:hlink>
      <a:folHlink>
        <a:srgbClr val="0046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L_fi_2012_2003">
  <a:themeElements>
    <a:clrScheme name="THL_fi_2012_2003 1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C1DF63"/>
      </a:accent2>
      <a:accent3>
        <a:srgbClr val="FFFFFF"/>
      </a:accent3>
      <a:accent4>
        <a:srgbClr val="000000"/>
      </a:accent4>
      <a:accent5>
        <a:srgbClr val="BFDDB0"/>
      </a:accent5>
      <a:accent6>
        <a:srgbClr val="AFCA59"/>
      </a:accent6>
      <a:hlink>
        <a:srgbClr val="6BC9C7"/>
      </a:hlink>
      <a:folHlink>
        <a:srgbClr val="5191CD"/>
      </a:folHlink>
    </a:clrScheme>
    <a:fontScheme name="THL_fi_2012_20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_fi_2012_2003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C1DF63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AFCA59"/>
        </a:accent6>
        <a:hlink>
          <a:srgbClr val="6BC9C7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10776</TotalTime>
  <Words>1033</Words>
  <Application>Microsoft Office PowerPoint</Application>
  <PresentationFormat>On-screen Show (4:3)</PresentationFormat>
  <Paragraphs>201</Paragraphs>
  <Slides>23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Benutzerdefiniertes Design</vt:lpstr>
      <vt:lpstr>THL_fi_2012_2003</vt:lpstr>
      <vt:lpstr>Tekaisu-johtoryhmä 6.11.2013</vt:lpstr>
      <vt:lpstr>Esityslista</vt:lpstr>
      <vt:lpstr>YMAL Tautitaakka-analyysi  Tilanne 10/2013</vt:lpstr>
      <vt:lpstr>SETURI priorisoinnin muutos</vt:lpstr>
      <vt:lpstr>Pienhiukkasten tautitaakka</vt:lpstr>
      <vt:lpstr>Puuttuvien kemikaalien kartoitus</vt:lpstr>
      <vt:lpstr>Puuttuvat kemikaaliryhmät</vt:lpstr>
      <vt:lpstr>TEKAISU Torjuntatoimenpiteet</vt:lpstr>
      <vt:lpstr>Avoin päätöksentekokäytäntö</vt:lpstr>
      <vt:lpstr>Periaatteet</vt:lpstr>
      <vt:lpstr>Työn tekemiseen osat</vt:lpstr>
      <vt:lpstr>Avoin päätöksen- tekokäytäntö</vt:lpstr>
      <vt:lpstr>Kytkennät kokonaisarkkitehtuuriin</vt:lpstr>
      <vt:lpstr>Ympäristöterveydenhuollon kokonaisarkkitehtuuri</vt:lpstr>
      <vt:lpstr>YMALin STM-hakemukset 2014: terveysvaikutusten kokonaismalli</vt:lpstr>
      <vt:lpstr>Tautitaakkamalli</vt:lpstr>
      <vt:lpstr>Vesiopas – veden käsittelyvaihtoehtojen vertailu</vt:lpstr>
      <vt:lpstr>Talousveden terveysriskien arvioinnin työkalun kehittäminen vuonna 2014 </vt:lpstr>
      <vt:lpstr>Rakennuskantamalli</vt:lpstr>
      <vt:lpstr>Tavoite</vt:lpstr>
      <vt:lpstr>Hankkeen toteutus</vt:lpstr>
      <vt:lpstr>Esimerkki rakennuskantadatasta</vt:lpstr>
      <vt:lpstr>Potentiaali ja käyttöarvo</vt:lpstr>
    </vt:vector>
  </TitlesOfParts>
  <Company>Recommended Finland Oy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Arja Rintamäki</dc:creator>
  <cp:lastModifiedBy>Tuomisto Jouni</cp:lastModifiedBy>
  <cp:revision>274</cp:revision>
  <cp:lastPrinted>2012-05-25T13:37:00Z</cp:lastPrinted>
  <dcterms:created xsi:type="dcterms:W3CDTF">2008-11-25T11:20:11Z</dcterms:created>
  <dcterms:modified xsi:type="dcterms:W3CDTF">2013-11-06T07:40:17Z</dcterms:modified>
</cp:coreProperties>
</file>