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876" r:id="rId2"/>
  </p:sldMasterIdLst>
  <p:notesMasterIdLst>
    <p:notesMasterId r:id="rId17"/>
  </p:notesMasterIdLst>
  <p:handoutMasterIdLst>
    <p:handoutMasterId r:id="rId18"/>
  </p:handoutMasterIdLst>
  <p:sldIdLst>
    <p:sldId id="256" r:id="rId3"/>
    <p:sldId id="274" r:id="rId4"/>
    <p:sldId id="265" r:id="rId5"/>
    <p:sldId id="276" r:id="rId6"/>
    <p:sldId id="277" r:id="rId7"/>
    <p:sldId id="261" r:id="rId8"/>
    <p:sldId id="262" r:id="rId9"/>
    <p:sldId id="263" r:id="rId10"/>
    <p:sldId id="268" r:id="rId11"/>
    <p:sldId id="270" r:id="rId12"/>
    <p:sldId id="269" r:id="rId13"/>
    <p:sldId id="264" r:id="rId14"/>
    <p:sldId id="272" r:id="rId15"/>
    <p:sldId id="273" r:id="rId16"/>
  </p:sldIdLst>
  <p:sldSz cx="9144000" cy="6858000" type="screen4x3"/>
  <p:notesSz cx="6743700" cy="9875838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0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64" tIns="43832" rIns="87664" bIns="43832" numCol="1" anchor="t" anchorCtr="0" compatLnSpc="1">
            <a:prstTxWarp prst="textNoShape">
              <a:avLst/>
            </a:prstTxWarp>
          </a:bodyPr>
          <a:lstStyle>
            <a:lvl1pPr defTabSz="87630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6988" y="0"/>
            <a:ext cx="2894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64" tIns="43832" rIns="87664" bIns="43832" numCol="1" anchor="t" anchorCtr="0" compatLnSpc="1">
            <a:prstTxWarp prst="textNoShape">
              <a:avLst/>
            </a:prstTxWarp>
          </a:bodyPr>
          <a:lstStyle>
            <a:lvl1pPr algn="r" defTabSz="87630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2288"/>
            <a:ext cx="2895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64" tIns="43832" rIns="87664" bIns="43832" numCol="1" anchor="b" anchorCtr="0" compatLnSpc="1">
            <a:prstTxWarp prst="textNoShape">
              <a:avLst/>
            </a:prstTxWarp>
          </a:bodyPr>
          <a:lstStyle>
            <a:lvl1pPr defTabSz="87630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6988" y="9412288"/>
            <a:ext cx="28940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64" tIns="43832" rIns="87664" bIns="43832" numCol="1" anchor="b" anchorCtr="0" compatLnSpc="1">
            <a:prstTxWarp prst="textNoShape">
              <a:avLst/>
            </a:prstTxWarp>
          </a:bodyPr>
          <a:lstStyle>
            <a:lvl1pPr algn="r" defTabSz="876300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8917EE76-E6FA-4C8E-AE1B-071A66F4F57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2514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79" rIns="94957" bIns="47479" numCol="1" anchor="t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79" rIns="94957" bIns="47479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9950" y="768350"/>
            <a:ext cx="4940300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91063"/>
            <a:ext cx="539432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79" rIns="94957" bIns="47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79" rIns="94957" bIns="47479" numCol="1" anchor="b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80538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79" rIns="94957" bIns="47479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6FB10A6-9522-4178-B06B-CCCC19468E7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8093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1538" y="768350"/>
            <a:ext cx="4937125" cy="3703638"/>
          </a:xfrm>
          <a:ln/>
        </p:spPr>
      </p:sp>
      <p:sp>
        <p:nvSpPr>
          <p:cNvPr id="54275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sz="1500" smtClean="0"/>
          </a:p>
        </p:txBody>
      </p:sp>
      <p:sp>
        <p:nvSpPr>
          <p:cNvPr id="54276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890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890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890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890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20F69CB-A670-4BFE-AB27-0026FE21041B}" type="slidenum">
              <a:rPr lang="fi-FI" smtClean="0"/>
              <a:pPr eaLnBrk="1" hangingPunct="1"/>
              <a:t>3</a:t>
            </a:fld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95288" y="1340768"/>
            <a:ext cx="8137152" cy="1512167"/>
          </a:xfrm>
        </p:spPr>
        <p:txBody>
          <a:bodyPr anchor="t"/>
          <a:lstStyle>
            <a:lvl1pPr>
              <a:lnSpc>
                <a:spcPct val="150000"/>
              </a:lnSpc>
              <a:defRPr sz="3600"/>
            </a:lvl1pPr>
          </a:lstStyle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996877"/>
            <a:ext cx="6121400" cy="792163"/>
          </a:xfrm>
        </p:spPr>
        <p:txBody>
          <a:bodyPr/>
          <a:lstStyle>
            <a:lvl1pPr marL="0" indent="0">
              <a:lnSpc>
                <a:spcPct val="200000"/>
              </a:lnSpc>
              <a:buFont typeface="Wingdings" pitchFamily="2" charset="2"/>
              <a:buNone/>
              <a:defRPr sz="1600"/>
            </a:lvl1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22614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13000"/>
            <a:ext cx="25908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D9B21-8F66-4F5D-A003-7B9CDE0B1DB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723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42A0-1557-4B2E-8ACE-A86A238B15C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16.5.2014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D663-5358-4EE7-999E-6475753DB00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44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42A0-1557-4B2E-8ACE-A86A238B15C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16.5.2014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D663-5358-4EE7-999E-6475753DB00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28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42A0-1557-4B2E-8ACE-A86A238B15C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16.5.2014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D663-5358-4EE7-999E-6475753DB00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67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42A0-1557-4B2E-8ACE-A86A238B15C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16.5.2014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D663-5358-4EE7-999E-6475753DB00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26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42A0-1557-4B2E-8ACE-A86A238B15C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16.5.2014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D663-5358-4EE7-999E-6475753DB00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91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42A0-1557-4B2E-8ACE-A86A238B15C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16.5.2014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D663-5358-4EE7-999E-6475753DB00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06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42A0-1557-4B2E-8ACE-A86A238B15C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16.5.2014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D663-5358-4EE7-999E-6475753DB00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01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42A0-1557-4B2E-8ACE-A86A238B15C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16.5.2014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D663-5358-4EE7-999E-6475753DB00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51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42A0-1557-4B2E-8ACE-A86A238B15C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16.5.2014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D663-5358-4EE7-999E-6475753DB00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7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13000"/>
            <a:ext cx="25908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5F27A-CE5B-4D40-BF93-DFF2B12527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610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42A0-1557-4B2E-8ACE-A86A238B15C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16.5.2014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D663-5358-4EE7-999E-6475753DB00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66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42A0-1557-4B2E-8ACE-A86A238B15C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16.5.2014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D663-5358-4EE7-999E-6475753DB00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48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13000"/>
            <a:ext cx="25908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11831" y="1412776"/>
            <a:ext cx="6121400" cy="4968552"/>
          </a:xfrm>
        </p:spPr>
        <p:txBody>
          <a:bodyPr/>
          <a:lstStyle>
            <a:lvl1pPr marL="0" indent="0">
              <a:lnSpc>
                <a:spcPct val="200000"/>
              </a:lnSpc>
              <a:buFont typeface="Wingdings" pitchFamily="2" charset="2"/>
              <a:buNone/>
              <a:defRPr sz="1600"/>
            </a:lvl1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0AE02-AFF9-4425-866D-EACA2FC8579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626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13000"/>
            <a:ext cx="25908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noProof="0" smtClean="0"/>
              <a:t>Muokkaa tekstin perustyylejä napsauttamalla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138F3-0E53-48F9-977E-DF8BF0C98CE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910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13000"/>
            <a:ext cx="25908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95288" y="1557338"/>
            <a:ext cx="4038600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86288" y="1557338"/>
            <a:ext cx="4038600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90C0-775B-4F13-9240-50C34790A08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927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13000"/>
            <a:ext cx="25908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82B7A-FBEC-4611-8F35-3B00503BDC5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000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13000"/>
            <a:ext cx="25908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EF517-8412-4EBD-A6BC-2E0E48CDAFC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820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13000"/>
            <a:ext cx="25908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CB254-7A77-4353-9403-6FAE96B167D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10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13000"/>
            <a:ext cx="25908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DAA43-E3AE-4E2D-88CC-2C555BEF56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27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2385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perustyyliä napsauttamalla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57338"/>
            <a:ext cx="82296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Text Box 9"/>
          <p:cNvSpPr txBox="1">
            <a:spLocks noChangeArrowheads="1"/>
          </p:cNvSpPr>
          <p:nvPr/>
        </p:nvSpPr>
        <p:spPr bwMode="auto">
          <a:xfrm>
            <a:off x="323850" y="6021388"/>
            <a:ext cx="1944688" cy="2746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800" dirty="0" smtClean="0"/>
          </a:p>
        </p:txBody>
      </p:sp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1187450" y="6548438"/>
            <a:ext cx="11525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fld id="{536597BA-AEFE-4962-98BA-38EB92701DB0}" type="datetime1">
              <a:rPr lang="fi-FI" sz="900">
                <a:solidFill>
                  <a:srgbClr val="7F7F7F"/>
                </a:solidFill>
                <a:latin typeface="Verdana" pitchFamily="34" charset="0"/>
              </a:rPr>
              <a:pPr/>
              <a:t>16.5.2014</a:t>
            </a:fld>
            <a:endParaRPr lang="fi-FI" sz="900" dirty="0">
              <a:solidFill>
                <a:srgbClr val="7F7F7F"/>
              </a:solidFill>
              <a:latin typeface="Verdana" pitchFamily="34" charset="0"/>
            </a:endParaRPr>
          </a:p>
        </p:txBody>
      </p:sp>
      <p:sp>
        <p:nvSpPr>
          <p:cNvPr id="1030" name="Text Box 12"/>
          <p:cNvSpPr txBox="1">
            <a:spLocks noChangeArrowheads="1"/>
          </p:cNvSpPr>
          <p:nvPr/>
        </p:nvSpPr>
        <p:spPr bwMode="auto">
          <a:xfrm>
            <a:off x="395288" y="6548438"/>
            <a:ext cx="792162" cy="1365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i-FI" sz="900" dirty="0" err="1" smtClean="0">
                <a:solidFill>
                  <a:schemeClr val="tx2"/>
                </a:solidFill>
                <a:latin typeface="Verdana" charset="0"/>
              </a:rPr>
              <a:t>www.lvm.fi</a:t>
            </a:r>
            <a:endParaRPr lang="fi-FI" sz="900" dirty="0" smtClean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48438"/>
            <a:ext cx="9366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2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3DD134C-F0CA-4509-A6D5-BDAD1397B4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400">
          <a:solidFill>
            <a:srgbClr val="7F7F7F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F7F7F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000">
          <a:solidFill>
            <a:srgbClr val="7F7F7F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F7F7F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rgbClr val="7F7F7F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1AC42A0-1557-4B2E-8ACE-A86A238B15C2}" type="datetimeFigureOut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16.5.2014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2B8D663-5358-4EE7-999E-6475753DB00E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4871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1"/>
          <p:cNvSpPr>
            <a:spLocks noGrp="1"/>
          </p:cNvSpPr>
          <p:nvPr>
            <p:ph type="ctrTitle"/>
          </p:nvPr>
        </p:nvSpPr>
        <p:spPr>
          <a:xfrm>
            <a:off x="395288" y="1341438"/>
            <a:ext cx="8569200" cy="1511300"/>
          </a:xfrm>
        </p:spPr>
        <p:txBody>
          <a:bodyPr/>
          <a:lstStyle/>
          <a:p>
            <a:r>
              <a:rPr lang="fi-FI" sz="3200" b="1" dirty="0">
                <a:ea typeface="ＭＳ Ｐゴシック" pitchFamily="34" charset="-128"/>
              </a:rPr>
              <a:t>Liikenne ja viestintä </a:t>
            </a:r>
            <a:br>
              <a:rPr lang="fi-FI" sz="3200" b="1" dirty="0">
                <a:ea typeface="ＭＳ Ｐゴシック" pitchFamily="34" charset="-128"/>
              </a:rPr>
            </a:br>
            <a:r>
              <a:rPr lang="fi-FI" sz="3200" b="1" dirty="0">
                <a:ea typeface="ＭＳ Ｐゴシック" pitchFamily="34" charset="-128"/>
              </a:rPr>
              <a:t>digitaalisessa </a:t>
            </a:r>
            <a:r>
              <a:rPr lang="fi-FI" sz="3200" b="1" dirty="0" smtClean="0">
                <a:ea typeface="ＭＳ Ｐゴシック" pitchFamily="34" charset="-128"/>
              </a:rPr>
              <a:t>Suomessa 2020</a:t>
            </a:r>
            <a:r>
              <a:rPr lang="fi-FI" dirty="0">
                <a:ea typeface="ＭＳ Ｐゴシック" pitchFamily="34" charset="-128"/>
              </a:rPr>
              <a:t/>
            </a:r>
            <a:br>
              <a:rPr lang="fi-FI" dirty="0">
                <a:ea typeface="ＭＳ Ｐゴシック" pitchFamily="34" charset="-128"/>
              </a:rPr>
            </a:br>
            <a:endParaRPr lang="fi-FI" dirty="0" smtClean="0">
              <a:ea typeface="ＭＳ Ｐゴシック" pitchFamily="34" charset="-128"/>
            </a:endParaRPr>
          </a:p>
        </p:txBody>
      </p:sp>
      <p:sp>
        <p:nvSpPr>
          <p:cNvPr id="12291" name="Alaotsikko 2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136904" cy="792163"/>
          </a:xfrm>
        </p:spPr>
        <p:txBody>
          <a:bodyPr/>
          <a:lstStyle/>
          <a:p>
            <a:r>
              <a:rPr lang="fi-FI" sz="2800" dirty="0">
                <a:ea typeface="ＭＳ Ｐゴシック" pitchFamily="34" charset="-128"/>
              </a:rPr>
              <a:t>M</a:t>
            </a:r>
            <a:r>
              <a:rPr lang="fi-FI" sz="2800" dirty="0" smtClean="0">
                <a:ea typeface="ＭＳ Ｐゴシック" pitchFamily="34" charset="-128"/>
              </a:rPr>
              <a:t>itä tulevaisuuskatsaus pitää sisällään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Digitaalinen tieto hyvinvoinnin ja </a:t>
            </a:r>
            <a:r>
              <a:rPr lang="fi-FI" dirty="0" smtClean="0"/>
              <a:t>kasvun </a:t>
            </a:r>
            <a:r>
              <a:rPr lang="fi-FI" dirty="0"/>
              <a:t>lähteenä</a:t>
            </a:r>
            <a:endParaRPr lang="fi-FI" sz="36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EED4C-4D1F-4F7F-B0E5-06F6B76FF9BB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555776" y="2420888"/>
            <a:ext cx="6336704" cy="124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i-FI" sz="16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/>
            <a:endParaRPr lang="fi-FI" sz="16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/>
            <a:endParaRPr lang="fi-FI" sz="16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buFontTx/>
              <a:buChar char="-"/>
            </a:pPr>
            <a:endParaRPr lang="fi-FI" dirty="0" smtClean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  <a:p>
            <a:pPr marL="285750" indent="-285750" algn="ctr" eaLnBrk="1" hangingPunct="1">
              <a:buFontTx/>
              <a:buChar char="-"/>
            </a:pPr>
            <a:endParaRPr lang="fi-FI" dirty="0" smtClean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  <a:p>
            <a:pPr marL="285750" indent="-285750" algn="ctr" eaLnBrk="1" hangingPunct="1">
              <a:buFontTx/>
              <a:buChar char="-"/>
            </a:pPr>
            <a:endParaRPr lang="fi-FI" dirty="0" smtClean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  <a:p>
            <a:pPr algn="ctr" eaLnBrk="1" hangingPunct="1"/>
            <a:r>
              <a:rPr lang="fi-FI" dirty="0" smtClean="0">
                <a:solidFill>
                  <a:srgbClr val="0E4194"/>
                </a:solidFill>
                <a:latin typeface="Calibri" pitchFamily="34" charset="0"/>
                <a:cs typeface="Arial" charset="0"/>
              </a:rPr>
              <a:t>	 </a:t>
            </a:r>
            <a:br>
              <a:rPr lang="fi-FI" dirty="0" smtClean="0">
                <a:solidFill>
                  <a:srgbClr val="0E4194"/>
                </a:solidFill>
                <a:latin typeface="Calibri" pitchFamily="34" charset="0"/>
                <a:cs typeface="Arial" charset="0"/>
              </a:rPr>
            </a:br>
            <a:endParaRPr lang="fi-FI" sz="1200" dirty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575764" y="1568709"/>
            <a:ext cx="2412060" cy="1008112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rgbClr val="0070C0"/>
            </a:solidFill>
            <a:round/>
            <a:headEnd type="none" w="lg" len="lg"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marL="6350" indent="-6350" algn="ctr">
              <a:defRPr/>
            </a:pPr>
            <a:endParaRPr lang="fi-FI" sz="14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50" indent="-6350" algn="ctr">
              <a:defRPr/>
            </a:pPr>
            <a:r>
              <a:rPr lang="fi-FI" sz="1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Käyttäjän </a:t>
            </a:r>
            <a:r>
              <a:rPr lang="fi-FI" sz="1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oikeus omaan tietoonsa ja sen hyödyntämiseen</a:t>
            </a:r>
          </a:p>
          <a:p>
            <a:pPr marL="6350" indent="-6350" algn="ctr">
              <a:defRPr/>
            </a:pPr>
            <a:endParaRPr lang="fi-FI" sz="1400" dirty="0">
              <a:solidFill>
                <a:srgbClr val="0E4194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581757" y="2688739"/>
            <a:ext cx="2412060" cy="1008112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rgbClr val="0070C0"/>
            </a:solidFill>
            <a:round/>
            <a:headEnd type="none" w="lg" len="lg"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marL="6350" indent="-6350" algn="ctr">
              <a:defRPr/>
            </a:pPr>
            <a:endParaRPr lang="fi-FI" sz="14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50" indent="-6350" algn="ctr">
              <a:defRPr/>
            </a:pPr>
            <a:r>
              <a:rPr lang="fi-FI" sz="1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Luottamuksen </a:t>
            </a:r>
            <a:r>
              <a:rPr lang="fi-FI" sz="1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palauttaminen internetiin</a:t>
            </a:r>
          </a:p>
          <a:p>
            <a:pPr marL="6350" indent="-6350" algn="ctr">
              <a:defRPr/>
            </a:pPr>
            <a:endParaRPr lang="fi-FI" sz="1400" dirty="0">
              <a:solidFill>
                <a:srgbClr val="0E4194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549411" y="3861048"/>
            <a:ext cx="2444406" cy="1008112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rgbClr val="0070C0"/>
            </a:solidFill>
            <a:round/>
            <a:headEnd type="none" w="lg" len="lg"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marL="6350" indent="-6350" algn="ctr">
              <a:defRPr/>
            </a:pPr>
            <a:endParaRPr lang="fi-FI" sz="14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50" indent="-6350" algn="ctr">
              <a:defRPr/>
            </a:pPr>
            <a:r>
              <a:rPr lang="fi-FI" sz="1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Datan </a:t>
            </a:r>
            <a:r>
              <a:rPr lang="fi-FI" sz="1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liiketoiminta- ja </a:t>
            </a:r>
            <a:r>
              <a:rPr lang="fi-FI" sz="1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käyttö-mahdollisuudet</a:t>
            </a:r>
            <a:endParaRPr lang="fi-FI" sz="14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50" indent="-6350" algn="ctr">
              <a:defRPr/>
            </a:pPr>
            <a:endParaRPr lang="fi-FI" sz="1400" dirty="0">
              <a:solidFill>
                <a:srgbClr val="0E4194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531548" y="5013176"/>
            <a:ext cx="2456276" cy="1008112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rgbClr val="0070C0"/>
            </a:solidFill>
            <a:round/>
            <a:headEnd type="none" w="lg" len="lg"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marL="6350" indent="-6350" algn="ctr">
              <a:defRPr/>
            </a:pPr>
            <a:r>
              <a:rPr lang="fi-FI" sz="1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Tieto </a:t>
            </a:r>
            <a:r>
              <a:rPr lang="fi-FI" sz="1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 </a:t>
            </a:r>
            <a:r>
              <a:rPr lang="fi-FI" sz="1400" b="1" dirty="0" err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digitalisaatio</a:t>
            </a:r>
            <a:r>
              <a:rPr lang="fi-FI" sz="1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liikenteessä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059832" y="4041068"/>
            <a:ext cx="568863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i-FI" sz="1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pilvipalvelut – konesalit – esineiden internet – suuret tietomassat – vihreä ICT </a:t>
            </a:r>
            <a:endParaRPr lang="fi-FI" dirty="0" smtClean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  <a:p>
            <a:pPr marL="285750" indent="-285750" algn="ctr" eaLnBrk="1" hangingPunct="1">
              <a:buFontTx/>
              <a:buChar char="-"/>
            </a:pPr>
            <a:endParaRPr lang="fi-FI" dirty="0" smtClean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  <a:p>
            <a:pPr marL="285750" indent="-285750" algn="ctr" eaLnBrk="1" hangingPunct="1">
              <a:buFontTx/>
              <a:buChar char="-"/>
            </a:pPr>
            <a:endParaRPr lang="fi-FI" dirty="0" smtClean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  <a:p>
            <a:pPr algn="ctr" eaLnBrk="1" hangingPunct="1"/>
            <a:r>
              <a:rPr lang="fi-FI" dirty="0" smtClean="0">
                <a:solidFill>
                  <a:srgbClr val="0E4194"/>
                </a:solidFill>
                <a:latin typeface="Calibri" pitchFamily="34" charset="0"/>
                <a:cs typeface="Arial" charset="0"/>
              </a:rPr>
              <a:t>	 </a:t>
            </a:r>
            <a:br>
              <a:rPr lang="fi-FI" dirty="0" smtClean="0">
                <a:solidFill>
                  <a:srgbClr val="0E4194"/>
                </a:solidFill>
                <a:latin typeface="Calibri" pitchFamily="34" charset="0"/>
                <a:cs typeface="Arial" charset="0"/>
              </a:rPr>
            </a:br>
            <a:endParaRPr lang="fi-FI" sz="1200" dirty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076351" y="2700656"/>
            <a:ext cx="5688631" cy="99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i-FI" sz="1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käyttäjätietojen käyttö – tietoturvaosaaminen – tietoturva kilpailuetuna – kyberuhkien liennytys – tietoturvalliset laitteet ja palvelut - tietoturvallisuustyön kehittäminen – viranomaisten tiedonvaihto</a:t>
            </a:r>
            <a:endParaRPr lang="fi-FI" sz="14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076352" y="1686245"/>
            <a:ext cx="5688631" cy="89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i-FI" sz="1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kokonaisvaltainen </a:t>
            </a:r>
            <a:r>
              <a:rPr lang="fi-FI" sz="14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digitalisaatiostrategia</a:t>
            </a:r>
            <a:r>
              <a:rPr lang="fi-FI" sz="1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julkiset tietoaineistot – omien tietojen hallinnointi – yksityiset tietoaineistot  </a:t>
            </a:r>
            <a:endParaRPr lang="fi-FI" sz="16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ctr" eaLnBrk="1" hangingPunct="1">
              <a:buFontTx/>
              <a:buChar char="-"/>
            </a:pPr>
            <a:endParaRPr lang="fi-FI" dirty="0" smtClean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  <a:p>
            <a:pPr marL="285750" indent="-285750" algn="ctr" eaLnBrk="1" hangingPunct="1">
              <a:buFontTx/>
              <a:buChar char="-"/>
            </a:pPr>
            <a:endParaRPr lang="fi-FI" dirty="0" smtClean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  <a:p>
            <a:pPr algn="ctr" eaLnBrk="1" hangingPunct="1"/>
            <a:r>
              <a:rPr lang="fi-FI" dirty="0" smtClean="0">
                <a:solidFill>
                  <a:srgbClr val="0E4194"/>
                </a:solidFill>
                <a:latin typeface="Calibri" pitchFamily="34" charset="0"/>
                <a:cs typeface="Arial" charset="0"/>
              </a:rPr>
              <a:t>	 </a:t>
            </a:r>
            <a:br>
              <a:rPr lang="fi-FI" dirty="0" smtClean="0">
                <a:solidFill>
                  <a:srgbClr val="0E4194"/>
                </a:solidFill>
                <a:latin typeface="Calibri" pitchFamily="34" charset="0"/>
                <a:cs typeface="Arial" charset="0"/>
              </a:rPr>
            </a:br>
            <a:endParaRPr lang="fi-FI" sz="1200" dirty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203848" y="5337049"/>
            <a:ext cx="568863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i-FI" sz="14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fi-FI" sz="1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iikenteen tietorakenteet ja –varannot – liikenteen ohjaus</a:t>
            </a:r>
            <a:endParaRPr lang="fi-FI" sz="16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buFontTx/>
              <a:buChar char="-"/>
            </a:pPr>
            <a:endParaRPr lang="fi-FI" dirty="0" smtClean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  <a:p>
            <a:pPr marL="285750" indent="-285750" algn="ctr" eaLnBrk="1" hangingPunct="1">
              <a:buFontTx/>
              <a:buChar char="-"/>
            </a:pPr>
            <a:endParaRPr lang="fi-FI" dirty="0" smtClean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  <a:p>
            <a:pPr marL="285750" indent="-285750" algn="ctr" eaLnBrk="1" hangingPunct="1">
              <a:buFontTx/>
              <a:buChar char="-"/>
            </a:pPr>
            <a:endParaRPr lang="fi-FI" dirty="0" smtClean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  <a:p>
            <a:pPr algn="ctr" eaLnBrk="1" hangingPunct="1"/>
            <a:r>
              <a:rPr lang="fi-FI" dirty="0" smtClean="0">
                <a:solidFill>
                  <a:srgbClr val="0E4194"/>
                </a:solidFill>
                <a:latin typeface="Calibri" pitchFamily="34" charset="0"/>
                <a:cs typeface="Arial" charset="0"/>
              </a:rPr>
              <a:t>	 </a:t>
            </a:r>
            <a:br>
              <a:rPr lang="fi-FI" dirty="0" smtClean="0">
                <a:solidFill>
                  <a:srgbClr val="0E4194"/>
                </a:solidFill>
                <a:latin typeface="Calibri" pitchFamily="34" charset="0"/>
                <a:cs typeface="Arial" charset="0"/>
              </a:rPr>
            </a:br>
            <a:endParaRPr lang="fi-FI" sz="1200" dirty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1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Infrastruktuuri kasvun alustana</a:t>
            </a:r>
            <a:endParaRPr lang="fi-FI" sz="36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EED4C-4D1F-4F7F-B0E5-06F6B76FF9BB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555776" y="2420888"/>
            <a:ext cx="6336704" cy="124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i-FI" sz="16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/>
            <a:endParaRPr lang="fi-FI" sz="16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/>
            <a:endParaRPr lang="fi-FI" sz="16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buFontTx/>
              <a:buChar char="-"/>
            </a:pPr>
            <a:endParaRPr lang="fi-FI" dirty="0" smtClean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  <a:p>
            <a:pPr marL="285750" indent="-285750" algn="ctr" eaLnBrk="1" hangingPunct="1">
              <a:buFontTx/>
              <a:buChar char="-"/>
            </a:pPr>
            <a:endParaRPr lang="fi-FI" dirty="0" smtClean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  <a:p>
            <a:pPr marL="285750" indent="-285750" algn="ctr" eaLnBrk="1" hangingPunct="1">
              <a:buFontTx/>
              <a:buChar char="-"/>
            </a:pPr>
            <a:endParaRPr lang="fi-FI" dirty="0" smtClean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  <a:p>
            <a:pPr algn="ctr" eaLnBrk="1" hangingPunct="1"/>
            <a:r>
              <a:rPr lang="fi-FI" dirty="0" smtClean="0">
                <a:solidFill>
                  <a:srgbClr val="0E4194"/>
                </a:solidFill>
                <a:latin typeface="Calibri" pitchFamily="34" charset="0"/>
                <a:cs typeface="Arial" charset="0"/>
              </a:rPr>
              <a:t>	 </a:t>
            </a:r>
            <a:br>
              <a:rPr lang="fi-FI" dirty="0" smtClean="0">
                <a:solidFill>
                  <a:srgbClr val="0E4194"/>
                </a:solidFill>
                <a:latin typeface="Calibri" pitchFamily="34" charset="0"/>
                <a:cs typeface="Arial" charset="0"/>
              </a:rPr>
            </a:br>
            <a:endParaRPr lang="fi-FI" sz="1200" dirty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575764" y="1268760"/>
            <a:ext cx="2412060" cy="1008112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rgbClr val="0070C0"/>
            </a:solidFill>
            <a:round/>
            <a:headEnd type="none" w="lg" len="lg"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marL="6350" indent="-6350" algn="ctr">
              <a:defRPr/>
            </a:pPr>
            <a:endParaRPr lang="fi-FI" sz="14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50" indent="-6350" algn="ctr">
              <a:defRPr/>
            </a:pPr>
            <a:r>
              <a:rPr lang="fi-FI" sz="1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Toimintavarmuus </a:t>
            </a:r>
            <a:r>
              <a:rPr lang="fi-FI" sz="1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 turvallisuus</a:t>
            </a:r>
          </a:p>
          <a:p>
            <a:pPr marL="6350" indent="-6350" algn="ctr">
              <a:defRPr/>
            </a:pPr>
            <a:endParaRPr lang="fi-FI" sz="1400" dirty="0">
              <a:solidFill>
                <a:srgbClr val="0E4194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575764" y="2492896"/>
            <a:ext cx="2412060" cy="1008112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rgbClr val="0070C0"/>
            </a:solidFill>
            <a:round/>
            <a:headEnd type="none" w="lg" len="lg"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marL="6350" indent="-6350" algn="ctr">
              <a:defRPr/>
            </a:pPr>
            <a:endParaRPr lang="fi-FI" sz="14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50" indent="-6350" algn="ctr">
              <a:defRPr/>
            </a:pPr>
            <a:r>
              <a:rPr lang="fi-FI" sz="1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Liikenne- </a:t>
            </a:r>
            <a:r>
              <a:rPr lang="fi-FI" sz="1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 viestintäyhteydet</a:t>
            </a:r>
          </a:p>
          <a:p>
            <a:pPr marL="6350" indent="-6350" algn="ctr">
              <a:defRPr/>
            </a:pPr>
            <a:endParaRPr lang="fi-FI" sz="1400" dirty="0">
              <a:solidFill>
                <a:srgbClr val="0E4194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543418" y="3661727"/>
            <a:ext cx="2444406" cy="1008112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rgbClr val="0070C0"/>
            </a:solidFill>
            <a:round/>
            <a:headEnd type="none" w="lg" len="lg"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marL="6350" indent="-6350" algn="ctr">
              <a:defRPr/>
            </a:pPr>
            <a:endParaRPr lang="fi-FI" sz="14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50" indent="-6350" algn="ctr">
              <a:defRPr/>
            </a:pPr>
            <a:r>
              <a:rPr lang="fi-FI" sz="1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Arktinen </a:t>
            </a:r>
            <a:r>
              <a:rPr lang="fi-FI" sz="1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strategia</a:t>
            </a:r>
          </a:p>
          <a:p>
            <a:pPr marL="6350" indent="-6350" algn="ctr">
              <a:defRPr/>
            </a:pPr>
            <a:endParaRPr lang="fi-FI" sz="1400" dirty="0">
              <a:solidFill>
                <a:srgbClr val="0E4194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543418" y="4869160"/>
            <a:ext cx="2456276" cy="1008112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rgbClr val="0070C0"/>
            </a:solidFill>
            <a:round/>
            <a:headEnd type="none" w="lg" len="lg"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marL="6350" indent="-6350" algn="ctr">
              <a:defRPr/>
            </a:pPr>
            <a:endParaRPr lang="fi-FI" sz="14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50" indent="-6350" algn="ctr">
              <a:defRPr/>
            </a:pPr>
            <a:r>
              <a:rPr lang="fi-FI" sz="1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Liikennejärjestelmän </a:t>
            </a:r>
            <a:r>
              <a:rPr lang="fi-FI" sz="1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rahoitus ja taloudellinen ohjaus</a:t>
            </a:r>
          </a:p>
          <a:p>
            <a:pPr marL="6350" indent="-6350" algn="ctr">
              <a:defRPr/>
            </a:pPr>
            <a:endParaRPr lang="fi-FI" sz="1400" dirty="0">
              <a:solidFill>
                <a:srgbClr val="0E4194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059832" y="3933055"/>
            <a:ext cx="5688632" cy="43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i-FI" sz="1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osaaminen – tietoliikenne - pohjoiset liikenneyhteydet</a:t>
            </a:r>
          </a:p>
          <a:p>
            <a:pPr algn="ctr" eaLnBrk="1" hangingPunct="1"/>
            <a:endParaRPr lang="fi-FI" sz="16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/>
            <a:endParaRPr lang="fi-FI" sz="16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/>
            <a:endParaRPr lang="fi-FI" sz="16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buFontTx/>
              <a:buChar char="-"/>
            </a:pPr>
            <a:endParaRPr lang="fi-FI" dirty="0" smtClean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  <a:p>
            <a:pPr marL="285750" indent="-285750" algn="ctr" eaLnBrk="1" hangingPunct="1">
              <a:buFontTx/>
              <a:buChar char="-"/>
            </a:pPr>
            <a:endParaRPr lang="fi-FI" dirty="0" smtClean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  <a:p>
            <a:pPr marL="285750" indent="-285750" algn="ctr" eaLnBrk="1" hangingPunct="1">
              <a:buFontTx/>
              <a:buChar char="-"/>
            </a:pPr>
            <a:endParaRPr lang="fi-FI" dirty="0" smtClean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  <a:p>
            <a:pPr algn="ctr" eaLnBrk="1" hangingPunct="1"/>
            <a:r>
              <a:rPr lang="fi-FI" dirty="0" smtClean="0">
                <a:solidFill>
                  <a:srgbClr val="0E4194"/>
                </a:solidFill>
                <a:latin typeface="Calibri" pitchFamily="34" charset="0"/>
                <a:cs typeface="Arial" charset="0"/>
              </a:rPr>
              <a:t>	 </a:t>
            </a:r>
            <a:br>
              <a:rPr lang="fi-FI" dirty="0" smtClean="0">
                <a:solidFill>
                  <a:srgbClr val="0E4194"/>
                </a:solidFill>
                <a:latin typeface="Calibri" pitchFamily="34" charset="0"/>
                <a:cs typeface="Arial" charset="0"/>
              </a:rPr>
            </a:br>
            <a:endParaRPr lang="fi-FI" sz="1200" dirty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059831" y="2492896"/>
            <a:ext cx="5688631" cy="99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i-FI" sz="14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fi-FI" sz="1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aajakaistan yleispalvelu - nopeat laajakaistayhteydet - yhteisrakentaminen </a:t>
            </a:r>
            <a:r>
              <a:rPr lang="fi-FI" sz="14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 </a:t>
            </a:r>
            <a:r>
              <a:rPr lang="fi-FI" sz="1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energiatehokkuus - viestintäverkkojen </a:t>
            </a:r>
            <a:r>
              <a:rPr lang="fi-FI" sz="14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sääntelyn </a:t>
            </a:r>
            <a:r>
              <a:rPr lang="fi-FI" sz="1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kehittäminen – taajuuksien käyttö – maaliikenneverkko – lentoasemaverkosto - satamaverkosto</a:t>
            </a:r>
            <a:r>
              <a:rPr lang="fi-FI" dirty="0" smtClean="0">
                <a:solidFill>
                  <a:srgbClr val="0E4194"/>
                </a:solidFill>
                <a:latin typeface="Calibri" pitchFamily="34" charset="0"/>
                <a:cs typeface="Arial" charset="0"/>
              </a:rPr>
              <a:t>	 </a:t>
            </a:r>
            <a:br>
              <a:rPr lang="fi-FI" dirty="0" smtClean="0">
                <a:solidFill>
                  <a:srgbClr val="0E4194"/>
                </a:solidFill>
                <a:latin typeface="Calibri" pitchFamily="34" charset="0"/>
                <a:cs typeface="Arial" charset="0"/>
              </a:rPr>
            </a:br>
            <a:endParaRPr lang="fi-FI" sz="1200" dirty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059833" y="1340768"/>
            <a:ext cx="5688631" cy="101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i-FI" sz="14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fi-FI" sz="1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oimintavarmat viestintäverkot – langattomien viestintäverkkojen käytettävyys – toimintavarma liikennejärjestelmä – liikennejärjestelmän turvallisuus – jalankulku ja pyöräily</a:t>
            </a:r>
            <a:endParaRPr lang="fi-FI" sz="16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/>
            <a:endParaRPr lang="fi-FI" sz="16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ctr" eaLnBrk="1" hangingPunct="1">
              <a:buFontTx/>
              <a:buChar char="-"/>
            </a:pPr>
            <a:endParaRPr lang="fi-FI" dirty="0" smtClean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  <a:p>
            <a:pPr marL="285750" indent="-285750" algn="ctr" eaLnBrk="1" hangingPunct="1">
              <a:buFontTx/>
              <a:buChar char="-"/>
            </a:pPr>
            <a:endParaRPr lang="fi-FI" dirty="0" smtClean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  <a:p>
            <a:pPr algn="ctr" eaLnBrk="1" hangingPunct="1"/>
            <a:r>
              <a:rPr lang="fi-FI" dirty="0" smtClean="0">
                <a:solidFill>
                  <a:srgbClr val="0E4194"/>
                </a:solidFill>
                <a:latin typeface="Calibri" pitchFamily="34" charset="0"/>
                <a:cs typeface="Arial" charset="0"/>
              </a:rPr>
              <a:t>	 </a:t>
            </a:r>
            <a:br>
              <a:rPr lang="fi-FI" dirty="0" smtClean="0">
                <a:solidFill>
                  <a:srgbClr val="0E4194"/>
                </a:solidFill>
                <a:latin typeface="Calibri" pitchFamily="34" charset="0"/>
                <a:cs typeface="Arial" charset="0"/>
              </a:rPr>
            </a:br>
            <a:endParaRPr lang="fi-FI" sz="1200" dirty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203848" y="5013176"/>
            <a:ext cx="568863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i-FI" sz="1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liikenteen verotus– liikenteen hinnoittelu ja rahoitus – rahoitusmallit – budjetti- ja hankintamenettelyt – tulojen korvamerkintä erityistapauksissa</a:t>
            </a:r>
            <a:endParaRPr lang="fi-FI" sz="16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/>
            <a:endParaRPr lang="fi-FI" sz="16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/>
            <a:endParaRPr lang="fi-FI" sz="16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buFontTx/>
              <a:buChar char="-"/>
            </a:pPr>
            <a:endParaRPr lang="fi-FI" dirty="0" smtClean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  <a:p>
            <a:pPr marL="285750" indent="-285750" algn="ctr" eaLnBrk="1" hangingPunct="1">
              <a:buFontTx/>
              <a:buChar char="-"/>
            </a:pPr>
            <a:endParaRPr lang="fi-FI" dirty="0" smtClean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  <a:p>
            <a:pPr marL="285750" indent="-285750" algn="ctr" eaLnBrk="1" hangingPunct="1">
              <a:buFontTx/>
              <a:buChar char="-"/>
            </a:pPr>
            <a:endParaRPr lang="fi-FI" dirty="0" smtClean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  <a:p>
            <a:pPr algn="ctr" eaLnBrk="1" hangingPunct="1"/>
            <a:r>
              <a:rPr lang="fi-FI" dirty="0" smtClean="0">
                <a:solidFill>
                  <a:srgbClr val="0E4194"/>
                </a:solidFill>
                <a:latin typeface="Calibri" pitchFamily="34" charset="0"/>
                <a:cs typeface="Arial" charset="0"/>
              </a:rPr>
              <a:t>	 </a:t>
            </a:r>
            <a:br>
              <a:rPr lang="fi-FI" dirty="0" smtClean="0">
                <a:solidFill>
                  <a:srgbClr val="0E4194"/>
                </a:solidFill>
                <a:latin typeface="Calibri" pitchFamily="34" charset="0"/>
                <a:cs typeface="Arial" charset="0"/>
              </a:rPr>
            </a:br>
            <a:endParaRPr lang="fi-FI" sz="1200" dirty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288" y="260648"/>
            <a:ext cx="8229600" cy="863600"/>
          </a:xfrm>
        </p:spPr>
        <p:txBody>
          <a:bodyPr/>
          <a:lstStyle/>
          <a:p>
            <a:r>
              <a:rPr lang="fi-FI" sz="3600" dirty="0" smtClean="0"/>
              <a:t>Skenaariot</a:t>
            </a:r>
            <a:endParaRPr lang="fi-FI" sz="36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EED4C-4D1F-4F7F-B0E5-06F6B76FF9BB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  <p:sp useBgFill="1">
        <p:nvSpPr>
          <p:cNvPr id="5" name="AutoShape 6"/>
          <p:cNvSpPr>
            <a:spLocks noChangeArrowheads="1"/>
          </p:cNvSpPr>
          <p:nvPr/>
        </p:nvSpPr>
        <p:spPr bwMode="auto">
          <a:xfrm>
            <a:off x="3276272" y="1288030"/>
            <a:ext cx="2520280" cy="4892354"/>
          </a:xfrm>
          <a:prstGeom prst="roundRect">
            <a:avLst>
              <a:gd name="adj" fmla="val 16667"/>
            </a:avLst>
          </a:prstGeom>
          <a:ln w="25400">
            <a:solidFill>
              <a:srgbClr val="76BA29"/>
            </a:solidFill>
            <a:round/>
            <a:headEnd type="none" w="lg" len="lg"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marL="6350" indent="-6350">
              <a:defRPr/>
            </a:pPr>
            <a:endParaRPr lang="fi-FI" sz="1400" dirty="0">
              <a:solidFill>
                <a:srgbClr val="0E4194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3276272" y="1501600"/>
            <a:ext cx="25202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u="sng" dirty="0" smtClean="0">
                <a:solidFill>
                  <a:srgbClr val="76BA2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Uudistuva </a:t>
            </a:r>
            <a:r>
              <a:rPr lang="fi-FI" b="1" u="sng" dirty="0">
                <a:solidFill>
                  <a:srgbClr val="76BA2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Suomi </a:t>
            </a:r>
            <a:endParaRPr lang="fi-FI" b="1" u="sng" dirty="0" smtClean="0">
              <a:solidFill>
                <a:srgbClr val="76BA2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i-FI" sz="1600" b="1" u="sng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i-FI" sz="1400" dirty="0" smtClean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Reagoidaan </a:t>
            </a:r>
            <a:r>
              <a:rPr lang="fi-FI" sz="1400" dirty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toimintaympäristön muutoksiin ja tartutaan uusiin mahdollisuuksiin</a:t>
            </a:r>
            <a:r>
              <a:rPr lang="fi-FI" sz="1400" dirty="0" smtClean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fi-FI" sz="1400" dirty="0" smtClean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1400" dirty="0" smtClean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Otetaan laajasti </a:t>
            </a:r>
            <a:r>
              <a:rPr lang="fi-FI" sz="1400" dirty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käyttöön hyväksi havaittuja toimintatapoja ja </a:t>
            </a:r>
            <a:r>
              <a:rPr lang="fi-FI" sz="1400" dirty="0" smtClean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luodaan </a:t>
            </a:r>
            <a:r>
              <a:rPr lang="fi-FI" sz="1400" dirty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edellytyksiä uusien </a:t>
            </a:r>
            <a:r>
              <a:rPr lang="fi-FI" sz="1400" dirty="0" smtClean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kehittämiselle.</a:t>
            </a:r>
          </a:p>
          <a:p>
            <a:pPr marL="285750" indent="-285750">
              <a:buFont typeface="Arial" pitchFamily="34" charset="0"/>
              <a:buChar char="•"/>
            </a:pPr>
            <a:endParaRPr lang="fi-FI" sz="1400" dirty="0" smtClean="0">
              <a:solidFill>
                <a:srgbClr val="58585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i-FI" sz="1400" dirty="0" smtClean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Julkisten </a:t>
            </a:r>
            <a:r>
              <a:rPr lang="fi-FI" sz="1400" dirty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varojen taso pysyy ennallaan, mutta kohdentaminen </a:t>
            </a:r>
            <a:r>
              <a:rPr lang="fi-FI" sz="1400" dirty="0" smtClean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muuttuu.</a:t>
            </a:r>
            <a:endParaRPr lang="fi-FI" sz="1400" dirty="0">
              <a:solidFill>
                <a:srgbClr val="585858"/>
              </a:solidFill>
            </a:endParaRPr>
          </a:p>
        </p:txBody>
      </p:sp>
      <p:sp useBgFill="1">
        <p:nvSpPr>
          <p:cNvPr id="7" name="AutoShape 6"/>
          <p:cNvSpPr>
            <a:spLocks noChangeArrowheads="1"/>
          </p:cNvSpPr>
          <p:nvPr/>
        </p:nvSpPr>
        <p:spPr bwMode="auto">
          <a:xfrm>
            <a:off x="5976364" y="1288030"/>
            <a:ext cx="2556076" cy="4892354"/>
          </a:xfrm>
          <a:prstGeom prst="roundRect">
            <a:avLst>
              <a:gd name="adj" fmla="val 16667"/>
            </a:avLst>
          </a:prstGeom>
          <a:ln w="25400">
            <a:solidFill>
              <a:srgbClr val="7F1116"/>
            </a:solidFill>
            <a:round/>
            <a:headEnd type="none" w="lg" len="lg"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marL="6350" indent="-6350">
              <a:defRPr/>
            </a:pPr>
            <a:endParaRPr lang="fi-FI" sz="1400" dirty="0">
              <a:solidFill>
                <a:srgbClr val="0E4194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5976364" y="1501600"/>
            <a:ext cx="255607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u="sng" dirty="0" smtClean="0">
                <a:solidFill>
                  <a:srgbClr val="7F111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Rohkea </a:t>
            </a:r>
            <a:r>
              <a:rPr lang="fi-FI" b="1" u="sng" dirty="0">
                <a:solidFill>
                  <a:srgbClr val="7F111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Suomi </a:t>
            </a:r>
            <a:endParaRPr lang="fi-FI" b="1" u="sng" dirty="0" smtClean="0">
              <a:solidFill>
                <a:srgbClr val="7F111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i-FI" sz="1600" b="1" u="sng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i-FI" sz="1400" dirty="0" smtClean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Toimintaympäristön </a:t>
            </a:r>
            <a:r>
              <a:rPr lang="fi-FI" sz="1400" dirty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mahdollisuudet </a:t>
            </a:r>
            <a:r>
              <a:rPr lang="fi-FI" sz="1400" dirty="0" smtClean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i-FI" sz="1400" dirty="0" smtClean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1400" dirty="0" smtClean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otetaan </a:t>
            </a:r>
            <a:r>
              <a:rPr lang="fi-FI" sz="1400" dirty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haltuun täysimääräisesti ja muutokseen lähdetään mukaan </a:t>
            </a:r>
            <a:r>
              <a:rPr lang="fi-FI" sz="1400" dirty="0" smtClean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rohkeasti.</a:t>
            </a:r>
          </a:p>
          <a:p>
            <a:pPr marL="285750" indent="-285750">
              <a:buFont typeface="Arial" pitchFamily="34" charset="0"/>
              <a:buChar char="•"/>
            </a:pPr>
            <a:endParaRPr lang="fi-FI" sz="1400" dirty="0" smtClean="0">
              <a:solidFill>
                <a:srgbClr val="58585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i-FI" sz="1400" dirty="0" smtClean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Yhdistetään </a:t>
            </a:r>
            <a:r>
              <a:rPr lang="fi-FI" sz="1400" dirty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toimintoja, </a:t>
            </a:r>
            <a:r>
              <a:rPr lang="fi-FI" sz="1400" dirty="0" smtClean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muutetaan </a:t>
            </a:r>
            <a:r>
              <a:rPr lang="fi-FI" sz="1400" dirty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rakenteita olennaisesti ja </a:t>
            </a:r>
            <a:r>
              <a:rPr lang="fi-FI" sz="1400" dirty="0" smtClean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luodaan </a:t>
            </a:r>
            <a:r>
              <a:rPr lang="fi-FI" sz="1400" dirty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voimakkaasti uutta. </a:t>
            </a:r>
            <a:endParaRPr lang="fi-FI" sz="1400" dirty="0" smtClean="0">
              <a:solidFill>
                <a:srgbClr val="58585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fi-FI" sz="1400" dirty="0" smtClean="0">
              <a:solidFill>
                <a:srgbClr val="58585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i-FI" sz="1400" dirty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</a:t>
            </a:r>
            <a:r>
              <a:rPr lang="fi-FI" sz="1400" dirty="0" smtClean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ulkisten </a:t>
            </a:r>
            <a:r>
              <a:rPr lang="fi-FI" sz="1400" dirty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varojen käytössä on valmius olennaisiin määrällisiin muutoksiin ja </a:t>
            </a:r>
            <a:r>
              <a:rPr lang="fi-FI" sz="1400" dirty="0" smtClean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uudelleen-kohdentamiseen</a:t>
            </a:r>
            <a:r>
              <a:rPr lang="fi-FI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 useBgFill="1">
        <p:nvSpPr>
          <p:cNvPr id="9" name="AutoShape 6"/>
          <p:cNvSpPr>
            <a:spLocks noChangeArrowheads="1"/>
          </p:cNvSpPr>
          <p:nvPr/>
        </p:nvSpPr>
        <p:spPr bwMode="auto">
          <a:xfrm>
            <a:off x="575764" y="1268760"/>
            <a:ext cx="2520280" cy="4911624"/>
          </a:xfrm>
          <a:prstGeom prst="roundRect">
            <a:avLst>
              <a:gd name="adj" fmla="val 16667"/>
            </a:avLst>
          </a:prstGeom>
          <a:ln w="25400">
            <a:solidFill>
              <a:srgbClr val="0070C0"/>
            </a:solidFill>
            <a:round/>
            <a:headEnd type="none" w="lg" len="lg"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marL="6350" indent="-6350">
              <a:defRPr/>
            </a:pPr>
            <a:endParaRPr lang="fi-FI" sz="1400" dirty="0">
              <a:solidFill>
                <a:srgbClr val="0E4194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575764" y="1501600"/>
            <a:ext cx="252028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u="sng" dirty="0" smtClean="0">
                <a:solidFill>
                  <a:srgbClr val="034EA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Edistyvä Suomi </a:t>
            </a:r>
          </a:p>
          <a:p>
            <a:pPr algn="ctr"/>
            <a:endParaRPr lang="fi-FI" sz="1600" b="1" u="sng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i-FI" sz="1400" dirty="0" smtClean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Lähtökohtana </a:t>
            </a:r>
            <a:r>
              <a:rPr lang="fi-FI" sz="1400" dirty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sopeutua </a:t>
            </a:r>
            <a:r>
              <a:rPr lang="fi-FI" sz="1400" dirty="0" smtClean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toimintaympäristön </a:t>
            </a:r>
            <a:r>
              <a:rPr lang="fi-FI" sz="1400" dirty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muutoksiin, kartoittaa mahdollisuuksia ja torjua uhkia hallitusti</a:t>
            </a:r>
            <a:r>
              <a:rPr lang="fi-FI" sz="1400" dirty="0" smtClean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fi-FI" sz="1400" dirty="0" smtClean="0">
              <a:solidFill>
                <a:srgbClr val="58585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i-FI" sz="1400" dirty="0" smtClean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Mahdollisia </a:t>
            </a:r>
            <a:r>
              <a:rPr lang="fi-FI" sz="1400" dirty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kehittämistoimia selvitellään ja uudistuksia kokeillaan </a:t>
            </a:r>
            <a:r>
              <a:rPr lang="fi-FI" sz="1400" dirty="0" smtClean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aktiivisesti.</a:t>
            </a:r>
          </a:p>
          <a:p>
            <a:pPr marL="285750" indent="-285750">
              <a:buFont typeface="Arial" pitchFamily="34" charset="0"/>
              <a:buChar char="•"/>
            </a:pPr>
            <a:endParaRPr lang="fi-FI" sz="1400" dirty="0" smtClean="0">
              <a:solidFill>
                <a:srgbClr val="58585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i-FI" sz="1400" dirty="0" smtClean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Julkisten </a:t>
            </a:r>
            <a:r>
              <a:rPr lang="fi-FI" sz="1400" dirty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varojen käyttö pysyy sekä määrältään että </a:t>
            </a:r>
            <a:r>
              <a:rPr lang="fi-FI" sz="1400" dirty="0" smtClean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kohdentumiseltaan </a:t>
            </a:r>
            <a:r>
              <a:rPr lang="fi-FI" sz="1400" dirty="0">
                <a:solidFill>
                  <a:srgbClr val="5858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ennallaan.</a:t>
            </a:r>
          </a:p>
        </p:txBody>
      </p:sp>
    </p:spTree>
    <p:extLst>
      <p:ext uri="{BB962C8B-B14F-4D97-AF65-F5344CB8AC3E}">
        <p14:creationId xmlns:p14="http://schemas.microsoft.com/office/powerpoint/2010/main" val="289688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16632"/>
            <a:ext cx="8813117" cy="6336704"/>
          </a:xfrm>
        </p:spPr>
      </p:pic>
    </p:spTree>
    <p:extLst>
      <p:ext uri="{BB962C8B-B14F-4D97-AF65-F5344CB8AC3E}">
        <p14:creationId xmlns:p14="http://schemas.microsoft.com/office/powerpoint/2010/main" val="30289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/>
          <a:lstStyle/>
          <a:p>
            <a:pPr marL="0" indent="0" algn="ctr">
              <a:buNone/>
            </a:pPr>
            <a:r>
              <a:rPr lang="fi-FI" sz="4000" dirty="0">
                <a:solidFill>
                  <a:srgbClr val="0070C0"/>
                </a:solidFill>
              </a:rPr>
              <a:t>Osallistu </a:t>
            </a:r>
            <a:r>
              <a:rPr lang="fi-FI" sz="4000" dirty="0" smtClean="0">
                <a:solidFill>
                  <a:srgbClr val="0070C0"/>
                </a:solidFill>
              </a:rPr>
              <a:t>keskusteluun:</a:t>
            </a:r>
          </a:p>
          <a:p>
            <a:pPr marL="0" indent="0" algn="ctr">
              <a:buNone/>
            </a:pPr>
            <a:r>
              <a:rPr lang="fi-FI" sz="4000" b="1" dirty="0" smtClean="0">
                <a:solidFill>
                  <a:srgbClr val="0070C0"/>
                </a:solidFill>
              </a:rPr>
              <a:t>http</a:t>
            </a:r>
            <a:r>
              <a:rPr lang="fi-FI" sz="4000" b="1" dirty="0">
                <a:solidFill>
                  <a:srgbClr val="0070C0"/>
                </a:solidFill>
              </a:rPr>
              <a:t>://</a:t>
            </a:r>
            <a:r>
              <a:rPr lang="fi-FI" sz="4000" b="1" dirty="0" smtClean="0">
                <a:solidFill>
                  <a:srgbClr val="0070C0"/>
                </a:solidFill>
              </a:rPr>
              <a:t>bit.ly/1ngWHzo</a:t>
            </a:r>
            <a:r>
              <a:rPr lang="fi-FI" sz="4000" dirty="0"/>
              <a:t/>
            </a:r>
            <a:br>
              <a:rPr lang="fi-FI" sz="4000" dirty="0"/>
            </a:br>
            <a:endParaRPr lang="fi-FI" sz="4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25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ian numeron paikkamerkki 3"/>
          <p:cNvSpPr>
            <a:spLocks noGrp="1"/>
          </p:cNvSpPr>
          <p:nvPr>
            <p:ph type="sldNum" sz="quarter" idx="4294967295"/>
          </p:nvPr>
        </p:nvSpPr>
        <p:spPr>
          <a:xfrm>
            <a:off x="8027989" y="6548439"/>
            <a:ext cx="936625" cy="269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12" indent="-28573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42" indent="-2285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8" indent="-2285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95" indent="-2285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71" indent="-2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48" indent="-2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25" indent="-2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001" indent="-2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E99DC86-D813-4A5A-BEED-0DD66C59617C}" type="slidenum">
              <a:rPr lang="fi-FI" smtClean="0">
                <a:solidFill>
                  <a:schemeClr val="tx2"/>
                </a:solidFill>
                <a:latin typeface="Verdana" pitchFamily="34" charset="0"/>
              </a:rPr>
              <a:pPr eaLnBrk="1" hangingPunct="1"/>
              <a:t>2</a:t>
            </a:fld>
            <a:endParaRPr lang="fi-FI" smtClean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12291" name="Picture 2" descr="K:\My Pictures\20130725-11414769-Qmee-Online-In-60-Seconds2-upd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5759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 rot="23340000">
            <a:off x="5293050" y="2395388"/>
            <a:ext cx="3603634" cy="55736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dir="5400000" sx="99000" sy="99000" algn="ctr" rotWithShape="0">
              <a:srgbClr val="000000">
                <a:alpha val="52000"/>
              </a:srgbClr>
            </a:outerShdw>
            <a:reflection endPos="0" dist="50800" dir="5400000" sy="-100000" algn="bl" rotWithShape="0"/>
          </a:effectLst>
        </p:spPr>
        <p:txBody>
          <a:bodyPr wrap="square" lIns="64291" tIns="32146" rIns="64291" bIns="32146">
            <a:spAutoFit/>
          </a:bodyPr>
          <a:lstStyle/>
          <a:p>
            <a:pPr algn="ctr">
              <a:defRPr/>
            </a:pPr>
            <a:r>
              <a:rPr lang="fi-FI" sz="1600" b="1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VERKKO KYTKEE KAIKKI JA KAIKEN – REAALIAJASSA </a:t>
            </a:r>
          </a:p>
        </p:txBody>
      </p:sp>
    </p:spTree>
    <p:extLst>
      <p:ext uri="{BB962C8B-B14F-4D97-AF65-F5344CB8AC3E}">
        <p14:creationId xmlns:p14="http://schemas.microsoft.com/office/powerpoint/2010/main" val="344963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4885332-7796-43BC-9592-31F1D17435E7}" type="slidenum">
              <a:rPr lang="fi-FI" smtClean="0">
                <a:solidFill>
                  <a:schemeClr val="tx2"/>
                </a:solidFill>
                <a:latin typeface="Verdana" pitchFamily="34" charset="0"/>
              </a:rPr>
              <a:pPr eaLnBrk="1" hangingPunct="1"/>
              <a:t>3</a:t>
            </a:fld>
            <a:endParaRPr lang="fi-FI" dirty="0" smtClean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072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90525" y="333375"/>
            <a:ext cx="8574088" cy="511175"/>
          </a:xfrm>
        </p:spPr>
        <p:txBody>
          <a:bodyPr/>
          <a:lstStyle/>
          <a:p>
            <a:r>
              <a:rPr lang="fi-FI" dirty="0" smtClean="0"/>
              <a:t>Mikä muuttaa maailmaa?</a:t>
            </a:r>
          </a:p>
        </p:txBody>
      </p:sp>
      <p:sp>
        <p:nvSpPr>
          <p:cNvPr id="9" name="Ellipsi 8"/>
          <p:cNvSpPr/>
          <p:nvPr/>
        </p:nvSpPr>
        <p:spPr bwMode="auto">
          <a:xfrm>
            <a:off x="1849191" y="1216968"/>
            <a:ext cx="4860925" cy="48609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10" name="Kuva 64" descr="Kuva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" t="7883" r="7883" b="7883"/>
          <a:stretch>
            <a:fillRect/>
          </a:stretch>
        </p:blipFill>
        <p:spPr bwMode="auto">
          <a:xfrm>
            <a:off x="1863881" y="1181316"/>
            <a:ext cx="4887913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orakulmio 6"/>
          <p:cNvSpPr>
            <a:spLocks noChangeArrowheads="1"/>
          </p:cNvSpPr>
          <p:nvPr/>
        </p:nvSpPr>
        <p:spPr bwMode="auto">
          <a:xfrm>
            <a:off x="2744243" y="2840107"/>
            <a:ext cx="1143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fi-FI" b="1" dirty="0" err="1" smtClean="0">
                <a:solidFill>
                  <a:schemeClr val="bg1"/>
                </a:solidFill>
                <a:latin typeface="Verdana" pitchFamily="34" charset="0"/>
              </a:rPr>
              <a:t>Cloud</a:t>
            </a:r>
            <a:endParaRPr lang="fi-FI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" name="Suorakulmio 7"/>
          <p:cNvSpPr>
            <a:spLocks noChangeArrowheads="1"/>
          </p:cNvSpPr>
          <p:nvPr/>
        </p:nvSpPr>
        <p:spPr bwMode="auto">
          <a:xfrm>
            <a:off x="2915816" y="4175612"/>
            <a:ext cx="11162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fi-FI" sz="1600" b="1" dirty="0" smtClean="0">
                <a:solidFill>
                  <a:schemeClr val="bg1"/>
                </a:solidFill>
                <a:latin typeface="Verdana" pitchFamily="34" charset="0"/>
              </a:rPr>
              <a:t>Big data</a:t>
            </a:r>
            <a:endParaRPr lang="fi-FI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" name="Suorakulmio 8"/>
          <p:cNvSpPr>
            <a:spLocks noChangeArrowheads="1"/>
          </p:cNvSpPr>
          <p:nvPr/>
        </p:nvSpPr>
        <p:spPr bwMode="auto">
          <a:xfrm>
            <a:off x="4576813" y="2840107"/>
            <a:ext cx="106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fi-FI" b="1" dirty="0" smtClean="0">
                <a:solidFill>
                  <a:schemeClr val="bg1"/>
                </a:solidFill>
                <a:latin typeface="Verdana" pitchFamily="34" charset="0"/>
              </a:rPr>
              <a:t>Mobile</a:t>
            </a:r>
            <a:endParaRPr lang="fi-FI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" name="Suorakulmio 9"/>
          <p:cNvSpPr>
            <a:spLocks noChangeArrowheads="1"/>
          </p:cNvSpPr>
          <p:nvPr/>
        </p:nvSpPr>
        <p:spPr bwMode="auto">
          <a:xfrm>
            <a:off x="4576813" y="4175612"/>
            <a:ext cx="1295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fi-FI" sz="1600" b="1" dirty="0" smtClean="0">
                <a:solidFill>
                  <a:schemeClr val="bg1"/>
                </a:solidFill>
                <a:latin typeface="Verdana" pitchFamily="34" charset="0"/>
              </a:rPr>
              <a:t>Social</a:t>
            </a:r>
            <a:endParaRPr lang="fi-FI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" name="Suorakulmio 18"/>
          <p:cNvSpPr/>
          <p:nvPr/>
        </p:nvSpPr>
        <p:spPr>
          <a:xfrm>
            <a:off x="5436096" y="4725144"/>
            <a:ext cx="17219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i-FI" sz="2000" b="1" cap="all" dirty="0" smtClean="0">
                <a:ln w="0"/>
                <a:solidFill>
                  <a:schemeClr val="tx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BEHAVIOR</a:t>
            </a:r>
            <a:endParaRPr lang="fi-FI" sz="2000" b="1" cap="all" dirty="0">
              <a:ln w="0"/>
              <a:solidFill>
                <a:schemeClr val="tx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Suorakulmio 19"/>
          <p:cNvSpPr/>
          <p:nvPr/>
        </p:nvSpPr>
        <p:spPr>
          <a:xfrm>
            <a:off x="5512056" y="2276872"/>
            <a:ext cx="12955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i-FI" sz="2000" b="1" cap="all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ACCESS</a:t>
            </a:r>
            <a:endParaRPr lang="fi-FI" sz="2000" b="1" cap="all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Suorakulmio 20"/>
          <p:cNvSpPr/>
          <p:nvPr/>
        </p:nvSpPr>
        <p:spPr>
          <a:xfrm>
            <a:off x="1473899" y="2276872"/>
            <a:ext cx="16353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i-FI" sz="20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DELIVERY</a:t>
            </a:r>
            <a:endParaRPr lang="fi-FI" sz="20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Suorakulmio 21"/>
          <p:cNvSpPr/>
          <p:nvPr/>
        </p:nvSpPr>
        <p:spPr>
          <a:xfrm>
            <a:off x="1607402" y="4692879"/>
            <a:ext cx="15247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i-FI" sz="2000" b="1" cap="all" dirty="0" smtClean="0">
                <a:ln w="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CONTEXT</a:t>
            </a:r>
            <a:endParaRPr lang="fi-FI" sz="2000" b="1" cap="all" dirty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3878859" y="3448475"/>
            <a:ext cx="95571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TRUST</a:t>
            </a:r>
            <a:endParaRPr lang="fi-FI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52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CB254-7A77-4353-9403-6FAE96B167D0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3" name="Kuva 2" descr="Like this deck? We'd love to have you as a member of BI Intelligence!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002219" cy="5343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8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CB254-7A77-4353-9403-6FAE96B167D0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sp>
        <p:nvSpPr>
          <p:cNvPr id="3" name="AutoShape 2" descr="http://static1.businessinsider.com/image/530f81c66da811353a1762f2-1200/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AutoShape 4" descr="http://static1.businessinsider.com/image/530f81c66da811353a1762f2-1200/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5" name="Kuva 4" descr="http://static1.businessinsider.com/image/530f81c66da811353a1762f2-1200/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84775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241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CB254-7A77-4353-9403-6FAE96B167D0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436563"/>
            <a:ext cx="5260975" cy="598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83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2E45E-A3FA-42D7-B1C3-0E022AE9BFB8}" type="slidenum">
              <a:rPr lang="fi-FI"/>
              <a:pPr>
                <a:defRPr/>
              </a:pPr>
              <a:t>7</a:t>
            </a:fld>
            <a:endParaRPr lang="fi-FI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i-FI" sz="3600" dirty="0">
                <a:ea typeface="ＭＳ Ｐゴシック" pitchFamily="34" charset="-128"/>
              </a:rPr>
              <a:t>Liikenne ja viestintä </a:t>
            </a:r>
            <a:br>
              <a:rPr lang="fi-FI" sz="3600" dirty="0">
                <a:ea typeface="ＭＳ Ｐゴシック" pitchFamily="34" charset="-128"/>
              </a:rPr>
            </a:br>
            <a:r>
              <a:rPr lang="fi-FI" sz="3600" dirty="0">
                <a:ea typeface="ＭＳ Ｐゴシック" pitchFamily="34" charset="-128"/>
              </a:rPr>
              <a:t>digitaalisessa Suomessa 2020</a:t>
            </a:r>
            <a:endParaRPr lang="fi-FI" sz="3600" dirty="0" smtClean="0">
              <a:ea typeface="ＭＳ Ｐゴシック" pitchFamily="34" charset="-128"/>
            </a:endParaRPr>
          </a:p>
        </p:txBody>
      </p:sp>
      <p:sp>
        <p:nvSpPr>
          <p:cNvPr id="6" name="Tasakylkinen kolmio 5"/>
          <p:cNvSpPr/>
          <p:nvPr/>
        </p:nvSpPr>
        <p:spPr>
          <a:xfrm>
            <a:off x="2625038" y="1784638"/>
            <a:ext cx="3600400" cy="4392488"/>
          </a:xfrm>
          <a:prstGeom prst="triangle">
            <a:avLst/>
          </a:prstGeom>
          <a:solidFill>
            <a:srgbClr val="76BA2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Tasakylkinen kolmio 6"/>
          <p:cNvSpPr/>
          <p:nvPr/>
        </p:nvSpPr>
        <p:spPr>
          <a:xfrm>
            <a:off x="4437860" y="1784638"/>
            <a:ext cx="3600400" cy="4392488"/>
          </a:xfrm>
          <a:prstGeom prst="triangle">
            <a:avLst/>
          </a:prstGeom>
          <a:solidFill>
            <a:srgbClr val="00ADDC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Tasakylkinen kolmio 7"/>
          <p:cNvSpPr/>
          <p:nvPr/>
        </p:nvSpPr>
        <p:spPr>
          <a:xfrm>
            <a:off x="830791" y="1784638"/>
            <a:ext cx="3600400" cy="4392488"/>
          </a:xfrm>
          <a:prstGeom prst="triangle">
            <a:avLst/>
          </a:prstGeom>
          <a:solidFill>
            <a:srgbClr val="034EA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AutoShap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0" y="2369051"/>
            <a:ext cx="720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utoShap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98" y="3583002"/>
            <a:ext cx="720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utoShap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72" y="4757123"/>
            <a:ext cx="7200000" cy="72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911998" y="2532564"/>
            <a:ext cx="6840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i-FI" dirty="0">
                <a:solidFill>
                  <a:srgbClr val="0E41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Liikenne- ja viestintä palveluna</a:t>
            </a:r>
            <a:endParaRPr lang="fi-FI" sz="12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024710" y="3710003"/>
            <a:ext cx="69135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i-FI" dirty="0">
                <a:solidFill>
                  <a:srgbClr val="0E41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Digitaalinen tieto hyvinvoinnin ja kasvun lähteenä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900885" y="4901759"/>
            <a:ext cx="6915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i-FI" dirty="0">
                <a:solidFill>
                  <a:srgbClr val="0E41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Infrastruktuuri kasvun alustana</a:t>
            </a:r>
            <a:r>
              <a:rPr lang="fi-FI" dirty="0" smtClean="0">
                <a:solidFill>
                  <a:srgbClr val="0E41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i-FI" dirty="0" smtClean="0">
                <a:solidFill>
                  <a:srgbClr val="0E41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i-FI" sz="1200" dirty="0">
              <a:solidFill>
                <a:srgbClr val="0E41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1494778" y="5601062"/>
            <a:ext cx="226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Julkinen sektori</a:t>
            </a:r>
            <a:endParaRPr lang="fi-FI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4889057" y="5601062"/>
            <a:ext cx="286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Yksityinen sektori</a:t>
            </a:r>
            <a:endParaRPr lang="fi-FI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3562713" y="192865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Ihmiset</a:t>
            </a:r>
            <a:endParaRPr lang="fi-FI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Teemat ja painotukset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EED4C-4D1F-4F7F-B0E5-06F6B76FF9BB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grpSp>
        <p:nvGrpSpPr>
          <p:cNvPr id="4" name="Ryhmä 3"/>
          <p:cNvGrpSpPr/>
          <p:nvPr/>
        </p:nvGrpSpPr>
        <p:grpSpPr>
          <a:xfrm>
            <a:off x="1186829" y="1268760"/>
            <a:ext cx="7244273" cy="5118762"/>
            <a:chOff x="947050" y="1550598"/>
            <a:chExt cx="7244273" cy="5118762"/>
          </a:xfrm>
        </p:grpSpPr>
        <p:pic>
          <p:nvPicPr>
            <p:cNvPr id="5" name="AutoShap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050" y="1550598"/>
              <a:ext cx="7200000" cy="165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AutoShap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700" y="3284983"/>
              <a:ext cx="7200000" cy="1656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AutoShap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323" y="4941167"/>
              <a:ext cx="7200000" cy="165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1260392" y="1694699"/>
              <a:ext cx="6840000" cy="996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fi-FI" sz="1600" b="1" u="sng" dirty="0" smtClean="0">
                  <a:solidFill>
                    <a:srgbClr val="0E4194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Liikenne ja viestintä palveluna</a:t>
              </a:r>
              <a:endParaRPr lang="fi-FI" sz="1600" b="1" u="sng" dirty="0">
                <a:solidFill>
                  <a:srgbClr val="0E4194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eaLnBrk="1" hangingPunct="1"/>
              <a:r>
                <a:rPr lang="fi-FI" sz="1600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Liikenteen palvelumarkkinat</a:t>
              </a:r>
            </a:p>
            <a:p>
              <a:pPr algn="ctr" eaLnBrk="1" hangingPunct="1"/>
              <a:r>
                <a:rPr lang="fi-FI" sz="1600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Liikenteen energiareformi</a:t>
              </a:r>
            </a:p>
            <a:p>
              <a:pPr algn="ctr" eaLnBrk="1" hangingPunct="1"/>
              <a:r>
                <a:rPr lang="fi-FI" sz="1600" dirty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Älykkäät käyttäjälähtöiset digitaaliset </a:t>
              </a:r>
              <a:r>
                <a:rPr lang="fi-FI" sz="1600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palvelut</a:t>
              </a:r>
            </a:p>
            <a:p>
              <a:pPr algn="ctr" eaLnBrk="1" hangingPunct="1"/>
              <a:r>
                <a:rPr lang="fi-FI" sz="1600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Monipuoliset sisällöt</a:t>
              </a:r>
              <a:endParaRPr lang="fi-FI" sz="16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eaLnBrk="1" hangingPunct="1"/>
              <a:endParaRPr lang="fi-FI" sz="1200" dirty="0">
                <a:solidFill>
                  <a:srgbClr val="7030A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1186829" y="3429000"/>
              <a:ext cx="6913563" cy="136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fi-FI" sz="1600" b="1" u="sng" dirty="0" smtClean="0">
                  <a:solidFill>
                    <a:srgbClr val="0E4194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Digitaalinen tieto hyvinvoinnin ja kasvun lähteenä</a:t>
              </a:r>
            </a:p>
            <a:p>
              <a:pPr algn="ctr" eaLnBrk="1" hangingPunct="1"/>
              <a:r>
                <a:rPr lang="fi-FI" sz="1600" dirty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Käyttäjän oikeus omaan tietoonsa ja sen </a:t>
              </a:r>
              <a:r>
                <a:rPr lang="fi-FI" sz="1600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hyödyntämiseen</a:t>
              </a:r>
            </a:p>
            <a:p>
              <a:pPr algn="ctr" eaLnBrk="1" hangingPunct="1"/>
              <a:r>
                <a:rPr lang="fi-FI" sz="1600" dirty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Luottamuksen palauttaminen </a:t>
              </a:r>
              <a:r>
                <a:rPr lang="fi-FI" sz="1600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internetiin</a:t>
              </a:r>
            </a:p>
            <a:p>
              <a:pPr algn="ctr" eaLnBrk="1" hangingPunct="1"/>
              <a:r>
                <a:rPr lang="fi-FI" sz="1600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Datan </a:t>
              </a:r>
              <a:r>
                <a:rPr lang="fi-FI" sz="1600" dirty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liiketoiminta- ja </a:t>
              </a:r>
              <a:r>
                <a:rPr lang="fi-FI" sz="1600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käyttömahdollisuudet</a:t>
              </a:r>
            </a:p>
            <a:p>
              <a:pPr algn="ctr" eaLnBrk="1" hangingPunct="1"/>
              <a:r>
                <a:rPr lang="fi-FI" sz="1600" dirty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Tieto ja </a:t>
              </a:r>
              <a:r>
                <a:rPr lang="fi-FI" sz="1600" dirty="0" err="1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digitalisaatio</a:t>
              </a:r>
              <a:r>
                <a:rPr lang="fi-FI" sz="1600" dirty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liikenteessä</a:t>
              </a:r>
            </a:p>
            <a:p>
              <a:pPr algn="ctr" eaLnBrk="1" hangingPunct="1"/>
              <a:endParaRPr lang="fi-FI" dirty="0" smtClean="0">
                <a:solidFill>
                  <a:srgbClr val="0E4194"/>
                </a:solidFill>
                <a:latin typeface="Calibri" pitchFamily="34" charset="0"/>
              </a:endParaRPr>
            </a:p>
            <a:p>
              <a:pPr algn="ctr" eaLnBrk="1" hangingPunct="1"/>
              <a:endParaRPr lang="fi-FI" dirty="0" smtClean="0">
                <a:solidFill>
                  <a:srgbClr val="0E4194"/>
                </a:solidFill>
                <a:latin typeface="Calibri" pitchFamily="34" charset="0"/>
              </a:endParaRPr>
            </a:p>
            <a:p>
              <a:pPr algn="ctr" eaLnBrk="1" hangingPunct="1"/>
              <a:endParaRPr lang="fi-FI" dirty="0">
                <a:solidFill>
                  <a:srgbClr val="0E4194"/>
                </a:solidFill>
                <a:latin typeface="Calibri" pitchFamily="34" charset="0"/>
              </a:endParaRPr>
            </a:p>
            <a:p>
              <a:pPr algn="ctr" eaLnBrk="1" hangingPunct="1"/>
              <a:endParaRPr lang="fi-FI" dirty="0" smtClean="0">
                <a:solidFill>
                  <a:srgbClr val="0E4194"/>
                </a:solidFill>
                <a:latin typeface="Calibri" pitchFamily="34" charset="0"/>
              </a:endParaRPr>
            </a:p>
            <a:p>
              <a:pPr algn="ctr" eaLnBrk="1" hangingPunct="1"/>
              <a:endParaRPr lang="fi-FI" dirty="0" smtClean="0">
                <a:solidFill>
                  <a:srgbClr val="0E4194"/>
                </a:solidFill>
                <a:latin typeface="Calibri" pitchFamily="34" charset="0"/>
              </a:endParaRPr>
            </a:p>
            <a:p>
              <a:pPr algn="ctr" eaLnBrk="1" hangingPunct="1"/>
              <a:endParaRPr lang="fi-FI" dirty="0">
                <a:solidFill>
                  <a:srgbClr val="0E4194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231900" y="5058735"/>
              <a:ext cx="6915150" cy="161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fi-FI" sz="1600" b="1" u="sng" dirty="0" smtClean="0">
                  <a:solidFill>
                    <a:srgbClr val="0E4194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Infrastruktuuri kasvun alustana</a:t>
              </a:r>
            </a:p>
            <a:p>
              <a:pPr algn="ctr" eaLnBrk="1" hangingPunct="1"/>
              <a:r>
                <a:rPr lang="fi-FI" sz="1600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Toimintavarmuus ja turvallisuus</a:t>
              </a:r>
            </a:p>
            <a:p>
              <a:pPr algn="ctr" eaLnBrk="1" hangingPunct="1"/>
              <a:r>
                <a:rPr lang="fi-FI" sz="1600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Liikenne- ja viestintäyhteydet</a:t>
              </a:r>
            </a:p>
            <a:p>
              <a:pPr algn="ctr" eaLnBrk="1" hangingPunct="1"/>
              <a:r>
                <a:rPr lang="fi-FI" sz="1600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Arktinen strategia</a:t>
              </a:r>
            </a:p>
            <a:p>
              <a:pPr algn="ctr" eaLnBrk="1" hangingPunct="1"/>
              <a:r>
                <a:rPr lang="fi-FI" sz="1600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Liikennejärjestelmän rahoitus ja taloudellinen ohjaus</a:t>
              </a:r>
            </a:p>
            <a:p>
              <a:pPr marL="285750" indent="-285750" eaLnBrk="1" hangingPunct="1">
                <a:buFontTx/>
                <a:buChar char="-"/>
              </a:pPr>
              <a:endParaRPr lang="fi-FI" dirty="0" smtClean="0">
                <a:solidFill>
                  <a:srgbClr val="0070C0"/>
                </a:solidFill>
                <a:latin typeface="Calibri" pitchFamily="34" charset="0"/>
                <a:cs typeface="Arial" charset="0"/>
              </a:endParaRPr>
            </a:p>
            <a:p>
              <a:pPr marL="285750" indent="-285750" algn="ctr" eaLnBrk="1" hangingPunct="1">
                <a:buFontTx/>
                <a:buChar char="-"/>
              </a:pPr>
              <a:endParaRPr lang="fi-FI" dirty="0" smtClean="0">
                <a:solidFill>
                  <a:srgbClr val="0E4194"/>
                </a:solidFill>
                <a:latin typeface="Calibri" pitchFamily="34" charset="0"/>
                <a:cs typeface="Arial" charset="0"/>
              </a:endParaRPr>
            </a:p>
            <a:p>
              <a:pPr marL="285750" indent="-285750" algn="ctr" eaLnBrk="1" hangingPunct="1">
                <a:buFontTx/>
                <a:buChar char="-"/>
              </a:pPr>
              <a:endParaRPr lang="fi-FI" dirty="0" smtClean="0">
                <a:solidFill>
                  <a:srgbClr val="0E4194"/>
                </a:solidFill>
                <a:latin typeface="Calibri" pitchFamily="34" charset="0"/>
                <a:cs typeface="Arial" charset="0"/>
              </a:endParaRPr>
            </a:p>
            <a:p>
              <a:pPr algn="ctr" eaLnBrk="1" hangingPunct="1"/>
              <a:r>
                <a:rPr lang="fi-FI" dirty="0" smtClean="0">
                  <a:solidFill>
                    <a:srgbClr val="0E4194"/>
                  </a:solidFill>
                  <a:latin typeface="Calibri" pitchFamily="34" charset="0"/>
                  <a:cs typeface="Arial" charset="0"/>
                </a:rPr>
                <a:t>	 </a:t>
              </a:r>
              <a:br>
                <a:rPr lang="fi-FI" dirty="0" smtClean="0">
                  <a:solidFill>
                    <a:srgbClr val="0E4194"/>
                  </a:solidFill>
                  <a:latin typeface="Calibri" pitchFamily="34" charset="0"/>
                  <a:cs typeface="Arial" charset="0"/>
                </a:rPr>
              </a:br>
              <a:endParaRPr lang="fi-FI" sz="1200" dirty="0">
                <a:solidFill>
                  <a:srgbClr val="0E4194"/>
                </a:solidFill>
                <a:latin typeface="Calibri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34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Liikenne- ja viestintä palveluna</a:t>
            </a:r>
            <a:endParaRPr lang="fi-FI" sz="36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EED4C-4D1F-4F7F-B0E5-06F6B76FF9BB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555776" y="2420888"/>
            <a:ext cx="6336704" cy="124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i-FI" sz="16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/>
            <a:endParaRPr lang="fi-FI" sz="16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/>
            <a:endParaRPr lang="fi-FI" sz="16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buFontTx/>
              <a:buChar char="-"/>
            </a:pPr>
            <a:endParaRPr lang="fi-FI" dirty="0" smtClean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  <a:p>
            <a:pPr marL="285750" indent="-285750" algn="ctr" eaLnBrk="1" hangingPunct="1">
              <a:buFontTx/>
              <a:buChar char="-"/>
            </a:pPr>
            <a:endParaRPr lang="fi-FI" dirty="0" smtClean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  <a:p>
            <a:pPr marL="285750" indent="-285750" algn="ctr" eaLnBrk="1" hangingPunct="1">
              <a:buFontTx/>
              <a:buChar char="-"/>
            </a:pPr>
            <a:endParaRPr lang="fi-FI" dirty="0" smtClean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  <a:p>
            <a:pPr algn="ctr" eaLnBrk="1" hangingPunct="1"/>
            <a:r>
              <a:rPr lang="fi-FI" dirty="0" smtClean="0">
                <a:solidFill>
                  <a:srgbClr val="0E4194"/>
                </a:solidFill>
                <a:latin typeface="Calibri" pitchFamily="34" charset="0"/>
                <a:cs typeface="Arial" charset="0"/>
              </a:rPr>
              <a:t>	 </a:t>
            </a:r>
            <a:br>
              <a:rPr lang="fi-FI" dirty="0" smtClean="0">
                <a:solidFill>
                  <a:srgbClr val="0E4194"/>
                </a:solidFill>
                <a:latin typeface="Calibri" pitchFamily="34" charset="0"/>
                <a:cs typeface="Arial" charset="0"/>
              </a:rPr>
            </a:br>
            <a:endParaRPr lang="fi-FI" sz="1200" dirty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575764" y="1268760"/>
            <a:ext cx="2412060" cy="1008112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rgbClr val="0070C0"/>
            </a:solidFill>
            <a:round/>
            <a:headEnd type="none" w="lg" len="lg"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marL="6350" indent="-6350" algn="ctr">
              <a:defRPr/>
            </a:pPr>
            <a:endParaRPr lang="fi-FI" sz="14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50" indent="-6350" algn="ctr">
              <a:defRPr/>
            </a:pPr>
            <a:r>
              <a:rPr lang="fi-FI" sz="1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Liikenteen palvelumarkkinat</a:t>
            </a:r>
            <a:endParaRPr lang="fi-FI" sz="14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50" indent="-6350">
              <a:defRPr/>
            </a:pPr>
            <a:endParaRPr lang="fi-FI" sz="1400" dirty="0">
              <a:solidFill>
                <a:srgbClr val="0E4194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575764" y="2458025"/>
            <a:ext cx="2412060" cy="1008112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rgbClr val="0070C0"/>
            </a:solidFill>
            <a:round/>
            <a:headEnd type="none" w="lg" len="lg"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marL="6350" indent="-6350" algn="ctr">
              <a:defRPr/>
            </a:pPr>
            <a:endParaRPr lang="fi-FI" sz="14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50" indent="-6350" algn="ctr">
              <a:defRPr/>
            </a:pPr>
            <a:r>
              <a:rPr lang="fi-FI" sz="1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Liikenteen </a:t>
            </a:r>
            <a:r>
              <a:rPr lang="fi-FI" sz="1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energiareformi</a:t>
            </a:r>
          </a:p>
          <a:p>
            <a:pPr marL="6350" indent="-6350" algn="ctr">
              <a:defRPr/>
            </a:pPr>
            <a:endParaRPr lang="fi-FI" sz="1400" dirty="0">
              <a:solidFill>
                <a:srgbClr val="0E4194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543418" y="3661727"/>
            <a:ext cx="2444406" cy="1008112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rgbClr val="0070C0"/>
            </a:solidFill>
            <a:round/>
            <a:headEnd type="none" w="lg" len="lg"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marL="6350" indent="-6350" algn="ctr">
              <a:defRPr/>
            </a:pPr>
            <a:endParaRPr lang="fi-FI" sz="14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50" indent="-6350" algn="ctr">
              <a:defRPr/>
            </a:pPr>
            <a:r>
              <a:rPr lang="fi-FI" sz="1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Älykkäät </a:t>
            </a:r>
            <a:r>
              <a:rPr lang="fi-FI" sz="1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käyttäjälähtöiset digitaaliset palvelut</a:t>
            </a:r>
          </a:p>
          <a:p>
            <a:pPr marL="6350" indent="-6350" algn="ctr">
              <a:defRPr/>
            </a:pPr>
            <a:endParaRPr lang="fi-FI" sz="1400" dirty="0">
              <a:solidFill>
                <a:srgbClr val="0E4194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578143" y="4869160"/>
            <a:ext cx="2456276" cy="1008112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rgbClr val="0070C0"/>
            </a:solidFill>
            <a:round/>
            <a:headEnd type="none" w="lg" len="lg"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marL="6350" indent="-6350" algn="ctr">
              <a:defRPr/>
            </a:pPr>
            <a:endParaRPr lang="fi-FI" sz="14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50" indent="-6350" algn="ctr">
              <a:defRPr/>
            </a:pPr>
            <a:r>
              <a:rPr lang="fi-FI" sz="1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Monipuoliset </a:t>
            </a:r>
            <a:r>
              <a:rPr lang="fi-FI" sz="1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sisällöt</a:t>
            </a:r>
          </a:p>
          <a:p>
            <a:pPr marL="6350" indent="-6350" algn="ctr">
              <a:defRPr/>
            </a:pPr>
            <a:endParaRPr lang="fi-FI" sz="1400" dirty="0">
              <a:solidFill>
                <a:srgbClr val="0E4194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059833" y="3797391"/>
            <a:ext cx="5688632" cy="73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i-FI" sz="1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digitaaliset julkiset palvelut -  älykkäät palvelut – palvelujen edistämine ja kokeilut – postipalvelujen tarjonta - postikilpailu</a:t>
            </a:r>
          </a:p>
          <a:p>
            <a:pPr algn="ctr" eaLnBrk="1" hangingPunct="1"/>
            <a:endParaRPr lang="fi-FI" sz="16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/>
            <a:endParaRPr lang="fi-FI" sz="16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/>
            <a:endParaRPr lang="fi-FI" sz="16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buFontTx/>
              <a:buChar char="-"/>
            </a:pPr>
            <a:endParaRPr lang="fi-FI" dirty="0" smtClean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  <a:p>
            <a:pPr marL="285750" indent="-285750" algn="ctr" eaLnBrk="1" hangingPunct="1">
              <a:buFontTx/>
              <a:buChar char="-"/>
            </a:pPr>
            <a:endParaRPr lang="fi-FI" dirty="0" smtClean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  <a:p>
            <a:pPr marL="285750" indent="-285750" algn="ctr" eaLnBrk="1" hangingPunct="1">
              <a:buFontTx/>
              <a:buChar char="-"/>
            </a:pPr>
            <a:endParaRPr lang="fi-FI" dirty="0" smtClean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  <a:p>
            <a:pPr algn="ctr" eaLnBrk="1" hangingPunct="1"/>
            <a:r>
              <a:rPr lang="fi-FI" dirty="0" smtClean="0">
                <a:solidFill>
                  <a:srgbClr val="0E4194"/>
                </a:solidFill>
                <a:latin typeface="Calibri" pitchFamily="34" charset="0"/>
                <a:cs typeface="Arial" charset="0"/>
              </a:rPr>
              <a:t>	 </a:t>
            </a:r>
            <a:br>
              <a:rPr lang="fi-FI" dirty="0" smtClean="0">
                <a:solidFill>
                  <a:srgbClr val="0E4194"/>
                </a:solidFill>
                <a:latin typeface="Calibri" pitchFamily="34" charset="0"/>
                <a:cs typeface="Arial" charset="0"/>
              </a:rPr>
            </a:br>
            <a:endParaRPr lang="fi-FI" sz="1200" dirty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059832" y="2725725"/>
            <a:ext cx="5688631" cy="5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i-FI" sz="14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</a:t>
            </a:r>
            <a:r>
              <a:rPr lang="fi-FI" sz="1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udet käyttövoimat – liikennevälineet – markkinat ja innovaatiot </a:t>
            </a:r>
            <a:endParaRPr lang="fi-FI" sz="16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/>
            <a:endParaRPr lang="fi-FI" dirty="0" smtClean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  <a:p>
            <a:pPr marL="285750" indent="-285750" algn="ctr" eaLnBrk="1" hangingPunct="1">
              <a:buFontTx/>
              <a:buChar char="-"/>
            </a:pPr>
            <a:endParaRPr lang="fi-FI" dirty="0" smtClean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  <a:p>
            <a:pPr algn="ctr" eaLnBrk="1" hangingPunct="1"/>
            <a:r>
              <a:rPr lang="fi-FI" dirty="0" smtClean="0">
                <a:solidFill>
                  <a:srgbClr val="0E4194"/>
                </a:solidFill>
                <a:latin typeface="Calibri" pitchFamily="34" charset="0"/>
                <a:cs typeface="Arial" charset="0"/>
              </a:rPr>
              <a:t>	 </a:t>
            </a:r>
            <a:br>
              <a:rPr lang="fi-FI" dirty="0" smtClean="0">
                <a:solidFill>
                  <a:srgbClr val="0E4194"/>
                </a:solidFill>
                <a:latin typeface="Calibri" pitchFamily="34" charset="0"/>
                <a:cs typeface="Arial" charset="0"/>
              </a:rPr>
            </a:br>
            <a:endParaRPr lang="fi-FI" sz="1200" dirty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059833" y="1409139"/>
            <a:ext cx="5688631" cy="72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i-FI" sz="14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</a:t>
            </a:r>
            <a:r>
              <a:rPr lang="fi-FI" sz="1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udistuva lainsäädäntö – palvelun laatu – kasvuvyöhyke – liikkumistili – joukkoliikenne – kuljetusten </a:t>
            </a:r>
            <a:r>
              <a:rPr lang="fi-FI" sz="14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yhdistäminen  –liikennevakuutus</a:t>
            </a:r>
            <a:endParaRPr lang="fi-FI" sz="16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203848" y="4977172"/>
            <a:ext cx="568863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i-FI" sz="14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fi-FI" sz="1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ediasisältöjen jakelu – toimilupajärjestelmä – median sisältötuotanto -  julkinen palvelu – verotus  - tekijänoikeudet – EU-sääntely - </a:t>
            </a:r>
          </a:p>
          <a:p>
            <a:pPr algn="ctr" eaLnBrk="1" hangingPunct="1"/>
            <a:endParaRPr lang="fi-FI" sz="16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/>
            <a:endParaRPr lang="fi-FI" sz="16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/>
            <a:endParaRPr lang="fi-FI" sz="16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buFontTx/>
              <a:buChar char="-"/>
            </a:pPr>
            <a:endParaRPr lang="fi-FI" dirty="0" smtClean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  <a:p>
            <a:pPr marL="285750" indent="-285750" algn="ctr" eaLnBrk="1" hangingPunct="1">
              <a:buFontTx/>
              <a:buChar char="-"/>
            </a:pPr>
            <a:endParaRPr lang="fi-FI" dirty="0" smtClean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  <a:p>
            <a:pPr marL="285750" indent="-285750" algn="ctr" eaLnBrk="1" hangingPunct="1">
              <a:buFontTx/>
              <a:buChar char="-"/>
            </a:pPr>
            <a:endParaRPr lang="fi-FI" dirty="0" smtClean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  <a:p>
            <a:pPr algn="ctr" eaLnBrk="1" hangingPunct="1"/>
            <a:r>
              <a:rPr lang="fi-FI" dirty="0" smtClean="0">
                <a:solidFill>
                  <a:srgbClr val="0E4194"/>
                </a:solidFill>
                <a:latin typeface="Calibri" pitchFamily="34" charset="0"/>
                <a:cs typeface="Arial" charset="0"/>
              </a:rPr>
              <a:t>	 </a:t>
            </a:r>
            <a:br>
              <a:rPr lang="fi-FI" dirty="0" smtClean="0">
                <a:solidFill>
                  <a:srgbClr val="0E4194"/>
                </a:solidFill>
                <a:latin typeface="Calibri" pitchFamily="34" charset="0"/>
                <a:cs typeface="Arial" charset="0"/>
              </a:rPr>
            </a:br>
            <a:endParaRPr lang="fi-FI" sz="1200" dirty="0">
              <a:solidFill>
                <a:srgbClr val="0E4194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1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VM_ppt-pohja_suomi">
  <a:themeElements>
    <a:clrScheme name="Custom 1">
      <a:dk1>
        <a:srgbClr val="95C11F"/>
      </a:dk1>
      <a:lt1>
        <a:srgbClr val="FFFFFF"/>
      </a:lt1>
      <a:dk2>
        <a:srgbClr val="0E4194"/>
      </a:dk2>
      <a:lt2>
        <a:srgbClr val="95C11F"/>
      </a:lt2>
      <a:accent1>
        <a:srgbClr val="577AB4"/>
      </a:accent1>
      <a:accent2>
        <a:srgbClr val="86A0C9"/>
      </a:accent2>
      <a:accent3>
        <a:srgbClr val="009DD3"/>
      </a:accent3>
      <a:accent4>
        <a:srgbClr val="4DBBE0"/>
      </a:accent4>
      <a:accent5>
        <a:srgbClr val="7FCEE9"/>
      </a:accent5>
      <a:accent6>
        <a:srgbClr val="F07D00"/>
      </a:accent6>
      <a:hlink>
        <a:srgbClr val="F5A44D"/>
      </a:hlink>
      <a:folHlink>
        <a:srgbClr val="F7BE7F"/>
      </a:folHlink>
    </a:clrScheme>
    <a:fontScheme name="Office-tee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LVM_ppt-pohja_suomi</Template>
  <TotalTime>342</TotalTime>
  <Words>421</Words>
  <Application>Microsoft Office PowerPoint</Application>
  <PresentationFormat>Näytössä katseltava diaesitys (4:3)</PresentationFormat>
  <Paragraphs>183</Paragraphs>
  <Slides>14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14</vt:i4>
      </vt:variant>
    </vt:vector>
  </HeadingPairs>
  <TitlesOfParts>
    <vt:vector size="16" baseType="lpstr">
      <vt:lpstr>LVM_ppt-pohja_suomi</vt:lpstr>
      <vt:lpstr>Office-teema</vt:lpstr>
      <vt:lpstr>Liikenne ja viestintä  digitaalisessa Suomessa 2020 </vt:lpstr>
      <vt:lpstr>PowerPoint-esitys</vt:lpstr>
      <vt:lpstr>Mikä muuttaa maailmaa?</vt:lpstr>
      <vt:lpstr>PowerPoint-esitys</vt:lpstr>
      <vt:lpstr>PowerPoint-esitys</vt:lpstr>
      <vt:lpstr>PowerPoint-esitys</vt:lpstr>
      <vt:lpstr>Liikenne ja viestintä  digitaalisessa Suomessa 2020</vt:lpstr>
      <vt:lpstr>Teemat ja painotukset</vt:lpstr>
      <vt:lpstr>Liikenne- ja viestintä palveluna</vt:lpstr>
      <vt:lpstr>Digitaalinen tieto hyvinvoinnin ja kasvun lähteenä</vt:lpstr>
      <vt:lpstr>Infrastruktuuri kasvun alustana</vt:lpstr>
      <vt:lpstr>Skenaariot</vt:lpstr>
      <vt:lpstr>PowerPoint-esitys</vt:lpstr>
      <vt:lpstr>PowerPoint-esitys</vt:lpstr>
    </vt:vector>
  </TitlesOfParts>
  <Company>LVM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Viestintämarkkinoiden suuntamerkit - mitä tulevaisuuskatsaus pitää sisällään</dc:title>
  <dc:creator>Normo Elina</dc:creator>
  <cp:lastModifiedBy>Majaniemi Sami</cp:lastModifiedBy>
  <cp:revision>26</cp:revision>
  <dcterms:created xsi:type="dcterms:W3CDTF">2014-05-15T07:41:24Z</dcterms:created>
  <dcterms:modified xsi:type="dcterms:W3CDTF">2014-05-16T14:59:10Z</dcterms:modified>
</cp:coreProperties>
</file>