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DM Sans Medium"/>
      <p:regular r:id="rId56"/>
      <p:bold r:id="rId57"/>
      <p:italic r:id="rId58"/>
      <p:boldItalic r:id="rId59"/>
    </p:embeddedFont>
    <p:embeddedFont>
      <p:font typeface="Roboto"/>
      <p:regular r:id="rId60"/>
      <p:bold r:id="rId61"/>
      <p:italic r:id="rId62"/>
      <p:boldItalic r:id="rId63"/>
    </p:embeddedFont>
    <p:embeddedFont>
      <p:font typeface="DM Sans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-italic.fntdata"/><Relationship Id="rId61" Type="http://schemas.openxmlformats.org/officeDocument/2006/relationships/font" Target="fonts/Roboto-bold.fntdata"/><Relationship Id="rId20" Type="http://schemas.openxmlformats.org/officeDocument/2006/relationships/slide" Target="slides/slide15.xml"/><Relationship Id="rId64" Type="http://schemas.openxmlformats.org/officeDocument/2006/relationships/font" Target="fonts/DMSans-regular.fntdata"/><Relationship Id="rId63" Type="http://schemas.openxmlformats.org/officeDocument/2006/relationships/font" Target="fonts/Roboto-boldItalic.fntdata"/><Relationship Id="rId22" Type="http://schemas.openxmlformats.org/officeDocument/2006/relationships/slide" Target="slides/slide17.xml"/><Relationship Id="rId66" Type="http://schemas.openxmlformats.org/officeDocument/2006/relationships/font" Target="fonts/DMSans-italic.fntdata"/><Relationship Id="rId21" Type="http://schemas.openxmlformats.org/officeDocument/2006/relationships/slide" Target="slides/slide16.xml"/><Relationship Id="rId65" Type="http://schemas.openxmlformats.org/officeDocument/2006/relationships/font" Target="fonts/DMSans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DMSans-boldItalic.fntdata"/><Relationship Id="rId60" Type="http://schemas.openxmlformats.org/officeDocument/2006/relationships/font" Target="fonts/Roboto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DMSansMedium-bold.fntdata"/><Relationship Id="rId12" Type="http://schemas.openxmlformats.org/officeDocument/2006/relationships/slide" Target="slides/slide7.xml"/><Relationship Id="rId56" Type="http://schemas.openxmlformats.org/officeDocument/2006/relationships/font" Target="fonts/DMSansMedium-regular.fntdata"/><Relationship Id="rId15" Type="http://schemas.openxmlformats.org/officeDocument/2006/relationships/slide" Target="slides/slide10.xml"/><Relationship Id="rId59" Type="http://schemas.openxmlformats.org/officeDocument/2006/relationships/font" Target="fonts/DMSansMedium-boldItalic.fntdata"/><Relationship Id="rId14" Type="http://schemas.openxmlformats.org/officeDocument/2006/relationships/slide" Target="slides/slide9.xml"/><Relationship Id="rId58" Type="http://schemas.openxmlformats.org/officeDocument/2006/relationships/font" Target="fonts/DMSansMedium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ncbi.nlm.nih.gov/pubmed/18657588" TargetMode="External"/><Relationship Id="rId3" Type="http://schemas.openxmlformats.org/officeDocument/2006/relationships/hyperlink" Target="https://doi.org/10.1016/j.tox.2008.06.014" TargetMode="External"/><Relationship Id="rId4" Type="http://schemas.openxmlformats.org/officeDocument/2006/relationships/hyperlink" Target="https://doi.org/10.1111/bcpt.12191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16/j.chemosphere.2020.127137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126/science.305.5683.476" TargetMode="External"/><Relationship Id="rId3" Type="http://schemas.openxmlformats.org/officeDocument/2006/relationships/hyperlink" Target="https://doi.org/10.1126/science.305.5683.476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186/1471-2458-5-123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dx.doi.org/10.1016/j.envint.2011.02.003" TargetMode="External"/><Relationship Id="rId3" Type="http://schemas.openxmlformats.org/officeDocument/2006/relationships/hyperlink" Target="http://hdl.handle.net/10138/329273" TargetMode="External"/><Relationship Id="rId4" Type="http://schemas.openxmlformats.org/officeDocument/2006/relationships/hyperlink" Target="https://helda.helsinki.fi/bitstream/handle/10138/329273/SYKEra_16_2021_Liikenteen-terveysvaikutukset.pdf?sequence=1&amp;isAllowed=y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en.opasnet.org/w/Main_Page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ran.r-project.org/web/packages/OpasnetUtils/index.html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16/j.ress.2007.03.002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186/s12961-020-00547-3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ulkari.fi/bitstream/handle/10024/79939/821ba678-1430-4016-bfc8-77a40c49eb1f.pdf?sequence=1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ulkari.fi/bitstream/handle/10024/129712/Lehtom%C3%A4ki%20ym.2015.ISTE%20Tautitaakka.pdf?sequence=1" TargetMode="External"/><Relationship Id="rId3" Type="http://schemas.openxmlformats.org/officeDocument/2006/relationships/hyperlink" Target="http://fi.opasnet.org/fi/PFAS-yhdisteiden_tautitaakka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02/ece3.3887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ietokide.fi/en/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hs.uk/conditions/coronavirus-covid-19/long-term-effects-of-coronavirus-long-covid/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101/2020.04.09.20047498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okv.fi/fi/ratkaisut/id/1610/" TargetMode="External"/><Relationship Id="rId3" Type="http://schemas.openxmlformats.org/officeDocument/2006/relationships/hyperlink" Target="https://docs.google.com/document/d/1S9SzsNsDuAMo6vEuFQRiYwnwD8HvL_hI-ZVSL7gKXWI/edit" TargetMode="External"/><Relationship Id="rId4" Type="http://schemas.openxmlformats.org/officeDocument/2006/relationships/hyperlink" Target="https://vnk.fi/ajankohtaista/paatos?decisionId=0900908f806a9de2" TargetMode="Externa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16/0926-6917(95)90050-0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06/taap.1998.8564" TargetMode="Externa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16/j.tox.2011.03.007" TargetMode="External"/><Relationship Id="rId3" Type="http://schemas.openxmlformats.org/officeDocument/2006/relationships/hyperlink" Target="https://www.dailysabah.com/world/europe/reviewing-poisoned-enemies-of-the-kremlin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i.org/10.1002/ijc.11635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b2164187a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b2164187a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e4df63171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e4df63171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[9]</a:t>
            </a:r>
            <a:r>
              <a:rPr lang="en-GB"/>
              <a:t> </a:t>
            </a:r>
            <a:r>
              <a:rPr lang="en-GB" sz="1400" u="sng">
                <a:solidFill>
                  <a:schemeClr val="hlink"/>
                </a:solidFill>
                <a:hlinkClick r:id="rId3"/>
              </a:rPr>
              <a:t>https://doi.org/10.1016/j.tox.2008.06.014</a:t>
            </a:r>
            <a:r>
              <a:rPr lang="en-GB"/>
              <a:t> </a:t>
            </a:r>
            <a:r>
              <a:rPr lang="en-GB" sz="1400" u="sng">
                <a:solidFill>
                  <a:schemeClr val="hlink"/>
                </a:solidFill>
                <a:hlinkClick r:id="rId4"/>
              </a:rPr>
              <a:t>https://doi.org/10.1111/bcpt.12191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e4df63171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e4df63171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https://doi.org/10.1016/j.chemosphere.2020.127137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e4df6317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e4df6317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0D0C0C"/>
                </a:solidFill>
              </a:rPr>
              <a:t>Tuomisto JT. TCDD: a challenge to mechanistic toxicology [Dissertation]. Kuopio: National Public Health Institute, 1999.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e4df63171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e4df63171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e4df63171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1e4df63171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https://doi.org/</a:t>
            </a:r>
            <a:r>
              <a:rPr lang="en-GB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10.1126/science.305.5683.476</a:t>
            </a:r>
            <a:r>
              <a:rPr lang="en-GB" sz="1200">
                <a:solidFill>
                  <a:srgbClr val="5B616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e4df63171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e4df63171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e4df63171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1e4df63171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2"/>
              </a:rPr>
              <a:t>https://doi.org/10.1186/1471-2458-5-123</a:t>
            </a:r>
            <a:r>
              <a:rPr lang="en-GB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e4df63171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e4df63171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e4df63171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e4df63171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doi:10.1016/j.envint.2011.02.003 </a:t>
            </a:r>
            <a:r>
              <a:rPr lang="en-GB"/>
              <a:t> </a:t>
            </a:r>
            <a:r>
              <a:rPr lang="en-GB" sz="1400" u="sng">
                <a:solidFill>
                  <a:schemeClr val="hlink"/>
                </a:solidFill>
                <a:hlinkClick r:id="rId3"/>
              </a:rPr>
              <a:t>http://hdl.handle.net/10138/329273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4"/>
              </a:rPr>
              <a:t>https://helda.helsinki.fi/bitstream/handle/10138/329273/SYKEra_16_2021_Liikenteen-terveysvaikutukset.pdf?sequence=1&amp;isAllowed=y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 sz="1400">
              <a:solidFill>
                <a:srgbClr val="0D0C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D0C0C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e4df6317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e4df6317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http://en.opasnet.org/w/Main_Page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e4df631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e4df631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e4df6317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1e4df6317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OpasnetUtils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e4df63171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e4df63171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e4df63171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e4df6317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https://doi.org/10.1016/j.ress.2007.03.002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1e4df63171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1e4df63171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e4df63171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1e4df6317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1e4df6317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1e4df6317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e4df63171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1e4df63171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2"/>
              </a:rPr>
              <a:t>https://doi.org/10.1186/s12961-020-00547-3</a:t>
            </a:r>
            <a:r>
              <a:rPr lang="en-GB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e4df63171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1e4df63171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https://www.julkari.fi/bitstream/handle/10024/79939/821ba678-1430-4016-bfc8-77a40c49eb1f.pdf?sequence=1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 sz="1400">
              <a:solidFill>
                <a:srgbClr val="0D0C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0D0C0C"/>
                </a:solidFill>
              </a:rPr>
              <a:t>National Institute for Health and Welfare (THL), Report 3/2010. 60 pp. Helsinki 2010. ISBN 978-952-245-223-8 (printed),</a:t>
            </a:r>
            <a:endParaRPr sz="1400">
              <a:solidFill>
                <a:srgbClr val="0D0C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GB" sz="1400">
                <a:solidFill>
                  <a:srgbClr val="0D0C0C"/>
                </a:solidFill>
              </a:rPr>
              <a:t>ISBN 978-952-245-224-5</a:t>
            </a:r>
            <a:endParaRPr sz="1400">
              <a:solidFill>
                <a:srgbClr val="0D0C0C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e4df63171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1e4df6317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https://www.julkari.fi/bitstream/handle/10024/129712/Lehtomäki%20ym.2015.ISTE%20Tautitaakka.pdf?sequence=1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 sz="1400">
              <a:solidFill>
                <a:srgbClr val="0D0C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3"/>
              </a:rPr>
              <a:t>http://fi.opasnet.org/fi/PFAS-yhdisteiden_tautitaakka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 sz="1400">
              <a:solidFill>
                <a:srgbClr val="0D0C0C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e4df63171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e4df63171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https://doi.org/10.1002/ece3.3887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e4df6317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1e4df6317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e4df63171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e4df63171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1e4df63171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1e4df63171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1e4df63171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1e4df6317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https://www.tietokide.fi/en/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1e4df63171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1e4df6317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e4df63171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1e4df63171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https://www.nhs.uk/conditions/coronavirus-covid-19/long-term-effects-of-coronavirus-long-covid/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 sz="1400">
              <a:solidFill>
                <a:srgbClr val="0D0C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D0C0C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e4df63171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e4df6317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hlink"/>
                </a:solidFill>
                <a:highlight>
                  <a:srgbClr val="FFFFFF"/>
                </a:highlight>
                <a:hlinkClick r:id="rId2"/>
              </a:rPr>
              <a:t>https://doi.org/10.1101/2020.04.09.20047498</a:t>
            </a:r>
            <a:r>
              <a:rPr lang="en-GB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e4df63171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1e4df63171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https://www.okv.fi/fi/ratkaisut/id/1610/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3"/>
              </a:rPr>
              <a:t>https://docs.google.com/document/d/1S9SzsNsDuAMo6vEuFQRiYwnwD8HvL_hI-ZVSL7gKXWI/edit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 sz="1400">
              <a:solidFill>
                <a:srgbClr val="0D0C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4"/>
              </a:rPr>
              <a:t>https://vnk.fi/ajankohtaista/paatos?decisionId=0900908f806a9de2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 sz="1400">
              <a:solidFill>
                <a:srgbClr val="0D0C0C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1e4df63171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1e4df63171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1e4df63171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1e4df63171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f3aabfe6a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f3aabfe6a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e4df6317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1e4df6317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https://doi.org/10.1016/0926-6917(95)90050-0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e4df63171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1e4df6317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1e4df63171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1e4df63171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1e4df63171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1e4df63171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1e4df63171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1e4df63171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1e4df63171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1e4df63171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e4df63171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e4df63171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1e4df63171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1e4df63171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1e4df63171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1e4df63171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1e4df63171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1e4df63171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1e4df63171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1e4df63171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e4df6317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e4df6317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https://doi.org/10.1006/taap.1998.8564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0da9b1c8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0da9b1c8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e4df6317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e4df6317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D0C0C"/>
                </a:solidFill>
              </a:rPr>
              <a:t>Tuomisto JT. TCDD: a challenge to mechanistic toxicology [Dissertation]. Kuopio: National Public Health Institute, 1999.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e4df6317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e4df6317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       10.1016/j.tox.2011.03.007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3"/>
              </a:rPr>
              <a:t>https://www.dailysabah.com/world/europe/reviewing-poisoned-enemies-of-the-kremlin</a:t>
            </a:r>
            <a:r>
              <a:rPr lang="en-GB" sz="1400">
                <a:solidFill>
                  <a:srgbClr val="0D0C0C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e4df63171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e4df63171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e4df63171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e4df63171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https://doi.org/10.1002/ijc.11635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328150" y="4720850"/>
            <a:ext cx="4160400" cy="28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Kausal </a:t>
            </a:r>
            <a:r>
              <a:rPr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900">
              <a:solidFill>
                <a:schemeClr val="lt1"/>
              </a:solidFill>
              <a:highlight>
                <a:schemeClr val="dk2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3" name="Google Shape;53;p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1585675" y="4230575"/>
            <a:ext cx="70650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">
  <p:cSld name="BLANK_1">
    <p:bg>
      <p:bgPr>
        <a:solidFill>
          <a:schemeClr val="lt2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 flipH="1" rot="-5400000">
            <a:off x="4436463" y="444587"/>
            <a:ext cx="5153475" cy="4261600"/>
          </a:xfrm>
          <a:prstGeom prst="flowChartManualInpu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w/ acknowledgments">
  <p:cSld name="TITLE_AND_BODY_2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5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rrow content">
  <p:cSld name="TITLE_AND_BODY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1268525" y="1000075"/>
            <a:ext cx="647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DM Sans"/>
              <a:buChar char="●"/>
              <a:defRPr sz="1600"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">
  <p:cSld name="TITLE_AND_TWO_COLUMNS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311700" y="1000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328150" y="4720850"/>
            <a:ext cx="41604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Kausal 2022</a:t>
            </a:r>
            <a:endParaRPr sz="9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5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idx="1" type="subTitle"/>
          </p:nvPr>
        </p:nvSpPr>
        <p:spPr>
          <a:xfrm>
            <a:off x="311700" y="2757925"/>
            <a:ext cx="3039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DM Sans Medium"/>
                <a:ea typeface="DM Sans Medium"/>
                <a:cs typeface="DM Sans Medium"/>
                <a:sym typeface="DM Sans Medium"/>
              </a:rPr>
              <a:t>Jouni Tuomisto, tutkimusjohtaja</a:t>
            </a:r>
            <a:endParaRPr sz="2500">
              <a:latin typeface="DM Sans Medium"/>
              <a:ea typeface="DM Sans Medium"/>
              <a:cs typeface="DM Sans Medium"/>
              <a:sym typeface="DM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DM Sans Medium"/>
                <a:ea typeface="DM Sans Medium"/>
                <a:cs typeface="DM Sans Medium"/>
                <a:sym typeface="DM Sans Medium"/>
              </a:rPr>
              <a:t>Kausal Oy</a:t>
            </a:r>
            <a:endParaRPr sz="2500"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73" name="Google Shape;73;p17"/>
          <p:cNvSpPr txBox="1"/>
          <p:nvPr/>
        </p:nvSpPr>
        <p:spPr>
          <a:xfrm>
            <a:off x="349825" y="3861950"/>
            <a:ext cx="4919400" cy="9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4" name="Google Shape;74;p17"/>
          <p:cNvSpPr txBox="1"/>
          <p:nvPr>
            <p:ph type="ctrTitle"/>
          </p:nvPr>
        </p:nvSpPr>
        <p:spPr>
          <a:xfrm>
            <a:off x="311703" y="668375"/>
            <a:ext cx="5203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2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2CC"/>
                </a:solidFill>
              </a:rPr>
              <a:t>Ympäristöterveyden löydöksiä ja opetuksia</a:t>
            </a:r>
            <a:endParaRPr>
              <a:solidFill>
                <a:srgbClr val="FFF2CC"/>
              </a:solidFill>
            </a:endParaRPr>
          </a:p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 b="0" l="25370" r="25365" t="0"/>
          <a:stretch/>
        </p:blipFill>
        <p:spPr>
          <a:xfrm>
            <a:off x="5342300" y="0"/>
            <a:ext cx="380169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292625"/>
            <a:ext cx="4370700" cy="24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Dioksiini sotkee rottien bilirubiinimetabolian ja kerryttää maksaan hitaasti vihreää biliverdiiniä.</a:t>
            </a:r>
            <a:endParaRPr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6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Marjo Niittynen</a:t>
            </a: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99574"/>
            <a:ext cx="5853250" cy="21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8875" y="23262"/>
            <a:ext cx="4267051" cy="296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/>
          <p:nvPr/>
        </p:nvSpPr>
        <p:spPr>
          <a:xfrm>
            <a:off x="5428225" y="2936650"/>
            <a:ext cx="350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DM Sans"/>
                <a:ea typeface="DM Sans"/>
                <a:cs typeface="DM Sans"/>
                <a:sym typeface="DM Sans"/>
              </a:rPr>
              <a:t>TCDD dose, ug/kg</a:t>
            </a:r>
            <a:endParaRPr sz="12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3" name="Google Shape;153;p26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Lasten dioksiinipitoisuudet ovat matalia vaikka saannin raja-arvot ylittyvät.</a:t>
            </a:r>
            <a:endParaRPr/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7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Panu Rantakokko, </a:t>
            </a:r>
            <a:br>
              <a:rPr lang="en-GB"/>
            </a:br>
            <a:r>
              <a:rPr lang="en-GB"/>
              <a:t>Riikka Airaksinen</a:t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750" y="1152475"/>
            <a:ext cx="4884506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Pyrkilö eli laajennettu syy-seurauskaavio on tehokas tapa kuvata monimutkaisia ilmiöitä.</a:t>
            </a:r>
            <a:endParaRPr/>
          </a:p>
        </p:txBody>
      </p:sp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8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Ympäristöterveyden</a:t>
            </a:r>
            <a:br>
              <a:rPr lang="en-GB"/>
            </a:br>
            <a:r>
              <a:rPr lang="en-GB"/>
              <a:t>Journal Club</a:t>
            </a: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00" y="1264625"/>
            <a:ext cx="5948649" cy="387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 rot="-5400000">
            <a:off x="-477250" y="4232550"/>
            <a:ext cx="148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DM Sans"/>
                <a:ea typeface="DM Sans"/>
                <a:cs typeface="DM Sans"/>
                <a:sym typeface="DM Sans"/>
              </a:rPr>
              <a:t>Awesome Socks Club</a:t>
            </a:r>
            <a:endParaRPr sz="10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2" name="Google Shape;172;p28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Syy-seuraussuhteiden tarkka kuvaaminen on vaikeaa mutta tärkeää päätöksenteon kannalta.</a:t>
            </a:r>
            <a:endParaRPr/>
          </a:p>
        </p:txBody>
      </p:sp>
      <p:sp>
        <p:nvSpPr>
          <p:cNvPr id="178" name="Google Shape;17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Kalan terveyshyödyt ovat haittoja suuremmat. Epävarmuudet eivät juuri vaikuta puuttuvan tiedon arvoon, preferenssit vähän.</a:t>
            </a:r>
            <a:endParaRPr/>
          </a:p>
        </p:txBody>
      </p:sp>
      <p:sp>
        <p:nvSpPr>
          <p:cNvPr id="184" name="Google Shape;18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0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0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25382"/>
            <a:ext cx="8520600" cy="294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Yhteiskunnallisessa keskustelussa ei riittävästi mietitä epävarmuuksien, eri näkökulmien ja arvojen vaikutusta päätelmiin.</a:t>
            </a:r>
            <a:endParaRPr/>
          </a:p>
        </p:txBody>
      </p:sp>
      <p:sp>
        <p:nvSpPr>
          <p:cNvPr id="193" name="Google Shape;19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Matkojen yhdistely voisi korvata puolet kaupungin henkilöautoliikenteestä kustannustehokkaasti.</a:t>
            </a:r>
            <a:endParaRPr/>
          </a:p>
        </p:txBody>
      </p:sp>
      <p:sp>
        <p:nvSpPr>
          <p:cNvPr id="199" name="Google Shape;19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2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Marko Tainio</a:t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599" y="1152475"/>
            <a:ext cx="4322799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Uusia ideoita on vaikea saada huolellisen arvioinnin piiriin.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Muutosta jarruttavia voimia syntyy herkästi.</a:t>
            </a:r>
            <a:endParaRPr/>
          </a:p>
        </p:txBody>
      </p:sp>
      <p:sp>
        <p:nvSpPr>
          <p:cNvPr id="208" name="Google Shape;20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Aktiivisen liikkumisen terveyshyödyt ovat suuret.</a:t>
            </a:r>
            <a:endParaRPr/>
          </a:p>
        </p:txBody>
      </p:sp>
      <p:sp>
        <p:nvSpPr>
          <p:cNvPr id="214" name="Google Shape;21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4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Audrey de Nazelle, Mark Nieuwenhuisen, </a:t>
            </a:r>
            <a:br>
              <a:rPr lang="en-GB"/>
            </a:br>
            <a:r>
              <a:rPr lang="en-GB"/>
              <a:t>Marko Taino, Heli Lehtomäki-Zrim et al.</a:t>
            </a:r>
            <a:endParaRPr/>
          </a:p>
        </p:txBody>
      </p:sp>
      <p:pic>
        <p:nvPicPr>
          <p:cNvPr id="216" name="Google Shape;2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112" y="1152475"/>
            <a:ext cx="5745763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Opasnet on toimiva tutkimustyöympäristö ja sanana parempi kuin pyrkilö tai heande (health, the environment and everything).</a:t>
            </a:r>
            <a:endParaRPr/>
          </a:p>
        </p:txBody>
      </p:sp>
      <p:sp>
        <p:nvSpPr>
          <p:cNvPr id="223" name="Google Shape;22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5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Hannu Korva, Juha Villman, Einari Happonen</a:t>
            </a:r>
            <a:endParaRPr/>
          </a:p>
        </p:txBody>
      </p:sp>
      <p:pic>
        <p:nvPicPr>
          <p:cNvPr id="225" name="Google Shape;2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313" y="1597475"/>
            <a:ext cx="6125384" cy="315242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5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Vastuuvapaus- lauseke</a:t>
            </a:r>
            <a:endParaRPr/>
          </a:p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900"/>
              <a:t>Tässä esityksessä esitettävät asiat ja mielipiteet eivät edusta THL:n näkemystä.</a:t>
            </a:r>
            <a:endParaRPr sz="1900"/>
          </a:p>
        </p:txBody>
      </p:sp>
      <p:sp>
        <p:nvSpPr>
          <p:cNvPr id="82" name="Google Shape;82;p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OpasnetUtils: tilastopaketti mahdollistaa modulaaristen R-vaikutusarviointimallien rakentamisen ja jakamisen.</a:t>
            </a:r>
            <a:endParaRPr/>
          </a:p>
        </p:txBody>
      </p:sp>
      <p:sp>
        <p:nvSpPr>
          <p:cNvPr id="232" name="Google Shape;23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.</a:t>
            </a:r>
            <a:endParaRPr/>
          </a:p>
        </p:txBody>
      </p:sp>
      <p:sp>
        <p:nvSpPr>
          <p:cNvPr id="233" name="Google Shape;233;p36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Teemu Rintala</a:t>
            </a:r>
            <a:endParaRPr/>
          </a:p>
        </p:txBody>
      </p:sp>
      <p:pic>
        <p:nvPicPr>
          <p:cNvPr id="234" name="Google Shape;2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138" y="1643525"/>
            <a:ext cx="7477724" cy="3070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6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Tutkimustiedon joukkoistetussa tuottamisessa on lukuisia esteitä. Tutkijoiden haluttomuus osallistua ja kuulla kritiikkiä (“ei ole valmis julkaistavaksi”) ovat hankalimpia.</a:t>
            </a:r>
            <a:endParaRPr/>
          </a:p>
        </p:txBody>
      </p:sp>
      <p:sp>
        <p:nvSpPr>
          <p:cNvPr id="241" name="Google Shape;24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Paras asiantuntija-arvio 1991 öljylähdepalojen pienhiukkasten aiheuttamista kuolemista Kuwaitissa: 35 (4 - 780).</a:t>
            </a:r>
            <a:endParaRPr/>
          </a:p>
        </p:txBody>
      </p:sp>
      <p:sp>
        <p:nvSpPr>
          <p:cNvPr id="247" name="Google Shape;24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8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John Evans, Roger Cooke</a:t>
            </a:r>
            <a:endParaRPr/>
          </a:p>
        </p:txBody>
      </p:sp>
      <p:sp>
        <p:nvSpPr>
          <p:cNvPr id="249" name="Google Shape;249;p38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050" y="1599650"/>
            <a:ext cx="6975901" cy="296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Tarvitaan systemaattisia menetelmiä arvioida päätöksenteossa käytettäviä faktaväitteitä.</a:t>
            </a:r>
            <a:endParaRPr/>
          </a:p>
        </p:txBody>
      </p:sp>
      <p:sp>
        <p:nvSpPr>
          <p:cNvPr id="256" name="Google Shape;256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Avoin riskinarviointi toimii eurooppalaisessa kontekstissa.</a:t>
            </a:r>
            <a:endParaRPr/>
          </a:p>
        </p:txBody>
      </p:sp>
      <p:sp>
        <p:nvSpPr>
          <p:cNvPr id="262" name="Google Shape;262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0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Anne Knol, Alex Gens, </a:t>
            </a:r>
            <a:br>
              <a:rPr lang="en-GB"/>
            </a:br>
            <a:r>
              <a:rPr lang="en-GB"/>
              <a:t>Eva Kunseler, Clive Sabel</a:t>
            </a:r>
            <a:endParaRPr/>
          </a:p>
        </p:txBody>
      </p:sp>
      <p:pic>
        <p:nvPicPr>
          <p:cNvPr id="264" name="Google Shape;2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850" y="1152475"/>
            <a:ext cx="4899597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Myönteinen suhtautuminen itseen kohdistuvaan kritiikkiin tekee elämästä miellyttävää.</a:t>
            </a:r>
            <a:endParaRPr/>
          </a:p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1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Matti Jantunen, Aino Nevalainen, Terttu Vartiainen, Juha Pekkanen, Hannu Komulainen</a:t>
            </a:r>
            <a:endParaRPr/>
          </a:p>
        </p:txBody>
      </p:sp>
      <p:sp>
        <p:nvSpPr>
          <p:cNvPr id="273" name="Google Shape;273;p41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4" name="Google Shape;27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912" y="1152475"/>
            <a:ext cx="587417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Avoimelle päätöksentekokäytännölle voidaan löytää systemaattinen perusta.</a:t>
            </a:r>
            <a:endParaRPr/>
          </a:p>
        </p:txBody>
      </p:sp>
      <p:sp>
        <p:nvSpPr>
          <p:cNvPr id="280" name="Google Shape;280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2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Mikko Pohjola</a:t>
            </a:r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2263" y="1152475"/>
            <a:ext cx="5339484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2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Pienpolton ja liikenteen hiukkaset ja olennaisia ympäristöterveystekijöitä Suomessa.</a:t>
            </a:r>
            <a:endParaRPr/>
          </a:p>
        </p:txBody>
      </p:sp>
      <p:sp>
        <p:nvSpPr>
          <p:cNvPr id="289" name="Google Shape;28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3"/>
          <p:cNvSpPr txBox="1"/>
          <p:nvPr>
            <p:ph idx="2" type="subTitle"/>
          </p:nvPr>
        </p:nvSpPr>
        <p:spPr>
          <a:xfrm>
            <a:off x="3810425" y="4663225"/>
            <a:ext cx="48774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Virpi Kollanus, Pauliina Taimisto, </a:t>
            </a:r>
            <a:r>
              <a:rPr lang="en-GB"/>
              <a:t>Niko Karvosenoja, Kaarle Kupiainen, Marko Tainio, Jaakko Kukkonen et al.</a:t>
            </a:r>
            <a:endParaRPr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125" y="1152475"/>
            <a:ext cx="5737748" cy="35931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3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Pienhiukkasten tautitaakka on Suomessa suuri, dioksiinin ja PFAS-yhdisteiden ei niinkään.</a:t>
            </a:r>
            <a:endParaRPr/>
          </a:p>
        </p:txBody>
      </p:sp>
      <p:sp>
        <p:nvSpPr>
          <p:cNvPr id="298" name="Google Shape;29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4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Otto Hänninen, Heli Lehtomäki-Zrim, </a:t>
            </a:r>
            <a:br>
              <a:rPr lang="en-GB"/>
            </a:br>
            <a:r>
              <a:rPr lang="en-GB"/>
              <a:t>Antti Korhonen, Isabell Rumrich</a:t>
            </a:r>
            <a:endParaRPr/>
          </a:p>
        </p:txBody>
      </p:sp>
      <p:pic>
        <p:nvPicPr>
          <p:cNvPr id="300" name="Google Shape;3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87700"/>
            <a:ext cx="5087785" cy="307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0825" y="1151945"/>
            <a:ext cx="5771474" cy="320098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4"/>
          <p:cNvSpPr txBox="1"/>
          <p:nvPr/>
        </p:nvSpPr>
        <p:spPr>
          <a:xfrm>
            <a:off x="7383025" y="1906675"/>
            <a:ext cx="6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PFAS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3" name="Google Shape;303;p44"/>
          <p:cNvSpPr txBox="1"/>
          <p:nvPr/>
        </p:nvSpPr>
        <p:spPr>
          <a:xfrm>
            <a:off x="7304125" y="3191450"/>
            <a:ext cx="91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Dioksiini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04" name="Google Shape;304;p44"/>
          <p:cNvCxnSpPr>
            <a:stCxn id="303" idx="3"/>
          </p:cNvCxnSpPr>
          <p:nvPr/>
        </p:nvCxnSpPr>
        <p:spPr>
          <a:xfrm rot="10800000">
            <a:off x="8140525" y="2919350"/>
            <a:ext cx="79800" cy="472200"/>
          </a:xfrm>
          <a:prstGeom prst="curvedConnector4">
            <a:avLst>
              <a:gd fmla="val -349687" name="adj1"/>
              <a:gd fmla="val 88162" name="adj2"/>
            </a:avLst>
          </a:pr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5" name="Google Shape;305;p44"/>
          <p:cNvCxnSpPr>
            <a:endCxn id="302" idx="3"/>
          </p:cNvCxnSpPr>
          <p:nvPr/>
        </p:nvCxnSpPr>
        <p:spPr>
          <a:xfrm rot="-5400000">
            <a:off x="7893775" y="2186125"/>
            <a:ext cx="254400" cy="95700"/>
          </a:xfrm>
          <a:prstGeom prst="curvedConnector4">
            <a:avLst>
              <a:gd fmla="val 10672" name="adj1"/>
              <a:gd fmla="val 348824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06" name="Google Shape;306;p44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/>
          <p:nvPr>
            <p:ph type="title"/>
          </p:nvPr>
        </p:nvSpPr>
        <p:spPr>
          <a:xfrm>
            <a:off x="163300" y="301300"/>
            <a:ext cx="2445000" cy="4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D0C0C"/>
                </a:solidFill>
                <a:latin typeface="Arial"/>
                <a:ea typeface="Arial"/>
                <a:cs typeface="Arial"/>
                <a:sym typeface="Arial"/>
              </a:rPr>
              <a:t>Vesiapina- hypoteesi ei ole humpuukia vaan vakavasti otettava tieteellinen hypoteesi, vaikka sitä pidetäänkin epätoden- näköisenä.</a:t>
            </a:r>
            <a:endParaRPr sz="2400"/>
          </a:p>
        </p:txBody>
      </p:sp>
      <p:sp>
        <p:nvSpPr>
          <p:cNvPr id="312" name="Google Shape;312;p45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Hanna Tuomisto, Matleena Tuomisto</a:t>
            </a:r>
            <a:endParaRPr/>
          </a:p>
        </p:txBody>
      </p:sp>
      <p:pic>
        <p:nvPicPr>
          <p:cNvPr id="313" name="Google Shape;31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8293" y="0"/>
            <a:ext cx="6535706" cy="427817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5"/>
          <p:cNvSpPr txBox="1"/>
          <p:nvPr/>
        </p:nvSpPr>
        <p:spPr>
          <a:xfrm>
            <a:off x="2826100" y="3817275"/>
            <a:ext cx="2064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False evidence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Not professionals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Pseudoscience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Cannot predict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Feministic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2608300" y="2620325"/>
            <a:ext cx="1223100" cy="945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5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Mitä olen löytänyt, saavuttanut tai oppinut ympäristöterveydestä ja tutkimuksesta ?</a:t>
            </a:r>
            <a:endParaRPr/>
          </a:p>
        </p:txBody>
      </p:sp>
      <p:sp>
        <p:nvSpPr>
          <p:cNvPr id="89" name="Google Shape;8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" name="Google Shape;90;p19"/>
          <p:cNvSpPr txBox="1"/>
          <p:nvPr/>
        </p:nvSpPr>
        <p:spPr>
          <a:xfrm>
            <a:off x="1171500" y="4129825"/>
            <a:ext cx="680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DM Sans"/>
                <a:ea typeface="DM Sans"/>
                <a:cs typeface="DM Sans"/>
                <a:sym typeface="DM Sans"/>
              </a:rPr>
              <a:t>http://fi.opasnet.org/fi/Tiedosto:Jouni_Tuomiston_perintö.pptx </a:t>
            </a:r>
            <a:endParaRPr sz="16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Tutkijatkin syyllistyvät inhimillisiin virheisiin työssään: vähättelyyn, auktoriteettiuskoon tai epäkriittiseen ajatteluun.</a:t>
            </a:r>
            <a:endParaRPr/>
          </a:p>
        </p:txBody>
      </p:sp>
      <p:sp>
        <p:nvSpPr>
          <p:cNvPr id="322" name="Google Shape;32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“Joka tietää kaiken,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ei opi mitään.”</a:t>
            </a:r>
            <a:endParaRPr/>
          </a:p>
        </p:txBody>
      </p:sp>
      <p:sp>
        <p:nvSpPr>
          <p:cNvPr id="328" name="Google Shape;328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8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Tietokide: tutkimustieto pitäisi järjestää kysymys- ten, ei datasettien ympärille. Tämä tukisi tiedon päivittymistä ja jatkokäyttöä päätöksenteossa.</a:t>
            </a:r>
            <a:endParaRPr/>
          </a:p>
        </p:txBody>
      </p:sp>
      <p:sp>
        <p:nvSpPr>
          <p:cNvPr id="334" name="Google Shape;334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8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Sonja-Maria Ignatius, Tuukka Hastrup, </a:t>
            </a:r>
            <a:br>
              <a:rPr lang="en-GB"/>
            </a:br>
            <a:r>
              <a:rPr lang="en-GB"/>
              <a:t>Kaisa Haverinen</a:t>
            </a:r>
            <a:endParaRPr/>
          </a:p>
        </p:txBody>
      </p:sp>
      <p:pic>
        <p:nvPicPr>
          <p:cNvPr id="336" name="Google Shape;3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149" y="1658857"/>
            <a:ext cx="5767450" cy="269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58849"/>
            <a:ext cx="5461923" cy="3491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8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/>
          <p:nvPr>
            <p:ph type="title"/>
          </p:nvPr>
        </p:nvSpPr>
        <p:spPr>
          <a:xfrm>
            <a:off x="265500" y="1965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Mahdollisia tietokiteitä.</a:t>
            </a:r>
            <a:endParaRPr/>
          </a:p>
        </p:txBody>
      </p:sp>
      <p:sp>
        <p:nvSpPr>
          <p:cNvPr id="344" name="Google Shape;344;p4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900"/>
              <a:t>Kuinka paljon voidaan alentaa efektiivistä tartuttavuuslukua (Rt), jos tuetaan kansalaisten omatoimista testaamista kotitestein ja itseorganisoitua tartunnanjäljitystä nettityökalun avulla? Onnistuuko usean tai jopa kaikkien tärkeiden patogeenin jäljitys samanaikaisesti?</a:t>
            </a:r>
            <a:endParaRPr sz="1900"/>
          </a:p>
        </p:txBody>
      </p:sp>
      <p:sp>
        <p:nvSpPr>
          <p:cNvPr id="345" name="Google Shape;345;p4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39586"/>
            <a:ext cx="4572001" cy="280391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D0C0C"/>
                </a:solidFill>
                <a:latin typeface="Arial"/>
                <a:ea typeface="Arial"/>
                <a:cs typeface="Arial"/>
                <a:sym typeface="Arial"/>
              </a:rPr>
              <a:t>Mitä yhteisiä ja eriäviä piirteitä on pitkää kovidia sairastavien ja “hometalosairaudesta” valittavien ihmisten oirekuvassa ja toisaalta immunologisissa vasteissa?</a:t>
            </a:r>
            <a:endParaRPr sz="21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9116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354" name="Google Shape;354;p5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6075"/>
            <a:ext cx="4161300" cy="456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0" y="6"/>
            <a:ext cx="4572000" cy="4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Reina-koronaepidemiamalli mahdollistaisi joustavasti torjuntatoimien arvionnin.</a:t>
            </a:r>
            <a:endParaRPr/>
          </a:p>
        </p:txBody>
      </p:sp>
      <p:sp>
        <p:nvSpPr>
          <p:cNvPr id="363" name="Google Shape;363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1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Juha Yrjölä, Tero Tikkanen,</a:t>
            </a:r>
            <a:br>
              <a:rPr lang="en-GB"/>
            </a:br>
            <a:r>
              <a:rPr lang="en-GB"/>
              <a:t> Mikko Kolehmainen et al.</a:t>
            </a:r>
            <a:endParaRPr/>
          </a:p>
        </p:txBody>
      </p:sp>
      <p:pic>
        <p:nvPicPr>
          <p:cNvPr id="365" name="Google Shape;3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962" y="1152475"/>
            <a:ext cx="5708578" cy="40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1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THL on koronamallituksesta keskusteltaessa entisestään sulkeutunut ja kangistunut.</a:t>
            </a:r>
            <a:endParaRPr/>
          </a:p>
        </p:txBody>
      </p:sp>
      <p:sp>
        <p:nvSpPr>
          <p:cNvPr id="372" name="Google Shape;372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2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Open Knowledge Finland ry</a:t>
            </a:r>
            <a:endParaRPr/>
          </a:p>
        </p:txBody>
      </p:sp>
      <p:pic>
        <p:nvPicPr>
          <p:cNvPr id="374" name="Google Shape;3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000" y="1152472"/>
            <a:ext cx="6402151" cy="157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25376"/>
            <a:ext cx="3690775" cy="141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8650" y="2729424"/>
            <a:ext cx="7885350" cy="13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2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8" name="Google Shape;378;p52"/>
          <p:cNvSpPr txBox="1"/>
          <p:nvPr/>
        </p:nvSpPr>
        <p:spPr>
          <a:xfrm>
            <a:off x="3894975" y="4169825"/>
            <a:ext cx="402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THL:n pääjohtajan päätös 105/2014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Avoin tiede ei tapahdu juhlapuheissa vaan jokapäiväisen tutkimustyön järjestelmällisessä muuttamisessa.</a:t>
            </a:r>
            <a:endParaRPr/>
          </a:p>
        </p:txBody>
      </p:sp>
      <p:sp>
        <p:nvSpPr>
          <p:cNvPr id="384" name="Google Shape;38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4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Kunnat kaipaavat ilmastotoimia tukevaa tietoa. Ympäristöterveys on tärkeä lisämotiivi.</a:t>
            </a:r>
            <a:endParaRPr/>
          </a:p>
        </p:txBody>
      </p:sp>
      <p:sp>
        <p:nvSpPr>
          <p:cNvPr id="390" name="Google Shape;390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4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4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3" name="Google Shape;39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994" y="1140500"/>
            <a:ext cx="6980019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Transforming the way municipalities manage climate plans</a:t>
            </a:r>
            <a:endParaRPr sz="2400"/>
          </a:p>
        </p:txBody>
      </p:sp>
      <p:pic>
        <p:nvPicPr>
          <p:cNvPr id="399" name="Google Shape;39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865325"/>
            <a:ext cx="8389151" cy="397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0D0C0C"/>
                </a:solidFill>
                <a:latin typeface="Arial"/>
                <a:ea typeface="Arial"/>
                <a:cs typeface="Arial"/>
                <a:sym typeface="Arial"/>
              </a:rPr>
              <a:t>Syömistä säätelevän aivotumakkeen vaurio pahentaa dioksiinin näivetysoireyhtymää.</a:t>
            </a:r>
            <a:endParaRPr sz="26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D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D0C0C"/>
                </a:solidFill>
                <a:latin typeface="Arial"/>
                <a:ea typeface="Arial"/>
                <a:cs typeface="Arial"/>
                <a:sym typeface="Arial"/>
              </a:rPr>
              <a:t>Jouko Tuomisto, Mikko Unkila</a:t>
            </a:r>
            <a:endParaRPr/>
          </a:p>
        </p:txBody>
      </p:sp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106" y="0"/>
            <a:ext cx="393888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Päätöksenteossa ihmisten arvot on eroteltava heidän käsityksistään ja yhdistettävä tutkimustietoon.</a:t>
            </a:r>
            <a:endParaRPr/>
          </a:p>
        </p:txBody>
      </p:sp>
      <p:sp>
        <p:nvSpPr>
          <p:cNvPr id="406" name="Google Shape;406;p56"/>
          <p:cNvSpPr txBox="1"/>
          <p:nvPr>
            <p:ph idx="4294967295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Sonja-Maria Ignatius, Raimo Muurinen</a:t>
            </a:r>
            <a:endParaRPr/>
          </a:p>
        </p:txBody>
      </p:sp>
      <p:sp>
        <p:nvSpPr>
          <p:cNvPr id="407" name="Google Shape;407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7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Eläintilat suljettiin, toksikologia henkitoreissaan.</a:t>
            </a:r>
            <a:endParaRPr/>
          </a:p>
        </p:txBody>
      </p:sp>
      <p:sp>
        <p:nvSpPr>
          <p:cNvPr id="413" name="Google Shape;413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7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5" name="Google Shape;415;p57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175" y="1152475"/>
            <a:ext cx="6727649" cy="3416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57"/>
          <p:cNvGrpSpPr/>
          <p:nvPr/>
        </p:nvGrpSpPr>
        <p:grpSpPr>
          <a:xfrm>
            <a:off x="2812463" y="1113475"/>
            <a:ext cx="3519050" cy="3494400"/>
            <a:chOff x="2824788" y="872950"/>
            <a:chExt cx="3519050" cy="3494400"/>
          </a:xfrm>
        </p:grpSpPr>
        <p:sp>
          <p:nvSpPr>
            <p:cNvPr id="418" name="Google Shape;418;p57"/>
            <p:cNvSpPr/>
            <p:nvPr/>
          </p:nvSpPr>
          <p:spPr>
            <a:xfrm rot="2700000">
              <a:off x="233526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57"/>
            <p:cNvSpPr/>
            <p:nvPr/>
          </p:nvSpPr>
          <p:spPr>
            <a:xfrm rot="8100000">
              <a:off x="235991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8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Opasnet käskettiin ajaa alas.</a:t>
            </a:r>
            <a:endParaRPr/>
          </a:p>
        </p:txBody>
      </p:sp>
      <p:sp>
        <p:nvSpPr>
          <p:cNvPr id="425" name="Google Shape;425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8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7" name="Google Shape;427;p58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8" name="Google Shape;42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853" y="1152475"/>
            <a:ext cx="6638295" cy="3416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58"/>
          <p:cNvGrpSpPr/>
          <p:nvPr/>
        </p:nvGrpSpPr>
        <p:grpSpPr>
          <a:xfrm>
            <a:off x="2812463" y="1113475"/>
            <a:ext cx="3519050" cy="3494400"/>
            <a:chOff x="2824788" y="872950"/>
            <a:chExt cx="3519050" cy="3494400"/>
          </a:xfrm>
        </p:grpSpPr>
        <p:sp>
          <p:nvSpPr>
            <p:cNvPr id="430" name="Google Shape;430;p58"/>
            <p:cNvSpPr/>
            <p:nvPr/>
          </p:nvSpPr>
          <p:spPr>
            <a:xfrm rot="2700000">
              <a:off x="233526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58"/>
            <p:cNvSpPr/>
            <p:nvPr/>
          </p:nvSpPr>
          <p:spPr>
            <a:xfrm rot="8100000">
              <a:off x="235991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9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Githubin käyttö kiellettiin.</a:t>
            </a:r>
            <a:endParaRPr/>
          </a:p>
        </p:txBody>
      </p:sp>
      <p:sp>
        <p:nvSpPr>
          <p:cNvPr id="437" name="Google Shape;437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9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9" name="Google Shape;439;p59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0" name="Google Shape;44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276" y="1152475"/>
            <a:ext cx="5919437" cy="3416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p59"/>
          <p:cNvGrpSpPr/>
          <p:nvPr/>
        </p:nvGrpSpPr>
        <p:grpSpPr>
          <a:xfrm>
            <a:off x="2812463" y="1113475"/>
            <a:ext cx="3519050" cy="3494400"/>
            <a:chOff x="2824788" y="872950"/>
            <a:chExt cx="3519050" cy="3494400"/>
          </a:xfrm>
        </p:grpSpPr>
        <p:sp>
          <p:nvSpPr>
            <p:cNvPr id="442" name="Google Shape;442;p59"/>
            <p:cNvSpPr/>
            <p:nvPr/>
          </p:nvSpPr>
          <p:spPr>
            <a:xfrm rot="2700000">
              <a:off x="233526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59"/>
            <p:cNvSpPr/>
            <p:nvPr/>
          </p:nvSpPr>
          <p:spPr>
            <a:xfrm rot="8100000">
              <a:off x="235991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0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Reina-malli vaiettiin kuoliaaksi.</a:t>
            </a:r>
            <a:endParaRPr/>
          </a:p>
        </p:txBody>
      </p:sp>
      <p:sp>
        <p:nvSpPr>
          <p:cNvPr id="449" name="Google Shape;449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60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1" name="Google Shape;451;p60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2" name="Google Shape;45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468" y="1152475"/>
            <a:ext cx="5531069" cy="3416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p60"/>
          <p:cNvGrpSpPr/>
          <p:nvPr/>
        </p:nvGrpSpPr>
        <p:grpSpPr>
          <a:xfrm>
            <a:off x="2812463" y="1113475"/>
            <a:ext cx="3519050" cy="3494400"/>
            <a:chOff x="2824788" y="872950"/>
            <a:chExt cx="3519050" cy="3494400"/>
          </a:xfrm>
        </p:grpSpPr>
        <p:sp>
          <p:nvSpPr>
            <p:cNvPr id="454" name="Google Shape;454;p60"/>
            <p:cNvSpPr/>
            <p:nvPr/>
          </p:nvSpPr>
          <p:spPr>
            <a:xfrm rot="2700000">
              <a:off x="233526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60"/>
            <p:cNvSpPr/>
            <p:nvPr/>
          </p:nvSpPr>
          <p:spPr>
            <a:xfrm rot="8100000">
              <a:off x="235991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1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THL kipuilee ja selittelee omien malliensa avaamisen kanssa</a:t>
            </a:r>
            <a:r>
              <a:rPr lang="en-GB"/>
              <a:t>.</a:t>
            </a:r>
            <a:endParaRPr/>
          </a:p>
        </p:txBody>
      </p:sp>
      <p:sp>
        <p:nvSpPr>
          <p:cNvPr id="461" name="Google Shape;461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61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3" name="Google Shape;463;p61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755" y="1152475"/>
            <a:ext cx="5664482" cy="3416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Google Shape;465;p61"/>
          <p:cNvGrpSpPr/>
          <p:nvPr/>
        </p:nvGrpSpPr>
        <p:grpSpPr>
          <a:xfrm>
            <a:off x="2812463" y="1113475"/>
            <a:ext cx="3519050" cy="3494400"/>
            <a:chOff x="2824788" y="872950"/>
            <a:chExt cx="3519050" cy="3494400"/>
          </a:xfrm>
        </p:grpSpPr>
        <p:sp>
          <p:nvSpPr>
            <p:cNvPr id="466" name="Google Shape;466;p61"/>
            <p:cNvSpPr/>
            <p:nvPr/>
          </p:nvSpPr>
          <p:spPr>
            <a:xfrm rot="2700000">
              <a:off x="233526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61"/>
            <p:cNvSpPr/>
            <p:nvPr/>
          </p:nvSpPr>
          <p:spPr>
            <a:xfrm rot="8100000">
              <a:off x="235991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2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Avoimen tieteen tekemisen toimintaedellytykset THL:ssä puuttuvat.</a:t>
            </a:r>
            <a:endParaRPr/>
          </a:p>
        </p:txBody>
      </p:sp>
      <p:sp>
        <p:nvSpPr>
          <p:cNvPr id="473" name="Google Shape;473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2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5" name="Google Shape;475;p62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361" y="1152475"/>
            <a:ext cx="5811287" cy="3416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p62"/>
          <p:cNvGrpSpPr/>
          <p:nvPr/>
        </p:nvGrpSpPr>
        <p:grpSpPr>
          <a:xfrm>
            <a:off x="2812463" y="1113475"/>
            <a:ext cx="3519050" cy="3494400"/>
            <a:chOff x="2824788" y="872950"/>
            <a:chExt cx="3519050" cy="3494400"/>
          </a:xfrm>
        </p:grpSpPr>
        <p:sp>
          <p:nvSpPr>
            <p:cNvPr id="478" name="Google Shape;478;p62"/>
            <p:cNvSpPr/>
            <p:nvPr/>
          </p:nvSpPr>
          <p:spPr>
            <a:xfrm rot="2700000">
              <a:off x="233526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62"/>
            <p:cNvSpPr/>
            <p:nvPr/>
          </p:nvSpPr>
          <p:spPr>
            <a:xfrm rot="8100000">
              <a:off x="235991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THL on jäämässä pahasti jälkeen avoimuuden megatrendistä.</a:t>
            </a:r>
            <a:endParaRPr/>
          </a:p>
        </p:txBody>
      </p:sp>
      <p:sp>
        <p:nvSpPr>
          <p:cNvPr id="485" name="Google Shape;485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THL on jäämässä pahasti jälkeen avoimuuden megatrendistä.</a:t>
            </a:r>
            <a:endParaRPr/>
          </a:p>
        </p:txBody>
      </p:sp>
      <p:sp>
        <p:nvSpPr>
          <p:cNvPr id="491" name="Google Shape;491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2" name="Google Shape;492;p64"/>
          <p:cNvGrpSpPr/>
          <p:nvPr/>
        </p:nvGrpSpPr>
        <p:grpSpPr>
          <a:xfrm>
            <a:off x="2812463" y="1113475"/>
            <a:ext cx="3519050" cy="3494400"/>
            <a:chOff x="2824788" y="872950"/>
            <a:chExt cx="3519050" cy="3494400"/>
          </a:xfrm>
        </p:grpSpPr>
        <p:sp>
          <p:nvSpPr>
            <p:cNvPr id="493" name="Google Shape;493;p64"/>
            <p:cNvSpPr/>
            <p:nvPr/>
          </p:nvSpPr>
          <p:spPr>
            <a:xfrm rot="2700000">
              <a:off x="233526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4"/>
            <p:cNvSpPr/>
            <p:nvPr/>
          </p:nvSpPr>
          <p:spPr>
            <a:xfrm rot="8100000">
              <a:off x="2359917" y="2385956"/>
              <a:ext cx="4473440" cy="468388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Faktapohjaisuus edellyttää avoimuutta. Ne eivät ole itsestäänselvyyksiä. Megatrendit toteutuvat vain, jos riittävän moni osallistuu niiden toteuttamiseen.</a:t>
            </a:r>
            <a:endParaRPr/>
          </a:p>
        </p:txBody>
      </p:sp>
      <p:sp>
        <p:nvSpPr>
          <p:cNvPr id="500" name="Google Shape;500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Dioksiiniresistenssi ei periydykään dominantisti vaan Ah-reseptorin ja toisen resessiivisen geenin yhteisvaikutuksena.</a:t>
            </a:r>
            <a:endParaRPr/>
          </a:p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1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Raimo Pohjanvirta</a:t>
            </a:r>
            <a:endParaRPr/>
          </a:p>
        </p:txBody>
      </p:sp>
      <p:sp>
        <p:nvSpPr>
          <p:cNvPr id="107" name="Google Shape;107;p21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24075"/>
            <a:ext cx="6570998" cy="33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2700">
                <a:latin typeface="DM Sans Medium"/>
                <a:ea typeface="DM Sans Medium"/>
                <a:cs typeface="DM Sans Medium"/>
                <a:sym typeface="DM Sans Medium"/>
              </a:rPr>
              <a:t>Turn climate goals into actions</a:t>
            </a:r>
            <a:endParaRPr b="0" sz="2700"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506" name="Google Shape;506;p66"/>
          <p:cNvSpPr txBox="1"/>
          <p:nvPr>
            <p:ph idx="1" type="subTitle"/>
          </p:nvPr>
        </p:nvSpPr>
        <p:spPr>
          <a:xfrm>
            <a:off x="311700" y="3390025"/>
            <a:ext cx="8520600" cy="13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Jouni Tuomisto, Chief Science Officer,</a:t>
            </a:r>
            <a:r>
              <a:rPr lang="en-GB" sz="1200"/>
              <a:t> Kausal Ltd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+358-413154861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jouni.tuomisto@kausal.tech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07" name="Google Shape;50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611" y="1060878"/>
            <a:ext cx="1173000" cy="36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Dioksiinivaikutuksia on kahdenlaisia: tyyppi 2:ssä poikkeava Ah-reseptori pienentää vaikutuksen suuruutta.</a:t>
            </a:r>
            <a:endParaRPr/>
          </a:p>
        </p:txBody>
      </p:sp>
      <p:sp>
        <p:nvSpPr>
          <p:cNvPr id="115" name="Google Shape;115;p22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Arja Moilanen, Minna Voutilainen</a:t>
            </a: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150" y="1251700"/>
            <a:ext cx="5195525" cy="347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Dioksiinivaikutus alkaa parissa tunnissa.</a:t>
            </a:r>
            <a:endParaRPr/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3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Sanna Lensu, Viktor Juštšenko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5125"/>
            <a:ext cx="4755874" cy="369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4025" y="770075"/>
            <a:ext cx="4944148" cy="32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Jos et nosta esiin ongelmallisia asioita ratkaistavaksi, sinusta tulee pian itse osa ongelmaa, joka vain pahenee.</a:t>
            </a:r>
            <a:endParaRPr/>
          </a:p>
        </p:txBody>
      </p:sp>
      <p:sp>
        <p:nvSpPr>
          <p:cNvPr id="133" name="Google Shape;13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Dioksiini ei näytä aiheuttavan syöpää 1990-luvun altistuksella.</a:t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 txBox="1"/>
          <p:nvPr>
            <p:ph idx="2" type="subTitle"/>
          </p:nvPr>
        </p:nvSpPr>
        <p:spPr>
          <a:xfrm>
            <a:off x="4504500" y="4663225"/>
            <a:ext cx="41832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Jouko Tuomisto, Juha Pekkanen, </a:t>
            </a:r>
            <a:br>
              <a:rPr lang="en-GB"/>
            </a:br>
            <a:r>
              <a:rPr lang="en-GB"/>
              <a:t>Terttu Vartiainen</a:t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0187" y="1152475"/>
            <a:ext cx="5103631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ausal - beta">
  <a:themeElements>
    <a:clrScheme name="Simple Light">
      <a:dk1>
        <a:srgbClr val="0D0C0C"/>
      </a:dk1>
      <a:lt1>
        <a:srgbClr val="F7F6F3"/>
      </a:lt1>
      <a:dk2>
        <a:srgbClr val="074A35"/>
      </a:dk2>
      <a:lt2>
        <a:srgbClr val="D4EBFF"/>
      </a:lt2>
      <a:accent1>
        <a:srgbClr val="DC9D2A"/>
      </a:accent1>
      <a:accent2>
        <a:srgbClr val="0A384D"/>
      </a:accent2>
      <a:accent3>
        <a:srgbClr val="336D94"/>
      </a:accent3>
      <a:accent4>
        <a:srgbClr val="D46262"/>
      </a:accent4>
      <a:accent5>
        <a:srgbClr val="279A6D"/>
      </a:accent5>
      <a:accent6>
        <a:srgbClr val="FBE6AE"/>
      </a:accent6>
      <a:hlink>
        <a:srgbClr val="336D9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