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7" r:id="rId5"/>
    <p:sldMasterId id="2147483688" r:id="rId6"/>
    <p:sldMasterId id="214748368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y="5143500" cx="9144000"/>
  <p:notesSz cx="6858000" cy="9144000"/>
  <p:embeddedFontLst>
    <p:embeddedFont>
      <p:font typeface="DM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AF40C6-1E59-47DA-91B6-765E35059531}">
  <a:tblStyle styleId="{2BAF40C6-1E59-47DA-91B6-765E35059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regular.fntdata"/><Relationship Id="rId20" Type="http://schemas.openxmlformats.org/officeDocument/2006/relationships/slide" Target="slides/slide12.xml"/><Relationship Id="rId42" Type="http://schemas.openxmlformats.org/officeDocument/2006/relationships/font" Target="fonts/DMSans-italic.fntdata"/><Relationship Id="rId41" Type="http://schemas.openxmlformats.org/officeDocument/2006/relationships/font" Target="fonts/DMSans-bold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43" Type="http://schemas.openxmlformats.org/officeDocument/2006/relationships/font" Target="fonts/DMSans-boldItalic.fntdata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slide" Target="slides/slide31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i.org/10.1038/d41586-020-01520-4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i.org/10.1038/d41586-020-01520-4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i.org/10.1038/d41586-020-01520-4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i.org/10.1038/d41586-020-01520-4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d0b1a0fc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d0b1a0fc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REINA-epidemiamalli: miten avoin tiede toimii käytännössä?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Maaliskuussa 2020 joukko koodareita, tutkijoita, matemaatikkoja ja lääkäreitä oli huolissaan koronaepidemian tilanteesta Suomessa. Aktiivisen kirjeenvaihdon kautta he löysivät toisensa ja kehittivät agenttipohjaisen REINA-epidemiamallin. Miten malli syntyi, miten se eroaa aiemmista malleista, ja miten sen totetuksessa hyödynnettiin avointa tiedettä?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d9491045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d9491045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387f7db9e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387f7db9e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387f7db9e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387f7db9e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387f7db9e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387f7db9e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d9491045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d9491045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d9491045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d9491045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d9491045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d9491045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d9491045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d9491045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d94910453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d9491045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d9491045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ad9491045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d9491045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d949104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Koronajulkaisujen määrä ja Medrxivin rooli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Mitä voidaan nyt sanoa ja miten tämä uusi tieto muuttaa tilannetta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d9491045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d9491045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Self-service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roles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d9491045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d9491045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Self-service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roles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387f7db9e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387f7db9e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Difficult to intervene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387f7db9e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387f7db9e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ongoing transparency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ad9491045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ad9491045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Self-service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roles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d94910453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d94910453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Callaway, 2020-06-03 Will the pandemic permanently alter scientific publishing?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https://doi.org/10.1038/d41586-020-01520-4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ad9491045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ad9491045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Callaway, 2020-06-03 Will the pandemic permanently alter scientific publishing? </a:t>
            </a:r>
            <a:r>
              <a:rPr lang="en-GB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https://doi.org/10.1038/d41586-020-01520-4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d9491045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ad9491045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Callaway, 2020-06-03 Will the pandemic permanently alter scientific publishing? </a:t>
            </a:r>
            <a:r>
              <a:rPr lang="en-GB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https://doi.org/10.1038/d41586-020-01520-4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d9491045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d9491045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Callaway, 2020-06-03 Will the pandemic permanently alter scientific publishing? </a:t>
            </a:r>
            <a:r>
              <a:rPr lang="en-GB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https://doi.org/10.1038/d41586-020-01520-4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98d7bb0f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98d7bb0f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d9491045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d9491045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d0b1a0fc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ad0b1a0fc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ac36ec60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8ac36ec60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d949104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d949104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387f7db9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387f7db9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98d7bb0f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98d7bb0f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387f7db9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387f7db9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98d7bb0f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98d7bb0f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Reina-mallin kehitys alkoi 20.3.2020.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d9491045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ad9491045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74E1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328150" y="4492250"/>
            <a:ext cx="271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>
              <a:solidFill>
                <a:srgbClr val="D9EAD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1585675" y="4230575"/>
            <a:ext cx="7065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74E1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16"/>
          <p:cNvSpPr txBox="1"/>
          <p:nvPr/>
        </p:nvSpPr>
        <p:spPr>
          <a:xfrm>
            <a:off x="328150" y="4492250"/>
            <a:ext cx="271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>
              <a:solidFill>
                <a:srgbClr val="D9EAD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D9EAD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rrow content">
  <p:cSld name="TITLE_AND_BOD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1268525" y="1000075"/>
            <a:ext cx="647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">
  <p:cSld name="TITLE_AND_TWO_COLUMNS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3117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D9EAD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2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3" name="Google Shape;103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" name="Google Shape;104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1585675" y="4230575"/>
            <a:ext cx="7065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74E1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122" name="Google Shape;122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30"/>
          <p:cNvSpPr txBox="1"/>
          <p:nvPr/>
        </p:nvSpPr>
        <p:spPr>
          <a:xfrm>
            <a:off x="328150" y="4568450"/>
            <a:ext cx="271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 sz="1200">
              <a:solidFill>
                <a:srgbClr val="D9EAD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D9EAD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127" name="Google Shape;12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130" name="Google Shape;13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rrow content">
  <p:cSld name="TITLE_AND_BODY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134" name="Google Shape;134;p33"/>
          <p:cNvSpPr txBox="1"/>
          <p:nvPr>
            <p:ph idx="1" type="body"/>
          </p:nvPr>
        </p:nvSpPr>
        <p:spPr>
          <a:xfrm>
            <a:off x="1268525" y="1000075"/>
            <a:ext cx="647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5" name="Google Shape;13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138" name="Google Shape;138;p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3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">
  <p:cSld name="TITLE_AND_TWO_COLUMNS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3117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4" name="Google Shape;14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54" name="Google Shape;15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8" name="Google Shape;158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9" name="Google Shape;159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60" name="Google Shape;16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/>
          <p:nvPr>
            <p:ph idx="1" type="body"/>
          </p:nvPr>
        </p:nvSpPr>
        <p:spPr>
          <a:xfrm>
            <a:off x="1585675" y="4230575"/>
            <a:ext cx="7065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163" name="Google Shape;16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6" name="Google Shape;166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67" name="Google Shape;16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rrow content">
  <p:cSld name="TITLE_AND_BODY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268525" y="1000075"/>
            <a:ext cx="647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DM Sans"/>
              <a:buChar char="●"/>
              <a:defRPr sz="1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●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●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28150" y="4492250"/>
            <a:ext cx="2718900" cy="285900"/>
          </a:xfrm>
          <a:prstGeom prst="rect">
            <a:avLst/>
          </a:prstGeom>
          <a:noFill/>
          <a:ln>
            <a:noFill/>
          </a:ln>
          <a:effectLst>
            <a:outerShdw blurRad="557213" rotWithShape="0" algn="bl" dir="2460000" dist="19050">
              <a:srgbClr val="D9EAD3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DM Sans"/>
              <a:buChar char="●"/>
              <a:defRPr sz="1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●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●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5"/>
          <p:cNvSpPr txBox="1"/>
          <p:nvPr/>
        </p:nvSpPr>
        <p:spPr>
          <a:xfrm>
            <a:off x="328150" y="4568450"/>
            <a:ext cx="271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 sz="1200"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7" name="Google Shape;11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●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○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■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●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○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■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●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○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74E13"/>
              </a:buClr>
              <a:buSzPts val="1600"/>
              <a:buFont typeface="DM Sans"/>
              <a:buChar char="■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8" name="Google Shape;11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9"/>
          <p:cNvSpPr txBox="1"/>
          <p:nvPr/>
        </p:nvSpPr>
        <p:spPr>
          <a:xfrm>
            <a:off x="328150" y="4568450"/>
            <a:ext cx="271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 sz="1200"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lmastovahti.hel.fi" TargetMode="External"/><Relationship Id="rId4" Type="http://schemas.openxmlformats.org/officeDocument/2006/relationships/hyperlink" Target="https://lahdenymparistovahti.fi/" TargetMode="External"/><Relationship Id="rId9" Type="http://schemas.openxmlformats.org/officeDocument/2006/relationships/image" Target="../media/image10.png"/><Relationship Id="rId5" Type="http://schemas.openxmlformats.org/officeDocument/2006/relationships/hyperlink" Target="https://klimat.solstakommun.se/" TargetMode="External"/><Relationship Id="rId6" Type="http://schemas.openxmlformats.org/officeDocument/2006/relationships/hyperlink" Target="https://liikkumisvahti.hel.fi/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3.jpg"/><Relationship Id="rId5" Type="http://schemas.openxmlformats.org/officeDocument/2006/relationships/image" Target="../media/image16.png"/><Relationship Id="rId6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3"/>
          <p:cNvSpPr/>
          <p:nvPr/>
        </p:nvSpPr>
        <p:spPr>
          <a:xfrm>
            <a:off x="6109225" y="0"/>
            <a:ext cx="2180100" cy="4758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43"/>
          <p:cNvSpPr txBox="1"/>
          <p:nvPr>
            <p:ph idx="1" type="subTitle"/>
          </p:nvPr>
        </p:nvSpPr>
        <p:spPr>
          <a:xfrm>
            <a:off x="311700" y="2265925"/>
            <a:ext cx="5132400" cy="16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Miten avoin tiede toimii käytännössä</a:t>
            </a:r>
            <a:endParaRPr/>
          </a:p>
        </p:txBody>
      </p:sp>
      <p:sp>
        <p:nvSpPr>
          <p:cNvPr id="176" name="Google Shape;176;p43"/>
          <p:cNvSpPr txBox="1"/>
          <p:nvPr/>
        </p:nvSpPr>
        <p:spPr>
          <a:xfrm>
            <a:off x="349825" y="3861950"/>
            <a:ext cx="49194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Jouni Tuomisto</a:t>
            </a:r>
            <a:endParaRPr>
              <a:solidFill>
                <a:srgbClr val="D9EAD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1.12.</a:t>
            </a:r>
            <a:r>
              <a:rPr lang="en-GB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2020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p43"/>
          <p:cNvSpPr txBox="1"/>
          <p:nvPr>
            <p:ph type="ctrTitle"/>
          </p:nvPr>
        </p:nvSpPr>
        <p:spPr>
          <a:xfrm>
            <a:off x="311700" y="-254575"/>
            <a:ext cx="8520600" cy="251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2CC"/>
                </a:solidFill>
              </a:rPr>
              <a:t>Reina-epidemiamalli</a:t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178" name="Google Shape;1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975" y="3169225"/>
            <a:ext cx="2493826" cy="15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3"/>
          <p:cNvPicPr preferRelativeResize="0"/>
          <p:nvPr/>
        </p:nvPicPr>
        <p:blipFill rotWithShape="1">
          <a:blip r:embed="rId4">
            <a:alphaModFix/>
          </a:blip>
          <a:srcRect b="0" l="0" r="0" t="3577"/>
          <a:stretch/>
        </p:blipFill>
        <p:spPr>
          <a:xfrm>
            <a:off x="5931575" y="0"/>
            <a:ext cx="2433951" cy="469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Tapauskuolleisuus kun 100 tapausta ylitetty</a:t>
            </a:r>
            <a:endParaRPr/>
          </a:p>
        </p:txBody>
      </p:sp>
      <p:sp>
        <p:nvSpPr>
          <p:cNvPr id="250" name="Google Shape;250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Tilanne 2020-03-20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Nopeimmat nousijat: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Italia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Iran</a:t>
            </a:r>
            <a:endParaRPr/>
          </a:p>
        </p:txBody>
      </p:sp>
      <p:sp>
        <p:nvSpPr>
          <p:cNvPr id="251" name="Google Shape;251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2" name="Google Shape;25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755" y="865325"/>
            <a:ext cx="5989444" cy="427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3"/>
          <p:cNvSpPr txBox="1"/>
          <p:nvPr>
            <p:ph type="title"/>
          </p:nvPr>
        </p:nvSpPr>
        <p:spPr>
          <a:xfrm>
            <a:off x="387900" y="1892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Koronatilanteen selvittäminen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r>
              <a:rPr lang="en-GB"/>
              <a:t>aikeaa: joka puolella näkemyksiä.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Mihin tilanne Suomessa</a:t>
            </a:r>
            <a:br>
              <a:rPr lang="en-GB"/>
            </a:br>
            <a:r>
              <a:rPr lang="en-GB"/>
              <a:t>v</a:t>
            </a:r>
            <a:r>
              <a:rPr lang="en-GB"/>
              <a:t>oisi mennä?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Miten eri toimet vaikuttavat?</a:t>
            </a:r>
            <a:endParaRPr/>
          </a:p>
        </p:txBody>
      </p:sp>
      <p:sp>
        <p:nvSpPr>
          <p:cNvPr id="258" name="Google Shape;25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9" name="Google Shape;25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200" y="1832150"/>
            <a:ext cx="3571551" cy="279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4"/>
          <p:cNvSpPr txBox="1"/>
          <p:nvPr>
            <p:ph type="title"/>
          </p:nvPr>
        </p:nvSpPr>
        <p:spPr>
          <a:xfrm>
            <a:off x="464100" y="1892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Päätelmä: tarvitaan epidemia-</a:t>
            </a:r>
            <a:br>
              <a:rPr lang="en-GB"/>
            </a:br>
            <a:r>
              <a:rPr lang="en-GB"/>
              <a:t>m</a:t>
            </a:r>
            <a:r>
              <a:rPr lang="en-GB"/>
              <a:t>alli, jota kuka tahansa voi</a:t>
            </a:r>
            <a:br>
              <a:rPr lang="en-GB"/>
            </a:br>
            <a:r>
              <a:rPr lang="en-GB"/>
              <a:t>k</a:t>
            </a:r>
            <a:r>
              <a:rPr lang="en-GB"/>
              <a:t>äyttää skenaarioiden ja</a:t>
            </a:r>
            <a:br>
              <a:rPr lang="en-GB"/>
            </a:br>
            <a:r>
              <a:rPr lang="en-GB"/>
              <a:t>t</a:t>
            </a:r>
            <a:r>
              <a:rPr lang="en-GB"/>
              <a:t>oimenpiteiden tarkasteluun:</a:t>
            </a:r>
            <a:br>
              <a:rPr lang="en-GB"/>
            </a:br>
            <a:r>
              <a:rPr lang="en-GB"/>
              <a:t>Mikä toimii ja mikä ei?</a:t>
            </a:r>
            <a:endParaRPr/>
          </a:p>
        </p:txBody>
      </p:sp>
      <p:sp>
        <p:nvSpPr>
          <p:cNvPr id="265" name="Google Shape;265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6" name="Google Shape;26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200" y="1832150"/>
            <a:ext cx="3571551" cy="279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/>
          <p:nvPr>
            <p:ph type="title"/>
          </p:nvPr>
        </p:nvSpPr>
        <p:spPr>
          <a:xfrm>
            <a:off x="549350" y="845000"/>
            <a:ext cx="61494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Malliin pitää kerätä uusin tieto parametreista mutta mahdollistaa käyttäjän muutokset. Toimintaperiaate:.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Realistinen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Epidemiologinen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Vuorovaikutusverkollinen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Agenttipohjainen</a:t>
            </a:r>
            <a:endParaRPr/>
          </a:p>
        </p:txBody>
      </p:sp>
      <p:sp>
        <p:nvSpPr>
          <p:cNvPr id="272" name="Google Shape;272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3" name="Google Shape;27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200" y="1832150"/>
            <a:ext cx="3571551" cy="279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Reina-mallin väestötilat ja -muutokset</a:t>
            </a:r>
            <a:endParaRPr/>
          </a:p>
        </p:txBody>
      </p:sp>
      <p:sp>
        <p:nvSpPr>
          <p:cNvPr id="279" name="Google Shape;279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1" name="Google Shape;28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2700" y="1152475"/>
            <a:ext cx="587943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6"/>
          <p:cNvSpPr txBox="1"/>
          <p:nvPr/>
        </p:nvSpPr>
        <p:spPr>
          <a:xfrm>
            <a:off x="2906075" y="4702075"/>
            <a:ext cx="24927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DM Sans"/>
                <a:ea typeface="DM Sans"/>
                <a:cs typeface="DM Sans"/>
                <a:sym typeface="DM Sans"/>
              </a:rPr>
              <a:t>reina.kausal.tech</a:t>
            </a:r>
            <a:endParaRPr sz="17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0" name="Google Shape;29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416"/>
            <a:ext cx="9143999" cy="503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8" name="Google Shape;29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463"/>
            <a:ext cx="9143999" cy="50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6" name="Google Shape;30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940"/>
            <a:ext cx="9143999" cy="5037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Reinan ominaisuuksia</a:t>
            </a:r>
            <a:endParaRPr/>
          </a:p>
        </p:txBody>
      </p:sp>
      <p:sp>
        <p:nvSpPr>
          <p:cNvPr id="312" name="Google Shape;312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Interaktiivisuus: useimmat parametrit ovat käyttäjän muutettavissa suoraan nettikäyttöliittymästä.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Agenttipohjaisuus: mahdollistaa yksilöihin ja ryhmiin kohdistuvien toimenpiteiden tarkastelut.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Nopeus: 1.6 miljoonan agentin mallin kahden vuoden ajo kestää &lt; 15 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Avoimuus: Avointa lähdekoodia, vapaus kehittää edelleen.</a:t>
            </a:r>
            <a:endParaRPr/>
          </a:p>
        </p:txBody>
      </p:sp>
      <p:sp>
        <p:nvSpPr>
          <p:cNvPr id="313" name="Google Shape;313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Aikajana</a:t>
            </a:r>
            <a:endParaRPr/>
          </a:p>
        </p:txBody>
      </p:sp>
      <p:sp>
        <p:nvSpPr>
          <p:cNvPr id="319" name="Google Shape;319;p61"/>
          <p:cNvSpPr txBox="1"/>
          <p:nvPr>
            <p:ph idx="1" type="body"/>
          </p:nvPr>
        </p:nvSpPr>
        <p:spPr>
          <a:xfrm>
            <a:off x="311700" y="956000"/>
            <a:ext cx="8520600" cy="3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 maaliskuuta: Blogi “Useimmat COVID-19-kuolemat eivät ole väistämättömiä”, sähköpostirinki alkaa muotoutua huolestuneista asiantuntijoista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17 maaliskuuta: valmiuslaki voimaan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20 maaliskuuta: tarvitaan avoin koronaepidemiamalli, Reinan koodaus alkaa.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27 maaliskuuta 03:00: Alfaversio toimii netissä, kommentteja pyydetään koronaringistä.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27 maaliskuuta 13:30: ensimmäinen palaveri uusien asiantuntijoiden kanssa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9 huhtikuuta: käsikirjoitus Reinasta lähetetään MedRxiviin</a:t>
            </a:r>
            <a:endParaRPr/>
          </a:p>
        </p:txBody>
      </p:sp>
      <p:sp>
        <p:nvSpPr>
          <p:cNvPr id="320" name="Google Shape;320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Sisällys</a:t>
            </a:r>
            <a:endParaRPr/>
          </a:p>
        </p:txBody>
      </p:sp>
      <p:sp>
        <p:nvSpPr>
          <p:cNvPr id="185" name="Google Shape;185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Miksi tämä esitys on THL:n seminaarisarjassa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Taustaa: Mikä on Kausal oy ja mitä se tavoittelee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Koronatilanne maaliskuussa 2020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Miksi Reina-epidemiamalli syntyi ja millainen se 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Avoin tiede ja Reina-mallin kehitystyö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Kotiin viemisiä</a:t>
            </a:r>
            <a:endParaRPr/>
          </a:p>
        </p:txBody>
      </p:sp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2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62"/>
          <p:cNvSpPr txBox="1"/>
          <p:nvPr>
            <p:ph idx="1" type="body"/>
          </p:nvPr>
        </p:nvSpPr>
        <p:spPr>
          <a:xfrm>
            <a:off x="311700" y="1017725"/>
            <a:ext cx="5351100" cy="3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Useita professoreita eri aloilta (osa emeritus)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Matemaatikkoja, tutkijoita, koodareita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Lääkäreitä, kliinikoita, työterveysasiantuntijoita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Infektioepidemiologeja, mikrobiologeja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Kansanedustajia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Toimittajia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Ministeriöiden virkamiehiä</a:t>
            </a:r>
            <a:endParaRPr sz="1600"/>
          </a:p>
        </p:txBody>
      </p:sp>
      <p:sp>
        <p:nvSpPr>
          <p:cNvPr id="327" name="Google Shape;327;p6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Koronaringin jäsenistöä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3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63"/>
          <p:cNvSpPr txBox="1"/>
          <p:nvPr>
            <p:ph idx="1" type="body"/>
          </p:nvPr>
        </p:nvSpPr>
        <p:spPr>
          <a:xfrm>
            <a:off x="311700" y="1017725"/>
            <a:ext cx="5640900" cy="3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Noin tusina ydinryhmäläistä, jotka viestivät tiiviisti sähköpostilla.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Akuuttien kysymysten ratkaisemiseksi muodostetaan 2-4 hengen pikaryhmiä, jotka käyvät sähköposti- tai slack-keskustelua tai tapaavat lyhyessä etäkokouksessa yleensä jo samana päivänä.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Mukaan päästetään kaikki halukkaat osallistujien suostumuksella (tietääkseni ketään ei ole estetty).</a:t>
            </a:r>
            <a:endParaRPr sz="1800"/>
          </a:p>
        </p:txBody>
      </p:sp>
      <p:sp>
        <p:nvSpPr>
          <p:cNvPr id="334" name="Google Shape;334;p6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Koronaringin viestintää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200" y="1832150"/>
            <a:ext cx="3571551" cy="279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4"/>
          <p:cNvSpPr txBox="1"/>
          <p:nvPr>
            <p:ph idx="1" type="body"/>
          </p:nvPr>
        </p:nvSpPr>
        <p:spPr>
          <a:xfrm>
            <a:off x="311700" y="1389600"/>
            <a:ext cx="52635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Journal Club: kiinnostava artikkeli tai uutinen nostetaan arvioitavaksi jo samana päivänä.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Keskeiset muuttujat (Rt, IFR, CFR, oireettomien osuus) keskustellaan ja päivitetään jokaisen uuden tiedon jälkeen.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Päivittyvät dokumentit Google drivessa: tilannekuva selviää vaikkei itse ole kokouksissa.</a:t>
            </a:r>
            <a:endParaRPr sz="1800"/>
          </a:p>
        </p:txBody>
      </p:sp>
      <p:sp>
        <p:nvSpPr>
          <p:cNvPr id="342" name="Google Shape;342;p6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Toimintamalleja </a:t>
            </a:r>
            <a:r>
              <a:rPr lang="en-GB" sz="2000"/>
              <a:t>(koronarinki toimii vaikka itse välillä huilaa)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200" y="1832150"/>
            <a:ext cx="3571551" cy="279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5"/>
          <p:cNvSpPr txBox="1"/>
          <p:nvPr>
            <p:ph idx="1" type="body"/>
          </p:nvPr>
        </p:nvSpPr>
        <p:spPr>
          <a:xfrm>
            <a:off x="311700" y="1389600"/>
            <a:ext cx="573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Koronarinki on vain osa laajempaa koronaverkostoa, jossa on lukuisia itseorganisoituneita ryhmiä.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Ryhmät viestivät keskenään erityisesti kartoittaakseen mahdollisia yhteisiä toimintakohteita ja kertoakseen omasta toiminnastaan.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Eri ryhmillä on omat tavoitteensa ja painotuksensa, kuten Reina-ryhmällä osana koronarinkiä.</a:t>
            </a:r>
            <a:endParaRPr sz="1800"/>
          </a:p>
        </p:txBody>
      </p:sp>
      <p:sp>
        <p:nvSpPr>
          <p:cNvPr id="350" name="Google Shape;350;p6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Koronarinki ja laajempi koronaverkosto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6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66"/>
          <p:cNvSpPr txBox="1"/>
          <p:nvPr>
            <p:ph idx="1" type="body"/>
          </p:nvPr>
        </p:nvSpPr>
        <p:spPr>
          <a:xfrm>
            <a:off x="311700" y="1017725"/>
            <a:ext cx="5351100" cy="3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Tutkimustyön perusperiaatteet (avoimuus, dataan tukeutuminen ja kritiikki) toteutuivat itseorganisoituneissa verkostoissa.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Työssä vertaisarvioitiin nopeasti juuri ne asiat, jotka oman työn (Reina-mallin tms) kannalta olivat tärkeitä.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Uusi tieto muutettiin saman tien toimivan mallin parametreiksi.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Edettiin nopeasti pieninä ryhminä mutta pidettiin muut tietoisina tilanteesta.</a:t>
            </a:r>
            <a:endParaRPr sz="1600"/>
          </a:p>
        </p:txBody>
      </p:sp>
      <p:sp>
        <p:nvSpPr>
          <p:cNvPr id="357" name="Google Shape;357;p6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Kokemuksia toiminnasta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7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6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Koronatiedettä julkaistiin paljon esijulkaisualustoilla</a:t>
            </a:r>
            <a:endParaRPr sz="2400"/>
          </a:p>
        </p:txBody>
      </p:sp>
      <p:pic>
        <p:nvPicPr>
          <p:cNvPr id="364" name="Google Shape;36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776" y="821700"/>
            <a:ext cx="5477950" cy="432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8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Käsikirjoituksia alkoi tulla julki jo helmikuussa</a:t>
            </a:r>
            <a:endParaRPr sz="2400"/>
          </a:p>
        </p:txBody>
      </p:sp>
      <p:pic>
        <p:nvPicPr>
          <p:cNvPr id="371" name="Google Shape;37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000" y="956275"/>
            <a:ext cx="5849524" cy="39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9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6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Käsikirjoituksia alkoi tulla julki jo helmikuussa</a:t>
            </a:r>
            <a:endParaRPr sz="2400"/>
          </a:p>
        </p:txBody>
      </p:sp>
      <p:pic>
        <p:nvPicPr>
          <p:cNvPr id="378" name="Google Shape;37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675" y="965050"/>
            <a:ext cx="5370301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0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7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Käsikirjoituksia alkoi tulla julki jo helmikuussa</a:t>
            </a:r>
            <a:endParaRPr sz="2400"/>
          </a:p>
        </p:txBody>
      </p:sp>
      <p:pic>
        <p:nvPicPr>
          <p:cNvPr id="385" name="Google Shape;38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913" y="865325"/>
            <a:ext cx="6230176" cy="40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1"/>
          <p:cNvSpPr txBox="1"/>
          <p:nvPr>
            <p:ph idx="1" type="body"/>
          </p:nvPr>
        </p:nvSpPr>
        <p:spPr>
          <a:xfrm>
            <a:off x="311700" y="1017725"/>
            <a:ext cx="4597200" cy="3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Koronakevään “pikatieteestä” voisi ottaa oppia tutkimuslaitoksen arkeen.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Mikä on kansanterveydelle tärkeintä, mitä voimme tänään tehdä?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Tuotetaan riittävän hyviä tuotoksia nopeasti organisaatioista riippumatta.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Kaikki tieto kaikkien käyttöön ilman rajoituksia.</a:t>
            </a:r>
            <a:endParaRPr sz="1700"/>
          </a:p>
        </p:txBody>
      </p:sp>
      <p:sp>
        <p:nvSpPr>
          <p:cNvPr id="391" name="Google Shape;391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2" name="Google Shape;392;p7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Kotiin viemisiä</a:t>
            </a:r>
            <a:endParaRPr/>
          </a:p>
        </p:txBody>
      </p:sp>
      <p:pic>
        <p:nvPicPr>
          <p:cNvPr id="393" name="Google Shape;39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875" y="1398725"/>
            <a:ext cx="2856924" cy="223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Miksi tämä esitys on THL:n seminaarisarjassa</a:t>
            </a:r>
            <a:endParaRPr/>
          </a:p>
        </p:txBody>
      </p:sp>
      <p:sp>
        <p:nvSpPr>
          <p:cNvPr id="192" name="Google Shape;192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Esitys käsittelee THL:n ydintehtäviä: tutkimustyötä, vaikutusarviointia ja päätöksenteon tukemista.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Reina-epidemiamalli on tehokas ja monipuolinen agenttipohjainen sovellus.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Reinan ketterä, avoin toteutus on opettavainen esimerkki avoimesta tieteestä.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Tiistaiseminaareissa usein kuullaan ulkopuolisia näkemyksiä ympäristöterveyttä sivuavista aiheista.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Esityksen aiheena ei ole koronaepidemia eikä koronapolitiikka.</a:t>
            </a:r>
            <a:endParaRPr/>
          </a:p>
        </p:txBody>
      </p:sp>
      <p:sp>
        <p:nvSpPr>
          <p:cNvPr id="193" name="Google Shape;19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Kiitos</a:t>
            </a:r>
            <a:endParaRPr/>
          </a:p>
        </p:txBody>
      </p:sp>
      <p:sp>
        <p:nvSpPr>
          <p:cNvPr id="399" name="Google Shape;399;p72"/>
          <p:cNvSpPr txBox="1"/>
          <p:nvPr>
            <p:ph idx="1" type="subTitle"/>
          </p:nvPr>
        </p:nvSpPr>
        <p:spPr>
          <a:xfrm>
            <a:off x="311700" y="2834125"/>
            <a:ext cx="8520600" cy="13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Jouni Tuomisto</a:t>
            </a:r>
            <a:r>
              <a:rPr lang="en-GB" sz="2100"/>
              <a:t>, CSO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jouni.tuomisto@kausal.tech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EFEFEF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5" name="Google Shape;40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025" y="102673"/>
            <a:ext cx="8918976" cy="4938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Disclaimer: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Tämä esitys ei edusta Kausal oy:n virallista kantaa, vaan kaikki näkemykset ovat esittäjän omia.</a:t>
            </a:r>
            <a:endParaRPr/>
          </a:p>
        </p:txBody>
      </p:sp>
      <p:sp>
        <p:nvSpPr>
          <p:cNvPr id="199" name="Google Shape;19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7"/>
          <p:cNvSpPr txBox="1"/>
          <p:nvPr>
            <p:ph type="title"/>
          </p:nvPr>
        </p:nvSpPr>
        <p:spPr>
          <a:xfrm>
            <a:off x="172050" y="746000"/>
            <a:ext cx="8520600" cy="33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Kausal oy on keväällä 2020 perustettu startup. </a:t>
            </a:r>
            <a:r>
              <a:rPr lang="en-GB" sz="2800"/>
              <a:t>Autamme kaupunkeja seuraamaan ilmasto-ohjelman edistymistä, 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viestimään siitä sidosryhmille ja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johtamaan ilmastotyötä tehokkaammin.</a:t>
            </a:r>
            <a:endParaRPr sz="2800"/>
          </a:p>
        </p:txBody>
      </p:sp>
      <p:sp>
        <p:nvSpPr>
          <p:cNvPr id="205" name="Google Shape;20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8"/>
          <p:cNvSpPr txBox="1"/>
          <p:nvPr>
            <p:ph idx="1" type="body"/>
          </p:nvPr>
        </p:nvSpPr>
        <p:spPr>
          <a:xfrm>
            <a:off x="2999325" y="1658775"/>
            <a:ext cx="14505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200"/>
              <a:t>Helsingin ilmastovahti </a:t>
            </a:r>
            <a:r>
              <a:rPr b="1" lang="en-GB" sz="900" u="sng">
                <a:solidFill>
                  <a:srgbClr val="274E1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ilmastovahti.hel.fi</a:t>
            </a:r>
            <a:endParaRPr b="1" sz="900">
              <a:solidFill>
                <a:srgbClr val="274E13"/>
              </a:solidFill>
            </a:endParaRPr>
          </a:p>
        </p:txBody>
      </p:sp>
      <p:sp>
        <p:nvSpPr>
          <p:cNvPr id="211" name="Google Shape;21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48"/>
          <p:cNvSpPr txBox="1"/>
          <p:nvPr>
            <p:ph idx="1" type="body"/>
          </p:nvPr>
        </p:nvSpPr>
        <p:spPr>
          <a:xfrm>
            <a:off x="7325800" y="1690275"/>
            <a:ext cx="1702500" cy="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274E13"/>
                </a:solidFill>
              </a:rPr>
              <a:t>Lah</a:t>
            </a:r>
            <a:r>
              <a:rPr b="1" lang="en-GB" sz="1200"/>
              <a:t>den ympäristövahti</a:t>
            </a:r>
            <a:br>
              <a:rPr lang="en-GB" sz="1200">
                <a:solidFill>
                  <a:srgbClr val="274E13"/>
                </a:solidFill>
              </a:rPr>
            </a:br>
            <a:r>
              <a:rPr b="1" lang="en-GB" sz="900" u="sng">
                <a:solidFill>
                  <a:srgbClr val="274E1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lahdenympäristovahti.fi</a:t>
            </a:r>
            <a:endParaRPr b="1" sz="900">
              <a:solidFill>
                <a:srgbClr val="274E13"/>
              </a:solidFill>
            </a:endParaRPr>
          </a:p>
        </p:txBody>
      </p:sp>
      <p:sp>
        <p:nvSpPr>
          <p:cNvPr id="213" name="Google Shape;213;p48"/>
          <p:cNvSpPr txBox="1"/>
          <p:nvPr>
            <p:ph idx="1" type="body"/>
          </p:nvPr>
        </p:nvSpPr>
        <p:spPr>
          <a:xfrm>
            <a:off x="7325800" y="4131825"/>
            <a:ext cx="1702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274E13"/>
                </a:solidFill>
              </a:rPr>
              <a:t>Solsta kommun </a:t>
            </a:r>
            <a:r>
              <a:rPr b="1" lang="en-GB" sz="1200"/>
              <a:t>(demo ruotsiksi)</a:t>
            </a:r>
            <a:r>
              <a:rPr lang="en-GB" sz="900">
                <a:solidFill>
                  <a:srgbClr val="274E13"/>
                </a:solidFill>
              </a:rPr>
              <a:t> </a:t>
            </a:r>
            <a:r>
              <a:rPr b="1" lang="en-GB" sz="900" u="sng">
                <a:solidFill>
                  <a:srgbClr val="274E1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klimat.solstakommun.se</a:t>
            </a:r>
            <a:endParaRPr b="1" sz="900">
              <a:solidFill>
                <a:srgbClr val="274E13"/>
              </a:solidFill>
            </a:endParaRPr>
          </a:p>
        </p:txBody>
      </p:sp>
      <p:sp>
        <p:nvSpPr>
          <p:cNvPr id="214" name="Google Shape;214;p48"/>
          <p:cNvSpPr txBox="1"/>
          <p:nvPr>
            <p:ph idx="1" type="body"/>
          </p:nvPr>
        </p:nvSpPr>
        <p:spPr>
          <a:xfrm>
            <a:off x="2994200" y="4151012"/>
            <a:ext cx="1572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/>
              <a:t>Helsingin liikkumisohjelma</a:t>
            </a:r>
            <a:br>
              <a:rPr lang="en-GB" sz="1200">
                <a:solidFill>
                  <a:srgbClr val="274E13"/>
                </a:solidFill>
              </a:rPr>
            </a:br>
            <a:r>
              <a:rPr b="1" lang="en-GB" sz="900" u="sng">
                <a:solidFill>
                  <a:srgbClr val="274E1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liikkumisvahti.hel.fi</a:t>
            </a:r>
            <a:endParaRPr b="1" sz="900">
              <a:solidFill>
                <a:srgbClr val="274E13"/>
              </a:solidFill>
            </a:endParaRPr>
          </a:p>
        </p:txBody>
      </p:sp>
      <p:pic>
        <p:nvPicPr>
          <p:cNvPr id="215" name="Google Shape;215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7625" y="2707080"/>
            <a:ext cx="2689398" cy="2110567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00000" dist="57150">
              <a:srgbClr val="274E13">
                <a:alpha val="25000"/>
              </a:srgbClr>
            </a:outerShdw>
          </a:effectLst>
        </p:spPr>
      </p:pic>
      <p:pic>
        <p:nvPicPr>
          <p:cNvPr id="216" name="Google Shape;216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7625" y="234030"/>
            <a:ext cx="2689398" cy="2110567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00000" dist="57150">
              <a:srgbClr val="274E13">
                <a:alpha val="25000"/>
              </a:srgbClr>
            </a:outerShdw>
          </a:effectLst>
        </p:spPr>
      </p:pic>
      <p:pic>
        <p:nvPicPr>
          <p:cNvPr id="217" name="Google Shape;217;p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85175" y="234030"/>
            <a:ext cx="2689398" cy="2110567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00000" dist="57150">
              <a:srgbClr val="274E13">
                <a:alpha val="25000"/>
              </a:srgbClr>
            </a:outerShdw>
          </a:effectLst>
        </p:spPr>
      </p:pic>
      <p:pic>
        <p:nvPicPr>
          <p:cNvPr id="218" name="Google Shape;218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01450" y="2707080"/>
            <a:ext cx="2689398" cy="2110567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00000" dist="57150">
              <a:srgbClr val="274E13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9"/>
          <p:cNvSpPr txBox="1"/>
          <p:nvPr>
            <p:ph idx="12" type="sldNum"/>
          </p:nvPr>
        </p:nvSpPr>
        <p:spPr>
          <a:xfrm>
            <a:off x="9234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4" name="Google Shape;224;p49"/>
          <p:cNvGraphicFramePr/>
          <p:nvPr/>
        </p:nvGraphicFramePr>
        <p:xfrm>
          <a:off x="1582361" y="124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{2BAF40C6-1E59-47DA-91B6-765E35059531}</a:tableStyleId>
              </a:tblPr>
              <a:tblGrid>
                <a:gridCol w="913300"/>
                <a:gridCol w="2153650"/>
                <a:gridCol w="1347675"/>
                <a:gridCol w="2037400"/>
              </a:tblGrid>
              <a:tr h="162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Sonja-Maria Ignatius</a:t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Perustaja, toimitusjohtaja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</a:t>
                      </a:r>
                      <a:endParaRPr sz="10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DI, LuK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Helsingin kaupunki, 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Maa- ja metsätalousministeriö, Suomen ympäristökeskus, Skanska</a:t>
                      </a:r>
                      <a:endParaRPr sz="11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Juha Yrjölä</a:t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Perustaja, teknologia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johtava ohjelmistokehittäjä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Yomi Technologies Ltd., 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Nokia Multimedia,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Solid Boot Oy, Helsingin kaupunki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Tero Tikkanen</a:t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Perustaja, design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TaM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Aalto-yliopisto, Vaisala, 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Byfar Studio, Helsingin kaupunki, Investopedia (NYC)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Jouni Tuomisto</a:t>
                      </a:r>
                      <a:br>
                        <a:rPr b="1" lang="en-GB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</a:b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Perustaja, tiede ja tutkimus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LT, dosentti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Terveyden ja hyvinvoinnin laitos, Harvardin yliopisto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5" name="Google Shape;225;p49"/>
          <p:cNvSpPr txBox="1"/>
          <p:nvPr>
            <p:ph idx="12" type="sldNum"/>
          </p:nvPr>
        </p:nvSpPr>
        <p:spPr>
          <a:xfrm>
            <a:off x="9234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49"/>
          <p:cNvSpPr txBox="1"/>
          <p:nvPr>
            <p:ph type="title"/>
          </p:nvPr>
        </p:nvSpPr>
        <p:spPr>
          <a:xfrm>
            <a:off x="692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Tiimi</a:t>
            </a:r>
            <a:endParaRPr sz="2800"/>
          </a:p>
        </p:txBody>
      </p:sp>
      <p:pic>
        <p:nvPicPr>
          <p:cNvPr id="227" name="Google Shape;227;p49"/>
          <p:cNvPicPr preferRelativeResize="0"/>
          <p:nvPr/>
        </p:nvPicPr>
        <p:blipFill rotWithShape="1">
          <a:blip r:embed="rId3">
            <a:alphaModFix/>
          </a:blip>
          <a:srcRect b="0" l="406" r="416" t="0"/>
          <a:stretch/>
        </p:blipFill>
        <p:spPr>
          <a:xfrm>
            <a:off x="1124226" y="1335013"/>
            <a:ext cx="1195026" cy="120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9"/>
          <p:cNvPicPr preferRelativeResize="0"/>
          <p:nvPr/>
        </p:nvPicPr>
        <p:blipFill rotWithShape="1">
          <a:blip r:embed="rId4">
            <a:alphaModFix/>
          </a:blip>
          <a:srcRect b="0" l="406" r="416" t="0"/>
          <a:stretch/>
        </p:blipFill>
        <p:spPr>
          <a:xfrm>
            <a:off x="1124226" y="2892946"/>
            <a:ext cx="1195026" cy="120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9"/>
          <p:cNvPicPr preferRelativeResize="0"/>
          <p:nvPr/>
        </p:nvPicPr>
        <p:blipFill rotWithShape="1">
          <a:blip r:embed="rId5">
            <a:alphaModFix/>
          </a:blip>
          <a:srcRect b="0" l="406" r="416" t="0"/>
          <a:stretch/>
        </p:blipFill>
        <p:spPr>
          <a:xfrm>
            <a:off x="4649301" y="1335013"/>
            <a:ext cx="1195026" cy="120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9"/>
          <p:cNvPicPr preferRelativeResize="0"/>
          <p:nvPr/>
        </p:nvPicPr>
        <p:blipFill rotWithShape="1">
          <a:blip r:embed="rId6">
            <a:alphaModFix/>
          </a:blip>
          <a:srcRect b="0" l="406" r="416" t="0"/>
          <a:stretch/>
        </p:blipFill>
        <p:spPr>
          <a:xfrm>
            <a:off x="4649301" y="2892946"/>
            <a:ext cx="1195026" cy="120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0"/>
          <p:cNvSpPr txBox="1"/>
          <p:nvPr>
            <p:ph type="title"/>
          </p:nvPr>
        </p:nvSpPr>
        <p:spPr>
          <a:xfrm>
            <a:off x="311700" y="746000"/>
            <a:ext cx="8520600" cy="33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Covid-19-tilanne maaliskuussa 2020</a:t>
            </a:r>
            <a:endParaRPr sz="2800"/>
          </a:p>
        </p:txBody>
      </p:sp>
      <p:sp>
        <p:nvSpPr>
          <p:cNvPr id="236" name="Google Shape;23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Aktiivisia tapauksia eri maissa</a:t>
            </a:r>
            <a:endParaRPr/>
          </a:p>
        </p:txBody>
      </p:sp>
      <p:sp>
        <p:nvSpPr>
          <p:cNvPr id="242" name="Google Shape;242;p51"/>
          <p:cNvSpPr txBox="1"/>
          <p:nvPr>
            <p:ph idx="1" type="body"/>
          </p:nvPr>
        </p:nvSpPr>
        <p:spPr>
          <a:xfrm>
            <a:off x="311700" y="1152475"/>
            <a:ext cx="290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Tilanne 2020-03-20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Oletuksena, että tapaukset aktiivisia jopa 20 pv</a:t>
            </a:r>
            <a:endParaRPr/>
          </a:p>
        </p:txBody>
      </p:sp>
      <p:sp>
        <p:nvSpPr>
          <p:cNvPr id="243" name="Google Shape;24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4" name="Google Shape;24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652" y="913200"/>
            <a:ext cx="5927351" cy="423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usal - bet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usal - bet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Kausal - bet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