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3" r:id="rId2"/>
    <p:sldId id="264" r:id="rId3"/>
    <p:sldId id="287" r:id="rId4"/>
    <p:sldId id="288" r:id="rId5"/>
    <p:sldId id="289" r:id="rId6"/>
    <p:sldId id="294" r:id="rId7"/>
    <p:sldId id="267" r:id="rId8"/>
    <p:sldId id="268" r:id="rId9"/>
    <p:sldId id="290" r:id="rId10"/>
    <p:sldId id="295" r:id="rId11"/>
    <p:sldId id="274" r:id="rId12"/>
    <p:sldId id="296" r:id="rId13"/>
    <p:sldId id="271" r:id="rId14"/>
    <p:sldId id="269" r:id="rId15"/>
    <p:sldId id="273" r:id="rId16"/>
    <p:sldId id="272" r:id="rId17"/>
    <p:sldId id="299" r:id="rId18"/>
    <p:sldId id="292" r:id="rId19"/>
    <p:sldId id="275" r:id="rId20"/>
    <p:sldId id="284" r:id="rId21"/>
    <p:sldId id="297" r:id="rId22"/>
    <p:sldId id="298" r:id="rId23"/>
    <p:sldId id="276" r:id="rId24"/>
    <p:sldId id="265" r:id="rId25"/>
    <p:sldId id="266" r:id="rId26"/>
    <p:sldId id="283" r:id="rId27"/>
    <p:sldId id="277" r:id="rId28"/>
    <p:sldId id="278" r:id="rId29"/>
    <p:sldId id="300" r:id="rId30"/>
  </p:sldIdLst>
  <p:sldSz cx="9144000" cy="6858000" type="screen4x3"/>
  <p:notesSz cx="7099300" cy="102346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8E6"/>
    <a:srgbClr val="85B2DC"/>
    <a:srgbClr val="C0BFC1"/>
    <a:srgbClr val="A6A6A8"/>
    <a:srgbClr val="CAE7B4"/>
    <a:srgbClr val="A3D47B"/>
    <a:srgbClr val="B19ACA"/>
    <a:srgbClr val="E20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89" autoAdjust="0"/>
    <p:restoredTop sz="86388" autoAdjust="0"/>
  </p:normalViewPr>
  <p:slideViewPr>
    <p:cSldViewPr showGuides="1">
      <p:cViewPr>
        <p:scale>
          <a:sx n="60" d="100"/>
          <a:sy n="60" d="100"/>
        </p:scale>
        <p:origin x="-420" y="-72"/>
      </p:cViewPr>
      <p:guideLst>
        <p:guide orient="horz" pos="4042"/>
        <p:guide orient="horz" pos="2614"/>
        <p:guide pos="340"/>
        <p:guide pos="2880"/>
      </p:guideLst>
    </p:cSldViewPr>
  </p:slideViewPr>
  <p:outlineViewPr>
    <p:cViewPr>
      <p:scale>
        <a:sx n="33" d="100"/>
        <a:sy n="33" d="100"/>
      </p:scale>
      <p:origin x="0" y="16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951D0073-4171-4740-BF3A-D7E7C2B1D69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260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FA5FCF88-723A-4626-AEF2-9A2369E914C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0127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http://www.iltalehti.fi/uutiset/2016100522418945_uu.shtml</a:t>
            </a:r>
          </a:p>
          <a:p>
            <a:r>
              <a:rPr lang="fi-FI" dirty="0" smtClean="0"/>
              <a:t>https://www.hs.fi/tiede/a1475817518727</a:t>
            </a:r>
          </a:p>
          <a:p>
            <a:r>
              <a:rPr lang="fi-FI" dirty="0" smtClean="0"/>
              <a:t>http://www.hs.fi/kotimaa/a1475729138903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584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Henrik Jussila on puolestaan tarkastellut "Päätöksenteon tukena vai hyllyssä pölyttymässä?" [6] raportissaan kansanedustajien näkökulmasta tutkimustiedon käyttöön liittyviä kysymyksiä ja kerännyt seuraavia vastauksia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78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Turja</a:t>
            </a:r>
            <a:r>
              <a:rPr lang="fi-FI" baseline="0" dirty="0" smtClean="0"/>
              <a:t> 2012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8516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Andrews</a:t>
            </a:r>
            <a:r>
              <a:rPr lang="fi-FI" baseline="0" dirty="0" smtClean="0"/>
              <a:t> [13]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15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altLang="fi-FI" smtClean="0"/>
              <a:t>http://fi.opasnet.org/fi/Tiedosto:Silakansy%C3%B6nnin_DALYt_ik%C3%A4ryhmitt%C3%A4in_ja_sukupuolittain.png</a:t>
            </a:r>
          </a:p>
          <a:p>
            <a:endParaRPr lang="fi-FI" altLang="fi-FI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4321E2-D6CB-497F-9FF6-4AAB76CD64BD}" type="slidenum">
              <a:rPr lang="fi-FI" altLang="fi-FI" smtClean="0"/>
              <a:pPr eaLnBrk="1" hangingPunct="1"/>
              <a:t>21</a:t>
            </a:fld>
            <a:endParaRPr lang="fi-FI" altLang="fi-F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altLang="fi-FI" smtClean="0"/>
              <a:t>http://en.opasnet.org/w/Human_PBPK_model_for_dioxin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377458-FE37-44F1-921B-19489A04FC5F}" type="slidenum">
              <a:rPr lang="fi-FI" altLang="fi-FI" smtClean="0"/>
              <a:pPr eaLnBrk="1" hangingPunct="1"/>
              <a:t>22</a:t>
            </a:fld>
            <a:endParaRPr lang="fi-FI" alt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EABBFBB-DF1A-4B2B-8BEE-F79AD5DC725E}" type="datetime1">
              <a:rPr lang="fi-FI"/>
              <a:pPr/>
              <a:t>10.10.2016</a:t>
            </a:fld>
            <a:endParaRPr lang="fi-FI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3108" name="Group 36"/>
          <p:cNvGrpSpPr>
            <a:grpSpLocks/>
          </p:cNvGrpSpPr>
          <p:nvPr userDrawn="1"/>
        </p:nvGrpSpPr>
        <p:grpSpPr bwMode="auto">
          <a:xfrm>
            <a:off x="2897189" y="5270714"/>
            <a:ext cx="3275011" cy="122886"/>
            <a:chOff x="1201" y="2205"/>
            <a:chExt cx="3358" cy="126"/>
          </a:xfrm>
        </p:grpSpPr>
        <p:sp>
          <p:nvSpPr>
            <p:cNvPr id="3106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/>
              <a:ahLst/>
              <a:cxnLst>
                <a:cxn ang="0">
                  <a:pos x="0" y="745"/>
                </a:cxn>
                <a:cxn ang="0">
                  <a:pos x="1036" y="342"/>
                </a:cxn>
                <a:cxn ang="0">
                  <a:pos x="2133" y="16"/>
                </a:cxn>
                <a:cxn ang="0">
                  <a:pos x="2416" y="745"/>
                </a:cxn>
                <a:cxn ang="0">
                  <a:pos x="3143" y="598"/>
                </a:cxn>
                <a:cxn ang="0">
                  <a:pos x="3111" y="745"/>
                </a:cxn>
                <a:cxn ang="0">
                  <a:pos x="3806" y="745"/>
                </a:cxn>
                <a:cxn ang="0">
                  <a:pos x="4817" y="167"/>
                </a:cxn>
                <a:cxn ang="0">
                  <a:pos x="4595" y="9"/>
                </a:cxn>
                <a:cxn ang="0">
                  <a:pos x="4305" y="64"/>
                </a:cxn>
                <a:cxn ang="0">
                  <a:pos x="4170" y="301"/>
                </a:cxn>
                <a:cxn ang="0">
                  <a:pos x="4214" y="592"/>
                </a:cxn>
                <a:cxn ang="0">
                  <a:pos x="4437" y="751"/>
                </a:cxn>
                <a:cxn ang="0">
                  <a:pos x="4726" y="696"/>
                </a:cxn>
                <a:cxn ang="0">
                  <a:pos x="4863" y="459"/>
                </a:cxn>
                <a:cxn ang="0">
                  <a:pos x="4734" y="517"/>
                </a:cxn>
                <a:cxn ang="0">
                  <a:pos x="4594" y="653"/>
                </a:cxn>
                <a:cxn ang="0">
                  <a:pos x="4393" y="633"/>
                </a:cxn>
                <a:cxn ang="0">
                  <a:pos x="4282" y="467"/>
                </a:cxn>
                <a:cxn ang="0">
                  <a:pos x="4298" y="243"/>
                </a:cxn>
                <a:cxn ang="0">
                  <a:pos x="4439" y="107"/>
                </a:cxn>
                <a:cxn ang="0">
                  <a:pos x="4637" y="127"/>
                </a:cxn>
                <a:cxn ang="0">
                  <a:pos x="4748" y="293"/>
                </a:cxn>
                <a:cxn ang="0">
                  <a:pos x="5179" y="745"/>
                </a:cxn>
                <a:cxn ang="0">
                  <a:pos x="5441" y="745"/>
                </a:cxn>
                <a:cxn ang="0">
                  <a:pos x="6704" y="16"/>
                </a:cxn>
                <a:cxn ang="0">
                  <a:pos x="6351" y="160"/>
                </a:cxn>
                <a:cxn ang="0">
                  <a:pos x="7959" y="745"/>
                </a:cxn>
                <a:cxn ang="0">
                  <a:pos x="7495" y="745"/>
                </a:cxn>
                <a:cxn ang="0">
                  <a:pos x="8629" y="16"/>
                </a:cxn>
                <a:cxn ang="0">
                  <a:pos x="9151" y="745"/>
                </a:cxn>
                <a:cxn ang="0">
                  <a:pos x="9554" y="475"/>
                </a:cxn>
                <a:cxn ang="0">
                  <a:pos x="10170" y="16"/>
                </a:cxn>
                <a:cxn ang="0">
                  <a:pos x="11503" y="340"/>
                </a:cxn>
                <a:cxn ang="0">
                  <a:pos x="11390" y="86"/>
                </a:cxn>
                <a:cxn ang="0">
                  <a:pos x="11111" y="3"/>
                </a:cxn>
                <a:cxn ang="0">
                  <a:pos x="10869" y="138"/>
                </a:cxn>
                <a:cxn ang="0">
                  <a:pos x="10802" y="421"/>
                </a:cxn>
                <a:cxn ang="0">
                  <a:pos x="10914" y="674"/>
                </a:cxn>
                <a:cxn ang="0">
                  <a:pos x="11193" y="756"/>
                </a:cxn>
                <a:cxn ang="0">
                  <a:pos x="11437" y="620"/>
                </a:cxn>
                <a:cxn ang="0">
                  <a:pos x="11395" y="380"/>
                </a:cxn>
                <a:cxn ang="0">
                  <a:pos x="11331" y="584"/>
                </a:cxn>
                <a:cxn ang="0">
                  <a:pos x="11152" y="665"/>
                </a:cxn>
                <a:cxn ang="0">
                  <a:pos x="10974" y="584"/>
                </a:cxn>
                <a:cxn ang="0">
                  <a:pos x="10909" y="380"/>
                </a:cxn>
                <a:cxn ang="0">
                  <a:pos x="10974" y="178"/>
                </a:cxn>
                <a:cxn ang="0">
                  <a:pos x="11152" y="95"/>
                </a:cxn>
                <a:cxn ang="0">
                  <a:pos x="11331" y="178"/>
                </a:cxn>
                <a:cxn ang="0">
                  <a:pos x="11395" y="380"/>
                </a:cxn>
                <a:cxn ang="0">
                  <a:pos x="12012" y="392"/>
                </a:cxn>
                <a:cxn ang="0">
                  <a:pos x="11778" y="241"/>
                </a:cxn>
                <a:cxn ang="0">
                  <a:pos x="11777" y="142"/>
                </a:cxn>
                <a:cxn ang="0">
                  <a:pos x="11908" y="95"/>
                </a:cxn>
                <a:cxn ang="0">
                  <a:pos x="11862" y="1"/>
                </a:cxn>
                <a:cxn ang="0">
                  <a:pos x="11691" y="77"/>
                </a:cxn>
                <a:cxn ang="0">
                  <a:pos x="11652" y="236"/>
                </a:cxn>
                <a:cxn ang="0">
                  <a:pos x="11824" y="399"/>
                </a:cxn>
                <a:cxn ang="0">
                  <a:pos x="11964" y="526"/>
                </a:cxn>
                <a:cxn ang="0">
                  <a:pos x="11871" y="657"/>
                </a:cxn>
                <a:cxn ang="0">
                  <a:pos x="11670" y="629"/>
                </a:cxn>
                <a:cxn ang="0">
                  <a:pos x="11858" y="755"/>
                </a:cxn>
                <a:cxn ang="0">
                  <a:pos x="12025" y="680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107" name="Freeform 35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/>
              <a:ahLst/>
              <a:cxnLst>
                <a:cxn ang="0">
                  <a:pos x="331" y="91"/>
                </a:cxn>
                <a:cxn ang="0">
                  <a:pos x="814" y="635"/>
                </a:cxn>
                <a:cxn ang="0">
                  <a:pos x="1849" y="635"/>
                </a:cxn>
                <a:cxn ang="0">
                  <a:pos x="1793" y="617"/>
                </a:cxn>
                <a:cxn ang="0">
                  <a:pos x="1715" y="480"/>
                </a:cxn>
                <a:cxn ang="0">
                  <a:pos x="1678" y="354"/>
                </a:cxn>
                <a:cxn ang="0">
                  <a:pos x="1757" y="288"/>
                </a:cxn>
                <a:cxn ang="0">
                  <a:pos x="1789" y="203"/>
                </a:cxn>
                <a:cxn ang="0">
                  <a:pos x="1778" y="120"/>
                </a:cxn>
                <a:cxn ang="0">
                  <a:pos x="1732" y="57"/>
                </a:cxn>
                <a:cxn ang="0">
                  <a:pos x="1653" y="12"/>
                </a:cxn>
                <a:cxn ang="0">
                  <a:pos x="1318" y="0"/>
                </a:cxn>
                <a:cxn ang="0">
                  <a:pos x="1535" y="411"/>
                </a:cxn>
                <a:cxn ang="0">
                  <a:pos x="1581" y="450"/>
                </a:cxn>
                <a:cxn ang="0">
                  <a:pos x="1697" y="665"/>
                </a:cxn>
                <a:cxn ang="0">
                  <a:pos x="1765" y="717"/>
                </a:cxn>
                <a:cxn ang="0">
                  <a:pos x="1677" y="190"/>
                </a:cxn>
                <a:cxn ang="0">
                  <a:pos x="1646" y="266"/>
                </a:cxn>
                <a:cxn ang="0">
                  <a:pos x="1584" y="309"/>
                </a:cxn>
                <a:cxn ang="0">
                  <a:pos x="1559" y="91"/>
                </a:cxn>
                <a:cxn ang="0">
                  <a:pos x="1645" y="123"/>
                </a:cxn>
                <a:cxn ang="0">
                  <a:pos x="1673" y="167"/>
                </a:cxn>
                <a:cxn ang="0">
                  <a:pos x="1902" y="0"/>
                </a:cxn>
                <a:cxn ang="0">
                  <a:pos x="3146" y="729"/>
                </a:cxn>
                <a:cxn ang="0">
                  <a:pos x="3148" y="91"/>
                </a:cxn>
                <a:cxn ang="0">
                  <a:pos x="3646" y="729"/>
                </a:cxn>
                <a:cxn ang="0">
                  <a:pos x="4650" y="276"/>
                </a:cxn>
                <a:cxn ang="0">
                  <a:pos x="4596" y="150"/>
                </a:cxn>
                <a:cxn ang="0">
                  <a:pos x="4510" y="62"/>
                </a:cxn>
                <a:cxn ang="0">
                  <a:pos x="4381" y="6"/>
                </a:cxn>
                <a:cxn ang="0">
                  <a:pos x="4326" y="729"/>
                </a:cxn>
                <a:cxn ang="0">
                  <a:pos x="4465" y="695"/>
                </a:cxn>
                <a:cxn ang="0">
                  <a:pos x="4575" y="609"/>
                </a:cxn>
                <a:cxn ang="0">
                  <a:pos x="4635" y="507"/>
                </a:cxn>
                <a:cxn ang="0">
                  <a:pos x="4659" y="368"/>
                </a:cxn>
                <a:cxn ang="0">
                  <a:pos x="4539" y="459"/>
                </a:cxn>
                <a:cxn ang="0">
                  <a:pos x="4494" y="546"/>
                </a:cxn>
                <a:cxn ang="0">
                  <a:pos x="4417" y="611"/>
                </a:cxn>
                <a:cxn ang="0">
                  <a:pos x="4320" y="635"/>
                </a:cxn>
                <a:cxn ang="0">
                  <a:pos x="4359" y="98"/>
                </a:cxn>
                <a:cxn ang="0">
                  <a:pos x="4443" y="136"/>
                </a:cxn>
                <a:cxn ang="0">
                  <a:pos x="4507" y="208"/>
                </a:cxn>
                <a:cxn ang="0">
                  <a:pos x="4546" y="301"/>
                </a:cxn>
                <a:cxn ang="0">
                  <a:pos x="4825" y="0"/>
                </a:cxn>
                <a:cxn ang="0">
                  <a:pos x="4931" y="302"/>
                </a:cxn>
                <a:cxn ang="0">
                  <a:pos x="5583" y="0"/>
                </a:cxn>
                <a:cxn ang="0">
                  <a:pos x="6765" y="527"/>
                </a:cxn>
                <a:cxn ang="0">
                  <a:pos x="6652" y="571"/>
                </a:cxn>
                <a:cxn ang="0">
                  <a:pos x="6604" y="632"/>
                </a:cxn>
                <a:cxn ang="0">
                  <a:pos x="6507" y="649"/>
                </a:cxn>
                <a:cxn ang="0">
                  <a:pos x="6487" y="731"/>
                </a:cxn>
                <a:cxn ang="0">
                  <a:pos x="6590" y="741"/>
                </a:cxn>
                <a:cxn ang="0">
                  <a:pos x="6676" y="713"/>
                </a:cxn>
                <a:cxn ang="0">
                  <a:pos x="6731" y="658"/>
                </a:cxn>
                <a:cxn ang="0">
                  <a:pos x="6762" y="572"/>
                </a:cxn>
                <a:cxn ang="0">
                  <a:pos x="6884" y="729"/>
                </a:cxn>
                <a:cxn ang="0">
                  <a:pos x="7256" y="100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24200" y="4038600"/>
            <a:ext cx="2603500" cy="1064086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2075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 nimi / Tekijä</a:t>
            </a:r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8DE38-50E3-425B-ACDF-4AC9E2443813}" type="datetime1">
              <a:rPr lang="fi-FI"/>
              <a:pPr/>
              <a:t>10.10.2016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B6BC-04DE-4967-975B-F51AD218A551}" type="datetimeFigureOut">
              <a:rPr lang="fi-FI" smtClean="0"/>
              <a:pPr/>
              <a:t>10.10.2016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 nimi / Tekijä</a:t>
            </a:r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35896-443F-4544-B6F1-7517F77824BF}" type="datetime1">
              <a:rPr lang="fi-FI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000"/>
            <a:ext cx="8218488" cy="4068000"/>
          </a:xfrm>
        </p:spPr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35896-443F-4544-B6F1-7517F77824BF}" type="datetime1">
              <a:rPr lang="fi-FI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0C5BB-0625-4D6C-B50B-E59D43538913}" type="datetime1">
              <a:rPr lang="fi-FI"/>
              <a:pPr/>
              <a:t>10.10.2016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000"/>
            <a:ext cx="4032250" cy="4068000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20000"/>
            <a:ext cx="4033838" cy="406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0C5BB-0625-4D6C-B50B-E59D43538913}" type="datetime1">
              <a:rPr lang="fi-FI"/>
              <a:pPr/>
              <a:t>10.10.2016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20F32F-4D5B-4D47-9A01-B27431B02251}" type="datetime1">
              <a:rPr lang="fi-FI"/>
              <a:pPr/>
              <a:t>10.10.2016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752E5-19AD-4F6D-B50A-9D98F21736A0}" type="datetime1">
              <a:rPr lang="fi-FI"/>
              <a:pPr/>
              <a:t>10.10.2016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752E5-19AD-4F6D-B50A-9D98F21736A0}" type="datetime1">
              <a:rPr lang="fi-FI"/>
              <a:pPr/>
              <a:t>10.10.2016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Suorakulmio 5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F8883D5A-7385-4269-9D87-04BF44B6FBC3}" type="datetime1">
              <a:rPr lang="fi-FI" smtClean="0"/>
              <a:pPr/>
              <a:t>10.10.2016</a:t>
            </a:fld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5867400" y="6324600"/>
            <a:ext cx="2773363" cy="104775"/>
            <a:chOff x="340" y="3906"/>
            <a:chExt cx="1747" cy="66"/>
          </a:xfrm>
        </p:grpSpPr>
        <p:sp>
          <p:nvSpPr>
            <p:cNvPr id="105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988" y="328"/>
                </a:cxn>
                <a:cxn ang="0">
                  <a:pos x="2035" y="15"/>
                </a:cxn>
                <a:cxn ang="0">
                  <a:pos x="2305" y="715"/>
                </a:cxn>
                <a:cxn ang="0">
                  <a:pos x="2998" y="575"/>
                </a:cxn>
                <a:cxn ang="0">
                  <a:pos x="2968" y="715"/>
                </a:cxn>
                <a:cxn ang="0">
                  <a:pos x="3630" y="715"/>
                </a:cxn>
                <a:cxn ang="0">
                  <a:pos x="4594" y="161"/>
                </a:cxn>
                <a:cxn ang="0">
                  <a:pos x="4382" y="8"/>
                </a:cxn>
                <a:cxn ang="0">
                  <a:pos x="4106" y="61"/>
                </a:cxn>
                <a:cxn ang="0">
                  <a:pos x="3977" y="289"/>
                </a:cxn>
                <a:cxn ang="0">
                  <a:pos x="4019" y="568"/>
                </a:cxn>
                <a:cxn ang="0">
                  <a:pos x="4231" y="722"/>
                </a:cxn>
                <a:cxn ang="0">
                  <a:pos x="4507" y="669"/>
                </a:cxn>
                <a:cxn ang="0">
                  <a:pos x="4638" y="441"/>
                </a:cxn>
                <a:cxn ang="0">
                  <a:pos x="4514" y="497"/>
                </a:cxn>
                <a:cxn ang="0">
                  <a:pos x="4381" y="628"/>
                </a:cxn>
                <a:cxn ang="0">
                  <a:pos x="4190" y="608"/>
                </a:cxn>
                <a:cxn ang="0">
                  <a:pos x="4084" y="448"/>
                </a:cxn>
                <a:cxn ang="0">
                  <a:pos x="4099" y="233"/>
                </a:cxn>
                <a:cxn ang="0">
                  <a:pos x="4233" y="102"/>
                </a:cxn>
                <a:cxn ang="0">
                  <a:pos x="4422" y="122"/>
                </a:cxn>
                <a:cxn ang="0">
                  <a:pos x="4528" y="282"/>
                </a:cxn>
                <a:cxn ang="0">
                  <a:pos x="4939" y="715"/>
                </a:cxn>
                <a:cxn ang="0">
                  <a:pos x="5189" y="715"/>
                </a:cxn>
                <a:cxn ang="0">
                  <a:pos x="6393" y="15"/>
                </a:cxn>
                <a:cxn ang="0">
                  <a:pos x="6057" y="153"/>
                </a:cxn>
                <a:cxn ang="0">
                  <a:pos x="7590" y="715"/>
                </a:cxn>
                <a:cxn ang="0">
                  <a:pos x="7148" y="715"/>
                </a:cxn>
                <a:cxn ang="0">
                  <a:pos x="8228" y="15"/>
                </a:cxn>
                <a:cxn ang="0">
                  <a:pos x="8727" y="715"/>
                </a:cxn>
                <a:cxn ang="0">
                  <a:pos x="9110" y="456"/>
                </a:cxn>
                <a:cxn ang="0">
                  <a:pos x="9699" y="15"/>
                </a:cxn>
                <a:cxn ang="0">
                  <a:pos x="10970" y="326"/>
                </a:cxn>
                <a:cxn ang="0">
                  <a:pos x="10862" y="83"/>
                </a:cxn>
                <a:cxn ang="0">
                  <a:pos x="10596" y="3"/>
                </a:cxn>
                <a:cxn ang="0">
                  <a:pos x="10364" y="133"/>
                </a:cxn>
                <a:cxn ang="0">
                  <a:pos x="10301" y="404"/>
                </a:cxn>
                <a:cxn ang="0">
                  <a:pos x="10408" y="647"/>
                </a:cxn>
                <a:cxn ang="0">
                  <a:pos x="10674" y="726"/>
                </a:cxn>
                <a:cxn ang="0">
                  <a:pos x="10906" y="595"/>
                </a:cxn>
                <a:cxn ang="0">
                  <a:pos x="10866" y="365"/>
                </a:cxn>
                <a:cxn ang="0">
                  <a:pos x="10805" y="561"/>
                </a:cxn>
                <a:cxn ang="0">
                  <a:pos x="10635" y="638"/>
                </a:cxn>
                <a:cxn ang="0">
                  <a:pos x="10465" y="561"/>
                </a:cxn>
                <a:cxn ang="0">
                  <a:pos x="10403" y="365"/>
                </a:cxn>
                <a:cxn ang="0">
                  <a:pos x="10465" y="171"/>
                </a:cxn>
                <a:cxn ang="0">
                  <a:pos x="10635" y="92"/>
                </a:cxn>
                <a:cxn ang="0">
                  <a:pos x="10805" y="171"/>
                </a:cxn>
                <a:cxn ang="0">
                  <a:pos x="10866" y="365"/>
                </a:cxn>
                <a:cxn ang="0">
                  <a:pos x="11455" y="377"/>
                </a:cxn>
                <a:cxn ang="0">
                  <a:pos x="11231" y="231"/>
                </a:cxn>
                <a:cxn ang="0">
                  <a:pos x="11230" y="136"/>
                </a:cxn>
                <a:cxn ang="0">
                  <a:pos x="11356" y="92"/>
                </a:cxn>
                <a:cxn ang="0">
                  <a:pos x="11311" y="1"/>
                </a:cxn>
                <a:cxn ang="0">
                  <a:pos x="11148" y="74"/>
                </a:cxn>
                <a:cxn ang="0">
                  <a:pos x="11111" y="227"/>
                </a:cxn>
                <a:cxn ang="0">
                  <a:pos x="11276" y="383"/>
                </a:cxn>
                <a:cxn ang="0">
                  <a:pos x="11409" y="505"/>
                </a:cxn>
                <a:cxn ang="0">
                  <a:pos x="11320" y="631"/>
                </a:cxn>
                <a:cxn ang="0">
                  <a:pos x="11129" y="604"/>
                </a:cxn>
                <a:cxn ang="0">
                  <a:pos x="11308" y="725"/>
                </a:cxn>
                <a:cxn ang="0">
                  <a:pos x="11467" y="653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5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/>
              <a:ahLst/>
              <a:cxnLst>
                <a:cxn ang="0">
                  <a:pos x="316" y="88"/>
                </a:cxn>
                <a:cxn ang="0">
                  <a:pos x="776" y="611"/>
                </a:cxn>
                <a:cxn ang="0">
                  <a:pos x="1763" y="611"/>
                </a:cxn>
                <a:cxn ang="0">
                  <a:pos x="1710" y="594"/>
                </a:cxn>
                <a:cxn ang="0">
                  <a:pos x="1635" y="462"/>
                </a:cxn>
                <a:cxn ang="0">
                  <a:pos x="1600" y="341"/>
                </a:cxn>
                <a:cxn ang="0">
                  <a:pos x="1675" y="277"/>
                </a:cxn>
                <a:cxn ang="0">
                  <a:pos x="1706" y="196"/>
                </a:cxn>
                <a:cxn ang="0">
                  <a:pos x="1695" y="116"/>
                </a:cxn>
                <a:cxn ang="0">
                  <a:pos x="1652" y="56"/>
                </a:cxn>
                <a:cxn ang="0">
                  <a:pos x="1576" y="12"/>
                </a:cxn>
                <a:cxn ang="0">
                  <a:pos x="1257" y="0"/>
                </a:cxn>
                <a:cxn ang="0">
                  <a:pos x="1464" y="396"/>
                </a:cxn>
                <a:cxn ang="0">
                  <a:pos x="1508" y="433"/>
                </a:cxn>
                <a:cxn ang="0">
                  <a:pos x="1618" y="639"/>
                </a:cxn>
                <a:cxn ang="0">
                  <a:pos x="1683" y="690"/>
                </a:cxn>
                <a:cxn ang="0">
                  <a:pos x="1599" y="183"/>
                </a:cxn>
                <a:cxn ang="0">
                  <a:pos x="1570" y="256"/>
                </a:cxn>
                <a:cxn ang="0">
                  <a:pos x="1510" y="298"/>
                </a:cxn>
                <a:cxn ang="0">
                  <a:pos x="1486" y="88"/>
                </a:cxn>
                <a:cxn ang="0">
                  <a:pos x="1568" y="119"/>
                </a:cxn>
                <a:cxn ang="0">
                  <a:pos x="1595" y="161"/>
                </a:cxn>
                <a:cxn ang="0">
                  <a:pos x="1814" y="0"/>
                </a:cxn>
                <a:cxn ang="0">
                  <a:pos x="3000" y="700"/>
                </a:cxn>
                <a:cxn ang="0">
                  <a:pos x="3002" y="88"/>
                </a:cxn>
                <a:cxn ang="0">
                  <a:pos x="3476" y="700"/>
                </a:cxn>
                <a:cxn ang="0">
                  <a:pos x="4434" y="266"/>
                </a:cxn>
                <a:cxn ang="0">
                  <a:pos x="4382" y="145"/>
                </a:cxn>
                <a:cxn ang="0">
                  <a:pos x="4300" y="60"/>
                </a:cxn>
                <a:cxn ang="0">
                  <a:pos x="4178" y="7"/>
                </a:cxn>
                <a:cxn ang="0">
                  <a:pos x="4125" y="700"/>
                </a:cxn>
                <a:cxn ang="0">
                  <a:pos x="4258" y="668"/>
                </a:cxn>
                <a:cxn ang="0">
                  <a:pos x="4363" y="586"/>
                </a:cxn>
                <a:cxn ang="0">
                  <a:pos x="4420" y="488"/>
                </a:cxn>
                <a:cxn ang="0">
                  <a:pos x="4443" y="354"/>
                </a:cxn>
                <a:cxn ang="0">
                  <a:pos x="4328" y="441"/>
                </a:cxn>
                <a:cxn ang="0">
                  <a:pos x="4285" y="525"/>
                </a:cxn>
                <a:cxn ang="0">
                  <a:pos x="4211" y="587"/>
                </a:cxn>
                <a:cxn ang="0">
                  <a:pos x="4119" y="611"/>
                </a:cxn>
                <a:cxn ang="0">
                  <a:pos x="4156" y="94"/>
                </a:cxn>
                <a:cxn ang="0">
                  <a:pos x="4236" y="131"/>
                </a:cxn>
                <a:cxn ang="0">
                  <a:pos x="4298" y="200"/>
                </a:cxn>
                <a:cxn ang="0">
                  <a:pos x="4335" y="290"/>
                </a:cxn>
                <a:cxn ang="0">
                  <a:pos x="4600" y="0"/>
                </a:cxn>
                <a:cxn ang="0">
                  <a:pos x="4702" y="291"/>
                </a:cxn>
                <a:cxn ang="0">
                  <a:pos x="5324" y="0"/>
                </a:cxn>
                <a:cxn ang="0">
                  <a:pos x="6451" y="507"/>
                </a:cxn>
                <a:cxn ang="0">
                  <a:pos x="6343" y="549"/>
                </a:cxn>
                <a:cxn ang="0">
                  <a:pos x="6298" y="608"/>
                </a:cxn>
                <a:cxn ang="0">
                  <a:pos x="6205" y="624"/>
                </a:cxn>
                <a:cxn ang="0">
                  <a:pos x="6185" y="703"/>
                </a:cxn>
                <a:cxn ang="0">
                  <a:pos x="6283" y="712"/>
                </a:cxn>
                <a:cxn ang="0">
                  <a:pos x="6366" y="685"/>
                </a:cxn>
                <a:cxn ang="0">
                  <a:pos x="6419" y="632"/>
                </a:cxn>
                <a:cxn ang="0">
                  <a:pos x="6448" y="550"/>
                </a:cxn>
                <a:cxn ang="0">
                  <a:pos x="6565" y="700"/>
                </a:cxn>
                <a:cxn ang="0">
                  <a:pos x="6919" y="97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WEB_186x80px.jpg"/>
          <p:cNvPicPr>
            <a:picLocks noChangeAspect="1"/>
          </p:cNvPicPr>
          <p:nvPr/>
        </p:nvPicPr>
        <p:blipFill>
          <a:blip r:embed="rId13" cstate="print"/>
          <a:srcRect t="9687" b="12813"/>
          <a:stretch>
            <a:fillRect/>
          </a:stretch>
        </p:blipFill>
        <p:spPr>
          <a:xfrm>
            <a:off x="152400" y="5994398"/>
            <a:ext cx="1524000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6" r:id="rId4"/>
    <p:sldLayoutId id="2147483652" r:id="rId5"/>
    <p:sldLayoutId id="2147483658" r:id="rId6"/>
    <p:sldLayoutId id="2147483653" r:id="rId7"/>
    <p:sldLayoutId id="2147483654" r:id="rId8"/>
    <p:sldLayoutId id="2147483659" r:id="rId9"/>
    <p:sldLayoutId id="2147483655" r:id="rId10"/>
    <p:sldLayoutId id="2147483657" r:id="rId11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i.opasnet.org/fi/Taloudellinen_arviointi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htakoytta.fi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htakoytta.fi/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upload.wikimedia.org/wikipedia/commons/0/00/Wikipeda_Day_15_(2016)_NYC_Wikidata.pdf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CE68FF-8E34-4F85-818D-CEA12CA39FD0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Miten tieto sidotaan päätöksentekoon? </a:t>
            </a:r>
            <a:endParaRPr lang="fi-FI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Kulttuurinmuutos </a:t>
            </a:r>
            <a:r>
              <a:rPr lang="fi-FI" dirty="0"/>
              <a:t>ja sitä tukevat työkalut tieteen ja politiikan </a:t>
            </a:r>
            <a:r>
              <a:rPr lang="fi-FI" dirty="0" smtClean="0"/>
              <a:t>rajapinnassa</a:t>
            </a:r>
          </a:p>
          <a:p>
            <a:r>
              <a:rPr lang="fi-FI" dirty="0" smtClean="0"/>
              <a:t>Jouni Tuomisto, Terveydensuojeluosasto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Miten tieto sidotaan päätöksentekoon? </a:t>
            </a:r>
            <a:r>
              <a:rPr lang="fi-FI" dirty="0" smtClean="0"/>
              <a:t>/ Jouni Tuomisto</a:t>
            </a:r>
            <a:endParaRPr lang="fi-FI" dirty="0"/>
          </a:p>
        </p:txBody>
      </p:sp>
      <p:pic>
        <p:nvPicPr>
          <p:cNvPr id="9" name="Picture 7" descr="ylabanneri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77976"/>
            <a:ext cx="9144000" cy="7842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Ihanne: päätöksenteko perustuu tutkittuun tietoon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Tieto on saatavissa</a:t>
            </a:r>
            <a:r>
              <a:rPr lang="fi-FI" baseline="0" dirty="0" smtClean="0"/>
              <a:t> oikea-aikaisesti.</a:t>
            </a:r>
          </a:p>
          <a:p>
            <a:r>
              <a:rPr lang="fi-FI" dirty="0" smtClean="0"/>
              <a:t>Lukija tietää mitä voi uskoa ja mitä ei.</a:t>
            </a:r>
          </a:p>
          <a:p>
            <a:r>
              <a:rPr lang="fi-FI" dirty="0" smtClean="0"/>
              <a:t>Tieto auttaa ymmärtämään monimutkaisia päätöstilanteita.</a:t>
            </a:r>
          </a:p>
          <a:p>
            <a:r>
              <a:rPr lang="fi-FI" dirty="0" smtClean="0"/>
              <a:t>Tiedosta selviää, onko jokin päätös erityisen huono tai vaarallinen.</a:t>
            </a:r>
          </a:p>
          <a:p>
            <a:r>
              <a:rPr lang="fi-FI" dirty="0" smtClean="0"/>
              <a:t>Tiedon tuottamiseen voi</a:t>
            </a:r>
            <a:r>
              <a:rPr lang="fi-FI" baseline="0" dirty="0" smtClean="0"/>
              <a:t> jokainen o</a:t>
            </a:r>
            <a:r>
              <a:rPr lang="fi-FI" dirty="0" smtClean="0"/>
              <a:t>sallistua</a:t>
            </a:r>
            <a:r>
              <a:rPr lang="fi-FI" baseline="0" dirty="0" smtClean="0"/>
              <a:t> ja saada vastauksia omiin kysymyksiinsä.</a:t>
            </a:r>
          </a:p>
          <a:p>
            <a:r>
              <a:rPr lang="fi-FI" dirty="0" smtClean="0"/>
              <a:t>Päätösjärjestelmä suosii</a:t>
            </a:r>
            <a:r>
              <a:rPr lang="fi-FI" baseline="0" dirty="0" smtClean="0"/>
              <a:t> tiedonkäyttöä ja harkintaa.</a:t>
            </a:r>
          </a:p>
          <a:p>
            <a:r>
              <a:rPr lang="fi-FI" baseline="0" dirty="0" smtClean="0"/>
              <a:t>Tutkimusjärjestelmä suosii tiedon jakamista yhteiskuntaan.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92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Tutkimustiedolla voisi olla</a:t>
            </a:r>
            <a:r>
              <a:rPr lang="fi-FI" baseline="0" dirty="0" smtClean="0"/>
              <a:t> suuri merkitys päätöksenteossa…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6084"/>
            <a:ext cx="7879606" cy="519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…mutta se vaatii uutta asennoitumista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Tutkimus on muutakin kuin hankerahoituksella tehtyä pitkäjänteistä työtä.</a:t>
            </a:r>
          </a:p>
          <a:p>
            <a:r>
              <a:rPr lang="fi-FI" dirty="0" smtClean="0"/>
              <a:t>Olennaista on tieteen menetelmien soveltaminen: erityisesti avoimuus</a:t>
            </a:r>
            <a:r>
              <a:rPr lang="fi-FI" baseline="0" dirty="0" smtClean="0"/>
              <a:t> ja</a:t>
            </a:r>
            <a:r>
              <a:rPr lang="fi-FI" dirty="0" smtClean="0"/>
              <a:t> kritiikki.</a:t>
            </a:r>
          </a:p>
          <a:p>
            <a:r>
              <a:rPr lang="fi-FI" dirty="0" smtClean="0"/>
              <a:t>Kuka tahansa saa osallistua kunhan noudattaa sääntöjä.</a:t>
            </a:r>
          </a:p>
          <a:p>
            <a:r>
              <a:rPr lang="fi-FI" dirty="0" smtClean="0"/>
              <a:t>Keskeneräisyyden ja epävarmuuden sietäminen.</a:t>
            </a:r>
          </a:p>
          <a:p>
            <a:r>
              <a:rPr lang="fi-FI" dirty="0" smtClean="0"/>
              <a:t>Uudenlaiset, avoimet verkkotyötilat</a:t>
            </a:r>
            <a:r>
              <a:rPr lang="fi-FI" baseline="0" dirty="0" smtClean="0"/>
              <a:t> ja  yhteistyö.</a:t>
            </a:r>
            <a:endParaRPr lang="fi-FI" dirty="0" smtClean="0"/>
          </a:p>
          <a:p>
            <a:r>
              <a:rPr lang="fi-FI" dirty="0" smtClean="0"/>
              <a:t>Data,</a:t>
            </a:r>
            <a:r>
              <a:rPr lang="fi-FI" baseline="0" dirty="0" smtClean="0"/>
              <a:t> tieto ja hankkeet muuttuvat avoimiksi ja yhteisomistukseen.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70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Onnistunut </a:t>
            </a:r>
            <a:r>
              <a:rPr lang="fi-FI" dirty="0" err="1" smtClean="0"/>
              <a:t>joukkoistaminen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2" y="1471613"/>
            <a:ext cx="7476021" cy="42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5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Nöyrä analyysi </a:t>
            </a:r>
            <a:r>
              <a:rPr lang="fi-FI" sz="2000" dirty="0" smtClean="0"/>
              <a:t>(</a:t>
            </a:r>
            <a:r>
              <a:rPr lang="fi-FI" sz="2000" dirty="0" err="1" smtClean="0"/>
              <a:t>Humble</a:t>
            </a:r>
            <a:r>
              <a:rPr lang="fi-FI" sz="2000" dirty="0" smtClean="0"/>
              <a:t> </a:t>
            </a:r>
            <a:r>
              <a:rPr lang="fi-FI" sz="2000" dirty="0" err="1" smtClean="0"/>
              <a:t>analysis</a:t>
            </a:r>
            <a:r>
              <a:rPr lang="fi-FI" sz="2000" dirty="0" smtClean="0"/>
              <a:t>, </a:t>
            </a:r>
            <a:r>
              <a:rPr lang="fi-FI" sz="2000" dirty="0" err="1" smtClean="0"/>
              <a:t>Andrews</a:t>
            </a:r>
            <a:r>
              <a:rPr lang="fi-FI" sz="2000" baseline="0" dirty="0" smtClean="0"/>
              <a:t> 2002)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2"/>
            <a:ext cx="8218488" cy="4608983"/>
          </a:xfrm>
        </p:spPr>
        <p:txBody>
          <a:bodyPr>
            <a:normAutofit fontScale="92500" lnSpcReduction="20000"/>
          </a:bodyPr>
          <a:lstStyle/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Kiistan osapuolet tuovat omat tietonsa yhteiseen pooliin, ja tietopohjaa rakennetaan yhdessä 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Osapuolet määrittelevät ulkopuolisten asiantuntijoiden tehtävänannon sekä asiantuntijoiden joukon, joka tarvitaan ratkaisemaan yhteinen ongelma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Sekä faktat että arvot ovat mukana keskustelussa, ja ne pyritään tunnistamaan tarkkaan 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Tietoa käsitellään kirjallisten lähteiden ohella kasvokkain dialogissa, johon osallistuvat asiantuntijat, päätöksentekijät ja muut osalliset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Prosessissa kiinnitetään erityistä huomiota asiantuntija- ja tutkimustiedon "kääntämiseen" helposti omaksuttavaan muotoon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Prosessi tähtää yhteiseen ymmärrykseen. Samalla kartoitetaan tutkimuksen / tieteellisen tiedon vakiintuneita yhteisymmärryksen alueita, erimielisyyksiä ja epävarmuuksia 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Prosessia kätilöi ammattimainen </a:t>
            </a:r>
            <a:r>
              <a:rPr lang="fi-FI" sz="2200" b="0" i="0" u="none" strike="noStrike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fasilitaattori</a:t>
            </a:r>
            <a:endParaRPr lang="fi-FI" dirty="0" smtClean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81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Tietojen ja arvojen kuvaaminen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3074" name="Picture 2" descr="Fig.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29794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Fasilitoitu</a:t>
            </a:r>
            <a:r>
              <a:rPr lang="fi-FI" dirty="0" smtClean="0"/>
              <a:t> mallitus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16</a:t>
            </a:fld>
            <a:endParaRPr lang="fi-FI"/>
          </a:p>
        </p:txBody>
      </p:sp>
      <p:pic>
        <p:nvPicPr>
          <p:cNvPr id="2050" name="Picture 2" descr="https://lh4.googleusercontent.com/EjK-JClu8jo7QWMr1QmIvgxAcfmohdjLm4eETojjAYowLdPx8e2VTv1Zs-8sACPOMfVd136yY846FWyN20WqZVJuF2BatAEUuXB89VBfVCAaVWXrTWJblEbziq0uijTOnEk_Qor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6552728" cy="502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004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Uuden tietotyön hyödyllisiä käsitteitä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Jaettu ymmärrys:</a:t>
            </a:r>
          </a:p>
          <a:p>
            <a:pPr lvl="1"/>
            <a:r>
              <a:rPr lang="fi-FI" dirty="0" smtClean="0"/>
              <a:t>Kirjallinen kuvaus siitä,</a:t>
            </a:r>
            <a:r>
              <a:rPr lang="fi-FI" baseline="0" dirty="0" smtClean="0"/>
              <a:t> mitä asioita, arvoja ja näkemyksiä tiettyyn asiaan liittyy, ja mistä ollaan yksimielisiä ja mistä erimielisiä ja miksi.</a:t>
            </a:r>
          </a:p>
          <a:p>
            <a:pPr lvl="0"/>
            <a:r>
              <a:rPr lang="fi-FI" sz="2000" dirty="0" smtClean="0"/>
              <a:t>Tietokide:</a:t>
            </a:r>
          </a:p>
          <a:p>
            <a:pPr lvl="1"/>
            <a:r>
              <a:rPr lang="fi-FI" dirty="0" smtClean="0"/>
              <a:t>Jatkuvasti netissä päivittyvä, avoimesti </a:t>
            </a:r>
            <a:r>
              <a:rPr lang="fi-FI" dirty="0" err="1" smtClean="0"/>
              <a:t>joukkoistamalla</a:t>
            </a:r>
            <a:r>
              <a:rPr lang="fi-FI" baseline="0" dirty="0" smtClean="0"/>
              <a:t> työstetty vastus täsmälliseen tutkimuskysymykseen. Tietokide sisältää myös kaiken sen datan, analyysin ja pohdinnan, joka tarvitaan vakuuttamaan kriittinen rationaalinen lukija vastauksen hyvyydestä.</a:t>
            </a:r>
          </a:p>
          <a:p>
            <a:r>
              <a:rPr lang="fi-FI" sz="2400" dirty="0" smtClean="0"/>
              <a:t>Kohteellisuus:</a:t>
            </a:r>
          </a:p>
          <a:p>
            <a:pPr lvl="1"/>
            <a:r>
              <a:rPr lang="fi-FI" dirty="0" smtClean="0"/>
              <a:t>Tiettyyn asiaan liittyvä paras tieto löytyy aina samasta paikasta (kohteesta) netistä.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75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Wikipedia</a:t>
            </a:r>
            <a:r>
              <a:rPr lang="fi-FI" dirty="0" smtClean="0"/>
              <a:t> ja tieto</a:t>
            </a:r>
            <a:r>
              <a:rPr lang="fi-FI" baseline="0" dirty="0" smtClean="0"/>
              <a:t> päätöksenteossa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5"/>
                </a:solidFill>
              </a:rPr>
              <a:t>Plussat</a:t>
            </a:r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5"/>
                </a:solidFill>
              </a:rPr>
              <a:t>Nopea ja tehokas yhteiskirjoitus</a:t>
            </a:r>
          </a:p>
          <a:p>
            <a:r>
              <a:rPr lang="fi-FI" dirty="0" smtClean="0">
                <a:solidFill>
                  <a:schemeClr val="accent5"/>
                </a:solidFill>
              </a:rPr>
              <a:t>Kukaan ei yksin hallitse sisältöä</a:t>
            </a:r>
          </a:p>
          <a:p>
            <a:r>
              <a:rPr lang="fi-FI" dirty="0" smtClean="0">
                <a:solidFill>
                  <a:schemeClr val="accent5"/>
                </a:solidFill>
              </a:rPr>
              <a:t>Perustuu vakiintuneeseen tietoon</a:t>
            </a:r>
          </a:p>
          <a:p>
            <a:r>
              <a:rPr lang="fi-FI" dirty="0" smtClean="0">
                <a:solidFill>
                  <a:schemeClr val="accent5"/>
                </a:solidFill>
              </a:rPr>
              <a:t>Aiheenmukainen rakenne: kaikki tietävät mistä tieto löytyy.</a:t>
            </a:r>
          </a:p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Miinukset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Uuden tiedon tuottaminen kielletty.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Mielipiteet kielletty (NPOV)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Aiheet rajattu tietosanakirjamaisiin.</a:t>
            </a:r>
          </a:p>
          <a:p>
            <a:endParaRPr lang="fi-FI" dirty="0" smtClean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54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1223963"/>
          </a:xfrm>
        </p:spPr>
        <p:txBody>
          <a:bodyPr/>
          <a:lstStyle/>
          <a:p>
            <a:r>
              <a:rPr lang="fi-FI" sz="4800" dirty="0" smtClean="0"/>
              <a:t>Mikä on </a:t>
            </a:r>
            <a:r>
              <a:rPr lang="fi-FI" sz="4800" dirty="0" err="1" smtClean="0"/>
              <a:t>THL:n</a:t>
            </a:r>
            <a:r>
              <a:rPr lang="fi-FI" sz="4800" dirty="0" smtClean="0"/>
              <a:t> kontribuutio tiedon avaamiseen?</a:t>
            </a:r>
            <a:endParaRPr lang="fi-FI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smtClean="0"/>
              <a:t>Tautitaakka on yksi hyvä tapa vetää yhteen monimutkaista terveystietoa.</a:t>
            </a:r>
          </a:p>
          <a:p>
            <a:r>
              <a:rPr lang="fi-FI" sz="2800" dirty="0" err="1" smtClean="0"/>
              <a:t>THL:n</a:t>
            </a:r>
            <a:r>
              <a:rPr lang="fi-FI" sz="2800" dirty="0" smtClean="0"/>
              <a:t> rekistereissä on hyödyntämätöntä potentiaalia tautitaakan laskemiseen.</a:t>
            </a:r>
          </a:p>
          <a:p>
            <a:r>
              <a:rPr lang="fi-FI" sz="2800" dirty="0" smtClean="0"/>
              <a:t>Se vastaa tarpeeseen päätöksenteon tukemisesta.</a:t>
            </a:r>
          </a:p>
          <a:p>
            <a:r>
              <a:rPr lang="fi-FI" sz="2800" dirty="0" err="1" smtClean="0">
                <a:sym typeface="Wingdings" panose="05000000000000000000" pitchFamily="2" charset="2"/>
              </a:rPr>
              <a:t>Meidän</a:t>
            </a:r>
            <a:r>
              <a:rPr lang="fi-FI" sz="2800" dirty="0" smtClean="0">
                <a:sym typeface="Wingdings" panose="05000000000000000000" pitchFamily="2" charset="2"/>
              </a:rPr>
              <a:t> on rakennettava </a:t>
            </a:r>
            <a:r>
              <a:rPr lang="fi-FI" sz="2800" dirty="0" err="1" smtClean="0">
                <a:sym typeface="Wingdings" panose="05000000000000000000" pitchFamily="2" charset="2"/>
              </a:rPr>
              <a:t>infra</a:t>
            </a:r>
            <a:r>
              <a:rPr lang="fi-FI" sz="2800" dirty="0" smtClean="0">
                <a:sym typeface="Wingdings" panose="05000000000000000000" pitchFamily="2" charset="2"/>
              </a:rPr>
              <a:t> ja käytännöt vastaamaan tulevia haasteita.</a:t>
            </a:r>
            <a:endParaRPr lang="fi-FI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2015-11-26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Hänninen, O: Ilmansuojeluyhdistyksen syysseminaari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19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07375" cy="720378"/>
          </a:xfrm>
        </p:spPr>
        <p:txBody>
          <a:bodyPr/>
          <a:lstStyle/>
          <a:p>
            <a:r>
              <a:rPr lang="fi-FI" dirty="0" smtClean="0"/>
              <a:t>Totuus: ketä</a:t>
            </a:r>
            <a:r>
              <a:rPr lang="fi-FI" baseline="0" dirty="0" smtClean="0"/>
              <a:t> kiinnostaa?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5891-2656-45EA-83B5-BAC9CD9AD6FA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http://fi.opasnet.org/fi/Tiedosto:Miten_tieto_sidotaan_päätöksentekoon.pptx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0" y="1164344"/>
            <a:ext cx="7344816" cy="569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tapahtuu kulttuurinmuutos?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Tutkimustieto</a:t>
            </a:r>
            <a:r>
              <a:rPr lang="fi-FI" baseline="0" dirty="0" smtClean="0"/>
              <a:t> on nyt vain osa päättäjien tietopohjaa.</a:t>
            </a:r>
          </a:p>
          <a:p>
            <a:r>
              <a:rPr lang="fi-FI" baseline="0" dirty="0" smtClean="0"/>
              <a:t>Sen sijaan on otettava koko päätösprosessi tutkimukselliseen tarkasteluun, jotta siihen voidaan soveltaa tieteen menetelmiä kuten kritiikkiä.</a:t>
            </a:r>
          </a:p>
          <a:p>
            <a:r>
              <a:rPr lang="fi-FI" baseline="0" dirty="0" smtClean="0"/>
              <a:t>On vaadittava päättäjiltä tiedon käyttöä.</a:t>
            </a:r>
          </a:p>
          <a:p>
            <a:r>
              <a:rPr lang="fi-FI" baseline="0" dirty="0" smtClean="0"/>
              <a:t>On tarjottava tietoa, joka on </a:t>
            </a:r>
            <a:r>
              <a:rPr lang="fi-FI" baseline="0" dirty="0" err="1" smtClean="0"/>
              <a:t>täsmäjäsennetty</a:t>
            </a:r>
            <a:r>
              <a:rPr lang="fi-FI" baseline="0" dirty="0" smtClean="0"/>
              <a:t> poliittiseen tarpeeseen.</a:t>
            </a:r>
          </a:p>
          <a:p>
            <a:r>
              <a:rPr lang="fi-FI" baseline="0" dirty="0" smtClean="0"/>
              <a:t>On imaistava poliittinen keskustelu tieteellisten periaatteiden piiriin.</a:t>
            </a:r>
          </a:p>
          <a:p>
            <a:r>
              <a:rPr lang="fi-FI" baseline="0" dirty="0" smtClean="0"/>
              <a:t>Tutkimustiedon pitäisi löytyä jostain yhdestä paikasta kuten </a:t>
            </a:r>
            <a:r>
              <a:rPr lang="fi-FI" baseline="0" dirty="0" err="1" smtClean="0"/>
              <a:t>Wikipediasta</a:t>
            </a:r>
            <a:r>
              <a:rPr lang="fi-FI" baseline="0" dirty="0" smtClean="0"/>
              <a:t> löytyy asioita.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3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smtClean="0"/>
              <a:t>Tietokide: silakansyönnin </a:t>
            </a:r>
            <a:r>
              <a:rPr lang="fi-FI" altLang="fi-FI" dirty="0" err="1" smtClean="0"/>
              <a:t>DALYt</a:t>
            </a:r>
            <a:r>
              <a:rPr lang="fi-FI" altLang="fi-FI" dirty="0" smtClean="0"/>
              <a:t> ikäryhmittäin ja sukupuolittain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mtClean="0">
                <a:solidFill>
                  <a:schemeClr val="bg1"/>
                </a:solidFill>
              </a:rPr>
              <a:t>http://fi.opasnet.org/fi/Silakka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DB5946-17FF-44AE-9B95-B2C7705DEE5C}" type="slidenum">
              <a:rPr lang="fi-FI" altLang="fi-FI" smtClean="0">
                <a:solidFill>
                  <a:schemeClr val="bg1"/>
                </a:solidFill>
              </a:rPr>
              <a:pPr eaLnBrk="1" hangingPunct="1"/>
              <a:t>21</a:t>
            </a:fld>
            <a:endParaRPr lang="fi-FI" altLang="fi-FI" smtClean="0">
              <a:solidFill>
                <a:schemeClr val="bg1"/>
              </a:solidFill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324975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8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635000"/>
          </a:xfrm>
        </p:spPr>
        <p:txBody>
          <a:bodyPr/>
          <a:lstStyle/>
          <a:p>
            <a:r>
              <a:rPr lang="fi-FI" altLang="fi-FI" dirty="0" smtClean="0"/>
              <a:t>Avoimen </a:t>
            </a:r>
            <a:r>
              <a:rPr lang="fi-FI" altLang="fi-FI" dirty="0" smtClean="0"/>
              <a:t>mallin </a:t>
            </a:r>
            <a:r>
              <a:rPr lang="fi-FI" altLang="fi-FI" dirty="0" smtClean="0"/>
              <a:t>rajapinta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mtClean="0">
                <a:solidFill>
                  <a:schemeClr val="bg1"/>
                </a:solidFill>
              </a:rPr>
              <a:t>http://fi.opasnet.org/fi/Silakka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88FB6B-5F70-4CBB-9E27-87B2472CCF79}" type="slidenum">
              <a:rPr lang="fi-FI" altLang="fi-FI" smtClean="0">
                <a:solidFill>
                  <a:schemeClr val="bg1"/>
                </a:solidFill>
              </a:rPr>
              <a:pPr eaLnBrk="1" hangingPunct="1"/>
              <a:t>22</a:t>
            </a:fld>
            <a:endParaRPr lang="fi-FI" altLang="fi-FI" smtClean="0">
              <a:solidFill>
                <a:schemeClr val="bg1"/>
              </a:solidFill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95350"/>
            <a:ext cx="8099426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7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Pneumokokkirokotteen hankinta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2015-11-26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Hänninen, O: Ilmansuojeluyhdistyksen syysseminaari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23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2" y="0"/>
            <a:ext cx="9144000" cy="592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8616" y="595918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3"/>
              </a:rPr>
              <a:t>http://</a:t>
            </a:r>
            <a:r>
              <a:rPr lang="fi-FI" dirty="0" smtClean="0">
                <a:hlinkClick r:id="rId3"/>
              </a:rPr>
              <a:t>fi.opasnet.org/fi/Taloudellinen_arviointi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4567328" y="1268413"/>
            <a:ext cx="3965112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Pneumokokkirokotteen hankinta kansalliseen rokotusohjelmaan 2014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652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Yhtäköyttä-hanke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1.9.2015 - 31.12.2016 </a:t>
            </a:r>
            <a:r>
              <a:rPr lang="fi-FI" dirty="0" err="1" smtClean="0">
                <a:hlinkClick r:id="rId2"/>
              </a:rPr>
              <a:t>www.yhtakoytta.fi</a:t>
            </a:r>
            <a:r>
              <a:rPr lang="fi-FI" dirty="0" smtClean="0"/>
              <a:t> </a:t>
            </a:r>
          </a:p>
          <a:p>
            <a:r>
              <a:rPr lang="fi-FI" dirty="0" smtClean="0"/>
              <a:t>THL, Open Knowledge Finland, Oxford </a:t>
            </a:r>
            <a:r>
              <a:rPr lang="fi-FI" dirty="0" err="1" smtClean="0"/>
              <a:t>Research</a:t>
            </a:r>
            <a:endParaRPr lang="fi-FI" dirty="0" smtClean="0"/>
          </a:p>
          <a:p>
            <a:r>
              <a:rPr lang="fi-FI" dirty="0" smtClean="0"/>
              <a:t>Motto:  </a:t>
            </a:r>
            <a:r>
              <a:rPr lang="fi-FI" b="1" dirty="0" smtClean="0"/>
              <a:t>Miten tieto sidotaan päätöksentekoon?</a:t>
            </a:r>
          </a:p>
          <a:p>
            <a:r>
              <a:rPr lang="fi-FI" dirty="0" smtClean="0"/>
              <a:t>Yhteiset tietokäytännöt tutkimuksessa ja päätöksenteossa.</a:t>
            </a:r>
          </a:p>
          <a:p>
            <a:r>
              <a:rPr lang="fi-FI" dirty="0" smtClean="0"/>
              <a:t>Työkaluja ja käytäntöjä edistämään avointa tiedon hyödyntämistä.</a:t>
            </a:r>
          </a:p>
          <a:p>
            <a:r>
              <a:rPr lang="fi-FI" dirty="0" smtClean="0"/>
              <a:t>Kirjallisuuskatsaus, tarvekartoitus, kokeilut</a:t>
            </a:r>
          </a:p>
          <a:p>
            <a:r>
              <a:rPr lang="fi-FI" dirty="0" smtClean="0"/>
              <a:t>Tuottaa suosituksia:</a:t>
            </a:r>
          </a:p>
          <a:p>
            <a:r>
              <a:rPr lang="fi-FI" dirty="0" err="1" smtClean="0"/>
              <a:t>VN-TEAS-toiminnan</a:t>
            </a:r>
            <a:r>
              <a:rPr lang="fi-FI" dirty="0" smtClean="0"/>
              <a:t> kehittämiseen</a:t>
            </a:r>
          </a:p>
          <a:p>
            <a:r>
              <a:rPr lang="fi-FI" dirty="0" smtClean="0"/>
              <a:t>Valtioneuvoston päätösvalmistelun kehittämiseen.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70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Yhtäköyttä-periaatteet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25</a:t>
            </a:fld>
            <a:endParaRPr lang="fi-FI"/>
          </a:p>
        </p:txBody>
      </p:sp>
      <p:pic>
        <p:nvPicPr>
          <p:cNvPr id="10242" name="Picture 2" descr="http://fi.opasnet.org/fi_wiki/images/9/9a/Yht%C3%A4k%C3%B6ytt%C3%A4-periaattee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119743" cy="464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8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Yhtäköyttä-seminaari</a:t>
            </a:r>
            <a:r>
              <a:rPr lang="fi-FI" dirty="0" smtClean="0"/>
              <a:t> 15.11.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Yhtäköyttä-hankkeen</a:t>
            </a:r>
            <a:r>
              <a:rPr lang="fi-FI" dirty="0" smtClean="0"/>
              <a:t> päätelmiä ja keskustelua</a:t>
            </a:r>
          </a:p>
          <a:p>
            <a:r>
              <a:rPr lang="fi-FI" dirty="0" smtClean="0"/>
              <a:t>Aika: 15.11.2016 klo 9-12</a:t>
            </a:r>
          </a:p>
          <a:p>
            <a:r>
              <a:rPr lang="fi-FI" dirty="0" smtClean="0"/>
              <a:t>Paikka: </a:t>
            </a:r>
            <a:r>
              <a:rPr lang="fi-FI" dirty="0" err="1" smtClean="0"/>
              <a:t>Balderin</a:t>
            </a:r>
            <a:r>
              <a:rPr lang="fi-FI" dirty="0" smtClean="0"/>
              <a:t> Sali, Aleksanterinkatu,</a:t>
            </a:r>
            <a:r>
              <a:rPr lang="fi-FI" baseline="0" dirty="0" smtClean="0"/>
              <a:t> Helsinki</a:t>
            </a:r>
          </a:p>
          <a:p>
            <a:r>
              <a:rPr lang="fi-FI" baseline="0" dirty="0" smtClean="0"/>
              <a:t>Lisätietoja: </a:t>
            </a:r>
            <a:r>
              <a:rPr lang="fi-FI" baseline="0" dirty="0" err="1" smtClean="0">
                <a:hlinkClick r:id="rId2"/>
              </a:rPr>
              <a:t>www.yhtakoytta.fi</a:t>
            </a:r>
            <a:r>
              <a:rPr lang="fi-FI" baseline="0" dirty="0" smtClean="0"/>
              <a:t>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0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Tietovirta suljetuista</a:t>
            </a:r>
            <a:r>
              <a:rPr lang="fi-FI" baseline="0" dirty="0" smtClean="0"/>
              <a:t> järjestelmistä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2015-11-26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Hänninen, O: Ilmansuojeluyhdistyksen syysseminaari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27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18434" name="Picture 2" descr="http://en.opasnet.org/en-opwiki/images/e/ec/Open_data_flow_from_TH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58" y="0"/>
            <a:ext cx="6397846" cy="642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0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Wikidata</a:t>
            </a:r>
            <a:r>
              <a:rPr lang="fi-FI" dirty="0" smtClean="0"/>
              <a:t> alustaksi </a:t>
            </a:r>
            <a:r>
              <a:rPr lang="fi-FI" dirty="0" err="1" smtClean="0"/>
              <a:t>THL:n</a:t>
            </a:r>
            <a:r>
              <a:rPr lang="fi-FI" dirty="0" smtClean="0"/>
              <a:t> tuottamalle tautitaakkatiedolle (ja muullekin)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Tautitaakka-arviot eri taudeille.</a:t>
            </a:r>
          </a:p>
          <a:p>
            <a:r>
              <a:rPr lang="fi-FI" dirty="0" smtClean="0"/>
              <a:t>Tautitaakka-arviot eri riskitekijöille.</a:t>
            </a:r>
          </a:p>
          <a:p>
            <a:r>
              <a:rPr lang="fi-FI" dirty="0" smtClean="0"/>
              <a:t>Data linkataan </a:t>
            </a:r>
            <a:r>
              <a:rPr lang="fi-FI" dirty="0" err="1" smtClean="0"/>
              <a:t>Wikipedia-artikkelien</a:t>
            </a:r>
            <a:r>
              <a:rPr lang="fi-FI" dirty="0" smtClean="0"/>
              <a:t> tietoruutuihin – päivittyvät automaattisesti.</a:t>
            </a:r>
          </a:p>
          <a:p>
            <a:r>
              <a:rPr lang="fi-FI" dirty="0" smtClean="0"/>
              <a:t>Aloitetaan </a:t>
            </a:r>
            <a:r>
              <a:rPr lang="fi-FI" dirty="0" err="1" smtClean="0"/>
              <a:t>IHME-instituutin</a:t>
            </a:r>
            <a:r>
              <a:rPr lang="fi-FI" dirty="0" smtClean="0"/>
              <a:t> tautitaakkaestimaateista, koska ne ovat valmiina ja luotettavan tahon julkaisemia.</a:t>
            </a:r>
          </a:p>
          <a:p>
            <a:r>
              <a:rPr lang="fi-FI" dirty="0" smtClean="0"/>
              <a:t>Kehitetään </a:t>
            </a:r>
            <a:r>
              <a:rPr lang="fi-FI" dirty="0" err="1" smtClean="0"/>
              <a:t>THL:n</a:t>
            </a:r>
            <a:r>
              <a:rPr lang="fi-FI" dirty="0" smtClean="0"/>
              <a:t> kapasiteettia ja luotettavuutta avoimen datan tuottajana.</a:t>
            </a:r>
          </a:p>
          <a:p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://upload.wikimedia.org/wikipedia/commons/0/00/Wikipeda_Day_15_%</a:t>
            </a:r>
            <a:r>
              <a:rPr lang="fi-FI" dirty="0" smtClean="0">
                <a:hlinkClick r:id="rId2"/>
              </a:rPr>
              <a:t>282016%29_NYC_Wikidata.pdf</a:t>
            </a:r>
            <a:r>
              <a:rPr lang="fi-FI" dirty="0" smtClean="0"/>
              <a:t>  </a:t>
            </a: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2015-11-26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Hänninen, O: Ilmansuojeluyhdistyksen syysseminaari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28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Päätelmät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Päätöksenteossa sekä tutkimustiedon</a:t>
            </a:r>
            <a:r>
              <a:rPr lang="fi-FI" baseline="0" dirty="0" smtClean="0"/>
              <a:t> kaipuu että hyljeksintä voimistuvat.</a:t>
            </a:r>
          </a:p>
          <a:p>
            <a:r>
              <a:rPr lang="fi-FI" baseline="0" dirty="0" smtClean="0"/>
              <a:t>Tutkijoiden on vastattava tähän huutoon ennen kuin rahat, arvostus tai jaksaminen loppuvat.</a:t>
            </a:r>
          </a:p>
          <a:p>
            <a:r>
              <a:rPr lang="fi-FI" baseline="0" dirty="0" smtClean="0"/>
              <a:t>Avoimuus, yhteistyö ja uudet työskentelytavat ovat ratkaisu.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25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…sen pahempi tosiasioille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91306"/>
            <a:ext cx="6508973" cy="556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182"/>
            <a:ext cx="9093222" cy="496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4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Stubbgate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6146" name="Picture 2" descr="Image result for stubbga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5528"/>
            <a:ext cx="8296326" cy="434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29499" y="609329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https://twitter.com/elnygren/status/671668029802065921</a:t>
            </a:r>
          </a:p>
        </p:txBody>
      </p:sp>
    </p:spTree>
    <p:extLst>
      <p:ext uri="{BB962C8B-B14F-4D97-AF65-F5344CB8AC3E}">
        <p14:creationId xmlns:p14="http://schemas.microsoft.com/office/powerpoint/2010/main" val="30457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Perussuomalaisten pomon mukaan lepakot räjähtelevät tuulivoimaloiden lähellä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099" y="3667124"/>
            <a:ext cx="47910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Lepakot räjähtelevät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86" y="67668"/>
            <a:ext cx="65246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Image result for lepakot räjähtävät"/>
          <p:cNvSpPr>
            <a:spLocks noChangeAspect="1" noChangeArrowheads="1"/>
          </p:cNvSpPr>
          <p:nvPr/>
        </p:nvSpPr>
        <p:spPr bwMode="auto">
          <a:xfrm>
            <a:off x="155575" y="-1409700"/>
            <a:ext cx="52292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170" name="Picture 2" descr="Image result for lepakot räjähtävä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27" y="3381374"/>
            <a:ext cx="52292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6" y="836712"/>
            <a:ext cx="81248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2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”Kaikki valehtelevat joka tapauksessa”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Malesialaiskoneen</a:t>
            </a:r>
            <a:r>
              <a:rPr lang="fi-FI" baseline="0" dirty="0" smtClean="0"/>
              <a:t> pudotus</a:t>
            </a:r>
          </a:p>
          <a:p>
            <a:pPr lvl="0"/>
            <a:r>
              <a:rPr lang="fi-FI" baseline="0" dirty="0" smtClean="0"/>
              <a:t>Syntyy kulttuuri, joka on immuuni faktoille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64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kansanedustajat hyödyntävät tietoa?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7</a:t>
            </a:fld>
            <a:endParaRPr lang="fi-FI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394988"/>
              </p:ext>
            </p:extLst>
          </p:nvPr>
        </p:nvGraphicFramePr>
        <p:xfrm>
          <a:off x="467544" y="1268760"/>
          <a:ext cx="8424936" cy="5150154"/>
        </p:xfrm>
        <a:graphic>
          <a:graphicData uri="http://schemas.openxmlformats.org/drawingml/2006/table">
            <a:tbl>
              <a:tblPr/>
              <a:tblGrid>
                <a:gridCol w="2167529"/>
                <a:gridCol w="6257407"/>
              </a:tblGrid>
              <a:tr h="7347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Mistä kansanedustajat saavat tietoa tutkimuksista?</a:t>
                      </a:r>
                      <a:endParaRPr lang="fi-FI" sz="1800" dirty="0">
                        <a:effectLst/>
                      </a:endParaRP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media (televisio, radio, sanomalehdet, internet), 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tiedotteet 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seminaarit ja tietoiskut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6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Miten kansanedustajat näkevät tutkimustiedon roolin päätöksenteossa?</a:t>
                      </a:r>
                      <a:endParaRPr lang="fi-FI" sz="1800">
                        <a:effectLst/>
                      </a:endParaRP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antavat uusia ideoita päätöksentekijöille, 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nostavat aiemmin tiedostamattomia ongelmia päättäjien tietoon, 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auttavat päätöksentekijöitä hahmottamaan yhteiskunnallisia ongelmia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sen avulla on helpompi perustella tulevia tai tehtyjä päätöksiä (90 %)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30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Mitkä tekijät edistävät ja mitkä estävät tutkimustiedon käyttöä?</a:t>
                      </a:r>
                      <a:endParaRPr lang="fi-FI" sz="1800">
                        <a:effectLst/>
                      </a:endParaRP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tietoa ei tarvitse lähteä erikseen etsimään, vaan tutkimusjulkaisuja tarjotaan edustajille suoraan, esim. sähköpostitse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tutkimus on ajankohtainen ja merkittävä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siinä on selkeitä toimenpide-ehdotuksia ja tiivistelmä, 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tutkimuksesta on saatu tietoa mediasta, tiedotteista tai seminaareista,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tutkimus tukee edustajan ajamaa politiikkaa 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 on kirjoitettu hänen äidinkielellään.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08313" y="1438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i-FI" alt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Tiedon käyttö päätöksenteon</a:t>
            </a:r>
            <a:r>
              <a:rPr lang="fi-FI" baseline="0" dirty="0" smtClean="0"/>
              <a:t> eri vaiheissa eduskunnassa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Tutkimus nostaa sosiaalisia kysymyksiä keskusteluun.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Kysymys politisoituu, ja puolueet ja etujärjestöt muodostavat siitä kantansa.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Eduskunta alkaa päästä yhteisymmärrykseen asiasta, ja hallitus tuottaa lakiesityksen päätettäväksi. Valiokunnissa alkaa tietointensiivisin vaihe, kun asiaan perehdytään.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Varsinainen päätöksenteko on yleensä äänestys, jossa poliittiset näkökulmat ohittavat täysin tutkimustiedon.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Tehdyn päätöksen puolustelu (hallitus) tai haukkuminen (oppositio) valikoidun tutkimustiedon perusteella.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37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Nykytila tutkimustiedon käytössä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Tutkimustietoa käytetään näkemysten muodostamiseen mutta ei enää niiden tarkistamiseen.</a:t>
            </a:r>
          </a:p>
          <a:p>
            <a:r>
              <a:rPr lang="fi-FI" baseline="0" dirty="0" smtClean="0"/>
              <a:t>Päätöksenteossa omia näkemyksiä puoltavaa tietoa kuunnellaan mielellään.</a:t>
            </a:r>
            <a:endParaRPr lang="fi-FI" dirty="0" smtClean="0"/>
          </a:p>
          <a:p>
            <a:r>
              <a:rPr lang="fi-FI" dirty="0" smtClean="0"/>
              <a:t>Kansanedustajien</a:t>
            </a:r>
            <a:r>
              <a:rPr lang="fi-FI" baseline="0" dirty="0" smtClean="0"/>
              <a:t> saama tutkimustieto välittyy median, </a:t>
            </a:r>
            <a:r>
              <a:rPr lang="fi-FI" baseline="0" dirty="0" err="1" smtClean="0"/>
              <a:t>somen</a:t>
            </a:r>
            <a:r>
              <a:rPr lang="fi-FI" baseline="0" dirty="0" smtClean="0"/>
              <a:t> ja henkilökontaktien kautta.</a:t>
            </a:r>
          </a:p>
          <a:p>
            <a:r>
              <a:rPr lang="fi-FI" baseline="0" dirty="0" smtClean="0"/>
              <a:t>Päätöksentekohetkellä poliittiset tekijät ohittavat tutkimustiedon.</a:t>
            </a:r>
          </a:p>
          <a:p>
            <a:r>
              <a:rPr lang="fi-FI" baseline="0" dirty="0" smtClean="0"/>
              <a:t>Kulttuurit ja sidosryhmät ovat kovin erilaisia sen suhteen, kuinka paljon tutkimustiedon vastaisia väitteitä sallitaan.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53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l_fi_2014_4-3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thl_fi_2014_4-3</Template>
  <TotalTime>722</TotalTime>
  <Words>1164</Words>
  <Application>Microsoft Office PowerPoint</Application>
  <PresentationFormat>On-screen Show (4:3)</PresentationFormat>
  <Paragraphs>229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thl_fi_2014_4-3</vt:lpstr>
      <vt:lpstr>Miten tieto sidotaan päätöksentekoon? </vt:lpstr>
      <vt:lpstr>Totuus: ketä kiinnostaa?</vt:lpstr>
      <vt:lpstr>…sen pahempi tosiasioille</vt:lpstr>
      <vt:lpstr>Stubbgate</vt:lpstr>
      <vt:lpstr>Lepakot räjähtelevät</vt:lpstr>
      <vt:lpstr>”Kaikki valehtelevat joka tapauksessa”</vt:lpstr>
      <vt:lpstr>Miten kansanedustajat hyödyntävät tietoa?</vt:lpstr>
      <vt:lpstr>Tiedon käyttö päätöksenteon eri vaiheissa eduskunnassa</vt:lpstr>
      <vt:lpstr>Nykytila tutkimustiedon käytössä</vt:lpstr>
      <vt:lpstr>Ihanne: päätöksenteko perustuu tutkittuun tietoon</vt:lpstr>
      <vt:lpstr>Tutkimustiedolla voisi olla suuri merkitys päätöksenteossa…</vt:lpstr>
      <vt:lpstr>…mutta se vaatii uutta asennoitumista</vt:lpstr>
      <vt:lpstr>Onnistunut joukkoistaminen</vt:lpstr>
      <vt:lpstr>Nöyrä analyysi (Humble analysis, Andrews 2002)</vt:lpstr>
      <vt:lpstr>Tietojen ja arvojen kuvaaminen</vt:lpstr>
      <vt:lpstr>Fasilitoitu mallitus</vt:lpstr>
      <vt:lpstr>Uuden tietotyön hyödyllisiä käsitteitä</vt:lpstr>
      <vt:lpstr>Wikipedia ja tieto päätöksenteossa</vt:lpstr>
      <vt:lpstr>Mikä on THL:n kontribuutio tiedon avaamiseen?</vt:lpstr>
      <vt:lpstr>Miten tapahtuu kulttuurinmuutos?</vt:lpstr>
      <vt:lpstr>Tietokide: silakansyönnin DALYt ikäryhmittäin ja sukupuolittain</vt:lpstr>
      <vt:lpstr>Avoimen mallin rajapinta</vt:lpstr>
      <vt:lpstr>Pneumokokkirokotteen hankinta</vt:lpstr>
      <vt:lpstr>Yhtäköyttä-hanke</vt:lpstr>
      <vt:lpstr>Yhtäköyttä-periaatteet</vt:lpstr>
      <vt:lpstr>Yhtäköyttä-seminaari 15.11.</vt:lpstr>
      <vt:lpstr>Tietovirta suljetuista järjestelmistä</vt:lpstr>
      <vt:lpstr>Wikidata alustaksi THL:n tuottamalle tautitaakkatiedolle (ja muullekin)</vt:lpstr>
      <vt:lpstr>Päätelmät</vt:lpstr>
    </vt:vector>
  </TitlesOfParts>
  <Manager>Recommended Finland</Manager>
  <Company>THL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Miten tieto sidotaan päätöksentekoon?</dc:title>
  <dc:subject>suomi</dc:subject>
  <dc:creator>Tuomisto Jouni</dc:creator>
  <cp:lastModifiedBy>Tuomisto Jouni</cp:lastModifiedBy>
  <cp:revision>19</cp:revision>
  <dcterms:created xsi:type="dcterms:W3CDTF">2016-10-10T18:35:36Z</dcterms:created>
  <dcterms:modified xsi:type="dcterms:W3CDTF">2016-10-11T06:37:44Z</dcterms:modified>
</cp:coreProperties>
</file>