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Esitys on tehty Etenen kokoukseen 30.1.2019.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Va</a:t>
            </a:r>
            <a:r>
              <a:rPr lang="fi-FI"/>
              <a:t>ltakunnaallinen sosiaali- ja terveydenhuollon eettinen neuvottelukunta ETENE haluaa seuraavalla 4-vuotiskaudellaan kehitellä ”kokonaisvaltaista (ympäristö)hyvinvointimallia”. Työ aloitetaan tutustumalla jo olemassa oleviin malleihin, ensin ympäristöä koskeviin, sitten terveyden edistämisen malleihin ja myöhemmin väestön terveyttä/hyvinvointia koskeviin malleihin.  </a:t>
            </a:r>
            <a:br>
              <a:rPr lang="fi-FI"/>
            </a:br>
            <a:br>
              <a:rPr lang="fi-FI"/>
            </a:br>
            <a:r>
              <a:rPr lang="fi-FI"/>
              <a:t>Ohessa lainaus toimintasuunnitelmaluonnoksesta, joka ehkä auttaa hahmottamaan mitä ajamme takaa:</a:t>
            </a:r>
            <a:br>
              <a:rPr lang="fi-FI"/>
            </a:br>
            <a:br>
              <a:rPr lang="fi-FI"/>
            </a:br>
            <a:r>
              <a:rPr lang="fi-FI"/>
              <a:t>”Tavoitteeksi esitettiin luoda holistinen ympäristöhyvinvoinnin kokonaismalli. Lähtökohtana on, että paikallinen toiminta on myös globaalia ja että maailmanlaajat vaikutukset ulottuvat myös paikallistasolle. Ympäristöhyvinvointi kattaa laajasti maan, veden, ilman, mutta myös sosiaaliset-, kulttuuriset-  ja teknologiset ympäristöt.</a:t>
            </a:r>
            <a:br>
              <a:rPr lang="fi-FI"/>
            </a:br>
            <a:br>
              <a:rPr lang="fi-FI"/>
            </a:br>
            <a:r>
              <a:rPr lang="fi-FI"/>
              <a:t>Tavoitteena on, että Etenen luo suuntaviivat kokonaisvaltaiselle hyvinvointikonseptille. Se edellyttää uudenlaista tarkastelutapaa. Tärkeä, tarkastelussa mukana pidettävä näkökohta on eksistentiaalinen hyvinvointi, merkityksellinen elämä. ”</a:t>
            </a:r>
            <a:br>
              <a:rPr lang="fi-FI"/>
            </a:br>
            <a:br>
              <a:rPr lang="fi-FI"/>
            </a:br>
            <a:r>
              <a:rPr lang="fi-FI"/>
              <a:t>Avainteemoja ovat: hyvä arki, kestävä kehitys, kokonaisvaltainen hyvinvointi, ekologisuus, kestävä yhdyskuntasuunnittelu, yhteisö, tulevaisuuteen katsominen</a:t>
            </a:r>
            <a:br>
              <a:rPr lang="fi-FI"/>
            </a:br>
            <a:br>
              <a:rPr lang="fi-FI"/>
            </a:br>
            <a:r>
              <a:rPr lang="fi-FI"/>
              <a:t>Etsin nyt olemassa olevia malleja ja asiantuntijaa ensiksi ympäristö teemoista (sisältäen asumisen ekologisesti tulevaisuudessa). </a:t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df27ac9c3_2_5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df27ac9c3_2_5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4df27ac9c3_2_5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df27ac9c3_2_81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df27ac9c3_2_81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4df27ac9c3_2_81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df27ac9c3_2_66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df27ac9c3_2_66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4df27ac9c3_2_66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df27ac9c3_2_74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df27ac9c3_2_74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4df27ac9c3_2_74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df27ac9c3_2_88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df27ac9c3_2_88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4df27ac9c3_2_88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df27ac9c3_2_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df27ac9c3_2_0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4df27ac9c3_2_0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df27ac9c3_2_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df27ac9c3_2_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4df27ac9c3_2_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df27ac9c3_2_23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df27ac9c3_2_23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4df27ac9c3_2_23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df27ac9c3_2_33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df27ac9c3_2_33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4df27ac9c3_2_33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df27ac9c3_2_41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df27ac9c3_2_41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4df27ac9c3_2_41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df27ac9c3_2_14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df27ac9c3_2_14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4df27ac9c3_2_14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df27ac9c3_2_49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df27ac9c3_2_49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4df27ac9c3_2_49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9875" lvl="1" marL="625475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7813" lvl="2" marL="900113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6225" lvl="3" marL="1165225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4638" lvl="4" marL="1430338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3" lvl="5" marL="26082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3" lvl="6" marL="30654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2" lvl="7" marL="35226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39798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HORT_THL_LOGO_RGB_large.jpg" id="26" name="Google Shape;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8820" y="2950168"/>
            <a:ext cx="1973288" cy="80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L_KV_LOGO_PPT.JP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769020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1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2" showMasterSp="0">
  <p:cSld name="Tyhjä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äliotsikkodia">
  <p:cSld name="Väliotsikkodi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722313" y="30623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22313" y="1937221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C8C8C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_tausta">
  <p:cSld name="Otsikko ja sisältö_taust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57200" y="1215000"/>
            <a:ext cx="821848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457200" y="1113235"/>
            <a:ext cx="4032250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4641850" y="1113235"/>
            <a:ext cx="403383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_tausta">
  <p:cSld name="Kaksi sisältökohdetta_taust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57200" y="1215000"/>
            <a:ext cx="403225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41850" y="1215000"/>
            <a:ext cx="403383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ailu">
  <p:cSld name="Vertail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" type="body"/>
          </p:nvPr>
        </p:nvSpPr>
        <p:spPr>
          <a:xfrm>
            <a:off x="457200" y="1110570"/>
            <a:ext cx="4040188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457200" y="1830650"/>
            <a:ext cx="4040188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4645026" y="1110570"/>
            <a:ext cx="4041775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4645026" y="1830650"/>
            <a:ext cx="4041775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_tausta">
  <p:cSld name="Vain otsikko_taust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6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ORT_THL_LOGO_WEB_186x80px.jpg" id="10" name="Google Shape;10;p1"/>
          <p:cNvPicPr preferRelativeResize="0"/>
          <p:nvPr/>
        </p:nvPicPr>
        <p:blipFill rotWithShape="1">
          <a:blip r:embed="rId1">
            <a:alphaModFix/>
          </a:blip>
          <a:srcRect b="12813" l="0" r="0" t="9686"/>
          <a:stretch/>
        </p:blipFill>
        <p:spPr>
          <a:xfrm>
            <a:off x="152400" y="4386126"/>
            <a:ext cx="1523619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THL_KV_LOGO_PPT.JPG"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9375" y="4653856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B86so0HAcL1WQrbGkY43xpV7jhrPeRXyqdwcqN82mUE/" TargetMode="External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hnh.hel.nin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13.10.2017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Ympäristöhyvinvointia tietokiteillä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fi-FI"/>
              <a:t>Jouni Tuomisto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1381125" y="4948250"/>
            <a:ext cx="6781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https://docs.google.com/presentation/d/1B86so0HAcL1WQrbGkY43xpV7jhrPeRXyqdwcqN82mUE/</a:t>
            </a:r>
            <a:r>
              <a:rPr lang="fi-FI"/>
              <a:t> 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labanneri_7.jpg" id="96" name="Google Shape;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40000"/>
            <a:ext cx="9062618" cy="78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89" y="0"/>
            <a:ext cx="88622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Tietokide</a:t>
            </a:r>
            <a:endParaRPr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Tietokide on nettisivu, jossa</a:t>
            </a:r>
            <a:endParaRPr/>
          </a:p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vastataan yhteen täsmälliseen tutkimuskysymykseen,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tiedot ja osallistuminen ovat avoimia kaikille,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sisällöllisen kritiikin avulla karsitaan huonoja vastauksia,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senhetkinen paras vastaus on pysyvästi tarjolla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ihmisen ymmärtämässä muodossa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koneluettavassa muodossa. (Jotta tiedon varaan voidaan rakentaa sovelluksia)</a:t>
            </a:r>
            <a:endParaRPr/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68" y="0"/>
            <a:ext cx="88652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Toimintaperiaatteita</a:t>
            </a:r>
            <a:endParaRPr/>
          </a:p>
        </p:txBody>
      </p:sp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Kaikki tieto näkyviin kaikille koko ajan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Kaikkien palaute toteutuksesta ja saavutuksista tervetullutta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Tavoitteena ei ole löytää oikeaa vastausta tai parasta vaihtoehtoa vaan karsia joukosta väärät tiedot ja toteuttamiskelvottomat toimet.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Tuotetaan jaettua ymmärrystä siitä, mitkä ovat olennaisia asioita, mitä niistä tiedetään, mistä ollaan samaa ja mistä eri mieltä ja miksi.</a:t>
            </a:r>
            <a:endParaRPr/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Uusia mahdollisuuksia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Tietokiteet ja näkemysverkot mahdollistavat uudenlaisia yhteistyön muotoja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tutkimuksen ja päätöksenteon välille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asiantuntijoiden ja kansalaisten välille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faktantarkistukseen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uusien toimenpiteiden kehittämiseen ja perustelemiseen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eriarvoisuuden vähentämiseen jne.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Mitä konkreettista voisit itse tehdä?</a:t>
            </a:r>
            <a:endParaRPr/>
          </a:p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Esityksen sisältö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Tausta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Hiilineutraali Helsinki 2035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Uudet toimintamallit tiedon tuottamisessa ja käyttämisessä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Tietokiteet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Uusia mahdollisuuksia</a:t>
            </a:r>
            <a:endParaRPr/>
          </a:p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13.10.2017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Esityksen nimi / Tekijä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Oma tausta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LT, johtava tutkija THL:ssä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Aiheena ympäristöterveys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Oma tutkimussuuntaus: vaikutusarviointi ja tiedon hyödyntäminen päätöksenteossa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Toteutettuja arviointeja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Helsingin energiapäätös 2015 (voimalaitosratkaisut)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Itämeren silakan hyöty-riskinarviointi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Hiilineutraali Helsinki 2035</a:t>
            </a:r>
            <a:endParaRPr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Tutkimuskysymys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Miten tuotetaan kokonaisvaltaista ympäristöhyvinvointia?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Miten edistetään elinympäristön terveellisyyttä tutkimustiedon avulla yhteiskunnallisessa päätöksenteossa?</a:t>
            </a:r>
            <a:endParaRPr/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Helsingin toimintaperiaatteita</a:t>
            </a:r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avoimuus +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osallisuus +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digitaaliset ratkaisut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600">
                <a:solidFill>
                  <a:srgbClr val="000000"/>
                </a:solidFill>
              </a:rPr>
              <a:t>=&gt; avoin päätöksentekokäytäntö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rgbClr val="000000"/>
                </a:solidFill>
              </a:rPr>
              <a:t>”Helsinki kehittää digitaalisia ratkaisuja, jotka tekevät helpoksi seurata ja osallistua itseä kiinnostaviin ja koskeviin asioihin riippumatta siitä, ovatko ne kaupungin vai muiden tekemiä.”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rgbClr val="000000"/>
                </a:solidFill>
              </a:rPr>
              <a:t>”Helsingin toimintamalli perustuu mahdollisimman suureen avoimuuteen ja läpinäkyvyyteen. Helsinki on maailman johtava kaupunki julkisen tiedon avaamisessa ja sen hyödyntämisessä.”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0"/>
            <a:ext cx="364182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297" y="0"/>
            <a:ext cx="27662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35" y="0"/>
            <a:ext cx="8008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790525" y="4356300"/>
            <a:ext cx="31020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u="sng">
                <a:solidFill>
                  <a:schemeClr val="hlink"/>
                </a:solidFill>
                <a:hlinkClick r:id="rId4"/>
              </a:rPr>
              <a:t>https://hnh.hel.ninja</a:t>
            </a:r>
            <a:r>
              <a:rPr lang="fi-FI" sz="2400"/>
              <a:t> 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