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7099300" cy="102346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i-FI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fi-FI"/>
              <a:t>Esitystä uudistettu Kuntaliiton seminaariin ympäristö-, terveys- ja rakennusalan virkamiehille. Otsikoksi vaihdettu Ympäristöterveysindikaattorit ja Hiilineutraali Helsinki 2035.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fi-FI"/>
              <a:t>Esitys on tehty Etenen kokoukseen 30.1.2019 otsikolla Ympäristöhyvinvointia tietokiteillä.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fi-FI"/>
              <a:t>Va</a:t>
            </a:r>
            <a:r>
              <a:rPr lang="fi-FI"/>
              <a:t>ltakunnaallinen sosiaali- ja terveydenhuollon eettinen neuvottelukunta ETENE haluaa seuraavalla 4-vuotiskaudellaan kehitellä ”kokonaisvaltaista (ympäristö)hyvinvointimallia”. Työ aloitetaan tutustumalla jo olemassa oleviin malleihin, ensin ympäristöä koskeviin, sitten terveyden edistämisen malleihin ja myöhemmin väestön terveyttä/hyvinvointia koskeviin malleihin.  </a:t>
            </a:r>
            <a:br>
              <a:rPr lang="fi-FI"/>
            </a:br>
            <a:br>
              <a:rPr lang="fi-FI"/>
            </a:br>
            <a:r>
              <a:rPr lang="fi-FI"/>
              <a:t>Ohessa lainaus toimintasuunnitelmaluonnoksesta, joka ehkä auttaa hahmottamaan mitä ajamme takaa:</a:t>
            </a:r>
            <a:br>
              <a:rPr lang="fi-FI"/>
            </a:br>
            <a:br>
              <a:rPr lang="fi-FI"/>
            </a:br>
            <a:r>
              <a:rPr lang="fi-FI"/>
              <a:t>”Tavoitteeksi esitettiin luoda holistinen ympäristöhyvinvoinnin kokonaismalli. Lähtökohtana on, että paikallinen toiminta on myös globaalia ja että maailmanlaajat vaikutukset ulottuvat myös paikallistasolle. Ympäristöhyvinvointi kattaa laajasti maan, veden, ilman, mutta myös sosiaaliset-, kulttuuriset-  ja teknologiset ympäristöt.</a:t>
            </a:r>
            <a:br>
              <a:rPr lang="fi-FI"/>
            </a:br>
            <a:br>
              <a:rPr lang="fi-FI"/>
            </a:br>
            <a:r>
              <a:rPr lang="fi-FI"/>
              <a:t>Tavoitteena on, että Etenen luo suuntaviivat kokonaisvaltaiselle hyvinvointikonseptille. Se edellyttää uudenlaista tarkastelutapaa. Tärkeä, tarkastelussa mukana pidettävä näkökohta on eksistentiaalinen hyvinvointi, merkityksellinen elämä. ”</a:t>
            </a:r>
            <a:br>
              <a:rPr lang="fi-FI"/>
            </a:br>
            <a:br>
              <a:rPr lang="fi-FI"/>
            </a:br>
            <a:r>
              <a:rPr lang="fi-FI"/>
              <a:t>Avainteemoja ovat: hyvä arki, kestävä kehitys, kokonaisvaltainen hyvinvointi, ekologisuus, kestävä yhdyskuntasuunnittelu, yhteisö, tulevaisuuteen katsominen</a:t>
            </a:r>
            <a:br>
              <a:rPr lang="fi-FI"/>
            </a:br>
            <a:br>
              <a:rPr lang="fi-FI"/>
            </a:br>
            <a:r>
              <a:rPr lang="fi-FI"/>
              <a:t>Etsin nyt olemassa olevia malleja ja asiantuntijaa ensiksi ympäristö teemoista (sisältäen asumisen ekologisesti tulevaisuudessa). </a:t>
            </a:r>
            <a:endParaRPr/>
          </a:p>
        </p:txBody>
      </p:sp>
      <p:sp>
        <p:nvSpPr>
          <p:cNvPr id="89" name="Google Shape;89;p3:notes"/>
          <p:cNvSpPr/>
          <p:nvPr>
            <p:ph idx="2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df27ac9c3_2_14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df27ac9c3_2_14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4df27ac9c3_2_14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df27ac9c3_2_49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df27ac9c3_2_49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4df27ac9c3_2_49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df27ac9c3_2_57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df27ac9c3_2_57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4df27ac9c3_2_57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df27ac9c3_2_66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4df27ac9c3_2_66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4df27ac9c3_2_66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df27ac9c3_2_74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df27ac9c3_2_74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4df27ac9c3_2_74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df27ac9c3_2_88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df27ac9c3_2_88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4df27ac9c3_2_88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 txBox="1"/>
          <p:nvPr>
            <p:ph idx="1" type="body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5:notes"/>
          <p:cNvSpPr/>
          <p:nvPr>
            <p:ph idx="2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df27ac9c3_2_0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df27ac9c3_2_0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4df27ac9c3_2_0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f89167478_0_7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f89167478_0_7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4f89167478_0_7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df27ac9c3_2_81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df27ac9c3_2_81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4df27ac9c3_2_81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df27ac9c3_2_7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df27ac9c3_2_7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4df27ac9c3_2_7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df27ac9c3_2_23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df27ac9c3_2_23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4df27ac9c3_2_23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27ac9c3_2_33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27ac9c3_2_33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4df27ac9c3_2_33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df27ac9c3_2_41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df27ac9c3_2_41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4df27ac9c3_2_41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tsikkodia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0" y="4920853"/>
            <a:ext cx="9144000" cy="2226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0" y="0"/>
            <a:ext cx="9144000" cy="285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 txBox="1"/>
          <p:nvPr>
            <p:ph type="ctrTitle"/>
          </p:nvPr>
        </p:nvSpPr>
        <p:spPr>
          <a:xfrm>
            <a:off x="468314" y="857250"/>
            <a:ext cx="8207375" cy="9715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" type="subTitle"/>
          </p:nvPr>
        </p:nvSpPr>
        <p:spPr>
          <a:xfrm>
            <a:off x="468314" y="1974057"/>
            <a:ext cx="8207375" cy="7119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69875" lvl="1" marL="625475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7813" lvl="2" marL="900113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6225" lvl="3" marL="1165225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4638" lvl="4" marL="1430338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1463" lvl="5" marL="2608263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71463" lvl="6" marL="3065463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71462" lvl="7" marL="3522663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71462" lvl="8" marL="3979863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2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SHORT_THL_LOGO_RGB_large.jpg" id="26" name="Google Shape;2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8820" y="2950168"/>
            <a:ext cx="1973288" cy="8094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L_KV_LOGO_PPT.JPG" id="27" name="Google Shape;2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3769020"/>
            <a:ext cx="4565904" cy="225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hjä1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1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hjä2" showMasterSp="0">
  <p:cSld name="Tyhjä2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tsikko ja sisältö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457200" y="1113235"/>
            <a:ext cx="8218488" cy="32944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8300" lvl="6" marL="32004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8300" lvl="7" marL="36576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8300" lvl="8" marL="41148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3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3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äliotsikkodia">
  <p:cSld name="Väliotsikkodia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type="title"/>
          </p:nvPr>
        </p:nvSpPr>
        <p:spPr>
          <a:xfrm>
            <a:off x="722313" y="3062362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722313" y="1937221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0" i="0" sz="20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8C8C8C"/>
              </a:buClr>
              <a:buSzPts val="2000"/>
              <a:buFont typeface="Arial"/>
              <a:buNone/>
              <a:defRPr b="0" i="0" sz="18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8C8C8C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8C8C8C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85000"/>
              </a:lnSpc>
              <a:spcBef>
                <a:spcPts val="350"/>
              </a:spcBef>
              <a:spcAft>
                <a:spcPts val="0"/>
              </a:spcAft>
              <a:buClr>
                <a:srgbClr val="8C8C8C"/>
              </a:buClr>
              <a:buSzPts val="2200"/>
              <a:buFont typeface="Arial"/>
              <a:buNone/>
              <a:defRPr b="0" i="0" sz="14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85000"/>
              </a:lnSpc>
              <a:spcBef>
                <a:spcPts val="350"/>
              </a:spcBef>
              <a:spcAft>
                <a:spcPts val="0"/>
              </a:spcAft>
              <a:buClr>
                <a:srgbClr val="8C8C8C"/>
              </a:buClr>
              <a:buSzPts val="2200"/>
              <a:buFont typeface="Arial"/>
              <a:buNone/>
              <a:defRPr b="0" i="0" sz="14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85000"/>
              </a:lnSpc>
              <a:spcBef>
                <a:spcPts val="350"/>
              </a:spcBef>
              <a:spcAft>
                <a:spcPts val="0"/>
              </a:spcAft>
              <a:buClr>
                <a:srgbClr val="8C8C8C"/>
              </a:buClr>
              <a:buSzPts val="2200"/>
              <a:buFont typeface="Arial"/>
              <a:buNone/>
              <a:defRPr b="0" i="0" sz="14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85000"/>
              </a:lnSpc>
              <a:spcBef>
                <a:spcPts val="350"/>
              </a:spcBef>
              <a:spcAft>
                <a:spcPts val="0"/>
              </a:spcAft>
              <a:buClr>
                <a:srgbClr val="8C8C8C"/>
              </a:buClr>
              <a:buSzPts val="2200"/>
              <a:buFont typeface="Arial"/>
              <a:buNone/>
              <a:defRPr b="0" i="0" sz="14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tsikko ja sisältö_tausta">
  <p:cSld name="Otsikko ja sisältö_tausta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/>
          <p:nvPr/>
        </p:nvSpPr>
        <p:spPr>
          <a:xfrm>
            <a:off x="251520" y="1113588"/>
            <a:ext cx="8640960" cy="3294366"/>
          </a:xfrm>
          <a:prstGeom prst="rect">
            <a:avLst/>
          </a:prstGeom>
          <a:solidFill>
            <a:schemeClr val="accent1">
              <a:alpha val="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5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1" type="body"/>
          </p:nvPr>
        </p:nvSpPr>
        <p:spPr>
          <a:xfrm>
            <a:off x="457200" y="1215000"/>
            <a:ext cx="8218488" cy="30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8300" lvl="6" marL="32004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8300" lvl="7" marL="36576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8300" lvl="8" marL="41148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ksi sisältökohdetta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1" type="body"/>
          </p:nvPr>
        </p:nvSpPr>
        <p:spPr>
          <a:xfrm>
            <a:off x="457200" y="1113235"/>
            <a:ext cx="4032250" cy="32944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2" type="body"/>
          </p:nvPr>
        </p:nvSpPr>
        <p:spPr>
          <a:xfrm>
            <a:off x="4641850" y="1113235"/>
            <a:ext cx="4033838" cy="32944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ksi sisältökohdetta_tausta">
  <p:cSld name="Kaksi sisältökohdetta_tausta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251520" y="1113588"/>
            <a:ext cx="8640960" cy="3294366"/>
          </a:xfrm>
          <a:prstGeom prst="rect">
            <a:avLst/>
          </a:prstGeom>
          <a:solidFill>
            <a:schemeClr val="accent1">
              <a:alpha val="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7"/>
          <p:cNvSpPr txBox="1"/>
          <p:nvPr>
            <p:ph idx="1" type="body"/>
          </p:nvPr>
        </p:nvSpPr>
        <p:spPr>
          <a:xfrm>
            <a:off x="457200" y="1215000"/>
            <a:ext cx="4032250" cy="30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7"/>
          <p:cNvSpPr txBox="1"/>
          <p:nvPr>
            <p:ph idx="2" type="body"/>
          </p:nvPr>
        </p:nvSpPr>
        <p:spPr>
          <a:xfrm>
            <a:off x="4641850" y="1215000"/>
            <a:ext cx="4033838" cy="30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ailu">
  <p:cSld name="Vertailu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idx="1" type="body"/>
          </p:nvPr>
        </p:nvSpPr>
        <p:spPr>
          <a:xfrm>
            <a:off x="457200" y="1110570"/>
            <a:ext cx="4040188" cy="7200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8"/>
          <p:cNvSpPr txBox="1"/>
          <p:nvPr>
            <p:ph idx="2" type="body"/>
          </p:nvPr>
        </p:nvSpPr>
        <p:spPr>
          <a:xfrm>
            <a:off x="457200" y="1830650"/>
            <a:ext cx="4040188" cy="25626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8"/>
          <p:cNvSpPr txBox="1"/>
          <p:nvPr>
            <p:ph idx="3" type="body"/>
          </p:nvPr>
        </p:nvSpPr>
        <p:spPr>
          <a:xfrm>
            <a:off x="4645026" y="1110570"/>
            <a:ext cx="4041775" cy="7200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8"/>
          <p:cNvSpPr txBox="1"/>
          <p:nvPr>
            <p:ph idx="4" type="body"/>
          </p:nvPr>
        </p:nvSpPr>
        <p:spPr>
          <a:xfrm>
            <a:off x="4645026" y="1830650"/>
            <a:ext cx="4041775" cy="25626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8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8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70" name="Google Shape;70;p8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ain otsikko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9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9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9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ain otsikko_tausta">
  <p:cSld name="Vain otsikko_tausta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0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1" name="Google Shape;81;p10"/>
          <p:cNvSpPr/>
          <p:nvPr/>
        </p:nvSpPr>
        <p:spPr>
          <a:xfrm>
            <a:off x="251520" y="1113588"/>
            <a:ext cx="8640960" cy="3294366"/>
          </a:xfrm>
          <a:prstGeom prst="rect">
            <a:avLst/>
          </a:prstGeom>
          <a:solidFill>
            <a:schemeClr val="accent1">
              <a:alpha val="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jpg"/><Relationship Id="rId2" Type="http://schemas.openxmlformats.org/officeDocument/2006/relationships/image" Target="../media/image1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ORT_THL_LOGO_WEB_186x80px.jpg" id="10" name="Google Shape;10;p1"/>
          <p:cNvPicPr preferRelativeResize="0"/>
          <p:nvPr/>
        </p:nvPicPr>
        <p:blipFill rotWithShape="1">
          <a:blip r:embed="rId1">
            <a:alphaModFix/>
          </a:blip>
          <a:srcRect b="12813" l="0" r="0" t="9686"/>
          <a:stretch/>
        </p:blipFill>
        <p:spPr>
          <a:xfrm>
            <a:off x="152400" y="4386126"/>
            <a:ext cx="1523619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0" y="4920853"/>
            <a:ext cx="9144000" cy="2226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457200" y="1113235"/>
            <a:ext cx="8218488" cy="32944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8300" lvl="6" marL="32004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8300" lvl="7" marL="36576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8300" lvl="8" marL="41148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descr="THL_KV_LOGO_PPT.JPG" id="17" name="Google Shape;17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59375" y="4653856"/>
            <a:ext cx="4565904" cy="22583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B86so0HAcL1WQrbGkY43xpV7jhrPeRXyqdwcqN82mUE/" TargetMode="External"/><Relationship Id="rId4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hyperlink" Target="https://hnh.hel.ninja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13.10.2017</a:t>
            </a:r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i-FI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 txBox="1"/>
          <p:nvPr>
            <p:ph type="ctrTitle"/>
          </p:nvPr>
        </p:nvSpPr>
        <p:spPr>
          <a:xfrm>
            <a:off x="468314" y="857250"/>
            <a:ext cx="8207375" cy="971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Ympäristöterveysindikaattorit ja Hiilineutraali Helsinki 2035</a:t>
            </a:r>
            <a:endParaRPr b="1" i="0" sz="3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 txBox="1"/>
          <p:nvPr>
            <p:ph idx="1" type="subTitle"/>
          </p:nvPr>
        </p:nvSpPr>
        <p:spPr>
          <a:xfrm>
            <a:off x="468314" y="1974057"/>
            <a:ext cx="8207375" cy="711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fi-FI"/>
              <a:t>Jouni Tuomisto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 txBox="1"/>
          <p:nvPr>
            <p:ph idx="11" type="ftr"/>
          </p:nvPr>
        </p:nvSpPr>
        <p:spPr>
          <a:xfrm>
            <a:off x="1381125" y="4948250"/>
            <a:ext cx="67818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 u="sng">
                <a:solidFill>
                  <a:schemeClr val="hlink"/>
                </a:solidFill>
                <a:hlinkClick r:id="rId3"/>
              </a:rPr>
              <a:t>https://docs.google.com/presentation/d/1B86so0HAcL1WQrbGkY43xpV7jhrPeRXyqdwcqN82mUE/</a:t>
            </a:r>
            <a:r>
              <a:rPr lang="fi-FI"/>
              <a:t> </a:t>
            </a:r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ylabanneri_7.jpg" id="96" name="Google Shape;9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140000"/>
            <a:ext cx="9062618" cy="784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2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2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72" name="Google Shape;17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0"/>
            <a:ext cx="3641822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8297" y="0"/>
            <a:ext cx="276620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3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3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82" name="Google Shape;18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535" y="0"/>
            <a:ext cx="800892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3"/>
          <p:cNvSpPr txBox="1"/>
          <p:nvPr/>
        </p:nvSpPr>
        <p:spPr>
          <a:xfrm>
            <a:off x="790525" y="4356300"/>
            <a:ext cx="31020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u="sng">
                <a:solidFill>
                  <a:schemeClr val="hlink"/>
                </a:solidFill>
                <a:hlinkClick r:id="rId4"/>
              </a:rPr>
              <a:t>https://hnh.hel.ninja</a:t>
            </a:r>
            <a:r>
              <a:rPr lang="fi-FI" sz="2400"/>
              <a:t> 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4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4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889" y="0"/>
            <a:ext cx="88622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5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5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01" name="Google Shape;20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550" y="0"/>
            <a:ext cx="9144001" cy="530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Toimintaperiaatteita</a:t>
            </a:r>
            <a:endParaRPr/>
          </a:p>
        </p:txBody>
      </p:sp>
      <p:sp>
        <p:nvSpPr>
          <p:cNvPr id="208" name="Google Shape;208;p26"/>
          <p:cNvSpPr txBox="1"/>
          <p:nvPr>
            <p:ph idx="1" type="body"/>
          </p:nvPr>
        </p:nvSpPr>
        <p:spPr>
          <a:xfrm>
            <a:off x="462775" y="112900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90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Kaikki tieto näkyviin kaikille koko ajan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Kaikkien palaute toteutuksesta ja saavutuksista tervetullutta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Tavoitteena ei ole löytää oikeaa vastausta tai parasta vaihtoehtoa vaan karsia joukosta väärät tiedot ja toteuttamiskelvottomat toimet.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Tuotetaan jaettua ymmärrystä siitä, mitkä ovat olennaisia asioita, mitä niistä tiedetään, mistä ollaan samaa ja mistä eri mieltä ja miksi.</a:t>
            </a:r>
            <a:endParaRPr/>
          </a:p>
        </p:txBody>
      </p:sp>
      <p:sp>
        <p:nvSpPr>
          <p:cNvPr id="209" name="Google Shape;209;p26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Uusia mahdollisuuksia</a:t>
            </a:r>
            <a:endParaRPr/>
          </a:p>
        </p:txBody>
      </p:sp>
      <p:sp>
        <p:nvSpPr>
          <p:cNvPr id="216" name="Google Shape;216;p27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90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Tietokiteet ja näkemysverkot mahdollistavat uudenlaisia yhteistyön muotoja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tutkimuksen ja päätöksenteon välille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asiantuntijoiden ja kansalaisten välille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faktantarkistukseen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uusien toimenpiteiden kehittämiseen ja perustelemiseen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eriarvoisuuden vähentämiseen jne.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Mitä konkreettista voisit itse tehdä?</a:t>
            </a:r>
            <a:endParaRPr/>
          </a:p>
        </p:txBody>
      </p:sp>
      <p:sp>
        <p:nvSpPr>
          <p:cNvPr id="217" name="Google Shape;217;p27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Esityksen sisältö</a:t>
            </a:r>
            <a:endParaRPr b="1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 txBox="1"/>
          <p:nvPr>
            <p:ph idx="1" type="body"/>
          </p:nvPr>
        </p:nvSpPr>
        <p:spPr>
          <a:xfrm>
            <a:off x="457200" y="1113235"/>
            <a:ext cx="8218488" cy="3294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Tausta</a:t>
            </a:r>
            <a:endParaRPr/>
          </a:p>
          <a:p>
            <a:pPr indent="-3683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Ympäristöterveysindikaattoreista</a:t>
            </a:r>
            <a:endParaRPr/>
          </a:p>
          <a:p>
            <a:pPr indent="-3683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Hiilineutraali Helsinki 2035</a:t>
            </a:r>
            <a:endParaRPr/>
          </a:p>
          <a:p>
            <a:pPr indent="-3683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Uudet toimintamallit tiedon tuottamisessa ja käyttämisessä</a:t>
            </a:r>
            <a:endParaRPr/>
          </a:p>
          <a:p>
            <a:pPr indent="-3683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Tietokiteet</a:t>
            </a:r>
            <a:endParaRPr/>
          </a:p>
          <a:p>
            <a:pPr indent="-3683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Uusia mahdollisuuksia</a:t>
            </a:r>
            <a:endParaRPr/>
          </a:p>
        </p:txBody>
      </p:sp>
      <p:sp>
        <p:nvSpPr>
          <p:cNvPr id="103" name="Google Shape;103;p14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13.10.2017</a:t>
            </a:r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Esityksen nimi / Tekijä</a:t>
            </a:r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4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i-FI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Oma tausta</a:t>
            </a:r>
            <a:endParaRPr/>
          </a:p>
        </p:txBody>
      </p:sp>
      <p:sp>
        <p:nvSpPr>
          <p:cNvPr id="112" name="Google Shape;112;p15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90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LT, johtava tutkija THL:ssä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Aiheena ympäristöterveys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Oma tutkimussuuntaus: vaikutusarviointi ja tiedon hyödyntäminen päätöksenteossa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Toteutettuja arviointeja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Helsingin energiapäätös 2015 (voimalaitosratkaisut)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Itämeren silakan hyöty-riskinarviointi 2018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Hiilineutraali Helsinki 2035</a:t>
            </a:r>
            <a:endParaRPr/>
          </a:p>
        </p:txBody>
      </p:sp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6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22" name="Google Shape;12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5" y="0"/>
            <a:ext cx="913506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457200" y="195275"/>
            <a:ext cx="4794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highlight>
                  <a:srgbClr val="FFF2CC"/>
                </a:highlight>
              </a:rPr>
              <a:t>fi.opasnet.org/fi/Teemasivu:Ympäristöterveys</a:t>
            </a:r>
            <a:endParaRPr sz="1800">
              <a:highlight>
                <a:srgbClr val="FFF2CC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Tietokide</a:t>
            </a:r>
            <a:endParaRPr/>
          </a:p>
        </p:txBody>
      </p:sp>
      <p:sp>
        <p:nvSpPr>
          <p:cNvPr id="130" name="Google Shape;130;p17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fi-FI"/>
              <a:t>Tietokide on nettisivu, jossa</a:t>
            </a:r>
            <a:endParaRPr/>
          </a:p>
          <a:p>
            <a:pPr indent="-368300" lvl="0" marL="457200" rtl="0" algn="l">
              <a:spcBef>
                <a:spcPts val="90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vastataan yhteen täsmälliseen tutkimuskysymykseen,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tiedot ja osallistuminen ovat avoimia kaikille,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sisällöllisen kritiikin avulla karsitaan huonoja vastauksia,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senhetkinen paras vastaus on pysyvästi tarjolla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ihmisen ymmärtämässä muodossa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koneluettavassa muodossa (jotta tiedon varaan voidaan rakentaa sovelluksia)</a:t>
            </a:r>
            <a:endParaRPr/>
          </a:p>
        </p:txBody>
      </p:sp>
      <p:sp>
        <p:nvSpPr>
          <p:cNvPr id="131" name="Google Shape;131;p17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Tutkimuskysymys</a:t>
            </a:r>
            <a:endParaRPr/>
          </a:p>
        </p:txBody>
      </p:sp>
      <p:sp>
        <p:nvSpPr>
          <p:cNvPr id="138" name="Google Shape;138;p18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fi-FI"/>
              <a:t>Miten tuotetaan kokonaisvaltaista ympäristöhyvinvointia? 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fi-FI"/>
              <a:t>Miten edistetään elinympäristön terveellisyyttä tutkimustiedon avulla yhteiskunnallisessa päätöksenteossa?</a:t>
            </a:r>
            <a:endParaRPr/>
          </a:p>
        </p:txBody>
      </p:sp>
      <p:sp>
        <p:nvSpPr>
          <p:cNvPr id="139" name="Google Shape;139;p18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Helsingin toimintaperiaatteita</a:t>
            </a:r>
            <a:endParaRPr/>
          </a:p>
        </p:txBody>
      </p:sp>
      <p:sp>
        <p:nvSpPr>
          <p:cNvPr id="146" name="Google Shape;146;p19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i-FI" sz="3600">
                <a:solidFill>
                  <a:srgbClr val="000000"/>
                </a:solidFill>
              </a:rPr>
              <a:t>avoimuus +</a:t>
            </a:r>
            <a:endParaRPr b="1" sz="3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i-FI" sz="3600">
                <a:solidFill>
                  <a:srgbClr val="000000"/>
                </a:solidFill>
              </a:rPr>
              <a:t>osallisuus +</a:t>
            </a:r>
            <a:endParaRPr b="1" sz="3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i-FI" sz="3600">
                <a:solidFill>
                  <a:srgbClr val="000000"/>
                </a:solidFill>
              </a:rPr>
              <a:t>digitaaliset ratkaisut</a:t>
            </a:r>
            <a:endParaRPr b="1" sz="3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3600">
                <a:solidFill>
                  <a:srgbClr val="000000"/>
                </a:solidFill>
              </a:rPr>
              <a:t>=&gt; avoin päätöksentekokäytäntö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7" name="Google Shape;147;p19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0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fi-FI" sz="3000">
                <a:solidFill>
                  <a:srgbClr val="000000"/>
                </a:solidFill>
              </a:rPr>
              <a:t>”Helsinki kehittää digitaalisia ratkaisuja, jotka tekevät helpoksi seurata ja osallistua itseä kiinnostaviin ja koskeviin asioihin riippumatta siitä, ovatko ne kaupungin vai muiden tekemiä.”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55" name="Google Shape;155;p20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1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fi-FI" sz="3000">
                <a:solidFill>
                  <a:srgbClr val="000000"/>
                </a:solidFill>
              </a:rPr>
              <a:t>”Helsingin toimintamalli perustuu mahdollisimman suureen avoimuuteen ja läpinäkyvyyteen. Helsinki on maailman johtava kaupunki julkisen tiedon avaamisessa ja sen hyödyntämisessä.”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63" name="Google Shape;163;p21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l_uk_2014_16-9">
  <a:themeElements>
    <a:clrScheme name="THL 2014">
      <a:dk1>
        <a:srgbClr val="303030"/>
      </a:dk1>
      <a:lt1>
        <a:srgbClr val="FFFFFF"/>
      </a:lt1>
      <a:dk2>
        <a:srgbClr val="606060"/>
      </a:dk2>
      <a:lt2>
        <a:srgbClr val="F2F2F2"/>
      </a:lt2>
      <a:accent1>
        <a:srgbClr val="519B2F"/>
      </a:accent1>
      <a:accent2>
        <a:srgbClr val="079E9E"/>
      </a:accent2>
      <a:accent3>
        <a:srgbClr val="9171BC"/>
      </a:accent3>
      <a:accent4>
        <a:srgbClr val="BC4BA7"/>
      </a:accent4>
      <a:accent5>
        <a:srgbClr val="7BC143"/>
      </a:accent5>
      <a:accent6>
        <a:srgbClr val="6BC9C7"/>
      </a:accent6>
      <a:hlink>
        <a:srgbClr val="0060A6"/>
      </a:hlink>
      <a:folHlink>
        <a:srgbClr val="9171B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