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5143500" cx="9144000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Esitystä uudistettu uudestaan 19.2.2019 ympäristöterveyden tiistaiseminaariin.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Esitystä uudistettu Kuntaliiton seminaariin 15.2.2019 ympäristö-, terveys- ja rakennusalan virkamiehille. Otsikoksi vaihdettu Ympäristöterveysindikaattorit ja Hiilineutraali Helsinki 2035.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Esitys on tehty Etenen kokoukseen 30.1.2019 otsikolla Ympäristöhyvinvointia tietokiteillä.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fi-FI"/>
              <a:t>Va</a:t>
            </a:r>
            <a:r>
              <a:rPr lang="fi-FI"/>
              <a:t>ltakunnaallinen sosiaali- ja terveydenhuollon eettinen neuvottelukunta ETENE haluaa seuraavalla 4-vuotiskaudellaan kehitellä ”kokonaisvaltaista (ympäristö)hyvinvointimallia”. Työ aloitetaan tutustumalla jo olemassa oleviin malleihin, ensin ympäristöä koskeviin, sitten terveyden edistämisen malleihin ja myöhemmin väestön terveyttä/hyvinvointia koskeviin malleihin.  </a:t>
            </a:r>
            <a:br>
              <a:rPr lang="fi-FI"/>
            </a:br>
            <a:br>
              <a:rPr lang="fi-FI"/>
            </a:br>
            <a:r>
              <a:rPr lang="fi-FI"/>
              <a:t>Ohessa lainaus toimintasuunnitelmaluonnoksesta, joka ehkä auttaa hahmottamaan mitä ajamme takaa:</a:t>
            </a:r>
            <a:br>
              <a:rPr lang="fi-FI"/>
            </a:br>
            <a:br>
              <a:rPr lang="fi-FI"/>
            </a:br>
            <a:r>
              <a:rPr lang="fi-FI"/>
              <a:t>”Tavoitteeksi esitettiin luoda holistinen ympäristöhyvinvoinnin kokonaismalli. Lähtökohtana on, että paikallinen toiminta on myös globaalia ja että maailmanlaajat vaikutukset ulottuvat myös paikallistasolle. Ympäristöhyvinvointi kattaa laajasti maan, veden, ilman, mutta myös sosiaaliset-, kulttuuriset-  ja teknologiset ympäristöt.</a:t>
            </a:r>
            <a:br>
              <a:rPr lang="fi-FI"/>
            </a:br>
            <a:br>
              <a:rPr lang="fi-FI"/>
            </a:br>
            <a:r>
              <a:rPr lang="fi-FI"/>
              <a:t>Tavoitteena on, että Etenen luo suuntaviivat kokonaisvaltaiselle hyvinvointikonseptille. Se edellyttää uudenlaista tarkastelutapaa. Tärkeä, tarkastelussa mukana pidettävä näkökohta on eksistentiaalinen hyvinvointi, merkityksellinen elämä. ”</a:t>
            </a:r>
            <a:br>
              <a:rPr lang="fi-FI"/>
            </a:br>
            <a:br>
              <a:rPr lang="fi-FI"/>
            </a:br>
            <a:r>
              <a:rPr lang="fi-FI"/>
              <a:t>Avainteemoja ovat: hyvä arki, kestävä kehitys, kokonaisvaltainen hyvinvointi, ekologisuus, kestävä yhdyskuntasuunnittelu, yhteisö, tulevaisuuteen katsominen</a:t>
            </a:r>
            <a:br>
              <a:rPr lang="fi-FI"/>
            </a:br>
            <a:br>
              <a:rPr lang="fi-FI"/>
            </a:br>
            <a:r>
              <a:rPr lang="fi-FI"/>
              <a:t>Etsin nyt olemassa olevia malleja ja asiantuntijaa ensiksi ympäristö teemoista (sisältäen asumisen ekologisesti tulevaisuudessa). </a:t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df27ac9c3_2_49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df27ac9c3_2_49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4df27ac9c3_2_49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df27ac9c3_2_5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df27ac9c3_2_5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4df27ac9c3_2_5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df27ac9c3_2_8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df27ac9c3_2_81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4df27ac9c3_2_81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df27ac9c3_2_66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df27ac9c3_2_66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4df27ac9c3_2_66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fb5634416_0_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fb5634416_0_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4fb5634416_0_0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fb5634416_0_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fb5634416_0_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4fb5634416_0_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df27ac9c3_2_74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df27ac9c3_2_74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4df27ac9c3_2_74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fb5634416_0_15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fb5634416_0_15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4fb5634416_0_15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27ac9c3_2_88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27ac9c3_2_88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4df27ac9c3_2_88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fb5634416_0_22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fb5634416_0_22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4fb5634416_0_22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39700" y="768350"/>
            <a:ext cx="6819900" cy="3836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df27ac9c3_2_0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df27ac9c3_2_0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4df27ac9c3_2_0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89167478_0_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f89167478_0_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4f89167478_0_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27ac9c3_2_7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27ac9c3_2_7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4df27ac9c3_2_7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df27ac9c3_2_2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df27ac9c3_2_2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4df27ac9c3_2_2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df27ac9c3_2_33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df27ac9c3_2_33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4df27ac9c3_2_33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df27ac9c3_2_41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df27ac9c3_2_41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4df27ac9c3_2_41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df27ac9c3_2_14:notes"/>
          <p:cNvSpPr/>
          <p:nvPr>
            <p:ph idx="2" type="sldImg"/>
          </p:nvPr>
        </p:nvSpPr>
        <p:spPr>
          <a:xfrm>
            <a:off x="139700" y="768350"/>
            <a:ext cx="6819900" cy="383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df27ac9c3_2_14:notes"/>
          <p:cNvSpPr txBox="1"/>
          <p:nvPr>
            <p:ph idx="1" type="body"/>
          </p:nvPr>
        </p:nvSpPr>
        <p:spPr>
          <a:xfrm>
            <a:off x="709613" y="4860925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4df27ac9c3_2_14:notes"/>
          <p:cNvSpPr txBox="1"/>
          <p:nvPr>
            <p:ph idx="12" type="sldNum"/>
          </p:nvPr>
        </p:nvSpPr>
        <p:spPr>
          <a:xfrm>
            <a:off x="4021138" y="9721850"/>
            <a:ext cx="3076500" cy="511200"/>
          </a:xfrm>
          <a:prstGeom prst="rect">
            <a:avLst/>
          </a:prstGeom>
        </p:spPr>
        <p:txBody>
          <a:bodyPr anchorCtr="0" anchor="b" bIns="49525" lIns="99025" spcFirstLastPara="1" rIns="99025" wrap="square" tIns="495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dia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0" y="0"/>
            <a:ext cx="9144000" cy="285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69875" lvl="1" marL="625475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7813" lvl="2" marL="900113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6225" lvl="3" marL="1165225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4638" lvl="4" marL="1430338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3" lvl="5" marL="26082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3" lvl="6" marL="30654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2" lvl="7" marL="35226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3979863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HORT_THL_LOGO_RGB_large.jpg" id="26" name="Google Shape;2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8820" y="2950168"/>
            <a:ext cx="1973288" cy="80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L_KV_LOGO_PPT.JPG" id="27" name="Google Shape;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769020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1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hjä2" showMasterSp="0">
  <p:cSld name="Tyhjä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äliotsikkodia">
  <p:cSld name="Väliotsikkodi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722313" y="306236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22313" y="1937221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C8C8C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8C8C8C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350"/>
              </a:spcBef>
              <a:spcAft>
                <a:spcPts val="0"/>
              </a:spcAft>
              <a:buClr>
                <a:srgbClr val="8C8C8C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tsikko ja sisältö_tausta">
  <p:cSld name="Otsikko ja sisältö_taust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457200" y="1215000"/>
            <a:ext cx="821848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457200" y="1113235"/>
            <a:ext cx="4032250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4641850" y="1113235"/>
            <a:ext cx="403383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ksi sisältökohdetta_tausta">
  <p:cSld name="Kaksi sisältökohdetta_taust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457200" y="1215000"/>
            <a:ext cx="4032250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641850" y="1215000"/>
            <a:ext cx="4033838" cy="30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ailu">
  <p:cSld name="Vertail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" type="body"/>
          </p:nvPr>
        </p:nvSpPr>
        <p:spPr>
          <a:xfrm>
            <a:off x="457200" y="1110570"/>
            <a:ext cx="4040188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457200" y="1830650"/>
            <a:ext cx="4040188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4645026" y="1110570"/>
            <a:ext cx="4041775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4645026" y="1830650"/>
            <a:ext cx="4041775" cy="25626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ain otsikko_tausta">
  <p:cSld name="Vain otsikko_tausta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251520" y="1113588"/>
            <a:ext cx="8640960" cy="3294366"/>
          </a:xfrm>
          <a:prstGeom prst="rect">
            <a:avLst/>
          </a:pr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ORT_THL_LOGO_WEB_186x80px.jpg" id="10" name="Google Shape;10;p1"/>
          <p:cNvPicPr preferRelativeResize="0"/>
          <p:nvPr/>
        </p:nvPicPr>
        <p:blipFill rotWithShape="1">
          <a:blip r:embed="rId1">
            <a:alphaModFix/>
          </a:blip>
          <a:srcRect b="12813" l="0" r="0" t="9686"/>
          <a:stretch/>
        </p:blipFill>
        <p:spPr>
          <a:xfrm>
            <a:off x="152400" y="4386126"/>
            <a:ext cx="1523619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4920853"/>
            <a:ext cx="9144000" cy="22264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 marR="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85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descr="THL_KV_LOGO_PPT.JPG"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9375" y="4653856"/>
            <a:ext cx="4565904" cy="2258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B86so0HAcL1WQrbGkY43xpV7jhrPeRXyqdwcqN82mUE/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hyperlink" Target="https://hnh.hel.ninj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://en.opasnet.org/w/Helsinki_energy_consumption" TargetMode="External"/><Relationship Id="rId10" Type="http://schemas.openxmlformats.org/officeDocument/2006/relationships/hyperlink" Target="https://hnh.hel.ninja/action/67" TargetMode="External"/><Relationship Id="rId13" Type="http://schemas.openxmlformats.org/officeDocument/2006/relationships/hyperlink" Target="http://en.opasnet.org/w/Air_pollution_emissions_in_Helsinki" TargetMode="External"/><Relationship Id="rId12" Type="http://schemas.openxmlformats.org/officeDocument/2006/relationships/hyperlink" Target="https://hnh.hel.ninja/indicator/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hnh.hel.ninja/action/15" TargetMode="External"/><Relationship Id="rId4" Type="http://schemas.openxmlformats.org/officeDocument/2006/relationships/hyperlink" Target="https://keskustelu.hel.fi/processes/pysakointi/f/2/" TargetMode="External"/><Relationship Id="rId9" Type="http://schemas.openxmlformats.org/officeDocument/2006/relationships/hyperlink" Target="https://hnh.hel.ninja/indicator/69" TargetMode="External"/><Relationship Id="rId14" Type="http://schemas.openxmlformats.org/officeDocument/2006/relationships/hyperlink" Target="https://hnh.hel.ninja/indicator/74" TargetMode="External"/><Relationship Id="rId5" Type="http://schemas.openxmlformats.org/officeDocument/2006/relationships/hyperlink" Target="https://hnh.hel.ninja/indicator/32" TargetMode="External"/><Relationship Id="rId6" Type="http://schemas.openxmlformats.org/officeDocument/2006/relationships/hyperlink" Target="https://hnh.hel.ninja/indicator/11" TargetMode="External"/><Relationship Id="rId7" Type="http://schemas.openxmlformats.org/officeDocument/2006/relationships/hyperlink" Target="https://github.com/juyrjola/ghg-helsinki/blob/master/electric_vehicles.ipynb" TargetMode="External"/><Relationship Id="rId8" Type="http://schemas.openxmlformats.org/officeDocument/2006/relationships/hyperlink" Target="https://hnh.hel.ninja/indicator/23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>
            <p:ph type="ctrTitle"/>
          </p:nvPr>
        </p:nvSpPr>
        <p:spPr>
          <a:xfrm>
            <a:off x="468314" y="857250"/>
            <a:ext cx="8207375" cy="971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Hiilineutraali Helsinki 2035: ketterää kehittämistä</a:t>
            </a:r>
            <a:endParaRPr b="1" i="0" sz="3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468314" y="1974057"/>
            <a:ext cx="8207375" cy="711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fi-FI"/>
              <a:t>Jouni Tuomisto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1381125" y="4948250"/>
            <a:ext cx="6781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https://docs.google.com/presentation/d/1B86so0HAcL1WQrbGkY43xpV7jhrPeRXyqdwcqN82mUE/</a:t>
            </a:r>
            <a:r>
              <a:rPr lang="fi-FI"/>
              <a:t> 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labanneri_7.jpg"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40000"/>
            <a:ext cx="9062618" cy="78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35" y="0"/>
            <a:ext cx="80089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790525" y="4356300"/>
            <a:ext cx="31020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u="sng">
                <a:solidFill>
                  <a:schemeClr val="hlink"/>
                </a:solidFill>
                <a:hlinkClick r:id="rId4"/>
              </a:rPr>
              <a:t>https://hnh.hel.ninja</a:t>
            </a:r>
            <a:r>
              <a:rPr lang="fi-FI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889" y="0"/>
            <a:ext cx="88622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Tietokide</a:t>
            </a:r>
            <a:endParaRPr/>
          </a:p>
        </p:txBody>
      </p:sp>
      <p:sp>
        <p:nvSpPr>
          <p:cNvPr id="191" name="Google Shape;191;p24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Tietokide on nettisivu, jossa</a:t>
            </a:r>
            <a:endParaRPr/>
          </a:p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vastataan yhteen täsmälliseen tutkimuskysymykseen,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tiedot ja osallistuminen ovat avoimia kaikille,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sisällöllisen kritiikin avulla karsitaan huonoja vastauksia,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senhetkinen paras vastaus on pysyvästi tarjolla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ihmisen ymmärtämässä muodossa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koneluettavassa muodossa (jotta tiedon varaan voidaan rakentaa sovelluksia)</a:t>
            </a:r>
            <a:endParaRPr/>
          </a:p>
        </p:txBody>
      </p: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50" y="0"/>
            <a:ext cx="9144001" cy="530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Näkemysverkko</a:t>
            </a:r>
            <a:endParaRPr/>
          </a:p>
        </p:txBody>
      </p:sp>
      <p:sp>
        <p:nvSpPr>
          <p:cNvPr id="208" name="Google Shape;208;p2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Laajaan aiheeseen liittyvät toimenpiteet, tavoitteet ja mittarit kytketään yhteen syy-seuraus- tai muiden suhteiden mukaan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Jokaisen solmun taustalla on tietokide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Erottelee erityyppiset solmut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Toimenpide: kaupunki toteuttaa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Operatiivinen mittari: kaupunki pystyy suoraan vaikuttamaan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Taktinen mittari: vaikutus on epäsuora, kiinnostus välillistä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Strateginen mittari: toiminnan perimmäinen tavoite</a:t>
            </a:r>
            <a:endParaRPr/>
          </a:p>
        </p:txBody>
      </p:sp>
      <p:sp>
        <p:nvSpPr>
          <p:cNvPr id="209" name="Google Shape;209;p2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Esimerkkisolmuja näkemysverkossa</a:t>
            </a:r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TP15 Pysäköintinormilla tuetaan kestävää liikkumista </a:t>
            </a:r>
            <a:r>
              <a:rPr lang="fi-FI" sz="1400" u="sng">
                <a:solidFill>
                  <a:schemeClr val="hlink"/>
                </a:solidFill>
                <a:hlinkClick r:id="rId3"/>
              </a:rPr>
              <a:t>https://hnh.hel.ninja/action/15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Keskustelu pysäköintinormista </a:t>
            </a:r>
            <a:r>
              <a:rPr lang="fi-FI" sz="1400" u="sng">
                <a:solidFill>
                  <a:schemeClr val="hlink"/>
                </a:solidFill>
                <a:hlinkClick r:id="rId4"/>
              </a:rPr>
              <a:t>https://keskustelu.hel.fi/processes/pysakointi/f/2/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Autopaikkojen määrä per asunto asemakaavoissa </a:t>
            </a:r>
            <a:r>
              <a:rPr lang="fi-FI" sz="1400" u="sng">
                <a:solidFill>
                  <a:schemeClr val="hlink"/>
                </a:solidFill>
                <a:hlinkClick r:id="rId5"/>
              </a:rPr>
              <a:t>https://hnh.hel.ninja/indicator/32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Henkilöautojen kasvihuonekaasupäästöt </a:t>
            </a:r>
            <a:r>
              <a:rPr lang="fi-FI" sz="1400" u="sng">
                <a:solidFill>
                  <a:schemeClr val="hlink"/>
                </a:solidFill>
                <a:hlinkClick r:id="rId6"/>
              </a:rPr>
              <a:t>https://hnh.hel.ninja/indicator/11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Laskentamalli </a:t>
            </a:r>
            <a:r>
              <a:rPr lang="fi-FI" sz="1400" u="sng">
                <a:solidFill>
                  <a:schemeClr val="hlink"/>
                </a:solidFill>
                <a:hlinkClick r:id="rId7"/>
              </a:rPr>
              <a:t>https://github.com/juyrjola/ghg-helsinki/blob/master/electric_vehicles.ipynb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Tieliikenteen kasvihuonekaasupäästöt </a:t>
            </a:r>
            <a:r>
              <a:rPr lang="fi-FI" sz="1400" u="sng">
                <a:solidFill>
                  <a:schemeClr val="hlink"/>
                </a:solidFill>
                <a:hlinkClick r:id="rId8"/>
              </a:rPr>
              <a:t>https://hnh.hel.ninja/indicator/23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Rakennuskannan lämmönkulutus </a:t>
            </a:r>
            <a:r>
              <a:rPr lang="fi-FI" sz="1400" u="sng">
                <a:solidFill>
                  <a:schemeClr val="hlink"/>
                </a:solidFill>
                <a:hlinkClick r:id="rId9"/>
              </a:rPr>
              <a:t>https://hnh.hel.ninja/indicator/69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TP67 Energiarenessanssi-ohjelma </a:t>
            </a:r>
            <a:r>
              <a:rPr lang="fi-FI" sz="1400" u="sng">
                <a:solidFill>
                  <a:schemeClr val="hlink"/>
                </a:solidFill>
                <a:hlinkClick r:id="rId10"/>
              </a:rPr>
              <a:t>https://hnh.hel.ninja/action/67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Helsingin energiankulutus </a:t>
            </a:r>
            <a:r>
              <a:rPr lang="fi-FI" sz="1400" u="sng">
                <a:solidFill>
                  <a:schemeClr val="hlink"/>
                </a:solidFill>
                <a:hlinkClick r:id="rId11"/>
              </a:rPr>
              <a:t>http://en.opasnet.org/w/Helsinki_energy_consumption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Helsingin kaupungin ilmansaastepäästöt </a:t>
            </a:r>
            <a:r>
              <a:rPr lang="fi-FI" sz="1400" u="sng">
                <a:solidFill>
                  <a:schemeClr val="hlink"/>
                </a:solidFill>
                <a:hlinkClick r:id="rId12"/>
              </a:rPr>
              <a:t>https://hnh.hel.ninja/indicator/8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Helsingin ilmansaastepäästöt </a:t>
            </a:r>
            <a:r>
              <a:rPr lang="fi-FI" sz="1400" u="sng">
                <a:solidFill>
                  <a:schemeClr val="hlink"/>
                </a:solidFill>
                <a:hlinkClick r:id="rId13"/>
              </a:rPr>
              <a:t>http://en.opasnet.org/w/Air_pollution_emissions_in_Helsinki</a:t>
            </a:r>
            <a:r>
              <a:rPr lang="fi-FI" sz="1400"/>
              <a:t>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fi-FI" sz="1400"/>
              <a:t>Ympäristöterveyden tautitaakka </a:t>
            </a:r>
            <a:r>
              <a:rPr lang="fi-FI" sz="1400" u="sng">
                <a:solidFill>
                  <a:schemeClr val="hlink"/>
                </a:solidFill>
                <a:hlinkClick r:id="rId14"/>
              </a:rPr>
              <a:t>https://hnh.hel.ninja/indicator/74</a:t>
            </a:r>
            <a:r>
              <a:rPr lang="fi-FI" sz="1400"/>
              <a:t>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7" name="Google Shape;217;p2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Toimintaperiaatteita</a:t>
            </a:r>
            <a:endParaRPr/>
          </a:p>
        </p:txBody>
      </p:sp>
      <p:sp>
        <p:nvSpPr>
          <p:cNvPr id="224" name="Google Shape;224;p28"/>
          <p:cNvSpPr txBox="1"/>
          <p:nvPr>
            <p:ph idx="1" type="body"/>
          </p:nvPr>
        </p:nvSpPr>
        <p:spPr>
          <a:xfrm>
            <a:off x="462775" y="112900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Kaikki tieto näkyviin kaikille koko ajan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Kaikkien palaute toteutuksesta ja saavutuksista tervetullutta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Tavoitteena ei ole löytää oikeaa vastausta tai parasta vaihtoehtoa vaan karsia joukosta väärät tiedot ja toteuttamiskelvottomat toimet.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Tuotetaan jaettua ymmärrystä siitä, mitkä ovat olennaisia asioita, mitä niistä tiedetään, mistä ollaan samaa ja mistä eri mieltä ja miksi.</a:t>
            </a:r>
            <a:endParaRPr/>
          </a:p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Toiminnan johtaminen seurantatyökalulla</a:t>
            </a:r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Laaja kokonaisuus pilkottavissa yksilötasolle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Oma työ kytketään tavoitteeseen (työlästä mutta kannattavaa)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Konkreettiset mittarit mielellään suoraan järjestelmistä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Jatkuva (tavoitteena reaaliaikainen) seuranta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Yleiskäyttöinen rakenne: jo nyt tulossa uusiokäyttöön: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Kulttuuri- ja vapaa-ajan strategia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Liikkumisstrategia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t/>
            </a:r>
            <a:endParaRPr/>
          </a:p>
        </p:txBody>
      </p:sp>
      <p:sp>
        <p:nvSpPr>
          <p:cNvPr id="233" name="Google Shape;233;p29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Uusia mahdollisuuksia</a:t>
            </a:r>
            <a:endParaRPr/>
          </a:p>
        </p:txBody>
      </p:sp>
      <p:sp>
        <p:nvSpPr>
          <p:cNvPr id="240" name="Google Shape;240;p3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Tietokiteet, näkemysverkot ja HNH-seurantajärjestelmä mahdollistavat uudenlaisia yhteistyön muotoja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tutkimuksen ja päätöksenteon välille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asiantuntijoiden ja kansalaisten välille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faktantarkistukseen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uusien toimenpiteiden kehittämiseen ja perustelemiseen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eriarvoisuuden vähentämiseen jne.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Mitä konkreettista voisit itse tehdä?</a:t>
            </a:r>
            <a:endParaRPr/>
          </a:p>
        </p:txBody>
      </p:sp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THL:n strategiatyö ja seurantatyökalu</a:t>
            </a:r>
            <a:endParaRPr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Pystyisimmekö määrittelemään oman työmme mittareita?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Tautitaakka ja riskitekijät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Eriarvoisuus ja riskien jakautuminen väestössä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Soten toteutuksen kustannukset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Kansalaisten kokemus kuulluksi tulemisesta ja luottamus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Pystyisimmekö toimimaan yhtä avoimesti kuin Helsinki?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Ympäristöterveysdatat auki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Kansalaisosallistuminen ja -tiede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Jatkuva yhteydenpito organisaatioiden poikki</a:t>
            </a:r>
            <a:endParaRPr/>
          </a:p>
        </p:txBody>
      </p:sp>
      <p:sp>
        <p:nvSpPr>
          <p:cNvPr id="249" name="Google Shape;249;p3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468314" y="195263"/>
            <a:ext cx="8207375" cy="7560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Esityksen sisältö</a:t>
            </a:r>
            <a:endParaRPr b="1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457200" y="1113235"/>
            <a:ext cx="8218488" cy="3294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Tausta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Ympäristöterveysindikaattoreista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Hiilineutraali Helsinki 2035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Uudet toimintamallit tiedon tuottamisessa ja käyttämisessä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Tietokiteet</a:t>
            </a:r>
            <a:endParaRPr/>
          </a:p>
          <a:p>
            <a:pPr indent="-368300" lvl="0" marL="45720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Uusia mahdollisuuksia</a:t>
            </a:r>
            <a:endParaRPr/>
          </a:p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1" y="4942285"/>
            <a:ext cx="1090613" cy="1678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13.10.2017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1547814" y="4948238"/>
            <a:ext cx="6048375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Esityksen nimi / Tekijä</a:t>
            </a:r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596188" y="4948238"/>
            <a:ext cx="10795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fi-FI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Oma tausta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90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LT, johtava tutkija THL:ssä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Aiheena ympäristöterveys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Oma tutkimussuuntaus: vaikutusarviointi ja tiedon hyödyntäminen päätöksenteossa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fi-FI"/>
              <a:t>Toteutettuja arviointeja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Helsingin energiapäätös 2015 (voimalaitosratkaisut)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Itämeren silakan hyöty-riskinarviointi 2018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fi-FI"/>
              <a:t>Hiilineutraali Helsinki 2035</a:t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" y="0"/>
            <a:ext cx="913506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457200" y="195275"/>
            <a:ext cx="47949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highlight>
                  <a:srgbClr val="FFF2CC"/>
                </a:highlight>
              </a:rPr>
              <a:t>fi.opasnet.org/fi/Teemasivu:Ympäristöterveys</a:t>
            </a:r>
            <a:endParaRPr sz="1800"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Tutkimuskysymys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Miten tuotetaan kokonaisvaltaista ympäristöhyvinvointia? 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fi-FI"/>
              <a:t>Miten edistetään elinympäristön terveellisyyttä tutkimustiedon avulla yhteiskunnallisessa päätöksenteossa?</a:t>
            </a:r>
            <a:endParaRPr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Helsingin toimintaperiaatteita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avoimuus +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osallisuus +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i-FI" sz="3600">
                <a:solidFill>
                  <a:srgbClr val="000000"/>
                </a:solidFill>
              </a:rPr>
              <a:t>digitaaliset ratkaisut</a:t>
            </a:r>
            <a:endParaRPr b="1"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i-FI" sz="3600">
                <a:solidFill>
                  <a:srgbClr val="000000"/>
                </a:solidFill>
              </a:rPr>
              <a:t>=&gt; avoin päätöksentekokäytäntö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00"/>
                </a:solidFill>
              </a:rPr>
              <a:t>”Helsinki kehittää digitaalisia ratkaisuja, jotka tekevät helpoksi seurata ja osallistua itseä kiinnostaviin ja koskeviin asioihin riippumatta siitä, ovatko ne kaupungin vai muiden tekemiä.”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fi-FI" sz="3000">
                <a:solidFill>
                  <a:srgbClr val="000000"/>
                </a:solidFill>
              </a:rPr>
              <a:t>”Helsingin toimintamalli perustuu mahdollisimman suureen avoimuuteen ja läpinäkyvyyteen. Helsinki on maailman johtava kaupunki julkisen tiedon avaamisessa ja sen hyödyntämisessä.”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468314" y="195263"/>
            <a:ext cx="82074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457200" y="1113235"/>
            <a:ext cx="8218500" cy="32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7596188" y="4948238"/>
            <a:ext cx="1079400" cy="16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" y="0"/>
            <a:ext cx="364182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297" y="0"/>
            <a:ext cx="27662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l_uk_2014_16-9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