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4" r:id="rId17"/>
    <p:sldId id="275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841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19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3379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8735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794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0258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32706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0804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22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4712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9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399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4422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6408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909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5487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8559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7788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opasnet.org/w/Helsinki_energy_decision_201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652810"/>
            <a:ext cx="7772400" cy="204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Yhtäköyttä-hankkeen esittely: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/>
              <a:t>miten tieto sidotaan päätöksentekoon?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fi-FI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Jouni Tuomisto &amp; kumpp.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fi-FI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THL, Kuopio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Yhteinen tieto ja toimeenpano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9671" y="951066"/>
            <a:ext cx="6264696" cy="4195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Inspiraatiomme lähteitä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fi-FI"/>
              <a:t>Karl Popper: Avoin yhteiskunta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i-FI"/>
              <a:t>Beth Simone Noveck: Wiki Government</a:t>
            </a:r>
          </a:p>
          <a:p>
            <a:pPr marL="457200" lvl="0" indent="-228600">
              <a:spcBef>
                <a:spcPts val="0"/>
              </a:spcBef>
            </a:pPr>
            <a:r>
              <a:rPr lang="fi-FI"/>
              <a:t>James Surowiecki: Joukkojen viisaus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Miksi tarvitaan vaikutusarviointia?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Esimerkkinä Helsingin energiapäätös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Terveys- ja ilmastovaikutukset ansaitsevat tarkempaa arviointia.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vaikutukset ovat kiinnostavia myös kertaalleen hylättyjen vaihtoehtojen osalta.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Yleisenä tavoitteena edistää määrälliseen arviointiin pohjautuvaa yhteiskunnallista keskustelua.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Helsinki energy decision assessment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online collaborative model has been launched to perform this assessment.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coordinated by THL. Anyone can participate.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to stimulate large public discussion to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the quantitative assessment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the richness and reliability of its input data.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6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http://en.opasnet.org/w/Helsinki_energy_decision_2015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types </a:t>
            </a:r>
            <a:b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(based on level of synthesis)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discussions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Focussed discussions (on a specific topic)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discussions (obeying discussion rules)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 (quantified and modelled)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as source of data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616" y="0"/>
            <a:ext cx="6984776" cy="5149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435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discussion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135" y="661735"/>
            <a:ext cx="8816351" cy="4481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Tavoitellut hyödyt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fi-FI" sz="2400"/>
              <a:t>“... niiden mekanismien konkretisoiminen, joilla hankkeissa tuotettu tieto lopulta siirtyy yhteiskunnalliseen päätöksentekoon." (Johanna Sorsa)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fi-FI" sz="2400"/>
              <a:t>"Koko uudistuksen suurin kysymys on se, onnistummeko luomaan.. [tieteellisen ja demokraattisen prosessin] ..välille motiivin ja kyvyn ymmärtää toinen toistaan, antautua dialogiin, kuulla ja kuunnella." (OP Heinonen)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Jaettu ymmärrys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013824"/>
            <a:ext cx="8229600" cy="358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i-FI"/>
              <a:t>Osallistujat ymmärtävät, mitä näkemyksiä aiheesta on, mistä ollaan erimielisiä ja miksi.</a:t>
            </a:r>
          </a:p>
          <a:p>
            <a:pPr rtl="0">
              <a:spcBef>
                <a:spcPts val="0"/>
              </a:spcBef>
              <a:buNone/>
            </a:pPr>
            <a:r>
              <a:rPr lang="fi-FI"/>
              <a:t>→ Siksi tutkimme, kehitämme ja kokeilemme kokonaisvaltaisen tiedolla johtamisen välineitä ja toimintamalleja. </a:t>
            </a:r>
          </a:p>
          <a:p>
            <a:pPr marL="914400" lvl="0" indent="-228600" rtl="0">
              <a:spcBef>
                <a:spcPts val="0"/>
              </a:spcBef>
              <a:buSzPct val="100000"/>
            </a:pPr>
            <a:r>
              <a:rPr lang="fi-FI" sz="2400"/>
              <a:t>Tavoitteena järjestelmällisyys, kattavuus, avoimuus, kritisoitavuus.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THL</a:t>
            </a:r>
            <a:endParaRPr lang="fi-FI" sz="39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STM:n alainen asiantuntija- ja tutkimuslaitos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Yhteensä n. 1000 htv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Terveydensuojeluosastolla n. 140 htv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fi-FI"/>
              <a:t>Yhtenä painopisteenä vaikutusarvioinnit ja päätöstuki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Hankkeessa Jouni Tuomisto (LT, dos) ja Arja Asikainen (FT)</a:t>
            </a:r>
          </a:p>
        </p:txBody>
      </p:sp>
      <p:pic>
        <p:nvPicPr>
          <p:cNvPr id="4" name="Shap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080" y="195486"/>
            <a:ext cx="1189325" cy="889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/>
              <a:t>Pohjois-Euroopassa toimiva tutkimus- ja konsultointiyritys: Suomi, Tanska, Ruotsi, Norja, Belgia ja Latvia.</a:t>
            </a:r>
          </a:p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/>
              <a:t>Tutkimuksia, ohjelma- ja hankearviointeja sekä kehityspalveluja.</a:t>
            </a:r>
          </a:p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/>
              <a:t>Hankkeesta päävastuussa vanhempi analyytikko Jussi Nissilä. Tj. Arttu Vainio sekä tutkija Juho-Matti Paavola mukana ajoittain.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3725" y="248200"/>
            <a:ext cx="3751151" cy="10507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uorakulmi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  <p:sp>
        <p:nvSpPr>
          <p:cNvPr id="3" name="Suorakulmio 2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2771800" y="228956"/>
            <a:ext cx="4204109" cy="4728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fi-FI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Avoimen datan verkostoija, tekijä ja </a:t>
            </a:r>
            <a:r>
              <a:rPr lang="fi-FI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puolestapuhuja</a:t>
            </a:r>
          </a:p>
          <a:p>
            <a:endParaRPr lang="en" sz="2250" b="1" dirty="0" smtClean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3000</a:t>
            </a:r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+ ihmisen </a:t>
            </a:r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verkosto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350 </a:t>
            </a:r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jäsentä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10 </a:t>
            </a:r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työryhmää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20+ projektia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Perustettu 2012</a:t>
            </a:r>
          </a:p>
          <a:p>
            <a:endParaRPr sz="180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180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Kansainvälisesti </a:t>
            </a:r>
            <a:r>
              <a:rPr lang="en" sz="180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30+ maassa, lähtöisin Iso-Britanniasta </a:t>
            </a:r>
            <a:r>
              <a:rPr lang="en" sz="180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2004</a:t>
            </a:r>
          </a:p>
          <a:p>
            <a:endParaRPr lang="en" sz="1800" b="1" dirty="0" smtClean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fi-FI" sz="180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Hankkeessa Teemu Ropponen (DI) ja Raimo Muurinen (YTK)</a:t>
            </a:r>
          </a:p>
          <a:p>
            <a:endParaRPr lang="en" sz="180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endParaRPr lang="en" sz="180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7" name="Shape 37"/>
          <p:cNvGrpSpPr/>
          <p:nvPr/>
        </p:nvGrpSpPr>
        <p:grpSpPr>
          <a:xfrm>
            <a:off x="1038538" y="411510"/>
            <a:ext cx="1489050" cy="943109"/>
            <a:chOff x="1325788" y="5459295"/>
            <a:chExt cx="1985400" cy="1257479"/>
          </a:xfrm>
        </p:grpSpPr>
        <p:pic>
          <p:nvPicPr>
            <p:cNvPr id="38" name="Shape 3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62347" y="5459295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Shape 39"/>
            <p:cNvSpPr txBox="1"/>
            <p:nvPr/>
          </p:nvSpPr>
          <p:spPr>
            <a:xfrm>
              <a:off x="1325788" y="6339375"/>
              <a:ext cx="19854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Hallinnon avoin data</a:t>
              </a:r>
            </a:p>
          </p:txBody>
        </p:sp>
      </p:grpSp>
      <p:grpSp>
        <p:nvGrpSpPr>
          <p:cNvPr id="40" name="Shape 40"/>
          <p:cNvGrpSpPr/>
          <p:nvPr/>
        </p:nvGrpSpPr>
        <p:grpSpPr>
          <a:xfrm>
            <a:off x="1225998" y="3220083"/>
            <a:ext cx="972899" cy="928571"/>
            <a:chOff x="200429" y="305283"/>
            <a:chExt cx="1297199" cy="1238095"/>
          </a:xfrm>
        </p:grpSpPr>
        <p:pic>
          <p:nvPicPr>
            <p:cNvPr id="41" name="Shape 4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10906" y="305283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" name="Shape 42"/>
            <p:cNvSpPr txBox="1"/>
            <p:nvPr/>
          </p:nvSpPr>
          <p:spPr>
            <a:xfrm>
              <a:off x="200429" y="1165979"/>
              <a:ext cx="12971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GLAM</a:t>
              </a:r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254577" y="4175835"/>
            <a:ext cx="915750" cy="920503"/>
            <a:chOff x="1740809" y="1581858"/>
            <a:chExt cx="1221000" cy="1227337"/>
          </a:xfrm>
        </p:grpSpPr>
        <p:pic>
          <p:nvPicPr>
            <p:cNvPr id="44" name="Shape 4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926692" y="1581858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" name="Shape 45"/>
            <p:cNvSpPr txBox="1"/>
            <p:nvPr/>
          </p:nvSpPr>
          <p:spPr>
            <a:xfrm>
              <a:off x="1740809" y="2431796"/>
              <a:ext cx="12210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tiede</a:t>
              </a:r>
            </a:p>
          </p:txBody>
        </p:sp>
      </p:grpSp>
      <p:grpSp>
        <p:nvGrpSpPr>
          <p:cNvPr id="46" name="Shape 46"/>
          <p:cNvGrpSpPr/>
          <p:nvPr/>
        </p:nvGrpSpPr>
        <p:grpSpPr>
          <a:xfrm>
            <a:off x="-180528" y="1357448"/>
            <a:ext cx="1756799" cy="928571"/>
            <a:chOff x="1168959" y="305283"/>
            <a:chExt cx="2342399" cy="1238095"/>
          </a:xfrm>
        </p:grpSpPr>
        <p:sp>
          <p:nvSpPr>
            <p:cNvPr id="47" name="Shape 47"/>
            <p:cNvSpPr txBox="1"/>
            <p:nvPr/>
          </p:nvSpPr>
          <p:spPr>
            <a:xfrm>
              <a:off x="1168959" y="1165979"/>
              <a:ext cx="23423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kestävä kehitys</a:t>
              </a:r>
            </a:p>
          </p:txBody>
        </p:sp>
        <p:pic>
          <p:nvPicPr>
            <p:cNvPr id="48" name="Shape 4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915300" y="305283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" name="Shape 49"/>
          <p:cNvGrpSpPr/>
          <p:nvPr/>
        </p:nvGrpSpPr>
        <p:grpSpPr>
          <a:xfrm>
            <a:off x="50124" y="4172754"/>
            <a:ext cx="1109025" cy="926664"/>
            <a:chOff x="123797" y="4152800"/>
            <a:chExt cx="1478700" cy="1235552"/>
          </a:xfrm>
        </p:grpSpPr>
        <p:sp>
          <p:nvSpPr>
            <p:cNvPr id="50" name="Shape 50"/>
            <p:cNvSpPr txBox="1"/>
            <p:nvPr/>
          </p:nvSpPr>
          <p:spPr>
            <a:xfrm>
              <a:off x="123797" y="5010952"/>
              <a:ext cx="14787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oppi</a:t>
              </a:r>
            </a:p>
          </p:txBody>
        </p:sp>
        <p:pic>
          <p:nvPicPr>
            <p:cNvPr id="51" name="Shape 5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16441" y="4152800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Shape 52"/>
          <p:cNvGrpSpPr/>
          <p:nvPr/>
        </p:nvGrpSpPr>
        <p:grpSpPr>
          <a:xfrm>
            <a:off x="1123396" y="2259679"/>
            <a:ext cx="1178099" cy="943571"/>
            <a:chOff x="1554826" y="2853833"/>
            <a:chExt cx="1570799" cy="1258095"/>
          </a:xfrm>
        </p:grpSpPr>
        <p:sp>
          <p:nvSpPr>
            <p:cNvPr id="53" name="Shape 53"/>
            <p:cNvSpPr txBox="1"/>
            <p:nvPr/>
          </p:nvSpPr>
          <p:spPr>
            <a:xfrm>
              <a:off x="1554826" y="3734529"/>
              <a:ext cx="15707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demokratia</a:t>
              </a:r>
            </a:p>
          </p:txBody>
        </p:sp>
        <p:pic>
          <p:nvPicPr>
            <p:cNvPr id="54" name="Shape 5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915307" y="2853833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5" name="Shape 55"/>
          <p:cNvGrpSpPr/>
          <p:nvPr/>
        </p:nvGrpSpPr>
        <p:grpSpPr>
          <a:xfrm>
            <a:off x="50126" y="3212802"/>
            <a:ext cx="1232550" cy="943124"/>
            <a:chOff x="1518575" y="4171638"/>
            <a:chExt cx="1643400" cy="1257498"/>
          </a:xfrm>
        </p:grpSpPr>
        <p:sp>
          <p:nvSpPr>
            <p:cNvPr id="56" name="Shape 56"/>
            <p:cNvSpPr txBox="1"/>
            <p:nvPr/>
          </p:nvSpPr>
          <p:spPr>
            <a:xfrm>
              <a:off x="1518575" y="5051737"/>
              <a:ext cx="16434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Avoimet lisenssit</a:t>
              </a:r>
            </a:p>
          </p:txBody>
        </p:sp>
        <p:pic>
          <p:nvPicPr>
            <p:cNvPr id="57" name="Shape 5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1893514" y="4171638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Shape 58"/>
          <p:cNvGrpSpPr/>
          <p:nvPr/>
        </p:nvGrpSpPr>
        <p:grpSpPr>
          <a:xfrm>
            <a:off x="1278646" y="1357432"/>
            <a:ext cx="867600" cy="928578"/>
            <a:chOff x="272102" y="1581850"/>
            <a:chExt cx="1156800" cy="1238104"/>
          </a:xfrm>
        </p:grpSpPr>
        <p:sp>
          <p:nvSpPr>
            <p:cNvPr id="59" name="Shape 59"/>
            <p:cNvSpPr txBox="1"/>
            <p:nvPr/>
          </p:nvSpPr>
          <p:spPr>
            <a:xfrm>
              <a:off x="272102" y="2442554"/>
              <a:ext cx="11568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MyData</a:t>
              </a:r>
            </a:p>
          </p:txBody>
        </p:sp>
        <p:pic>
          <p:nvPicPr>
            <p:cNvPr id="60" name="Shape 60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25660" y="1581850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" name="Shape 61"/>
          <p:cNvGrpSpPr/>
          <p:nvPr/>
        </p:nvGrpSpPr>
        <p:grpSpPr>
          <a:xfrm>
            <a:off x="160944" y="415970"/>
            <a:ext cx="1010924" cy="934181"/>
            <a:chOff x="175132" y="2866355"/>
            <a:chExt cx="1347899" cy="1245574"/>
          </a:xfrm>
        </p:grpSpPr>
        <p:sp>
          <p:nvSpPr>
            <p:cNvPr id="62" name="Shape 62"/>
            <p:cNvSpPr txBox="1"/>
            <p:nvPr/>
          </p:nvSpPr>
          <p:spPr>
            <a:xfrm>
              <a:off x="175132" y="3734529"/>
              <a:ext cx="13478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Datajalostamo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429813" y="2866355"/>
              <a:ext cx="849900" cy="8499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pic>
          <p:nvPicPr>
            <p:cNvPr id="64" name="Shape 64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50124" y="3235718"/>
              <a:ext cx="809317" cy="111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" name="Shape 65"/>
          <p:cNvGrpSpPr/>
          <p:nvPr/>
        </p:nvGrpSpPr>
        <p:grpSpPr>
          <a:xfrm>
            <a:off x="160944" y="2259669"/>
            <a:ext cx="1010924" cy="898668"/>
            <a:chOff x="175132" y="5506645"/>
            <a:chExt cx="1347899" cy="1198224"/>
          </a:xfrm>
        </p:grpSpPr>
        <p:grpSp>
          <p:nvGrpSpPr>
            <p:cNvPr id="66" name="Shape 66"/>
            <p:cNvGrpSpPr/>
            <p:nvPr/>
          </p:nvGrpSpPr>
          <p:grpSpPr>
            <a:xfrm>
              <a:off x="175132" y="5506645"/>
              <a:ext cx="1347899" cy="1198224"/>
              <a:chOff x="175132" y="5506645"/>
              <a:chExt cx="1347899" cy="1198224"/>
            </a:xfrm>
          </p:grpSpPr>
          <p:sp>
            <p:nvSpPr>
              <p:cNvPr id="67" name="Shape 67"/>
              <p:cNvSpPr txBox="1"/>
              <p:nvPr/>
            </p:nvSpPr>
            <p:spPr>
              <a:xfrm>
                <a:off x="175132" y="6327469"/>
                <a:ext cx="1347899" cy="3773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569" tIns="68569" rIns="68569" bIns="68569" anchor="t" anchorCtr="0">
                <a:noAutofit/>
              </a:bodyPr>
              <a:lstStyle/>
              <a:p>
                <a:pPr algn="ctr"/>
                <a:r>
                  <a:rPr lang="en" sz="900" b="1">
                    <a:latin typeface="Open Sans"/>
                    <a:ea typeface="Open Sans"/>
                    <a:cs typeface="Open Sans"/>
                    <a:sym typeface="Open Sans"/>
                  </a:rPr>
                  <a:t>Avoin API</a:t>
                </a:r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424113" y="5506645"/>
                <a:ext cx="849900" cy="849900"/>
              </a:xfrm>
              <a:prstGeom prst="rect">
                <a:avLst/>
              </a:pr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endParaRPr sz="1050"/>
              </a:p>
            </p:txBody>
          </p:sp>
        </p:grpSp>
        <p:sp>
          <p:nvSpPr>
            <p:cNvPr id="69" name="Shape 69"/>
            <p:cNvSpPr txBox="1"/>
            <p:nvPr/>
          </p:nvSpPr>
          <p:spPr>
            <a:xfrm>
              <a:off x="387131" y="5711900"/>
              <a:ext cx="9522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>
                  <a:solidFill>
                    <a:srgbClr val="FFFFFF"/>
                  </a:solidFill>
                </a:rPr>
                <a:t>{Avoin:API}</a:t>
              </a:r>
            </a:p>
          </p:txBody>
        </p:sp>
      </p:grpSp>
      <p:pic>
        <p:nvPicPr>
          <p:cNvPr id="70" name="Shape 1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80312" y="206346"/>
            <a:ext cx="1699775" cy="2079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38097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Hankkeen tuotokset ja luonnosten aikataulu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Kirjallisuuskatsaus menetelmiin (1</a:t>
            </a:r>
            <a:r>
              <a:rPr lang="fi-FI" sz="2950"/>
              <a:t>0</a:t>
            </a: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/2015)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Tarvekartoitus</a:t>
            </a: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(12/2015)</a:t>
            </a:r>
          </a:p>
          <a:p>
            <a:pPr lvl="0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Sisäänajosuunnitelma (02/2016)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Ketterät kokeilut (kevät 2016)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Viestintä- ja vaikuttaminen (jatkuva)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Loppuraportti (12/2016)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Yhteinen tieto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7600" y="918699"/>
            <a:ext cx="5910599" cy="42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Miten tästä eteenpäin?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Ohryn rooli ketterissä kokeiluissa ja tarvekartoituksessa?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Maksatusaikataulu (ehdotus)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31.12.2015 (kirjallisuuskatsaus, </a:t>
            </a:r>
            <a:r>
              <a:rPr lang="fi-FI"/>
              <a:t>tarvekartoitus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30.6.2016 (</a:t>
            </a:r>
            <a:r>
              <a:rPr lang="fi-FI"/>
              <a:t>sisäänajosuunnitelma, kokeilut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31.12.2016 (</a:t>
            </a:r>
            <a:r>
              <a:rPr lang="fi-FI"/>
              <a:t>kokeilut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loppuraportti)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463</Words>
  <Application>Microsoft Office PowerPoint</Application>
  <PresentationFormat>Näytössä katseltava esitys (16:9)</PresentationFormat>
  <Paragraphs>87</Paragraphs>
  <Slides>17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Open Sans</vt:lpstr>
      <vt:lpstr>Office Theme</vt:lpstr>
      <vt:lpstr>Yhtäköyttä-hankkeen esittely: miten tieto sidotaan päätöksentekoon?</vt:lpstr>
      <vt:lpstr>Tavoitellut hyödyt</vt:lpstr>
      <vt:lpstr>Jaettu ymmärrys</vt:lpstr>
      <vt:lpstr>THL</vt:lpstr>
      <vt:lpstr>PowerPoint-esitys</vt:lpstr>
      <vt:lpstr>PowerPoint-esitys</vt:lpstr>
      <vt:lpstr>Hankkeen tuotokset ja luonnosten aikataulu</vt:lpstr>
      <vt:lpstr>Yhteinen tieto</vt:lpstr>
      <vt:lpstr>Miten tästä eteenpäin?</vt:lpstr>
      <vt:lpstr>Loppu</vt:lpstr>
      <vt:lpstr>Yhteinen tieto ja toimeenpano</vt:lpstr>
      <vt:lpstr>Inspiraatiomme lähteitä</vt:lpstr>
      <vt:lpstr>Miksi tarvitaan vaikutusarviointia?</vt:lpstr>
      <vt:lpstr>Helsinki energy decision assessment</vt:lpstr>
      <vt:lpstr>Discussion types  (based on level of synthesis)</vt:lpstr>
      <vt:lpstr>Discussion as source of data</vt:lpstr>
      <vt:lpstr>Structured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Yhtäköyttä-hankkeen esittely: miten tieto sidotaan päätöksentekoon?</dc:title>
  <dc:creator>Tuomisto Jouni</dc:creator>
  <cp:lastModifiedBy>Teemu Ropponen</cp:lastModifiedBy>
  <cp:revision>6</cp:revision>
  <dcterms:modified xsi:type="dcterms:W3CDTF">2015-09-08T07:38:02Z</dcterms:modified>
</cp:coreProperties>
</file>