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76" r:id="rId7"/>
    <p:sldId id="262" r:id="rId8"/>
    <p:sldId id="263" r:id="rId9"/>
    <p:sldId id="277" r:id="rId10"/>
    <p:sldId id="264" r:id="rId11"/>
    <p:sldId id="265" r:id="rId12"/>
    <p:sldId id="266" r:id="rId13"/>
    <p:sldId id="267" r:id="rId14"/>
    <p:sldId id="269" r:id="rId15"/>
    <p:sldId id="270" r:id="rId16"/>
    <p:sldId id="273" r:id="rId17"/>
    <p:sldId id="274" r:id="rId18"/>
    <p:sldId id="275" r:id="rId1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308417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61921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23379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987351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fi-FI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27949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502580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327060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808043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12253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47123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791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5399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84422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6408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909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54870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58559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77886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799" cy="13144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874763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5463777" y="1371600"/>
            <a:ext cx="4388643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8"/>
            <a:ext cx="4388643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722312" y="3305176"/>
            <a:ext cx="7772400" cy="10215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none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187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1631155"/>
            <a:ext cx="4040187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45026" y="1151334"/>
            <a:ext cx="4041774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4645026" y="1631155"/>
            <a:ext cx="4041774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4786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6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opasnet.org/w/Helsinki_energy_decision_2015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685800" y="652810"/>
            <a:ext cx="7772400" cy="2047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Yhtäköyttä-hankkeen esittely: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/>
              <a:t>miten tieto sidotaan päätöksentekoon?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799" cy="1314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fi-FI"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Jouni Tuomisto &amp; kumpp.</a:t>
            </a: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fi-FI"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THL, Kuopio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Miten tästä eteenpäin?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Ohryn rooli ketterissä kokeiluissa ja tarvekartoituksessa?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Maksatusaikataulu (ehdotus)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fi-FI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31.12.2015 (kirjallisuuskatsaus, </a:t>
            </a:r>
            <a:r>
              <a:rPr lang="fi-FI"/>
              <a:t>tarvekartoitus</a:t>
            </a:r>
            <a:r>
              <a:rPr lang="fi-FI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fi-FI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30.6.2016 (</a:t>
            </a:r>
            <a:r>
              <a:rPr lang="fi-FI"/>
              <a:t>sisäänajosuunnitelma, kokeilut</a:t>
            </a:r>
            <a:r>
              <a:rPr lang="fi-FI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fi-FI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31.12.2016 (</a:t>
            </a:r>
            <a:r>
              <a:rPr lang="fi-FI"/>
              <a:t>kokeilut</a:t>
            </a:r>
            <a:r>
              <a:rPr lang="fi-FI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loppuraportti)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Loppu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Shape 147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Yhteinen tieto ja toimeenpano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4" name="Shape 1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19671" y="951066"/>
            <a:ext cx="6264696" cy="41954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-FI"/>
              <a:t>Inspiraatiomme lähteitä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fi-FI"/>
              <a:t>Karl Popper: Avoin yhteiskunta</a:t>
            </a:r>
          </a:p>
          <a:p>
            <a:pPr marL="457200" lvl="0" indent="-228600" rtl="0">
              <a:spcBef>
                <a:spcPts val="0"/>
              </a:spcBef>
            </a:pPr>
            <a:r>
              <a:rPr lang="fi-FI"/>
              <a:t>Beth Simone Noveck: Wiki Government</a:t>
            </a:r>
          </a:p>
          <a:p>
            <a:pPr marL="457200" lvl="0" indent="-228600">
              <a:spcBef>
                <a:spcPts val="0"/>
              </a:spcBef>
            </a:pPr>
            <a:r>
              <a:rPr lang="fi-FI"/>
              <a:t>James Surowiecki: Joukkojen viisaus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Miksi tarvitaan vaikutusarviointia?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Esimerkkinä Helsingin energiapäätös</a:t>
            </a:r>
          </a:p>
          <a:p>
            <a:pPr marL="742950" marR="0" lvl="1" indent="-285750" algn="l" rtl="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fi-FI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Terveys- ja ilmastovaikutukset ansaitsevat tarkempaa arviointia.</a:t>
            </a:r>
          </a:p>
          <a:p>
            <a:pPr marL="742950" marR="0" lvl="1" indent="-285750" algn="l" rtl="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fi-FI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Nämä vaikutukset ovat kiinnostavia myös kertaalleen hylättyjen vaihtoehtojen osalta.</a:t>
            </a:r>
          </a:p>
          <a:p>
            <a:pPr marL="742950" marR="0" lvl="1" indent="-285750" algn="l" rtl="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fi-FI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Yleisenä tavoitteena edistää määrälliseen arviointiin pohjautuvaa yhteiskunnallista keskustelua.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Helsinki energy decision assessment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online collaborative model has been launched to perform this assessment.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coordinated by THL. Anyone can participate.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Aim to stimulate large public discussion to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fi-FI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improve the quantitative assessment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fi-FI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Improve the richness and reliability of its input data.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6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http://en.opasnet.org/w/Helsinki_energy_decision_2015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Discussion types </a:t>
            </a:r>
            <a:br>
              <a:rPr lang="fi-FI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(based on level of synthesis)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Free discussions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Focussed discussions (on a specific topic)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Structured discussions (obeying discussion rules)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Variables (quantified and modelled)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Discussion as source of data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" name="Shape 2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5616" y="0"/>
            <a:ext cx="6984776" cy="51497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84355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Structured discussion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2" name="Shape 2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135" y="661735"/>
            <a:ext cx="8816351" cy="4481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-FI"/>
              <a:t>Tavoitellut hyödyt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fi-FI" sz="2400"/>
              <a:t>“... niiden mekanismien konkretisoiminen, joilla hankkeissa tuotettu tieto lopulta siirtyy yhteiskunnalliseen päätöksentekoon." (Johanna Sorsa)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/>
          </a:p>
          <a:p>
            <a:pPr marL="457200" lvl="0" indent="-228600">
              <a:spcBef>
                <a:spcPts val="0"/>
              </a:spcBef>
              <a:buSzPct val="100000"/>
            </a:pPr>
            <a:r>
              <a:rPr lang="fi-FI" sz="2400"/>
              <a:t>"Koko uudistuksen suurin kysymys on se, onnistummeko luomaan.. [tieteellisen ja demokraattisen prosessin] ..välille motiivin ja kyvyn ymmärtää toinen toistaan, antautua dialogiin, kuulla ja kuunnella." (OP Heinonen)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-FI"/>
              <a:t>Jaettu ymmärrys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013824"/>
            <a:ext cx="8229600" cy="358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i-FI"/>
              <a:t>Osallistujat ymmärtävät, mitä näkemyksiä aiheesta on, mistä ollaan erimielisiä ja miksi.</a:t>
            </a:r>
          </a:p>
          <a:p>
            <a:pPr rtl="0">
              <a:spcBef>
                <a:spcPts val="0"/>
              </a:spcBef>
              <a:buNone/>
            </a:pPr>
            <a:r>
              <a:rPr lang="fi-FI"/>
              <a:t>→ Siksi tutkimme, kehitämme ja kokeilemme kokonaisvaltaisen tiedolla johtamisen välineitä ja toimintamalleja. </a:t>
            </a:r>
          </a:p>
          <a:p>
            <a:pPr marL="914400" lvl="0" indent="-228600" rtl="0">
              <a:spcBef>
                <a:spcPts val="0"/>
              </a:spcBef>
              <a:buSzPct val="100000"/>
            </a:pPr>
            <a:r>
              <a:rPr lang="fi-FI" sz="2400"/>
              <a:t>Tavoitteena järjestelmällisyys, kattavuus, avoimuus, kritisoitavuus.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395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THL</a:t>
            </a:r>
            <a:endParaRPr lang="fi-FI" sz="395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0"/>
              </a:spcBef>
            </a:pPr>
            <a:r>
              <a:rPr lang="fi-FI"/>
              <a:t>STM:n alainen asiantuntija- ja tutkimuslaitos</a:t>
            </a:r>
          </a:p>
          <a:p>
            <a:pPr marL="457200" marR="0" lvl="0" indent="-228600" algn="l" rtl="0">
              <a:spcBef>
                <a:spcPts val="0"/>
              </a:spcBef>
            </a:pPr>
            <a:r>
              <a:rPr lang="fi-FI"/>
              <a:t>Yhteensä n. 1000 htv</a:t>
            </a:r>
          </a:p>
          <a:p>
            <a:pPr marL="457200" marR="0" lvl="0" indent="-228600" algn="l" rtl="0">
              <a:spcBef>
                <a:spcPts val="0"/>
              </a:spcBef>
            </a:pPr>
            <a:r>
              <a:rPr lang="fi-FI"/>
              <a:t>Terveydensuojeluosastolla n. 140 htv</a:t>
            </a:r>
          </a:p>
          <a:p>
            <a:pPr marL="914400" marR="0" lvl="1" indent="-228600" algn="l" rtl="0">
              <a:spcBef>
                <a:spcPts val="0"/>
              </a:spcBef>
            </a:pPr>
            <a:r>
              <a:rPr lang="fi-FI"/>
              <a:t>Yhtenä painopisteenä vaikutusarvioinnit ja päätöstuki</a:t>
            </a:r>
          </a:p>
          <a:p>
            <a:pPr marL="457200" marR="0" lvl="0" indent="-228600" algn="l" rtl="0">
              <a:spcBef>
                <a:spcPts val="0"/>
              </a:spcBef>
            </a:pPr>
            <a:r>
              <a:rPr lang="fi-FI"/>
              <a:t>Hankkeessa Jouni Tuomisto (LT, dos) ja Arja Asikainen (FT)</a:t>
            </a:r>
          </a:p>
        </p:txBody>
      </p:sp>
      <p:pic>
        <p:nvPicPr>
          <p:cNvPr id="4" name="Shape 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92080" y="195486"/>
            <a:ext cx="1189325" cy="8891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0"/>
              </a:spcBef>
              <a:buSzPct val="100000"/>
            </a:pPr>
            <a:r>
              <a:rPr lang="fi-FI" sz="2800" dirty="0" err="1"/>
              <a:t>Pohjois</a:t>
            </a:r>
            <a:r>
              <a:rPr lang="fi-FI" sz="2800" dirty="0"/>
              <a:t>-Euroopassa toimiva tutkimus- ja konsultointiyritys: Suomi, Tanska, Ruotsi, Norja, Belgia ja Latvia.</a:t>
            </a:r>
          </a:p>
          <a:p>
            <a:pPr marL="457200" marR="0" lvl="0" indent="-228600" algn="l" rtl="0">
              <a:spcBef>
                <a:spcPts val="0"/>
              </a:spcBef>
              <a:buSzPct val="100000"/>
            </a:pPr>
            <a:r>
              <a:rPr lang="fi-FI" sz="2800" dirty="0"/>
              <a:t>Tutkimuksia, ohjelma- ja hankearviointeja sekä kehityspalveluja.</a:t>
            </a:r>
          </a:p>
          <a:p>
            <a:pPr marL="457200" marR="0" lvl="0" indent="-228600" algn="l" rtl="0">
              <a:spcBef>
                <a:spcPts val="0"/>
              </a:spcBef>
              <a:buSzPct val="100000"/>
            </a:pPr>
            <a:r>
              <a:rPr lang="fi-FI" sz="2800" dirty="0"/>
              <a:t>Hankkeesta päävastuussa vanhempi analyytikko Jussi Nissilä. Tj. Arttu Vainio sekä tutkija Juho-Matti Paavola mukana ajoittain.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64088" y="248200"/>
            <a:ext cx="3600788" cy="88339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uorakulmio 1"/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 </a:t>
            </a:r>
          </a:p>
        </p:txBody>
      </p:sp>
      <p:sp>
        <p:nvSpPr>
          <p:cNvPr id="3" name="Suorakulmio 2"/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 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/>
        </p:nvSpPr>
        <p:spPr>
          <a:xfrm>
            <a:off x="2771800" y="228956"/>
            <a:ext cx="4204109" cy="472882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r>
              <a:rPr lang="fi-FI" sz="2250" b="1" dirty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Avoimen datan verkostoija, tekijä ja </a:t>
            </a:r>
            <a:r>
              <a:rPr lang="fi-FI" sz="2250" b="1" dirty="0" smtClean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puolestapuhuja</a:t>
            </a:r>
          </a:p>
          <a:p>
            <a:endParaRPr lang="en" sz="2250" b="1" dirty="0" smtClean="0">
              <a:solidFill>
                <a:srgbClr val="7AB8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en" sz="2250" b="1" dirty="0" smtClean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3000</a:t>
            </a:r>
            <a:r>
              <a:rPr lang="en" sz="2250" b="1" dirty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+ ihmisen </a:t>
            </a:r>
            <a:r>
              <a:rPr lang="en" sz="2250" b="1" dirty="0" smtClean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verkosto</a:t>
            </a:r>
            <a:endParaRPr sz="2250" b="1" dirty="0">
              <a:solidFill>
                <a:srgbClr val="7AB8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en" sz="2250" b="1" dirty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350 </a:t>
            </a:r>
            <a:r>
              <a:rPr lang="en" sz="2250" b="1" dirty="0" smtClean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jäsentä</a:t>
            </a:r>
            <a:endParaRPr sz="2250" b="1" dirty="0">
              <a:solidFill>
                <a:srgbClr val="7AB8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en" sz="2250" b="1" dirty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10 </a:t>
            </a:r>
            <a:r>
              <a:rPr lang="en" sz="2250" b="1" dirty="0" smtClean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työryhmää</a:t>
            </a:r>
            <a:endParaRPr sz="2250" b="1" dirty="0">
              <a:solidFill>
                <a:srgbClr val="7AB8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en" sz="2250" b="1" dirty="0" smtClean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20+ projektia</a:t>
            </a:r>
            <a:endParaRPr sz="2250" b="1" dirty="0">
              <a:solidFill>
                <a:srgbClr val="7AB8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en" sz="2250" b="1" dirty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Perustettu 2012</a:t>
            </a:r>
          </a:p>
          <a:p>
            <a:endParaRPr sz="1800" b="1" dirty="0">
              <a:solidFill>
                <a:srgbClr val="7AB8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en" sz="1800" b="1" dirty="0" smtClean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Kansainvälisesti </a:t>
            </a:r>
            <a:r>
              <a:rPr lang="en" sz="1800" b="1" dirty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30+ maassa, lähtöisin Iso-Britanniasta </a:t>
            </a:r>
            <a:r>
              <a:rPr lang="en" sz="1800" b="1" dirty="0" smtClean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2004</a:t>
            </a:r>
          </a:p>
          <a:p>
            <a:endParaRPr lang="en" sz="1800" b="1" dirty="0" smtClean="0">
              <a:solidFill>
                <a:srgbClr val="7AB8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fi-FI" sz="1800" b="1" dirty="0">
                <a:solidFill>
                  <a:srgbClr val="7AB800"/>
                </a:solidFill>
                <a:latin typeface="Open Sans"/>
                <a:ea typeface="Open Sans"/>
                <a:cs typeface="Open Sans"/>
                <a:sym typeface="Open Sans"/>
              </a:rPr>
              <a:t>Hankkeessa Teemu Ropponen (DI) ja Raimo Muurinen (YTK)</a:t>
            </a:r>
          </a:p>
          <a:p>
            <a:endParaRPr lang="en" sz="1800" b="1" dirty="0">
              <a:solidFill>
                <a:srgbClr val="7AB8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endParaRPr lang="en" sz="1800" b="1" dirty="0">
              <a:solidFill>
                <a:srgbClr val="7AB8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37" name="Shape 37"/>
          <p:cNvGrpSpPr/>
          <p:nvPr/>
        </p:nvGrpSpPr>
        <p:grpSpPr>
          <a:xfrm>
            <a:off x="1038538" y="411510"/>
            <a:ext cx="1489050" cy="943109"/>
            <a:chOff x="1325788" y="5459295"/>
            <a:chExt cx="1985400" cy="1257479"/>
          </a:xfrm>
        </p:grpSpPr>
        <p:pic>
          <p:nvPicPr>
            <p:cNvPr id="38" name="Shape 3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862347" y="5459295"/>
              <a:ext cx="849940" cy="84993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" name="Shape 39"/>
            <p:cNvSpPr txBox="1"/>
            <p:nvPr/>
          </p:nvSpPr>
          <p:spPr>
            <a:xfrm>
              <a:off x="1325788" y="6339375"/>
              <a:ext cx="1985400" cy="377399"/>
            </a:xfrm>
            <a:prstGeom prst="rect">
              <a:avLst/>
            </a:prstGeom>
            <a:noFill/>
            <a:ln>
              <a:noFill/>
            </a:ln>
          </p:spPr>
          <p:txBody>
            <a:bodyPr lIns="68569" tIns="68569" rIns="68569" bIns="68569" anchor="t" anchorCtr="0">
              <a:noAutofit/>
            </a:bodyPr>
            <a:lstStyle/>
            <a:p>
              <a:pPr algn="ctr"/>
              <a:r>
                <a:rPr lang="en" sz="900" b="1">
                  <a:latin typeface="Open Sans"/>
                  <a:ea typeface="Open Sans"/>
                  <a:cs typeface="Open Sans"/>
                  <a:sym typeface="Open Sans"/>
                </a:rPr>
                <a:t>Hallinnon avoin data</a:t>
              </a:r>
            </a:p>
          </p:txBody>
        </p:sp>
      </p:grpSp>
      <p:grpSp>
        <p:nvGrpSpPr>
          <p:cNvPr id="40" name="Shape 40"/>
          <p:cNvGrpSpPr/>
          <p:nvPr/>
        </p:nvGrpSpPr>
        <p:grpSpPr>
          <a:xfrm>
            <a:off x="1225998" y="3220083"/>
            <a:ext cx="972899" cy="928571"/>
            <a:chOff x="200429" y="305283"/>
            <a:chExt cx="1297199" cy="1238095"/>
          </a:xfrm>
        </p:grpSpPr>
        <p:pic>
          <p:nvPicPr>
            <p:cNvPr id="41" name="Shape 4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10906" y="305283"/>
              <a:ext cx="849940" cy="84993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2" name="Shape 42"/>
            <p:cNvSpPr txBox="1"/>
            <p:nvPr/>
          </p:nvSpPr>
          <p:spPr>
            <a:xfrm>
              <a:off x="200429" y="1165979"/>
              <a:ext cx="1297199" cy="377399"/>
            </a:xfrm>
            <a:prstGeom prst="rect">
              <a:avLst/>
            </a:prstGeom>
            <a:noFill/>
            <a:ln>
              <a:noFill/>
            </a:ln>
          </p:spPr>
          <p:txBody>
            <a:bodyPr lIns="68569" tIns="68569" rIns="68569" bIns="68569" anchor="t" anchorCtr="0">
              <a:noAutofit/>
            </a:bodyPr>
            <a:lstStyle/>
            <a:p>
              <a:pPr algn="ctr"/>
              <a:r>
                <a:rPr lang="en" sz="900" b="1">
                  <a:latin typeface="Open Sans"/>
                  <a:ea typeface="Open Sans"/>
                  <a:cs typeface="Open Sans"/>
                  <a:sym typeface="Open Sans"/>
                </a:rPr>
                <a:t>Avoin GLAM</a:t>
              </a:r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254577" y="4175835"/>
            <a:ext cx="915750" cy="920503"/>
            <a:chOff x="1740809" y="1581858"/>
            <a:chExt cx="1221000" cy="1227337"/>
          </a:xfrm>
        </p:grpSpPr>
        <p:pic>
          <p:nvPicPr>
            <p:cNvPr id="44" name="Shape 4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926692" y="1581858"/>
              <a:ext cx="849940" cy="84993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5" name="Shape 45"/>
            <p:cNvSpPr txBox="1"/>
            <p:nvPr/>
          </p:nvSpPr>
          <p:spPr>
            <a:xfrm>
              <a:off x="1740809" y="2431796"/>
              <a:ext cx="1221000" cy="377399"/>
            </a:xfrm>
            <a:prstGeom prst="rect">
              <a:avLst/>
            </a:prstGeom>
            <a:noFill/>
            <a:ln>
              <a:noFill/>
            </a:ln>
          </p:spPr>
          <p:txBody>
            <a:bodyPr lIns="68569" tIns="68569" rIns="68569" bIns="68569" anchor="t" anchorCtr="0">
              <a:noAutofit/>
            </a:bodyPr>
            <a:lstStyle/>
            <a:p>
              <a:pPr algn="ctr"/>
              <a:r>
                <a:rPr lang="en" sz="900" b="1">
                  <a:latin typeface="Open Sans"/>
                  <a:ea typeface="Open Sans"/>
                  <a:cs typeface="Open Sans"/>
                  <a:sym typeface="Open Sans"/>
                </a:rPr>
                <a:t>Avoin tiede</a:t>
              </a:r>
            </a:p>
          </p:txBody>
        </p:sp>
      </p:grpSp>
      <p:grpSp>
        <p:nvGrpSpPr>
          <p:cNvPr id="46" name="Shape 46"/>
          <p:cNvGrpSpPr/>
          <p:nvPr/>
        </p:nvGrpSpPr>
        <p:grpSpPr>
          <a:xfrm>
            <a:off x="-180528" y="1357448"/>
            <a:ext cx="1756799" cy="928571"/>
            <a:chOff x="1168959" y="305283"/>
            <a:chExt cx="2342399" cy="1238095"/>
          </a:xfrm>
        </p:grpSpPr>
        <p:sp>
          <p:nvSpPr>
            <p:cNvPr id="47" name="Shape 47"/>
            <p:cNvSpPr txBox="1"/>
            <p:nvPr/>
          </p:nvSpPr>
          <p:spPr>
            <a:xfrm>
              <a:off x="1168959" y="1165979"/>
              <a:ext cx="2342399" cy="377399"/>
            </a:xfrm>
            <a:prstGeom prst="rect">
              <a:avLst/>
            </a:prstGeom>
            <a:noFill/>
            <a:ln>
              <a:noFill/>
            </a:ln>
          </p:spPr>
          <p:txBody>
            <a:bodyPr lIns="68569" tIns="68569" rIns="68569" bIns="68569" anchor="t" anchorCtr="0">
              <a:noAutofit/>
            </a:bodyPr>
            <a:lstStyle/>
            <a:p>
              <a:pPr algn="ctr"/>
              <a:r>
                <a:rPr lang="en" sz="900" b="1">
                  <a:latin typeface="Open Sans"/>
                  <a:ea typeface="Open Sans"/>
                  <a:cs typeface="Open Sans"/>
                  <a:sym typeface="Open Sans"/>
                </a:rPr>
                <a:t>Avoin kestävä kehitys</a:t>
              </a:r>
            </a:p>
          </p:txBody>
        </p:sp>
        <p:pic>
          <p:nvPicPr>
            <p:cNvPr id="48" name="Shape 48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915300" y="305283"/>
              <a:ext cx="849940" cy="84993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9" name="Shape 49"/>
          <p:cNvGrpSpPr/>
          <p:nvPr/>
        </p:nvGrpSpPr>
        <p:grpSpPr>
          <a:xfrm>
            <a:off x="50124" y="4172754"/>
            <a:ext cx="1109025" cy="926664"/>
            <a:chOff x="123797" y="4152800"/>
            <a:chExt cx="1478700" cy="1235552"/>
          </a:xfrm>
        </p:grpSpPr>
        <p:sp>
          <p:nvSpPr>
            <p:cNvPr id="50" name="Shape 50"/>
            <p:cNvSpPr txBox="1"/>
            <p:nvPr/>
          </p:nvSpPr>
          <p:spPr>
            <a:xfrm>
              <a:off x="123797" y="5010952"/>
              <a:ext cx="1478700" cy="377399"/>
            </a:xfrm>
            <a:prstGeom prst="rect">
              <a:avLst/>
            </a:prstGeom>
            <a:noFill/>
            <a:ln>
              <a:noFill/>
            </a:ln>
          </p:spPr>
          <p:txBody>
            <a:bodyPr lIns="68569" tIns="68569" rIns="68569" bIns="68569" anchor="t" anchorCtr="0">
              <a:noAutofit/>
            </a:bodyPr>
            <a:lstStyle/>
            <a:p>
              <a:pPr algn="ctr"/>
              <a:r>
                <a:rPr lang="en" sz="900" b="1">
                  <a:latin typeface="Open Sans"/>
                  <a:ea typeface="Open Sans"/>
                  <a:cs typeface="Open Sans"/>
                  <a:sym typeface="Open Sans"/>
                </a:rPr>
                <a:t>Avoin oppi</a:t>
              </a:r>
            </a:p>
          </p:txBody>
        </p:sp>
        <p:pic>
          <p:nvPicPr>
            <p:cNvPr id="51" name="Shape 51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416441" y="4152800"/>
              <a:ext cx="849940" cy="84993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2" name="Shape 52"/>
          <p:cNvGrpSpPr/>
          <p:nvPr/>
        </p:nvGrpSpPr>
        <p:grpSpPr>
          <a:xfrm>
            <a:off x="1123396" y="2259679"/>
            <a:ext cx="1178099" cy="943571"/>
            <a:chOff x="1554826" y="2853833"/>
            <a:chExt cx="1570799" cy="1258095"/>
          </a:xfrm>
        </p:grpSpPr>
        <p:sp>
          <p:nvSpPr>
            <p:cNvPr id="53" name="Shape 53"/>
            <p:cNvSpPr txBox="1"/>
            <p:nvPr/>
          </p:nvSpPr>
          <p:spPr>
            <a:xfrm>
              <a:off x="1554826" y="3734529"/>
              <a:ext cx="1570799" cy="377399"/>
            </a:xfrm>
            <a:prstGeom prst="rect">
              <a:avLst/>
            </a:prstGeom>
            <a:noFill/>
            <a:ln>
              <a:noFill/>
            </a:ln>
          </p:spPr>
          <p:txBody>
            <a:bodyPr lIns="68569" tIns="68569" rIns="68569" bIns="68569" anchor="t" anchorCtr="0">
              <a:noAutofit/>
            </a:bodyPr>
            <a:lstStyle/>
            <a:p>
              <a:pPr algn="ctr"/>
              <a:r>
                <a:rPr lang="en" sz="900" b="1">
                  <a:latin typeface="Open Sans"/>
                  <a:ea typeface="Open Sans"/>
                  <a:cs typeface="Open Sans"/>
                  <a:sym typeface="Open Sans"/>
                </a:rPr>
                <a:t>Avoin demokratia</a:t>
              </a:r>
            </a:p>
          </p:txBody>
        </p:sp>
        <p:pic>
          <p:nvPicPr>
            <p:cNvPr id="54" name="Shape 54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1915307" y="2853833"/>
              <a:ext cx="849940" cy="84993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5" name="Shape 55"/>
          <p:cNvGrpSpPr/>
          <p:nvPr/>
        </p:nvGrpSpPr>
        <p:grpSpPr>
          <a:xfrm>
            <a:off x="50126" y="3212802"/>
            <a:ext cx="1232550" cy="943124"/>
            <a:chOff x="1518575" y="4171638"/>
            <a:chExt cx="1643400" cy="1257498"/>
          </a:xfrm>
        </p:grpSpPr>
        <p:sp>
          <p:nvSpPr>
            <p:cNvPr id="56" name="Shape 56"/>
            <p:cNvSpPr txBox="1"/>
            <p:nvPr/>
          </p:nvSpPr>
          <p:spPr>
            <a:xfrm>
              <a:off x="1518575" y="5051737"/>
              <a:ext cx="1643400" cy="377399"/>
            </a:xfrm>
            <a:prstGeom prst="rect">
              <a:avLst/>
            </a:prstGeom>
            <a:noFill/>
            <a:ln>
              <a:noFill/>
            </a:ln>
          </p:spPr>
          <p:txBody>
            <a:bodyPr lIns="68569" tIns="68569" rIns="68569" bIns="68569" anchor="t" anchorCtr="0">
              <a:noAutofit/>
            </a:bodyPr>
            <a:lstStyle/>
            <a:p>
              <a:pPr algn="ctr"/>
              <a:r>
                <a:rPr lang="en" sz="900" b="1">
                  <a:latin typeface="Open Sans"/>
                  <a:ea typeface="Open Sans"/>
                  <a:cs typeface="Open Sans"/>
                  <a:sym typeface="Open Sans"/>
                </a:rPr>
                <a:t>Avoimet lisenssit</a:t>
              </a:r>
            </a:p>
          </p:txBody>
        </p:sp>
        <p:pic>
          <p:nvPicPr>
            <p:cNvPr id="57" name="Shape 57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1893514" y="4171638"/>
              <a:ext cx="849940" cy="84993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Shape 58"/>
          <p:cNvGrpSpPr/>
          <p:nvPr/>
        </p:nvGrpSpPr>
        <p:grpSpPr>
          <a:xfrm>
            <a:off x="1278646" y="1357432"/>
            <a:ext cx="867600" cy="928578"/>
            <a:chOff x="272102" y="1581850"/>
            <a:chExt cx="1156800" cy="1238104"/>
          </a:xfrm>
        </p:grpSpPr>
        <p:sp>
          <p:nvSpPr>
            <p:cNvPr id="59" name="Shape 59"/>
            <p:cNvSpPr txBox="1"/>
            <p:nvPr/>
          </p:nvSpPr>
          <p:spPr>
            <a:xfrm>
              <a:off x="272102" y="2442554"/>
              <a:ext cx="1156800" cy="377399"/>
            </a:xfrm>
            <a:prstGeom prst="rect">
              <a:avLst/>
            </a:prstGeom>
            <a:noFill/>
            <a:ln>
              <a:noFill/>
            </a:ln>
          </p:spPr>
          <p:txBody>
            <a:bodyPr lIns="68569" tIns="68569" rIns="68569" bIns="68569" anchor="t" anchorCtr="0">
              <a:noAutofit/>
            </a:bodyPr>
            <a:lstStyle/>
            <a:p>
              <a:pPr algn="ctr"/>
              <a:r>
                <a:rPr lang="en" sz="900" b="1">
                  <a:latin typeface="Open Sans"/>
                  <a:ea typeface="Open Sans"/>
                  <a:cs typeface="Open Sans"/>
                  <a:sym typeface="Open Sans"/>
                </a:rPr>
                <a:t>MyData</a:t>
              </a:r>
            </a:p>
          </p:txBody>
        </p:sp>
        <p:pic>
          <p:nvPicPr>
            <p:cNvPr id="60" name="Shape 60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425660" y="1581850"/>
              <a:ext cx="849940" cy="84993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1" name="Shape 61"/>
          <p:cNvGrpSpPr/>
          <p:nvPr/>
        </p:nvGrpSpPr>
        <p:grpSpPr>
          <a:xfrm>
            <a:off x="160944" y="415970"/>
            <a:ext cx="1010924" cy="934181"/>
            <a:chOff x="175132" y="2866355"/>
            <a:chExt cx="1347899" cy="1245574"/>
          </a:xfrm>
        </p:grpSpPr>
        <p:sp>
          <p:nvSpPr>
            <p:cNvPr id="62" name="Shape 62"/>
            <p:cNvSpPr txBox="1"/>
            <p:nvPr/>
          </p:nvSpPr>
          <p:spPr>
            <a:xfrm>
              <a:off x="175132" y="3734529"/>
              <a:ext cx="1347899" cy="377399"/>
            </a:xfrm>
            <a:prstGeom prst="rect">
              <a:avLst/>
            </a:prstGeom>
            <a:noFill/>
            <a:ln>
              <a:noFill/>
            </a:ln>
          </p:spPr>
          <p:txBody>
            <a:bodyPr lIns="68569" tIns="68569" rIns="68569" bIns="68569" anchor="t" anchorCtr="0">
              <a:noAutofit/>
            </a:bodyPr>
            <a:lstStyle/>
            <a:p>
              <a:pPr algn="ctr"/>
              <a:r>
                <a:rPr lang="en" sz="900" b="1">
                  <a:latin typeface="Open Sans"/>
                  <a:ea typeface="Open Sans"/>
                  <a:cs typeface="Open Sans"/>
                  <a:sym typeface="Open Sans"/>
                </a:rPr>
                <a:t>Datajalostamo</a:t>
              </a:r>
            </a:p>
          </p:txBody>
        </p:sp>
        <p:sp>
          <p:nvSpPr>
            <p:cNvPr id="63" name="Shape 63"/>
            <p:cNvSpPr/>
            <p:nvPr/>
          </p:nvSpPr>
          <p:spPr>
            <a:xfrm>
              <a:off x="429813" y="2866355"/>
              <a:ext cx="849900" cy="849900"/>
            </a:xfrm>
            <a:prstGeom prst="rect">
              <a:avLst/>
            </a:prstGeom>
            <a:solidFill>
              <a:srgbClr val="000000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endParaRPr sz="1050"/>
            </a:p>
          </p:txBody>
        </p:sp>
        <p:pic>
          <p:nvPicPr>
            <p:cNvPr id="64" name="Shape 64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450124" y="3235718"/>
              <a:ext cx="809317" cy="1111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5" name="Shape 65"/>
          <p:cNvGrpSpPr/>
          <p:nvPr/>
        </p:nvGrpSpPr>
        <p:grpSpPr>
          <a:xfrm>
            <a:off x="160944" y="2259669"/>
            <a:ext cx="1010924" cy="898668"/>
            <a:chOff x="175132" y="5506645"/>
            <a:chExt cx="1347899" cy="1198224"/>
          </a:xfrm>
        </p:grpSpPr>
        <p:grpSp>
          <p:nvGrpSpPr>
            <p:cNvPr id="66" name="Shape 66"/>
            <p:cNvGrpSpPr/>
            <p:nvPr/>
          </p:nvGrpSpPr>
          <p:grpSpPr>
            <a:xfrm>
              <a:off x="175132" y="5506645"/>
              <a:ext cx="1347899" cy="1198224"/>
              <a:chOff x="175132" y="5506645"/>
              <a:chExt cx="1347899" cy="1198224"/>
            </a:xfrm>
          </p:grpSpPr>
          <p:sp>
            <p:nvSpPr>
              <p:cNvPr id="67" name="Shape 67"/>
              <p:cNvSpPr txBox="1"/>
              <p:nvPr/>
            </p:nvSpPr>
            <p:spPr>
              <a:xfrm>
                <a:off x="175132" y="6327469"/>
                <a:ext cx="1347899" cy="3773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68569" tIns="68569" rIns="68569" bIns="68569" anchor="t" anchorCtr="0">
                <a:noAutofit/>
              </a:bodyPr>
              <a:lstStyle/>
              <a:p>
                <a:pPr algn="ctr"/>
                <a:r>
                  <a:rPr lang="en" sz="900" b="1">
                    <a:latin typeface="Open Sans"/>
                    <a:ea typeface="Open Sans"/>
                    <a:cs typeface="Open Sans"/>
                    <a:sym typeface="Open Sans"/>
                  </a:rPr>
                  <a:t>Avoin API</a:t>
                </a:r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424113" y="5506645"/>
                <a:ext cx="849900" cy="849900"/>
              </a:xfrm>
              <a:prstGeom prst="rect">
                <a:avLst/>
              </a:prstGeom>
              <a:solidFill>
                <a:srgbClr val="00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68569" tIns="68569" rIns="68569" bIns="68569" anchor="ctr" anchorCtr="0">
                <a:noAutofit/>
              </a:bodyPr>
              <a:lstStyle/>
              <a:p>
                <a:endParaRPr sz="1050"/>
              </a:p>
            </p:txBody>
          </p:sp>
        </p:grpSp>
        <p:sp>
          <p:nvSpPr>
            <p:cNvPr id="69" name="Shape 69"/>
            <p:cNvSpPr txBox="1"/>
            <p:nvPr/>
          </p:nvSpPr>
          <p:spPr>
            <a:xfrm>
              <a:off x="387131" y="5711900"/>
              <a:ext cx="952200" cy="377399"/>
            </a:xfrm>
            <a:prstGeom prst="rect">
              <a:avLst/>
            </a:prstGeom>
            <a:noFill/>
            <a:ln>
              <a:noFill/>
            </a:ln>
          </p:spPr>
          <p:txBody>
            <a:bodyPr lIns="68569" tIns="68569" rIns="68569" bIns="68569" anchor="t" anchorCtr="0">
              <a:noAutofit/>
            </a:bodyPr>
            <a:lstStyle/>
            <a:p>
              <a:pPr algn="ctr"/>
              <a:r>
                <a:rPr lang="en" sz="900">
                  <a:solidFill>
                    <a:srgbClr val="FFFFFF"/>
                  </a:solidFill>
                </a:rPr>
                <a:t>{Avoin:API}</a:t>
              </a:r>
            </a:p>
          </p:txBody>
        </p:sp>
      </p:grpSp>
      <p:pic>
        <p:nvPicPr>
          <p:cNvPr id="70" name="Shape 12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380312" y="206346"/>
            <a:ext cx="1699775" cy="20796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0380970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Hankkeen tuotokset ja luonnosten aikataulu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Kirjallisuuskatsaus menetelmiin (1</a:t>
            </a:r>
            <a:r>
              <a:rPr lang="fi-FI" sz="2950" dirty="0"/>
              <a:t>0</a:t>
            </a:r>
            <a:r>
              <a:rPr lang="fi-FI" sz="2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/2015)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 dirty="0"/>
              <a:t>Tarvekartoitus</a:t>
            </a:r>
            <a:r>
              <a:rPr lang="fi-FI" sz="2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fi-FI" sz="295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12/2015)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 dirty="0" smtClean="0"/>
              <a:t>Sisäänajosuunnitelma </a:t>
            </a:r>
            <a:r>
              <a:rPr lang="fi-FI" sz="2950" dirty="0"/>
              <a:t>(02/2016)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Ketterät kokeilut (kevät 2016)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Viestintä- ja vaikuttaminen (jatkuva)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Loppuraportti (12/2016)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Yhteinen tieto</a:t>
            </a:r>
          </a:p>
        </p:txBody>
      </p:sp>
      <p:pic>
        <p:nvPicPr>
          <p:cNvPr id="134" name="Shape 1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97600" y="918699"/>
            <a:ext cx="5910599" cy="422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Kysymyksiä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400" dirty="0" smtClean="0"/>
              <a:t> Keskitytäänkö tutkimustietoon, perustietovarantoon ja/vai tietoon yleisemmin?</a:t>
            </a:r>
          </a:p>
          <a:p>
            <a:r>
              <a:rPr lang="fi-FI" sz="2400" dirty="0"/>
              <a:t> </a:t>
            </a:r>
            <a:r>
              <a:rPr lang="fi-FI" sz="2400" dirty="0" smtClean="0"/>
              <a:t>Onko fokuksessa vain valtioneuvoston päätöksenteko vai myös hallinnonalat ja/tai kunnat?</a:t>
            </a:r>
          </a:p>
          <a:p>
            <a:r>
              <a:rPr lang="fi-FI" sz="2400" dirty="0"/>
              <a:t> </a:t>
            </a:r>
            <a:r>
              <a:rPr lang="fi-FI" sz="2400" dirty="0" smtClean="0"/>
              <a:t>Halutaanko painottaa tulosten nopeaa käyttöönottoa vai visionäärisyyttä?</a:t>
            </a:r>
          </a:p>
          <a:p>
            <a:r>
              <a:rPr lang="fi-FI" sz="2400" dirty="0"/>
              <a:t> </a:t>
            </a:r>
            <a:r>
              <a:rPr lang="fi-FI" sz="2400" dirty="0" smtClean="0"/>
              <a:t>Mennäänkö sisältö edellä vai halutaanko myös painottaa tutkimustoiminnan tilannekuvaa?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638645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505</Words>
  <Application>Microsoft Office PowerPoint</Application>
  <PresentationFormat>On-screen Show (16:9)</PresentationFormat>
  <Paragraphs>92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Open Sans</vt:lpstr>
      <vt:lpstr>Office Theme</vt:lpstr>
      <vt:lpstr>Yhtäköyttä-hankkeen esittely: miten tieto sidotaan päätöksentekoon?</vt:lpstr>
      <vt:lpstr>Tavoitellut hyödyt</vt:lpstr>
      <vt:lpstr>Jaettu ymmärrys</vt:lpstr>
      <vt:lpstr>THL</vt:lpstr>
      <vt:lpstr>PowerPoint Presentation</vt:lpstr>
      <vt:lpstr>PowerPoint Presentation</vt:lpstr>
      <vt:lpstr>Hankkeen tuotokset ja luonnosten aikataulu</vt:lpstr>
      <vt:lpstr>Yhteinen tieto</vt:lpstr>
      <vt:lpstr>Kysymyksiä</vt:lpstr>
      <vt:lpstr>Miten tästä eteenpäin?</vt:lpstr>
      <vt:lpstr>Loppu</vt:lpstr>
      <vt:lpstr>Yhteinen tieto ja toimeenpano</vt:lpstr>
      <vt:lpstr>Inspiraatiomme lähteitä</vt:lpstr>
      <vt:lpstr>Miksi tarvitaan vaikutusarviointia?</vt:lpstr>
      <vt:lpstr>Helsinki energy decision assessment</vt:lpstr>
      <vt:lpstr>Discussion types  (based on level of synthesis)</vt:lpstr>
      <vt:lpstr>Discussion as source of data</vt:lpstr>
      <vt:lpstr>Structured 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Yhtäköyttä-hankkeen esittely: miten tieto sidotaan päätöksentekoon?</dc:title>
  <dc:creator>Tuomisto Jouni</dc:creator>
  <cp:lastModifiedBy>OR Jussi</cp:lastModifiedBy>
  <cp:revision>9</cp:revision>
  <dcterms:modified xsi:type="dcterms:W3CDTF">2015-09-08T08:01:20Z</dcterms:modified>
</cp:coreProperties>
</file>