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Source Sans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SourceSansPro-bold.fntdata"/><Relationship Id="rId27" Type="http://schemas.openxmlformats.org/officeDocument/2006/relationships/font" Target="fonts/SourceSansPr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SansPr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SourceSansPr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THLfi/koronavilkku-android" TargetMode="External"/><Relationship Id="rId3" Type="http://schemas.openxmlformats.org/officeDocument/2006/relationships/hyperlink" Target="https://github.com/THLfi/koronavilkku-ios" TargetMode="External"/><Relationship Id="rId4" Type="http://schemas.openxmlformats.org/officeDocument/2006/relationships/hyperlink" Target="https://github.com/THLfi/koronavilkku-backend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e19032e10_0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7e19032e10_0_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e05c3cdf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e05c3cdf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e05c3cdf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e05c3cdf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e05c3cdf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e05c3cdf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e05c3cdf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e05c3cdf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e05c3cdf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9e05c3cdf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e05c3cdf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e05c3cdf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e05c3cdf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e05c3cdf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e05c3cdf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e05c3cdf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Koronavilkku on avointa lähdekoodia, ja koodi löytyy osoitteesta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https://github.com/THLfi/koronavilkku-android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https://github.com/THLfi/koronavilkku-ios</a:t>
            </a:r>
            <a:r>
              <a:rPr lang="en-GB"/>
              <a:t> ja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https://github.com/THLfi/koronavilkku-backend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e05c3cdf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e05c3cdf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e05c3cdf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e05c3cdf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e19032e10_0_4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7e19032e10_0_4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e05c3cdf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9e05c3cdf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e05c3cdf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e05c3cdf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e05c3cdf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e05c3cdf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e05c3cdf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e05c3cdf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e05c3cdf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e05c3cdf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e05c3cdf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e05c3cdf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e05c3cd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e05c3cd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e05c3cd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e05c3cd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7.jpg"/><Relationship Id="rId4" Type="http://schemas.openxmlformats.org/officeDocument/2006/relationships/image" Target="../media/image15.jpg"/><Relationship Id="rId5" Type="http://schemas.openxmlformats.org/officeDocument/2006/relationships/image" Target="../media/image2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24.jpg"/><Relationship Id="rId4" Type="http://schemas.openxmlformats.org/officeDocument/2006/relationships/image" Target="../media/image16.jpg"/><Relationship Id="rId5" Type="http://schemas.openxmlformats.org/officeDocument/2006/relationships/image" Target="../media/image26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5.jpg"/><Relationship Id="rId4" Type="http://schemas.openxmlformats.org/officeDocument/2006/relationships/image" Target="../media/image23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lehti - yleinen" showMasterSp="0">
  <p:cSld name="Kansilehti - yleinen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1390" l="0" r="0" t="0"/>
          <a:stretch/>
        </p:blipFill>
        <p:spPr>
          <a:xfrm>
            <a:off x="0" y="3855601"/>
            <a:ext cx="9144000" cy="128485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type="ctrTitle"/>
          </p:nvPr>
        </p:nvSpPr>
        <p:spPr>
          <a:xfrm>
            <a:off x="0" y="2724300"/>
            <a:ext cx="9144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b="1"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0" y="3245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4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i="0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2805417" y="4139100"/>
            <a:ext cx="3534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0" wrap="square" tIns="540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3554005" y="4392900"/>
            <a:ext cx="20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857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85201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okuvakollaasi erilaisista suomalaisista syntyperän ja iän mukaan."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1" y="0"/>
            <a:ext cx="2285511" cy="128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1285201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1"/>
            <a:ext cx="4572230" cy="257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THL:n logo" id="76" name="Google Shape;76;p14"/>
          <p:cNvGrpSpPr/>
          <p:nvPr/>
        </p:nvGrpSpPr>
        <p:grpSpPr>
          <a:xfrm>
            <a:off x="378062" y="389841"/>
            <a:ext cx="1421962" cy="507748"/>
            <a:chOff x="2633663" y="2192338"/>
            <a:chExt cx="6926262" cy="2473200"/>
          </a:xfrm>
        </p:grpSpPr>
        <p:sp>
          <p:nvSpPr>
            <p:cNvPr id="77" name="Google Shape;77;p14"/>
            <p:cNvSpPr/>
            <p:nvPr/>
          </p:nvSpPr>
          <p:spPr>
            <a:xfrm>
              <a:off x="5743575" y="2598738"/>
              <a:ext cx="985841" cy="1857373"/>
            </a:xfrm>
            <a:custGeom>
              <a:rect b="b" l="l" r="r" t="t"/>
              <a:pathLst>
                <a:path extrusionOk="0" h="5151" w="2733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7046913" y="2425700"/>
              <a:ext cx="1587496" cy="2016120"/>
            </a:xfrm>
            <a:custGeom>
              <a:rect b="b" l="l" r="r" t="t"/>
              <a:pathLst>
                <a:path extrusionOk="0" h="5589" w="4405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921750" y="2598738"/>
              <a:ext cx="638175" cy="1843093"/>
            </a:xfrm>
            <a:custGeom>
              <a:rect b="b" l="l" r="r" t="t"/>
              <a:pathLst>
                <a:path extrusionOk="0" h="5112" w="1771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633663" y="2192338"/>
              <a:ext cx="2471700" cy="2473200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3971925" y="2928938"/>
              <a:ext cx="849315" cy="601663"/>
            </a:xfrm>
            <a:custGeom>
              <a:rect b="b" l="l" r="r" t="t"/>
              <a:pathLst>
                <a:path extrusionOk="0" h="1670" w="2357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3617913" y="2427288"/>
              <a:ext cx="503238" cy="893764"/>
            </a:xfrm>
            <a:custGeom>
              <a:rect b="b" l="l" r="r" t="t"/>
              <a:pathLst>
                <a:path extrusionOk="0" h="2477" w="1399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917825" y="2928938"/>
              <a:ext cx="849315" cy="601662"/>
            </a:xfrm>
            <a:custGeom>
              <a:rect b="b" l="l" r="r" t="t"/>
              <a:pathLst>
                <a:path extrusionOk="0" h="1669" w="2357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171825" y="3516313"/>
              <a:ext cx="663577" cy="742949"/>
            </a:xfrm>
            <a:custGeom>
              <a:rect b="b" l="l" r="r" t="t"/>
              <a:pathLst>
                <a:path extrusionOk="0" h="2059" w="1844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903663" y="3516313"/>
              <a:ext cx="663577" cy="742952"/>
            </a:xfrm>
            <a:custGeom>
              <a:rect b="b" l="l" r="r" t="t"/>
              <a:pathLst>
                <a:path extrusionOk="0" h="2057" w="1843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6" name="Google Shape;86;p14"/>
          <p:cNvSpPr txBox="1"/>
          <p:nvPr/>
        </p:nvSpPr>
        <p:spPr>
          <a:xfrm>
            <a:off x="2604863" y="4662263"/>
            <a:ext cx="394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Terveyden ja hyvinvoinnin laitos</a:t>
            </a:r>
            <a:endParaRPr b="1"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lehti - tieteellinen" showMasterSp="0">
  <p:cSld name="Kansilehti - tieteellinen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2">
            <a:alphaModFix/>
          </a:blip>
          <a:srcRect b="1390" l="0" r="0" t="0"/>
          <a:stretch/>
        </p:blipFill>
        <p:spPr>
          <a:xfrm>
            <a:off x="0" y="3855601"/>
            <a:ext cx="9144000" cy="1284858"/>
          </a:xfrm>
          <a:prstGeom prst="rect">
            <a:avLst/>
          </a:prstGeom>
          <a:noFill/>
          <a:ln>
            <a:noFill/>
          </a:ln>
        </p:spPr>
      </p:pic>
      <p:sp>
        <p:nvSpPr>
          <p:cNvPr descr="Laboratoriossa tutkitaan tietokoneen näytöltä dna tuloksia" id="89" name="Google Shape;89;p15"/>
          <p:cNvSpPr txBox="1"/>
          <p:nvPr>
            <p:ph type="ctrTitle"/>
          </p:nvPr>
        </p:nvSpPr>
        <p:spPr>
          <a:xfrm>
            <a:off x="0" y="2724300"/>
            <a:ext cx="9144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b="1"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descr="Laboratoriossa tutkitaan tietokoneen näytöltä dna tuloksia" id="90" name="Google Shape;90;p15"/>
          <p:cNvSpPr txBox="1"/>
          <p:nvPr>
            <p:ph idx="1" type="body"/>
          </p:nvPr>
        </p:nvSpPr>
        <p:spPr>
          <a:xfrm>
            <a:off x="0" y="3245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4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i="0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Laboratoriossa tutkitaan tietokoneen näytöltä dna tuloksia" id="91" name="Google Shape;91;p15"/>
          <p:cNvSpPr txBox="1"/>
          <p:nvPr>
            <p:ph idx="2" type="body"/>
          </p:nvPr>
        </p:nvSpPr>
        <p:spPr>
          <a:xfrm>
            <a:off x="2805417" y="4139100"/>
            <a:ext cx="3534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0" wrap="square" tIns="540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Laboratoriossa tutkitaan tietokoneen näytöltä dna tuloksia" id="92" name="Google Shape;92;p15"/>
          <p:cNvSpPr txBox="1"/>
          <p:nvPr>
            <p:ph idx="10" type="dt"/>
          </p:nvPr>
        </p:nvSpPr>
        <p:spPr>
          <a:xfrm>
            <a:off x="3554005" y="4392900"/>
            <a:ext cx="20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857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" y="1285200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okuvakollaasi THL:n tutkimustyöstä" id="94" name="Google Shape;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900" y="0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900" y="1285200"/>
            <a:ext cx="2286900" cy="128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THL:n logo" id="96" name="Google Shape;96;p15"/>
          <p:cNvGrpSpPr/>
          <p:nvPr/>
        </p:nvGrpSpPr>
        <p:grpSpPr>
          <a:xfrm>
            <a:off x="378062" y="389841"/>
            <a:ext cx="1421962" cy="507748"/>
            <a:chOff x="2633663" y="2192338"/>
            <a:chExt cx="6926262" cy="2473200"/>
          </a:xfrm>
        </p:grpSpPr>
        <p:sp>
          <p:nvSpPr>
            <p:cNvPr id="97" name="Google Shape;97;p15"/>
            <p:cNvSpPr/>
            <p:nvPr/>
          </p:nvSpPr>
          <p:spPr>
            <a:xfrm>
              <a:off x="5743575" y="2598738"/>
              <a:ext cx="985841" cy="1857373"/>
            </a:xfrm>
            <a:custGeom>
              <a:rect b="b" l="l" r="r" t="t"/>
              <a:pathLst>
                <a:path extrusionOk="0" h="5151" w="2733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046913" y="2425700"/>
              <a:ext cx="1587496" cy="2016120"/>
            </a:xfrm>
            <a:custGeom>
              <a:rect b="b" l="l" r="r" t="t"/>
              <a:pathLst>
                <a:path extrusionOk="0" h="5589" w="4405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8921750" y="2598738"/>
              <a:ext cx="638175" cy="1843093"/>
            </a:xfrm>
            <a:custGeom>
              <a:rect b="b" l="l" r="r" t="t"/>
              <a:pathLst>
                <a:path extrusionOk="0" h="5112" w="1771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633663" y="2192338"/>
              <a:ext cx="2471700" cy="2473200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971925" y="2928938"/>
              <a:ext cx="849315" cy="601663"/>
            </a:xfrm>
            <a:custGeom>
              <a:rect b="b" l="l" r="r" t="t"/>
              <a:pathLst>
                <a:path extrusionOk="0" h="1670" w="2357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617913" y="2427288"/>
              <a:ext cx="503238" cy="893764"/>
            </a:xfrm>
            <a:custGeom>
              <a:rect b="b" l="l" r="r" t="t"/>
              <a:pathLst>
                <a:path extrusionOk="0" h="2477" w="1399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917825" y="2928938"/>
              <a:ext cx="849315" cy="601662"/>
            </a:xfrm>
            <a:custGeom>
              <a:rect b="b" l="l" r="r" t="t"/>
              <a:pathLst>
                <a:path extrusionOk="0" h="1669" w="2357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171825" y="3516313"/>
              <a:ext cx="663577" cy="742949"/>
            </a:xfrm>
            <a:custGeom>
              <a:rect b="b" l="l" r="r" t="t"/>
              <a:pathLst>
                <a:path extrusionOk="0" h="2059" w="1844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903663" y="3516313"/>
              <a:ext cx="663577" cy="742952"/>
            </a:xfrm>
            <a:custGeom>
              <a:rect b="b" l="l" r="r" t="t"/>
              <a:pathLst>
                <a:path extrusionOk="0" h="2057" w="1843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106" name="Google Shape;10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800" y="0"/>
            <a:ext cx="4572605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604863" y="4662263"/>
            <a:ext cx="394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Terveyden ja hyvinvoinnin laitos</a:t>
            </a:r>
            <a:endParaRPr b="1"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 - harmaa tausta">
  <p:cSld name="Otsikko ja sisältö - harmaa taust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2">
            <a:alphaModFix/>
          </a:blip>
          <a:srcRect b="5446" l="0" r="0" t="0"/>
          <a:stretch/>
        </p:blipFill>
        <p:spPr>
          <a:xfrm>
            <a:off x="378" y="212"/>
            <a:ext cx="9143240" cy="486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kaksi sisältökohdetta">
  <p:cSld name="Otsikko ja kaksi sisältökohdetta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540543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4662899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kaksi sisältökohdetta - harmaa tausta">
  <p:cSld name="Otsikko ja kaksi sisältökohdetta - harmaa tausta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5446" l="0" r="0" t="0"/>
          <a:stretch/>
        </p:blipFill>
        <p:spPr>
          <a:xfrm>
            <a:off x="378" y="212"/>
            <a:ext cx="9143240" cy="486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540543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4662899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ttelysivu esim. osastoesittely">
  <p:cSld name="Esittelysivu esim. osastoesitte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2883600"/>
            <a:ext cx="4571100" cy="97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218621" y="3015430"/>
            <a:ext cx="41331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67500" spcFirstLastPara="1" rIns="54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4750174" y="176498"/>
            <a:ext cx="41724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0"/>
          <p:cNvSpPr/>
          <p:nvPr>
            <p:ph idx="2" type="pic"/>
          </p:nvPr>
        </p:nvSpPr>
        <p:spPr>
          <a:xfrm>
            <a:off x="0" y="0"/>
            <a:ext cx="4572000" cy="28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2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vihreä - valmiit kuvat">
  <p:cSld name="Välilehti vihreä - valmiit kuvat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1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Kuvia erilaisista suomalaisista ulkoisemassa"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900" y="0"/>
            <a:ext cx="6861864" cy="25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3100"/>
            <a:ext cx="2286900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5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- tuo omat kuvat">
  <p:cSld name="Välilehti - tuo omat kuvat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2"/>
          <p:cNvSpPr/>
          <p:nvPr>
            <p:ph idx="2" type="pic"/>
          </p:nvPr>
        </p:nvSpPr>
        <p:spPr>
          <a:xfrm>
            <a:off x="2286900" y="0"/>
            <a:ext cx="6850800" cy="25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2" name="Google Shape;162;p22"/>
          <p:cNvSpPr/>
          <p:nvPr>
            <p:ph idx="3" type="pic"/>
          </p:nvPr>
        </p:nvSpPr>
        <p:spPr>
          <a:xfrm>
            <a:off x="0" y="2573100"/>
            <a:ext cx="2286900" cy="12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22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1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turkoosi - valmiit kuvat">
  <p:cSld name="Välilehti turkoosi - valmiit kuvat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25484" l="0" r="0" t="0"/>
          <a:stretch/>
        </p:blipFill>
        <p:spPr>
          <a:xfrm>
            <a:off x="-1" y="3855244"/>
            <a:ext cx="9144000" cy="97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3100"/>
            <a:ext cx="2286901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221438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Kuvia eri sukupolvista" id="176" name="Google Shape;17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900" y="-1"/>
            <a:ext cx="6861602" cy="2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8390"/>
              </a:buClr>
              <a:buSzPts val="3000"/>
              <a:buFont typeface="Source Sans Pro"/>
              <a:buNone/>
              <a:defRPr b="1" sz="3000">
                <a:solidFill>
                  <a:srgbClr val="07839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pinkki - valmiit kuvat">
  <p:cSld name="Välilehti pinkki - valmiit kuvat"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2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3099"/>
            <a:ext cx="2286900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221438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Kuvia THL:n henkilökunnasta työnsä äärellä" id="187" name="Google Shape;18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900" y="0"/>
            <a:ext cx="6863400" cy="2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ource Sans Pro"/>
              <a:buNone/>
              <a:defRPr b="1"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sininen - valmiit kuvat">
  <p:cSld name="Välilehti sininen - valmiit kuva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25378" l="0" r="0" t="0"/>
          <a:stretch/>
        </p:blipFill>
        <p:spPr>
          <a:xfrm>
            <a:off x="0" y="3854251"/>
            <a:ext cx="9144000" cy="9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252277" y="675000"/>
            <a:ext cx="17799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Kuvia suomalaisista arjen askareissaan"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900" y="0"/>
            <a:ext cx="2290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571751"/>
            <a:ext cx="2286901" cy="12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221438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0"/>
            <a:ext cx="4571998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ource Sans Pro"/>
              <a:buNone/>
              <a:defRPr b="1"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39998" y="135000"/>
            <a:ext cx="80649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 b="1" i="0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9998" y="1106999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540585" y="4895504"/>
            <a:ext cx="517392" cy="184748"/>
            <a:chOff x="2633663" y="2192338"/>
            <a:chExt cx="6926262" cy="2473200"/>
          </a:xfrm>
        </p:grpSpPr>
        <p:sp>
          <p:nvSpPr>
            <p:cNvPr id="57" name="Google Shape;57;p13"/>
            <p:cNvSpPr/>
            <p:nvPr/>
          </p:nvSpPr>
          <p:spPr>
            <a:xfrm>
              <a:off x="5743575" y="2598738"/>
              <a:ext cx="985841" cy="1857373"/>
            </a:xfrm>
            <a:custGeom>
              <a:rect b="b" l="l" r="r" t="t"/>
              <a:pathLst>
                <a:path extrusionOk="0" h="5151" w="2733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046913" y="2425700"/>
              <a:ext cx="1587496" cy="2016120"/>
            </a:xfrm>
            <a:custGeom>
              <a:rect b="b" l="l" r="r" t="t"/>
              <a:pathLst>
                <a:path extrusionOk="0" h="5589" w="4405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8921750" y="2598738"/>
              <a:ext cx="638175" cy="1843093"/>
            </a:xfrm>
            <a:custGeom>
              <a:rect b="b" l="l" r="r" t="t"/>
              <a:pathLst>
                <a:path extrusionOk="0" h="5112" w="1771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633663" y="2192338"/>
              <a:ext cx="2471700" cy="2473200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971925" y="2928938"/>
              <a:ext cx="849315" cy="601663"/>
            </a:xfrm>
            <a:custGeom>
              <a:rect b="b" l="l" r="r" t="t"/>
              <a:pathLst>
                <a:path extrusionOk="0" h="1670" w="2357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617913" y="2427288"/>
              <a:ext cx="503238" cy="893764"/>
            </a:xfrm>
            <a:custGeom>
              <a:rect b="b" l="l" r="r" t="t"/>
              <a:pathLst>
                <a:path extrusionOk="0" h="2477" w="1399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917825" y="2928938"/>
              <a:ext cx="849315" cy="601662"/>
            </a:xfrm>
            <a:custGeom>
              <a:rect b="b" l="l" r="r" t="t"/>
              <a:pathLst>
                <a:path extrusionOk="0" h="1669" w="2357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171825" y="3516313"/>
              <a:ext cx="663577" cy="742949"/>
            </a:xfrm>
            <a:custGeom>
              <a:rect b="b" l="l" r="r" t="t"/>
              <a:pathLst>
                <a:path extrusionOk="0" h="2059" w="1844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903663" y="3516313"/>
              <a:ext cx="663577" cy="742952"/>
            </a:xfrm>
            <a:custGeom>
              <a:rect b="b" l="l" r="r" t="t"/>
              <a:pathLst>
                <a:path extrusionOk="0" h="2057" w="1843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39">
          <p15:clr>
            <a:srgbClr val="F26B43"/>
          </p15:clr>
        </p15:guide>
        <p15:guide id="2" pos="5419">
          <p15:clr>
            <a:srgbClr val="F26B43"/>
          </p15:clr>
        </p15:guide>
        <p15:guide id="3" orient="horz" pos="2913">
          <p15:clr>
            <a:srgbClr val="F26B43"/>
          </p15:clr>
        </p15:guide>
        <p15:guide id="4" orient="horz" pos="1620">
          <p15:clr>
            <a:srgbClr val="F26B43"/>
          </p15:clr>
        </p15:guide>
        <p15:guide id="5" orient="horz" pos="2429">
          <p15:clr>
            <a:srgbClr val="F26B43"/>
          </p15:clr>
        </p15:guide>
        <p15:guide id="6" pos="2880">
          <p15:clr>
            <a:srgbClr val="F26B43"/>
          </p15:clr>
        </p15:guide>
        <p15:guide id="7" pos="14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hl.fi/avoindat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ctrTitle"/>
          </p:nvPr>
        </p:nvSpPr>
        <p:spPr>
          <a:xfrm>
            <a:off x="0" y="2724300"/>
            <a:ext cx="9144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0" spcFirstLastPara="1" rIns="54000" wrap="square" tIns="270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</a:pPr>
            <a:r>
              <a:rPr lang="en-GB"/>
              <a:t>THL:n avoin data päätöksenteon tukena</a:t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0" y="3245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4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GB"/>
              <a:t>Jouni Tuomisto</a:t>
            </a:r>
            <a:endParaRPr/>
          </a:p>
        </p:txBody>
      </p:sp>
      <p:sp>
        <p:nvSpPr>
          <p:cNvPr id="207" name="Google Shape;207;p26"/>
          <p:cNvSpPr txBox="1"/>
          <p:nvPr>
            <p:ph idx="2" type="body"/>
          </p:nvPr>
        </p:nvSpPr>
        <p:spPr>
          <a:xfrm>
            <a:off x="2077475" y="4139100"/>
            <a:ext cx="51807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0" wrap="square" tIns="54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  <p:sp>
        <p:nvSpPr>
          <p:cNvPr id="208" name="Google Shape;208;p26"/>
          <p:cNvSpPr txBox="1"/>
          <p:nvPr>
            <p:ph idx="10" type="dt"/>
          </p:nvPr>
        </p:nvSpPr>
        <p:spPr>
          <a:xfrm>
            <a:off x="3554005" y="4392900"/>
            <a:ext cx="20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857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</a:t>
            </a:r>
            <a:r>
              <a:rPr lang="en-GB"/>
              <a:t>.2020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5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6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7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8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9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THL:n avointa dataa käyttäviä sovelluksia</a:t>
            </a:r>
            <a:endParaRPr/>
          </a:p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Miils-ruokaneuvontapalvelu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Me-säätiö ja nuorten hyvinvointi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Kuntien hyvinvointikertomus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Koronatilastot uutismedioilla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...potentiaalia olisi enempäänkin</a:t>
            </a:r>
            <a:endParaRPr/>
          </a:p>
        </p:txBody>
      </p:sp>
      <p:sp>
        <p:nvSpPr>
          <p:cNvPr id="310" name="Google Shape;310;p40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6.10.2020</a:t>
            </a:r>
            <a:endParaRPr/>
          </a:p>
        </p:txBody>
      </p:sp>
      <p:sp>
        <p:nvSpPr>
          <p:cNvPr id="311" name="Google Shape;311;p40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1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2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3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3"/>
          <p:cNvSpPr/>
          <p:nvPr/>
        </p:nvSpPr>
        <p:spPr>
          <a:xfrm>
            <a:off x="1039500" y="2849775"/>
            <a:ext cx="769200" cy="296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3"/>
          <p:cNvSpPr/>
          <p:nvPr/>
        </p:nvSpPr>
        <p:spPr>
          <a:xfrm>
            <a:off x="1039500" y="4698000"/>
            <a:ext cx="769200" cy="296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3"/>
          <p:cNvSpPr/>
          <p:nvPr/>
        </p:nvSpPr>
        <p:spPr>
          <a:xfrm rot="10800000">
            <a:off x="7577250" y="3980400"/>
            <a:ext cx="769200" cy="296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4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GB"/>
              <a:t>Sisältö</a:t>
            </a:r>
            <a:endParaRPr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THL:n tietoaineistoja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THL:n avoimet rajapinnat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THL:n dataa hyödyntäviä sovelluksia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Tapausesimerkki: silakan hyöty-riskinarviointi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Tapausesimerkki: koronamallitus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Päätelmiä ja suosituksia</a:t>
            </a:r>
            <a:endParaRPr/>
          </a:p>
        </p:txBody>
      </p:sp>
      <p:sp>
        <p:nvSpPr>
          <p:cNvPr id="215" name="Google Shape;215;p27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</a:t>
            </a:r>
            <a:r>
              <a:rPr lang="en-GB"/>
              <a:t>.2020</a:t>
            </a:r>
            <a:endParaRPr/>
          </a:p>
        </p:txBody>
      </p:sp>
      <p:sp>
        <p:nvSpPr>
          <p:cNvPr id="216" name="Google Shape;216;p27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THL:n avoimen datan haasteita päätöksenteossa</a:t>
            </a:r>
            <a:endParaRPr/>
          </a:p>
        </p:txBody>
      </p:sp>
      <p:sp>
        <p:nvSpPr>
          <p:cNvPr id="348" name="Google Shape;348;p45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Päättäjiä neuvovaa asiantuntijatyötä ei ole ajateltu avoimen datan tuottamiseksi. Siksi prosessit ovat sulkeutuneita.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Myöskään käytettyjen mallien tuloksia tai koodia ei ajatella datana, joka pitäisi avata.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⇒ Jos tällaisia tietoja halutaan avattavaksi, kannattaa olla yhteydessä THL:een ja pyytää niitä. Asiakaspalaute on ratkaisevan tärkeä tietovarantojen kehittämisessä.</a:t>
            </a:r>
            <a:endParaRPr/>
          </a:p>
        </p:txBody>
      </p:sp>
      <p:sp>
        <p:nvSpPr>
          <p:cNvPr id="349" name="Google Shape;349;p45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6.10.2020</a:t>
            </a:r>
            <a:endParaRPr/>
          </a:p>
        </p:txBody>
      </p:sp>
      <p:sp>
        <p:nvSpPr>
          <p:cNvPr id="350" name="Google Shape;350;p45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https://thl.fi/avoindata</a:t>
            </a:r>
            <a:r>
              <a:rPr lang="en-GB"/>
              <a:t> </a:t>
            </a:r>
            <a:endParaRPr/>
          </a:p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Suomen koronatapaukset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Terveydenhuollon suoritteet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Tartuntataudit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Sote-tilastot (Sotkanet.fi)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Terveyden edistämisen kuntavertailut (TEAviisari.fi)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Elintarvikkeiden koostumus (Fineli.fi)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Tilastotietoja alueittain (Terveytemme.fi)</a:t>
            </a:r>
            <a:br>
              <a:rPr lang="en-GB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GB">
                <a:solidFill>
                  <a:srgbClr val="999999"/>
                </a:solidFill>
              </a:rPr>
              <a:t>Ympäristöterveyden vaikutusarvioinnit (opasnet.org) Ei enää THL:n ylläpitämä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59" name="Google Shape;259;p33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6.10.2020</a:t>
            </a:r>
            <a:endParaRPr/>
          </a:p>
        </p:txBody>
      </p:sp>
      <p:sp>
        <p:nvSpPr>
          <p:cNvPr id="260" name="Google Shape;260;p33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Avoimeen dataan useita rajapintoja</a:t>
            </a:r>
            <a:endParaRPr/>
          </a:p>
        </p:txBody>
      </p:sp>
      <p:sp>
        <p:nvSpPr>
          <p:cNvPr id="266" name="Google Shape;266;p34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REST-rajapinnat (automaattiseen tiedonhakuun tarkoitetut)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THL:n kuutiorajapinta (tietokuutiot)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Sotkanet-rajapinta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Fineli-rajapinta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Muut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Osa aineistoista ladattavissa esim. excel-tiedostoina (sote-toimipaikat)</a:t>
            </a:r>
            <a:endParaRPr/>
          </a:p>
        </p:txBody>
      </p:sp>
      <p:sp>
        <p:nvSpPr>
          <p:cNvPr id="267" name="Google Shape;267;p34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6.10.2020</a:t>
            </a:r>
            <a:endParaRPr/>
          </a:p>
        </p:txBody>
      </p:sp>
      <p:sp>
        <p:nvSpPr>
          <p:cNvPr id="268" name="Google Shape;268;p34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L_ppt-pohja_FI_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