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1" r:id="rId3"/>
    <p:sldId id="292" r:id="rId4"/>
    <p:sldId id="293" r:id="rId5"/>
    <p:sldId id="294" r:id="rId6"/>
    <p:sldId id="295" r:id="rId7"/>
    <p:sldId id="323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4" r:id="rId16"/>
    <p:sldId id="305" r:id="rId17"/>
    <p:sldId id="306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32" r:id="rId27"/>
    <p:sldId id="316" r:id="rId28"/>
    <p:sldId id="317" r:id="rId29"/>
    <p:sldId id="318" r:id="rId30"/>
    <p:sldId id="333" r:id="rId31"/>
    <p:sldId id="334" r:id="rId32"/>
    <p:sldId id="335" r:id="rId33"/>
    <p:sldId id="336" r:id="rId34"/>
    <p:sldId id="337" r:id="rId35"/>
    <p:sldId id="319" r:id="rId36"/>
    <p:sldId id="320" r:id="rId37"/>
    <p:sldId id="331" r:id="rId38"/>
    <p:sldId id="321" r:id="rId39"/>
    <p:sldId id="322" r:id="rId40"/>
    <p:sldId id="324" r:id="rId41"/>
    <p:sldId id="325" r:id="rId42"/>
    <p:sldId id="326" r:id="rId43"/>
    <p:sldId id="327" r:id="rId44"/>
    <p:sldId id="328" r:id="rId45"/>
    <p:sldId id="329" r:id="rId46"/>
    <p:sldId id="330" r:id="rId47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42">
          <p15:clr>
            <a:srgbClr val="A4A3A4"/>
          </p15:clr>
        </p15:guide>
        <p15:guide id="2" orient="horz" pos="2614">
          <p15:clr>
            <a:srgbClr val="A4A3A4"/>
          </p15:clr>
        </p15:guide>
        <p15:guide id="3" pos="3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7"/>
    <a:srgbClr val="A8C8E6"/>
    <a:srgbClr val="85B2DC"/>
    <a:srgbClr val="C0BFC1"/>
    <a:srgbClr val="A6A6A8"/>
    <a:srgbClr val="CAE7B4"/>
    <a:srgbClr val="A3D47B"/>
    <a:srgbClr val="B1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00"/>
  </p:normalViewPr>
  <p:slideViewPr>
    <p:cSldViewPr showGuides="1">
      <p:cViewPr varScale="1">
        <p:scale>
          <a:sx n="117" d="100"/>
          <a:sy n="117" d="100"/>
        </p:scale>
        <p:origin x="-1464" y="-102"/>
      </p:cViewPr>
      <p:guideLst>
        <p:guide orient="horz" pos="4042"/>
        <p:guide orient="horz" pos="2614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64769967419797"/>
          <c:y val="1.9212259129647691E-2"/>
          <c:w val="0.7775049376478983"/>
          <c:h val="0.53509688540667832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puu!$E$9:$E$12</c:f>
              <c:strCache>
                <c:ptCount val="4"/>
                <c:pt idx="0">
                  <c:v>joukkotiedotus</c:v>
                </c:pt>
                <c:pt idx="1">
                  <c:v>lainsäädäntö</c:v>
                </c:pt>
                <c:pt idx="2">
                  <c:v>viranomaisvalvonta</c:v>
                </c:pt>
                <c:pt idx="3">
                  <c:v>korvaava energia</c:v>
                </c:pt>
              </c:strCache>
            </c:strRef>
          </c:cat>
          <c:val>
            <c:numRef>
              <c:f>puu!$M$9:$M$12</c:f>
              <c:numCache>
                <c:formatCode>#,##0</c:formatCode>
                <c:ptCount val="4"/>
                <c:pt idx="0">
                  <c:v>4.2779999999999996</c:v>
                </c:pt>
                <c:pt idx="1">
                  <c:v>0.99886013986013966</c:v>
                </c:pt>
              </c:numCache>
            </c:numRef>
          </c:val>
        </c:ser>
        <c:ser>
          <c:idx val="1"/>
          <c:order val="1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7.5719524077908246E-2"/>
                  <c:y val="8.124733074535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puu!$E$9:$E$12</c:f>
              <c:strCache>
                <c:ptCount val="4"/>
                <c:pt idx="0">
                  <c:v>joukkotiedotus</c:v>
                </c:pt>
                <c:pt idx="1">
                  <c:v>lainsäädäntö</c:v>
                </c:pt>
                <c:pt idx="2">
                  <c:v>viranomaisvalvonta</c:v>
                </c:pt>
                <c:pt idx="3">
                  <c:v>korvaava energia</c:v>
                </c:pt>
              </c:strCache>
            </c:strRef>
          </c:cat>
          <c:val>
            <c:numRef>
              <c:f>puu!$N$9:$N$12</c:f>
              <c:numCache>
                <c:formatCode>General</c:formatCode>
                <c:ptCount val="4"/>
                <c:pt idx="2" formatCode="#,##0">
                  <c:v>89.471599431685817</c:v>
                </c:pt>
                <c:pt idx="3" formatCode="#,##0">
                  <c:v>1098.3438676653252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6"/>
        <c:axId val="115668096"/>
        <c:axId val="115669632"/>
      </c:barChart>
      <c:catAx>
        <c:axId val="11566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15669632"/>
        <c:crosses val="autoZero"/>
        <c:auto val="1"/>
        <c:lblAlgn val="ctr"/>
        <c:lblOffset val="100"/>
        <c:noMultiLvlLbl val="0"/>
      </c:catAx>
      <c:valAx>
        <c:axId val="115669632"/>
        <c:scaling>
          <c:orientation val="minMax"/>
          <c:max val="1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4.1814017371565183E-2"/>
              <c:y val="2.5062309168212442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15668096"/>
        <c:crosses val="autoZero"/>
        <c:crossBetween val="between"/>
        <c:majorUnit val="300"/>
      </c:valAx>
    </c:plotArea>
    <c:legend>
      <c:legendPos val="r"/>
      <c:layout>
        <c:manualLayout>
          <c:xMode val="edge"/>
          <c:yMode val="edge"/>
          <c:x val="0.12143742255266418"/>
          <c:y val="8.5347852257381253E-4"/>
          <c:w val="0.87856257744733568"/>
          <c:h val="8.0940236452744285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99513184145399"/>
          <c:y val="7.2274594144162735E-2"/>
          <c:w val="0.69972530226971186"/>
          <c:h val="0.51984696121578688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puu!$E$60:$E$65</c:f>
              <c:strCache>
                <c:ptCount val="6"/>
                <c:pt idx="0">
                  <c:v>lainsäädäntö</c:v>
                </c:pt>
                <c:pt idx="1">
                  <c:v>kirjanpito</c:v>
                </c:pt>
                <c:pt idx="2">
                  <c:v>korvaava energia</c:v>
                </c:pt>
                <c:pt idx="3">
                  <c:v>polttorekisteri</c:v>
                </c:pt>
                <c:pt idx="4">
                  <c:v>verotulot valtiolle</c:v>
                </c:pt>
                <c:pt idx="5">
                  <c:v>polttopuun vero</c:v>
                </c:pt>
              </c:strCache>
            </c:strRef>
          </c:cat>
          <c:val>
            <c:numRef>
              <c:f>puu!$M$60:$M$65</c:f>
              <c:numCache>
                <c:formatCode>General</c:formatCode>
                <c:ptCount val="6"/>
                <c:pt idx="0" formatCode="#,##0">
                  <c:v>0.99886013986013966</c:v>
                </c:pt>
              </c:numCache>
            </c:numRef>
          </c:val>
        </c:ser>
        <c:ser>
          <c:idx val="1"/>
          <c:order val="1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29654782116582E-3"/>
                  <c:y val="-1.911680367042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911588576768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puu!$E$60:$E$65</c:f>
              <c:strCache>
                <c:ptCount val="6"/>
                <c:pt idx="0">
                  <c:v>lainsäädäntö</c:v>
                </c:pt>
                <c:pt idx="1">
                  <c:v>kirjanpito</c:v>
                </c:pt>
                <c:pt idx="2">
                  <c:v>korvaava energia</c:v>
                </c:pt>
                <c:pt idx="3">
                  <c:v>polttorekisteri</c:v>
                </c:pt>
                <c:pt idx="4">
                  <c:v>verotulot valtiolle</c:v>
                </c:pt>
                <c:pt idx="5">
                  <c:v>polttopuun vero</c:v>
                </c:pt>
              </c:strCache>
            </c:strRef>
          </c:cat>
          <c:val>
            <c:numRef>
              <c:f>puu!$N$60:$N$65</c:f>
              <c:numCache>
                <c:formatCode>#,##0</c:formatCode>
                <c:ptCount val="6"/>
                <c:pt idx="1">
                  <c:v>38.241465158141544</c:v>
                </c:pt>
                <c:pt idx="2">
                  <c:v>549.17193383266272</c:v>
                </c:pt>
                <c:pt idx="3">
                  <c:v>1.819073731484276</c:v>
                </c:pt>
                <c:pt idx="4">
                  <c:v>-909.65594217062994</c:v>
                </c:pt>
                <c:pt idx="5">
                  <c:v>909.65594217062994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521728"/>
        <c:axId val="128523264"/>
      </c:barChart>
      <c:catAx>
        <c:axId val="12852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28523264"/>
        <c:crosses val="autoZero"/>
        <c:auto val="1"/>
        <c:lblAlgn val="ctr"/>
        <c:lblOffset val="100"/>
        <c:noMultiLvlLbl val="0"/>
      </c:catAx>
      <c:valAx>
        <c:axId val="128523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3.3512866546977854E-2"/>
              <c:y val="2.985513017769330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28521728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</c:legendEntry>
      <c:layout>
        <c:manualLayout>
          <c:xMode val="edge"/>
          <c:yMode val="edge"/>
          <c:x val="0.16995810891681629"/>
          <c:y val="6.8808640299272933E-4"/>
          <c:w val="0.80849790544584077"/>
          <c:h val="4.9804808881648427E-2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6218701494295"/>
          <c:y val="0.13736802564646644"/>
          <c:w val="0.75967635848580772"/>
          <c:h val="0.40383985869209904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-3.777148253068934E-3"/>
                  <c:y val="1.374570446735395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liikenne!$F$10:$F$12</c:f>
              <c:strCache>
                <c:ptCount val="3"/>
                <c:pt idx="0">
                  <c:v>lainsäädäntö</c:v>
                </c:pt>
                <c:pt idx="1">
                  <c:v>joukkotiedotus</c:v>
                </c:pt>
                <c:pt idx="2">
                  <c:v>uudet liikennemerkit</c:v>
                </c:pt>
              </c:strCache>
            </c:strRef>
          </c:cat>
          <c:val>
            <c:numRef>
              <c:f>liikenne!$N$10:$N$12</c:f>
              <c:numCache>
                <c:formatCode>#,##0</c:formatCode>
                <c:ptCount val="3"/>
                <c:pt idx="0">
                  <c:v>0.99886013986013966</c:v>
                </c:pt>
                <c:pt idx="1">
                  <c:v>42.78</c:v>
                </c:pt>
                <c:pt idx="2">
                  <c:v>4.1431519999999988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4"/>
        <c:overlap val="-48"/>
        <c:axId val="154097152"/>
        <c:axId val="154098688"/>
      </c:barChart>
      <c:catAx>
        <c:axId val="15409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54098688"/>
        <c:crosses val="autoZero"/>
        <c:auto val="1"/>
        <c:lblAlgn val="ctr"/>
        <c:lblOffset val="1"/>
        <c:tickLblSkip val="1"/>
        <c:noMultiLvlLbl val="0"/>
      </c:catAx>
      <c:valAx>
        <c:axId val="154098688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8.4536717702818329E-2"/>
              <c:y val="5.6246488421923001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5409715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</c:legendEntry>
      <c:layout>
        <c:manualLayout>
          <c:xMode val="edge"/>
          <c:yMode val="edge"/>
          <c:x val="0.23715160749841172"/>
          <c:y val="4.343271568362627E-2"/>
          <c:w val="0.63051332229414425"/>
          <c:h val="3.4524567158641224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1208559724451"/>
          <c:y val="2.6635718926853246E-2"/>
          <c:w val="0.87787917419873462"/>
          <c:h val="0.47706484965659512"/>
        </c:manualLayout>
      </c:layout>
      <c:barChart>
        <c:barDir val="col"/>
        <c:grouping val="stacked"/>
        <c:varyColors val="0"/>
        <c:ser>
          <c:idx val="1"/>
          <c:order val="0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4.21734264349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531946421835449E-4"/>
                  <c:y val="-0.1149879661268756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0199860012540267E-17"/>
                  <c:y val="-4.206546823156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553224666104935E-3"/>
                  <c:y val="-0.122056950428366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tupakointi!$E$9:$E$15</c:f>
              <c:strCache>
                <c:ptCount val="7"/>
                <c:pt idx="0">
                  <c:v>joukkotiedotus</c:v>
                </c:pt>
                <c:pt idx="1">
                  <c:v>lainsäädäntö</c:v>
                </c:pt>
                <c:pt idx="2">
                  <c:v>nikotiinipurukumi</c:v>
                </c:pt>
                <c:pt idx="3">
                  <c:v>viranomaisvalvonta</c:v>
                </c:pt>
                <c:pt idx="4">
                  <c:v>tupakkaveron menetys</c:v>
                </c:pt>
                <c:pt idx="5">
                  <c:v>tupakoinnin hoitosäästöt</c:v>
                </c:pt>
                <c:pt idx="6">
                  <c:v>tupakoitsijoiden säästämä raha</c:v>
                </c:pt>
              </c:strCache>
            </c:strRef>
          </c:cat>
          <c:val>
            <c:numRef>
              <c:f>tupakointi!$N$9:$N$15</c:f>
              <c:numCache>
                <c:formatCode>General</c:formatCode>
                <c:ptCount val="7"/>
                <c:pt idx="3" formatCode="#,##0.0">
                  <c:v>0.17894319886337173</c:v>
                </c:pt>
                <c:pt idx="4" formatCode="#,##0.0">
                  <c:v>18.498156535198486</c:v>
                </c:pt>
                <c:pt idx="5" formatCode="#,##0.0">
                  <c:v>-5.5939252977133664</c:v>
                </c:pt>
                <c:pt idx="6" formatCode="#,##0.0">
                  <c:v>-18.498156535198486</c:v>
                </c:pt>
              </c:numCache>
            </c:numRef>
          </c:val>
        </c:ser>
        <c:ser>
          <c:idx val="0"/>
          <c:order val="1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0121805797408548E-17"/>
                  <c:y val="-5.893186204758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0820972137743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847071952362444E-7"/>
                  <c:y val="-5.6345532000867754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tupakointi!$E$9:$E$15</c:f>
              <c:strCache>
                <c:ptCount val="7"/>
                <c:pt idx="0">
                  <c:v>joukkotiedotus</c:v>
                </c:pt>
                <c:pt idx="1">
                  <c:v>lainsäädäntö</c:v>
                </c:pt>
                <c:pt idx="2">
                  <c:v>nikotiinipurukumi</c:v>
                </c:pt>
                <c:pt idx="3">
                  <c:v>viranomaisvalvonta</c:v>
                </c:pt>
                <c:pt idx="4">
                  <c:v>tupakkaveron menetys</c:v>
                </c:pt>
                <c:pt idx="5">
                  <c:v>tupakoinnin hoitosäästöt</c:v>
                </c:pt>
                <c:pt idx="6">
                  <c:v>tupakoitsijoiden säästämä raha</c:v>
                </c:pt>
              </c:strCache>
            </c:strRef>
          </c:cat>
          <c:val>
            <c:numRef>
              <c:f>tupakointi!$M$9:$M$15</c:f>
              <c:numCache>
                <c:formatCode>#,##0.0</c:formatCode>
                <c:ptCount val="7"/>
                <c:pt idx="0">
                  <c:v>4.2780000000000006E-3</c:v>
                </c:pt>
                <c:pt idx="1">
                  <c:v>9.9886013986014025E-4</c:v>
                </c:pt>
                <c:pt idx="2">
                  <c:v>0.47955525000000004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423808"/>
        <c:axId val="130446080"/>
      </c:barChart>
      <c:catAx>
        <c:axId val="13042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800"/>
            </a:pPr>
            <a:endParaRPr lang="fi-FI"/>
          </a:p>
        </c:txPr>
        <c:crossAx val="130446080"/>
        <c:crosses val="autoZero"/>
        <c:auto val="1"/>
        <c:lblAlgn val="ctr"/>
        <c:lblOffset val="100"/>
        <c:noMultiLvlLbl val="0"/>
      </c:catAx>
      <c:valAx>
        <c:axId val="130446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Kustannukset (mrd €/50 vuotta)</a:t>
                </a:r>
              </a:p>
            </c:rich>
          </c:tx>
          <c:layout>
            <c:manualLayout>
              <c:xMode val="edge"/>
              <c:yMode val="edge"/>
              <c:x val="0"/>
              <c:y val="1.948949346719210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1304238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5.0845802946218439E-2"/>
          <c:y val="1.446639924726391E-2"/>
          <c:w val="0.94915419705378179"/>
          <c:h val="4.5795869855890667E-2"/>
        </c:manualLayout>
      </c:layout>
      <c:overlay val="0"/>
      <c:txPr>
        <a:bodyPr/>
        <a:lstStyle/>
        <a:p>
          <a:pPr>
            <a:defRPr sz="18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65899273083639"/>
          <c:y val="2.1035483236905302E-2"/>
          <c:w val="0.82390618520467651"/>
          <c:h val="0.5321714253971781"/>
        </c:manualLayout>
      </c:layout>
      <c:barChart>
        <c:barDir val="col"/>
        <c:grouping val="stacked"/>
        <c:varyColors val="0"/>
        <c:ser>
          <c:idx val="1"/>
          <c:order val="0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5.2074309683024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2771043154489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53214312944095E-2"/>
                  <c:y val="-0.13315165836274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tupakointi!$E$42:$E$46</c:f>
              <c:strCache>
                <c:ptCount val="5"/>
                <c:pt idx="0">
                  <c:v>lainsäädäntö</c:v>
                </c:pt>
                <c:pt idx="1">
                  <c:v>nikotiinipurukumi</c:v>
                </c:pt>
                <c:pt idx="2">
                  <c:v>säästöt hoitokustannuksista</c:v>
                </c:pt>
                <c:pt idx="3">
                  <c:v>tupakan verotulot</c:v>
                </c:pt>
                <c:pt idx="4">
                  <c:v>savukkeisiin käytetty raha</c:v>
                </c:pt>
              </c:strCache>
            </c:strRef>
          </c:cat>
          <c:val>
            <c:numRef>
              <c:f>tupakointi!$N$42:$N$46</c:f>
              <c:numCache>
                <c:formatCode>General</c:formatCode>
                <c:ptCount val="5"/>
                <c:pt idx="2" formatCode="#,##0">
                  <c:v>-2.7969626488566832</c:v>
                </c:pt>
                <c:pt idx="3" formatCode="#,##0">
                  <c:v>-24.85689784417297</c:v>
                </c:pt>
                <c:pt idx="4" formatCode="#,##0">
                  <c:v>24.85689784417297</c:v>
                </c:pt>
              </c:numCache>
            </c:numRef>
          </c:val>
        </c:ser>
        <c:ser>
          <c:idx val="0"/>
          <c:order val="1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5.8608054100310223E-3"/>
                  <c:y val="-4.989085556924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072036066873494E-3"/>
                  <c:y val="-4.9890855569246814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tupakointi!$E$42:$E$46</c:f>
              <c:strCache>
                <c:ptCount val="5"/>
                <c:pt idx="0">
                  <c:v>lainsäädäntö</c:v>
                </c:pt>
                <c:pt idx="1">
                  <c:v>nikotiinipurukumi</c:v>
                </c:pt>
                <c:pt idx="2">
                  <c:v>säästöt hoitokustannuksista</c:v>
                </c:pt>
                <c:pt idx="3">
                  <c:v>tupakan verotulot</c:v>
                </c:pt>
                <c:pt idx="4">
                  <c:v>savukkeisiin käytetty raha</c:v>
                </c:pt>
              </c:strCache>
            </c:strRef>
          </c:cat>
          <c:val>
            <c:numRef>
              <c:f>tupakointi!$M$42:$M$46</c:f>
              <c:numCache>
                <c:formatCode>#,##0</c:formatCode>
                <c:ptCount val="5"/>
                <c:pt idx="0">
                  <c:v>9.9886013986014025E-4</c:v>
                </c:pt>
                <c:pt idx="1">
                  <c:v>0.23977762499999997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1"/>
        <c:axId val="154205568"/>
        <c:axId val="130647168"/>
      </c:barChart>
      <c:catAx>
        <c:axId val="15420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800"/>
            </a:pPr>
            <a:endParaRPr lang="fi-FI"/>
          </a:p>
        </c:txPr>
        <c:crossAx val="130647168"/>
        <c:crosses val="autoZero"/>
        <c:auto val="1"/>
        <c:lblAlgn val="ctr"/>
        <c:lblOffset val="100"/>
        <c:noMultiLvlLbl val="0"/>
      </c:catAx>
      <c:valAx>
        <c:axId val="13064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Kustannukset (mrd €/50 vuotta)</a:t>
                </a:r>
              </a:p>
            </c:rich>
          </c:tx>
          <c:layout>
            <c:manualLayout>
              <c:xMode val="edge"/>
              <c:yMode val="edge"/>
              <c:x val="4.4281647082013795E-3"/>
              <c:y val="1.889341355234033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15420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73091573839883"/>
          <c:y val="1.7161392841872788E-2"/>
          <c:w val="0.80122843585454784"/>
          <c:h val="3.7371660432192845E-2"/>
        </c:manualLayout>
      </c:layout>
      <c:overlay val="0"/>
      <c:txPr>
        <a:bodyPr/>
        <a:lstStyle/>
        <a:p>
          <a:pPr>
            <a:defRPr sz="18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52036107283423"/>
          <c:y val="0.1128157879228827"/>
          <c:w val="0.72122499871897794"/>
          <c:h val="0.38181542074080133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-3.0012004801920774E-3"/>
                  <c:y val="-5.555555555555553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014629445166779E-3"/>
                  <c:y val="1.391028480786544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Rn_700!$E$9:$E$13</c:f>
              <c:strCache>
                <c:ptCount val="5"/>
                <c:pt idx="0">
                  <c:v>lainsäädäntö</c:v>
                </c:pt>
                <c:pt idx="1">
                  <c:v>mittaaminen</c:v>
                </c:pt>
                <c:pt idx="2">
                  <c:v>radonkorjaus</c:v>
                </c:pt>
                <c:pt idx="3">
                  <c:v>tarkistusmittaaminen</c:v>
                </c:pt>
                <c:pt idx="4">
                  <c:v>huolto</c:v>
                </c:pt>
              </c:strCache>
            </c:strRef>
          </c:cat>
          <c:val>
            <c:numRef>
              <c:f>Rn_700!$L$9:$L$13</c:f>
              <c:numCache>
                <c:formatCode>#,##0</c:formatCode>
                <c:ptCount val="5"/>
                <c:pt idx="0">
                  <c:v>0.99886013986013966</c:v>
                </c:pt>
                <c:pt idx="1">
                  <c:v>14.15535036377149</c:v>
                </c:pt>
                <c:pt idx="2">
                  <c:v>53.532743915805014</c:v>
                </c:pt>
                <c:pt idx="3">
                  <c:v>0.69523044046500015</c:v>
                </c:pt>
              </c:numCache>
            </c:numRef>
          </c:val>
        </c:ser>
        <c:ser>
          <c:idx val="1"/>
          <c:order val="1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8.9385459132457854E-3"/>
                  <c:y val="-2.897850319870194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Rn_700!$E$9:$E$13</c:f>
              <c:strCache>
                <c:ptCount val="5"/>
                <c:pt idx="0">
                  <c:v>lainsäädäntö</c:v>
                </c:pt>
                <c:pt idx="1">
                  <c:v>mittaaminen</c:v>
                </c:pt>
                <c:pt idx="2">
                  <c:v>radonkorjaus</c:v>
                </c:pt>
                <c:pt idx="3">
                  <c:v>tarkistusmittaaminen</c:v>
                </c:pt>
                <c:pt idx="4">
                  <c:v>huolto</c:v>
                </c:pt>
              </c:strCache>
            </c:strRef>
          </c:cat>
          <c:val>
            <c:numRef>
              <c:f>Rn_700!$M$9:$M$13</c:f>
              <c:numCache>
                <c:formatCode>General</c:formatCode>
                <c:ptCount val="5"/>
                <c:pt idx="4" formatCode="#,##0">
                  <c:v>16.335390991217437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51040"/>
        <c:axId val="154552576"/>
      </c:barChart>
      <c:catAx>
        <c:axId val="15455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54552576"/>
        <c:crosses val="autoZero"/>
        <c:auto val="1"/>
        <c:lblAlgn val="ctr"/>
        <c:lblOffset val="100"/>
        <c:noMultiLvlLbl val="0"/>
      </c:catAx>
      <c:valAx>
        <c:axId val="154552576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1.1225122041477803E-2"/>
              <c:y val="5.2611236095488075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5455104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5.8575379894711073E-2"/>
          <c:y val="5.9475941751755829E-3"/>
          <c:w val="0.8560491472909908"/>
          <c:h val="6.0620740137533713E-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63954732305995"/>
          <c:y val="0.12960352519184484"/>
          <c:w val="0.7017768132438571"/>
          <c:h val="0.41917849861717354"/>
        </c:manualLayout>
      </c:layout>
      <c:barChart>
        <c:barDir val="col"/>
        <c:grouping val="clustered"/>
        <c:varyColors val="0"/>
        <c:ser>
          <c:idx val="0"/>
          <c:order val="0"/>
          <c:tx>
            <c:v>Investointikustannukset</c:v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159140127948078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Rn_300!$E$9:$E$13</c:f>
              <c:strCache>
                <c:ptCount val="5"/>
                <c:pt idx="0">
                  <c:v>lainsäädäntö</c:v>
                </c:pt>
                <c:pt idx="1">
                  <c:v>mittaaminen</c:v>
                </c:pt>
                <c:pt idx="2">
                  <c:v>radonkorjaus</c:v>
                </c:pt>
                <c:pt idx="3">
                  <c:v>tarkistusmittaaminen</c:v>
                </c:pt>
                <c:pt idx="4">
                  <c:v>huolto</c:v>
                </c:pt>
              </c:strCache>
            </c:strRef>
          </c:cat>
          <c:val>
            <c:numRef>
              <c:f>Rn_300!$L$9:$L$13</c:f>
              <c:numCache>
                <c:formatCode>#,##0</c:formatCode>
                <c:ptCount val="5"/>
                <c:pt idx="0">
                  <c:v>0.99886013986013966</c:v>
                </c:pt>
                <c:pt idx="1">
                  <c:v>14.15535036377149</c:v>
                </c:pt>
                <c:pt idx="2">
                  <c:v>334.91919999999993</c:v>
                </c:pt>
                <c:pt idx="3">
                  <c:v>3.8563553599999993</c:v>
                </c:pt>
              </c:numCache>
            </c:numRef>
          </c:val>
        </c:ser>
        <c:ser>
          <c:idx val="1"/>
          <c:order val="1"/>
          <c:tx>
            <c:v>Ylläpitokustannukset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8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Rn_300!$E$9:$E$13</c:f>
              <c:strCache>
                <c:ptCount val="5"/>
                <c:pt idx="0">
                  <c:v>lainsäädäntö</c:v>
                </c:pt>
                <c:pt idx="1">
                  <c:v>mittaaminen</c:v>
                </c:pt>
                <c:pt idx="2">
                  <c:v>radonkorjaus</c:v>
                </c:pt>
                <c:pt idx="3">
                  <c:v>tarkistusmittaaminen</c:v>
                </c:pt>
                <c:pt idx="4">
                  <c:v>huolto</c:v>
                </c:pt>
              </c:strCache>
            </c:strRef>
          </c:cat>
          <c:val>
            <c:numRef>
              <c:f>Rn_300!$M$9:$M$13</c:f>
              <c:numCache>
                <c:formatCode>General</c:formatCode>
                <c:ptCount val="5"/>
                <c:pt idx="4" formatCode="#,##0">
                  <c:v>115.27160697062942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676224"/>
        <c:axId val="154686208"/>
      </c:barChart>
      <c:catAx>
        <c:axId val="15467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54686208"/>
        <c:crosses val="autoZero"/>
        <c:auto val="1"/>
        <c:lblAlgn val="ctr"/>
        <c:lblOffset val="100"/>
        <c:noMultiLvlLbl val="0"/>
      </c:catAx>
      <c:valAx>
        <c:axId val="154686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Kustannukset (milj.€/50 vuotta)</a:t>
                </a:r>
              </a:p>
            </c:rich>
          </c:tx>
          <c:layout>
            <c:manualLayout>
              <c:xMode val="edge"/>
              <c:yMode val="edge"/>
              <c:x val="2.2137469590879307E-2"/>
              <c:y val="0.1051467759068053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i-FI"/>
          </a:p>
        </c:txPr>
        <c:crossAx val="15467622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14156388353013641"/>
          <c:y val="4.0755896742198615E-2"/>
          <c:w val="0.8560491472909908"/>
          <c:h val="6.0620740137533713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1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005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Health effects of particulate matter has been estimated in several major projects including World Health Report, WHO Environmental Burden of Disease, Clean Air For Europe (CAFE) –programme. As a recent example I will summarize the findings of a study coordinated by the applicant.</a:t>
            </a:r>
          </a:p>
        </p:txBody>
      </p:sp>
      <p:sp>
        <p:nvSpPr>
          <p:cNvPr id="1945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Hänninen, Inspirar Seminar 2013-09-24</a:t>
            </a:r>
            <a:endParaRPr lang="fi-FI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2012-06-06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8EE4C0-D477-40D6-828A-A55A0574386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5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8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3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://www.thl.fi/thl-client/pdfs/b75f6999-e7c4-4550-a939-3bccb19e41c1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en.opasnet.org/w/Ebode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Ympäristöterveyttä</a:t>
            </a:r>
            <a:r>
              <a:rPr lang="en-US" sz="4000" dirty="0" smtClean="0"/>
              <a:t> </a:t>
            </a:r>
            <a:r>
              <a:rPr lang="en-US" sz="4000" dirty="0" err="1" smtClean="0"/>
              <a:t>edistävien</a:t>
            </a:r>
            <a:r>
              <a:rPr lang="en-US" sz="4000" dirty="0" smtClean="0"/>
              <a:t> </a:t>
            </a:r>
            <a:r>
              <a:rPr lang="en-US" sz="4000" dirty="0" err="1" smtClean="0"/>
              <a:t>toimenpiteiden</a:t>
            </a:r>
            <a:r>
              <a:rPr lang="en-US" sz="4000" dirty="0" smtClean="0"/>
              <a:t> </a:t>
            </a:r>
            <a:r>
              <a:rPr lang="en-US" sz="4000" dirty="0" err="1" smtClean="0"/>
              <a:t>kustannus</a:t>
            </a:r>
            <a:r>
              <a:rPr lang="en-US" sz="4000" dirty="0" smtClean="0"/>
              <a:t>- </a:t>
            </a:r>
            <a:r>
              <a:rPr lang="en-US" sz="4000" dirty="0" err="1" smtClean="0"/>
              <a:t>ja</a:t>
            </a:r>
            <a:r>
              <a:rPr lang="en-US" sz="4000" dirty="0" smtClean="0"/>
              <a:t> </a:t>
            </a:r>
            <a:r>
              <a:rPr lang="en-US" sz="4000" dirty="0" err="1" smtClean="0"/>
              <a:t>arvotehokkuudet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Juho</a:t>
            </a:r>
            <a:r>
              <a:rPr lang="en-US" sz="2400" dirty="0" smtClean="0"/>
              <a:t> </a:t>
            </a:r>
            <a:r>
              <a:rPr lang="en-US" sz="2400" dirty="0" err="1" smtClean="0"/>
              <a:t>Kutvonen</a:t>
            </a:r>
            <a:endParaRPr lang="en-US" sz="2400" dirty="0" smtClean="0"/>
          </a:p>
          <a:p>
            <a:r>
              <a:rPr lang="en-US" dirty="0" err="1" smtClean="0"/>
              <a:t>Työn</a:t>
            </a:r>
            <a:r>
              <a:rPr lang="en-US" dirty="0" smtClean="0"/>
              <a:t> </a:t>
            </a:r>
            <a:r>
              <a:rPr lang="en-US" dirty="0" err="1" smtClean="0"/>
              <a:t>ohjaajat</a:t>
            </a:r>
            <a:r>
              <a:rPr lang="en-US" dirty="0" smtClean="0"/>
              <a:t>: Otto Hänninen, Arja Asikainen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Pertti</a:t>
            </a:r>
            <a:r>
              <a:rPr lang="en-US" dirty="0" smtClean="0"/>
              <a:t> </a:t>
            </a:r>
            <a:r>
              <a:rPr lang="en-US" dirty="0" err="1" smtClean="0"/>
              <a:t>Pasanen</a:t>
            </a:r>
            <a:r>
              <a:rPr lang="en-US" dirty="0" smtClean="0"/>
              <a:t> (UEF)</a:t>
            </a:r>
            <a:endParaRPr lang="en-US" dirty="0"/>
          </a:p>
        </p:txBody>
      </p:sp>
      <p:pic>
        <p:nvPicPr>
          <p:cNvPr id="9" name="Picture 8" descr="banneri_7b_powerpoint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3132"/>
            <a:ext cx="9144000" cy="7842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AE90ED-C1C6-472D-BC2D-035E1DA73F27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fi-FI" dirty="0" err="1" smtClean="0"/>
              <a:t>Tavoiteet</a:t>
            </a:r>
            <a:endParaRPr lang="fi-F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5631" cy="489709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Selvittää, millaisilla toimenpiteillä merkittävien </a:t>
            </a:r>
            <a:r>
              <a:rPr lang="fi-FI" sz="2800" dirty="0"/>
              <a:t>ympäristöaltisteiden aiheuttamaa tautitaakkaa voidaan vähentää</a:t>
            </a:r>
            <a:endParaRPr lang="fi-FI" sz="2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Ekonometrisen mallin rakentaminen, jolla verrataan merkittävien ympäristöaltisteiden (pienhiukkasten, passiivitupakoinnin ja radonin) sekä tupakoinnin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dirty="0" smtClean="0"/>
              <a:t>toimenpiteistä syntyviä terveyshyötyjä, kustannuksia ja toimenpiteisiin liittyviä koettuja arvoja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Selvittää</a:t>
            </a:r>
            <a:r>
              <a:rPr lang="fi-FI" sz="2800" dirty="0"/>
              <a:t>, miten kustannus- ja arvotehokkaita erilaiset ympäristöterveyttä edistävät toimenpiteet ovat.</a:t>
            </a:r>
            <a:endParaRPr lang="fi-FI" sz="2800" dirty="0" smtClean="0"/>
          </a:p>
          <a:p>
            <a:pPr marL="51435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1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528638" y="-315416"/>
            <a:ext cx="8229600" cy="1143001"/>
          </a:xfrm>
        </p:spPr>
        <p:txBody>
          <a:bodyPr/>
          <a:lstStyle/>
          <a:p>
            <a:r>
              <a:rPr lang="fi-FI" dirty="0" smtClean="0"/>
              <a:t>Aineisto ja menetelmät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8487" cy="485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Ekonometrinen malli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144" y="1556792"/>
            <a:ext cx="80025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2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68312" y="-243408"/>
            <a:ext cx="8207375" cy="1008063"/>
          </a:xfrm>
        </p:spPr>
        <p:txBody>
          <a:bodyPr/>
          <a:lstStyle/>
          <a:p>
            <a:r>
              <a:rPr lang="fi-FI" dirty="0" smtClean="0"/>
              <a:t>Toimenpiteet</a:t>
            </a: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1403350" y="5328578"/>
            <a:ext cx="6337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i-FI" sz="1600" dirty="0">
                <a:latin typeface="Times New Roman" pitchFamily="18" charset="0"/>
                <a:cs typeface="Times New Roman" pitchFamily="18" charset="0"/>
              </a:rPr>
              <a:t>a Ympäristöterveydellinen näkökulma huomioi passiivitupakoinnin, kansanterveydellinen näkökulma passiivitupakoinnin ja tupakoinnin.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84425"/>
              </p:ext>
            </p:extLst>
          </p:nvPr>
        </p:nvGraphicFramePr>
        <p:xfrm>
          <a:off x="1403350" y="842616"/>
          <a:ext cx="6552728" cy="4485170"/>
        </p:xfrm>
        <a:graphic>
          <a:graphicData uri="http://schemas.openxmlformats.org/drawingml/2006/table">
            <a:tbl>
              <a:tblPr firstRow="1" firstCol="1" bandRow="1"/>
              <a:tblGrid>
                <a:gridCol w="2659151"/>
                <a:gridCol w="3893577"/>
              </a:tblGrid>
              <a:tr h="387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Altiste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Toimenpide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Pienhiukkaset 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A.1. Puun pienpolttokielto taajamissa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760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A.2. Puun pienpolton puolittaminen taajamissa poltetusta puukuutiosta perittävällä verolla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56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A.3. 35 km/h nopeusrajoitukset taajamiin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80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Tupakka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B.1. Tupakointikielto</a:t>
                      </a:r>
                      <a:r>
                        <a:rPr lang="fi-FI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4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fi-FI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B.2. Tupakoinnin puolittaminen tupakkatuotteiden hinnan 2,35-kertaistamisella</a:t>
                      </a:r>
                      <a:r>
                        <a:rPr lang="fi-FI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Radon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C.1. Radonkorjaus (rajapitoisuus korjaukselle 100, 300 tai 700 Bq/m</a:t>
                      </a:r>
                      <a:r>
                        <a:rPr lang="fi-FI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fi-FI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6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Terveyshyötyjen laskenta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111" t="-107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>
                <a:noFill/>
              </a:rPr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Toimenpiteiden kustannukset</a:t>
            </a:r>
          </a:p>
        </p:txBody>
      </p:sp>
      <p:graphicFrame>
        <p:nvGraphicFramePr>
          <p:cNvPr id="28693" name="Group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68217"/>
              </p:ext>
            </p:extLst>
          </p:nvPr>
        </p:nvGraphicFramePr>
        <p:xfrm>
          <a:off x="1835150" y="1916113"/>
          <a:ext cx="5545138" cy="3771900"/>
        </p:xfrm>
        <a:graphic>
          <a:graphicData uri="http://schemas.openxmlformats.org/drawingml/2006/table">
            <a:tbl>
              <a:tblPr/>
              <a:tblGrid>
                <a:gridCol w="3587750"/>
                <a:gridCol w="1957388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Toimenpide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Kustannukset (mrd €/50 vuotta)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A.1. Puun pienpolttokielto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A.2. Puun pienpolton puolittaminen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A.3. Uudet nopeusrajoitukset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fi-F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B.1. Tupakointikielto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-4,96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B.2. Tupakoinnin puolittaminen</a:t>
                      </a: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-2,50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D.1. Radonkorjaus (&gt;700 Bq/m</a:t>
                      </a:r>
                      <a:r>
                        <a:rPr kumimoji="0" lang="fi-FI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fi-FI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Radonkorjaus (&gt;300 Bq/m</a:t>
                      </a:r>
                      <a:r>
                        <a:rPr kumimoji="0" lang="fi-FI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0,47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7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Koettujen arvojen kysely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r>
              <a:rPr lang="fi-FI" sz="2600" dirty="0" smtClean="0"/>
              <a:t>Mittasi rahassa  tupakointi-, puun pienpoltto- ja nopeusrajoituksiin liittyviä koettuja arvoja (hyöty- ja haittanäkökulma)</a:t>
            </a:r>
          </a:p>
          <a:p>
            <a:pPr lvl="1"/>
            <a:r>
              <a:rPr lang="fi-FI" sz="2600" dirty="0" smtClean="0"/>
              <a:t>Mukana ei radonia!</a:t>
            </a:r>
          </a:p>
          <a:p>
            <a:r>
              <a:rPr lang="fi-FI" sz="2600" dirty="0" smtClean="0"/>
              <a:t>Kysymykset perustuivat maksu- ja hyväksymishalukkuuteen</a:t>
            </a:r>
          </a:p>
          <a:p>
            <a:pPr lvl="1"/>
            <a:r>
              <a:rPr lang="fi-FI" sz="2600" dirty="0" smtClean="0"/>
              <a:t>Maksuhalukkuus = suurin hinta, jonka ihminen on valmis maksamaan jostain asiasta</a:t>
            </a:r>
          </a:p>
          <a:p>
            <a:pPr lvl="1"/>
            <a:r>
              <a:rPr lang="fi-FI" sz="2600" dirty="0" smtClean="0"/>
              <a:t>Hyväksymishalukkuus = pienin summa rahaa, joka ihmiselle täytyy maksaa, jotta hän sietää jotain negatiivista</a:t>
            </a:r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0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23527" y="-387424"/>
            <a:ext cx="8218487" cy="922338"/>
          </a:xfrm>
        </p:spPr>
        <p:txBody>
          <a:bodyPr/>
          <a:lstStyle/>
          <a:p>
            <a:r>
              <a:rPr lang="fi-FI" dirty="0" smtClean="0"/>
              <a:t>Kyselypopulaatio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782681"/>
              </p:ext>
            </p:extLst>
          </p:nvPr>
        </p:nvGraphicFramePr>
        <p:xfrm>
          <a:off x="1043608" y="540414"/>
          <a:ext cx="6624736" cy="5575504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2160240"/>
                <a:gridCol w="1008112"/>
                <a:gridCol w="1368152"/>
                <a:gridCol w="1008112"/>
              </a:tblGrid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Lista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Koko nimi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Kutsuja (kpl)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Vastauksia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(kpl)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Vastaus-% (%)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YMTO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THL, Ympäristöterveyden osasto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0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THL, Kansantautien ehkäisyn osasto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241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107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HYY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Helsingin yliopiston ympäristötieteilijät ja opettajat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HYF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Helsingin yliopiston farmasian opiskelijat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784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ISYY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Itä-Suomen yliopiston ympäristötieteen opiskelijat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131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79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ISYF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Itä-Suomen yliopiston farmasian opiskelijat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520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Yhteensä</a:t>
                      </a:r>
                      <a:endParaRPr lang="fi-FI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265" algn="dec"/>
                        </a:tabLst>
                      </a:pPr>
                      <a:r>
                        <a:rPr lang="fi-FI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1946</a:t>
                      </a:r>
                      <a:endParaRPr lang="fi-FI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70840" algn="dec"/>
                        </a:tabLst>
                      </a:pPr>
                      <a:r>
                        <a:rPr lang="fi-FI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468</a:t>
                      </a:r>
                      <a:endParaRPr lang="fi-FI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2700" algn="dec"/>
                        </a:tabLst>
                      </a:pPr>
                      <a:r>
                        <a:rPr lang="fi-FI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 </a:t>
                      </a:r>
                      <a:endParaRPr lang="fi-FI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499992" y="5660479"/>
            <a:ext cx="345757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08304" y="3300637"/>
            <a:ext cx="5048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99312" y="1125271"/>
            <a:ext cx="504825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2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4" name="TextBox 4"/>
          <p:cNvSpPr txBox="1">
            <a:spLocks noChangeArrowheads="1"/>
          </p:cNvSpPr>
          <p:nvPr/>
        </p:nvSpPr>
        <p:spPr bwMode="auto">
          <a:xfrm>
            <a:off x="755650" y="3876347"/>
            <a:ext cx="7705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3: maksuhalukkuus 20 savukkeen savukeaskista 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4: maksuhalukkuus tupakointiin oikeuttavasta verosta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5: maksuhalukkuus teknisestä ratkaisusta, joka estää tupakansavun kulkeutumisen asuntoon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6: maksuhalukkuus asunnosta sellaisesta asunnosta talonyhtiössä, jossa tupakointi kielletty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9: maksuhalukkuus puun pienpolttoon oikeuttavasta verosta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10: maksuhalukkuus järjestelystä, joka estää altistuksen puunsavulle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12: maksuhalukkuus nopeusrajoitusten alentamisesta johtuvista hyödyistä 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13: hyväksymishalukkuus nopeusrajoitusten alentamisesta johtuvista haitoista 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14: maksuhalukkuus lievään ylinopeuteen oikeuttavasta maksusta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15: maksuhalukkuus nopeusrajoitusten alentamisesta johtuvista hyödyistä</a:t>
            </a:r>
          </a:p>
          <a:p>
            <a:r>
              <a:rPr lang="fi-FI" sz="1200" dirty="0">
                <a:latin typeface="Times New Roman" pitchFamily="18" charset="0"/>
                <a:cs typeface="Times New Roman" pitchFamily="18" charset="0"/>
              </a:rPr>
              <a:t>16: hyväksymishalukkuus nopeusrajoitusten alentamisesta johtuvista haitoista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14185"/>
              </p:ext>
            </p:extLst>
          </p:nvPr>
        </p:nvGraphicFramePr>
        <p:xfrm>
          <a:off x="828091" y="44624"/>
          <a:ext cx="7560841" cy="3881244"/>
        </p:xfrm>
        <a:graphic>
          <a:graphicData uri="http://schemas.openxmlformats.org/drawingml/2006/table">
            <a:tbl>
              <a:tblPr firstRow="1" firstCol="1" bandRow="1"/>
              <a:tblGrid>
                <a:gridCol w="434440"/>
                <a:gridCol w="2261875"/>
                <a:gridCol w="739344"/>
                <a:gridCol w="677566"/>
                <a:gridCol w="963539"/>
                <a:gridCol w="886815"/>
                <a:gridCol w="888807"/>
                <a:gridCol w="708455"/>
              </a:tblGrid>
              <a:tr h="34390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Arvo-kysymys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228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(kpl)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x̅</a:t>
                      </a:r>
                      <a:r>
                        <a:rPr lang="fi-FI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x̅</a:t>
                      </a:r>
                      <a:r>
                        <a:rPr lang="fi-FI" sz="1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Min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Tupakka-aski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€/aski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Tupakkamaksu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Savuton asunto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118,0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112,8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Savuton asunto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1997,0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2490,0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Puunpolttovero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43,1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46,1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201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Puunpolttoaltistus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Nopeusrajoitushyöty (autoilija)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17,8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Nopeusrajoitushaitta (autoilija)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37,8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40,2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Nopeusrajoitusmaksu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(autoilija)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Nopeusrajoitushyöty (jalankulkija ym.)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Nopeusrajoitushaitta (jalankulkija ym.)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€/kk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499992" y="476672"/>
            <a:ext cx="57606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7984" y="1829903"/>
            <a:ext cx="648072" cy="15121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491880" y="2348880"/>
            <a:ext cx="2592288" cy="792088"/>
          </a:xfrm>
        </p:spPr>
        <p:txBody>
          <a:bodyPr/>
          <a:lstStyle/>
          <a:p>
            <a:r>
              <a:rPr lang="fi-FI" sz="4400" dirty="0" smtClean="0"/>
              <a:t>Tulokset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07375" cy="1008063"/>
          </a:xfrm>
        </p:spPr>
        <p:txBody>
          <a:bodyPr/>
          <a:lstStyle/>
          <a:p>
            <a:r>
              <a:rPr lang="fi-FI" dirty="0" smtClean="0"/>
              <a:t>Koetut arvot</a:t>
            </a:r>
          </a:p>
        </p:txBody>
      </p:sp>
      <p:graphicFrame>
        <p:nvGraphicFramePr>
          <p:cNvPr id="3481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734296"/>
              </p:ext>
            </p:extLst>
          </p:nvPr>
        </p:nvGraphicFramePr>
        <p:xfrm>
          <a:off x="344488" y="836712"/>
          <a:ext cx="8331200" cy="52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836712"/>
                        <a:ext cx="8331200" cy="5297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0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8313" y="12700"/>
            <a:ext cx="8229600" cy="1143000"/>
          </a:xfrm>
        </p:spPr>
        <p:txBody>
          <a:bodyPr/>
          <a:lstStyle/>
          <a:p>
            <a:r>
              <a:rPr lang="fi-FI" smtClean="0"/>
              <a:t>Sisältö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302625" cy="4968875"/>
          </a:xfrm>
        </p:spPr>
        <p:txBody>
          <a:bodyPr/>
          <a:lstStyle/>
          <a:p>
            <a:r>
              <a:rPr lang="fi-FI" sz="2800" smtClean="0"/>
              <a:t>Taustaa</a:t>
            </a:r>
          </a:p>
          <a:p>
            <a:pPr lvl="1"/>
            <a:r>
              <a:rPr lang="fi-FI" smtClean="0"/>
              <a:t>tautikuorma</a:t>
            </a:r>
          </a:p>
          <a:p>
            <a:pPr lvl="1"/>
            <a:r>
              <a:rPr lang="fi-FI" smtClean="0"/>
              <a:t>kustannustehokkuus</a:t>
            </a:r>
          </a:p>
          <a:p>
            <a:pPr lvl="1"/>
            <a:r>
              <a:rPr lang="fi-FI" smtClean="0"/>
              <a:t>koetut arvot</a:t>
            </a:r>
          </a:p>
          <a:p>
            <a:r>
              <a:rPr lang="fi-FI" sz="2800" smtClean="0"/>
              <a:t>Tavoitteet</a:t>
            </a:r>
          </a:p>
          <a:p>
            <a:r>
              <a:rPr lang="fi-FI" sz="2800" smtClean="0"/>
              <a:t>Menetelmät</a:t>
            </a:r>
          </a:p>
          <a:p>
            <a:pPr lvl="1"/>
            <a:r>
              <a:rPr lang="fi-FI" smtClean="0"/>
              <a:t>ekonometrinen malli</a:t>
            </a:r>
          </a:p>
          <a:p>
            <a:r>
              <a:rPr lang="fi-FI" sz="2800" smtClean="0"/>
              <a:t>Tulokset</a:t>
            </a:r>
          </a:p>
          <a:p>
            <a:r>
              <a:rPr lang="fi-FI" sz="2800" smtClean="0"/>
              <a:t>Johtopäätökset</a:t>
            </a:r>
          </a:p>
          <a:p>
            <a:endParaRPr lang="fi-FI" smtClean="0"/>
          </a:p>
          <a:p>
            <a:pPr lvl="1"/>
            <a:endParaRPr lang="fi-FI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0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Pienhiukkasiin kohdentuvien toimenpiteiden terveyshyödyt</a:t>
            </a:r>
            <a:endParaRPr lang="fi-FI" dirty="0"/>
          </a:p>
        </p:txBody>
      </p:sp>
      <p:graphicFrame>
        <p:nvGraphicFramePr>
          <p:cNvPr id="3584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965392"/>
              </p:ext>
            </p:extLst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Kaavio" r:id="rId4" imgW="8334330" imgH="4629091" progId="Excel.Chart.8">
                  <p:embed/>
                </p:oleObj>
              </mc:Choice>
              <mc:Fallback>
                <p:oleObj name="Kaavio" r:id="rId4" imgW="8334330" imgH="46290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3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Tupakointirajoitusten terveyshyödyt</a:t>
            </a:r>
            <a:endParaRPr lang="fi-FI" dirty="0"/>
          </a:p>
        </p:txBody>
      </p:sp>
      <p:graphicFrame>
        <p:nvGraphicFramePr>
          <p:cNvPr id="36866" name="Chart 5"/>
          <p:cNvGraphicFramePr>
            <a:graphicFrameLocks/>
          </p:cNvGraphicFramePr>
          <p:nvPr/>
        </p:nvGraphicFramePr>
        <p:xfrm>
          <a:off x="4233863" y="1506538"/>
          <a:ext cx="5645150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3" imgW="5651482" imgH="4566300" progId="Excel.Chart.8">
                  <p:embed/>
                </p:oleObj>
              </mc:Choice>
              <mc:Fallback>
                <p:oleObj r:id="rId3" imgW="5651482" imgH="45663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506538"/>
                        <a:ext cx="5645150" cy="456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Chart 6"/>
          <p:cNvGraphicFramePr>
            <a:graphicFrameLocks/>
          </p:cNvGraphicFramePr>
          <p:nvPr/>
        </p:nvGraphicFramePr>
        <p:xfrm>
          <a:off x="57150" y="1506538"/>
          <a:ext cx="4060825" cy="4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5" imgW="4066384" imgH="4834547" progId="Excel.Chart.8">
                  <p:embed/>
                </p:oleObj>
              </mc:Choice>
              <mc:Fallback>
                <p:oleObj r:id="rId5" imgW="4066384" imgH="483454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506538"/>
                        <a:ext cx="4060825" cy="483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250825" y="5768606"/>
            <a:ext cx="345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dirty="0">
                <a:latin typeface="Calibri" pitchFamily="34" charset="0"/>
              </a:rPr>
              <a:t>Ympäristönäkökulma</a:t>
            </a: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4932361" y="5805264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dirty="0">
                <a:latin typeface="Calibri" pitchFamily="34" charset="0"/>
              </a:rPr>
              <a:t>Kokonaisterveysnäkökulma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07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Radonkorjauksen terveyshyödyt</a:t>
            </a:r>
          </a:p>
        </p:txBody>
      </p:sp>
      <p:graphicFrame>
        <p:nvGraphicFramePr>
          <p:cNvPr id="37890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20088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3" imgW="8321761" imgH="4883319" progId="Excel.Chart.8">
                  <p:embed/>
                </p:oleObj>
              </mc:Choice>
              <mc:Fallback>
                <p:oleObj r:id="rId3" imgW="8321761" imgH="488331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20088" cy="488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4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Toimenpiteiden kustannustehokkuus</a:t>
            </a:r>
            <a:endParaRPr lang="fi-FI" dirty="0"/>
          </a:p>
        </p:txBody>
      </p:sp>
      <p:graphicFrame>
        <p:nvGraphicFramePr>
          <p:cNvPr id="389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36457"/>
              </p:ext>
            </p:extLst>
          </p:nvPr>
        </p:nvGraphicFramePr>
        <p:xfrm>
          <a:off x="179512" y="548680"/>
          <a:ext cx="8609012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3" imgW="8608298" imgH="6005080" progId="Excel.Chart.8">
                  <p:embed/>
                </p:oleObj>
              </mc:Choice>
              <mc:Fallback>
                <p:oleObj r:id="rId3" imgW="8608298" imgH="60050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48680"/>
                        <a:ext cx="8609012" cy="600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7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300" cy="1150937"/>
          </a:xfrm>
        </p:spPr>
        <p:txBody>
          <a:bodyPr/>
          <a:lstStyle/>
          <a:p>
            <a:r>
              <a:rPr lang="fi-FI" sz="3600" dirty="0" smtClean="0"/>
              <a:t>Toimenpiteiden kustannustehokkuus (ympäristönäkökulma)</a:t>
            </a:r>
            <a:br>
              <a:rPr lang="fi-FI" sz="3600" dirty="0" smtClean="0"/>
            </a:br>
            <a:endParaRPr lang="fi-FI" sz="3600" dirty="0" smtClean="0"/>
          </a:p>
        </p:txBody>
      </p:sp>
      <p:graphicFrame>
        <p:nvGraphicFramePr>
          <p:cNvPr id="39938" name="Content Placeholder 5"/>
          <p:cNvGraphicFramePr>
            <a:graphicFrameLocks noGrp="1"/>
          </p:cNvGraphicFramePr>
          <p:nvPr>
            <p:ph idx="1"/>
          </p:nvPr>
        </p:nvGraphicFramePr>
        <p:xfrm>
          <a:off x="406400" y="1217613"/>
          <a:ext cx="8464550" cy="543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r:id="rId3" imgW="8461981" imgH="5432007" progId="Excel.Chart.8">
                  <p:embed/>
                </p:oleObj>
              </mc:Choice>
              <mc:Fallback>
                <p:oleObj r:id="rId3" imgW="8461981" imgH="543200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217613"/>
                        <a:ext cx="8464550" cy="543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1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Tupakointirajoitusten kustannustehokkuus (kokonaisterveysnäkökulma)</a:t>
            </a:r>
            <a:endParaRPr lang="fi-FI" dirty="0"/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0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04032"/>
            <a:ext cx="8207375" cy="1008063"/>
          </a:xfrm>
        </p:spPr>
        <p:txBody>
          <a:bodyPr/>
          <a:lstStyle/>
          <a:p>
            <a:r>
              <a:rPr lang="fi-FI" dirty="0" smtClean="0"/>
              <a:t>Kustannustehokkuuden mittareita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839506"/>
              </p:ext>
            </p:extLst>
          </p:nvPr>
        </p:nvGraphicFramePr>
        <p:xfrm>
          <a:off x="323528" y="404664"/>
          <a:ext cx="8424936" cy="6056602"/>
        </p:xfrm>
        <a:graphic>
          <a:graphicData uri="http://schemas.openxmlformats.org/drawingml/2006/table">
            <a:tbl>
              <a:tblPr firstRow="1" firstCol="1" bandRow="1"/>
              <a:tblGrid>
                <a:gridCol w="4001451"/>
                <a:gridCol w="2584128"/>
                <a:gridCol w="1839357"/>
              </a:tblGrid>
              <a:tr h="1135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Toimenpide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Säästetyn</a:t>
                      </a:r>
                      <a:r>
                        <a:rPr lang="fi-FI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h</a:t>
                      </a: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aitta-painotetun </a:t>
                      </a: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elinvuoden kustannus (€/DALY)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Vuosi-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tuotto (%)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Puun pienpolttokielto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90 915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1,5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542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Puun pienpolton puolittaminen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91 065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1,2 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2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 km/h nopeusrajoitukset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6 988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6,5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Tupakointikielto</a:t>
                      </a:r>
                      <a:r>
                        <a:rPr lang="fi-FI" sz="18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i-FI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(kokonaisterveysnäkökulma)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3,3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7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Tupakoinnin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puolittaminen (kokonaisterveysnäkökulma)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1,9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0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Tupakointikielto</a:t>
                      </a:r>
                      <a:r>
                        <a:rPr lang="fi-FI" sz="18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i-FI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(ympäristönäkökulma)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Tupakoinnin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fi-FI" sz="18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uolittaminen </a:t>
                      </a: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(ympäristönäkökulma)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Radonkorjaus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(&gt; 700 Bq/m3)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152 917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Radonkorjaus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(&gt; 300 Bq/m3)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163 135</a:t>
                      </a:r>
                      <a:endParaRPr lang="fi-FI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 </a:t>
                      </a:r>
                      <a:endParaRPr lang="fi-FI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580112" y="4653136"/>
            <a:ext cx="3888432" cy="1872208"/>
          </a:xfrm>
          <a:prstGeom prst="ellipse">
            <a:avLst/>
          </a:prstGeom>
          <a:noFill/>
          <a:ln>
            <a:solidFill>
              <a:srgbClr val="E2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/>
        </p:nvSpPr>
        <p:spPr>
          <a:xfrm>
            <a:off x="6228184" y="2348880"/>
            <a:ext cx="864096" cy="576064"/>
          </a:xfrm>
          <a:prstGeom prst="ellipse">
            <a:avLst/>
          </a:prstGeom>
          <a:noFill/>
          <a:ln>
            <a:solidFill>
              <a:srgbClr val="E20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55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39552" y="-571501"/>
            <a:ext cx="8229600" cy="1143001"/>
          </a:xfrm>
        </p:spPr>
        <p:txBody>
          <a:bodyPr/>
          <a:lstStyle/>
          <a:p>
            <a:r>
              <a:rPr lang="fi-FI" dirty="0" smtClean="0"/>
              <a:t>Toimenpiteiden arvotehokkuus</a:t>
            </a:r>
          </a:p>
        </p:txBody>
      </p:sp>
      <p:graphicFrame>
        <p:nvGraphicFramePr>
          <p:cNvPr id="4198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582700"/>
              </p:ext>
            </p:extLst>
          </p:nvPr>
        </p:nvGraphicFramePr>
        <p:xfrm>
          <a:off x="179512" y="620688"/>
          <a:ext cx="881538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3" imgW="8815580" imgH="5791702" progId="Excel.Chart.8">
                  <p:embed/>
                </p:oleObj>
              </mc:Choice>
              <mc:Fallback>
                <p:oleObj r:id="rId3" imgW="8815580" imgH="579170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20688"/>
                        <a:ext cx="8815388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0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Toimenpiteiden arvotehokkuus (ympäristönäkökulma)</a:t>
            </a:r>
            <a:endParaRPr lang="fi-FI" dirty="0"/>
          </a:p>
        </p:txBody>
      </p:sp>
      <p:graphicFrame>
        <p:nvGraphicFramePr>
          <p:cNvPr id="430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369313"/>
              </p:ext>
            </p:extLst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Kaavio" r:id="rId4" imgW="8334330" imgH="4629091" progId="Excel.Chart.8">
                  <p:embed/>
                </p:oleObj>
              </mc:Choice>
              <mc:Fallback>
                <p:oleObj name="Kaavio" r:id="rId4" imgW="8334330" imgH="46290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7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Tupakointirajoitusten arvotehokkuus (kokonaisterveysnäkökulma)</a:t>
            </a:r>
          </a:p>
        </p:txBody>
      </p:sp>
      <p:graphicFrame>
        <p:nvGraphicFramePr>
          <p:cNvPr id="4403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33254"/>
              </p:ext>
            </p:extLst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Kaavio" r:id="rId4" imgW="8334330" imgH="4629091" progId="Excel.Chart.8">
                  <p:embed/>
                </p:oleObj>
              </mc:Choice>
              <mc:Fallback>
                <p:oleObj name="Kaavio" r:id="rId4" imgW="8334330" imgH="46290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i-FI" smtClean="0"/>
              <a:t>Taustaa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Elinympäristössä on lukuisia fysikaalisia ja kemiallisia </a:t>
            </a:r>
            <a:r>
              <a:rPr lang="fi-FI" sz="2600" dirty="0" err="1" smtClean="0"/>
              <a:t>altisteita</a:t>
            </a:r>
            <a:r>
              <a:rPr lang="fi-FI" sz="2600" dirty="0" smtClean="0"/>
              <a:t>, joista muutamilla on merkittävä haitallinen vaikutus terveydelle (tautikuorma)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Tautikuorma= </a:t>
            </a:r>
            <a:r>
              <a:rPr lang="fi-FI" sz="2600" dirty="0" err="1" smtClean="0"/>
              <a:t>altisteen</a:t>
            </a:r>
            <a:r>
              <a:rPr lang="fi-FI" sz="2600" dirty="0" smtClean="0"/>
              <a:t> aiheuttama haitallinen terveysvaikutus, jossa huomioidaan sairastavuus ja kuolleisuus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Tautikuormaa mitataan </a:t>
            </a:r>
            <a:r>
              <a:rPr lang="fi-FI" sz="2800" dirty="0" err="1" smtClean="0"/>
              <a:t>DALY-yksiköllä</a:t>
            </a:r>
            <a:r>
              <a:rPr lang="fi-FI" sz="2800" dirty="0" smtClean="0"/>
              <a:t> (</a:t>
            </a:r>
            <a:r>
              <a:rPr lang="fi-FI" sz="2800" dirty="0" err="1" smtClean="0"/>
              <a:t>disability</a:t>
            </a:r>
            <a:r>
              <a:rPr lang="fi-FI" sz="2800" dirty="0" smtClean="0"/>
              <a:t> </a:t>
            </a:r>
            <a:r>
              <a:rPr lang="fi-FI" sz="2800" dirty="0" err="1" smtClean="0"/>
              <a:t>adjusted</a:t>
            </a:r>
            <a:r>
              <a:rPr lang="fi-FI" sz="2800" dirty="0" smtClean="0"/>
              <a:t> life </a:t>
            </a:r>
            <a:r>
              <a:rPr lang="fi-FI" sz="2800" dirty="0" err="1" smtClean="0"/>
              <a:t>years</a:t>
            </a:r>
            <a:r>
              <a:rPr lang="fi-FI" sz="28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2400" dirty="0" smtClean="0"/>
              <a:t>YLD = years lived with disability (</a:t>
            </a:r>
            <a:r>
              <a:rPr lang="en-GB" sz="2400" dirty="0" err="1" smtClean="0"/>
              <a:t>sairauksien</a:t>
            </a:r>
            <a:r>
              <a:rPr lang="en-GB" sz="2400" dirty="0" smtClean="0"/>
              <a:t> </a:t>
            </a:r>
            <a:r>
              <a:rPr lang="en-GB" sz="2400" dirty="0" err="1" smtClean="0"/>
              <a:t>painokerroin</a:t>
            </a:r>
            <a:r>
              <a:rPr lang="en-GB" sz="2400" dirty="0" smtClean="0"/>
              <a:t> 0-1)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2400" dirty="0" smtClean="0"/>
              <a:t>YLL = years of life lost (because of premature mortality)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fi-FI" sz="22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9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terveyshyödyt</a:t>
            </a:r>
            <a:r>
              <a:rPr lang="en-US" dirty="0" smtClean="0"/>
              <a:t>/50v)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Tupakointikielto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440 000 DALY </a:t>
            </a:r>
            <a:r>
              <a:rPr lang="en-US" dirty="0" smtClean="0"/>
              <a:t>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6 000 DALY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7. </a:t>
            </a:r>
            <a:r>
              <a:rPr lang="en-US" dirty="0" err="1"/>
              <a:t>Radonkorjaus</a:t>
            </a:r>
            <a:r>
              <a:rPr lang="en-US" dirty="0"/>
              <a:t> (&gt;300 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Radonkorjaus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600 DALY </a:t>
            </a:r>
            <a:r>
              <a:rPr lang="en-US" dirty="0" smtClean="0"/>
              <a:t>(&gt;700 </a:t>
            </a:r>
            <a:r>
              <a:rPr lang="en-US" dirty="0" err="1"/>
              <a:t>Bq</a:t>
            </a:r>
            <a:r>
              <a:rPr lang="en-US" dirty="0"/>
              <a:t>/m3)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 smtClean="0"/>
              <a:t> (</a:t>
            </a:r>
            <a:r>
              <a:rPr lang="en-US" dirty="0" err="1" smtClean="0"/>
              <a:t>kustannustehokkuus</a:t>
            </a:r>
            <a:r>
              <a:rPr lang="en-US" dirty="0" smtClean="0"/>
              <a:t>, </a:t>
            </a:r>
            <a:r>
              <a:rPr lang="en-US" dirty="0" err="1" smtClean="0"/>
              <a:t>nettohyöty</a:t>
            </a:r>
            <a:r>
              <a:rPr lang="en-US" dirty="0" smtClean="0"/>
              <a:t>/50v)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Tupakointikielto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 </a:t>
            </a:r>
            <a:r>
              <a:rPr lang="en-US" dirty="0" smtClean="0"/>
              <a:t>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ympäristönäkulma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Radonkorjaus</a:t>
            </a:r>
            <a:r>
              <a:rPr lang="en-US" dirty="0"/>
              <a:t> (&gt;300 </a:t>
            </a:r>
            <a:r>
              <a:rPr lang="en-US" dirty="0" err="1"/>
              <a:t>Bq</a:t>
            </a:r>
            <a:r>
              <a:rPr lang="en-US" dirty="0"/>
              <a:t>/m3</a:t>
            </a:r>
            <a:r>
              <a:rPr lang="en-US" dirty="0" smtClean="0"/>
              <a:t>)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Radonkorjaus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 smtClean="0">
                <a:solidFill>
                  <a:srgbClr val="FF0000"/>
                </a:solidFill>
              </a:rPr>
              <a:t>milj</a:t>
            </a:r>
            <a:r>
              <a:rPr lang="en-US" dirty="0" smtClean="0">
                <a:solidFill>
                  <a:srgbClr val="FF0000"/>
                </a:solidFill>
              </a:rPr>
              <a:t> € </a:t>
            </a:r>
            <a:r>
              <a:rPr lang="en-US" dirty="0" smtClean="0"/>
              <a:t>(&gt;700 </a:t>
            </a:r>
            <a:r>
              <a:rPr lang="en-US" dirty="0" err="1"/>
              <a:t>Bq</a:t>
            </a:r>
            <a:r>
              <a:rPr lang="en-US" dirty="0"/>
              <a:t>/m3)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 smtClean="0"/>
              <a:t> (</a:t>
            </a:r>
            <a:r>
              <a:rPr lang="en-US" dirty="0" err="1" smtClean="0"/>
              <a:t>kustannustehokkuus</a:t>
            </a:r>
            <a:r>
              <a:rPr lang="en-US" dirty="0" smtClean="0"/>
              <a:t>, </a:t>
            </a:r>
            <a:r>
              <a:rPr lang="en-US" dirty="0" err="1" smtClean="0"/>
              <a:t>vuosituotto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6,5 %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1,5 %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 err="1" smtClean="0"/>
              <a:t>Radonkorjaus</a:t>
            </a:r>
            <a:r>
              <a:rPr lang="en-US" dirty="0"/>
              <a:t> (&gt;700 </a:t>
            </a:r>
            <a:r>
              <a:rPr lang="en-US" dirty="0" err="1"/>
              <a:t>Bq</a:t>
            </a:r>
            <a:r>
              <a:rPr lang="en-US" dirty="0"/>
              <a:t>/m3)</a:t>
            </a:r>
          </a:p>
          <a:p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dirty="0" err="1" smtClean="0"/>
              <a:t>Radonkorjaus</a:t>
            </a:r>
            <a:r>
              <a:rPr lang="en-US" dirty="0"/>
              <a:t> (&gt;300 </a:t>
            </a:r>
            <a:r>
              <a:rPr lang="en-US" dirty="0" err="1"/>
              <a:t>Bq</a:t>
            </a:r>
            <a:r>
              <a:rPr lang="en-US" dirty="0"/>
              <a:t>/m3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0,02 %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2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 smtClean="0"/>
              <a:t> (</a:t>
            </a:r>
            <a:r>
              <a:rPr lang="en-US" dirty="0" err="1" smtClean="0"/>
              <a:t>koetut</a:t>
            </a:r>
            <a:r>
              <a:rPr lang="en-US" dirty="0" smtClean="0"/>
              <a:t> </a:t>
            </a:r>
            <a:r>
              <a:rPr lang="en-US" dirty="0" err="1" smtClean="0"/>
              <a:t>arvot</a:t>
            </a:r>
            <a:r>
              <a:rPr lang="en-US" dirty="0" smtClean="0"/>
              <a:t>/50v)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0,1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Tupakointikielto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– 20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Toimenpiteiden</a:t>
            </a:r>
            <a:r>
              <a:rPr lang="en-US" dirty="0" smtClean="0"/>
              <a:t> </a:t>
            </a:r>
            <a:r>
              <a:rPr lang="en-US" dirty="0" err="1" smtClean="0"/>
              <a:t>priorisointi</a:t>
            </a:r>
            <a:r>
              <a:rPr lang="en-US" dirty="0" smtClean="0"/>
              <a:t> (</a:t>
            </a:r>
            <a:r>
              <a:rPr lang="en-US" dirty="0" err="1" smtClean="0"/>
              <a:t>arvotehokkuus</a:t>
            </a:r>
            <a:r>
              <a:rPr lang="en-US" dirty="0" smtClean="0"/>
              <a:t>/50v)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Tupakointikielto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 </a:t>
            </a:r>
            <a:r>
              <a:rPr lang="en-US" dirty="0" smtClean="0"/>
              <a:t>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kokonaisterveysnäkökulma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pienpolttokielto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puun</a:t>
            </a:r>
            <a:r>
              <a:rPr lang="en-US" dirty="0" smtClean="0"/>
              <a:t> </a:t>
            </a:r>
            <a:r>
              <a:rPr lang="en-US" dirty="0" err="1" smtClean="0"/>
              <a:t>pienpolton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0,5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Taajamien</a:t>
            </a:r>
            <a:r>
              <a:rPr lang="en-US" dirty="0" smtClean="0"/>
              <a:t> </a:t>
            </a:r>
            <a:r>
              <a:rPr lang="en-US" dirty="0" err="1" smtClean="0"/>
              <a:t>alennetut</a:t>
            </a:r>
            <a:r>
              <a:rPr lang="en-US" dirty="0" smtClean="0"/>
              <a:t> </a:t>
            </a:r>
            <a:r>
              <a:rPr lang="en-US" dirty="0" err="1" smtClean="0"/>
              <a:t>nopeusrajoitukset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Tupakoinnin</a:t>
            </a:r>
            <a:r>
              <a:rPr lang="en-US" dirty="0" smtClean="0"/>
              <a:t> </a:t>
            </a:r>
            <a:r>
              <a:rPr lang="en-US" dirty="0" err="1" smtClean="0"/>
              <a:t>puolittaminen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Tupakointikielto</a:t>
            </a:r>
            <a:r>
              <a:rPr lang="en-US" dirty="0" smtClean="0"/>
              <a:t> (</a:t>
            </a:r>
            <a:r>
              <a:rPr lang="en-US" dirty="0" err="1" smtClean="0"/>
              <a:t>ympäristönäkökulma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– 16 </a:t>
            </a:r>
            <a:r>
              <a:rPr lang="en-US" dirty="0" err="1" smtClean="0">
                <a:solidFill>
                  <a:srgbClr val="FF0000"/>
                </a:solidFill>
              </a:rPr>
              <a:t>mrd</a:t>
            </a:r>
            <a:r>
              <a:rPr lang="en-US" dirty="0" smtClean="0">
                <a:solidFill>
                  <a:srgbClr val="FF0000"/>
                </a:solidFill>
              </a:rPr>
              <a:t> 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1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Epävarmuudet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Tautikuormalaskelmissa virhettä voi aiheuttaa </a:t>
            </a:r>
            <a:r>
              <a:rPr lang="fi-FI" sz="2600" dirty="0" err="1" smtClean="0"/>
              <a:t>altisteen</a:t>
            </a:r>
            <a:r>
              <a:rPr lang="fi-FI" sz="2600" dirty="0" smtClean="0"/>
              <a:t> aiheuttamien terveysvasteiden määrä (pienhiukkaset vs. radon)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Kustannukset ovat arvioita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Koettujen arvojen kyselyssä monia epävarmuuksia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Mittaavatko kysymykset koettuja arvoja luotettavasti?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Kyselypopulaatio vääristynyt (koulutus)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Kysymykset vaikeita hahmottaa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Kuinka todenmukaisesti ihmiset ovat vastanneet?</a:t>
            </a: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1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79512" y="-571501"/>
            <a:ext cx="8229600" cy="1143001"/>
          </a:xfrm>
        </p:spPr>
        <p:txBody>
          <a:bodyPr/>
          <a:lstStyle/>
          <a:p>
            <a:r>
              <a:rPr lang="fi-FI" dirty="0" smtClean="0"/>
              <a:t>Johtopäätökset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620688"/>
            <a:ext cx="8218487" cy="5505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Työssä tarkasteltujen toimenpiteiden vaikutus tautikuormaan vaihtelee paljon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Tupakointikielto-&gt; tautikuorma poistuu kokonaan (</a:t>
            </a:r>
            <a:r>
              <a:rPr lang="fi-FI" sz="2400" dirty="0">
                <a:latin typeface="Calibri"/>
                <a:ea typeface="Calibri"/>
              </a:rPr>
              <a:t>Δ</a:t>
            </a:r>
            <a:r>
              <a:rPr lang="fi-FI" sz="2200" dirty="0" smtClean="0"/>
              <a:t>EBD=36 000 DALY)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Radonkorjaus (&gt;700 Bq/m</a:t>
            </a:r>
            <a:r>
              <a:rPr lang="fi-FI" sz="2200" baseline="30000" dirty="0" smtClean="0"/>
              <a:t>3</a:t>
            </a:r>
            <a:r>
              <a:rPr lang="fi-FI" sz="2200" dirty="0" smtClean="0"/>
              <a:t>)-&gt; tautikuormasta vähenee 4 % </a:t>
            </a:r>
            <a:r>
              <a:rPr lang="fi-FI" sz="2200" dirty="0">
                <a:solidFill>
                  <a:srgbClr val="000000"/>
                </a:solidFill>
              </a:rPr>
              <a:t>(</a:t>
            </a:r>
            <a:r>
              <a:rPr lang="fi-FI" sz="2400" dirty="0" smtClean="0">
                <a:solidFill>
                  <a:srgbClr val="000000"/>
                </a:solidFill>
                <a:latin typeface="Calibri"/>
                <a:ea typeface="Calibri"/>
              </a:rPr>
              <a:t>Δ</a:t>
            </a:r>
            <a:r>
              <a:rPr lang="fi-FI" sz="2200" dirty="0" smtClean="0">
                <a:solidFill>
                  <a:srgbClr val="000000"/>
                </a:solidFill>
              </a:rPr>
              <a:t>EBD=46 DALY)</a:t>
            </a:r>
            <a:endParaRPr lang="fi-FI" sz="1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600" dirty="0" smtClean="0"/>
              <a:t>Lähes kaikki työssä tarkastellut toimenpiteet ovat kustannus- ja arvotehokkaita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Kaikki muut toimenpiteet paitsi taajaman uudet nopeusrajoitukset tulisi toteuttaa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200" dirty="0" smtClean="0"/>
              <a:t>Tupakointikieltojen tehokkuudet yli 100 </a:t>
            </a:r>
            <a:r>
              <a:rPr lang="fi-FI" sz="2200" dirty="0" err="1" smtClean="0"/>
              <a:t>mrd</a:t>
            </a:r>
            <a:r>
              <a:rPr lang="fi-FI" sz="2200" dirty="0" smtClean="0"/>
              <a:t> €/50v, muiden toimenpiteiden korkeintaan pari </a:t>
            </a:r>
            <a:r>
              <a:rPr lang="fi-FI" sz="2200" dirty="0" err="1" smtClean="0"/>
              <a:t>mrd</a:t>
            </a:r>
            <a:r>
              <a:rPr lang="fi-FI" sz="2200" dirty="0" smtClean="0"/>
              <a:t> €/50 vuotta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6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Johtopäätökset 2/2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Kustannustehokkuus </a:t>
            </a:r>
            <a:r>
              <a:rPr lang="fi-FI" sz="2400" dirty="0" err="1" smtClean="0"/>
              <a:t>vs</a:t>
            </a:r>
            <a:r>
              <a:rPr lang="fi-FI" sz="2400" dirty="0" smtClean="0"/>
              <a:t> arvotehokkuus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Nopeusrajoitustoimenpide kustannustehokas, muttei arvotehokas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Tupakointirajoitukset (ympäristönäkökulma) kustannustehokkaita, muttei arvotehokkaita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Toimenpiteisiin </a:t>
            </a:r>
            <a:r>
              <a:rPr lang="fi-FI" sz="2400" dirty="0"/>
              <a:t>liittyvien koettujen arvojen mittaaminen on teknisesti mahdollista ja hyödyllistä, koska kansalaisten arvojen huomioiminen päätöksenteossa voi olla tärkeää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/>
              <a:t>Koettujen arvojen mittaamiseen liittyi monia </a:t>
            </a:r>
            <a:r>
              <a:rPr lang="fi-FI" sz="2400" dirty="0" err="1"/>
              <a:t>epävarmuustekijöitä-</a:t>
            </a:r>
            <a:r>
              <a:rPr lang="fi-FI" sz="2400" dirty="0"/>
              <a:t>&gt; jatkossa uusi kysely hyödyntäen Väestörekisterikeskuksen palveluita</a:t>
            </a:r>
            <a:endParaRPr lang="fi-FI" sz="20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2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 smtClean="0"/>
              <a:t>Asikainen A., Hänninen O. ja Pekkanen J. 2012. Ympäristöaltisteisiin liittyvä tautitaakka Suomessa. </a:t>
            </a:r>
            <a:r>
              <a:rPr lang="fi-FI" sz="1400" dirty="0"/>
              <a:t>Ympäristö ja Terveys-lehti 5: 2013, 44 </a:t>
            </a:r>
            <a:r>
              <a:rPr lang="fi-FI" sz="1400" dirty="0" err="1"/>
              <a:t>vsk</a:t>
            </a:r>
            <a:r>
              <a:rPr lang="fi-FI" sz="1400" dirty="0"/>
              <a:t>. s.68–74.</a:t>
            </a:r>
          </a:p>
          <a:p>
            <a:r>
              <a:rPr lang="fi-FI" sz="1400" dirty="0" smtClean="0"/>
              <a:t>Arrow K.J., </a:t>
            </a:r>
            <a:r>
              <a:rPr lang="fi-FI" sz="1400" dirty="0" err="1" smtClean="0"/>
              <a:t>Cropper</a:t>
            </a:r>
            <a:r>
              <a:rPr lang="fi-FI" sz="1400" dirty="0" smtClean="0"/>
              <a:t> M.L., </a:t>
            </a:r>
            <a:r>
              <a:rPr lang="fi-FI" sz="1400" dirty="0" err="1" smtClean="0"/>
              <a:t>Eads</a:t>
            </a:r>
            <a:r>
              <a:rPr lang="fi-FI" sz="1400" dirty="0" smtClean="0"/>
              <a:t> G.C., </a:t>
            </a:r>
            <a:r>
              <a:rPr lang="fi-FI" sz="1400" dirty="0" err="1" smtClean="0"/>
              <a:t>Hahn</a:t>
            </a:r>
            <a:r>
              <a:rPr lang="fi-FI" sz="1400" dirty="0" smtClean="0"/>
              <a:t> R.W., </a:t>
            </a:r>
            <a:r>
              <a:rPr lang="fi-FI" sz="1400" dirty="0" err="1" smtClean="0"/>
              <a:t>Lave</a:t>
            </a:r>
            <a:r>
              <a:rPr lang="fi-FI" sz="1400" dirty="0" smtClean="0"/>
              <a:t> L.B., </a:t>
            </a:r>
            <a:r>
              <a:rPr lang="fi-FI" sz="1400" dirty="0" err="1" smtClean="0"/>
              <a:t>Noll</a:t>
            </a:r>
            <a:r>
              <a:rPr lang="fi-FI" sz="1400" dirty="0" smtClean="0"/>
              <a:t> R.G., </a:t>
            </a:r>
            <a:r>
              <a:rPr lang="fi-FI" sz="1400" dirty="0" err="1" smtClean="0"/>
              <a:t>Portney</a:t>
            </a:r>
            <a:r>
              <a:rPr lang="fi-FI" sz="1400" dirty="0" smtClean="0"/>
              <a:t> P.R., </a:t>
            </a:r>
            <a:r>
              <a:rPr lang="fi-FI" sz="1400" dirty="0" err="1" smtClean="0"/>
              <a:t>Russel</a:t>
            </a:r>
            <a:r>
              <a:rPr lang="fi-FI" sz="1400" dirty="0" smtClean="0"/>
              <a:t> M., </a:t>
            </a:r>
            <a:r>
              <a:rPr lang="fi-FI" sz="1400" dirty="0" err="1" smtClean="0"/>
              <a:t>Schmalansee</a:t>
            </a:r>
            <a:r>
              <a:rPr lang="fi-FI" sz="1400" dirty="0" smtClean="0"/>
              <a:t> R., Smith V.K., </a:t>
            </a:r>
            <a:r>
              <a:rPr lang="fi-FI" sz="1400" dirty="0" err="1" smtClean="0"/>
              <a:t>Stavins</a:t>
            </a:r>
            <a:r>
              <a:rPr lang="fi-FI" sz="1400" dirty="0" smtClean="0"/>
              <a:t> R.N. 1996. </a:t>
            </a:r>
            <a:r>
              <a:rPr lang="en-US" sz="1400" dirty="0" smtClean="0"/>
              <a:t>Is There a Role for Benefit-Cost Analysis in Environmental, Health and Safety Regulation. </a:t>
            </a:r>
            <a:r>
              <a:rPr lang="fi-FI" sz="1400" dirty="0" smtClean="0"/>
              <a:t>Science 1996 (272): 221–222</a:t>
            </a:r>
          </a:p>
          <a:p>
            <a:r>
              <a:rPr lang="en-US" sz="1400" dirty="0" smtClean="0"/>
              <a:t>Chapman R., </a:t>
            </a:r>
            <a:r>
              <a:rPr lang="en-US" sz="1400" dirty="0" err="1" smtClean="0"/>
              <a:t>Howden</a:t>
            </a:r>
            <a:r>
              <a:rPr lang="en-US" sz="1400" dirty="0" smtClean="0"/>
              <a:t>-Chapman P., </a:t>
            </a:r>
            <a:r>
              <a:rPr lang="en-US" sz="1400" dirty="0" err="1" smtClean="0"/>
              <a:t>Viggers</a:t>
            </a:r>
            <a:r>
              <a:rPr lang="en-US" sz="1400" dirty="0" smtClean="0"/>
              <a:t> H., O´Dea H. </a:t>
            </a:r>
            <a:r>
              <a:rPr lang="en-US" sz="1400" dirty="0" err="1" smtClean="0"/>
              <a:t>ja</a:t>
            </a:r>
            <a:r>
              <a:rPr lang="en-US" sz="1400" dirty="0" smtClean="0"/>
              <a:t> Kennedy M. 2009. Retrofitting houses with insulation: a cost-benefit analysis of a </a:t>
            </a:r>
            <a:r>
              <a:rPr lang="en-US" sz="1400" dirty="0" err="1" smtClean="0"/>
              <a:t>randomised</a:t>
            </a:r>
            <a:r>
              <a:rPr lang="en-US" sz="1400" dirty="0" smtClean="0"/>
              <a:t> community trial. Journal of Epidemiology and Health: </a:t>
            </a:r>
            <a:r>
              <a:rPr lang="en-GB" sz="1400" dirty="0" smtClean="0"/>
              <a:t>63(4):271-277</a:t>
            </a:r>
            <a:endParaRPr lang="fi-FI" sz="1400" dirty="0" smtClean="0"/>
          </a:p>
          <a:p>
            <a:r>
              <a:rPr lang="fi-FI" sz="1400" dirty="0" smtClean="0"/>
              <a:t>de </a:t>
            </a:r>
            <a:r>
              <a:rPr lang="fi-FI" sz="1400" dirty="0" err="1" smtClean="0"/>
              <a:t>Hollander</a:t>
            </a:r>
            <a:r>
              <a:rPr lang="fi-FI" sz="1400" dirty="0" smtClean="0"/>
              <a:t> A.E.M., </a:t>
            </a:r>
            <a:r>
              <a:rPr lang="fi-FI" sz="1400" dirty="0" err="1" smtClean="0"/>
              <a:t>Melse</a:t>
            </a:r>
            <a:r>
              <a:rPr lang="fi-FI" sz="1400" dirty="0" smtClean="0"/>
              <a:t> J.M., </a:t>
            </a:r>
            <a:r>
              <a:rPr lang="fi-FI" sz="1400" dirty="0" err="1" smtClean="0"/>
              <a:t>Lebret</a:t>
            </a:r>
            <a:r>
              <a:rPr lang="fi-FI" sz="1400" dirty="0" smtClean="0"/>
              <a:t> E. ja </a:t>
            </a:r>
            <a:r>
              <a:rPr lang="fi-FI" sz="1400" dirty="0" err="1" smtClean="0"/>
              <a:t>Kramers</a:t>
            </a:r>
            <a:r>
              <a:rPr lang="fi-FI" sz="1400" dirty="0" smtClean="0"/>
              <a:t> P.G.N. 1999. </a:t>
            </a:r>
            <a:r>
              <a:rPr lang="en-US" sz="1400" dirty="0" smtClean="0"/>
              <a:t>An Aggregate Public Health Indicator to Represent the Impact of Multiple Environmental Exposures. </a:t>
            </a:r>
            <a:r>
              <a:rPr lang="fi-FI" sz="1400" dirty="0" err="1" smtClean="0"/>
              <a:t>Epidemiology</a:t>
            </a:r>
            <a:r>
              <a:rPr lang="fi-FI" sz="1400" dirty="0" smtClean="0"/>
              <a:t> 10(5): 606–617</a:t>
            </a:r>
            <a:endParaRPr lang="en-US" sz="1400" dirty="0" smtClean="0"/>
          </a:p>
          <a:p>
            <a:r>
              <a:rPr lang="en-US" sz="1400" dirty="0" err="1" smtClean="0"/>
              <a:t>Hänninen</a:t>
            </a:r>
            <a:r>
              <a:rPr lang="en-US" sz="1400" dirty="0" smtClean="0"/>
              <a:t> O. </a:t>
            </a:r>
            <a:r>
              <a:rPr lang="en-US" sz="1400" dirty="0" err="1" smtClean="0"/>
              <a:t>ja</a:t>
            </a:r>
            <a:r>
              <a:rPr lang="en-US" sz="1400" dirty="0" smtClean="0"/>
              <a:t> </a:t>
            </a:r>
            <a:r>
              <a:rPr lang="en-US" sz="1400" dirty="0" err="1" smtClean="0"/>
              <a:t>Knol</a:t>
            </a:r>
            <a:r>
              <a:rPr lang="en-US" sz="1400" dirty="0" smtClean="0"/>
              <a:t> A. 2011. European Perspectives on Environmental Burden of Disease: Estimates for Nine Stressors in Six European Countries. </a:t>
            </a:r>
            <a:r>
              <a:rPr lang="fi-FI" sz="1400" dirty="0" smtClean="0"/>
              <a:t>Terveyden ja hyvinvoinnin laitos. Raportti 1/2011.</a:t>
            </a:r>
          </a:p>
          <a:p>
            <a:r>
              <a:rPr lang="en-US" sz="1400" dirty="0" smtClean="0"/>
              <a:t>Stewart J. 2013. Effective Strategies and Interventions: environmental health and the private housing sector. s.1-80</a:t>
            </a:r>
            <a:endParaRPr lang="fi-FI" sz="1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2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8229600" cy="1143000"/>
          </a:xfrm>
        </p:spPr>
        <p:txBody>
          <a:bodyPr/>
          <a:lstStyle/>
          <a:p>
            <a:pPr algn="ctr"/>
            <a:r>
              <a:rPr lang="fi-FI" sz="6000" dirty="0" smtClean="0"/>
              <a:t>Kiitos!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>
                <a:latin typeface="Arial" charset="0"/>
                <a:ea typeface="ヒラギノ角ゴ Pro W3"/>
                <a:cs typeface="Arial" charset="0"/>
              </a:rPr>
              <a:t>Tautikuorman</a:t>
            </a:r>
            <a:r>
              <a:rPr lang="en-GB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ea typeface="ヒラギノ角ゴ Pro W3"/>
                <a:cs typeface="Arial" charset="0"/>
              </a:rPr>
              <a:t>mittari</a:t>
            </a:r>
            <a:r>
              <a:rPr lang="en-GB" dirty="0" smtClean="0">
                <a:latin typeface="Arial" charset="0"/>
                <a:ea typeface="ヒラギノ角ゴ Pro W3"/>
                <a:cs typeface="Arial" charset="0"/>
              </a:rPr>
              <a:t>: </a:t>
            </a:r>
            <a:br>
              <a:rPr lang="en-GB" dirty="0" smtClean="0">
                <a:latin typeface="Arial" charset="0"/>
                <a:ea typeface="ヒラギノ角ゴ Pro W3"/>
                <a:cs typeface="Arial" charset="0"/>
              </a:rPr>
            </a:br>
            <a:r>
              <a:rPr lang="en-GB" dirty="0" err="1" smtClean="0">
                <a:latin typeface="Arial" charset="0"/>
                <a:ea typeface="ヒラギノ角ゴ Pro W3"/>
                <a:cs typeface="Arial" charset="0"/>
              </a:rPr>
              <a:t>Haittapainotettu</a:t>
            </a:r>
            <a:r>
              <a:rPr lang="en-GB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GB" dirty="0" err="1" smtClean="0">
                <a:latin typeface="Arial" charset="0"/>
                <a:ea typeface="ヒラギノ角ゴ Pro W3"/>
                <a:cs typeface="Arial" charset="0"/>
              </a:rPr>
              <a:t>elinvuosi</a:t>
            </a:r>
            <a:r>
              <a:rPr lang="en-GB" dirty="0" smtClean="0">
                <a:latin typeface="Arial" charset="0"/>
                <a:ea typeface="ヒラギノ角ゴ Pro W3"/>
                <a:cs typeface="Arial" charset="0"/>
              </a:rPr>
              <a:t> (DALY)</a:t>
            </a:r>
            <a:endParaRPr lang="fi-FI" dirty="0"/>
          </a:p>
        </p:txBody>
      </p:sp>
      <p:sp>
        <p:nvSpPr>
          <p:cNvPr id="17411" name="Text Box 63"/>
          <p:cNvSpPr txBox="1">
            <a:spLocks noChangeArrowheads="1"/>
          </p:cNvSpPr>
          <p:nvPr/>
        </p:nvSpPr>
        <p:spPr bwMode="auto">
          <a:xfrm>
            <a:off x="2436657" y="5989638"/>
            <a:ext cx="254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 defTabSz="457200"/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de Hollander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ym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. 1999</a:t>
            </a:r>
          </a:p>
        </p:txBody>
      </p:sp>
      <p:grpSp>
        <p:nvGrpSpPr>
          <p:cNvPr id="114" name="Group 62"/>
          <p:cNvGrpSpPr>
            <a:grpSpLocks/>
          </p:cNvGrpSpPr>
          <p:nvPr/>
        </p:nvGrpSpPr>
        <p:grpSpPr bwMode="auto">
          <a:xfrm>
            <a:off x="361928" y="1576388"/>
            <a:ext cx="8445500" cy="4270375"/>
            <a:chOff x="204" y="977"/>
            <a:chExt cx="5320" cy="2690"/>
          </a:xfrm>
        </p:grpSpPr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721" y="1774"/>
              <a:ext cx="3091" cy="170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6" name="Rectangle 8"/>
            <p:cNvSpPr>
              <a:spLocks noChangeArrowheads="1"/>
            </p:cNvSpPr>
            <p:nvPr/>
          </p:nvSpPr>
          <p:spPr bwMode="auto">
            <a:xfrm>
              <a:off x="3579" y="1778"/>
              <a:ext cx="233" cy="1701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7" name="Rectangle 9"/>
            <p:cNvSpPr>
              <a:spLocks noChangeArrowheads="1"/>
            </p:cNvSpPr>
            <p:nvPr/>
          </p:nvSpPr>
          <p:spPr bwMode="auto">
            <a:xfrm>
              <a:off x="1049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10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8" name="Rectangle 10"/>
            <p:cNvSpPr>
              <a:spLocks noChangeArrowheads="1"/>
            </p:cNvSpPr>
            <p:nvPr/>
          </p:nvSpPr>
          <p:spPr bwMode="auto">
            <a:xfrm>
              <a:off x="625" y="1727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625" y="339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rPr>
                <a:t>1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1435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20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1" name="Rectangle 13"/>
            <p:cNvSpPr>
              <a:spLocks noChangeArrowheads="1"/>
            </p:cNvSpPr>
            <p:nvPr/>
          </p:nvSpPr>
          <p:spPr bwMode="auto">
            <a:xfrm>
              <a:off x="1821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30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2" name="Rectangle 14"/>
            <p:cNvSpPr>
              <a:spLocks noChangeArrowheads="1"/>
            </p:cNvSpPr>
            <p:nvPr/>
          </p:nvSpPr>
          <p:spPr bwMode="auto">
            <a:xfrm>
              <a:off x="2208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40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2594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50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2980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60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3367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70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6" name="Rectangle 18"/>
            <p:cNvSpPr>
              <a:spLocks noChangeArrowheads="1"/>
            </p:cNvSpPr>
            <p:nvPr/>
          </p:nvSpPr>
          <p:spPr bwMode="auto">
            <a:xfrm>
              <a:off x="3753" y="353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2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80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7" name="Rectangle 19"/>
            <p:cNvSpPr>
              <a:spLocks noChangeArrowheads="1"/>
            </p:cNvSpPr>
            <p:nvPr/>
          </p:nvSpPr>
          <p:spPr bwMode="auto">
            <a:xfrm>
              <a:off x="913" y="1778"/>
              <a:ext cx="271" cy="370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8" name="Rectangle 20"/>
            <p:cNvSpPr>
              <a:spLocks noChangeArrowheads="1"/>
            </p:cNvSpPr>
            <p:nvPr/>
          </p:nvSpPr>
          <p:spPr bwMode="auto">
            <a:xfrm>
              <a:off x="1836" y="1778"/>
              <a:ext cx="7" cy="114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9" name="Rectangle 21"/>
            <p:cNvSpPr>
              <a:spLocks noChangeArrowheads="1"/>
            </p:cNvSpPr>
            <p:nvPr/>
          </p:nvSpPr>
          <p:spPr bwMode="auto">
            <a:xfrm>
              <a:off x="2518" y="1778"/>
              <a:ext cx="1294" cy="117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0" name="Rectangle 22"/>
            <p:cNvSpPr>
              <a:spLocks noChangeArrowheads="1"/>
            </p:cNvSpPr>
            <p:nvPr/>
          </p:nvSpPr>
          <p:spPr bwMode="auto">
            <a:xfrm>
              <a:off x="2735" y="1778"/>
              <a:ext cx="1077" cy="303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1" name="Rectangle 23"/>
            <p:cNvSpPr>
              <a:spLocks noChangeArrowheads="1"/>
            </p:cNvSpPr>
            <p:nvPr/>
          </p:nvSpPr>
          <p:spPr bwMode="auto">
            <a:xfrm>
              <a:off x="3352" y="1778"/>
              <a:ext cx="460" cy="601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>
              <a:off x="721" y="3468"/>
              <a:ext cx="3285" cy="19"/>
            </a:xfrm>
            <a:custGeom>
              <a:avLst/>
              <a:gdLst>
                <a:gd name="T0" fmla="*/ 3285 w 3285"/>
                <a:gd name="T1" fmla="*/ 11 h 19"/>
                <a:gd name="T2" fmla="*/ 3285 w 3285"/>
                <a:gd name="T3" fmla="*/ 0 h 19"/>
                <a:gd name="T4" fmla="*/ 0 w 3285"/>
                <a:gd name="T5" fmla="*/ 0 h 19"/>
                <a:gd name="T6" fmla="*/ 0 w 3285"/>
                <a:gd name="T7" fmla="*/ 19 h 19"/>
                <a:gd name="T8" fmla="*/ 3285 w 3285"/>
                <a:gd name="T9" fmla="*/ 19 h 19"/>
                <a:gd name="T10" fmla="*/ 3285 w 3285"/>
                <a:gd name="T11" fmla="*/ 1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5"/>
                <a:gd name="T19" fmla="*/ 0 h 19"/>
                <a:gd name="T20" fmla="*/ 3285 w 3285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5" h="19">
                  <a:moveTo>
                    <a:pt x="3285" y="11"/>
                  </a:moveTo>
                  <a:lnTo>
                    <a:pt x="3285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285" y="19"/>
                  </a:lnTo>
                  <a:lnTo>
                    <a:pt x="3285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4001" y="3418"/>
              <a:ext cx="119" cy="119"/>
            </a:xfrm>
            <a:custGeom>
              <a:avLst/>
              <a:gdLst>
                <a:gd name="T0" fmla="*/ 119 w 119"/>
                <a:gd name="T1" fmla="*/ 61 h 119"/>
                <a:gd name="T2" fmla="*/ 0 w 119"/>
                <a:gd name="T3" fmla="*/ 0 h 119"/>
                <a:gd name="T4" fmla="*/ 0 w 119"/>
                <a:gd name="T5" fmla="*/ 119 h 119"/>
                <a:gd name="T6" fmla="*/ 119 w 119"/>
                <a:gd name="T7" fmla="*/ 61 h 119"/>
                <a:gd name="T8" fmla="*/ 119 w 119"/>
                <a:gd name="T9" fmla="*/ 61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9"/>
                <a:gd name="T17" fmla="*/ 119 w 119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9">
                  <a:moveTo>
                    <a:pt x="119" y="61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4" name="Rectangle 26"/>
            <p:cNvSpPr>
              <a:spLocks noChangeArrowheads="1"/>
            </p:cNvSpPr>
            <p:nvPr/>
          </p:nvSpPr>
          <p:spPr bwMode="auto">
            <a:xfrm>
              <a:off x="717" y="1776"/>
              <a:ext cx="3098" cy="19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5" name="Freeform 27"/>
            <p:cNvSpPr>
              <a:spLocks/>
            </p:cNvSpPr>
            <p:nvPr/>
          </p:nvSpPr>
          <p:spPr bwMode="auto">
            <a:xfrm>
              <a:off x="710" y="1736"/>
              <a:ext cx="21" cy="1743"/>
            </a:xfrm>
            <a:custGeom>
              <a:avLst/>
              <a:gdLst>
                <a:gd name="T0" fmla="*/ 11 w 21"/>
                <a:gd name="T1" fmla="*/ 0 h 1743"/>
                <a:gd name="T2" fmla="*/ 0 w 21"/>
                <a:gd name="T3" fmla="*/ 0 h 1743"/>
                <a:gd name="T4" fmla="*/ 0 w 21"/>
                <a:gd name="T5" fmla="*/ 1743 h 1743"/>
                <a:gd name="T6" fmla="*/ 21 w 21"/>
                <a:gd name="T7" fmla="*/ 1743 h 1743"/>
                <a:gd name="T8" fmla="*/ 21 w 21"/>
                <a:gd name="T9" fmla="*/ 0 h 1743"/>
                <a:gd name="T10" fmla="*/ 11 w 21"/>
                <a:gd name="T11" fmla="*/ 0 h 17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743"/>
                <a:gd name="T20" fmla="*/ 21 w 21"/>
                <a:gd name="T21" fmla="*/ 1743 h 17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743">
                  <a:moveTo>
                    <a:pt x="11" y="0"/>
                  </a:moveTo>
                  <a:lnTo>
                    <a:pt x="0" y="0"/>
                  </a:lnTo>
                  <a:lnTo>
                    <a:pt x="0" y="1743"/>
                  </a:lnTo>
                  <a:lnTo>
                    <a:pt x="21" y="1743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6" name="Freeform 28"/>
            <p:cNvSpPr>
              <a:spLocks/>
            </p:cNvSpPr>
            <p:nvPr/>
          </p:nvSpPr>
          <p:spPr bwMode="auto">
            <a:xfrm>
              <a:off x="660" y="1622"/>
              <a:ext cx="121" cy="121"/>
            </a:xfrm>
            <a:custGeom>
              <a:avLst/>
              <a:gdLst>
                <a:gd name="T0" fmla="*/ 61 w 121"/>
                <a:gd name="T1" fmla="*/ 0 h 121"/>
                <a:gd name="T2" fmla="*/ 0 w 121"/>
                <a:gd name="T3" fmla="*/ 121 h 121"/>
                <a:gd name="T4" fmla="*/ 121 w 121"/>
                <a:gd name="T5" fmla="*/ 121 h 121"/>
                <a:gd name="T6" fmla="*/ 61 w 121"/>
                <a:gd name="T7" fmla="*/ 0 h 121"/>
                <a:gd name="T8" fmla="*/ 61 w 121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21"/>
                <a:gd name="T17" fmla="*/ 121 w 121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21">
                  <a:moveTo>
                    <a:pt x="61" y="0"/>
                  </a:moveTo>
                  <a:lnTo>
                    <a:pt x="0" y="121"/>
                  </a:lnTo>
                  <a:lnTo>
                    <a:pt x="121" y="12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7" name="Freeform 29"/>
            <p:cNvSpPr>
              <a:spLocks/>
            </p:cNvSpPr>
            <p:nvPr/>
          </p:nvSpPr>
          <p:spPr bwMode="auto">
            <a:xfrm>
              <a:off x="765" y="1734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8" name="Freeform 30"/>
            <p:cNvSpPr>
              <a:spLocks/>
            </p:cNvSpPr>
            <p:nvPr/>
          </p:nvSpPr>
          <p:spPr bwMode="auto">
            <a:xfrm>
              <a:off x="791" y="1710"/>
              <a:ext cx="3098" cy="1691"/>
            </a:xfrm>
            <a:custGeom>
              <a:avLst/>
              <a:gdLst>
                <a:gd name="T0" fmla="*/ 0 w 3098"/>
                <a:gd name="T1" fmla="*/ 0 h 1691"/>
                <a:gd name="T2" fmla="*/ 3098 w 3098"/>
                <a:gd name="T3" fmla="*/ 0 h 1691"/>
                <a:gd name="T4" fmla="*/ 3098 w 3098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1"/>
                <a:gd name="T11" fmla="*/ 3098 w 3098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1">
                  <a:moveTo>
                    <a:pt x="0" y="0"/>
                  </a:moveTo>
                  <a:lnTo>
                    <a:pt x="3098" y="0"/>
                  </a:lnTo>
                  <a:lnTo>
                    <a:pt x="3098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9" name="Freeform 31"/>
            <p:cNvSpPr>
              <a:spLocks/>
            </p:cNvSpPr>
            <p:nvPr/>
          </p:nvSpPr>
          <p:spPr bwMode="auto">
            <a:xfrm>
              <a:off x="738" y="1759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2"/>
                <a:gd name="T11" fmla="*/ 3098 w 3098"/>
                <a:gd name="T12" fmla="*/ 1692 h 1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0" name="Freeform 32"/>
            <p:cNvSpPr>
              <a:spLocks/>
            </p:cNvSpPr>
            <p:nvPr/>
          </p:nvSpPr>
          <p:spPr bwMode="auto">
            <a:xfrm>
              <a:off x="812" y="1684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3"/>
                <a:gd name="T11" fmla="*/ 3098 w 3098"/>
                <a:gd name="T12" fmla="*/ 1693 h 1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1" name="Freeform 33"/>
            <p:cNvSpPr>
              <a:spLocks/>
            </p:cNvSpPr>
            <p:nvPr/>
          </p:nvSpPr>
          <p:spPr bwMode="auto">
            <a:xfrm>
              <a:off x="836" y="1660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3"/>
                <a:gd name="T11" fmla="*/ 3098 w 3098"/>
                <a:gd name="T12" fmla="*/ 1693 h 1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2" name="Freeform 34"/>
            <p:cNvSpPr>
              <a:spLocks/>
            </p:cNvSpPr>
            <p:nvPr/>
          </p:nvSpPr>
          <p:spPr bwMode="auto">
            <a:xfrm>
              <a:off x="860" y="1636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3" name="Freeform 35"/>
            <p:cNvSpPr>
              <a:spLocks/>
            </p:cNvSpPr>
            <p:nvPr/>
          </p:nvSpPr>
          <p:spPr bwMode="auto">
            <a:xfrm>
              <a:off x="884" y="1612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4" name="Freeform 36"/>
            <p:cNvSpPr>
              <a:spLocks/>
            </p:cNvSpPr>
            <p:nvPr/>
          </p:nvSpPr>
          <p:spPr bwMode="auto">
            <a:xfrm>
              <a:off x="910" y="1586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3"/>
                <a:gd name="T11" fmla="*/ 3098 w 3098"/>
                <a:gd name="T12" fmla="*/ 1693 h 1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5" name="Freeform 37"/>
            <p:cNvSpPr>
              <a:spLocks/>
            </p:cNvSpPr>
            <p:nvPr/>
          </p:nvSpPr>
          <p:spPr bwMode="auto">
            <a:xfrm>
              <a:off x="934" y="1562"/>
              <a:ext cx="3098" cy="1693"/>
            </a:xfrm>
            <a:custGeom>
              <a:avLst/>
              <a:gdLst>
                <a:gd name="T0" fmla="*/ 0 w 3098"/>
                <a:gd name="T1" fmla="*/ 0 h 1693"/>
                <a:gd name="T2" fmla="*/ 3098 w 3098"/>
                <a:gd name="T3" fmla="*/ 0 h 1693"/>
                <a:gd name="T4" fmla="*/ 3098 w 3098"/>
                <a:gd name="T5" fmla="*/ 1693 h 1693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3"/>
                <a:gd name="T11" fmla="*/ 3098 w 3098"/>
                <a:gd name="T12" fmla="*/ 1693 h 1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3">
                  <a:moveTo>
                    <a:pt x="0" y="0"/>
                  </a:moveTo>
                  <a:lnTo>
                    <a:pt x="3098" y="0"/>
                  </a:lnTo>
                  <a:lnTo>
                    <a:pt x="3098" y="169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6" name="Freeform 38"/>
            <p:cNvSpPr>
              <a:spLocks/>
            </p:cNvSpPr>
            <p:nvPr/>
          </p:nvSpPr>
          <p:spPr bwMode="auto">
            <a:xfrm>
              <a:off x="958" y="1538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7" name="Freeform 39"/>
            <p:cNvSpPr>
              <a:spLocks/>
            </p:cNvSpPr>
            <p:nvPr/>
          </p:nvSpPr>
          <p:spPr bwMode="auto">
            <a:xfrm>
              <a:off x="982" y="1514"/>
              <a:ext cx="3100" cy="1691"/>
            </a:xfrm>
            <a:custGeom>
              <a:avLst/>
              <a:gdLst>
                <a:gd name="T0" fmla="*/ 0 w 3100"/>
                <a:gd name="T1" fmla="*/ 0 h 1691"/>
                <a:gd name="T2" fmla="*/ 3100 w 3100"/>
                <a:gd name="T3" fmla="*/ 0 h 1691"/>
                <a:gd name="T4" fmla="*/ 3100 w 3100"/>
                <a:gd name="T5" fmla="*/ 1691 h 1691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1"/>
                <a:gd name="T11" fmla="*/ 3100 w 3100"/>
                <a:gd name="T12" fmla="*/ 1691 h 16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1">
                  <a:moveTo>
                    <a:pt x="0" y="0"/>
                  </a:moveTo>
                  <a:lnTo>
                    <a:pt x="3100" y="0"/>
                  </a:lnTo>
                  <a:lnTo>
                    <a:pt x="3100" y="169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8" name="Freeform 40"/>
            <p:cNvSpPr>
              <a:spLocks/>
            </p:cNvSpPr>
            <p:nvPr/>
          </p:nvSpPr>
          <p:spPr bwMode="auto">
            <a:xfrm>
              <a:off x="1008" y="1488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2"/>
                <a:gd name="T11" fmla="*/ 3098 w 3098"/>
                <a:gd name="T12" fmla="*/ 1692 h 1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9" name="Freeform 41"/>
            <p:cNvSpPr>
              <a:spLocks/>
            </p:cNvSpPr>
            <p:nvPr/>
          </p:nvSpPr>
          <p:spPr bwMode="auto">
            <a:xfrm>
              <a:off x="1032" y="1464"/>
              <a:ext cx="3098" cy="1692"/>
            </a:xfrm>
            <a:custGeom>
              <a:avLst/>
              <a:gdLst>
                <a:gd name="T0" fmla="*/ 0 w 3098"/>
                <a:gd name="T1" fmla="*/ 0 h 1692"/>
                <a:gd name="T2" fmla="*/ 3098 w 3098"/>
                <a:gd name="T3" fmla="*/ 0 h 1692"/>
                <a:gd name="T4" fmla="*/ 3098 w 3098"/>
                <a:gd name="T5" fmla="*/ 1692 h 1692"/>
                <a:gd name="T6" fmla="*/ 0 60000 65536"/>
                <a:gd name="T7" fmla="*/ 0 60000 65536"/>
                <a:gd name="T8" fmla="*/ 0 60000 65536"/>
                <a:gd name="T9" fmla="*/ 0 w 3098"/>
                <a:gd name="T10" fmla="*/ 0 h 1692"/>
                <a:gd name="T11" fmla="*/ 3098 w 3098"/>
                <a:gd name="T12" fmla="*/ 1692 h 1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1692">
                  <a:moveTo>
                    <a:pt x="0" y="0"/>
                  </a:moveTo>
                  <a:lnTo>
                    <a:pt x="3098" y="0"/>
                  </a:lnTo>
                  <a:lnTo>
                    <a:pt x="3098" y="169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0" name="Freeform 42"/>
            <p:cNvSpPr>
              <a:spLocks/>
            </p:cNvSpPr>
            <p:nvPr/>
          </p:nvSpPr>
          <p:spPr bwMode="auto">
            <a:xfrm>
              <a:off x="1056" y="1440"/>
              <a:ext cx="3100" cy="1690"/>
            </a:xfrm>
            <a:custGeom>
              <a:avLst/>
              <a:gdLst>
                <a:gd name="T0" fmla="*/ 0 w 3100"/>
                <a:gd name="T1" fmla="*/ 0 h 1690"/>
                <a:gd name="T2" fmla="*/ 3100 w 3100"/>
                <a:gd name="T3" fmla="*/ 0 h 1690"/>
                <a:gd name="T4" fmla="*/ 3100 w 3100"/>
                <a:gd name="T5" fmla="*/ 1690 h 1690"/>
                <a:gd name="T6" fmla="*/ 0 60000 65536"/>
                <a:gd name="T7" fmla="*/ 0 60000 65536"/>
                <a:gd name="T8" fmla="*/ 0 60000 65536"/>
                <a:gd name="T9" fmla="*/ 0 w 3100"/>
                <a:gd name="T10" fmla="*/ 0 h 1690"/>
                <a:gd name="T11" fmla="*/ 3100 w 3100"/>
                <a:gd name="T12" fmla="*/ 1690 h 16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00" h="1690">
                  <a:moveTo>
                    <a:pt x="0" y="0"/>
                  </a:moveTo>
                  <a:lnTo>
                    <a:pt x="3100" y="0"/>
                  </a:lnTo>
                  <a:lnTo>
                    <a:pt x="3100" y="169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1" name="Freeform 43"/>
            <p:cNvSpPr>
              <a:spLocks/>
            </p:cNvSpPr>
            <p:nvPr/>
          </p:nvSpPr>
          <p:spPr bwMode="auto">
            <a:xfrm>
              <a:off x="3808" y="3053"/>
              <a:ext cx="434" cy="436"/>
            </a:xfrm>
            <a:custGeom>
              <a:avLst/>
              <a:gdLst>
                <a:gd name="T0" fmla="*/ 429 w 434"/>
                <a:gd name="T1" fmla="*/ 5 h 436"/>
                <a:gd name="T2" fmla="*/ 424 w 434"/>
                <a:gd name="T3" fmla="*/ 0 h 436"/>
                <a:gd name="T4" fmla="*/ 0 w 434"/>
                <a:gd name="T5" fmla="*/ 426 h 436"/>
                <a:gd name="T6" fmla="*/ 10 w 434"/>
                <a:gd name="T7" fmla="*/ 436 h 436"/>
                <a:gd name="T8" fmla="*/ 434 w 434"/>
                <a:gd name="T9" fmla="*/ 10 h 436"/>
                <a:gd name="T10" fmla="*/ 429 w 434"/>
                <a:gd name="T11" fmla="*/ 5 h 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4"/>
                <a:gd name="T19" fmla="*/ 0 h 436"/>
                <a:gd name="T20" fmla="*/ 434 w 434"/>
                <a:gd name="T21" fmla="*/ 436 h 4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4" h="436">
                  <a:moveTo>
                    <a:pt x="429" y="5"/>
                  </a:moveTo>
                  <a:lnTo>
                    <a:pt x="424" y="0"/>
                  </a:lnTo>
                  <a:lnTo>
                    <a:pt x="0" y="426"/>
                  </a:lnTo>
                  <a:lnTo>
                    <a:pt x="10" y="436"/>
                  </a:lnTo>
                  <a:lnTo>
                    <a:pt x="434" y="10"/>
                  </a:lnTo>
                  <a:lnTo>
                    <a:pt x="429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2" name="Freeform 44"/>
            <p:cNvSpPr>
              <a:spLocks/>
            </p:cNvSpPr>
            <p:nvPr/>
          </p:nvSpPr>
          <p:spPr bwMode="auto">
            <a:xfrm>
              <a:off x="4203" y="2999"/>
              <a:ext cx="94" cy="95"/>
            </a:xfrm>
            <a:custGeom>
              <a:avLst/>
              <a:gdLst>
                <a:gd name="T0" fmla="*/ 94 w 94"/>
                <a:gd name="T1" fmla="*/ 0 h 95"/>
                <a:gd name="T2" fmla="*/ 0 w 94"/>
                <a:gd name="T3" fmla="*/ 31 h 95"/>
                <a:gd name="T4" fmla="*/ 63 w 94"/>
                <a:gd name="T5" fmla="*/ 95 h 95"/>
                <a:gd name="T6" fmla="*/ 94 w 94"/>
                <a:gd name="T7" fmla="*/ 0 h 95"/>
                <a:gd name="T8" fmla="*/ 94 w 94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5"/>
                <a:gd name="T17" fmla="*/ 94 w 94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5">
                  <a:moveTo>
                    <a:pt x="94" y="0"/>
                  </a:moveTo>
                  <a:lnTo>
                    <a:pt x="0" y="31"/>
                  </a:lnTo>
                  <a:lnTo>
                    <a:pt x="63" y="9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3" name="Rectangle 45"/>
            <p:cNvSpPr>
              <a:spLocks noChangeArrowheads="1"/>
            </p:cNvSpPr>
            <p:nvPr/>
          </p:nvSpPr>
          <p:spPr bwMode="auto">
            <a:xfrm>
              <a:off x="4372" y="2991"/>
              <a:ext cx="3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väestö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54" name="Line 46"/>
            <p:cNvSpPr>
              <a:spLocks noChangeShapeType="1"/>
            </p:cNvSpPr>
            <p:nvPr/>
          </p:nvSpPr>
          <p:spPr bwMode="auto">
            <a:xfrm flipV="1">
              <a:off x="1037" y="1381"/>
              <a:ext cx="374" cy="536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5" name="Rectangle 47"/>
            <p:cNvSpPr>
              <a:spLocks noChangeArrowheads="1"/>
            </p:cNvSpPr>
            <p:nvPr/>
          </p:nvSpPr>
          <p:spPr bwMode="auto">
            <a:xfrm>
              <a:off x="1227" y="1257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leukemia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56" name="Line 48"/>
            <p:cNvSpPr>
              <a:spLocks noChangeShapeType="1"/>
            </p:cNvSpPr>
            <p:nvPr/>
          </p:nvSpPr>
          <p:spPr bwMode="auto">
            <a:xfrm flipV="1">
              <a:off x="1838" y="1305"/>
              <a:ext cx="351" cy="536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7" name="Line 49"/>
            <p:cNvSpPr>
              <a:spLocks noChangeShapeType="1"/>
            </p:cNvSpPr>
            <p:nvPr/>
          </p:nvSpPr>
          <p:spPr bwMode="auto">
            <a:xfrm flipV="1">
              <a:off x="3040" y="1373"/>
              <a:ext cx="372" cy="463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8" name="Rectangle 50"/>
            <p:cNvSpPr>
              <a:spLocks noChangeArrowheads="1"/>
            </p:cNvSpPr>
            <p:nvPr/>
          </p:nvSpPr>
          <p:spPr bwMode="auto">
            <a:xfrm>
              <a:off x="1931" y="1161"/>
              <a:ext cx="6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keuhkokuume</a:t>
              </a:r>
            </a:p>
          </p:txBody>
        </p:sp>
        <p:sp>
          <p:nvSpPr>
            <p:cNvPr id="159" name="Rectangle 51"/>
            <p:cNvSpPr>
              <a:spLocks noChangeArrowheads="1"/>
            </p:cNvSpPr>
            <p:nvPr/>
          </p:nvSpPr>
          <p:spPr bwMode="auto">
            <a:xfrm>
              <a:off x="2855" y="1205"/>
              <a:ext cx="14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kehittyvä sydänkeuhkosairaus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0" name="Line 52"/>
            <p:cNvSpPr>
              <a:spLocks noChangeShapeType="1"/>
            </p:cNvSpPr>
            <p:nvPr/>
          </p:nvSpPr>
          <p:spPr bwMode="auto">
            <a:xfrm flipV="1">
              <a:off x="2434" y="1123"/>
              <a:ext cx="289" cy="660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1" name="Rectangle 53"/>
            <p:cNvSpPr>
              <a:spLocks noChangeArrowheads="1"/>
            </p:cNvSpPr>
            <p:nvPr/>
          </p:nvSpPr>
          <p:spPr bwMode="auto">
            <a:xfrm>
              <a:off x="2455" y="977"/>
              <a:ext cx="153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 i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vakava ärsyyntyneisyys melusta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2" name="Rectangle 54"/>
            <p:cNvSpPr>
              <a:spLocks noChangeArrowheads="1"/>
            </p:cNvSpPr>
            <p:nvPr/>
          </p:nvSpPr>
          <p:spPr bwMode="auto">
            <a:xfrm>
              <a:off x="4145" y="3513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ikä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3" name="Rectangle 55"/>
            <p:cNvSpPr>
              <a:spLocks noChangeArrowheads="1"/>
            </p:cNvSpPr>
            <p:nvPr/>
          </p:nvSpPr>
          <p:spPr bwMode="auto">
            <a:xfrm>
              <a:off x="204" y="1336"/>
              <a:ext cx="3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haitta-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4" name="Rectangle 56"/>
            <p:cNvSpPr>
              <a:spLocks noChangeArrowheads="1"/>
            </p:cNvSpPr>
            <p:nvPr/>
          </p:nvSpPr>
          <p:spPr bwMode="auto">
            <a:xfrm>
              <a:off x="273" y="1479"/>
              <a:ext cx="4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 b="1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kerroin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5" name="Rectangle 57"/>
            <p:cNvSpPr>
              <a:spLocks noChangeArrowheads="1"/>
            </p:cNvSpPr>
            <p:nvPr/>
          </p:nvSpPr>
          <p:spPr bwMode="auto">
            <a:xfrm>
              <a:off x="4330" y="1551"/>
              <a:ext cx="235" cy="2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6" name="Rectangle 58"/>
            <p:cNvSpPr>
              <a:spLocks noChangeArrowheads="1"/>
            </p:cNvSpPr>
            <p:nvPr/>
          </p:nvSpPr>
          <p:spPr bwMode="auto">
            <a:xfrm>
              <a:off x="4324" y="1895"/>
              <a:ext cx="241" cy="282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7" name="Rectangle 60"/>
            <p:cNvSpPr>
              <a:spLocks noChangeArrowheads="1"/>
            </p:cNvSpPr>
            <p:nvPr/>
          </p:nvSpPr>
          <p:spPr bwMode="auto">
            <a:xfrm>
              <a:off x="4656" y="1584"/>
              <a:ext cx="8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terveet elinvuodet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8" name="Rectangle 61"/>
            <p:cNvSpPr>
              <a:spLocks noChangeArrowheads="1"/>
            </p:cNvSpPr>
            <p:nvPr/>
          </p:nvSpPr>
          <p:spPr bwMode="auto">
            <a:xfrm>
              <a:off x="4656" y="1946"/>
              <a:ext cx="74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500">
                  <a:solidFill>
                    <a:srgbClr val="000000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terveysmenetys</a:t>
              </a:r>
              <a:endParaRPr lang="fi-FI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5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07375" cy="1008063"/>
          </a:xfrm>
        </p:spPr>
        <p:txBody>
          <a:bodyPr/>
          <a:lstStyle/>
          <a:p>
            <a:r>
              <a:rPr lang="fi-FI" dirty="0" smtClean="0"/>
              <a:t>Puun pienpolttokiellon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68941"/>
              </p:ext>
            </p:extLst>
          </p:nvPr>
        </p:nvGraphicFramePr>
        <p:xfrm>
          <a:off x="457200" y="1484313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07375" cy="1008063"/>
          </a:xfrm>
        </p:spPr>
        <p:txBody>
          <a:bodyPr/>
          <a:lstStyle/>
          <a:p>
            <a:r>
              <a:rPr lang="fi-FI" dirty="0" smtClean="0"/>
              <a:t>Puun pienpolton puolittamisen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94071"/>
              </p:ext>
            </p:extLst>
          </p:nvPr>
        </p:nvGraphicFramePr>
        <p:xfrm>
          <a:off x="539552" y="908720"/>
          <a:ext cx="8136136" cy="496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3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6173"/>
            <a:ext cx="8207375" cy="1008063"/>
          </a:xfrm>
        </p:spPr>
        <p:txBody>
          <a:bodyPr/>
          <a:lstStyle/>
          <a:p>
            <a:r>
              <a:rPr lang="fi-FI" dirty="0" smtClean="0"/>
              <a:t>Alennettujen nopeusrajoitusten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34462"/>
              </p:ext>
            </p:extLst>
          </p:nvPr>
        </p:nvGraphicFramePr>
        <p:xfrm>
          <a:off x="457200" y="1484313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04032"/>
            <a:ext cx="8207375" cy="1008063"/>
          </a:xfrm>
        </p:spPr>
        <p:txBody>
          <a:bodyPr/>
          <a:lstStyle/>
          <a:p>
            <a:r>
              <a:rPr lang="fi-FI" dirty="0" smtClean="0"/>
              <a:t>Tupakointikiellon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26131"/>
              </p:ext>
            </p:extLst>
          </p:nvPr>
        </p:nvGraphicFramePr>
        <p:xfrm>
          <a:off x="107504" y="1052737"/>
          <a:ext cx="87842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4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07375" cy="1008063"/>
          </a:xfrm>
        </p:spPr>
        <p:txBody>
          <a:bodyPr/>
          <a:lstStyle/>
          <a:p>
            <a:r>
              <a:rPr lang="fi-FI" dirty="0" smtClean="0"/>
              <a:t>Puun pienpolton puolittamisen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227288"/>
              </p:ext>
            </p:extLst>
          </p:nvPr>
        </p:nvGraphicFramePr>
        <p:xfrm>
          <a:off x="395536" y="908720"/>
          <a:ext cx="86040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Radonkorjauksen (&gt;700 Bq/m</a:t>
            </a:r>
            <a:r>
              <a:rPr lang="fi-FI" baseline="30000" dirty="0" smtClean="0"/>
              <a:t>3</a:t>
            </a:r>
            <a:r>
              <a:rPr lang="fi-FI" dirty="0" smtClean="0"/>
              <a:t>) kustannukset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45</a:t>
            </a:fld>
            <a:endParaRPr lang="fi-FI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372180"/>
              </p:ext>
            </p:extLst>
          </p:nvPr>
        </p:nvGraphicFramePr>
        <p:xfrm>
          <a:off x="457200" y="1484313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Radonkorjauksen (&gt;300 Bq/m</a:t>
            </a:r>
            <a:r>
              <a:rPr lang="fi-FI" baseline="30000" dirty="0" smtClean="0"/>
              <a:t>3</a:t>
            </a:r>
            <a:r>
              <a:rPr lang="fi-FI" dirty="0" smtClean="0"/>
              <a:t>) kustannukset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971895"/>
              </p:ext>
            </p:extLst>
          </p:nvPr>
        </p:nvGraphicFramePr>
        <p:xfrm>
          <a:off x="457200" y="1484312"/>
          <a:ext cx="8363272" cy="47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6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725" cy="1412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err="1" smtClean="0">
                <a:latin typeface="Arial" charset="0"/>
                <a:ea typeface="ヒラギノ角ゴ Pro W3"/>
                <a:cs typeface="Arial" charset="0"/>
              </a:rPr>
              <a:t>Environmental</a:t>
            </a:r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ヒラギノ角ゴ Pro W3"/>
                <a:cs typeface="Arial" charset="0"/>
              </a:rPr>
              <a:t>Burden</a:t>
            </a:r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 </a:t>
            </a:r>
            <a:br>
              <a:rPr lang="fi-FI" dirty="0" smtClean="0">
                <a:latin typeface="Arial" charset="0"/>
                <a:ea typeface="ヒラギノ角ゴ Pro W3"/>
                <a:cs typeface="Arial" charset="0"/>
              </a:rPr>
            </a:br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of </a:t>
            </a:r>
            <a:r>
              <a:rPr lang="fi-FI" dirty="0" err="1" smtClean="0">
                <a:latin typeface="Arial" charset="0"/>
                <a:ea typeface="ヒラギノ角ゴ Pro W3"/>
                <a:cs typeface="Arial" charset="0"/>
              </a:rPr>
              <a:t>Disease</a:t>
            </a:r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 in Europe</a:t>
            </a:r>
            <a:endParaRPr lang="en-US" dirty="0" smtClean="0">
              <a:latin typeface="Arial" charset="0"/>
              <a:ea typeface="ヒラギノ角ゴ Pro W3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3350"/>
            <a:ext cx="388778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34975" y="5148263"/>
            <a:ext cx="332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  <a:hlinkClick r:id="rId4"/>
              </a:rPr>
              <a:t>http://en.opasnet.org/w/Ebode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74663" y="5724525"/>
            <a:ext cx="8129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  <a:hlinkClick r:id="rId5"/>
              </a:rPr>
              <a:t>http://www.thl.fi/thl-client/pdfs/b75f6999-e7c4-4550-a939-3bccb19e41c1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rPr>
              <a:t> </a:t>
            </a:r>
          </a:p>
        </p:txBody>
      </p:sp>
      <p:grpSp>
        <p:nvGrpSpPr>
          <p:cNvPr id="18437" name="Group 2401"/>
          <p:cNvGrpSpPr>
            <a:grpSpLocks/>
          </p:cNvGrpSpPr>
          <p:nvPr/>
        </p:nvGrpSpPr>
        <p:grpSpPr bwMode="auto">
          <a:xfrm>
            <a:off x="250825" y="1412875"/>
            <a:ext cx="4098925" cy="4054475"/>
            <a:chOff x="158" y="890"/>
            <a:chExt cx="2582" cy="2554"/>
          </a:xfrm>
        </p:grpSpPr>
        <p:sp>
          <p:nvSpPr>
            <p:cNvPr id="18444" name="AutoShape 925"/>
            <p:cNvSpPr>
              <a:spLocks noChangeAspect="1" noChangeArrowheads="1" noTextEdit="1"/>
            </p:cNvSpPr>
            <p:nvPr/>
          </p:nvSpPr>
          <p:spPr bwMode="auto">
            <a:xfrm>
              <a:off x="158" y="890"/>
              <a:ext cx="2582" cy="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grpSp>
          <p:nvGrpSpPr>
            <p:cNvPr id="18445" name="Group 926"/>
            <p:cNvGrpSpPr>
              <a:grpSpLocks noChangeAspect="1"/>
            </p:cNvGrpSpPr>
            <p:nvPr/>
          </p:nvGrpSpPr>
          <p:grpSpPr bwMode="auto">
            <a:xfrm>
              <a:off x="158" y="890"/>
              <a:ext cx="2537" cy="2550"/>
              <a:chOff x="2971" y="709"/>
              <a:chExt cx="554" cy="557"/>
            </a:xfrm>
          </p:grpSpPr>
          <p:sp>
            <p:nvSpPr>
              <p:cNvPr id="18674" name="Rectangle 927"/>
              <p:cNvSpPr>
                <a:spLocks noChangeAspect="1" noChangeArrowheads="1"/>
              </p:cNvSpPr>
              <p:nvPr/>
            </p:nvSpPr>
            <p:spPr bwMode="auto">
              <a:xfrm>
                <a:off x="2971" y="709"/>
                <a:ext cx="554" cy="557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i-FI" sz="1000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675" name="Freeform 928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76" name="Freeform 929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77" name="Freeform 930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78" name="Freeform 931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79" name="Freeform 932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0" name="Freeform 933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1" name="Freeform 934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2" name="Freeform 935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3" name="Freeform 936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4" name="Freeform 937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5" name="Freeform 938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6" name="Freeform 939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7" name="Freeform 940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8" name="Freeform 941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89" name="Freeform 942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0" name="Freeform 943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1" name="Freeform 944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2" name="Freeform 945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3" name="Freeform 946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4" name="Freeform 947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5" name="Freeform 948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6" name="Freeform 949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7" name="Freeform 950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8" name="Freeform 951"/>
              <p:cNvSpPr>
                <a:spLocks noChangeAspect="1"/>
              </p:cNvSpPr>
              <p:nvPr/>
            </p:nvSpPr>
            <p:spPr bwMode="auto">
              <a:xfrm>
                <a:off x="3008" y="811"/>
                <a:ext cx="76" cy="51"/>
              </a:xfrm>
              <a:custGeom>
                <a:avLst/>
                <a:gdLst>
                  <a:gd name="T0" fmla="*/ 14 w 76"/>
                  <a:gd name="T1" fmla="*/ 38 h 51"/>
                  <a:gd name="T2" fmla="*/ 18 w 76"/>
                  <a:gd name="T3" fmla="*/ 46 h 51"/>
                  <a:gd name="T4" fmla="*/ 26 w 76"/>
                  <a:gd name="T5" fmla="*/ 51 h 51"/>
                  <a:gd name="T6" fmla="*/ 32 w 76"/>
                  <a:gd name="T7" fmla="*/ 51 h 51"/>
                  <a:gd name="T8" fmla="*/ 38 w 76"/>
                  <a:gd name="T9" fmla="*/ 51 h 51"/>
                  <a:gd name="T10" fmla="*/ 45 w 76"/>
                  <a:gd name="T11" fmla="*/ 51 h 51"/>
                  <a:gd name="T12" fmla="*/ 56 w 76"/>
                  <a:gd name="T13" fmla="*/ 48 h 51"/>
                  <a:gd name="T14" fmla="*/ 60 w 76"/>
                  <a:gd name="T15" fmla="*/ 48 h 51"/>
                  <a:gd name="T16" fmla="*/ 66 w 76"/>
                  <a:gd name="T17" fmla="*/ 45 h 51"/>
                  <a:gd name="T18" fmla="*/ 72 w 76"/>
                  <a:gd name="T19" fmla="*/ 42 h 51"/>
                  <a:gd name="T20" fmla="*/ 76 w 76"/>
                  <a:gd name="T21" fmla="*/ 32 h 51"/>
                  <a:gd name="T22" fmla="*/ 73 w 76"/>
                  <a:gd name="T23" fmla="*/ 31 h 51"/>
                  <a:gd name="T24" fmla="*/ 72 w 76"/>
                  <a:gd name="T25" fmla="*/ 27 h 51"/>
                  <a:gd name="T26" fmla="*/ 73 w 76"/>
                  <a:gd name="T27" fmla="*/ 22 h 51"/>
                  <a:gd name="T28" fmla="*/ 74 w 76"/>
                  <a:gd name="T29" fmla="*/ 19 h 51"/>
                  <a:gd name="T30" fmla="*/ 69 w 76"/>
                  <a:gd name="T31" fmla="*/ 19 h 51"/>
                  <a:gd name="T32" fmla="*/ 66 w 76"/>
                  <a:gd name="T33" fmla="*/ 14 h 51"/>
                  <a:gd name="T34" fmla="*/ 62 w 76"/>
                  <a:gd name="T35" fmla="*/ 17 h 51"/>
                  <a:gd name="T36" fmla="*/ 60 w 76"/>
                  <a:gd name="T37" fmla="*/ 19 h 51"/>
                  <a:gd name="T38" fmla="*/ 57 w 76"/>
                  <a:gd name="T39" fmla="*/ 18 h 51"/>
                  <a:gd name="T40" fmla="*/ 53 w 76"/>
                  <a:gd name="T41" fmla="*/ 19 h 51"/>
                  <a:gd name="T42" fmla="*/ 52 w 76"/>
                  <a:gd name="T43" fmla="*/ 15 h 51"/>
                  <a:gd name="T44" fmla="*/ 49 w 76"/>
                  <a:gd name="T45" fmla="*/ 15 h 51"/>
                  <a:gd name="T46" fmla="*/ 48 w 76"/>
                  <a:gd name="T47" fmla="*/ 18 h 51"/>
                  <a:gd name="T48" fmla="*/ 46 w 76"/>
                  <a:gd name="T49" fmla="*/ 14 h 51"/>
                  <a:gd name="T50" fmla="*/ 41 w 76"/>
                  <a:gd name="T51" fmla="*/ 14 h 51"/>
                  <a:gd name="T52" fmla="*/ 38 w 76"/>
                  <a:gd name="T53" fmla="*/ 17 h 51"/>
                  <a:gd name="T54" fmla="*/ 36 w 76"/>
                  <a:gd name="T55" fmla="*/ 17 h 51"/>
                  <a:gd name="T56" fmla="*/ 35 w 76"/>
                  <a:gd name="T57" fmla="*/ 10 h 51"/>
                  <a:gd name="T58" fmla="*/ 32 w 76"/>
                  <a:gd name="T59" fmla="*/ 11 h 51"/>
                  <a:gd name="T60" fmla="*/ 32 w 76"/>
                  <a:gd name="T61" fmla="*/ 18 h 51"/>
                  <a:gd name="T62" fmla="*/ 29 w 76"/>
                  <a:gd name="T63" fmla="*/ 18 h 51"/>
                  <a:gd name="T64" fmla="*/ 28 w 76"/>
                  <a:gd name="T65" fmla="*/ 15 h 51"/>
                  <a:gd name="T66" fmla="*/ 24 w 76"/>
                  <a:gd name="T67" fmla="*/ 19 h 51"/>
                  <a:gd name="T68" fmla="*/ 24 w 76"/>
                  <a:gd name="T69" fmla="*/ 14 h 51"/>
                  <a:gd name="T70" fmla="*/ 28 w 76"/>
                  <a:gd name="T71" fmla="*/ 10 h 51"/>
                  <a:gd name="T72" fmla="*/ 24 w 76"/>
                  <a:gd name="T73" fmla="*/ 1 h 51"/>
                  <a:gd name="T74" fmla="*/ 18 w 76"/>
                  <a:gd name="T75" fmla="*/ 0 h 51"/>
                  <a:gd name="T76" fmla="*/ 19 w 76"/>
                  <a:gd name="T77" fmla="*/ 7 h 51"/>
                  <a:gd name="T78" fmla="*/ 15 w 76"/>
                  <a:gd name="T79" fmla="*/ 1 h 51"/>
                  <a:gd name="T80" fmla="*/ 12 w 76"/>
                  <a:gd name="T81" fmla="*/ 4 h 51"/>
                  <a:gd name="T82" fmla="*/ 10 w 76"/>
                  <a:gd name="T83" fmla="*/ 5 h 51"/>
                  <a:gd name="T84" fmla="*/ 12 w 76"/>
                  <a:gd name="T85" fmla="*/ 7 h 51"/>
                  <a:gd name="T86" fmla="*/ 8 w 76"/>
                  <a:gd name="T87" fmla="*/ 5 h 51"/>
                  <a:gd name="T88" fmla="*/ 7 w 76"/>
                  <a:gd name="T89" fmla="*/ 7 h 51"/>
                  <a:gd name="T90" fmla="*/ 4 w 76"/>
                  <a:gd name="T91" fmla="*/ 7 h 51"/>
                  <a:gd name="T92" fmla="*/ 5 w 76"/>
                  <a:gd name="T93" fmla="*/ 10 h 51"/>
                  <a:gd name="T94" fmla="*/ 14 w 76"/>
                  <a:gd name="T95" fmla="*/ 11 h 51"/>
                  <a:gd name="T96" fmla="*/ 18 w 76"/>
                  <a:gd name="T97" fmla="*/ 15 h 51"/>
                  <a:gd name="T98" fmla="*/ 14 w 76"/>
                  <a:gd name="T99" fmla="*/ 17 h 51"/>
                  <a:gd name="T100" fmla="*/ 17 w 76"/>
                  <a:gd name="T101" fmla="*/ 19 h 51"/>
                  <a:gd name="T102" fmla="*/ 18 w 76"/>
                  <a:gd name="T103" fmla="*/ 21 h 51"/>
                  <a:gd name="T104" fmla="*/ 17 w 76"/>
                  <a:gd name="T105" fmla="*/ 22 h 51"/>
                  <a:gd name="T106" fmla="*/ 1 w 76"/>
                  <a:gd name="T107" fmla="*/ 17 h 51"/>
                  <a:gd name="T108" fmla="*/ 0 w 76"/>
                  <a:gd name="T109" fmla="*/ 19 h 51"/>
                  <a:gd name="T110" fmla="*/ 12 w 76"/>
                  <a:gd name="T111" fmla="*/ 22 h 51"/>
                  <a:gd name="T112" fmla="*/ 11 w 76"/>
                  <a:gd name="T113" fmla="*/ 25 h 51"/>
                  <a:gd name="T114" fmla="*/ 11 w 76"/>
                  <a:gd name="T115" fmla="*/ 31 h 51"/>
                  <a:gd name="T116" fmla="*/ 8 w 76"/>
                  <a:gd name="T117" fmla="*/ 34 h 51"/>
                  <a:gd name="T118" fmla="*/ 4 w 76"/>
                  <a:gd name="T119" fmla="*/ 34 h 51"/>
                  <a:gd name="T120" fmla="*/ 2 w 76"/>
                  <a:gd name="T121" fmla="*/ 35 h 51"/>
                  <a:gd name="T122" fmla="*/ 14 w 76"/>
                  <a:gd name="T123" fmla="*/ 38 h 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51"/>
                  <a:gd name="T188" fmla="*/ 76 w 76"/>
                  <a:gd name="T189" fmla="*/ 51 h 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51">
                    <a:moveTo>
                      <a:pt x="14" y="38"/>
                    </a:moveTo>
                    <a:lnTo>
                      <a:pt x="18" y="46"/>
                    </a:lnTo>
                    <a:lnTo>
                      <a:pt x="26" y="51"/>
                    </a:lnTo>
                    <a:lnTo>
                      <a:pt x="32" y="51"/>
                    </a:lnTo>
                    <a:lnTo>
                      <a:pt x="38" y="51"/>
                    </a:lnTo>
                    <a:lnTo>
                      <a:pt x="45" y="51"/>
                    </a:lnTo>
                    <a:lnTo>
                      <a:pt x="56" y="48"/>
                    </a:lnTo>
                    <a:lnTo>
                      <a:pt x="60" y="48"/>
                    </a:lnTo>
                    <a:lnTo>
                      <a:pt x="66" y="45"/>
                    </a:lnTo>
                    <a:lnTo>
                      <a:pt x="72" y="42"/>
                    </a:lnTo>
                    <a:lnTo>
                      <a:pt x="76" y="32"/>
                    </a:lnTo>
                    <a:lnTo>
                      <a:pt x="73" y="31"/>
                    </a:lnTo>
                    <a:lnTo>
                      <a:pt x="72" y="27"/>
                    </a:lnTo>
                    <a:lnTo>
                      <a:pt x="73" y="22"/>
                    </a:lnTo>
                    <a:lnTo>
                      <a:pt x="74" y="19"/>
                    </a:lnTo>
                    <a:lnTo>
                      <a:pt x="69" y="19"/>
                    </a:lnTo>
                    <a:lnTo>
                      <a:pt x="66" y="14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57" y="18"/>
                    </a:lnTo>
                    <a:lnTo>
                      <a:pt x="53" y="19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0"/>
                    </a:lnTo>
                    <a:lnTo>
                      <a:pt x="32" y="11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9" y="7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4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699" name="Freeform 952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0" name="Freeform 953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1" name="Freeform 954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w 9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2" name="Freeform 955"/>
              <p:cNvSpPr>
                <a:spLocks noChangeAspect="1"/>
              </p:cNvSpPr>
              <p:nvPr/>
            </p:nvSpPr>
            <p:spPr bwMode="auto">
              <a:xfrm>
                <a:off x="3257" y="965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3 w 9"/>
                  <a:gd name="T3" fmla="*/ 7 h 7"/>
                  <a:gd name="T4" fmla="*/ 7 w 9"/>
                  <a:gd name="T5" fmla="*/ 7 h 7"/>
                  <a:gd name="T6" fmla="*/ 9 w 9"/>
                  <a:gd name="T7" fmla="*/ 5 h 7"/>
                  <a:gd name="T8" fmla="*/ 7 w 9"/>
                  <a:gd name="T9" fmla="*/ 0 h 7"/>
                  <a:gd name="T10" fmla="*/ 0 w 9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3" name="Freeform 956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4" name="Freeform 957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5" name="Freeform 958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6" name="Freeform 959"/>
              <p:cNvSpPr>
                <a:spLocks noChangeAspect="1"/>
              </p:cNvSpPr>
              <p:nvPr/>
            </p:nvSpPr>
            <p:spPr bwMode="auto">
              <a:xfrm>
                <a:off x="3270" y="956"/>
                <a:ext cx="13" cy="23"/>
              </a:xfrm>
              <a:custGeom>
                <a:avLst/>
                <a:gdLst>
                  <a:gd name="T0" fmla="*/ 0 w 13"/>
                  <a:gd name="T1" fmla="*/ 21 h 23"/>
                  <a:gd name="T2" fmla="*/ 6 w 13"/>
                  <a:gd name="T3" fmla="*/ 23 h 23"/>
                  <a:gd name="T4" fmla="*/ 8 w 13"/>
                  <a:gd name="T5" fmla="*/ 19 h 23"/>
                  <a:gd name="T6" fmla="*/ 8 w 13"/>
                  <a:gd name="T7" fmla="*/ 14 h 23"/>
                  <a:gd name="T8" fmla="*/ 13 w 13"/>
                  <a:gd name="T9" fmla="*/ 13 h 23"/>
                  <a:gd name="T10" fmla="*/ 11 w 13"/>
                  <a:gd name="T11" fmla="*/ 9 h 23"/>
                  <a:gd name="T12" fmla="*/ 13 w 13"/>
                  <a:gd name="T13" fmla="*/ 9 h 23"/>
                  <a:gd name="T14" fmla="*/ 13 w 13"/>
                  <a:gd name="T15" fmla="*/ 2 h 23"/>
                  <a:gd name="T16" fmla="*/ 10 w 13"/>
                  <a:gd name="T17" fmla="*/ 0 h 23"/>
                  <a:gd name="T18" fmla="*/ 8 w 13"/>
                  <a:gd name="T19" fmla="*/ 3 h 23"/>
                  <a:gd name="T20" fmla="*/ 7 w 13"/>
                  <a:gd name="T21" fmla="*/ 6 h 23"/>
                  <a:gd name="T22" fmla="*/ 4 w 13"/>
                  <a:gd name="T23" fmla="*/ 3 h 23"/>
                  <a:gd name="T24" fmla="*/ 0 w 13"/>
                  <a:gd name="T25" fmla="*/ 6 h 23"/>
                  <a:gd name="T26" fmla="*/ 0 w 13"/>
                  <a:gd name="T27" fmla="*/ 6 h 23"/>
                  <a:gd name="T28" fmla="*/ 0 w 13"/>
                  <a:gd name="T29" fmla="*/ 9 h 23"/>
                  <a:gd name="T30" fmla="*/ 4 w 13"/>
                  <a:gd name="T31" fmla="*/ 12 h 23"/>
                  <a:gd name="T32" fmla="*/ 6 w 13"/>
                  <a:gd name="T33" fmla="*/ 14 h 23"/>
                  <a:gd name="T34" fmla="*/ 4 w 13"/>
                  <a:gd name="T35" fmla="*/ 19 h 23"/>
                  <a:gd name="T36" fmla="*/ 0 w 13"/>
                  <a:gd name="T37" fmla="*/ 17 h 23"/>
                  <a:gd name="T38" fmla="*/ 0 w 13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21"/>
                    </a:moveTo>
                    <a:lnTo>
                      <a:pt x="6" y="23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13" y="13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7" name="Freeform 960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8" name="Freeform 961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09" name="Freeform 962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0" name="Freeform 963"/>
              <p:cNvSpPr>
                <a:spLocks noChangeAspect="1"/>
              </p:cNvSpPr>
              <p:nvPr/>
            </p:nvSpPr>
            <p:spPr bwMode="auto">
              <a:xfrm>
                <a:off x="3455" y="1235"/>
                <a:ext cx="39" cy="8"/>
              </a:xfrm>
              <a:custGeom>
                <a:avLst/>
                <a:gdLst>
                  <a:gd name="T0" fmla="*/ 0 w 39"/>
                  <a:gd name="T1" fmla="*/ 2 h 8"/>
                  <a:gd name="T2" fmla="*/ 1 w 39"/>
                  <a:gd name="T3" fmla="*/ 7 h 8"/>
                  <a:gd name="T4" fmla="*/ 4 w 39"/>
                  <a:gd name="T5" fmla="*/ 8 h 8"/>
                  <a:gd name="T6" fmla="*/ 8 w 39"/>
                  <a:gd name="T7" fmla="*/ 8 h 8"/>
                  <a:gd name="T8" fmla="*/ 17 w 39"/>
                  <a:gd name="T9" fmla="*/ 7 h 8"/>
                  <a:gd name="T10" fmla="*/ 18 w 39"/>
                  <a:gd name="T11" fmla="*/ 7 h 8"/>
                  <a:gd name="T12" fmla="*/ 18 w 39"/>
                  <a:gd name="T13" fmla="*/ 8 h 8"/>
                  <a:gd name="T14" fmla="*/ 25 w 39"/>
                  <a:gd name="T15" fmla="*/ 8 h 8"/>
                  <a:gd name="T16" fmla="*/ 28 w 39"/>
                  <a:gd name="T17" fmla="*/ 7 h 8"/>
                  <a:gd name="T18" fmla="*/ 32 w 39"/>
                  <a:gd name="T19" fmla="*/ 7 h 8"/>
                  <a:gd name="T20" fmla="*/ 35 w 39"/>
                  <a:gd name="T21" fmla="*/ 4 h 8"/>
                  <a:gd name="T22" fmla="*/ 39 w 39"/>
                  <a:gd name="T23" fmla="*/ 4 h 8"/>
                  <a:gd name="T24" fmla="*/ 39 w 39"/>
                  <a:gd name="T25" fmla="*/ 0 h 8"/>
                  <a:gd name="T26" fmla="*/ 36 w 39"/>
                  <a:gd name="T27" fmla="*/ 1 h 8"/>
                  <a:gd name="T28" fmla="*/ 35 w 39"/>
                  <a:gd name="T29" fmla="*/ 2 h 8"/>
                  <a:gd name="T30" fmla="*/ 32 w 39"/>
                  <a:gd name="T31" fmla="*/ 2 h 8"/>
                  <a:gd name="T32" fmla="*/ 31 w 39"/>
                  <a:gd name="T33" fmla="*/ 1 h 8"/>
                  <a:gd name="T34" fmla="*/ 28 w 39"/>
                  <a:gd name="T35" fmla="*/ 1 h 8"/>
                  <a:gd name="T36" fmla="*/ 21 w 39"/>
                  <a:gd name="T37" fmla="*/ 2 h 8"/>
                  <a:gd name="T38" fmla="*/ 21 w 39"/>
                  <a:gd name="T39" fmla="*/ 1 h 8"/>
                  <a:gd name="T40" fmla="*/ 11 w 39"/>
                  <a:gd name="T41" fmla="*/ 4 h 8"/>
                  <a:gd name="T42" fmla="*/ 10 w 39"/>
                  <a:gd name="T43" fmla="*/ 1 h 8"/>
                  <a:gd name="T44" fmla="*/ 7 w 39"/>
                  <a:gd name="T45" fmla="*/ 1 h 8"/>
                  <a:gd name="T46" fmla="*/ 7 w 39"/>
                  <a:gd name="T47" fmla="*/ 2 h 8"/>
                  <a:gd name="T48" fmla="*/ 4 w 39"/>
                  <a:gd name="T49" fmla="*/ 2 h 8"/>
                  <a:gd name="T50" fmla="*/ 1 w 39"/>
                  <a:gd name="T51" fmla="*/ 0 h 8"/>
                  <a:gd name="T52" fmla="*/ 1 w 39"/>
                  <a:gd name="T53" fmla="*/ 1 h 8"/>
                  <a:gd name="T54" fmla="*/ 0 w 39"/>
                  <a:gd name="T55" fmla="*/ 2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8"/>
                  <a:gd name="T86" fmla="*/ 39 w 3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8">
                    <a:moveTo>
                      <a:pt x="0" y="2"/>
                    </a:moveTo>
                    <a:lnTo>
                      <a:pt x="1" y="7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1" name="Freeform 964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2" name="Freeform 965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3" name="Freeform 966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4" name="Freeform 967"/>
              <p:cNvSpPr>
                <a:spLocks noChangeAspect="1"/>
              </p:cNvSpPr>
              <p:nvPr/>
            </p:nvSpPr>
            <p:spPr bwMode="auto">
              <a:xfrm>
                <a:off x="3214" y="1044"/>
                <a:ext cx="7" cy="10"/>
              </a:xfrm>
              <a:custGeom>
                <a:avLst/>
                <a:gdLst>
                  <a:gd name="T0" fmla="*/ 2 w 7"/>
                  <a:gd name="T1" fmla="*/ 3 h 10"/>
                  <a:gd name="T2" fmla="*/ 2 w 7"/>
                  <a:gd name="T3" fmla="*/ 0 h 10"/>
                  <a:gd name="T4" fmla="*/ 0 w 7"/>
                  <a:gd name="T5" fmla="*/ 0 h 10"/>
                  <a:gd name="T6" fmla="*/ 0 w 7"/>
                  <a:gd name="T7" fmla="*/ 3 h 10"/>
                  <a:gd name="T8" fmla="*/ 0 w 7"/>
                  <a:gd name="T9" fmla="*/ 5 h 10"/>
                  <a:gd name="T10" fmla="*/ 0 w 7"/>
                  <a:gd name="T11" fmla="*/ 8 h 10"/>
                  <a:gd name="T12" fmla="*/ 4 w 7"/>
                  <a:gd name="T13" fmla="*/ 10 h 10"/>
                  <a:gd name="T14" fmla="*/ 7 w 7"/>
                  <a:gd name="T15" fmla="*/ 5 h 10"/>
                  <a:gd name="T16" fmla="*/ 2 w 7"/>
                  <a:gd name="T17" fmla="*/ 3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0"/>
                  <a:gd name="T29" fmla="*/ 7 w 7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0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2" y="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5" name="Freeform 968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6" name="Freeform 969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7" name="Freeform 970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8" name="Freeform 971"/>
              <p:cNvSpPr>
                <a:spLocks noChangeAspect="1"/>
              </p:cNvSpPr>
              <p:nvPr/>
            </p:nvSpPr>
            <p:spPr bwMode="auto">
              <a:xfrm>
                <a:off x="3240" y="935"/>
                <a:ext cx="27" cy="42"/>
              </a:xfrm>
              <a:custGeom>
                <a:avLst/>
                <a:gdLst>
                  <a:gd name="T0" fmla="*/ 19 w 27"/>
                  <a:gd name="T1" fmla="*/ 42 h 42"/>
                  <a:gd name="T2" fmla="*/ 16 w 27"/>
                  <a:gd name="T3" fmla="*/ 38 h 42"/>
                  <a:gd name="T4" fmla="*/ 19 w 27"/>
                  <a:gd name="T5" fmla="*/ 38 h 42"/>
                  <a:gd name="T6" fmla="*/ 16 w 27"/>
                  <a:gd name="T7" fmla="*/ 34 h 42"/>
                  <a:gd name="T8" fmla="*/ 16 w 27"/>
                  <a:gd name="T9" fmla="*/ 30 h 42"/>
                  <a:gd name="T10" fmla="*/ 21 w 27"/>
                  <a:gd name="T11" fmla="*/ 23 h 42"/>
                  <a:gd name="T12" fmla="*/ 24 w 27"/>
                  <a:gd name="T13" fmla="*/ 24 h 42"/>
                  <a:gd name="T14" fmla="*/ 27 w 27"/>
                  <a:gd name="T15" fmla="*/ 17 h 42"/>
                  <a:gd name="T16" fmla="*/ 23 w 27"/>
                  <a:gd name="T17" fmla="*/ 14 h 42"/>
                  <a:gd name="T18" fmla="*/ 21 w 27"/>
                  <a:gd name="T19" fmla="*/ 9 h 42"/>
                  <a:gd name="T20" fmla="*/ 23 w 27"/>
                  <a:gd name="T21" fmla="*/ 3 h 42"/>
                  <a:gd name="T22" fmla="*/ 23 w 27"/>
                  <a:gd name="T23" fmla="*/ 1 h 42"/>
                  <a:gd name="T24" fmla="*/ 20 w 27"/>
                  <a:gd name="T25" fmla="*/ 0 h 42"/>
                  <a:gd name="T26" fmla="*/ 17 w 27"/>
                  <a:gd name="T27" fmla="*/ 1 h 42"/>
                  <a:gd name="T28" fmla="*/ 16 w 27"/>
                  <a:gd name="T29" fmla="*/ 3 h 42"/>
                  <a:gd name="T30" fmla="*/ 13 w 27"/>
                  <a:gd name="T31" fmla="*/ 4 h 42"/>
                  <a:gd name="T32" fmla="*/ 10 w 27"/>
                  <a:gd name="T33" fmla="*/ 6 h 42"/>
                  <a:gd name="T34" fmla="*/ 6 w 27"/>
                  <a:gd name="T35" fmla="*/ 7 h 42"/>
                  <a:gd name="T36" fmla="*/ 5 w 27"/>
                  <a:gd name="T37" fmla="*/ 9 h 42"/>
                  <a:gd name="T38" fmla="*/ 3 w 27"/>
                  <a:gd name="T39" fmla="*/ 11 h 42"/>
                  <a:gd name="T40" fmla="*/ 6 w 27"/>
                  <a:gd name="T41" fmla="*/ 14 h 42"/>
                  <a:gd name="T42" fmla="*/ 2 w 27"/>
                  <a:gd name="T43" fmla="*/ 14 h 42"/>
                  <a:gd name="T44" fmla="*/ 2 w 27"/>
                  <a:gd name="T45" fmla="*/ 17 h 42"/>
                  <a:gd name="T46" fmla="*/ 2 w 27"/>
                  <a:gd name="T47" fmla="*/ 21 h 42"/>
                  <a:gd name="T48" fmla="*/ 3 w 27"/>
                  <a:gd name="T49" fmla="*/ 24 h 42"/>
                  <a:gd name="T50" fmla="*/ 0 w 27"/>
                  <a:gd name="T51" fmla="*/ 25 h 42"/>
                  <a:gd name="T52" fmla="*/ 0 w 27"/>
                  <a:gd name="T53" fmla="*/ 27 h 42"/>
                  <a:gd name="T54" fmla="*/ 3 w 27"/>
                  <a:gd name="T55" fmla="*/ 34 h 42"/>
                  <a:gd name="T56" fmla="*/ 6 w 27"/>
                  <a:gd name="T57" fmla="*/ 31 h 42"/>
                  <a:gd name="T58" fmla="*/ 6 w 27"/>
                  <a:gd name="T59" fmla="*/ 37 h 42"/>
                  <a:gd name="T60" fmla="*/ 7 w 27"/>
                  <a:gd name="T61" fmla="*/ 40 h 42"/>
                  <a:gd name="T62" fmla="*/ 10 w 27"/>
                  <a:gd name="T63" fmla="*/ 41 h 42"/>
                  <a:gd name="T64" fmla="*/ 19 w 27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42"/>
                  <a:gd name="T101" fmla="*/ 27 w 27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42">
                    <a:moveTo>
                      <a:pt x="19" y="42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4" y="24"/>
                    </a:lnTo>
                    <a:lnTo>
                      <a:pt x="27" y="17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9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19" name="Freeform 972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0" name="Freeform 973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1" name="Freeform 974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2" name="Freeform 975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3" name="Freeform 976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4" name="Freeform 977"/>
              <p:cNvSpPr>
                <a:spLocks noChangeAspect="1"/>
              </p:cNvSpPr>
              <p:nvPr/>
            </p:nvSpPr>
            <p:spPr bwMode="auto">
              <a:xfrm>
                <a:off x="3212" y="1079"/>
                <a:ext cx="54" cy="28"/>
              </a:xfrm>
              <a:custGeom>
                <a:avLst/>
                <a:gdLst>
                  <a:gd name="T0" fmla="*/ 47 w 54"/>
                  <a:gd name="T1" fmla="*/ 13 h 28"/>
                  <a:gd name="T2" fmla="*/ 45 w 54"/>
                  <a:gd name="T3" fmla="*/ 11 h 28"/>
                  <a:gd name="T4" fmla="*/ 42 w 54"/>
                  <a:gd name="T5" fmla="*/ 9 h 28"/>
                  <a:gd name="T6" fmla="*/ 42 w 54"/>
                  <a:gd name="T7" fmla="*/ 4 h 28"/>
                  <a:gd name="T8" fmla="*/ 42 w 54"/>
                  <a:gd name="T9" fmla="*/ 3 h 28"/>
                  <a:gd name="T10" fmla="*/ 33 w 54"/>
                  <a:gd name="T11" fmla="*/ 0 h 28"/>
                  <a:gd name="T12" fmla="*/ 28 w 54"/>
                  <a:gd name="T13" fmla="*/ 3 h 28"/>
                  <a:gd name="T14" fmla="*/ 21 w 54"/>
                  <a:gd name="T15" fmla="*/ 3 h 28"/>
                  <a:gd name="T16" fmla="*/ 18 w 54"/>
                  <a:gd name="T17" fmla="*/ 3 h 28"/>
                  <a:gd name="T18" fmla="*/ 14 w 54"/>
                  <a:gd name="T19" fmla="*/ 4 h 28"/>
                  <a:gd name="T20" fmla="*/ 10 w 54"/>
                  <a:gd name="T21" fmla="*/ 6 h 28"/>
                  <a:gd name="T22" fmla="*/ 10 w 54"/>
                  <a:gd name="T23" fmla="*/ 9 h 28"/>
                  <a:gd name="T24" fmla="*/ 6 w 54"/>
                  <a:gd name="T25" fmla="*/ 11 h 28"/>
                  <a:gd name="T26" fmla="*/ 4 w 54"/>
                  <a:gd name="T27" fmla="*/ 14 h 28"/>
                  <a:gd name="T28" fmla="*/ 0 w 54"/>
                  <a:gd name="T29" fmla="*/ 18 h 28"/>
                  <a:gd name="T30" fmla="*/ 0 w 54"/>
                  <a:gd name="T31" fmla="*/ 23 h 28"/>
                  <a:gd name="T32" fmla="*/ 4 w 54"/>
                  <a:gd name="T33" fmla="*/ 21 h 28"/>
                  <a:gd name="T34" fmla="*/ 10 w 54"/>
                  <a:gd name="T35" fmla="*/ 23 h 28"/>
                  <a:gd name="T36" fmla="*/ 10 w 54"/>
                  <a:gd name="T37" fmla="*/ 24 h 28"/>
                  <a:gd name="T38" fmla="*/ 13 w 54"/>
                  <a:gd name="T39" fmla="*/ 27 h 28"/>
                  <a:gd name="T40" fmla="*/ 23 w 54"/>
                  <a:gd name="T41" fmla="*/ 27 h 28"/>
                  <a:gd name="T42" fmla="*/ 28 w 54"/>
                  <a:gd name="T43" fmla="*/ 18 h 28"/>
                  <a:gd name="T44" fmla="*/ 37 w 54"/>
                  <a:gd name="T45" fmla="*/ 28 h 28"/>
                  <a:gd name="T46" fmla="*/ 40 w 54"/>
                  <a:gd name="T47" fmla="*/ 18 h 28"/>
                  <a:gd name="T48" fmla="*/ 45 w 54"/>
                  <a:gd name="T49" fmla="*/ 20 h 28"/>
                  <a:gd name="T50" fmla="*/ 48 w 54"/>
                  <a:gd name="T51" fmla="*/ 18 h 28"/>
                  <a:gd name="T52" fmla="*/ 52 w 54"/>
                  <a:gd name="T53" fmla="*/ 18 h 28"/>
                  <a:gd name="T54" fmla="*/ 54 w 54"/>
                  <a:gd name="T55" fmla="*/ 17 h 28"/>
                  <a:gd name="T56" fmla="*/ 52 w 54"/>
                  <a:gd name="T57" fmla="*/ 11 h 28"/>
                  <a:gd name="T58" fmla="*/ 47 w 54"/>
                  <a:gd name="T59" fmla="*/ 13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28"/>
                  <a:gd name="T92" fmla="*/ 54 w 5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28">
                    <a:moveTo>
                      <a:pt x="47" y="13"/>
                    </a:moveTo>
                    <a:lnTo>
                      <a:pt x="45" y="11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33" y="0"/>
                    </a:lnTo>
                    <a:lnTo>
                      <a:pt x="28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23" y="27"/>
                    </a:lnTo>
                    <a:lnTo>
                      <a:pt x="28" y="18"/>
                    </a:lnTo>
                    <a:lnTo>
                      <a:pt x="37" y="28"/>
                    </a:lnTo>
                    <a:lnTo>
                      <a:pt x="40" y="18"/>
                    </a:lnTo>
                    <a:lnTo>
                      <a:pt x="45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7" y="1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5" name="Freeform 978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6" name="Freeform 979"/>
              <p:cNvSpPr>
                <a:spLocks noChangeAspect="1"/>
              </p:cNvSpPr>
              <p:nvPr/>
            </p:nvSpPr>
            <p:spPr bwMode="auto">
              <a:xfrm>
                <a:off x="3254" y="1059"/>
                <a:ext cx="88" cy="38"/>
              </a:xfrm>
              <a:custGeom>
                <a:avLst/>
                <a:gdLst>
                  <a:gd name="T0" fmla="*/ 61 w 88"/>
                  <a:gd name="T1" fmla="*/ 37 h 38"/>
                  <a:gd name="T2" fmla="*/ 65 w 88"/>
                  <a:gd name="T3" fmla="*/ 34 h 38"/>
                  <a:gd name="T4" fmla="*/ 71 w 88"/>
                  <a:gd name="T5" fmla="*/ 34 h 38"/>
                  <a:gd name="T6" fmla="*/ 77 w 88"/>
                  <a:gd name="T7" fmla="*/ 33 h 38"/>
                  <a:gd name="T8" fmla="*/ 77 w 88"/>
                  <a:gd name="T9" fmla="*/ 30 h 38"/>
                  <a:gd name="T10" fmla="*/ 81 w 88"/>
                  <a:gd name="T11" fmla="*/ 27 h 38"/>
                  <a:gd name="T12" fmla="*/ 81 w 88"/>
                  <a:gd name="T13" fmla="*/ 23 h 38"/>
                  <a:gd name="T14" fmla="*/ 81 w 88"/>
                  <a:gd name="T15" fmla="*/ 17 h 38"/>
                  <a:gd name="T16" fmla="*/ 86 w 88"/>
                  <a:gd name="T17" fmla="*/ 16 h 38"/>
                  <a:gd name="T18" fmla="*/ 88 w 88"/>
                  <a:gd name="T19" fmla="*/ 12 h 38"/>
                  <a:gd name="T20" fmla="*/ 84 w 88"/>
                  <a:gd name="T21" fmla="*/ 9 h 38"/>
                  <a:gd name="T22" fmla="*/ 84 w 88"/>
                  <a:gd name="T23" fmla="*/ 3 h 38"/>
                  <a:gd name="T24" fmla="*/ 72 w 88"/>
                  <a:gd name="T25" fmla="*/ 3 h 38"/>
                  <a:gd name="T26" fmla="*/ 62 w 88"/>
                  <a:gd name="T27" fmla="*/ 0 h 38"/>
                  <a:gd name="T28" fmla="*/ 60 w 88"/>
                  <a:gd name="T29" fmla="*/ 6 h 38"/>
                  <a:gd name="T30" fmla="*/ 53 w 88"/>
                  <a:gd name="T31" fmla="*/ 7 h 38"/>
                  <a:gd name="T32" fmla="*/ 48 w 88"/>
                  <a:gd name="T33" fmla="*/ 5 h 38"/>
                  <a:gd name="T34" fmla="*/ 48 w 88"/>
                  <a:gd name="T35" fmla="*/ 7 h 38"/>
                  <a:gd name="T36" fmla="*/ 43 w 88"/>
                  <a:gd name="T37" fmla="*/ 7 h 38"/>
                  <a:gd name="T38" fmla="*/ 43 w 88"/>
                  <a:gd name="T39" fmla="*/ 12 h 38"/>
                  <a:gd name="T40" fmla="*/ 38 w 88"/>
                  <a:gd name="T41" fmla="*/ 14 h 38"/>
                  <a:gd name="T42" fmla="*/ 40 w 88"/>
                  <a:gd name="T43" fmla="*/ 19 h 38"/>
                  <a:gd name="T44" fmla="*/ 40 w 88"/>
                  <a:gd name="T45" fmla="*/ 23 h 38"/>
                  <a:gd name="T46" fmla="*/ 33 w 88"/>
                  <a:gd name="T47" fmla="*/ 20 h 38"/>
                  <a:gd name="T48" fmla="*/ 24 w 88"/>
                  <a:gd name="T49" fmla="*/ 23 h 38"/>
                  <a:gd name="T50" fmla="*/ 19 w 88"/>
                  <a:gd name="T51" fmla="*/ 24 h 38"/>
                  <a:gd name="T52" fmla="*/ 10 w 88"/>
                  <a:gd name="T53" fmla="*/ 23 h 38"/>
                  <a:gd name="T54" fmla="*/ 6 w 88"/>
                  <a:gd name="T55" fmla="*/ 26 h 38"/>
                  <a:gd name="T56" fmla="*/ 0 w 88"/>
                  <a:gd name="T57" fmla="*/ 24 h 38"/>
                  <a:gd name="T58" fmla="*/ 0 w 88"/>
                  <a:gd name="T59" fmla="*/ 29 h 38"/>
                  <a:gd name="T60" fmla="*/ 3 w 88"/>
                  <a:gd name="T61" fmla="*/ 31 h 38"/>
                  <a:gd name="T62" fmla="*/ 6 w 88"/>
                  <a:gd name="T63" fmla="*/ 33 h 38"/>
                  <a:gd name="T64" fmla="*/ 10 w 88"/>
                  <a:gd name="T65" fmla="*/ 33 h 38"/>
                  <a:gd name="T66" fmla="*/ 12 w 88"/>
                  <a:gd name="T67" fmla="*/ 37 h 38"/>
                  <a:gd name="T68" fmla="*/ 13 w 88"/>
                  <a:gd name="T69" fmla="*/ 34 h 38"/>
                  <a:gd name="T70" fmla="*/ 17 w 88"/>
                  <a:gd name="T71" fmla="*/ 36 h 38"/>
                  <a:gd name="T72" fmla="*/ 22 w 88"/>
                  <a:gd name="T73" fmla="*/ 31 h 38"/>
                  <a:gd name="T74" fmla="*/ 31 w 88"/>
                  <a:gd name="T75" fmla="*/ 30 h 38"/>
                  <a:gd name="T76" fmla="*/ 34 w 88"/>
                  <a:gd name="T77" fmla="*/ 33 h 38"/>
                  <a:gd name="T78" fmla="*/ 48 w 88"/>
                  <a:gd name="T79" fmla="*/ 37 h 38"/>
                  <a:gd name="T80" fmla="*/ 48 w 88"/>
                  <a:gd name="T81" fmla="*/ 38 h 38"/>
                  <a:gd name="T82" fmla="*/ 53 w 88"/>
                  <a:gd name="T83" fmla="*/ 37 h 38"/>
                  <a:gd name="T84" fmla="*/ 61 w 88"/>
                  <a:gd name="T85" fmla="*/ 37 h 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38"/>
                  <a:gd name="T131" fmla="*/ 88 w 88"/>
                  <a:gd name="T132" fmla="*/ 38 h 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38">
                    <a:moveTo>
                      <a:pt x="61" y="37"/>
                    </a:moveTo>
                    <a:lnTo>
                      <a:pt x="65" y="34"/>
                    </a:lnTo>
                    <a:lnTo>
                      <a:pt x="71" y="34"/>
                    </a:lnTo>
                    <a:lnTo>
                      <a:pt x="77" y="33"/>
                    </a:lnTo>
                    <a:lnTo>
                      <a:pt x="77" y="30"/>
                    </a:lnTo>
                    <a:lnTo>
                      <a:pt x="81" y="27"/>
                    </a:lnTo>
                    <a:lnTo>
                      <a:pt x="81" y="23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8" y="12"/>
                    </a:lnTo>
                    <a:lnTo>
                      <a:pt x="84" y="9"/>
                    </a:lnTo>
                    <a:lnTo>
                      <a:pt x="84" y="3"/>
                    </a:lnTo>
                    <a:lnTo>
                      <a:pt x="72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3" y="7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3" y="12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3" y="20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0" y="23"/>
                    </a:lnTo>
                    <a:lnTo>
                      <a:pt x="6" y="26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31" y="30"/>
                    </a:lnTo>
                    <a:lnTo>
                      <a:pt x="34" y="33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53" y="37"/>
                    </a:lnTo>
                    <a:lnTo>
                      <a:pt x="61" y="3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7" name="Freeform 980"/>
              <p:cNvSpPr>
                <a:spLocks noChangeAspect="1"/>
              </p:cNvSpPr>
              <p:nvPr/>
            </p:nvSpPr>
            <p:spPr bwMode="auto">
              <a:xfrm>
                <a:off x="3283" y="1028"/>
                <a:ext cx="74" cy="38"/>
              </a:xfrm>
              <a:custGeom>
                <a:avLst/>
                <a:gdLst>
                  <a:gd name="T0" fmla="*/ 63 w 74"/>
                  <a:gd name="T1" fmla="*/ 31 h 38"/>
                  <a:gd name="T2" fmla="*/ 67 w 74"/>
                  <a:gd name="T3" fmla="*/ 26 h 38"/>
                  <a:gd name="T4" fmla="*/ 72 w 74"/>
                  <a:gd name="T5" fmla="*/ 23 h 38"/>
                  <a:gd name="T6" fmla="*/ 74 w 74"/>
                  <a:gd name="T7" fmla="*/ 19 h 38"/>
                  <a:gd name="T8" fmla="*/ 72 w 74"/>
                  <a:gd name="T9" fmla="*/ 16 h 38"/>
                  <a:gd name="T10" fmla="*/ 66 w 74"/>
                  <a:gd name="T11" fmla="*/ 14 h 38"/>
                  <a:gd name="T12" fmla="*/ 62 w 74"/>
                  <a:gd name="T13" fmla="*/ 13 h 38"/>
                  <a:gd name="T14" fmla="*/ 59 w 74"/>
                  <a:gd name="T15" fmla="*/ 10 h 38"/>
                  <a:gd name="T16" fmla="*/ 53 w 74"/>
                  <a:gd name="T17" fmla="*/ 9 h 38"/>
                  <a:gd name="T18" fmla="*/ 53 w 74"/>
                  <a:gd name="T19" fmla="*/ 12 h 38"/>
                  <a:gd name="T20" fmla="*/ 49 w 74"/>
                  <a:gd name="T21" fmla="*/ 13 h 38"/>
                  <a:gd name="T22" fmla="*/ 43 w 74"/>
                  <a:gd name="T23" fmla="*/ 10 h 38"/>
                  <a:gd name="T24" fmla="*/ 45 w 74"/>
                  <a:gd name="T25" fmla="*/ 6 h 38"/>
                  <a:gd name="T26" fmla="*/ 39 w 74"/>
                  <a:gd name="T27" fmla="*/ 6 h 38"/>
                  <a:gd name="T28" fmla="*/ 33 w 74"/>
                  <a:gd name="T29" fmla="*/ 3 h 38"/>
                  <a:gd name="T30" fmla="*/ 29 w 74"/>
                  <a:gd name="T31" fmla="*/ 0 h 38"/>
                  <a:gd name="T32" fmla="*/ 29 w 74"/>
                  <a:gd name="T33" fmla="*/ 3 h 38"/>
                  <a:gd name="T34" fmla="*/ 25 w 74"/>
                  <a:gd name="T35" fmla="*/ 2 h 38"/>
                  <a:gd name="T36" fmla="*/ 21 w 74"/>
                  <a:gd name="T37" fmla="*/ 2 h 38"/>
                  <a:gd name="T38" fmla="*/ 19 w 74"/>
                  <a:gd name="T39" fmla="*/ 6 h 38"/>
                  <a:gd name="T40" fmla="*/ 15 w 74"/>
                  <a:gd name="T41" fmla="*/ 7 h 38"/>
                  <a:gd name="T42" fmla="*/ 9 w 74"/>
                  <a:gd name="T43" fmla="*/ 10 h 38"/>
                  <a:gd name="T44" fmla="*/ 4 w 74"/>
                  <a:gd name="T45" fmla="*/ 12 h 38"/>
                  <a:gd name="T46" fmla="*/ 0 w 74"/>
                  <a:gd name="T47" fmla="*/ 14 h 38"/>
                  <a:gd name="T48" fmla="*/ 4 w 74"/>
                  <a:gd name="T49" fmla="*/ 19 h 38"/>
                  <a:gd name="T50" fmla="*/ 2 w 74"/>
                  <a:gd name="T51" fmla="*/ 23 h 38"/>
                  <a:gd name="T52" fmla="*/ 9 w 74"/>
                  <a:gd name="T53" fmla="*/ 29 h 38"/>
                  <a:gd name="T54" fmla="*/ 19 w 74"/>
                  <a:gd name="T55" fmla="*/ 34 h 38"/>
                  <a:gd name="T56" fmla="*/ 19 w 74"/>
                  <a:gd name="T57" fmla="*/ 36 h 38"/>
                  <a:gd name="T58" fmla="*/ 25 w 74"/>
                  <a:gd name="T59" fmla="*/ 38 h 38"/>
                  <a:gd name="T60" fmla="*/ 31 w 74"/>
                  <a:gd name="T61" fmla="*/ 37 h 38"/>
                  <a:gd name="T62" fmla="*/ 33 w 74"/>
                  <a:gd name="T63" fmla="*/ 31 h 38"/>
                  <a:gd name="T64" fmla="*/ 43 w 74"/>
                  <a:gd name="T65" fmla="*/ 34 h 38"/>
                  <a:gd name="T66" fmla="*/ 55 w 74"/>
                  <a:gd name="T67" fmla="*/ 34 h 38"/>
                  <a:gd name="T68" fmla="*/ 55 w 74"/>
                  <a:gd name="T69" fmla="*/ 34 h 38"/>
                  <a:gd name="T70" fmla="*/ 57 w 74"/>
                  <a:gd name="T71" fmla="*/ 31 h 38"/>
                  <a:gd name="T72" fmla="*/ 63 w 74"/>
                  <a:gd name="T73" fmla="*/ 31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63" y="31"/>
                    </a:moveTo>
                    <a:lnTo>
                      <a:pt x="67" y="26"/>
                    </a:lnTo>
                    <a:lnTo>
                      <a:pt x="72" y="23"/>
                    </a:lnTo>
                    <a:lnTo>
                      <a:pt x="74" y="19"/>
                    </a:lnTo>
                    <a:lnTo>
                      <a:pt x="72" y="16"/>
                    </a:lnTo>
                    <a:lnTo>
                      <a:pt x="66" y="14"/>
                    </a:lnTo>
                    <a:lnTo>
                      <a:pt x="62" y="13"/>
                    </a:lnTo>
                    <a:lnTo>
                      <a:pt x="59" y="10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3"/>
                    </a:lnTo>
                    <a:lnTo>
                      <a:pt x="43" y="10"/>
                    </a:lnTo>
                    <a:lnTo>
                      <a:pt x="45" y="6"/>
                    </a:lnTo>
                    <a:lnTo>
                      <a:pt x="39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9" y="10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5" y="38"/>
                    </a:lnTo>
                    <a:lnTo>
                      <a:pt x="31" y="37"/>
                    </a:lnTo>
                    <a:lnTo>
                      <a:pt x="33" y="31"/>
                    </a:lnTo>
                    <a:lnTo>
                      <a:pt x="43" y="34"/>
                    </a:lnTo>
                    <a:lnTo>
                      <a:pt x="55" y="34"/>
                    </a:lnTo>
                    <a:lnTo>
                      <a:pt x="57" y="31"/>
                    </a:lnTo>
                    <a:lnTo>
                      <a:pt x="63" y="3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8" name="Freeform 981"/>
              <p:cNvSpPr>
                <a:spLocks noChangeAspect="1"/>
              </p:cNvSpPr>
              <p:nvPr/>
            </p:nvSpPr>
            <p:spPr bwMode="auto">
              <a:xfrm>
                <a:off x="3283" y="1028"/>
                <a:ext cx="74" cy="38"/>
              </a:xfrm>
              <a:custGeom>
                <a:avLst/>
                <a:gdLst>
                  <a:gd name="T0" fmla="*/ 63 w 74"/>
                  <a:gd name="T1" fmla="*/ 31 h 38"/>
                  <a:gd name="T2" fmla="*/ 67 w 74"/>
                  <a:gd name="T3" fmla="*/ 26 h 38"/>
                  <a:gd name="T4" fmla="*/ 72 w 74"/>
                  <a:gd name="T5" fmla="*/ 23 h 38"/>
                  <a:gd name="T6" fmla="*/ 74 w 74"/>
                  <a:gd name="T7" fmla="*/ 19 h 38"/>
                  <a:gd name="T8" fmla="*/ 72 w 74"/>
                  <a:gd name="T9" fmla="*/ 16 h 38"/>
                  <a:gd name="T10" fmla="*/ 66 w 74"/>
                  <a:gd name="T11" fmla="*/ 14 h 38"/>
                  <a:gd name="T12" fmla="*/ 62 w 74"/>
                  <a:gd name="T13" fmla="*/ 13 h 38"/>
                  <a:gd name="T14" fmla="*/ 59 w 74"/>
                  <a:gd name="T15" fmla="*/ 10 h 38"/>
                  <a:gd name="T16" fmla="*/ 53 w 74"/>
                  <a:gd name="T17" fmla="*/ 9 h 38"/>
                  <a:gd name="T18" fmla="*/ 53 w 74"/>
                  <a:gd name="T19" fmla="*/ 12 h 38"/>
                  <a:gd name="T20" fmla="*/ 49 w 74"/>
                  <a:gd name="T21" fmla="*/ 13 h 38"/>
                  <a:gd name="T22" fmla="*/ 43 w 74"/>
                  <a:gd name="T23" fmla="*/ 10 h 38"/>
                  <a:gd name="T24" fmla="*/ 45 w 74"/>
                  <a:gd name="T25" fmla="*/ 6 h 38"/>
                  <a:gd name="T26" fmla="*/ 39 w 74"/>
                  <a:gd name="T27" fmla="*/ 6 h 38"/>
                  <a:gd name="T28" fmla="*/ 33 w 74"/>
                  <a:gd name="T29" fmla="*/ 3 h 38"/>
                  <a:gd name="T30" fmla="*/ 29 w 74"/>
                  <a:gd name="T31" fmla="*/ 0 h 38"/>
                  <a:gd name="T32" fmla="*/ 29 w 74"/>
                  <a:gd name="T33" fmla="*/ 3 h 38"/>
                  <a:gd name="T34" fmla="*/ 25 w 74"/>
                  <a:gd name="T35" fmla="*/ 2 h 38"/>
                  <a:gd name="T36" fmla="*/ 21 w 74"/>
                  <a:gd name="T37" fmla="*/ 2 h 38"/>
                  <a:gd name="T38" fmla="*/ 19 w 74"/>
                  <a:gd name="T39" fmla="*/ 6 h 38"/>
                  <a:gd name="T40" fmla="*/ 15 w 74"/>
                  <a:gd name="T41" fmla="*/ 7 h 38"/>
                  <a:gd name="T42" fmla="*/ 9 w 74"/>
                  <a:gd name="T43" fmla="*/ 10 h 38"/>
                  <a:gd name="T44" fmla="*/ 4 w 74"/>
                  <a:gd name="T45" fmla="*/ 12 h 38"/>
                  <a:gd name="T46" fmla="*/ 0 w 74"/>
                  <a:gd name="T47" fmla="*/ 14 h 38"/>
                  <a:gd name="T48" fmla="*/ 4 w 74"/>
                  <a:gd name="T49" fmla="*/ 19 h 38"/>
                  <a:gd name="T50" fmla="*/ 2 w 74"/>
                  <a:gd name="T51" fmla="*/ 23 h 38"/>
                  <a:gd name="T52" fmla="*/ 9 w 74"/>
                  <a:gd name="T53" fmla="*/ 29 h 38"/>
                  <a:gd name="T54" fmla="*/ 19 w 74"/>
                  <a:gd name="T55" fmla="*/ 34 h 38"/>
                  <a:gd name="T56" fmla="*/ 19 w 74"/>
                  <a:gd name="T57" fmla="*/ 36 h 38"/>
                  <a:gd name="T58" fmla="*/ 25 w 74"/>
                  <a:gd name="T59" fmla="*/ 38 h 38"/>
                  <a:gd name="T60" fmla="*/ 31 w 74"/>
                  <a:gd name="T61" fmla="*/ 37 h 38"/>
                  <a:gd name="T62" fmla="*/ 33 w 74"/>
                  <a:gd name="T63" fmla="*/ 31 h 38"/>
                  <a:gd name="T64" fmla="*/ 43 w 74"/>
                  <a:gd name="T65" fmla="*/ 34 h 38"/>
                  <a:gd name="T66" fmla="*/ 55 w 74"/>
                  <a:gd name="T67" fmla="*/ 34 h 38"/>
                  <a:gd name="T68" fmla="*/ 55 w 74"/>
                  <a:gd name="T69" fmla="*/ 34 h 38"/>
                  <a:gd name="T70" fmla="*/ 57 w 74"/>
                  <a:gd name="T71" fmla="*/ 31 h 38"/>
                  <a:gd name="T72" fmla="*/ 63 w 74"/>
                  <a:gd name="T73" fmla="*/ 31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63" y="31"/>
                    </a:moveTo>
                    <a:lnTo>
                      <a:pt x="67" y="26"/>
                    </a:lnTo>
                    <a:lnTo>
                      <a:pt x="72" y="23"/>
                    </a:lnTo>
                    <a:lnTo>
                      <a:pt x="74" y="19"/>
                    </a:lnTo>
                    <a:lnTo>
                      <a:pt x="72" y="16"/>
                    </a:lnTo>
                    <a:lnTo>
                      <a:pt x="66" y="14"/>
                    </a:lnTo>
                    <a:lnTo>
                      <a:pt x="62" y="13"/>
                    </a:lnTo>
                    <a:lnTo>
                      <a:pt x="59" y="10"/>
                    </a:lnTo>
                    <a:lnTo>
                      <a:pt x="53" y="9"/>
                    </a:lnTo>
                    <a:lnTo>
                      <a:pt x="53" y="12"/>
                    </a:lnTo>
                    <a:lnTo>
                      <a:pt x="49" y="13"/>
                    </a:lnTo>
                    <a:lnTo>
                      <a:pt x="43" y="10"/>
                    </a:lnTo>
                    <a:lnTo>
                      <a:pt x="45" y="6"/>
                    </a:lnTo>
                    <a:lnTo>
                      <a:pt x="39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9" y="10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5" y="38"/>
                    </a:lnTo>
                    <a:lnTo>
                      <a:pt x="31" y="37"/>
                    </a:lnTo>
                    <a:lnTo>
                      <a:pt x="33" y="31"/>
                    </a:lnTo>
                    <a:lnTo>
                      <a:pt x="43" y="34"/>
                    </a:lnTo>
                    <a:lnTo>
                      <a:pt x="55" y="34"/>
                    </a:lnTo>
                    <a:lnTo>
                      <a:pt x="57" y="31"/>
                    </a:lnTo>
                    <a:lnTo>
                      <a:pt x="63" y="3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29" name="Freeform 982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0" name="Freeform 983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1" name="Freeform 984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2" name="Freeform 985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3" name="Freeform 986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4" name="Freeform 987"/>
              <p:cNvSpPr>
                <a:spLocks noChangeAspect="1"/>
              </p:cNvSpPr>
              <p:nvPr/>
            </p:nvSpPr>
            <p:spPr bwMode="auto">
              <a:xfrm>
                <a:off x="3302" y="1088"/>
                <a:ext cx="36" cy="25"/>
              </a:xfrm>
              <a:custGeom>
                <a:avLst/>
                <a:gdLst>
                  <a:gd name="T0" fmla="*/ 6 w 36"/>
                  <a:gd name="T1" fmla="*/ 24 h 25"/>
                  <a:gd name="T2" fmla="*/ 12 w 36"/>
                  <a:gd name="T3" fmla="*/ 19 h 25"/>
                  <a:gd name="T4" fmla="*/ 14 w 36"/>
                  <a:gd name="T5" fmla="*/ 22 h 25"/>
                  <a:gd name="T6" fmla="*/ 19 w 36"/>
                  <a:gd name="T7" fmla="*/ 22 h 25"/>
                  <a:gd name="T8" fmla="*/ 22 w 36"/>
                  <a:gd name="T9" fmla="*/ 19 h 25"/>
                  <a:gd name="T10" fmla="*/ 26 w 36"/>
                  <a:gd name="T11" fmla="*/ 18 h 25"/>
                  <a:gd name="T12" fmla="*/ 26 w 36"/>
                  <a:gd name="T13" fmla="*/ 12 h 25"/>
                  <a:gd name="T14" fmla="*/ 30 w 36"/>
                  <a:gd name="T15" fmla="*/ 8 h 25"/>
                  <a:gd name="T16" fmla="*/ 36 w 36"/>
                  <a:gd name="T17" fmla="*/ 7 h 25"/>
                  <a:gd name="T18" fmla="*/ 30 w 36"/>
                  <a:gd name="T19" fmla="*/ 0 h 25"/>
                  <a:gd name="T20" fmla="*/ 29 w 36"/>
                  <a:gd name="T21" fmla="*/ 1 h 25"/>
                  <a:gd name="T22" fmla="*/ 29 w 36"/>
                  <a:gd name="T23" fmla="*/ 4 h 25"/>
                  <a:gd name="T24" fmla="*/ 24 w 36"/>
                  <a:gd name="T25" fmla="*/ 5 h 25"/>
                  <a:gd name="T26" fmla="*/ 17 w 36"/>
                  <a:gd name="T27" fmla="*/ 5 h 25"/>
                  <a:gd name="T28" fmla="*/ 13 w 36"/>
                  <a:gd name="T29" fmla="*/ 8 h 25"/>
                  <a:gd name="T30" fmla="*/ 6 w 36"/>
                  <a:gd name="T31" fmla="*/ 8 h 25"/>
                  <a:gd name="T32" fmla="*/ 0 w 36"/>
                  <a:gd name="T33" fmla="*/ 9 h 25"/>
                  <a:gd name="T34" fmla="*/ 0 w 36"/>
                  <a:gd name="T35" fmla="*/ 12 h 25"/>
                  <a:gd name="T36" fmla="*/ 0 w 36"/>
                  <a:gd name="T37" fmla="*/ 19 h 25"/>
                  <a:gd name="T38" fmla="*/ 0 w 36"/>
                  <a:gd name="T39" fmla="*/ 19 h 25"/>
                  <a:gd name="T40" fmla="*/ 3 w 36"/>
                  <a:gd name="T41" fmla="*/ 19 h 25"/>
                  <a:gd name="T42" fmla="*/ 0 w 36"/>
                  <a:gd name="T43" fmla="*/ 22 h 25"/>
                  <a:gd name="T44" fmla="*/ 0 w 36"/>
                  <a:gd name="T45" fmla="*/ 25 h 25"/>
                  <a:gd name="T46" fmla="*/ 2 w 36"/>
                  <a:gd name="T47" fmla="*/ 25 h 25"/>
                  <a:gd name="T48" fmla="*/ 6 w 36"/>
                  <a:gd name="T49" fmla="*/ 24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25"/>
                  <a:gd name="T77" fmla="*/ 36 w 36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25">
                    <a:moveTo>
                      <a:pt x="6" y="24"/>
                    </a:moveTo>
                    <a:lnTo>
                      <a:pt x="12" y="19"/>
                    </a:lnTo>
                    <a:lnTo>
                      <a:pt x="14" y="22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9" y="4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6" y="24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5" name="Freeform 988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6" name="Freeform 989"/>
              <p:cNvSpPr>
                <a:spLocks noChangeAspect="1"/>
              </p:cNvSpPr>
              <p:nvPr/>
            </p:nvSpPr>
            <p:spPr bwMode="auto">
              <a:xfrm>
                <a:off x="3302" y="1095"/>
                <a:ext cx="71" cy="51"/>
              </a:xfrm>
              <a:custGeom>
                <a:avLst/>
                <a:gdLst>
                  <a:gd name="T0" fmla="*/ 51 w 71"/>
                  <a:gd name="T1" fmla="*/ 43 h 51"/>
                  <a:gd name="T2" fmla="*/ 50 w 71"/>
                  <a:gd name="T3" fmla="*/ 42 h 51"/>
                  <a:gd name="T4" fmla="*/ 45 w 71"/>
                  <a:gd name="T5" fmla="*/ 41 h 51"/>
                  <a:gd name="T6" fmla="*/ 43 w 71"/>
                  <a:gd name="T7" fmla="*/ 36 h 51"/>
                  <a:gd name="T8" fmla="*/ 36 w 71"/>
                  <a:gd name="T9" fmla="*/ 32 h 51"/>
                  <a:gd name="T10" fmla="*/ 31 w 71"/>
                  <a:gd name="T11" fmla="*/ 26 h 51"/>
                  <a:gd name="T12" fmla="*/ 27 w 71"/>
                  <a:gd name="T13" fmla="*/ 25 h 51"/>
                  <a:gd name="T14" fmla="*/ 29 w 71"/>
                  <a:gd name="T15" fmla="*/ 18 h 51"/>
                  <a:gd name="T16" fmla="*/ 31 w 71"/>
                  <a:gd name="T17" fmla="*/ 18 h 51"/>
                  <a:gd name="T18" fmla="*/ 36 w 71"/>
                  <a:gd name="T19" fmla="*/ 21 h 51"/>
                  <a:gd name="T20" fmla="*/ 37 w 71"/>
                  <a:gd name="T21" fmla="*/ 18 h 51"/>
                  <a:gd name="T22" fmla="*/ 41 w 71"/>
                  <a:gd name="T23" fmla="*/ 17 h 51"/>
                  <a:gd name="T24" fmla="*/ 47 w 71"/>
                  <a:gd name="T25" fmla="*/ 18 h 51"/>
                  <a:gd name="T26" fmla="*/ 53 w 71"/>
                  <a:gd name="T27" fmla="*/ 18 h 51"/>
                  <a:gd name="T28" fmla="*/ 57 w 71"/>
                  <a:gd name="T29" fmla="*/ 18 h 51"/>
                  <a:gd name="T30" fmla="*/ 61 w 71"/>
                  <a:gd name="T31" fmla="*/ 18 h 51"/>
                  <a:gd name="T32" fmla="*/ 68 w 71"/>
                  <a:gd name="T33" fmla="*/ 19 h 51"/>
                  <a:gd name="T34" fmla="*/ 68 w 71"/>
                  <a:gd name="T35" fmla="*/ 15 h 51"/>
                  <a:gd name="T36" fmla="*/ 71 w 71"/>
                  <a:gd name="T37" fmla="*/ 15 h 51"/>
                  <a:gd name="T38" fmla="*/ 68 w 71"/>
                  <a:gd name="T39" fmla="*/ 14 h 51"/>
                  <a:gd name="T40" fmla="*/ 65 w 71"/>
                  <a:gd name="T41" fmla="*/ 10 h 51"/>
                  <a:gd name="T42" fmla="*/ 62 w 71"/>
                  <a:gd name="T43" fmla="*/ 5 h 51"/>
                  <a:gd name="T44" fmla="*/ 55 w 71"/>
                  <a:gd name="T45" fmla="*/ 8 h 51"/>
                  <a:gd name="T46" fmla="*/ 51 w 71"/>
                  <a:gd name="T47" fmla="*/ 8 h 51"/>
                  <a:gd name="T48" fmla="*/ 50 w 71"/>
                  <a:gd name="T49" fmla="*/ 5 h 51"/>
                  <a:gd name="T50" fmla="*/ 45 w 71"/>
                  <a:gd name="T51" fmla="*/ 7 h 51"/>
                  <a:gd name="T52" fmla="*/ 43 w 71"/>
                  <a:gd name="T53" fmla="*/ 5 h 51"/>
                  <a:gd name="T54" fmla="*/ 38 w 71"/>
                  <a:gd name="T55" fmla="*/ 2 h 51"/>
                  <a:gd name="T56" fmla="*/ 34 w 71"/>
                  <a:gd name="T57" fmla="*/ 0 h 51"/>
                  <a:gd name="T58" fmla="*/ 30 w 71"/>
                  <a:gd name="T59" fmla="*/ 1 h 51"/>
                  <a:gd name="T60" fmla="*/ 26 w 71"/>
                  <a:gd name="T61" fmla="*/ 5 h 51"/>
                  <a:gd name="T62" fmla="*/ 26 w 71"/>
                  <a:gd name="T63" fmla="*/ 11 h 51"/>
                  <a:gd name="T64" fmla="*/ 22 w 71"/>
                  <a:gd name="T65" fmla="*/ 12 h 51"/>
                  <a:gd name="T66" fmla="*/ 19 w 71"/>
                  <a:gd name="T67" fmla="*/ 15 h 51"/>
                  <a:gd name="T68" fmla="*/ 14 w 71"/>
                  <a:gd name="T69" fmla="*/ 15 h 51"/>
                  <a:gd name="T70" fmla="*/ 12 w 71"/>
                  <a:gd name="T71" fmla="*/ 12 h 51"/>
                  <a:gd name="T72" fmla="*/ 6 w 71"/>
                  <a:gd name="T73" fmla="*/ 17 h 51"/>
                  <a:gd name="T74" fmla="*/ 2 w 71"/>
                  <a:gd name="T75" fmla="*/ 18 h 51"/>
                  <a:gd name="T76" fmla="*/ 0 w 71"/>
                  <a:gd name="T77" fmla="*/ 18 h 51"/>
                  <a:gd name="T78" fmla="*/ 0 w 71"/>
                  <a:gd name="T79" fmla="*/ 18 h 51"/>
                  <a:gd name="T80" fmla="*/ 5 w 71"/>
                  <a:gd name="T81" fmla="*/ 26 h 51"/>
                  <a:gd name="T82" fmla="*/ 12 w 71"/>
                  <a:gd name="T83" fmla="*/ 18 h 51"/>
                  <a:gd name="T84" fmla="*/ 12 w 71"/>
                  <a:gd name="T85" fmla="*/ 26 h 51"/>
                  <a:gd name="T86" fmla="*/ 17 w 71"/>
                  <a:gd name="T87" fmla="*/ 24 h 51"/>
                  <a:gd name="T88" fmla="*/ 17 w 71"/>
                  <a:gd name="T89" fmla="*/ 29 h 51"/>
                  <a:gd name="T90" fmla="*/ 23 w 71"/>
                  <a:gd name="T91" fmla="*/ 32 h 51"/>
                  <a:gd name="T92" fmla="*/ 22 w 71"/>
                  <a:gd name="T93" fmla="*/ 34 h 51"/>
                  <a:gd name="T94" fmla="*/ 29 w 71"/>
                  <a:gd name="T95" fmla="*/ 38 h 51"/>
                  <a:gd name="T96" fmla="*/ 30 w 71"/>
                  <a:gd name="T97" fmla="*/ 41 h 51"/>
                  <a:gd name="T98" fmla="*/ 33 w 71"/>
                  <a:gd name="T99" fmla="*/ 43 h 51"/>
                  <a:gd name="T100" fmla="*/ 41 w 71"/>
                  <a:gd name="T101" fmla="*/ 43 h 51"/>
                  <a:gd name="T102" fmla="*/ 48 w 71"/>
                  <a:gd name="T103" fmla="*/ 46 h 51"/>
                  <a:gd name="T104" fmla="*/ 41 w 71"/>
                  <a:gd name="T105" fmla="*/ 48 h 51"/>
                  <a:gd name="T106" fmla="*/ 54 w 71"/>
                  <a:gd name="T107" fmla="*/ 51 h 51"/>
                  <a:gd name="T108" fmla="*/ 54 w 71"/>
                  <a:gd name="T109" fmla="*/ 46 h 51"/>
                  <a:gd name="T110" fmla="*/ 51 w 71"/>
                  <a:gd name="T111" fmla="*/ 43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51"/>
                  <a:gd name="T170" fmla="*/ 71 w 71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51">
                    <a:moveTo>
                      <a:pt x="51" y="43"/>
                    </a:moveTo>
                    <a:lnTo>
                      <a:pt x="50" y="42"/>
                    </a:lnTo>
                    <a:lnTo>
                      <a:pt x="45" y="41"/>
                    </a:lnTo>
                    <a:lnTo>
                      <a:pt x="43" y="36"/>
                    </a:lnTo>
                    <a:lnTo>
                      <a:pt x="36" y="32"/>
                    </a:lnTo>
                    <a:lnTo>
                      <a:pt x="31" y="26"/>
                    </a:lnTo>
                    <a:lnTo>
                      <a:pt x="27" y="25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6" y="21"/>
                    </a:lnTo>
                    <a:lnTo>
                      <a:pt x="37" y="18"/>
                    </a:lnTo>
                    <a:lnTo>
                      <a:pt x="41" y="17"/>
                    </a:lnTo>
                    <a:lnTo>
                      <a:pt x="47" y="18"/>
                    </a:lnTo>
                    <a:lnTo>
                      <a:pt x="53" y="18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8" y="19"/>
                    </a:lnTo>
                    <a:lnTo>
                      <a:pt x="68" y="15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5" y="10"/>
                    </a:lnTo>
                    <a:lnTo>
                      <a:pt x="62" y="5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6" y="5"/>
                    </a:lnTo>
                    <a:lnTo>
                      <a:pt x="26" y="11"/>
                    </a:lnTo>
                    <a:lnTo>
                      <a:pt x="22" y="12"/>
                    </a:lnTo>
                    <a:lnTo>
                      <a:pt x="19" y="15"/>
                    </a:lnTo>
                    <a:lnTo>
                      <a:pt x="14" y="15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5" y="26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41" y="43"/>
                    </a:lnTo>
                    <a:lnTo>
                      <a:pt x="48" y="46"/>
                    </a:lnTo>
                    <a:lnTo>
                      <a:pt x="41" y="48"/>
                    </a:lnTo>
                    <a:lnTo>
                      <a:pt x="54" y="51"/>
                    </a:lnTo>
                    <a:lnTo>
                      <a:pt x="54" y="46"/>
                    </a:lnTo>
                    <a:lnTo>
                      <a:pt x="51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7" name="Freeform 990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8" name="Freeform 991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39" name="Freeform 992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0" name="Freeform 993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1" name="Freeform 994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2" name="Freeform 995"/>
              <p:cNvSpPr>
                <a:spLocks noChangeAspect="1"/>
              </p:cNvSpPr>
              <p:nvPr/>
            </p:nvSpPr>
            <p:spPr bwMode="auto">
              <a:xfrm>
                <a:off x="3329" y="1112"/>
                <a:ext cx="49" cy="39"/>
              </a:xfrm>
              <a:custGeom>
                <a:avLst/>
                <a:gdLst>
                  <a:gd name="T0" fmla="*/ 37 w 49"/>
                  <a:gd name="T1" fmla="*/ 32 h 39"/>
                  <a:gd name="T2" fmla="*/ 40 w 49"/>
                  <a:gd name="T3" fmla="*/ 29 h 39"/>
                  <a:gd name="T4" fmla="*/ 41 w 49"/>
                  <a:gd name="T5" fmla="*/ 26 h 39"/>
                  <a:gd name="T6" fmla="*/ 44 w 49"/>
                  <a:gd name="T7" fmla="*/ 26 h 39"/>
                  <a:gd name="T8" fmla="*/ 42 w 49"/>
                  <a:gd name="T9" fmla="*/ 24 h 39"/>
                  <a:gd name="T10" fmla="*/ 49 w 49"/>
                  <a:gd name="T11" fmla="*/ 21 h 39"/>
                  <a:gd name="T12" fmla="*/ 47 w 49"/>
                  <a:gd name="T13" fmla="*/ 17 h 39"/>
                  <a:gd name="T14" fmla="*/ 49 w 49"/>
                  <a:gd name="T15" fmla="*/ 14 h 39"/>
                  <a:gd name="T16" fmla="*/ 44 w 49"/>
                  <a:gd name="T17" fmla="*/ 11 h 39"/>
                  <a:gd name="T18" fmla="*/ 42 w 49"/>
                  <a:gd name="T19" fmla="*/ 8 h 39"/>
                  <a:gd name="T20" fmla="*/ 42 w 49"/>
                  <a:gd name="T21" fmla="*/ 4 h 39"/>
                  <a:gd name="T22" fmla="*/ 38 w 49"/>
                  <a:gd name="T23" fmla="*/ 4 h 39"/>
                  <a:gd name="T24" fmla="*/ 38 w 49"/>
                  <a:gd name="T25" fmla="*/ 1 h 39"/>
                  <a:gd name="T26" fmla="*/ 34 w 49"/>
                  <a:gd name="T27" fmla="*/ 1 h 39"/>
                  <a:gd name="T28" fmla="*/ 30 w 49"/>
                  <a:gd name="T29" fmla="*/ 1 h 39"/>
                  <a:gd name="T30" fmla="*/ 26 w 49"/>
                  <a:gd name="T31" fmla="*/ 1 h 39"/>
                  <a:gd name="T32" fmla="*/ 20 w 49"/>
                  <a:gd name="T33" fmla="*/ 1 h 39"/>
                  <a:gd name="T34" fmla="*/ 14 w 49"/>
                  <a:gd name="T35" fmla="*/ 0 h 39"/>
                  <a:gd name="T36" fmla="*/ 10 w 49"/>
                  <a:gd name="T37" fmla="*/ 1 h 39"/>
                  <a:gd name="T38" fmla="*/ 9 w 49"/>
                  <a:gd name="T39" fmla="*/ 4 h 39"/>
                  <a:gd name="T40" fmla="*/ 4 w 49"/>
                  <a:gd name="T41" fmla="*/ 1 h 39"/>
                  <a:gd name="T42" fmla="*/ 2 w 49"/>
                  <a:gd name="T43" fmla="*/ 1 h 39"/>
                  <a:gd name="T44" fmla="*/ 0 w 49"/>
                  <a:gd name="T45" fmla="*/ 8 h 39"/>
                  <a:gd name="T46" fmla="*/ 4 w 49"/>
                  <a:gd name="T47" fmla="*/ 9 h 39"/>
                  <a:gd name="T48" fmla="*/ 9 w 49"/>
                  <a:gd name="T49" fmla="*/ 15 h 39"/>
                  <a:gd name="T50" fmla="*/ 16 w 49"/>
                  <a:gd name="T51" fmla="*/ 19 h 39"/>
                  <a:gd name="T52" fmla="*/ 18 w 49"/>
                  <a:gd name="T53" fmla="*/ 24 h 39"/>
                  <a:gd name="T54" fmla="*/ 23 w 49"/>
                  <a:gd name="T55" fmla="*/ 25 h 39"/>
                  <a:gd name="T56" fmla="*/ 24 w 49"/>
                  <a:gd name="T57" fmla="*/ 26 h 39"/>
                  <a:gd name="T58" fmla="*/ 27 w 49"/>
                  <a:gd name="T59" fmla="*/ 29 h 39"/>
                  <a:gd name="T60" fmla="*/ 27 w 49"/>
                  <a:gd name="T61" fmla="*/ 34 h 39"/>
                  <a:gd name="T62" fmla="*/ 38 w 49"/>
                  <a:gd name="T63" fmla="*/ 39 h 39"/>
                  <a:gd name="T64" fmla="*/ 38 w 49"/>
                  <a:gd name="T65" fmla="*/ 34 h 39"/>
                  <a:gd name="T66" fmla="*/ 37 w 49"/>
                  <a:gd name="T67" fmla="*/ 3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39"/>
                  <a:gd name="T104" fmla="*/ 49 w 49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39">
                    <a:moveTo>
                      <a:pt x="37" y="32"/>
                    </a:moveTo>
                    <a:lnTo>
                      <a:pt x="40" y="29"/>
                    </a:lnTo>
                    <a:lnTo>
                      <a:pt x="41" y="26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9" y="21"/>
                    </a:lnTo>
                    <a:lnTo>
                      <a:pt x="47" y="17"/>
                    </a:lnTo>
                    <a:lnTo>
                      <a:pt x="49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6" y="19"/>
                    </a:lnTo>
                    <a:lnTo>
                      <a:pt x="18" y="24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7" y="29"/>
                    </a:lnTo>
                    <a:lnTo>
                      <a:pt x="27" y="34"/>
                    </a:lnTo>
                    <a:lnTo>
                      <a:pt x="38" y="39"/>
                    </a:lnTo>
                    <a:lnTo>
                      <a:pt x="38" y="34"/>
                    </a:lnTo>
                    <a:lnTo>
                      <a:pt x="37" y="3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3" name="Freeform 996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4" name="Freeform 997"/>
              <p:cNvSpPr>
                <a:spLocks noChangeAspect="1"/>
              </p:cNvSpPr>
              <p:nvPr/>
            </p:nvSpPr>
            <p:spPr bwMode="auto">
              <a:xfrm>
                <a:off x="3332" y="1059"/>
                <a:ext cx="73" cy="44"/>
              </a:xfrm>
              <a:custGeom>
                <a:avLst/>
                <a:gdLst>
                  <a:gd name="T0" fmla="*/ 38 w 73"/>
                  <a:gd name="T1" fmla="*/ 38 h 44"/>
                  <a:gd name="T2" fmla="*/ 42 w 73"/>
                  <a:gd name="T3" fmla="*/ 37 h 44"/>
                  <a:gd name="T4" fmla="*/ 49 w 73"/>
                  <a:gd name="T5" fmla="*/ 37 h 44"/>
                  <a:gd name="T6" fmla="*/ 54 w 73"/>
                  <a:gd name="T7" fmla="*/ 36 h 44"/>
                  <a:gd name="T8" fmla="*/ 56 w 73"/>
                  <a:gd name="T9" fmla="*/ 33 h 44"/>
                  <a:gd name="T10" fmla="*/ 59 w 73"/>
                  <a:gd name="T11" fmla="*/ 33 h 44"/>
                  <a:gd name="T12" fmla="*/ 59 w 73"/>
                  <a:gd name="T13" fmla="*/ 27 h 44"/>
                  <a:gd name="T14" fmla="*/ 61 w 73"/>
                  <a:gd name="T15" fmla="*/ 24 h 44"/>
                  <a:gd name="T16" fmla="*/ 65 w 73"/>
                  <a:gd name="T17" fmla="*/ 20 h 44"/>
                  <a:gd name="T18" fmla="*/ 68 w 73"/>
                  <a:gd name="T19" fmla="*/ 13 h 44"/>
                  <a:gd name="T20" fmla="*/ 70 w 73"/>
                  <a:gd name="T21" fmla="*/ 9 h 44"/>
                  <a:gd name="T22" fmla="*/ 73 w 73"/>
                  <a:gd name="T23" fmla="*/ 6 h 44"/>
                  <a:gd name="T24" fmla="*/ 70 w 73"/>
                  <a:gd name="T25" fmla="*/ 3 h 44"/>
                  <a:gd name="T26" fmla="*/ 66 w 73"/>
                  <a:gd name="T27" fmla="*/ 0 h 44"/>
                  <a:gd name="T28" fmla="*/ 61 w 73"/>
                  <a:gd name="T29" fmla="*/ 0 h 44"/>
                  <a:gd name="T30" fmla="*/ 58 w 73"/>
                  <a:gd name="T31" fmla="*/ 0 h 44"/>
                  <a:gd name="T32" fmla="*/ 52 w 73"/>
                  <a:gd name="T33" fmla="*/ 0 h 44"/>
                  <a:gd name="T34" fmla="*/ 48 w 73"/>
                  <a:gd name="T35" fmla="*/ 0 h 44"/>
                  <a:gd name="T36" fmla="*/ 42 w 73"/>
                  <a:gd name="T37" fmla="*/ 7 h 44"/>
                  <a:gd name="T38" fmla="*/ 37 w 73"/>
                  <a:gd name="T39" fmla="*/ 6 h 44"/>
                  <a:gd name="T40" fmla="*/ 37 w 73"/>
                  <a:gd name="T41" fmla="*/ 7 h 44"/>
                  <a:gd name="T42" fmla="*/ 30 w 73"/>
                  <a:gd name="T43" fmla="*/ 10 h 44"/>
                  <a:gd name="T44" fmla="*/ 30 w 73"/>
                  <a:gd name="T45" fmla="*/ 13 h 44"/>
                  <a:gd name="T46" fmla="*/ 14 w 73"/>
                  <a:gd name="T47" fmla="*/ 16 h 44"/>
                  <a:gd name="T48" fmla="*/ 11 w 73"/>
                  <a:gd name="T49" fmla="*/ 13 h 44"/>
                  <a:gd name="T50" fmla="*/ 8 w 73"/>
                  <a:gd name="T51" fmla="*/ 13 h 44"/>
                  <a:gd name="T52" fmla="*/ 8 w 73"/>
                  <a:gd name="T53" fmla="*/ 16 h 44"/>
                  <a:gd name="T54" fmla="*/ 4 w 73"/>
                  <a:gd name="T55" fmla="*/ 17 h 44"/>
                  <a:gd name="T56" fmla="*/ 4 w 73"/>
                  <a:gd name="T57" fmla="*/ 23 h 44"/>
                  <a:gd name="T58" fmla="*/ 3 w 73"/>
                  <a:gd name="T59" fmla="*/ 27 h 44"/>
                  <a:gd name="T60" fmla="*/ 0 w 73"/>
                  <a:gd name="T61" fmla="*/ 29 h 44"/>
                  <a:gd name="T62" fmla="*/ 6 w 73"/>
                  <a:gd name="T63" fmla="*/ 36 h 44"/>
                  <a:gd name="T64" fmla="*/ 4 w 73"/>
                  <a:gd name="T65" fmla="*/ 36 h 44"/>
                  <a:gd name="T66" fmla="*/ 8 w 73"/>
                  <a:gd name="T67" fmla="*/ 38 h 44"/>
                  <a:gd name="T68" fmla="*/ 13 w 73"/>
                  <a:gd name="T69" fmla="*/ 41 h 44"/>
                  <a:gd name="T70" fmla="*/ 15 w 73"/>
                  <a:gd name="T71" fmla="*/ 43 h 44"/>
                  <a:gd name="T72" fmla="*/ 20 w 73"/>
                  <a:gd name="T73" fmla="*/ 41 h 44"/>
                  <a:gd name="T74" fmla="*/ 21 w 73"/>
                  <a:gd name="T75" fmla="*/ 44 h 44"/>
                  <a:gd name="T76" fmla="*/ 25 w 73"/>
                  <a:gd name="T77" fmla="*/ 44 h 44"/>
                  <a:gd name="T78" fmla="*/ 32 w 73"/>
                  <a:gd name="T79" fmla="*/ 41 h 44"/>
                  <a:gd name="T80" fmla="*/ 34 w 73"/>
                  <a:gd name="T81" fmla="*/ 41 h 44"/>
                  <a:gd name="T82" fmla="*/ 35 w 73"/>
                  <a:gd name="T83" fmla="*/ 38 h 44"/>
                  <a:gd name="T84" fmla="*/ 38 w 73"/>
                  <a:gd name="T85" fmla="*/ 3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"/>
                  <a:gd name="T130" fmla="*/ 0 h 44"/>
                  <a:gd name="T131" fmla="*/ 73 w 73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" h="44">
                    <a:moveTo>
                      <a:pt x="38" y="38"/>
                    </a:moveTo>
                    <a:lnTo>
                      <a:pt x="42" y="37"/>
                    </a:lnTo>
                    <a:lnTo>
                      <a:pt x="49" y="37"/>
                    </a:lnTo>
                    <a:lnTo>
                      <a:pt x="54" y="36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27"/>
                    </a:lnTo>
                    <a:lnTo>
                      <a:pt x="61" y="24"/>
                    </a:lnTo>
                    <a:lnTo>
                      <a:pt x="65" y="20"/>
                    </a:lnTo>
                    <a:lnTo>
                      <a:pt x="68" y="13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0" y="10"/>
                    </a:lnTo>
                    <a:lnTo>
                      <a:pt x="30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3" y="41"/>
                    </a:lnTo>
                    <a:lnTo>
                      <a:pt x="15" y="43"/>
                    </a:lnTo>
                    <a:lnTo>
                      <a:pt x="20" y="41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38"/>
                    </a:lnTo>
                    <a:lnTo>
                      <a:pt x="38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5" name="Freeform 998"/>
              <p:cNvSpPr>
                <a:spLocks noChangeAspect="1"/>
              </p:cNvSpPr>
              <p:nvPr/>
            </p:nvSpPr>
            <p:spPr bwMode="auto">
              <a:xfrm>
                <a:off x="3391" y="105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6" name="Freeform 999"/>
              <p:cNvSpPr>
                <a:spLocks noChangeAspect="1"/>
              </p:cNvSpPr>
              <p:nvPr/>
            </p:nvSpPr>
            <p:spPr bwMode="auto">
              <a:xfrm>
                <a:off x="3391" y="105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7" name="Freeform 1000"/>
              <p:cNvSpPr>
                <a:spLocks noChangeAspect="1"/>
              </p:cNvSpPr>
              <p:nvPr/>
            </p:nvSpPr>
            <p:spPr bwMode="auto">
              <a:xfrm>
                <a:off x="3394" y="10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8" name="Line 1001"/>
              <p:cNvSpPr>
                <a:spLocks noChangeAspect="1" noChangeShapeType="1"/>
              </p:cNvSpPr>
              <p:nvPr/>
            </p:nvSpPr>
            <p:spPr bwMode="auto">
              <a:xfrm flipV="1">
                <a:off x="3393" y="1059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49" name="Line 1002"/>
              <p:cNvSpPr>
                <a:spLocks noChangeAspect="1" noChangeShapeType="1"/>
              </p:cNvSpPr>
              <p:nvPr/>
            </p:nvSpPr>
            <p:spPr bwMode="auto">
              <a:xfrm flipV="1">
                <a:off x="3393" y="1059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0" name="Freeform 1003"/>
              <p:cNvSpPr>
                <a:spLocks noChangeAspect="1"/>
              </p:cNvSpPr>
              <p:nvPr/>
            </p:nvSpPr>
            <p:spPr bwMode="auto">
              <a:xfrm>
                <a:off x="3390" y="10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1" name="Freeform 1004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2" name="Freeform 1005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3" name="Freeform 1006"/>
              <p:cNvSpPr>
                <a:spLocks noChangeAspect="1"/>
              </p:cNvSpPr>
              <p:nvPr/>
            </p:nvSpPr>
            <p:spPr bwMode="auto">
              <a:xfrm>
                <a:off x="3390" y="10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4" name="Freeform 1007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5" name="Freeform 1008"/>
              <p:cNvSpPr>
                <a:spLocks noChangeAspect="1"/>
              </p:cNvSpPr>
              <p:nvPr/>
            </p:nvSpPr>
            <p:spPr bwMode="auto">
              <a:xfrm>
                <a:off x="3357" y="104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6" name="Freeform 1009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7" name="Freeform 1010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8" name="Freeform 1011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59" name="Freeform 1012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0" name="Freeform 1013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1" name="Freeform 1014"/>
              <p:cNvSpPr>
                <a:spLocks noChangeAspect="1"/>
              </p:cNvSpPr>
              <p:nvPr/>
            </p:nvSpPr>
            <p:spPr bwMode="auto">
              <a:xfrm>
                <a:off x="3338" y="1047"/>
                <a:ext cx="62" cy="28"/>
              </a:xfrm>
              <a:custGeom>
                <a:avLst/>
                <a:gdLst>
                  <a:gd name="T0" fmla="*/ 53 w 62"/>
                  <a:gd name="T1" fmla="*/ 0 h 28"/>
                  <a:gd name="T2" fmla="*/ 50 w 62"/>
                  <a:gd name="T3" fmla="*/ 0 h 28"/>
                  <a:gd name="T4" fmla="*/ 45 w 62"/>
                  <a:gd name="T5" fmla="*/ 0 h 28"/>
                  <a:gd name="T6" fmla="*/ 42 w 62"/>
                  <a:gd name="T7" fmla="*/ 1 h 28"/>
                  <a:gd name="T8" fmla="*/ 38 w 62"/>
                  <a:gd name="T9" fmla="*/ 1 h 28"/>
                  <a:gd name="T10" fmla="*/ 35 w 62"/>
                  <a:gd name="T11" fmla="*/ 4 h 28"/>
                  <a:gd name="T12" fmla="*/ 31 w 62"/>
                  <a:gd name="T13" fmla="*/ 4 h 28"/>
                  <a:gd name="T14" fmla="*/ 31 w 62"/>
                  <a:gd name="T15" fmla="*/ 2 h 28"/>
                  <a:gd name="T16" fmla="*/ 26 w 62"/>
                  <a:gd name="T17" fmla="*/ 0 h 28"/>
                  <a:gd name="T18" fmla="*/ 22 w 62"/>
                  <a:gd name="T19" fmla="*/ 2 h 28"/>
                  <a:gd name="T20" fmla="*/ 21 w 62"/>
                  <a:gd name="T21" fmla="*/ 2 h 28"/>
                  <a:gd name="T22" fmla="*/ 19 w 62"/>
                  <a:gd name="T23" fmla="*/ 1 h 28"/>
                  <a:gd name="T24" fmla="*/ 15 w 62"/>
                  <a:gd name="T25" fmla="*/ 4 h 28"/>
                  <a:gd name="T26" fmla="*/ 12 w 62"/>
                  <a:gd name="T27" fmla="*/ 7 h 28"/>
                  <a:gd name="T28" fmla="*/ 8 w 62"/>
                  <a:gd name="T29" fmla="*/ 12 h 28"/>
                  <a:gd name="T30" fmla="*/ 2 w 62"/>
                  <a:gd name="T31" fmla="*/ 12 h 28"/>
                  <a:gd name="T32" fmla="*/ 0 w 62"/>
                  <a:gd name="T33" fmla="*/ 17 h 28"/>
                  <a:gd name="T34" fmla="*/ 0 w 62"/>
                  <a:gd name="T35" fmla="*/ 21 h 28"/>
                  <a:gd name="T36" fmla="*/ 4 w 62"/>
                  <a:gd name="T37" fmla="*/ 24 h 28"/>
                  <a:gd name="T38" fmla="*/ 2 w 62"/>
                  <a:gd name="T39" fmla="*/ 25 h 28"/>
                  <a:gd name="T40" fmla="*/ 5 w 62"/>
                  <a:gd name="T41" fmla="*/ 25 h 28"/>
                  <a:gd name="T42" fmla="*/ 8 w 62"/>
                  <a:gd name="T43" fmla="*/ 28 h 28"/>
                  <a:gd name="T44" fmla="*/ 24 w 62"/>
                  <a:gd name="T45" fmla="*/ 25 h 28"/>
                  <a:gd name="T46" fmla="*/ 24 w 62"/>
                  <a:gd name="T47" fmla="*/ 22 h 28"/>
                  <a:gd name="T48" fmla="*/ 31 w 62"/>
                  <a:gd name="T49" fmla="*/ 19 h 28"/>
                  <a:gd name="T50" fmla="*/ 31 w 62"/>
                  <a:gd name="T51" fmla="*/ 18 h 28"/>
                  <a:gd name="T52" fmla="*/ 36 w 62"/>
                  <a:gd name="T53" fmla="*/ 19 h 28"/>
                  <a:gd name="T54" fmla="*/ 42 w 62"/>
                  <a:gd name="T55" fmla="*/ 12 h 28"/>
                  <a:gd name="T56" fmla="*/ 46 w 62"/>
                  <a:gd name="T57" fmla="*/ 12 h 28"/>
                  <a:gd name="T58" fmla="*/ 52 w 62"/>
                  <a:gd name="T59" fmla="*/ 12 h 28"/>
                  <a:gd name="T60" fmla="*/ 53 w 62"/>
                  <a:gd name="T61" fmla="*/ 12 h 28"/>
                  <a:gd name="T62" fmla="*/ 56 w 62"/>
                  <a:gd name="T63" fmla="*/ 12 h 28"/>
                  <a:gd name="T64" fmla="*/ 57 w 62"/>
                  <a:gd name="T65" fmla="*/ 12 h 28"/>
                  <a:gd name="T66" fmla="*/ 59 w 62"/>
                  <a:gd name="T67" fmla="*/ 7 h 28"/>
                  <a:gd name="T68" fmla="*/ 62 w 62"/>
                  <a:gd name="T69" fmla="*/ 1 h 28"/>
                  <a:gd name="T70" fmla="*/ 53 w 62"/>
                  <a:gd name="T71" fmla="*/ 0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"/>
                  <a:gd name="T109" fmla="*/ 0 h 28"/>
                  <a:gd name="T110" fmla="*/ 62 w 62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" h="28">
                    <a:moveTo>
                      <a:pt x="53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6" y="19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9" y="7"/>
                    </a:lnTo>
                    <a:lnTo>
                      <a:pt x="62" y="1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2" name="Freeform 1015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3" name="Freeform 1016"/>
              <p:cNvSpPr>
                <a:spLocks noChangeAspect="1"/>
              </p:cNvSpPr>
              <p:nvPr/>
            </p:nvSpPr>
            <p:spPr bwMode="auto">
              <a:xfrm>
                <a:off x="3366" y="1095"/>
                <a:ext cx="56" cy="62"/>
              </a:xfrm>
              <a:custGeom>
                <a:avLst/>
                <a:gdLst>
                  <a:gd name="T0" fmla="*/ 17 w 56"/>
                  <a:gd name="T1" fmla="*/ 52 h 62"/>
                  <a:gd name="T2" fmla="*/ 21 w 56"/>
                  <a:gd name="T3" fmla="*/ 53 h 62"/>
                  <a:gd name="T4" fmla="*/ 24 w 56"/>
                  <a:gd name="T5" fmla="*/ 53 h 62"/>
                  <a:gd name="T6" fmla="*/ 25 w 56"/>
                  <a:gd name="T7" fmla="*/ 56 h 62"/>
                  <a:gd name="T8" fmla="*/ 31 w 56"/>
                  <a:gd name="T9" fmla="*/ 60 h 62"/>
                  <a:gd name="T10" fmla="*/ 32 w 56"/>
                  <a:gd name="T11" fmla="*/ 62 h 62"/>
                  <a:gd name="T12" fmla="*/ 34 w 56"/>
                  <a:gd name="T13" fmla="*/ 58 h 62"/>
                  <a:gd name="T14" fmla="*/ 36 w 56"/>
                  <a:gd name="T15" fmla="*/ 56 h 62"/>
                  <a:gd name="T16" fmla="*/ 39 w 56"/>
                  <a:gd name="T17" fmla="*/ 56 h 62"/>
                  <a:gd name="T18" fmla="*/ 48 w 56"/>
                  <a:gd name="T19" fmla="*/ 53 h 62"/>
                  <a:gd name="T20" fmla="*/ 53 w 56"/>
                  <a:gd name="T21" fmla="*/ 53 h 62"/>
                  <a:gd name="T22" fmla="*/ 53 w 56"/>
                  <a:gd name="T23" fmla="*/ 49 h 62"/>
                  <a:gd name="T24" fmla="*/ 52 w 56"/>
                  <a:gd name="T25" fmla="*/ 48 h 62"/>
                  <a:gd name="T26" fmla="*/ 52 w 56"/>
                  <a:gd name="T27" fmla="*/ 43 h 62"/>
                  <a:gd name="T28" fmla="*/ 53 w 56"/>
                  <a:gd name="T29" fmla="*/ 43 h 62"/>
                  <a:gd name="T30" fmla="*/ 56 w 56"/>
                  <a:gd name="T31" fmla="*/ 38 h 62"/>
                  <a:gd name="T32" fmla="*/ 51 w 56"/>
                  <a:gd name="T33" fmla="*/ 35 h 62"/>
                  <a:gd name="T34" fmla="*/ 49 w 56"/>
                  <a:gd name="T35" fmla="*/ 31 h 62"/>
                  <a:gd name="T36" fmla="*/ 48 w 56"/>
                  <a:gd name="T37" fmla="*/ 26 h 62"/>
                  <a:gd name="T38" fmla="*/ 49 w 56"/>
                  <a:gd name="T39" fmla="*/ 22 h 62"/>
                  <a:gd name="T40" fmla="*/ 48 w 56"/>
                  <a:gd name="T41" fmla="*/ 21 h 62"/>
                  <a:gd name="T42" fmla="*/ 48 w 56"/>
                  <a:gd name="T43" fmla="*/ 17 h 62"/>
                  <a:gd name="T44" fmla="*/ 42 w 56"/>
                  <a:gd name="T45" fmla="*/ 19 h 62"/>
                  <a:gd name="T46" fmla="*/ 36 w 56"/>
                  <a:gd name="T47" fmla="*/ 18 h 62"/>
                  <a:gd name="T48" fmla="*/ 31 w 56"/>
                  <a:gd name="T49" fmla="*/ 17 h 62"/>
                  <a:gd name="T50" fmla="*/ 34 w 56"/>
                  <a:gd name="T51" fmla="*/ 12 h 62"/>
                  <a:gd name="T52" fmla="*/ 28 w 56"/>
                  <a:gd name="T53" fmla="*/ 11 h 62"/>
                  <a:gd name="T54" fmla="*/ 24 w 56"/>
                  <a:gd name="T55" fmla="*/ 8 h 62"/>
                  <a:gd name="T56" fmla="*/ 22 w 56"/>
                  <a:gd name="T57" fmla="*/ 5 h 62"/>
                  <a:gd name="T58" fmla="*/ 18 w 56"/>
                  <a:gd name="T59" fmla="*/ 2 h 62"/>
                  <a:gd name="T60" fmla="*/ 17 w 56"/>
                  <a:gd name="T61" fmla="*/ 0 h 62"/>
                  <a:gd name="T62" fmla="*/ 15 w 56"/>
                  <a:gd name="T63" fmla="*/ 1 h 62"/>
                  <a:gd name="T64" fmla="*/ 8 w 56"/>
                  <a:gd name="T65" fmla="*/ 1 h 62"/>
                  <a:gd name="T66" fmla="*/ 4 w 56"/>
                  <a:gd name="T67" fmla="*/ 2 h 62"/>
                  <a:gd name="T68" fmla="*/ 1 w 56"/>
                  <a:gd name="T69" fmla="*/ 2 h 62"/>
                  <a:gd name="T70" fmla="*/ 0 w 56"/>
                  <a:gd name="T71" fmla="*/ 5 h 62"/>
                  <a:gd name="T72" fmla="*/ 1 w 56"/>
                  <a:gd name="T73" fmla="*/ 10 h 62"/>
                  <a:gd name="T74" fmla="*/ 4 w 56"/>
                  <a:gd name="T75" fmla="*/ 14 h 62"/>
                  <a:gd name="T76" fmla="*/ 7 w 56"/>
                  <a:gd name="T77" fmla="*/ 15 h 62"/>
                  <a:gd name="T78" fmla="*/ 4 w 56"/>
                  <a:gd name="T79" fmla="*/ 15 h 62"/>
                  <a:gd name="T80" fmla="*/ 4 w 56"/>
                  <a:gd name="T81" fmla="*/ 19 h 62"/>
                  <a:gd name="T82" fmla="*/ 1 w 56"/>
                  <a:gd name="T83" fmla="*/ 18 h 62"/>
                  <a:gd name="T84" fmla="*/ 3 w 56"/>
                  <a:gd name="T85" fmla="*/ 21 h 62"/>
                  <a:gd name="T86" fmla="*/ 7 w 56"/>
                  <a:gd name="T87" fmla="*/ 21 h 62"/>
                  <a:gd name="T88" fmla="*/ 7 w 56"/>
                  <a:gd name="T89" fmla="*/ 25 h 62"/>
                  <a:gd name="T90" fmla="*/ 7 w 56"/>
                  <a:gd name="T91" fmla="*/ 28 h 62"/>
                  <a:gd name="T92" fmla="*/ 12 w 56"/>
                  <a:gd name="T93" fmla="*/ 31 h 62"/>
                  <a:gd name="T94" fmla="*/ 10 w 56"/>
                  <a:gd name="T95" fmla="*/ 34 h 62"/>
                  <a:gd name="T96" fmla="*/ 12 w 56"/>
                  <a:gd name="T97" fmla="*/ 38 h 62"/>
                  <a:gd name="T98" fmla="*/ 7 w 56"/>
                  <a:gd name="T99" fmla="*/ 41 h 62"/>
                  <a:gd name="T100" fmla="*/ 7 w 56"/>
                  <a:gd name="T101" fmla="*/ 43 h 62"/>
                  <a:gd name="T102" fmla="*/ 4 w 56"/>
                  <a:gd name="T103" fmla="*/ 43 h 62"/>
                  <a:gd name="T104" fmla="*/ 3 w 56"/>
                  <a:gd name="T105" fmla="*/ 46 h 62"/>
                  <a:gd name="T106" fmla="*/ 0 w 56"/>
                  <a:gd name="T107" fmla="*/ 49 h 62"/>
                  <a:gd name="T108" fmla="*/ 1 w 56"/>
                  <a:gd name="T109" fmla="*/ 51 h 62"/>
                  <a:gd name="T110" fmla="*/ 1 w 56"/>
                  <a:gd name="T111" fmla="*/ 56 h 62"/>
                  <a:gd name="T112" fmla="*/ 3 w 56"/>
                  <a:gd name="T113" fmla="*/ 56 h 62"/>
                  <a:gd name="T114" fmla="*/ 12 w 56"/>
                  <a:gd name="T115" fmla="*/ 62 h 62"/>
                  <a:gd name="T116" fmla="*/ 12 w 56"/>
                  <a:gd name="T117" fmla="*/ 60 h 62"/>
                  <a:gd name="T118" fmla="*/ 17 w 56"/>
                  <a:gd name="T119" fmla="*/ 52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"/>
                  <a:gd name="T181" fmla="*/ 0 h 62"/>
                  <a:gd name="T182" fmla="*/ 56 w 56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" h="62">
                    <a:moveTo>
                      <a:pt x="17" y="52"/>
                    </a:moveTo>
                    <a:lnTo>
                      <a:pt x="21" y="53"/>
                    </a:lnTo>
                    <a:lnTo>
                      <a:pt x="24" y="53"/>
                    </a:lnTo>
                    <a:lnTo>
                      <a:pt x="25" y="56"/>
                    </a:lnTo>
                    <a:lnTo>
                      <a:pt x="31" y="60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8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49" y="31"/>
                    </a:lnTo>
                    <a:lnTo>
                      <a:pt x="48" y="26"/>
                    </a:lnTo>
                    <a:lnTo>
                      <a:pt x="49" y="22"/>
                    </a:lnTo>
                    <a:lnTo>
                      <a:pt x="48" y="21"/>
                    </a:lnTo>
                    <a:lnTo>
                      <a:pt x="48" y="17"/>
                    </a:lnTo>
                    <a:lnTo>
                      <a:pt x="42" y="19"/>
                    </a:lnTo>
                    <a:lnTo>
                      <a:pt x="36" y="18"/>
                    </a:lnTo>
                    <a:lnTo>
                      <a:pt x="31" y="17"/>
                    </a:lnTo>
                    <a:lnTo>
                      <a:pt x="34" y="12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4" y="43"/>
                    </a:lnTo>
                    <a:lnTo>
                      <a:pt x="3" y="46"/>
                    </a:lnTo>
                    <a:lnTo>
                      <a:pt x="0" y="49"/>
                    </a:lnTo>
                    <a:lnTo>
                      <a:pt x="1" y="51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7" y="5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4" name="Freeform 1017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5" name="Freeform 1018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6" name="Freeform 1019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7" name="Freeform 1020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8" name="Freeform 1021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69" name="Freeform 1022"/>
              <p:cNvSpPr>
                <a:spLocks noChangeAspect="1"/>
              </p:cNvSpPr>
              <p:nvPr/>
            </p:nvSpPr>
            <p:spPr bwMode="auto">
              <a:xfrm>
                <a:off x="3378" y="1147"/>
                <a:ext cx="27" cy="42"/>
              </a:xfrm>
              <a:custGeom>
                <a:avLst/>
                <a:gdLst>
                  <a:gd name="T0" fmla="*/ 20 w 27"/>
                  <a:gd name="T1" fmla="*/ 37 h 42"/>
                  <a:gd name="T2" fmla="*/ 24 w 27"/>
                  <a:gd name="T3" fmla="*/ 35 h 42"/>
                  <a:gd name="T4" fmla="*/ 24 w 27"/>
                  <a:gd name="T5" fmla="*/ 30 h 42"/>
                  <a:gd name="T6" fmla="*/ 27 w 27"/>
                  <a:gd name="T7" fmla="*/ 28 h 42"/>
                  <a:gd name="T8" fmla="*/ 26 w 27"/>
                  <a:gd name="T9" fmla="*/ 23 h 42"/>
                  <a:gd name="T10" fmla="*/ 23 w 27"/>
                  <a:gd name="T11" fmla="*/ 23 h 42"/>
                  <a:gd name="T12" fmla="*/ 19 w 27"/>
                  <a:gd name="T13" fmla="*/ 18 h 42"/>
                  <a:gd name="T14" fmla="*/ 19 w 27"/>
                  <a:gd name="T15" fmla="*/ 11 h 42"/>
                  <a:gd name="T16" fmla="*/ 19 w 27"/>
                  <a:gd name="T17" fmla="*/ 8 h 42"/>
                  <a:gd name="T18" fmla="*/ 13 w 27"/>
                  <a:gd name="T19" fmla="*/ 4 h 42"/>
                  <a:gd name="T20" fmla="*/ 12 w 27"/>
                  <a:gd name="T21" fmla="*/ 1 h 42"/>
                  <a:gd name="T22" fmla="*/ 9 w 27"/>
                  <a:gd name="T23" fmla="*/ 1 h 42"/>
                  <a:gd name="T24" fmla="*/ 3 w 27"/>
                  <a:gd name="T25" fmla="*/ 0 h 42"/>
                  <a:gd name="T26" fmla="*/ 0 w 27"/>
                  <a:gd name="T27" fmla="*/ 8 h 42"/>
                  <a:gd name="T28" fmla="*/ 0 w 27"/>
                  <a:gd name="T29" fmla="*/ 10 h 42"/>
                  <a:gd name="T30" fmla="*/ 3 w 27"/>
                  <a:gd name="T31" fmla="*/ 11 h 42"/>
                  <a:gd name="T32" fmla="*/ 5 w 27"/>
                  <a:gd name="T33" fmla="*/ 13 h 42"/>
                  <a:gd name="T34" fmla="*/ 5 w 27"/>
                  <a:gd name="T35" fmla="*/ 14 h 42"/>
                  <a:gd name="T36" fmla="*/ 5 w 27"/>
                  <a:gd name="T37" fmla="*/ 20 h 42"/>
                  <a:gd name="T38" fmla="*/ 6 w 27"/>
                  <a:gd name="T39" fmla="*/ 30 h 42"/>
                  <a:gd name="T40" fmla="*/ 9 w 27"/>
                  <a:gd name="T41" fmla="*/ 35 h 42"/>
                  <a:gd name="T42" fmla="*/ 15 w 27"/>
                  <a:gd name="T43" fmla="*/ 38 h 42"/>
                  <a:gd name="T44" fmla="*/ 19 w 27"/>
                  <a:gd name="T45" fmla="*/ 42 h 42"/>
                  <a:gd name="T46" fmla="*/ 20 w 27"/>
                  <a:gd name="T47" fmla="*/ 42 h 42"/>
                  <a:gd name="T48" fmla="*/ 20 w 27"/>
                  <a:gd name="T49" fmla="*/ 37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0" y="37"/>
                    </a:moveTo>
                    <a:lnTo>
                      <a:pt x="24" y="35"/>
                    </a:lnTo>
                    <a:lnTo>
                      <a:pt x="24" y="30"/>
                    </a:lnTo>
                    <a:lnTo>
                      <a:pt x="27" y="28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20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5" y="38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3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0" name="Freeform 1023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1" name="Freeform 1024"/>
              <p:cNvSpPr>
                <a:spLocks noChangeAspect="1"/>
              </p:cNvSpPr>
              <p:nvPr/>
            </p:nvSpPr>
            <p:spPr bwMode="auto">
              <a:xfrm>
                <a:off x="3395" y="1147"/>
                <a:ext cx="79" cy="86"/>
              </a:xfrm>
              <a:custGeom>
                <a:avLst/>
                <a:gdLst>
                  <a:gd name="T0" fmla="*/ 79 w 79"/>
                  <a:gd name="T1" fmla="*/ 3 h 86"/>
                  <a:gd name="T2" fmla="*/ 72 w 79"/>
                  <a:gd name="T3" fmla="*/ 0 h 86"/>
                  <a:gd name="T4" fmla="*/ 70 w 79"/>
                  <a:gd name="T5" fmla="*/ 7 h 86"/>
                  <a:gd name="T6" fmla="*/ 58 w 79"/>
                  <a:gd name="T7" fmla="*/ 8 h 86"/>
                  <a:gd name="T8" fmla="*/ 50 w 79"/>
                  <a:gd name="T9" fmla="*/ 7 h 86"/>
                  <a:gd name="T10" fmla="*/ 38 w 79"/>
                  <a:gd name="T11" fmla="*/ 13 h 86"/>
                  <a:gd name="T12" fmla="*/ 31 w 79"/>
                  <a:gd name="T13" fmla="*/ 17 h 86"/>
                  <a:gd name="T14" fmla="*/ 19 w 79"/>
                  <a:gd name="T15" fmla="*/ 23 h 86"/>
                  <a:gd name="T16" fmla="*/ 10 w 79"/>
                  <a:gd name="T17" fmla="*/ 24 h 86"/>
                  <a:gd name="T18" fmla="*/ 10 w 79"/>
                  <a:gd name="T19" fmla="*/ 28 h 86"/>
                  <a:gd name="T20" fmla="*/ 7 w 79"/>
                  <a:gd name="T21" fmla="*/ 35 h 86"/>
                  <a:gd name="T22" fmla="*/ 3 w 79"/>
                  <a:gd name="T23" fmla="*/ 42 h 86"/>
                  <a:gd name="T24" fmla="*/ 5 w 79"/>
                  <a:gd name="T25" fmla="*/ 48 h 86"/>
                  <a:gd name="T26" fmla="*/ 9 w 79"/>
                  <a:gd name="T27" fmla="*/ 56 h 86"/>
                  <a:gd name="T28" fmla="*/ 16 w 79"/>
                  <a:gd name="T29" fmla="*/ 58 h 86"/>
                  <a:gd name="T30" fmla="*/ 38 w 79"/>
                  <a:gd name="T31" fmla="*/ 58 h 86"/>
                  <a:gd name="T32" fmla="*/ 44 w 79"/>
                  <a:gd name="T33" fmla="*/ 61 h 86"/>
                  <a:gd name="T34" fmla="*/ 38 w 79"/>
                  <a:gd name="T35" fmla="*/ 62 h 86"/>
                  <a:gd name="T36" fmla="*/ 29 w 79"/>
                  <a:gd name="T37" fmla="*/ 59 h 86"/>
                  <a:gd name="T38" fmla="*/ 22 w 79"/>
                  <a:gd name="T39" fmla="*/ 62 h 86"/>
                  <a:gd name="T40" fmla="*/ 22 w 79"/>
                  <a:gd name="T41" fmla="*/ 69 h 86"/>
                  <a:gd name="T42" fmla="*/ 27 w 79"/>
                  <a:gd name="T43" fmla="*/ 72 h 86"/>
                  <a:gd name="T44" fmla="*/ 31 w 79"/>
                  <a:gd name="T45" fmla="*/ 82 h 86"/>
                  <a:gd name="T46" fmla="*/ 37 w 79"/>
                  <a:gd name="T47" fmla="*/ 80 h 86"/>
                  <a:gd name="T48" fmla="*/ 44 w 79"/>
                  <a:gd name="T49" fmla="*/ 80 h 86"/>
                  <a:gd name="T50" fmla="*/ 43 w 79"/>
                  <a:gd name="T51" fmla="*/ 69 h 86"/>
                  <a:gd name="T52" fmla="*/ 48 w 79"/>
                  <a:gd name="T53" fmla="*/ 71 h 86"/>
                  <a:gd name="T54" fmla="*/ 51 w 79"/>
                  <a:gd name="T55" fmla="*/ 71 h 86"/>
                  <a:gd name="T56" fmla="*/ 47 w 79"/>
                  <a:gd name="T57" fmla="*/ 65 h 86"/>
                  <a:gd name="T58" fmla="*/ 60 w 79"/>
                  <a:gd name="T59" fmla="*/ 65 h 86"/>
                  <a:gd name="T60" fmla="*/ 57 w 79"/>
                  <a:gd name="T61" fmla="*/ 56 h 86"/>
                  <a:gd name="T62" fmla="*/ 57 w 79"/>
                  <a:gd name="T63" fmla="*/ 55 h 86"/>
                  <a:gd name="T64" fmla="*/ 62 w 79"/>
                  <a:gd name="T65" fmla="*/ 58 h 86"/>
                  <a:gd name="T66" fmla="*/ 61 w 79"/>
                  <a:gd name="T67" fmla="*/ 54 h 86"/>
                  <a:gd name="T68" fmla="*/ 47 w 79"/>
                  <a:gd name="T69" fmla="*/ 47 h 86"/>
                  <a:gd name="T70" fmla="*/ 44 w 79"/>
                  <a:gd name="T71" fmla="*/ 48 h 86"/>
                  <a:gd name="T72" fmla="*/ 41 w 79"/>
                  <a:gd name="T73" fmla="*/ 49 h 86"/>
                  <a:gd name="T74" fmla="*/ 38 w 79"/>
                  <a:gd name="T75" fmla="*/ 45 h 86"/>
                  <a:gd name="T76" fmla="*/ 44 w 79"/>
                  <a:gd name="T77" fmla="*/ 44 h 86"/>
                  <a:gd name="T78" fmla="*/ 43 w 79"/>
                  <a:gd name="T79" fmla="*/ 39 h 86"/>
                  <a:gd name="T80" fmla="*/ 31 w 79"/>
                  <a:gd name="T81" fmla="*/ 30 h 86"/>
                  <a:gd name="T82" fmla="*/ 34 w 79"/>
                  <a:gd name="T83" fmla="*/ 24 h 86"/>
                  <a:gd name="T84" fmla="*/ 38 w 79"/>
                  <a:gd name="T85" fmla="*/ 28 h 86"/>
                  <a:gd name="T86" fmla="*/ 44 w 79"/>
                  <a:gd name="T87" fmla="*/ 32 h 86"/>
                  <a:gd name="T88" fmla="*/ 48 w 79"/>
                  <a:gd name="T89" fmla="*/ 25 h 86"/>
                  <a:gd name="T90" fmla="*/ 51 w 79"/>
                  <a:gd name="T91" fmla="*/ 17 h 86"/>
                  <a:gd name="T92" fmla="*/ 65 w 79"/>
                  <a:gd name="T93" fmla="*/ 14 h 86"/>
                  <a:gd name="T94" fmla="*/ 74 w 79"/>
                  <a:gd name="T95" fmla="*/ 14 h 86"/>
                  <a:gd name="T96" fmla="*/ 78 w 79"/>
                  <a:gd name="T97" fmla="*/ 11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9"/>
                  <a:gd name="T148" fmla="*/ 0 h 86"/>
                  <a:gd name="T149" fmla="*/ 79 w 79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9" h="86">
                    <a:moveTo>
                      <a:pt x="77" y="8"/>
                    </a:move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0" y="7"/>
                    </a:lnTo>
                    <a:lnTo>
                      <a:pt x="61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8" y="13"/>
                    </a:lnTo>
                    <a:lnTo>
                      <a:pt x="33" y="13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5" y="48"/>
                    </a:lnTo>
                    <a:lnTo>
                      <a:pt x="10" y="52"/>
                    </a:lnTo>
                    <a:lnTo>
                      <a:pt x="9" y="56"/>
                    </a:lnTo>
                    <a:lnTo>
                      <a:pt x="13" y="56"/>
                    </a:lnTo>
                    <a:lnTo>
                      <a:pt x="16" y="58"/>
                    </a:lnTo>
                    <a:lnTo>
                      <a:pt x="27" y="58"/>
                    </a:lnTo>
                    <a:lnTo>
                      <a:pt x="38" y="58"/>
                    </a:lnTo>
                    <a:lnTo>
                      <a:pt x="48" y="58"/>
                    </a:lnTo>
                    <a:lnTo>
                      <a:pt x="44" y="61"/>
                    </a:lnTo>
                    <a:lnTo>
                      <a:pt x="43" y="62"/>
                    </a:lnTo>
                    <a:lnTo>
                      <a:pt x="38" y="62"/>
                    </a:lnTo>
                    <a:lnTo>
                      <a:pt x="34" y="61"/>
                    </a:lnTo>
                    <a:lnTo>
                      <a:pt x="29" y="59"/>
                    </a:lnTo>
                    <a:lnTo>
                      <a:pt x="24" y="61"/>
                    </a:lnTo>
                    <a:lnTo>
                      <a:pt x="22" y="62"/>
                    </a:lnTo>
                    <a:lnTo>
                      <a:pt x="19" y="68"/>
                    </a:lnTo>
                    <a:lnTo>
                      <a:pt x="22" y="69"/>
                    </a:lnTo>
                    <a:lnTo>
                      <a:pt x="24" y="71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1" y="82"/>
                    </a:lnTo>
                    <a:lnTo>
                      <a:pt x="33" y="79"/>
                    </a:lnTo>
                    <a:lnTo>
                      <a:pt x="37" y="80"/>
                    </a:lnTo>
                    <a:lnTo>
                      <a:pt x="41" y="86"/>
                    </a:lnTo>
                    <a:lnTo>
                      <a:pt x="44" y="80"/>
                    </a:lnTo>
                    <a:lnTo>
                      <a:pt x="53" y="83"/>
                    </a:lnTo>
                    <a:lnTo>
                      <a:pt x="43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1" y="71"/>
                    </a:lnTo>
                    <a:lnTo>
                      <a:pt x="54" y="68"/>
                    </a:lnTo>
                    <a:lnTo>
                      <a:pt x="47" y="65"/>
                    </a:lnTo>
                    <a:lnTo>
                      <a:pt x="53" y="62"/>
                    </a:lnTo>
                    <a:lnTo>
                      <a:pt x="60" y="65"/>
                    </a:lnTo>
                    <a:lnTo>
                      <a:pt x="58" y="59"/>
                    </a:lnTo>
                    <a:lnTo>
                      <a:pt x="57" y="56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7" y="58"/>
                    </a:lnTo>
                    <a:lnTo>
                      <a:pt x="61" y="54"/>
                    </a:lnTo>
                    <a:lnTo>
                      <a:pt x="55" y="49"/>
                    </a:lnTo>
                    <a:lnTo>
                      <a:pt x="47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6" y="51"/>
                    </a:lnTo>
                    <a:lnTo>
                      <a:pt x="41" y="49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8" y="42"/>
                    </a:lnTo>
                    <a:lnTo>
                      <a:pt x="44" y="44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36" y="35"/>
                    </a:lnTo>
                    <a:lnTo>
                      <a:pt x="31" y="30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6" y="27"/>
                    </a:lnTo>
                    <a:lnTo>
                      <a:pt x="38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51" y="17"/>
                    </a:lnTo>
                    <a:lnTo>
                      <a:pt x="54" y="17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8" y="11"/>
                    </a:lnTo>
                    <a:lnTo>
                      <a:pt x="77" y="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2" name="Freeform 1025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3" name="Freeform 1026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4" name="Freeform 1027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5" name="Freeform 1028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6" name="Freeform 1029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7" name="Freeform 1030"/>
              <p:cNvSpPr>
                <a:spLocks noChangeAspect="1"/>
              </p:cNvSpPr>
              <p:nvPr/>
            </p:nvSpPr>
            <p:spPr bwMode="auto">
              <a:xfrm>
                <a:off x="3395" y="1148"/>
                <a:ext cx="33" cy="23"/>
              </a:xfrm>
              <a:custGeom>
                <a:avLst/>
                <a:gdLst>
                  <a:gd name="T0" fmla="*/ 30 w 33"/>
                  <a:gd name="T1" fmla="*/ 3 h 23"/>
                  <a:gd name="T2" fmla="*/ 24 w 33"/>
                  <a:gd name="T3" fmla="*/ 2 h 23"/>
                  <a:gd name="T4" fmla="*/ 24 w 33"/>
                  <a:gd name="T5" fmla="*/ 0 h 23"/>
                  <a:gd name="T6" fmla="*/ 19 w 33"/>
                  <a:gd name="T7" fmla="*/ 0 h 23"/>
                  <a:gd name="T8" fmla="*/ 10 w 33"/>
                  <a:gd name="T9" fmla="*/ 3 h 23"/>
                  <a:gd name="T10" fmla="*/ 7 w 33"/>
                  <a:gd name="T11" fmla="*/ 3 h 23"/>
                  <a:gd name="T12" fmla="*/ 5 w 33"/>
                  <a:gd name="T13" fmla="*/ 5 h 23"/>
                  <a:gd name="T14" fmla="*/ 3 w 33"/>
                  <a:gd name="T15" fmla="*/ 9 h 23"/>
                  <a:gd name="T16" fmla="*/ 0 w 33"/>
                  <a:gd name="T17" fmla="*/ 7 h 23"/>
                  <a:gd name="T18" fmla="*/ 0 w 33"/>
                  <a:gd name="T19" fmla="*/ 10 h 23"/>
                  <a:gd name="T20" fmla="*/ 2 w 33"/>
                  <a:gd name="T21" fmla="*/ 17 h 23"/>
                  <a:gd name="T22" fmla="*/ 5 w 33"/>
                  <a:gd name="T23" fmla="*/ 22 h 23"/>
                  <a:gd name="T24" fmla="*/ 9 w 33"/>
                  <a:gd name="T25" fmla="*/ 23 h 23"/>
                  <a:gd name="T26" fmla="*/ 10 w 33"/>
                  <a:gd name="T27" fmla="*/ 23 h 23"/>
                  <a:gd name="T28" fmla="*/ 10 w 33"/>
                  <a:gd name="T29" fmla="*/ 23 h 23"/>
                  <a:gd name="T30" fmla="*/ 15 w 33"/>
                  <a:gd name="T31" fmla="*/ 22 h 23"/>
                  <a:gd name="T32" fmla="*/ 19 w 33"/>
                  <a:gd name="T33" fmla="*/ 22 h 23"/>
                  <a:gd name="T34" fmla="*/ 23 w 33"/>
                  <a:gd name="T35" fmla="*/ 16 h 23"/>
                  <a:gd name="T36" fmla="*/ 31 w 33"/>
                  <a:gd name="T37" fmla="*/ 16 h 23"/>
                  <a:gd name="T38" fmla="*/ 33 w 33"/>
                  <a:gd name="T39" fmla="*/ 13 h 23"/>
                  <a:gd name="T40" fmla="*/ 33 w 33"/>
                  <a:gd name="T41" fmla="*/ 7 h 23"/>
                  <a:gd name="T42" fmla="*/ 30 w 33"/>
                  <a:gd name="T43" fmla="*/ 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3"/>
                  <a:gd name="T68" fmla="*/ 33 w 3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3">
                    <a:moveTo>
                      <a:pt x="30" y="3"/>
                    </a:moveTo>
                    <a:lnTo>
                      <a:pt x="24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0" y="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8" name="Freeform 1031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79" name="Freeform 1032"/>
              <p:cNvSpPr>
                <a:spLocks noChangeAspect="1"/>
              </p:cNvSpPr>
              <p:nvPr/>
            </p:nvSpPr>
            <p:spPr bwMode="auto">
              <a:xfrm>
                <a:off x="3414" y="1110"/>
                <a:ext cx="76" cy="51"/>
              </a:xfrm>
              <a:custGeom>
                <a:avLst/>
                <a:gdLst>
                  <a:gd name="T0" fmla="*/ 58 w 76"/>
                  <a:gd name="T1" fmla="*/ 31 h 51"/>
                  <a:gd name="T2" fmla="*/ 62 w 76"/>
                  <a:gd name="T3" fmla="*/ 31 h 51"/>
                  <a:gd name="T4" fmla="*/ 66 w 76"/>
                  <a:gd name="T5" fmla="*/ 28 h 51"/>
                  <a:gd name="T6" fmla="*/ 72 w 76"/>
                  <a:gd name="T7" fmla="*/ 30 h 51"/>
                  <a:gd name="T8" fmla="*/ 76 w 76"/>
                  <a:gd name="T9" fmla="*/ 28 h 51"/>
                  <a:gd name="T10" fmla="*/ 72 w 76"/>
                  <a:gd name="T11" fmla="*/ 26 h 51"/>
                  <a:gd name="T12" fmla="*/ 67 w 76"/>
                  <a:gd name="T13" fmla="*/ 23 h 51"/>
                  <a:gd name="T14" fmla="*/ 70 w 76"/>
                  <a:gd name="T15" fmla="*/ 19 h 51"/>
                  <a:gd name="T16" fmla="*/ 70 w 76"/>
                  <a:gd name="T17" fmla="*/ 13 h 51"/>
                  <a:gd name="T18" fmla="*/ 70 w 76"/>
                  <a:gd name="T19" fmla="*/ 10 h 51"/>
                  <a:gd name="T20" fmla="*/ 73 w 76"/>
                  <a:gd name="T21" fmla="*/ 9 h 51"/>
                  <a:gd name="T22" fmla="*/ 74 w 76"/>
                  <a:gd name="T23" fmla="*/ 7 h 51"/>
                  <a:gd name="T24" fmla="*/ 74 w 76"/>
                  <a:gd name="T25" fmla="*/ 4 h 51"/>
                  <a:gd name="T26" fmla="*/ 74 w 76"/>
                  <a:gd name="T27" fmla="*/ 3 h 51"/>
                  <a:gd name="T28" fmla="*/ 67 w 76"/>
                  <a:gd name="T29" fmla="*/ 3 h 51"/>
                  <a:gd name="T30" fmla="*/ 67 w 76"/>
                  <a:gd name="T31" fmla="*/ 0 h 51"/>
                  <a:gd name="T32" fmla="*/ 62 w 76"/>
                  <a:gd name="T33" fmla="*/ 2 h 51"/>
                  <a:gd name="T34" fmla="*/ 58 w 76"/>
                  <a:gd name="T35" fmla="*/ 0 h 51"/>
                  <a:gd name="T36" fmla="*/ 52 w 76"/>
                  <a:gd name="T37" fmla="*/ 2 h 51"/>
                  <a:gd name="T38" fmla="*/ 46 w 76"/>
                  <a:gd name="T39" fmla="*/ 4 h 51"/>
                  <a:gd name="T40" fmla="*/ 41 w 76"/>
                  <a:gd name="T41" fmla="*/ 10 h 51"/>
                  <a:gd name="T42" fmla="*/ 34 w 76"/>
                  <a:gd name="T43" fmla="*/ 11 h 51"/>
                  <a:gd name="T44" fmla="*/ 28 w 76"/>
                  <a:gd name="T45" fmla="*/ 11 h 51"/>
                  <a:gd name="T46" fmla="*/ 24 w 76"/>
                  <a:gd name="T47" fmla="*/ 11 h 51"/>
                  <a:gd name="T48" fmla="*/ 21 w 76"/>
                  <a:gd name="T49" fmla="*/ 14 h 51"/>
                  <a:gd name="T50" fmla="*/ 10 w 76"/>
                  <a:gd name="T51" fmla="*/ 14 h 51"/>
                  <a:gd name="T52" fmla="*/ 5 w 76"/>
                  <a:gd name="T53" fmla="*/ 13 h 51"/>
                  <a:gd name="T54" fmla="*/ 5 w 76"/>
                  <a:gd name="T55" fmla="*/ 10 h 51"/>
                  <a:gd name="T56" fmla="*/ 1 w 76"/>
                  <a:gd name="T57" fmla="*/ 9 h 51"/>
                  <a:gd name="T58" fmla="*/ 0 w 76"/>
                  <a:gd name="T59" fmla="*/ 11 h 51"/>
                  <a:gd name="T60" fmla="*/ 1 w 76"/>
                  <a:gd name="T61" fmla="*/ 16 h 51"/>
                  <a:gd name="T62" fmla="*/ 3 w 76"/>
                  <a:gd name="T63" fmla="*/ 20 h 51"/>
                  <a:gd name="T64" fmla="*/ 8 w 76"/>
                  <a:gd name="T65" fmla="*/ 23 h 51"/>
                  <a:gd name="T66" fmla="*/ 5 w 76"/>
                  <a:gd name="T67" fmla="*/ 28 h 51"/>
                  <a:gd name="T68" fmla="*/ 4 w 76"/>
                  <a:gd name="T69" fmla="*/ 28 h 51"/>
                  <a:gd name="T70" fmla="*/ 4 w 76"/>
                  <a:gd name="T71" fmla="*/ 33 h 51"/>
                  <a:gd name="T72" fmla="*/ 5 w 76"/>
                  <a:gd name="T73" fmla="*/ 34 h 51"/>
                  <a:gd name="T74" fmla="*/ 5 w 76"/>
                  <a:gd name="T75" fmla="*/ 38 h 51"/>
                  <a:gd name="T76" fmla="*/ 5 w 76"/>
                  <a:gd name="T77" fmla="*/ 40 h 51"/>
                  <a:gd name="T78" fmla="*/ 11 w 76"/>
                  <a:gd name="T79" fmla="*/ 41 h 51"/>
                  <a:gd name="T80" fmla="*/ 14 w 76"/>
                  <a:gd name="T81" fmla="*/ 45 h 51"/>
                  <a:gd name="T82" fmla="*/ 14 w 76"/>
                  <a:gd name="T83" fmla="*/ 51 h 51"/>
                  <a:gd name="T84" fmla="*/ 14 w 76"/>
                  <a:gd name="T85" fmla="*/ 50 h 51"/>
                  <a:gd name="T86" fmla="*/ 19 w 76"/>
                  <a:gd name="T87" fmla="*/ 50 h 51"/>
                  <a:gd name="T88" fmla="*/ 24 w 76"/>
                  <a:gd name="T89" fmla="*/ 48 h 51"/>
                  <a:gd name="T90" fmla="*/ 31 w 76"/>
                  <a:gd name="T91" fmla="*/ 44 h 51"/>
                  <a:gd name="T92" fmla="*/ 35 w 76"/>
                  <a:gd name="T93" fmla="*/ 45 h 51"/>
                  <a:gd name="T94" fmla="*/ 39 w 76"/>
                  <a:gd name="T95" fmla="*/ 45 h 51"/>
                  <a:gd name="T96" fmla="*/ 43 w 76"/>
                  <a:gd name="T97" fmla="*/ 45 h 51"/>
                  <a:gd name="T98" fmla="*/ 51 w 76"/>
                  <a:gd name="T99" fmla="*/ 44 h 51"/>
                  <a:gd name="T100" fmla="*/ 55 w 76"/>
                  <a:gd name="T101" fmla="*/ 41 h 51"/>
                  <a:gd name="T102" fmla="*/ 53 w 76"/>
                  <a:gd name="T103" fmla="*/ 37 h 51"/>
                  <a:gd name="T104" fmla="*/ 58 w 76"/>
                  <a:gd name="T105" fmla="*/ 37 h 51"/>
                  <a:gd name="T106" fmla="*/ 58 w 76"/>
                  <a:gd name="T107" fmla="*/ 36 h 51"/>
                  <a:gd name="T108" fmla="*/ 58 w 76"/>
                  <a:gd name="T109" fmla="*/ 31 h 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51"/>
                  <a:gd name="T167" fmla="*/ 76 w 76"/>
                  <a:gd name="T168" fmla="*/ 51 h 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51">
                    <a:moveTo>
                      <a:pt x="58" y="31"/>
                    </a:moveTo>
                    <a:lnTo>
                      <a:pt x="62" y="31"/>
                    </a:lnTo>
                    <a:lnTo>
                      <a:pt x="66" y="28"/>
                    </a:lnTo>
                    <a:lnTo>
                      <a:pt x="72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7" y="23"/>
                    </a:lnTo>
                    <a:lnTo>
                      <a:pt x="70" y="19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41" y="10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8" y="23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11" y="41"/>
                    </a:lnTo>
                    <a:lnTo>
                      <a:pt x="14" y="45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9" y="50"/>
                    </a:lnTo>
                    <a:lnTo>
                      <a:pt x="24" y="48"/>
                    </a:lnTo>
                    <a:lnTo>
                      <a:pt x="31" y="44"/>
                    </a:lnTo>
                    <a:lnTo>
                      <a:pt x="35" y="45"/>
                    </a:lnTo>
                    <a:lnTo>
                      <a:pt x="39" y="45"/>
                    </a:lnTo>
                    <a:lnTo>
                      <a:pt x="43" y="45"/>
                    </a:lnTo>
                    <a:lnTo>
                      <a:pt x="51" y="44"/>
                    </a:lnTo>
                    <a:lnTo>
                      <a:pt x="55" y="41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0" name="Freeform 1033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28 w 47"/>
                  <a:gd name="T1" fmla="*/ 6 h 75"/>
                  <a:gd name="T2" fmla="*/ 18 w 47"/>
                  <a:gd name="T3" fmla="*/ 0 h 75"/>
                  <a:gd name="T4" fmla="*/ 10 w 47"/>
                  <a:gd name="T5" fmla="*/ 0 h 75"/>
                  <a:gd name="T6" fmla="*/ 2 w 47"/>
                  <a:gd name="T7" fmla="*/ 3 h 75"/>
                  <a:gd name="T8" fmla="*/ 0 w 47"/>
                  <a:gd name="T9" fmla="*/ 9 h 75"/>
                  <a:gd name="T10" fmla="*/ 2 w 47"/>
                  <a:gd name="T11" fmla="*/ 17 h 75"/>
                  <a:gd name="T12" fmla="*/ 0 w 47"/>
                  <a:gd name="T13" fmla="*/ 24 h 75"/>
                  <a:gd name="T14" fmla="*/ 9 w 47"/>
                  <a:gd name="T15" fmla="*/ 23 h 75"/>
                  <a:gd name="T16" fmla="*/ 4 w 47"/>
                  <a:gd name="T17" fmla="*/ 32 h 75"/>
                  <a:gd name="T18" fmla="*/ 14 w 47"/>
                  <a:gd name="T19" fmla="*/ 39 h 75"/>
                  <a:gd name="T20" fmla="*/ 20 w 47"/>
                  <a:gd name="T21" fmla="*/ 47 h 75"/>
                  <a:gd name="T22" fmla="*/ 21 w 47"/>
                  <a:gd name="T23" fmla="*/ 54 h 75"/>
                  <a:gd name="T24" fmla="*/ 13 w 47"/>
                  <a:gd name="T25" fmla="*/ 54 h 75"/>
                  <a:gd name="T26" fmla="*/ 16 w 47"/>
                  <a:gd name="T27" fmla="*/ 61 h 75"/>
                  <a:gd name="T28" fmla="*/ 21 w 47"/>
                  <a:gd name="T29" fmla="*/ 60 h 75"/>
                  <a:gd name="T30" fmla="*/ 28 w 47"/>
                  <a:gd name="T31" fmla="*/ 63 h 75"/>
                  <a:gd name="T32" fmla="*/ 30 w 47"/>
                  <a:gd name="T33" fmla="*/ 70 h 75"/>
                  <a:gd name="T34" fmla="*/ 31 w 47"/>
                  <a:gd name="T35" fmla="*/ 72 h 75"/>
                  <a:gd name="T36" fmla="*/ 34 w 47"/>
                  <a:gd name="T37" fmla="*/ 74 h 75"/>
                  <a:gd name="T38" fmla="*/ 42 w 47"/>
                  <a:gd name="T39" fmla="*/ 75 h 75"/>
                  <a:gd name="T40" fmla="*/ 47 w 47"/>
                  <a:gd name="T41" fmla="*/ 71 h 75"/>
                  <a:gd name="T42" fmla="*/ 38 w 47"/>
                  <a:gd name="T43" fmla="*/ 8 h 75"/>
                  <a:gd name="T44" fmla="*/ 41 w 47"/>
                  <a:gd name="T45" fmla="*/ 19 h 75"/>
                  <a:gd name="T46" fmla="*/ 31 w 47"/>
                  <a:gd name="T47" fmla="*/ 22 h 75"/>
                  <a:gd name="T48" fmla="*/ 18 w 47"/>
                  <a:gd name="T49" fmla="*/ 26 h 75"/>
                  <a:gd name="T50" fmla="*/ 11 w 47"/>
                  <a:gd name="T51" fmla="*/ 26 h 75"/>
                  <a:gd name="T52" fmla="*/ 6 w 47"/>
                  <a:gd name="T53" fmla="*/ 33 h 75"/>
                  <a:gd name="T54" fmla="*/ 7 w 47"/>
                  <a:gd name="T55" fmla="*/ 29 h 75"/>
                  <a:gd name="T56" fmla="*/ 16 w 47"/>
                  <a:gd name="T57" fmla="*/ 22 h 75"/>
                  <a:gd name="T58" fmla="*/ 24 w 47"/>
                  <a:gd name="T59" fmla="*/ 13 h 75"/>
                  <a:gd name="T60" fmla="*/ 37 w 47"/>
                  <a:gd name="T61" fmla="*/ 10 h 75"/>
                  <a:gd name="T62" fmla="*/ 38 w 47"/>
                  <a:gd name="T63" fmla="*/ 13 h 75"/>
                  <a:gd name="T64" fmla="*/ 42 w 47"/>
                  <a:gd name="T65" fmla="*/ 15 h 75"/>
                  <a:gd name="T66" fmla="*/ 38 w 47"/>
                  <a:gd name="T67" fmla="*/ 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75"/>
                  <a:gd name="T104" fmla="*/ 47 w 47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7" y="17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1" y="22"/>
                    </a:lnTo>
                    <a:lnTo>
                      <a:pt x="23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1" y="26"/>
                    </a:lnTo>
                    <a:lnTo>
                      <a:pt x="9" y="29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10" y="26"/>
                    </a:lnTo>
                    <a:lnTo>
                      <a:pt x="16" y="22"/>
                    </a:lnTo>
                    <a:lnTo>
                      <a:pt x="17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3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37" y="17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1" name="Freeform 1034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28 w 47"/>
                  <a:gd name="T1" fmla="*/ 6 h 75"/>
                  <a:gd name="T2" fmla="*/ 18 w 47"/>
                  <a:gd name="T3" fmla="*/ 0 h 75"/>
                  <a:gd name="T4" fmla="*/ 10 w 47"/>
                  <a:gd name="T5" fmla="*/ 0 h 75"/>
                  <a:gd name="T6" fmla="*/ 2 w 47"/>
                  <a:gd name="T7" fmla="*/ 3 h 75"/>
                  <a:gd name="T8" fmla="*/ 0 w 47"/>
                  <a:gd name="T9" fmla="*/ 9 h 75"/>
                  <a:gd name="T10" fmla="*/ 2 w 47"/>
                  <a:gd name="T11" fmla="*/ 17 h 75"/>
                  <a:gd name="T12" fmla="*/ 0 w 47"/>
                  <a:gd name="T13" fmla="*/ 24 h 75"/>
                  <a:gd name="T14" fmla="*/ 9 w 47"/>
                  <a:gd name="T15" fmla="*/ 23 h 75"/>
                  <a:gd name="T16" fmla="*/ 4 w 47"/>
                  <a:gd name="T17" fmla="*/ 32 h 75"/>
                  <a:gd name="T18" fmla="*/ 14 w 47"/>
                  <a:gd name="T19" fmla="*/ 39 h 75"/>
                  <a:gd name="T20" fmla="*/ 20 w 47"/>
                  <a:gd name="T21" fmla="*/ 47 h 75"/>
                  <a:gd name="T22" fmla="*/ 21 w 47"/>
                  <a:gd name="T23" fmla="*/ 54 h 75"/>
                  <a:gd name="T24" fmla="*/ 13 w 47"/>
                  <a:gd name="T25" fmla="*/ 54 h 75"/>
                  <a:gd name="T26" fmla="*/ 16 w 47"/>
                  <a:gd name="T27" fmla="*/ 61 h 75"/>
                  <a:gd name="T28" fmla="*/ 21 w 47"/>
                  <a:gd name="T29" fmla="*/ 60 h 75"/>
                  <a:gd name="T30" fmla="*/ 28 w 47"/>
                  <a:gd name="T31" fmla="*/ 63 h 75"/>
                  <a:gd name="T32" fmla="*/ 30 w 47"/>
                  <a:gd name="T33" fmla="*/ 70 h 75"/>
                  <a:gd name="T34" fmla="*/ 31 w 47"/>
                  <a:gd name="T35" fmla="*/ 72 h 75"/>
                  <a:gd name="T36" fmla="*/ 34 w 47"/>
                  <a:gd name="T37" fmla="*/ 74 h 75"/>
                  <a:gd name="T38" fmla="*/ 42 w 47"/>
                  <a:gd name="T39" fmla="*/ 75 h 75"/>
                  <a:gd name="T40" fmla="*/ 47 w 47"/>
                  <a:gd name="T41" fmla="*/ 71 h 75"/>
                  <a:gd name="T42" fmla="*/ 38 w 47"/>
                  <a:gd name="T43" fmla="*/ 8 h 75"/>
                  <a:gd name="T44" fmla="*/ 41 w 47"/>
                  <a:gd name="T45" fmla="*/ 19 h 75"/>
                  <a:gd name="T46" fmla="*/ 31 w 47"/>
                  <a:gd name="T47" fmla="*/ 22 h 75"/>
                  <a:gd name="T48" fmla="*/ 18 w 47"/>
                  <a:gd name="T49" fmla="*/ 26 h 75"/>
                  <a:gd name="T50" fmla="*/ 11 w 47"/>
                  <a:gd name="T51" fmla="*/ 26 h 75"/>
                  <a:gd name="T52" fmla="*/ 6 w 47"/>
                  <a:gd name="T53" fmla="*/ 33 h 75"/>
                  <a:gd name="T54" fmla="*/ 7 w 47"/>
                  <a:gd name="T55" fmla="*/ 29 h 75"/>
                  <a:gd name="T56" fmla="*/ 16 w 47"/>
                  <a:gd name="T57" fmla="*/ 22 h 75"/>
                  <a:gd name="T58" fmla="*/ 24 w 47"/>
                  <a:gd name="T59" fmla="*/ 13 h 75"/>
                  <a:gd name="T60" fmla="*/ 37 w 47"/>
                  <a:gd name="T61" fmla="*/ 10 h 75"/>
                  <a:gd name="T62" fmla="*/ 38 w 47"/>
                  <a:gd name="T63" fmla="*/ 13 h 75"/>
                  <a:gd name="T64" fmla="*/ 42 w 47"/>
                  <a:gd name="T65" fmla="*/ 15 h 75"/>
                  <a:gd name="T66" fmla="*/ 38 w 47"/>
                  <a:gd name="T67" fmla="*/ 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75"/>
                  <a:gd name="T104" fmla="*/ 47 w 47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7" y="71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7" y="17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1" y="22"/>
                    </a:lnTo>
                    <a:lnTo>
                      <a:pt x="23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1" y="26"/>
                    </a:lnTo>
                    <a:lnTo>
                      <a:pt x="9" y="29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29"/>
                    </a:lnTo>
                    <a:lnTo>
                      <a:pt x="10" y="26"/>
                    </a:lnTo>
                    <a:lnTo>
                      <a:pt x="16" y="22"/>
                    </a:lnTo>
                    <a:lnTo>
                      <a:pt x="17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3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37" y="17"/>
                    </a:lnTo>
                    <a:lnTo>
                      <a:pt x="38" y="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2" name="Freeform 1035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38 w 47"/>
                  <a:gd name="T1" fmla="*/ 8 h 75"/>
                  <a:gd name="T2" fmla="*/ 28 w 47"/>
                  <a:gd name="T3" fmla="*/ 6 h 75"/>
                  <a:gd name="T4" fmla="*/ 24 w 47"/>
                  <a:gd name="T5" fmla="*/ 3 h 75"/>
                  <a:gd name="T6" fmla="*/ 18 w 47"/>
                  <a:gd name="T7" fmla="*/ 0 h 75"/>
                  <a:gd name="T8" fmla="*/ 16 w 47"/>
                  <a:gd name="T9" fmla="*/ 2 h 75"/>
                  <a:gd name="T10" fmla="*/ 10 w 47"/>
                  <a:gd name="T11" fmla="*/ 0 h 75"/>
                  <a:gd name="T12" fmla="*/ 6 w 47"/>
                  <a:gd name="T13" fmla="*/ 3 h 75"/>
                  <a:gd name="T14" fmla="*/ 2 w 47"/>
                  <a:gd name="T15" fmla="*/ 3 h 75"/>
                  <a:gd name="T16" fmla="*/ 2 w 47"/>
                  <a:gd name="T17" fmla="*/ 6 h 75"/>
                  <a:gd name="T18" fmla="*/ 0 w 47"/>
                  <a:gd name="T19" fmla="*/ 9 h 75"/>
                  <a:gd name="T20" fmla="*/ 4 w 47"/>
                  <a:gd name="T21" fmla="*/ 12 h 75"/>
                  <a:gd name="T22" fmla="*/ 2 w 47"/>
                  <a:gd name="T23" fmla="*/ 17 h 75"/>
                  <a:gd name="T24" fmla="*/ 3 w 47"/>
                  <a:gd name="T25" fmla="*/ 20 h 75"/>
                  <a:gd name="T26" fmla="*/ 0 w 47"/>
                  <a:gd name="T27" fmla="*/ 24 h 75"/>
                  <a:gd name="T28" fmla="*/ 0 w 47"/>
                  <a:gd name="T29" fmla="*/ 26 h 75"/>
                  <a:gd name="T30" fmla="*/ 9 w 47"/>
                  <a:gd name="T31" fmla="*/ 23 h 75"/>
                  <a:gd name="T32" fmla="*/ 6 w 47"/>
                  <a:gd name="T33" fmla="*/ 27 h 75"/>
                  <a:gd name="T34" fmla="*/ 4 w 47"/>
                  <a:gd name="T35" fmla="*/ 32 h 75"/>
                  <a:gd name="T36" fmla="*/ 6 w 47"/>
                  <a:gd name="T37" fmla="*/ 41 h 75"/>
                  <a:gd name="T38" fmla="*/ 14 w 47"/>
                  <a:gd name="T39" fmla="*/ 39 h 75"/>
                  <a:gd name="T40" fmla="*/ 14 w 47"/>
                  <a:gd name="T41" fmla="*/ 44 h 75"/>
                  <a:gd name="T42" fmla="*/ 20 w 47"/>
                  <a:gd name="T43" fmla="*/ 47 h 75"/>
                  <a:gd name="T44" fmla="*/ 18 w 47"/>
                  <a:gd name="T45" fmla="*/ 50 h 75"/>
                  <a:gd name="T46" fmla="*/ 21 w 47"/>
                  <a:gd name="T47" fmla="*/ 54 h 75"/>
                  <a:gd name="T48" fmla="*/ 17 w 47"/>
                  <a:gd name="T49" fmla="*/ 56 h 75"/>
                  <a:gd name="T50" fmla="*/ 13 w 47"/>
                  <a:gd name="T51" fmla="*/ 54 h 75"/>
                  <a:gd name="T52" fmla="*/ 13 w 47"/>
                  <a:gd name="T53" fmla="*/ 58 h 75"/>
                  <a:gd name="T54" fmla="*/ 16 w 47"/>
                  <a:gd name="T55" fmla="*/ 61 h 75"/>
                  <a:gd name="T56" fmla="*/ 18 w 47"/>
                  <a:gd name="T57" fmla="*/ 60 h 75"/>
                  <a:gd name="T58" fmla="*/ 21 w 47"/>
                  <a:gd name="T59" fmla="*/ 60 h 75"/>
                  <a:gd name="T60" fmla="*/ 24 w 47"/>
                  <a:gd name="T61" fmla="*/ 60 h 75"/>
                  <a:gd name="T62" fmla="*/ 28 w 47"/>
                  <a:gd name="T63" fmla="*/ 63 h 75"/>
                  <a:gd name="T64" fmla="*/ 28 w 47"/>
                  <a:gd name="T65" fmla="*/ 65 h 75"/>
                  <a:gd name="T66" fmla="*/ 30 w 47"/>
                  <a:gd name="T67" fmla="*/ 70 h 75"/>
                  <a:gd name="T68" fmla="*/ 34 w 47"/>
                  <a:gd name="T69" fmla="*/ 71 h 75"/>
                  <a:gd name="T70" fmla="*/ 31 w 47"/>
                  <a:gd name="T71" fmla="*/ 72 h 75"/>
                  <a:gd name="T72" fmla="*/ 31 w 47"/>
                  <a:gd name="T73" fmla="*/ 74 h 75"/>
                  <a:gd name="T74" fmla="*/ 34 w 47"/>
                  <a:gd name="T75" fmla="*/ 74 h 75"/>
                  <a:gd name="T76" fmla="*/ 44 w 47"/>
                  <a:gd name="T77" fmla="*/ 72 h 75"/>
                  <a:gd name="T78" fmla="*/ 42 w 47"/>
                  <a:gd name="T79" fmla="*/ 75 h 75"/>
                  <a:gd name="T80" fmla="*/ 47 w 47"/>
                  <a:gd name="T81" fmla="*/ 74 h 75"/>
                  <a:gd name="T82" fmla="*/ 45 w 47"/>
                  <a:gd name="T83" fmla="*/ 8 h 75"/>
                  <a:gd name="T84" fmla="*/ 38 w 47"/>
                  <a:gd name="T85" fmla="*/ 8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75"/>
                  <a:gd name="T131" fmla="*/ 47 w 47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5" y="8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3" name="Freeform 1036"/>
              <p:cNvSpPr>
                <a:spLocks noChangeAspect="1"/>
              </p:cNvSpPr>
              <p:nvPr/>
            </p:nvSpPr>
            <p:spPr bwMode="auto">
              <a:xfrm>
                <a:off x="3470" y="1138"/>
                <a:ext cx="47" cy="75"/>
              </a:xfrm>
              <a:custGeom>
                <a:avLst/>
                <a:gdLst>
                  <a:gd name="T0" fmla="*/ 38 w 47"/>
                  <a:gd name="T1" fmla="*/ 8 h 75"/>
                  <a:gd name="T2" fmla="*/ 28 w 47"/>
                  <a:gd name="T3" fmla="*/ 6 h 75"/>
                  <a:gd name="T4" fmla="*/ 24 w 47"/>
                  <a:gd name="T5" fmla="*/ 3 h 75"/>
                  <a:gd name="T6" fmla="*/ 18 w 47"/>
                  <a:gd name="T7" fmla="*/ 0 h 75"/>
                  <a:gd name="T8" fmla="*/ 16 w 47"/>
                  <a:gd name="T9" fmla="*/ 2 h 75"/>
                  <a:gd name="T10" fmla="*/ 10 w 47"/>
                  <a:gd name="T11" fmla="*/ 0 h 75"/>
                  <a:gd name="T12" fmla="*/ 6 w 47"/>
                  <a:gd name="T13" fmla="*/ 3 h 75"/>
                  <a:gd name="T14" fmla="*/ 2 w 47"/>
                  <a:gd name="T15" fmla="*/ 3 h 75"/>
                  <a:gd name="T16" fmla="*/ 2 w 47"/>
                  <a:gd name="T17" fmla="*/ 6 h 75"/>
                  <a:gd name="T18" fmla="*/ 0 w 47"/>
                  <a:gd name="T19" fmla="*/ 9 h 75"/>
                  <a:gd name="T20" fmla="*/ 4 w 47"/>
                  <a:gd name="T21" fmla="*/ 12 h 75"/>
                  <a:gd name="T22" fmla="*/ 2 w 47"/>
                  <a:gd name="T23" fmla="*/ 17 h 75"/>
                  <a:gd name="T24" fmla="*/ 3 w 47"/>
                  <a:gd name="T25" fmla="*/ 20 h 75"/>
                  <a:gd name="T26" fmla="*/ 0 w 47"/>
                  <a:gd name="T27" fmla="*/ 24 h 75"/>
                  <a:gd name="T28" fmla="*/ 0 w 47"/>
                  <a:gd name="T29" fmla="*/ 26 h 75"/>
                  <a:gd name="T30" fmla="*/ 9 w 47"/>
                  <a:gd name="T31" fmla="*/ 23 h 75"/>
                  <a:gd name="T32" fmla="*/ 6 w 47"/>
                  <a:gd name="T33" fmla="*/ 27 h 75"/>
                  <a:gd name="T34" fmla="*/ 4 w 47"/>
                  <a:gd name="T35" fmla="*/ 32 h 75"/>
                  <a:gd name="T36" fmla="*/ 6 w 47"/>
                  <a:gd name="T37" fmla="*/ 41 h 75"/>
                  <a:gd name="T38" fmla="*/ 14 w 47"/>
                  <a:gd name="T39" fmla="*/ 39 h 75"/>
                  <a:gd name="T40" fmla="*/ 14 w 47"/>
                  <a:gd name="T41" fmla="*/ 44 h 75"/>
                  <a:gd name="T42" fmla="*/ 20 w 47"/>
                  <a:gd name="T43" fmla="*/ 47 h 75"/>
                  <a:gd name="T44" fmla="*/ 18 w 47"/>
                  <a:gd name="T45" fmla="*/ 50 h 75"/>
                  <a:gd name="T46" fmla="*/ 21 w 47"/>
                  <a:gd name="T47" fmla="*/ 54 h 75"/>
                  <a:gd name="T48" fmla="*/ 17 w 47"/>
                  <a:gd name="T49" fmla="*/ 56 h 75"/>
                  <a:gd name="T50" fmla="*/ 13 w 47"/>
                  <a:gd name="T51" fmla="*/ 54 h 75"/>
                  <a:gd name="T52" fmla="*/ 13 w 47"/>
                  <a:gd name="T53" fmla="*/ 58 h 75"/>
                  <a:gd name="T54" fmla="*/ 16 w 47"/>
                  <a:gd name="T55" fmla="*/ 61 h 75"/>
                  <a:gd name="T56" fmla="*/ 18 w 47"/>
                  <a:gd name="T57" fmla="*/ 60 h 75"/>
                  <a:gd name="T58" fmla="*/ 21 w 47"/>
                  <a:gd name="T59" fmla="*/ 60 h 75"/>
                  <a:gd name="T60" fmla="*/ 24 w 47"/>
                  <a:gd name="T61" fmla="*/ 60 h 75"/>
                  <a:gd name="T62" fmla="*/ 28 w 47"/>
                  <a:gd name="T63" fmla="*/ 63 h 75"/>
                  <a:gd name="T64" fmla="*/ 28 w 47"/>
                  <a:gd name="T65" fmla="*/ 65 h 75"/>
                  <a:gd name="T66" fmla="*/ 30 w 47"/>
                  <a:gd name="T67" fmla="*/ 70 h 75"/>
                  <a:gd name="T68" fmla="*/ 34 w 47"/>
                  <a:gd name="T69" fmla="*/ 71 h 75"/>
                  <a:gd name="T70" fmla="*/ 31 w 47"/>
                  <a:gd name="T71" fmla="*/ 72 h 75"/>
                  <a:gd name="T72" fmla="*/ 31 w 47"/>
                  <a:gd name="T73" fmla="*/ 74 h 75"/>
                  <a:gd name="T74" fmla="*/ 34 w 47"/>
                  <a:gd name="T75" fmla="*/ 74 h 75"/>
                  <a:gd name="T76" fmla="*/ 44 w 47"/>
                  <a:gd name="T77" fmla="*/ 72 h 75"/>
                  <a:gd name="T78" fmla="*/ 42 w 47"/>
                  <a:gd name="T79" fmla="*/ 75 h 75"/>
                  <a:gd name="T80" fmla="*/ 47 w 47"/>
                  <a:gd name="T81" fmla="*/ 74 h 75"/>
                  <a:gd name="T82" fmla="*/ 45 w 47"/>
                  <a:gd name="T83" fmla="*/ 8 h 75"/>
                  <a:gd name="T84" fmla="*/ 38 w 47"/>
                  <a:gd name="T85" fmla="*/ 8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75"/>
                  <a:gd name="T131" fmla="*/ 47 w 47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75">
                    <a:moveTo>
                      <a:pt x="38" y="8"/>
                    </a:moveTo>
                    <a:lnTo>
                      <a:pt x="2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14" y="39"/>
                    </a:lnTo>
                    <a:lnTo>
                      <a:pt x="14" y="44"/>
                    </a:lnTo>
                    <a:lnTo>
                      <a:pt x="20" y="47"/>
                    </a:lnTo>
                    <a:lnTo>
                      <a:pt x="18" y="50"/>
                    </a:lnTo>
                    <a:lnTo>
                      <a:pt x="21" y="54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6" y="61"/>
                    </a:lnTo>
                    <a:lnTo>
                      <a:pt x="18" y="60"/>
                    </a:lnTo>
                    <a:lnTo>
                      <a:pt x="21" y="60"/>
                    </a:lnTo>
                    <a:lnTo>
                      <a:pt x="24" y="60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70"/>
                    </a:lnTo>
                    <a:lnTo>
                      <a:pt x="34" y="71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4" y="74"/>
                    </a:lnTo>
                    <a:lnTo>
                      <a:pt x="44" y="72"/>
                    </a:lnTo>
                    <a:lnTo>
                      <a:pt x="42" y="75"/>
                    </a:lnTo>
                    <a:lnTo>
                      <a:pt x="47" y="74"/>
                    </a:lnTo>
                    <a:lnTo>
                      <a:pt x="45" y="8"/>
                    </a:lnTo>
                    <a:lnTo>
                      <a:pt x="38" y="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4" name="Freeform 1037"/>
              <p:cNvSpPr>
                <a:spLocks noChangeAspect="1"/>
              </p:cNvSpPr>
              <p:nvPr/>
            </p:nvSpPr>
            <p:spPr bwMode="auto">
              <a:xfrm>
                <a:off x="3476" y="1148"/>
                <a:ext cx="39" cy="23"/>
              </a:xfrm>
              <a:custGeom>
                <a:avLst/>
                <a:gdLst>
                  <a:gd name="T0" fmla="*/ 31 w 39"/>
                  <a:gd name="T1" fmla="*/ 7 h 23"/>
                  <a:gd name="T2" fmla="*/ 35 w 39"/>
                  <a:gd name="T3" fmla="*/ 10 h 23"/>
                  <a:gd name="T4" fmla="*/ 31 w 39"/>
                  <a:gd name="T5" fmla="*/ 12 h 23"/>
                  <a:gd name="T6" fmla="*/ 25 w 39"/>
                  <a:gd name="T7" fmla="*/ 12 h 23"/>
                  <a:gd name="T8" fmla="*/ 17 w 39"/>
                  <a:gd name="T9" fmla="*/ 16 h 23"/>
                  <a:gd name="T10" fmla="*/ 14 w 39"/>
                  <a:gd name="T11" fmla="*/ 16 h 23"/>
                  <a:gd name="T12" fmla="*/ 11 w 39"/>
                  <a:gd name="T13" fmla="*/ 16 h 23"/>
                  <a:gd name="T14" fmla="*/ 5 w 39"/>
                  <a:gd name="T15" fmla="*/ 16 h 23"/>
                  <a:gd name="T16" fmla="*/ 3 w 39"/>
                  <a:gd name="T17" fmla="*/ 20 h 23"/>
                  <a:gd name="T18" fmla="*/ 0 w 39"/>
                  <a:gd name="T19" fmla="*/ 23 h 23"/>
                  <a:gd name="T20" fmla="*/ 0 w 39"/>
                  <a:gd name="T21" fmla="*/ 22 h 23"/>
                  <a:gd name="T22" fmla="*/ 1 w 39"/>
                  <a:gd name="T23" fmla="*/ 20 h 23"/>
                  <a:gd name="T24" fmla="*/ 4 w 39"/>
                  <a:gd name="T25" fmla="*/ 16 h 23"/>
                  <a:gd name="T26" fmla="*/ 10 w 39"/>
                  <a:gd name="T27" fmla="*/ 12 h 23"/>
                  <a:gd name="T28" fmla="*/ 11 w 39"/>
                  <a:gd name="T29" fmla="*/ 6 h 23"/>
                  <a:gd name="T30" fmla="*/ 18 w 39"/>
                  <a:gd name="T31" fmla="*/ 3 h 23"/>
                  <a:gd name="T32" fmla="*/ 24 w 39"/>
                  <a:gd name="T33" fmla="*/ 3 h 23"/>
                  <a:gd name="T34" fmla="*/ 31 w 39"/>
                  <a:gd name="T35" fmla="*/ 0 h 23"/>
                  <a:gd name="T36" fmla="*/ 32 w 39"/>
                  <a:gd name="T37" fmla="*/ 0 h 23"/>
                  <a:gd name="T38" fmla="*/ 32 w 39"/>
                  <a:gd name="T39" fmla="*/ 3 h 23"/>
                  <a:gd name="T40" fmla="*/ 38 w 39"/>
                  <a:gd name="T41" fmla="*/ 3 h 23"/>
                  <a:gd name="T42" fmla="*/ 39 w 39"/>
                  <a:gd name="T43" fmla="*/ 3 h 23"/>
                  <a:gd name="T44" fmla="*/ 36 w 39"/>
                  <a:gd name="T45" fmla="*/ 5 h 23"/>
                  <a:gd name="T46" fmla="*/ 31 w 39"/>
                  <a:gd name="T47" fmla="*/ 7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9"/>
                  <a:gd name="T73" fmla="*/ 0 h 23"/>
                  <a:gd name="T74" fmla="*/ 39 w 39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9" h="23">
                    <a:moveTo>
                      <a:pt x="31" y="7"/>
                    </a:moveTo>
                    <a:lnTo>
                      <a:pt x="35" y="10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4" y="16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5" name="Freeform 1038"/>
              <p:cNvSpPr>
                <a:spLocks noChangeAspect="1"/>
              </p:cNvSpPr>
              <p:nvPr/>
            </p:nvSpPr>
            <p:spPr bwMode="auto">
              <a:xfrm>
                <a:off x="3476" y="1148"/>
                <a:ext cx="39" cy="23"/>
              </a:xfrm>
              <a:custGeom>
                <a:avLst/>
                <a:gdLst>
                  <a:gd name="T0" fmla="*/ 31 w 39"/>
                  <a:gd name="T1" fmla="*/ 7 h 23"/>
                  <a:gd name="T2" fmla="*/ 35 w 39"/>
                  <a:gd name="T3" fmla="*/ 10 h 23"/>
                  <a:gd name="T4" fmla="*/ 31 w 39"/>
                  <a:gd name="T5" fmla="*/ 12 h 23"/>
                  <a:gd name="T6" fmla="*/ 25 w 39"/>
                  <a:gd name="T7" fmla="*/ 12 h 23"/>
                  <a:gd name="T8" fmla="*/ 17 w 39"/>
                  <a:gd name="T9" fmla="*/ 16 h 23"/>
                  <a:gd name="T10" fmla="*/ 14 w 39"/>
                  <a:gd name="T11" fmla="*/ 16 h 23"/>
                  <a:gd name="T12" fmla="*/ 11 w 39"/>
                  <a:gd name="T13" fmla="*/ 16 h 23"/>
                  <a:gd name="T14" fmla="*/ 5 w 39"/>
                  <a:gd name="T15" fmla="*/ 16 h 23"/>
                  <a:gd name="T16" fmla="*/ 3 w 39"/>
                  <a:gd name="T17" fmla="*/ 20 h 23"/>
                  <a:gd name="T18" fmla="*/ 0 w 39"/>
                  <a:gd name="T19" fmla="*/ 23 h 23"/>
                  <a:gd name="T20" fmla="*/ 0 w 39"/>
                  <a:gd name="T21" fmla="*/ 22 h 23"/>
                  <a:gd name="T22" fmla="*/ 1 w 39"/>
                  <a:gd name="T23" fmla="*/ 20 h 23"/>
                  <a:gd name="T24" fmla="*/ 4 w 39"/>
                  <a:gd name="T25" fmla="*/ 16 h 23"/>
                  <a:gd name="T26" fmla="*/ 10 w 39"/>
                  <a:gd name="T27" fmla="*/ 12 h 23"/>
                  <a:gd name="T28" fmla="*/ 11 w 39"/>
                  <a:gd name="T29" fmla="*/ 6 h 23"/>
                  <a:gd name="T30" fmla="*/ 18 w 39"/>
                  <a:gd name="T31" fmla="*/ 3 h 23"/>
                  <a:gd name="T32" fmla="*/ 24 w 39"/>
                  <a:gd name="T33" fmla="*/ 3 h 23"/>
                  <a:gd name="T34" fmla="*/ 31 w 39"/>
                  <a:gd name="T35" fmla="*/ 0 h 23"/>
                  <a:gd name="T36" fmla="*/ 32 w 39"/>
                  <a:gd name="T37" fmla="*/ 0 h 23"/>
                  <a:gd name="T38" fmla="*/ 32 w 39"/>
                  <a:gd name="T39" fmla="*/ 3 h 23"/>
                  <a:gd name="T40" fmla="*/ 38 w 39"/>
                  <a:gd name="T41" fmla="*/ 3 h 23"/>
                  <a:gd name="T42" fmla="*/ 39 w 39"/>
                  <a:gd name="T43" fmla="*/ 3 h 23"/>
                  <a:gd name="T44" fmla="*/ 36 w 39"/>
                  <a:gd name="T45" fmla="*/ 5 h 23"/>
                  <a:gd name="T46" fmla="*/ 31 w 39"/>
                  <a:gd name="T47" fmla="*/ 7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9"/>
                  <a:gd name="T73" fmla="*/ 0 h 23"/>
                  <a:gd name="T74" fmla="*/ 39 w 39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9" h="23">
                    <a:moveTo>
                      <a:pt x="31" y="7"/>
                    </a:moveTo>
                    <a:lnTo>
                      <a:pt x="35" y="10"/>
                    </a:lnTo>
                    <a:lnTo>
                      <a:pt x="31" y="12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0"/>
                    </a:lnTo>
                    <a:lnTo>
                      <a:pt x="4" y="16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1" y="7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6" name="Freeform 1039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7" name="Freeform 1040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8" name="Freeform 1041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89" name="Freeform 1042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0" name="Freeform 1043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1" name="Freeform 1044"/>
              <p:cNvSpPr>
                <a:spLocks noChangeAspect="1"/>
              </p:cNvSpPr>
              <p:nvPr/>
            </p:nvSpPr>
            <p:spPr bwMode="auto">
              <a:xfrm>
                <a:off x="3381" y="1052"/>
                <a:ext cx="116" cy="72"/>
              </a:xfrm>
              <a:custGeom>
                <a:avLst/>
                <a:gdLst>
                  <a:gd name="T0" fmla="*/ 102 w 116"/>
                  <a:gd name="T1" fmla="*/ 38 h 72"/>
                  <a:gd name="T2" fmla="*/ 95 w 116"/>
                  <a:gd name="T3" fmla="*/ 34 h 72"/>
                  <a:gd name="T4" fmla="*/ 92 w 116"/>
                  <a:gd name="T5" fmla="*/ 26 h 72"/>
                  <a:gd name="T6" fmla="*/ 92 w 116"/>
                  <a:gd name="T7" fmla="*/ 20 h 72"/>
                  <a:gd name="T8" fmla="*/ 86 w 116"/>
                  <a:gd name="T9" fmla="*/ 14 h 72"/>
                  <a:gd name="T10" fmla="*/ 82 w 116"/>
                  <a:gd name="T11" fmla="*/ 12 h 72"/>
                  <a:gd name="T12" fmla="*/ 75 w 116"/>
                  <a:gd name="T13" fmla="*/ 7 h 72"/>
                  <a:gd name="T14" fmla="*/ 71 w 116"/>
                  <a:gd name="T15" fmla="*/ 2 h 72"/>
                  <a:gd name="T16" fmla="*/ 67 w 116"/>
                  <a:gd name="T17" fmla="*/ 0 h 72"/>
                  <a:gd name="T18" fmla="*/ 61 w 116"/>
                  <a:gd name="T19" fmla="*/ 6 h 72"/>
                  <a:gd name="T20" fmla="*/ 52 w 116"/>
                  <a:gd name="T21" fmla="*/ 9 h 72"/>
                  <a:gd name="T22" fmla="*/ 48 w 116"/>
                  <a:gd name="T23" fmla="*/ 12 h 72"/>
                  <a:gd name="T24" fmla="*/ 44 w 116"/>
                  <a:gd name="T25" fmla="*/ 10 h 72"/>
                  <a:gd name="T26" fmla="*/ 38 w 116"/>
                  <a:gd name="T27" fmla="*/ 12 h 72"/>
                  <a:gd name="T28" fmla="*/ 33 w 116"/>
                  <a:gd name="T29" fmla="*/ 12 h 72"/>
                  <a:gd name="T30" fmla="*/ 29 w 116"/>
                  <a:gd name="T31" fmla="*/ 10 h 72"/>
                  <a:gd name="T32" fmla="*/ 24 w 116"/>
                  <a:gd name="T33" fmla="*/ 13 h 72"/>
                  <a:gd name="T34" fmla="*/ 21 w 116"/>
                  <a:gd name="T35" fmla="*/ 16 h 72"/>
                  <a:gd name="T36" fmla="*/ 19 w 116"/>
                  <a:gd name="T37" fmla="*/ 20 h 72"/>
                  <a:gd name="T38" fmla="*/ 14 w 116"/>
                  <a:gd name="T39" fmla="*/ 27 h 72"/>
                  <a:gd name="T40" fmla="*/ 12 w 116"/>
                  <a:gd name="T41" fmla="*/ 31 h 72"/>
                  <a:gd name="T42" fmla="*/ 10 w 116"/>
                  <a:gd name="T43" fmla="*/ 34 h 72"/>
                  <a:gd name="T44" fmla="*/ 10 w 116"/>
                  <a:gd name="T45" fmla="*/ 40 h 72"/>
                  <a:gd name="T46" fmla="*/ 7 w 116"/>
                  <a:gd name="T47" fmla="*/ 40 h 72"/>
                  <a:gd name="T48" fmla="*/ 5 w 116"/>
                  <a:gd name="T49" fmla="*/ 43 h 72"/>
                  <a:gd name="T50" fmla="*/ 0 w 116"/>
                  <a:gd name="T51" fmla="*/ 43 h 72"/>
                  <a:gd name="T52" fmla="*/ 3 w 116"/>
                  <a:gd name="T53" fmla="*/ 45 h 72"/>
                  <a:gd name="T54" fmla="*/ 7 w 116"/>
                  <a:gd name="T55" fmla="*/ 48 h 72"/>
                  <a:gd name="T56" fmla="*/ 9 w 116"/>
                  <a:gd name="T57" fmla="*/ 51 h 72"/>
                  <a:gd name="T58" fmla="*/ 13 w 116"/>
                  <a:gd name="T59" fmla="*/ 54 h 72"/>
                  <a:gd name="T60" fmla="*/ 19 w 116"/>
                  <a:gd name="T61" fmla="*/ 55 h 72"/>
                  <a:gd name="T62" fmla="*/ 16 w 116"/>
                  <a:gd name="T63" fmla="*/ 60 h 72"/>
                  <a:gd name="T64" fmla="*/ 21 w 116"/>
                  <a:gd name="T65" fmla="*/ 61 h 72"/>
                  <a:gd name="T66" fmla="*/ 27 w 116"/>
                  <a:gd name="T67" fmla="*/ 62 h 72"/>
                  <a:gd name="T68" fmla="*/ 33 w 116"/>
                  <a:gd name="T69" fmla="*/ 60 h 72"/>
                  <a:gd name="T70" fmla="*/ 33 w 116"/>
                  <a:gd name="T71" fmla="*/ 65 h 72"/>
                  <a:gd name="T72" fmla="*/ 34 w 116"/>
                  <a:gd name="T73" fmla="*/ 65 h 72"/>
                  <a:gd name="T74" fmla="*/ 33 w 116"/>
                  <a:gd name="T75" fmla="*/ 67 h 72"/>
                  <a:gd name="T76" fmla="*/ 38 w 116"/>
                  <a:gd name="T77" fmla="*/ 68 h 72"/>
                  <a:gd name="T78" fmla="*/ 38 w 116"/>
                  <a:gd name="T79" fmla="*/ 71 h 72"/>
                  <a:gd name="T80" fmla="*/ 43 w 116"/>
                  <a:gd name="T81" fmla="*/ 72 h 72"/>
                  <a:gd name="T82" fmla="*/ 54 w 116"/>
                  <a:gd name="T83" fmla="*/ 72 h 72"/>
                  <a:gd name="T84" fmla="*/ 57 w 116"/>
                  <a:gd name="T85" fmla="*/ 69 h 72"/>
                  <a:gd name="T86" fmla="*/ 61 w 116"/>
                  <a:gd name="T87" fmla="*/ 69 h 72"/>
                  <a:gd name="T88" fmla="*/ 67 w 116"/>
                  <a:gd name="T89" fmla="*/ 69 h 72"/>
                  <a:gd name="T90" fmla="*/ 74 w 116"/>
                  <a:gd name="T91" fmla="*/ 68 h 72"/>
                  <a:gd name="T92" fmla="*/ 79 w 116"/>
                  <a:gd name="T93" fmla="*/ 62 h 72"/>
                  <a:gd name="T94" fmla="*/ 85 w 116"/>
                  <a:gd name="T95" fmla="*/ 60 h 72"/>
                  <a:gd name="T96" fmla="*/ 91 w 116"/>
                  <a:gd name="T97" fmla="*/ 58 h 72"/>
                  <a:gd name="T98" fmla="*/ 95 w 116"/>
                  <a:gd name="T99" fmla="*/ 60 h 72"/>
                  <a:gd name="T100" fmla="*/ 99 w 116"/>
                  <a:gd name="T101" fmla="*/ 58 h 72"/>
                  <a:gd name="T102" fmla="*/ 100 w 116"/>
                  <a:gd name="T103" fmla="*/ 61 h 72"/>
                  <a:gd name="T104" fmla="*/ 107 w 116"/>
                  <a:gd name="T105" fmla="*/ 61 h 72"/>
                  <a:gd name="T106" fmla="*/ 107 w 116"/>
                  <a:gd name="T107" fmla="*/ 51 h 72"/>
                  <a:gd name="T108" fmla="*/ 110 w 116"/>
                  <a:gd name="T109" fmla="*/ 45 h 72"/>
                  <a:gd name="T110" fmla="*/ 115 w 116"/>
                  <a:gd name="T111" fmla="*/ 41 h 72"/>
                  <a:gd name="T112" fmla="*/ 116 w 116"/>
                  <a:gd name="T113" fmla="*/ 38 h 72"/>
                  <a:gd name="T114" fmla="*/ 113 w 116"/>
                  <a:gd name="T115" fmla="*/ 36 h 72"/>
                  <a:gd name="T116" fmla="*/ 107 w 116"/>
                  <a:gd name="T117" fmla="*/ 36 h 72"/>
                  <a:gd name="T118" fmla="*/ 102 w 116"/>
                  <a:gd name="T119" fmla="*/ 38 h 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"/>
                  <a:gd name="T181" fmla="*/ 0 h 72"/>
                  <a:gd name="T182" fmla="*/ 116 w 116"/>
                  <a:gd name="T183" fmla="*/ 72 h 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" h="72">
                    <a:moveTo>
                      <a:pt x="102" y="38"/>
                    </a:moveTo>
                    <a:lnTo>
                      <a:pt x="95" y="34"/>
                    </a:lnTo>
                    <a:lnTo>
                      <a:pt x="92" y="26"/>
                    </a:lnTo>
                    <a:lnTo>
                      <a:pt x="92" y="20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71" y="2"/>
                    </a:lnTo>
                    <a:lnTo>
                      <a:pt x="67" y="0"/>
                    </a:lnTo>
                    <a:lnTo>
                      <a:pt x="61" y="6"/>
                    </a:lnTo>
                    <a:lnTo>
                      <a:pt x="52" y="9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4" y="13"/>
                    </a:lnTo>
                    <a:lnTo>
                      <a:pt x="21" y="16"/>
                    </a:lnTo>
                    <a:lnTo>
                      <a:pt x="19" y="20"/>
                    </a:lnTo>
                    <a:lnTo>
                      <a:pt x="14" y="27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3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16" y="60"/>
                    </a:lnTo>
                    <a:lnTo>
                      <a:pt x="21" y="61"/>
                    </a:lnTo>
                    <a:lnTo>
                      <a:pt x="27" y="62"/>
                    </a:lnTo>
                    <a:lnTo>
                      <a:pt x="33" y="60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3" y="67"/>
                    </a:lnTo>
                    <a:lnTo>
                      <a:pt x="38" y="68"/>
                    </a:lnTo>
                    <a:lnTo>
                      <a:pt x="38" y="71"/>
                    </a:lnTo>
                    <a:lnTo>
                      <a:pt x="43" y="72"/>
                    </a:lnTo>
                    <a:lnTo>
                      <a:pt x="54" y="72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7" y="69"/>
                    </a:lnTo>
                    <a:lnTo>
                      <a:pt x="74" y="68"/>
                    </a:lnTo>
                    <a:lnTo>
                      <a:pt x="79" y="62"/>
                    </a:lnTo>
                    <a:lnTo>
                      <a:pt x="85" y="60"/>
                    </a:lnTo>
                    <a:lnTo>
                      <a:pt x="91" y="58"/>
                    </a:lnTo>
                    <a:lnTo>
                      <a:pt x="95" y="60"/>
                    </a:lnTo>
                    <a:lnTo>
                      <a:pt x="99" y="58"/>
                    </a:lnTo>
                    <a:lnTo>
                      <a:pt x="100" y="61"/>
                    </a:lnTo>
                    <a:lnTo>
                      <a:pt x="107" y="61"/>
                    </a:lnTo>
                    <a:lnTo>
                      <a:pt x="107" y="51"/>
                    </a:lnTo>
                    <a:lnTo>
                      <a:pt x="110" y="45"/>
                    </a:lnTo>
                    <a:lnTo>
                      <a:pt x="115" y="41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07" y="36"/>
                    </a:lnTo>
                    <a:lnTo>
                      <a:pt x="102" y="3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2" name="Freeform 1045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3" name="Freeform 1046"/>
              <p:cNvSpPr>
                <a:spLocks noChangeAspect="1"/>
              </p:cNvSpPr>
              <p:nvPr/>
            </p:nvSpPr>
            <p:spPr bwMode="auto">
              <a:xfrm>
                <a:off x="3448" y="1048"/>
                <a:ext cx="46" cy="40"/>
              </a:xfrm>
              <a:custGeom>
                <a:avLst/>
                <a:gdLst>
                  <a:gd name="T0" fmla="*/ 35 w 46"/>
                  <a:gd name="T1" fmla="*/ 30 h 40"/>
                  <a:gd name="T2" fmla="*/ 32 w 46"/>
                  <a:gd name="T3" fmla="*/ 27 h 40"/>
                  <a:gd name="T4" fmla="*/ 36 w 46"/>
                  <a:gd name="T5" fmla="*/ 24 h 40"/>
                  <a:gd name="T6" fmla="*/ 46 w 46"/>
                  <a:gd name="T7" fmla="*/ 21 h 40"/>
                  <a:gd name="T8" fmla="*/ 43 w 46"/>
                  <a:gd name="T9" fmla="*/ 18 h 40"/>
                  <a:gd name="T10" fmla="*/ 39 w 46"/>
                  <a:gd name="T11" fmla="*/ 14 h 40"/>
                  <a:gd name="T12" fmla="*/ 38 w 46"/>
                  <a:gd name="T13" fmla="*/ 10 h 40"/>
                  <a:gd name="T14" fmla="*/ 31 w 46"/>
                  <a:gd name="T15" fmla="*/ 9 h 40"/>
                  <a:gd name="T16" fmla="*/ 28 w 46"/>
                  <a:gd name="T17" fmla="*/ 3 h 40"/>
                  <a:gd name="T18" fmla="*/ 19 w 46"/>
                  <a:gd name="T19" fmla="*/ 3 h 40"/>
                  <a:gd name="T20" fmla="*/ 11 w 46"/>
                  <a:gd name="T21" fmla="*/ 0 h 40"/>
                  <a:gd name="T22" fmla="*/ 8 w 46"/>
                  <a:gd name="T23" fmla="*/ 3 h 40"/>
                  <a:gd name="T24" fmla="*/ 1 w 46"/>
                  <a:gd name="T25" fmla="*/ 3 h 40"/>
                  <a:gd name="T26" fmla="*/ 0 w 46"/>
                  <a:gd name="T27" fmla="*/ 4 h 40"/>
                  <a:gd name="T28" fmla="*/ 4 w 46"/>
                  <a:gd name="T29" fmla="*/ 6 h 40"/>
                  <a:gd name="T30" fmla="*/ 8 w 46"/>
                  <a:gd name="T31" fmla="*/ 11 h 40"/>
                  <a:gd name="T32" fmla="*/ 15 w 46"/>
                  <a:gd name="T33" fmla="*/ 16 h 40"/>
                  <a:gd name="T34" fmla="*/ 19 w 46"/>
                  <a:gd name="T35" fmla="*/ 18 h 40"/>
                  <a:gd name="T36" fmla="*/ 25 w 46"/>
                  <a:gd name="T37" fmla="*/ 24 h 40"/>
                  <a:gd name="T38" fmla="*/ 25 w 46"/>
                  <a:gd name="T39" fmla="*/ 30 h 40"/>
                  <a:gd name="T40" fmla="*/ 28 w 46"/>
                  <a:gd name="T41" fmla="*/ 38 h 40"/>
                  <a:gd name="T42" fmla="*/ 31 w 46"/>
                  <a:gd name="T43" fmla="*/ 40 h 40"/>
                  <a:gd name="T44" fmla="*/ 32 w 46"/>
                  <a:gd name="T45" fmla="*/ 37 h 40"/>
                  <a:gd name="T46" fmla="*/ 35 w 46"/>
                  <a:gd name="T47" fmla="*/ 3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40"/>
                  <a:gd name="T74" fmla="*/ 46 w 4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40">
                    <a:moveTo>
                      <a:pt x="35" y="30"/>
                    </a:moveTo>
                    <a:lnTo>
                      <a:pt x="32" y="27"/>
                    </a:lnTo>
                    <a:lnTo>
                      <a:pt x="36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8" y="3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11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2" y="37"/>
                    </a:lnTo>
                    <a:lnTo>
                      <a:pt x="35" y="3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4" name="Freeform 1047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5" name="Freeform 1048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6" name="Freeform 1049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4"/>
              </a:xfrm>
              <a:custGeom>
                <a:avLst/>
                <a:gdLst>
                  <a:gd name="T0" fmla="*/ 21 w 27"/>
                  <a:gd name="T1" fmla="*/ 2 h 14"/>
                  <a:gd name="T2" fmla="*/ 14 w 27"/>
                  <a:gd name="T3" fmla="*/ 2 h 14"/>
                  <a:gd name="T4" fmla="*/ 10 w 27"/>
                  <a:gd name="T5" fmla="*/ 0 h 14"/>
                  <a:gd name="T6" fmla="*/ 8 w 27"/>
                  <a:gd name="T7" fmla="*/ 3 h 14"/>
                  <a:gd name="T8" fmla="*/ 4 w 27"/>
                  <a:gd name="T9" fmla="*/ 5 h 14"/>
                  <a:gd name="T10" fmla="*/ 0 w 27"/>
                  <a:gd name="T11" fmla="*/ 6 h 14"/>
                  <a:gd name="T12" fmla="*/ 0 w 27"/>
                  <a:gd name="T13" fmla="*/ 9 h 14"/>
                  <a:gd name="T14" fmla="*/ 0 w 27"/>
                  <a:gd name="T15" fmla="*/ 12 h 14"/>
                  <a:gd name="T16" fmla="*/ 10 w 27"/>
                  <a:gd name="T17" fmla="*/ 14 h 14"/>
                  <a:gd name="T18" fmla="*/ 27 w 27"/>
                  <a:gd name="T19" fmla="*/ 12 h 14"/>
                  <a:gd name="T20" fmla="*/ 24 w 27"/>
                  <a:gd name="T21" fmla="*/ 2 h 14"/>
                  <a:gd name="T22" fmla="*/ 21 w 27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4"/>
                  <a:gd name="T38" fmla="*/ 27 w 27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4">
                    <a:moveTo>
                      <a:pt x="21" y="2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4"/>
                    </a:lnTo>
                    <a:lnTo>
                      <a:pt x="27" y="12"/>
                    </a:lnTo>
                    <a:lnTo>
                      <a:pt x="24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7" name="Freeform 1050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4"/>
              </a:xfrm>
              <a:custGeom>
                <a:avLst/>
                <a:gdLst>
                  <a:gd name="T0" fmla="*/ 21 w 27"/>
                  <a:gd name="T1" fmla="*/ 2 h 14"/>
                  <a:gd name="T2" fmla="*/ 14 w 27"/>
                  <a:gd name="T3" fmla="*/ 2 h 14"/>
                  <a:gd name="T4" fmla="*/ 10 w 27"/>
                  <a:gd name="T5" fmla="*/ 0 h 14"/>
                  <a:gd name="T6" fmla="*/ 8 w 27"/>
                  <a:gd name="T7" fmla="*/ 3 h 14"/>
                  <a:gd name="T8" fmla="*/ 4 w 27"/>
                  <a:gd name="T9" fmla="*/ 5 h 14"/>
                  <a:gd name="T10" fmla="*/ 0 w 27"/>
                  <a:gd name="T11" fmla="*/ 6 h 14"/>
                  <a:gd name="T12" fmla="*/ 0 w 27"/>
                  <a:gd name="T13" fmla="*/ 9 h 14"/>
                  <a:gd name="T14" fmla="*/ 0 w 27"/>
                  <a:gd name="T15" fmla="*/ 12 h 14"/>
                  <a:gd name="T16" fmla="*/ 10 w 27"/>
                  <a:gd name="T17" fmla="*/ 14 h 14"/>
                  <a:gd name="T18" fmla="*/ 27 w 27"/>
                  <a:gd name="T19" fmla="*/ 12 h 14"/>
                  <a:gd name="T20" fmla="*/ 24 w 27"/>
                  <a:gd name="T21" fmla="*/ 2 h 14"/>
                  <a:gd name="T22" fmla="*/ 21 w 27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4"/>
                  <a:gd name="T38" fmla="*/ 27 w 27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4">
                    <a:moveTo>
                      <a:pt x="21" y="2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4"/>
                    </a:lnTo>
                    <a:lnTo>
                      <a:pt x="27" y="12"/>
                    </a:lnTo>
                    <a:lnTo>
                      <a:pt x="24" y="2"/>
                    </a:lnTo>
                    <a:lnTo>
                      <a:pt x="21" y="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8" name="Freeform 1051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799" name="Freeform 1052"/>
              <p:cNvSpPr>
                <a:spLocks noChangeAspect="1"/>
              </p:cNvSpPr>
              <p:nvPr/>
            </p:nvSpPr>
            <p:spPr bwMode="auto">
              <a:xfrm>
                <a:off x="3301" y="972"/>
                <a:ext cx="110" cy="79"/>
              </a:xfrm>
              <a:custGeom>
                <a:avLst/>
                <a:gdLst>
                  <a:gd name="T0" fmla="*/ 100 w 110"/>
                  <a:gd name="T1" fmla="*/ 68 h 79"/>
                  <a:gd name="T2" fmla="*/ 106 w 110"/>
                  <a:gd name="T3" fmla="*/ 56 h 79"/>
                  <a:gd name="T4" fmla="*/ 110 w 110"/>
                  <a:gd name="T5" fmla="*/ 55 h 79"/>
                  <a:gd name="T6" fmla="*/ 109 w 110"/>
                  <a:gd name="T7" fmla="*/ 51 h 79"/>
                  <a:gd name="T8" fmla="*/ 104 w 110"/>
                  <a:gd name="T9" fmla="*/ 42 h 79"/>
                  <a:gd name="T10" fmla="*/ 101 w 110"/>
                  <a:gd name="T11" fmla="*/ 38 h 79"/>
                  <a:gd name="T12" fmla="*/ 100 w 110"/>
                  <a:gd name="T13" fmla="*/ 31 h 79"/>
                  <a:gd name="T14" fmla="*/ 96 w 110"/>
                  <a:gd name="T15" fmla="*/ 31 h 79"/>
                  <a:gd name="T16" fmla="*/ 96 w 110"/>
                  <a:gd name="T17" fmla="*/ 28 h 79"/>
                  <a:gd name="T18" fmla="*/ 101 w 110"/>
                  <a:gd name="T19" fmla="*/ 22 h 79"/>
                  <a:gd name="T20" fmla="*/ 96 w 110"/>
                  <a:gd name="T21" fmla="*/ 12 h 79"/>
                  <a:gd name="T22" fmla="*/ 93 w 110"/>
                  <a:gd name="T23" fmla="*/ 4 h 79"/>
                  <a:gd name="T24" fmla="*/ 86 w 110"/>
                  <a:gd name="T25" fmla="*/ 1 h 79"/>
                  <a:gd name="T26" fmla="*/ 68 w 110"/>
                  <a:gd name="T27" fmla="*/ 4 h 79"/>
                  <a:gd name="T28" fmla="*/ 58 w 110"/>
                  <a:gd name="T29" fmla="*/ 3 h 79"/>
                  <a:gd name="T30" fmla="*/ 52 w 110"/>
                  <a:gd name="T31" fmla="*/ 5 h 79"/>
                  <a:gd name="T32" fmla="*/ 46 w 110"/>
                  <a:gd name="T33" fmla="*/ 4 h 79"/>
                  <a:gd name="T34" fmla="*/ 42 w 110"/>
                  <a:gd name="T35" fmla="*/ 3 h 79"/>
                  <a:gd name="T36" fmla="*/ 38 w 110"/>
                  <a:gd name="T37" fmla="*/ 0 h 79"/>
                  <a:gd name="T38" fmla="*/ 32 w 110"/>
                  <a:gd name="T39" fmla="*/ 0 h 79"/>
                  <a:gd name="T40" fmla="*/ 23 w 110"/>
                  <a:gd name="T41" fmla="*/ 4 h 79"/>
                  <a:gd name="T42" fmla="*/ 21 w 110"/>
                  <a:gd name="T43" fmla="*/ 8 h 79"/>
                  <a:gd name="T44" fmla="*/ 15 w 110"/>
                  <a:gd name="T45" fmla="*/ 10 h 79"/>
                  <a:gd name="T46" fmla="*/ 3 w 110"/>
                  <a:gd name="T47" fmla="*/ 15 h 79"/>
                  <a:gd name="T48" fmla="*/ 1 w 110"/>
                  <a:gd name="T49" fmla="*/ 15 h 79"/>
                  <a:gd name="T50" fmla="*/ 1 w 110"/>
                  <a:gd name="T51" fmla="*/ 21 h 79"/>
                  <a:gd name="T52" fmla="*/ 3 w 110"/>
                  <a:gd name="T53" fmla="*/ 25 h 79"/>
                  <a:gd name="T54" fmla="*/ 0 w 110"/>
                  <a:gd name="T55" fmla="*/ 31 h 79"/>
                  <a:gd name="T56" fmla="*/ 6 w 110"/>
                  <a:gd name="T57" fmla="*/ 35 h 79"/>
                  <a:gd name="T58" fmla="*/ 6 w 110"/>
                  <a:gd name="T59" fmla="*/ 38 h 79"/>
                  <a:gd name="T60" fmla="*/ 10 w 110"/>
                  <a:gd name="T61" fmla="*/ 44 h 79"/>
                  <a:gd name="T62" fmla="*/ 7 w 110"/>
                  <a:gd name="T63" fmla="*/ 48 h 79"/>
                  <a:gd name="T64" fmla="*/ 10 w 110"/>
                  <a:gd name="T65" fmla="*/ 52 h 79"/>
                  <a:gd name="T66" fmla="*/ 10 w 110"/>
                  <a:gd name="T67" fmla="*/ 56 h 79"/>
                  <a:gd name="T68" fmla="*/ 15 w 110"/>
                  <a:gd name="T69" fmla="*/ 59 h 79"/>
                  <a:gd name="T70" fmla="*/ 21 w 110"/>
                  <a:gd name="T71" fmla="*/ 62 h 79"/>
                  <a:gd name="T72" fmla="*/ 27 w 110"/>
                  <a:gd name="T73" fmla="*/ 62 h 79"/>
                  <a:gd name="T74" fmla="*/ 25 w 110"/>
                  <a:gd name="T75" fmla="*/ 66 h 79"/>
                  <a:gd name="T76" fmla="*/ 31 w 110"/>
                  <a:gd name="T77" fmla="*/ 69 h 79"/>
                  <a:gd name="T78" fmla="*/ 34 w 110"/>
                  <a:gd name="T79" fmla="*/ 68 h 79"/>
                  <a:gd name="T80" fmla="*/ 34 w 110"/>
                  <a:gd name="T81" fmla="*/ 65 h 79"/>
                  <a:gd name="T82" fmla="*/ 41 w 110"/>
                  <a:gd name="T83" fmla="*/ 66 h 79"/>
                  <a:gd name="T84" fmla="*/ 44 w 110"/>
                  <a:gd name="T85" fmla="*/ 69 h 79"/>
                  <a:gd name="T86" fmla="*/ 48 w 110"/>
                  <a:gd name="T87" fmla="*/ 70 h 79"/>
                  <a:gd name="T88" fmla="*/ 54 w 110"/>
                  <a:gd name="T89" fmla="*/ 72 h 79"/>
                  <a:gd name="T90" fmla="*/ 56 w 110"/>
                  <a:gd name="T91" fmla="*/ 75 h 79"/>
                  <a:gd name="T92" fmla="*/ 59 w 110"/>
                  <a:gd name="T93" fmla="*/ 77 h 79"/>
                  <a:gd name="T94" fmla="*/ 63 w 110"/>
                  <a:gd name="T95" fmla="*/ 75 h 79"/>
                  <a:gd name="T96" fmla="*/ 66 w 110"/>
                  <a:gd name="T97" fmla="*/ 77 h 79"/>
                  <a:gd name="T98" fmla="*/ 68 w 110"/>
                  <a:gd name="T99" fmla="*/ 79 h 79"/>
                  <a:gd name="T100" fmla="*/ 72 w 110"/>
                  <a:gd name="T101" fmla="*/ 79 h 79"/>
                  <a:gd name="T102" fmla="*/ 75 w 110"/>
                  <a:gd name="T103" fmla="*/ 76 h 79"/>
                  <a:gd name="T104" fmla="*/ 79 w 110"/>
                  <a:gd name="T105" fmla="*/ 76 h 79"/>
                  <a:gd name="T106" fmla="*/ 82 w 110"/>
                  <a:gd name="T107" fmla="*/ 75 h 79"/>
                  <a:gd name="T108" fmla="*/ 87 w 110"/>
                  <a:gd name="T109" fmla="*/ 75 h 79"/>
                  <a:gd name="T110" fmla="*/ 90 w 110"/>
                  <a:gd name="T111" fmla="*/ 75 h 79"/>
                  <a:gd name="T112" fmla="*/ 99 w 110"/>
                  <a:gd name="T113" fmla="*/ 76 h 79"/>
                  <a:gd name="T114" fmla="*/ 97 w 110"/>
                  <a:gd name="T115" fmla="*/ 77 h 79"/>
                  <a:gd name="T116" fmla="*/ 101 w 110"/>
                  <a:gd name="T117" fmla="*/ 76 h 79"/>
                  <a:gd name="T118" fmla="*/ 100 w 110"/>
                  <a:gd name="T119" fmla="*/ 68 h 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79"/>
                  <a:gd name="T182" fmla="*/ 110 w 110"/>
                  <a:gd name="T183" fmla="*/ 79 h 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79">
                    <a:moveTo>
                      <a:pt x="100" y="68"/>
                    </a:moveTo>
                    <a:lnTo>
                      <a:pt x="106" y="56"/>
                    </a:lnTo>
                    <a:lnTo>
                      <a:pt x="110" y="55"/>
                    </a:lnTo>
                    <a:lnTo>
                      <a:pt x="109" y="51"/>
                    </a:lnTo>
                    <a:lnTo>
                      <a:pt x="104" y="42"/>
                    </a:lnTo>
                    <a:lnTo>
                      <a:pt x="101" y="38"/>
                    </a:lnTo>
                    <a:lnTo>
                      <a:pt x="100" y="31"/>
                    </a:lnTo>
                    <a:lnTo>
                      <a:pt x="96" y="31"/>
                    </a:lnTo>
                    <a:lnTo>
                      <a:pt x="96" y="28"/>
                    </a:lnTo>
                    <a:lnTo>
                      <a:pt x="101" y="22"/>
                    </a:lnTo>
                    <a:lnTo>
                      <a:pt x="96" y="12"/>
                    </a:lnTo>
                    <a:lnTo>
                      <a:pt x="93" y="4"/>
                    </a:lnTo>
                    <a:lnTo>
                      <a:pt x="86" y="1"/>
                    </a:lnTo>
                    <a:lnTo>
                      <a:pt x="68" y="4"/>
                    </a:lnTo>
                    <a:lnTo>
                      <a:pt x="58" y="3"/>
                    </a:lnTo>
                    <a:lnTo>
                      <a:pt x="52" y="5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5" y="59"/>
                    </a:lnTo>
                    <a:lnTo>
                      <a:pt x="21" y="62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31" y="69"/>
                    </a:lnTo>
                    <a:lnTo>
                      <a:pt x="34" y="68"/>
                    </a:lnTo>
                    <a:lnTo>
                      <a:pt x="34" y="65"/>
                    </a:lnTo>
                    <a:lnTo>
                      <a:pt x="41" y="66"/>
                    </a:lnTo>
                    <a:lnTo>
                      <a:pt x="44" y="69"/>
                    </a:lnTo>
                    <a:lnTo>
                      <a:pt x="48" y="70"/>
                    </a:lnTo>
                    <a:lnTo>
                      <a:pt x="54" y="72"/>
                    </a:lnTo>
                    <a:lnTo>
                      <a:pt x="56" y="75"/>
                    </a:lnTo>
                    <a:lnTo>
                      <a:pt x="59" y="77"/>
                    </a:lnTo>
                    <a:lnTo>
                      <a:pt x="63" y="75"/>
                    </a:lnTo>
                    <a:lnTo>
                      <a:pt x="66" y="77"/>
                    </a:lnTo>
                    <a:lnTo>
                      <a:pt x="68" y="79"/>
                    </a:lnTo>
                    <a:lnTo>
                      <a:pt x="72" y="79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9" y="76"/>
                    </a:lnTo>
                    <a:lnTo>
                      <a:pt x="97" y="77"/>
                    </a:lnTo>
                    <a:lnTo>
                      <a:pt x="101" y="76"/>
                    </a:lnTo>
                    <a:lnTo>
                      <a:pt x="100" y="68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0" name="Freeform 1053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3"/>
              </a:xfrm>
              <a:custGeom>
                <a:avLst/>
                <a:gdLst>
                  <a:gd name="T0" fmla="*/ 21 w 27"/>
                  <a:gd name="T1" fmla="*/ 0 h 13"/>
                  <a:gd name="T2" fmla="*/ 14 w 27"/>
                  <a:gd name="T3" fmla="*/ 0 h 13"/>
                  <a:gd name="T4" fmla="*/ 10 w 27"/>
                  <a:gd name="T5" fmla="*/ 0 h 13"/>
                  <a:gd name="T6" fmla="*/ 8 w 27"/>
                  <a:gd name="T7" fmla="*/ 3 h 13"/>
                  <a:gd name="T8" fmla="*/ 4 w 27"/>
                  <a:gd name="T9" fmla="*/ 3 h 13"/>
                  <a:gd name="T10" fmla="*/ 0 w 27"/>
                  <a:gd name="T11" fmla="*/ 6 h 13"/>
                  <a:gd name="T12" fmla="*/ 0 w 27"/>
                  <a:gd name="T13" fmla="*/ 9 h 13"/>
                  <a:gd name="T14" fmla="*/ 0 w 27"/>
                  <a:gd name="T15" fmla="*/ 12 h 13"/>
                  <a:gd name="T16" fmla="*/ 10 w 27"/>
                  <a:gd name="T17" fmla="*/ 13 h 13"/>
                  <a:gd name="T18" fmla="*/ 27 w 27"/>
                  <a:gd name="T19" fmla="*/ 10 h 13"/>
                  <a:gd name="T20" fmla="*/ 24 w 27"/>
                  <a:gd name="T21" fmla="*/ 2 h 13"/>
                  <a:gd name="T22" fmla="*/ 21 w 27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3"/>
                  <a:gd name="T38" fmla="*/ 27 w 27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3">
                    <a:moveTo>
                      <a:pt x="21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3"/>
                    </a:lnTo>
                    <a:lnTo>
                      <a:pt x="27" y="10"/>
                    </a:lnTo>
                    <a:lnTo>
                      <a:pt x="2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1" name="Freeform 1054"/>
              <p:cNvSpPr>
                <a:spLocks noChangeAspect="1"/>
              </p:cNvSpPr>
              <p:nvPr/>
            </p:nvSpPr>
            <p:spPr bwMode="auto">
              <a:xfrm>
                <a:off x="3359" y="963"/>
                <a:ext cx="27" cy="13"/>
              </a:xfrm>
              <a:custGeom>
                <a:avLst/>
                <a:gdLst>
                  <a:gd name="T0" fmla="*/ 21 w 27"/>
                  <a:gd name="T1" fmla="*/ 0 h 13"/>
                  <a:gd name="T2" fmla="*/ 14 w 27"/>
                  <a:gd name="T3" fmla="*/ 0 h 13"/>
                  <a:gd name="T4" fmla="*/ 10 w 27"/>
                  <a:gd name="T5" fmla="*/ 0 h 13"/>
                  <a:gd name="T6" fmla="*/ 8 w 27"/>
                  <a:gd name="T7" fmla="*/ 3 h 13"/>
                  <a:gd name="T8" fmla="*/ 4 w 27"/>
                  <a:gd name="T9" fmla="*/ 3 h 13"/>
                  <a:gd name="T10" fmla="*/ 0 w 27"/>
                  <a:gd name="T11" fmla="*/ 6 h 13"/>
                  <a:gd name="T12" fmla="*/ 0 w 27"/>
                  <a:gd name="T13" fmla="*/ 9 h 13"/>
                  <a:gd name="T14" fmla="*/ 0 w 27"/>
                  <a:gd name="T15" fmla="*/ 12 h 13"/>
                  <a:gd name="T16" fmla="*/ 10 w 27"/>
                  <a:gd name="T17" fmla="*/ 13 h 13"/>
                  <a:gd name="T18" fmla="*/ 27 w 27"/>
                  <a:gd name="T19" fmla="*/ 10 h 13"/>
                  <a:gd name="T20" fmla="*/ 24 w 27"/>
                  <a:gd name="T21" fmla="*/ 2 h 13"/>
                  <a:gd name="T22" fmla="*/ 21 w 27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3"/>
                  <a:gd name="T38" fmla="*/ 27 w 27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3">
                    <a:moveTo>
                      <a:pt x="21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0" y="13"/>
                    </a:lnTo>
                    <a:lnTo>
                      <a:pt x="27" y="10"/>
                    </a:lnTo>
                    <a:lnTo>
                      <a:pt x="24" y="2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2" name="Freeform 1055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9"/>
              </a:xfrm>
              <a:custGeom>
                <a:avLst/>
                <a:gdLst>
                  <a:gd name="T0" fmla="*/ 41 w 59"/>
                  <a:gd name="T1" fmla="*/ 36 h 39"/>
                  <a:gd name="T2" fmla="*/ 42 w 59"/>
                  <a:gd name="T3" fmla="*/ 36 h 39"/>
                  <a:gd name="T4" fmla="*/ 42 w 59"/>
                  <a:gd name="T5" fmla="*/ 34 h 39"/>
                  <a:gd name="T6" fmla="*/ 47 w 59"/>
                  <a:gd name="T7" fmla="*/ 32 h 39"/>
                  <a:gd name="T8" fmla="*/ 49 w 59"/>
                  <a:gd name="T9" fmla="*/ 31 h 39"/>
                  <a:gd name="T10" fmla="*/ 52 w 59"/>
                  <a:gd name="T11" fmla="*/ 31 h 39"/>
                  <a:gd name="T12" fmla="*/ 51 w 59"/>
                  <a:gd name="T13" fmla="*/ 28 h 39"/>
                  <a:gd name="T14" fmla="*/ 51 w 59"/>
                  <a:gd name="T15" fmla="*/ 24 h 39"/>
                  <a:gd name="T16" fmla="*/ 51 w 59"/>
                  <a:gd name="T17" fmla="*/ 19 h 39"/>
                  <a:gd name="T18" fmla="*/ 54 w 59"/>
                  <a:gd name="T19" fmla="*/ 18 h 39"/>
                  <a:gd name="T20" fmla="*/ 55 w 59"/>
                  <a:gd name="T21" fmla="*/ 15 h 39"/>
                  <a:gd name="T22" fmla="*/ 58 w 59"/>
                  <a:gd name="T23" fmla="*/ 15 h 39"/>
                  <a:gd name="T24" fmla="*/ 59 w 59"/>
                  <a:gd name="T25" fmla="*/ 12 h 39"/>
                  <a:gd name="T26" fmla="*/ 56 w 59"/>
                  <a:gd name="T27" fmla="*/ 12 h 39"/>
                  <a:gd name="T28" fmla="*/ 56 w 59"/>
                  <a:gd name="T29" fmla="*/ 8 h 39"/>
                  <a:gd name="T30" fmla="*/ 52 w 59"/>
                  <a:gd name="T31" fmla="*/ 7 h 39"/>
                  <a:gd name="T32" fmla="*/ 48 w 59"/>
                  <a:gd name="T33" fmla="*/ 5 h 39"/>
                  <a:gd name="T34" fmla="*/ 44 w 59"/>
                  <a:gd name="T35" fmla="*/ 3 h 39"/>
                  <a:gd name="T36" fmla="*/ 38 w 59"/>
                  <a:gd name="T37" fmla="*/ 3 h 39"/>
                  <a:gd name="T38" fmla="*/ 37 w 59"/>
                  <a:gd name="T39" fmla="*/ 0 h 39"/>
                  <a:gd name="T40" fmla="*/ 30 w 59"/>
                  <a:gd name="T41" fmla="*/ 4 h 39"/>
                  <a:gd name="T42" fmla="*/ 24 w 59"/>
                  <a:gd name="T43" fmla="*/ 3 h 39"/>
                  <a:gd name="T44" fmla="*/ 18 w 59"/>
                  <a:gd name="T45" fmla="*/ 4 h 39"/>
                  <a:gd name="T46" fmla="*/ 11 w 59"/>
                  <a:gd name="T47" fmla="*/ 4 h 39"/>
                  <a:gd name="T48" fmla="*/ 4 w 59"/>
                  <a:gd name="T49" fmla="*/ 8 h 39"/>
                  <a:gd name="T50" fmla="*/ 0 w 59"/>
                  <a:gd name="T51" fmla="*/ 11 h 39"/>
                  <a:gd name="T52" fmla="*/ 1 w 59"/>
                  <a:gd name="T53" fmla="*/ 12 h 39"/>
                  <a:gd name="T54" fmla="*/ 4 w 59"/>
                  <a:gd name="T55" fmla="*/ 21 h 39"/>
                  <a:gd name="T56" fmla="*/ 4 w 59"/>
                  <a:gd name="T57" fmla="*/ 22 h 39"/>
                  <a:gd name="T58" fmla="*/ 8 w 59"/>
                  <a:gd name="T59" fmla="*/ 24 h 39"/>
                  <a:gd name="T60" fmla="*/ 17 w 59"/>
                  <a:gd name="T61" fmla="*/ 24 h 39"/>
                  <a:gd name="T62" fmla="*/ 20 w 59"/>
                  <a:gd name="T63" fmla="*/ 25 h 39"/>
                  <a:gd name="T64" fmla="*/ 23 w 59"/>
                  <a:gd name="T65" fmla="*/ 34 h 39"/>
                  <a:gd name="T66" fmla="*/ 24 w 59"/>
                  <a:gd name="T67" fmla="*/ 34 h 39"/>
                  <a:gd name="T68" fmla="*/ 31 w 59"/>
                  <a:gd name="T69" fmla="*/ 36 h 39"/>
                  <a:gd name="T70" fmla="*/ 32 w 59"/>
                  <a:gd name="T71" fmla="*/ 39 h 39"/>
                  <a:gd name="T72" fmla="*/ 37 w 59"/>
                  <a:gd name="T73" fmla="*/ 36 h 39"/>
                  <a:gd name="T74" fmla="*/ 41 w 59"/>
                  <a:gd name="T75" fmla="*/ 36 h 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9"/>
                  <a:gd name="T116" fmla="*/ 59 w 59"/>
                  <a:gd name="T117" fmla="*/ 39 h 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9">
                    <a:moveTo>
                      <a:pt x="41" y="36"/>
                    </a:moveTo>
                    <a:lnTo>
                      <a:pt x="42" y="36"/>
                    </a:lnTo>
                    <a:lnTo>
                      <a:pt x="42" y="34"/>
                    </a:lnTo>
                    <a:lnTo>
                      <a:pt x="47" y="32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1" y="28"/>
                    </a:lnTo>
                    <a:lnTo>
                      <a:pt x="51" y="24"/>
                    </a:lnTo>
                    <a:lnTo>
                      <a:pt x="51" y="19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5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7"/>
                    </a:lnTo>
                    <a:lnTo>
                      <a:pt x="48" y="5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7" y="0"/>
                    </a:lnTo>
                    <a:lnTo>
                      <a:pt x="30" y="4"/>
                    </a:lnTo>
                    <a:lnTo>
                      <a:pt x="24" y="3"/>
                    </a:lnTo>
                    <a:lnTo>
                      <a:pt x="18" y="4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7" y="24"/>
                    </a:lnTo>
                    <a:lnTo>
                      <a:pt x="20" y="2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31" y="36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3" name="Freeform 1056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9"/>
              </a:xfrm>
              <a:custGeom>
                <a:avLst/>
                <a:gdLst>
                  <a:gd name="T0" fmla="*/ 41 w 59"/>
                  <a:gd name="T1" fmla="*/ 36 h 39"/>
                  <a:gd name="T2" fmla="*/ 42 w 59"/>
                  <a:gd name="T3" fmla="*/ 36 h 39"/>
                  <a:gd name="T4" fmla="*/ 42 w 59"/>
                  <a:gd name="T5" fmla="*/ 34 h 39"/>
                  <a:gd name="T6" fmla="*/ 47 w 59"/>
                  <a:gd name="T7" fmla="*/ 32 h 39"/>
                  <a:gd name="T8" fmla="*/ 49 w 59"/>
                  <a:gd name="T9" fmla="*/ 31 h 39"/>
                  <a:gd name="T10" fmla="*/ 52 w 59"/>
                  <a:gd name="T11" fmla="*/ 31 h 39"/>
                  <a:gd name="T12" fmla="*/ 51 w 59"/>
                  <a:gd name="T13" fmla="*/ 28 h 39"/>
                  <a:gd name="T14" fmla="*/ 51 w 59"/>
                  <a:gd name="T15" fmla="*/ 24 h 39"/>
                  <a:gd name="T16" fmla="*/ 51 w 59"/>
                  <a:gd name="T17" fmla="*/ 19 h 39"/>
                  <a:gd name="T18" fmla="*/ 54 w 59"/>
                  <a:gd name="T19" fmla="*/ 18 h 39"/>
                  <a:gd name="T20" fmla="*/ 55 w 59"/>
                  <a:gd name="T21" fmla="*/ 15 h 39"/>
                  <a:gd name="T22" fmla="*/ 58 w 59"/>
                  <a:gd name="T23" fmla="*/ 15 h 39"/>
                  <a:gd name="T24" fmla="*/ 59 w 59"/>
                  <a:gd name="T25" fmla="*/ 12 h 39"/>
                  <a:gd name="T26" fmla="*/ 56 w 59"/>
                  <a:gd name="T27" fmla="*/ 12 h 39"/>
                  <a:gd name="T28" fmla="*/ 56 w 59"/>
                  <a:gd name="T29" fmla="*/ 8 h 39"/>
                  <a:gd name="T30" fmla="*/ 52 w 59"/>
                  <a:gd name="T31" fmla="*/ 7 h 39"/>
                  <a:gd name="T32" fmla="*/ 48 w 59"/>
                  <a:gd name="T33" fmla="*/ 5 h 39"/>
                  <a:gd name="T34" fmla="*/ 44 w 59"/>
                  <a:gd name="T35" fmla="*/ 3 h 39"/>
                  <a:gd name="T36" fmla="*/ 38 w 59"/>
                  <a:gd name="T37" fmla="*/ 3 h 39"/>
                  <a:gd name="T38" fmla="*/ 37 w 59"/>
                  <a:gd name="T39" fmla="*/ 0 h 39"/>
                  <a:gd name="T40" fmla="*/ 30 w 59"/>
                  <a:gd name="T41" fmla="*/ 4 h 39"/>
                  <a:gd name="T42" fmla="*/ 24 w 59"/>
                  <a:gd name="T43" fmla="*/ 3 h 39"/>
                  <a:gd name="T44" fmla="*/ 18 w 59"/>
                  <a:gd name="T45" fmla="*/ 4 h 39"/>
                  <a:gd name="T46" fmla="*/ 11 w 59"/>
                  <a:gd name="T47" fmla="*/ 4 h 39"/>
                  <a:gd name="T48" fmla="*/ 4 w 59"/>
                  <a:gd name="T49" fmla="*/ 8 h 39"/>
                  <a:gd name="T50" fmla="*/ 0 w 59"/>
                  <a:gd name="T51" fmla="*/ 11 h 39"/>
                  <a:gd name="T52" fmla="*/ 1 w 59"/>
                  <a:gd name="T53" fmla="*/ 12 h 39"/>
                  <a:gd name="T54" fmla="*/ 4 w 59"/>
                  <a:gd name="T55" fmla="*/ 21 h 39"/>
                  <a:gd name="T56" fmla="*/ 4 w 59"/>
                  <a:gd name="T57" fmla="*/ 22 h 39"/>
                  <a:gd name="T58" fmla="*/ 8 w 59"/>
                  <a:gd name="T59" fmla="*/ 24 h 39"/>
                  <a:gd name="T60" fmla="*/ 17 w 59"/>
                  <a:gd name="T61" fmla="*/ 24 h 39"/>
                  <a:gd name="T62" fmla="*/ 20 w 59"/>
                  <a:gd name="T63" fmla="*/ 25 h 39"/>
                  <a:gd name="T64" fmla="*/ 23 w 59"/>
                  <a:gd name="T65" fmla="*/ 34 h 39"/>
                  <a:gd name="T66" fmla="*/ 24 w 59"/>
                  <a:gd name="T67" fmla="*/ 34 h 39"/>
                  <a:gd name="T68" fmla="*/ 31 w 59"/>
                  <a:gd name="T69" fmla="*/ 36 h 39"/>
                  <a:gd name="T70" fmla="*/ 32 w 59"/>
                  <a:gd name="T71" fmla="*/ 39 h 39"/>
                  <a:gd name="T72" fmla="*/ 37 w 59"/>
                  <a:gd name="T73" fmla="*/ 36 h 39"/>
                  <a:gd name="T74" fmla="*/ 41 w 59"/>
                  <a:gd name="T75" fmla="*/ 36 h 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9"/>
                  <a:gd name="T116" fmla="*/ 59 w 59"/>
                  <a:gd name="T117" fmla="*/ 39 h 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9">
                    <a:moveTo>
                      <a:pt x="41" y="36"/>
                    </a:moveTo>
                    <a:lnTo>
                      <a:pt x="42" y="36"/>
                    </a:lnTo>
                    <a:lnTo>
                      <a:pt x="42" y="34"/>
                    </a:lnTo>
                    <a:lnTo>
                      <a:pt x="47" y="32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1" y="28"/>
                    </a:lnTo>
                    <a:lnTo>
                      <a:pt x="51" y="24"/>
                    </a:lnTo>
                    <a:lnTo>
                      <a:pt x="51" y="19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5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2" y="7"/>
                    </a:lnTo>
                    <a:lnTo>
                      <a:pt x="48" y="5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7" y="0"/>
                    </a:lnTo>
                    <a:lnTo>
                      <a:pt x="30" y="4"/>
                    </a:lnTo>
                    <a:lnTo>
                      <a:pt x="24" y="3"/>
                    </a:lnTo>
                    <a:lnTo>
                      <a:pt x="18" y="4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7" y="24"/>
                    </a:lnTo>
                    <a:lnTo>
                      <a:pt x="20" y="2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31" y="36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41" y="36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4" name="Freeform 1057"/>
              <p:cNvSpPr>
                <a:spLocks noChangeAspect="1"/>
              </p:cNvSpPr>
              <p:nvPr/>
            </p:nvSpPr>
            <p:spPr bwMode="auto">
              <a:xfrm>
                <a:off x="3395" y="979"/>
                <a:ext cx="126" cy="113"/>
              </a:xfrm>
              <a:custGeom>
                <a:avLst/>
                <a:gdLst>
                  <a:gd name="T0" fmla="*/ 119 w 126"/>
                  <a:gd name="T1" fmla="*/ 11 h 113"/>
                  <a:gd name="T2" fmla="*/ 119 w 126"/>
                  <a:gd name="T3" fmla="*/ 4 h 113"/>
                  <a:gd name="T4" fmla="*/ 108 w 126"/>
                  <a:gd name="T5" fmla="*/ 0 h 113"/>
                  <a:gd name="T6" fmla="*/ 95 w 126"/>
                  <a:gd name="T7" fmla="*/ 3 h 113"/>
                  <a:gd name="T8" fmla="*/ 91 w 126"/>
                  <a:gd name="T9" fmla="*/ 8 h 113"/>
                  <a:gd name="T10" fmla="*/ 81 w 126"/>
                  <a:gd name="T11" fmla="*/ 18 h 113"/>
                  <a:gd name="T12" fmla="*/ 75 w 126"/>
                  <a:gd name="T13" fmla="*/ 21 h 113"/>
                  <a:gd name="T14" fmla="*/ 67 w 126"/>
                  <a:gd name="T15" fmla="*/ 21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4 h 113"/>
                  <a:gd name="T22" fmla="*/ 20 w 126"/>
                  <a:gd name="T23" fmla="*/ 27 h 113"/>
                  <a:gd name="T24" fmla="*/ 12 w 126"/>
                  <a:gd name="T25" fmla="*/ 32 h 113"/>
                  <a:gd name="T26" fmla="*/ 10 w 126"/>
                  <a:gd name="T27" fmla="*/ 37 h 113"/>
                  <a:gd name="T28" fmla="*/ 16 w 126"/>
                  <a:gd name="T29" fmla="*/ 49 h 113"/>
                  <a:gd name="T30" fmla="*/ 5 w 126"/>
                  <a:gd name="T31" fmla="*/ 62 h 113"/>
                  <a:gd name="T32" fmla="*/ 3 w 126"/>
                  <a:gd name="T33" fmla="*/ 72 h 113"/>
                  <a:gd name="T34" fmla="*/ 0 w 126"/>
                  <a:gd name="T35" fmla="*/ 82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5 h 113"/>
                  <a:gd name="T42" fmla="*/ 34 w 126"/>
                  <a:gd name="T43" fmla="*/ 86 h 113"/>
                  <a:gd name="T44" fmla="*/ 48 w 126"/>
                  <a:gd name="T45" fmla="*/ 80 h 113"/>
                  <a:gd name="T46" fmla="*/ 53 w 126"/>
                  <a:gd name="T47" fmla="*/ 75 h 113"/>
                  <a:gd name="T48" fmla="*/ 61 w 126"/>
                  <a:gd name="T49" fmla="*/ 72 h 113"/>
                  <a:gd name="T50" fmla="*/ 72 w 126"/>
                  <a:gd name="T51" fmla="*/ 72 h 113"/>
                  <a:gd name="T52" fmla="*/ 84 w 126"/>
                  <a:gd name="T53" fmla="*/ 78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7 h 113"/>
                  <a:gd name="T60" fmla="*/ 85 w 126"/>
                  <a:gd name="T61" fmla="*/ 107 h 113"/>
                  <a:gd name="T62" fmla="*/ 88 w 126"/>
                  <a:gd name="T63" fmla="*/ 113 h 113"/>
                  <a:gd name="T64" fmla="*/ 99 w 126"/>
                  <a:gd name="T65" fmla="*/ 109 h 113"/>
                  <a:gd name="T66" fmla="*/ 105 w 126"/>
                  <a:gd name="T67" fmla="*/ 93 h 113"/>
                  <a:gd name="T68" fmla="*/ 113 w 126"/>
                  <a:gd name="T69" fmla="*/ 85 h 113"/>
                  <a:gd name="T70" fmla="*/ 126 w 126"/>
                  <a:gd name="T71" fmla="*/ 83 h 113"/>
                  <a:gd name="T72" fmla="*/ 122 w 126"/>
                  <a:gd name="T73" fmla="*/ 11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1"/>
                    </a:moveTo>
                    <a:lnTo>
                      <a:pt x="119" y="11"/>
                    </a:lnTo>
                    <a:lnTo>
                      <a:pt x="116" y="5"/>
                    </a:lnTo>
                    <a:lnTo>
                      <a:pt x="119" y="4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99" y="3"/>
                    </a:lnTo>
                    <a:lnTo>
                      <a:pt x="95" y="3"/>
                    </a:lnTo>
                    <a:lnTo>
                      <a:pt x="95" y="8"/>
                    </a:lnTo>
                    <a:lnTo>
                      <a:pt x="91" y="8"/>
                    </a:lnTo>
                    <a:lnTo>
                      <a:pt x="82" y="11"/>
                    </a:lnTo>
                    <a:lnTo>
                      <a:pt x="81" y="18"/>
                    </a:lnTo>
                    <a:lnTo>
                      <a:pt x="81" y="22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67" y="21"/>
                    </a:lnTo>
                    <a:lnTo>
                      <a:pt x="62" y="25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4"/>
                    </a:lnTo>
                    <a:lnTo>
                      <a:pt x="27" y="25"/>
                    </a:lnTo>
                    <a:lnTo>
                      <a:pt x="20" y="27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7" y="32"/>
                    </a:lnTo>
                    <a:lnTo>
                      <a:pt x="10" y="37"/>
                    </a:lnTo>
                    <a:lnTo>
                      <a:pt x="15" y="44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5" y="62"/>
                    </a:lnTo>
                    <a:lnTo>
                      <a:pt x="7" y="70"/>
                    </a:lnTo>
                    <a:lnTo>
                      <a:pt x="3" y="72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0" y="87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4" y="86"/>
                    </a:lnTo>
                    <a:lnTo>
                      <a:pt x="38" y="83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61" y="72"/>
                    </a:lnTo>
                    <a:lnTo>
                      <a:pt x="64" y="69"/>
                    </a:lnTo>
                    <a:lnTo>
                      <a:pt x="72" y="72"/>
                    </a:lnTo>
                    <a:lnTo>
                      <a:pt x="81" y="72"/>
                    </a:lnTo>
                    <a:lnTo>
                      <a:pt x="84" y="78"/>
                    </a:lnTo>
                    <a:lnTo>
                      <a:pt x="91" y="80"/>
                    </a:lnTo>
                    <a:lnTo>
                      <a:pt x="92" y="85"/>
                    </a:lnTo>
                    <a:lnTo>
                      <a:pt x="96" y="87"/>
                    </a:lnTo>
                    <a:lnTo>
                      <a:pt x="99" y="92"/>
                    </a:lnTo>
                    <a:lnTo>
                      <a:pt x="89" y="93"/>
                    </a:lnTo>
                    <a:lnTo>
                      <a:pt x="85" y="97"/>
                    </a:lnTo>
                    <a:lnTo>
                      <a:pt x="88" y="100"/>
                    </a:lnTo>
                    <a:lnTo>
                      <a:pt x="85" y="107"/>
                    </a:lnTo>
                    <a:lnTo>
                      <a:pt x="84" y="110"/>
                    </a:lnTo>
                    <a:lnTo>
                      <a:pt x="88" y="113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99" y="106"/>
                    </a:lnTo>
                    <a:lnTo>
                      <a:pt x="105" y="93"/>
                    </a:lnTo>
                    <a:lnTo>
                      <a:pt x="109" y="89"/>
                    </a:lnTo>
                    <a:lnTo>
                      <a:pt x="113" y="85"/>
                    </a:lnTo>
                    <a:lnTo>
                      <a:pt x="119" y="82"/>
                    </a:lnTo>
                    <a:lnTo>
                      <a:pt x="126" y="83"/>
                    </a:lnTo>
                    <a:lnTo>
                      <a:pt x="126" y="11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5" name="Freeform 1058"/>
              <p:cNvSpPr>
                <a:spLocks noChangeAspect="1"/>
              </p:cNvSpPr>
              <p:nvPr/>
            </p:nvSpPr>
            <p:spPr bwMode="auto">
              <a:xfrm>
                <a:off x="3395" y="979"/>
                <a:ext cx="126" cy="113"/>
              </a:xfrm>
              <a:custGeom>
                <a:avLst/>
                <a:gdLst>
                  <a:gd name="T0" fmla="*/ 119 w 126"/>
                  <a:gd name="T1" fmla="*/ 11 h 113"/>
                  <a:gd name="T2" fmla="*/ 119 w 126"/>
                  <a:gd name="T3" fmla="*/ 4 h 113"/>
                  <a:gd name="T4" fmla="*/ 108 w 126"/>
                  <a:gd name="T5" fmla="*/ 0 h 113"/>
                  <a:gd name="T6" fmla="*/ 95 w 126"/>
                  <a:gd name="T7" fmla="*/ 3 h 113"/>
                  <a:gd name="T8" fmla="*/ 91 w 126"/>
                  <a:gd name="T9" fmla="*/ 8 h 113"/>
                  <a:gd name="T10" fmla="*/ 81 w 126"/>
                  <a:gd name="T11" fmla="*/ 18 h 113"/>
                  <a:gd name="T12" fmla="*/ 75 w 126"/>
                  <a:gd name="T13" fmla="*/ 21 h 113"/>
                  <a:gd name="T14" fmla="*/ 67 w 126"/>
                  <a:gd name="T15" fmla="*/ 21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4 h 113"/>
                  <a:gd name="T22" fmla="*/ 20 w 126"/>
                  <a:gd name="T23" fmla="*/ 27 h 113"/>
                  <a:gd name="T24" fmla="*/ 12 w 126"/>
                  <a:gd name="T25" fmla="*/ 32 h 113"/>
                  <a:gd name="T26" fmla="*/ 10 w 126"/>
                  <a:gd name="T27" fmla="*/ 37 h 113"/>
                  <a:gd name="T28" fmla="*/ 16 w 126"/>
                  <a:gd name="T29" fmla="*/ 49 h 113"/>
                  <a:gd name="T30" fmla="*/ 5 w 126"/>
                  <a:gd name="T31" fmla="*/ 62 h 113"/>
                  <a:gd name="T32" fmla="*/ 3 w 126"/>
                  <a:gd name="T33" fmla="*/ 72 h 113"/>
                  <a:gd name="T34" fmla="*/ 0 w 126"/>
                  <a:gd name="T35" fmla="*/ 82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5 h 113"/>
                  <a:gd name="T42" fmla="*/ 34 w 126"/>
                  <a:gd name="T43" fmla="*/ 86 h 113"/>
                  <a:gd name="T44" fmla="*/ 48 w 126"/>
                  <a:gd name="T45" fmla="*/ 80 h 113"/>
                  <a:gd name="T46" fmla="*/ 53 w 126"/>
                  <a:gd name="T47" fmla="*/ 75 h 113"/>
                  <a:gd name="T48" fmla="*/ 61 w 126"/>
                  <a:gd name="T49" fmla="*/ 72 h 113"/>
                  <a:gd name="T50" fmla="*/ 72 w 126"/>
                  <a:gd name="T51" fmla="*/ 72 h 113"/>
                  <a:gd name="T52" fmla="*/ 84 w 126"/>
                  <a:gd name="T53" fmla="*/ 78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7 h 113"/>
                  <a:gd name="T60" fmla="*/ 85 w 126"/>
                  <a:gd name="T61" fmla="*/ 107 h 113"/>
                  <a:gd name="T62" fmla="*/ 88 w 126"/>
                  <a:gd name="T63" fmla="*/ 113 h 113"/>
                  <a:gd name="T64" fmla="*/ 99 w 126"/>
                  <a:gd name="T65" fmla="*/ 109 h 113"/>
                  <a:gd name="T66" fmla="*/ 105 w 126"/>
                  <a:gd name="T67" fmla="*/ 93 h 113"/>
                  <a:gd name="T68" fmla="*/ 113 w 126"/>
                  <a:gd name="T69" fmla="*/ 85 h 113"/>
                  <a:gd name="T70" fmla="*/ 126 w 126"/>
                  <a:gd name="T71" fmla="*/ 83 h 113"/>
                  <a:gd name="T72" fmla="*/ 122 w 126"/>
                  <a:gd name="T73" fmla="*/ 11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1"/>
                    </a:moveTo>
                    <a:lnTo>
                      <a:pt x="119" y="11"/>
                    </a:lnTo>
                    <a:lnTo>
                      <a:pt x="116" y="5"/>
                    </a:lnTo>
                    <a:lnTo>
                      <a:pt x="119" y="4"/>
                    </a:lnTo>
                    <a:lnTo>
                      <a:pt x="113" y="1"/>
                    </a:lnTo>
                    <a:lnTo>
                      <a:pt x="108" y="0"/>
                    </a:lnTo>
                    <a:lnTo>
                      <a:pt x="99" y="3"/>
                    </a:lnTo>
                    <a:lnTo>
                      <a:pt x="95" y="3"/>
                    </a:lnTo>
                    <a:lnTo>
                      <a:pt x="95" y="8"/>
                    </a:lnTo>
                    <a:lnTo>
                      <a:pt x="91" y="8"/>
                    </a:lnTo>
                    <a:lnTo>
                      <a:pt x="82" y="11"/>
                    </a:lnTo>
                    <a:lnTo>
                      <a:pt x="81" y="18"/>
                    </a:lnTo>
                    <a:lnTo>
                      <a:pt x="81" y="22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67" y="21"/>
                    </a:lnTo>
                    <a:lnTo>
                      <a:pt x="62" y="25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4"/>
                    </a:lnTo>
                    <a:lnTo>
                      <a:pt x="27" y="25"/>
                    </a:lnTo>
                    <a:lnTo>
                      <a:pt x="20" y="27"/>
                    </a:lnTo>
                    <a:lnTo>
                      <a:pt x="15" y="29"/>
                    </a:lnTo>
                    <a:lnTo>
                      <a:pt x="12" y="32"/>
                    </a:lnTo>
                    <a:lnTo>
                      <a:pt x="7" y="32"/>
                    </a:lnTo>
                    <a:lnTo>
                      <a:pt x="10" y="37"/>
                    </a:lnTo>
                    <a:lnTo>
                      <a:pt x="15" y="44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5" y="62"/>
                    </a:lnTo>
                    <a:lnTo>
                      <a:pt x="7" y="70"/>
                    </a:lnTo>
                    <a:lnTo>
                      <a:pt x="3" y="72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0" y="87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4" y="85"/>
                    </a:lnTo>
                    <a:lnTo>
                      <a:pt x="30" y="85"/>
                    </a:lnTo>
                    <a:lnTo>
                      <a:pt x="34" y="86"/>
                    </a:lnTo>
                    <a:lnTo>
                      <a:pt x="38" y="83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61" y="72"/>
                    </a:lnTo>
                    <a:lnTo>
                      <a:pt x="64" y="69"/>
                    </a:lnTo>
                    <a:lnTo>
                      <a:pt x="72" y="72"/>
                    </a:lnTo>
                    <a:lnTo>
                      <a:pt x="81" y="72"/>
                    </a:lnTo>
                    <a:lnTo>
                      <a:pt x="84" y="78"/>
                    </a:lnTo>
                    <a:lnTo>
                      <a:pt x="91" y="80"/>
                    </a:lnTo>
                    <a:lnTo>
                      <a:pt x="92" y="85"/>
                    </a:lnTo>
                    <a:lnTo>
                      <a:pt x="96" y="87"/>
                    </a:lnTo>
                    <a:lnTo>
                      <a:pt x="99" y="92"/>
                    </a:lnTo>
                    <a:lnTo>
                      <a:pt x="89" y="93"/>
                    </a:lnTo>
                    <a:lnTo>
                      <a:pt x="85" y="97"/>
                    </a:lnTo>
                    <a:lnTo>
                      <a:pt x="88" y="100"/>
                    </a:lnTo>
                    <a:lnTo>
                      <a:pt x="85" y="107"/>
                    </a:lnTo>
                    <a:lnTo>
                      <a:pt x="84" y="110"/>
                    </a:lnTo>
                    <a:lnTo>
                      <a:pt x="88" y="113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99" y="106"/>
                    </a:lnTo>
                    <a:lnTo>
                      <a:pt x="105" y="93"/>
                    </a:lnTo>
                    <a:lnTo>
                      <a:pt x="109" y="89"/>
                    </a:lnTo>
                    <a:lnTo>
                      <a:pt x="113" y="85"/>
                    </a:lnTo>
                    <a:lnTo>
                      <a:pt x="119" y="82"/>
                    </a:lnTo>
                    <a:lnTo>
                      <a:pt x="126" y="83"/>
                    </a:lnTo>
                    <a:lnTo>
                      <a:pt x="126" y="11"/>
                    </a:lnTo>
                    <a:lnTo>
                      <a:pt x="122" y="1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6" name="Freeform 1059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8"/>
              </a:xfrm>
              <a:custGeom>
                <a:avLst/>
                <a:gdLst>
                  <a:gd name="T0" fmla="*/ 41 w 59"/>
                  <a:gd name="T1" fmla="*/ 36 h 38"/>
                  <a:gd name="T2" fmla="*/ 42 w 59"/>
                  <a:gd name="T3" fmla="*/ 35 h 38"/>
                  <a:gd name="T4" fmla="*/ 42 w 59"/>
                  <a:gd name="T5" fmla="*/ 32 h 38"/>
                  <a:gd name="T6" fmla="*/ 47 w 59"/>
                  <a:gd name="T7" fmla="*/ 31 h 38"/>
                  <a:gd name="T8" fmla="*/ 49 w 59"/>
                  <a:gd name="T9" fmla="*/ 29 h 38"/>
                  <a:gd name="T10" fmla="*/ 52 w 59"/>
                  <a:gd name="T11" fmla="*/ 31 h 38"/>
                  <a:gd name="T12" fmla="*/ 51 w 59"/>
                  <a:gd name="T13" fmla="*/ 27 h 38"/>
                  <a:gd name="T14" fmla="*/ 51 w 59"/>
                  <a:gd name="T15" fmla="*/ 22 h 38"/>
                  <a:gd name="T16" fmla="*/ 51 w 59"/>
                  <a:gd name="T17" fmla="*/ 18 h 38"/>
                  <a:gd name="T18" fmla="*/ 54 w 59"/>
                  <a:gd name="T19" fmla="*/ 18 h 38"/>
                  <a:gd name="T20" fmla="*/ 55 w 59"/>
                  <a:gd name="T21" fmla="*/ 15 h 38"/>
                  <a:gd name="T22" fmla="*/ 58 w 59"/>
                  <a:gd name="T23" fmla="*/ 14 h 38"/>
                  <a:gd name="T24" fmla="*/ 59 w 59"/>
                  <a:gd name="T25" fmla="*/ 12 h 38"/>
                  <a:gd name="T26" fmla="*/ 56 w 59"/>
                  <a:gd name="T27" fmla="*/ 11 h 38"/>
                  <a:gd name="T28" fmla="*/ 56 w 59"/>
                  <a:gd name="T29" fmla="*/ 7 h 38"/>
                  <a:gd name="T30" fmla="*/ 52 w 59"/>
                  <a:gd name="T31" fmla="*/ 5 h 38"/>
                  <a:gd name="T32" fmla="*/ 48 w 59"/>
                  <a:gd name="T33" fmla="*/ 4 h 38"/>
                  <a:gd name="T34" fmla="*/ 44 w 59"/>
                  <a:gd name="T35" fmla="*/ 3 h 38"/>
                  <a:gd name="T36" fmla="*/ 38 w 59"/>
                  <a:gd name="T37" fmla="*/ 1 h 38"/>
                  <a:gd name="T38" fmla="*/ 37 w 59"/>
                  <a:gd name="T39" fmla="*/ 0 h 38"/>
                  <a:gd name="T40" fmla="*/ 30 w 59"/>
                  <a:gd name="T41" fmla="*/ 3 h 38"/>
                  <a:gd name="T42" fmla="*/ 24 w 59"/>
                  <a:gd name="T43" fmla="*/ 3 h 38"/>
                  <a:gd name="T44" fmla="*/ 18 w 59"/>
                  <a:gd name="T45" fmla="*/ 3 h 38"/>
                  <a:gd name="T46" fmla="*/ 11 w 59"/>
                  <a:gd name="T47" fmla="*/ 3 h 38"/>
                  <a:gd name="T48" fmla="*/ 4 w 59"/>
                  <a:gd name="T49" fmla="*/ 7 h 38"/>
                  <a:gd name="T50" fmla="*/ 0 w 59"/>
                  <a:gd name="T51" fmla="*/ 10 h 38"/>
                  <a:gd name="T52" fmla="*/ 1 w 59"/>
                  <a:gd name="T53" fmla="*/ 12 h 38"/>
                  <a:gd name="T54" fmla="*/ 4 w 59"/>
                  <a:gd name="T55" fmla="*/ 19 h 38"/>
                  <a:gd name="T56" fmla="*/ 4 w 59"/>
                  <a:gd name="T57" fmla="*/ 21 h 38"/>
                  <a:gd name="T58" fmla="*/ 8 w 59"/>
                  <a:gd name="T59" fmla="*/ 22 h 38"/>
                  <a:gd name="T60" fmla="*/ 17 w 59"/>
                  <a:gd name="T61" fmla="*/ 22 h 38"/>
                  <a:gd name="T62" fmla="*/ 20 w 59"/>
                  <a:gd name="T63" fmla="*/ 24 h 38"/>
                  <a:gd name="T64" fmla="*/ 23 w 59"/>
                  <a:gd name="T65" fmla="*/ 32 h 38"/>
                  <a:gd name="T66" fmla="*/ 24 w 59"/>
                  <a:gd name="T67" fmla="*/ 32 h 38"/>
                  <a:gd name="T68" fmla="*/ 31 w 59"/>
                  <a:gd name="T69" fmla="*/ 35 h 38"/>
                  <a:gd name="T70" fmla="*/ 32 w 59"/>
                  <a:gd name="T71" fmla="*/ 38 h 38"/>
                  <a:gd name="T72" fmla="*/ 37 w 59"/>
                  <a:gd name="T73" fmla="*/ 35 h 38"/>
                  <a:gd name="T74" fmla="*/ 41 w 59"/>
                  <a:gd name="T75" fmla="*/ 36 h 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8"/>
                  <a:gd name="T116" fmla="*/ 59 w 59"/>
                  <a:gd name="T117" fmla="*/ 38 h 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8">
                    <a:moveTo>
                      <a:pt x="41" y="36"/>
                    </a:moveTo>
                    <a:lnTo>
                      <a:pt x="42" y="35"/>
                    </a:lnTo>
                    <a:lnTo>
                      <a:pt x="42" y="32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52" y="31"/>
                    </a:lnTo>
                    <a:lnTo>
                      <a:pt x="51" y="27"/>
                    </a:lnTo>
                    <a:lnTo>
                      <a:pt x="51" y="22"/>
                    </a:lnTo>
                    <a:lnTo>
                      <a:pt x="51" y="18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4"/>
                    </a:lnTo>
                    <a:lnTo>
                      <a:pt x="59" y="12"/>
                    </a:lnTo>
                    <a:lnTo>
                      <a:pt x="56" y="11"/>
                    </a:lnTo>
                    <a:lnTo>
                      <a:pt x="56" y="7"/>
                    </a:lnTo>
                    <a:lnTo>
                      <a:pt x="52" y="5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8" y="22"/>
                    </a:lnTo>
                    <a:lnTo>
                      <a:pt x="17" y="22"/>
                    </a:lnTo>
                    <a:lnTo>
                      <a:pt x="20" y="24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7" y="35"/>
                    </a:lnTo>
                    <a:lnTo>
                      <a:pt x="41" y="3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7" name="Freeform 1060"/>
              <p:cNvSpPr>
                <a:spLocks noChangeAspect="1"/>
              </p:cNvSpPr>
              <p:nvPr/>
            </p:nvSpPr>
            <p:spPr bwMode="auto">
              <a:xfrm>
                <a:off x="3363" y="941"/>
                <a:ext cx="59" cy="38"/>
              </a:xfrm>
              <a:custGeom>
                <a:avLst/>
                <a:gdLst>
                  <a:gd name="T0" fmla="*/ 41 w 59"/>
                  <a:gd name="T1" fmla="*/ 36 h 38"/>
                  <a:gd name="T2" fmla="*/ 42 w 59"/>
                  <a:gd name="T3" fmla="*/ 35 h 38"/>
                  <a:gd name="T4" fmla="*/ 42 w 59"/>
                  <a:gd name="T5" fmla="*/ 32 h 38"/>
                  <a:gd name="T6" fmla="*/ 47 w 59"/>
                  <a:gd name="T7" fmla="*/ 31 h 38"/>
                  <a:gd name="T8" fmla="*/ 49 w 59"/>
                  <a:gd name="T9" fmla="*/ 29 h 38"/>
                  <a:gd name="T10" fmla="*/ 52 w 59"/>
                  <a:gd name="T11" fmla="*/ 31 h 38"/>
                  <a:gd name="T12" fmla="*/ 51 w 59"/>
                  <a:gd name="T13" fmla="*/ 27 h 38"/>
                  <a:gd name="T14" fmla="*/ 51 w 59"/>
                  <a:gd name="T15" fmla="*/ 22 h 38"/>
                  <a:gd name="T16" fmla="*/ 51 w 59"/>
                  <a:gd name="T17" fmla="*/ 18 h 38"/>
                  <a:gd name="T18" fmla="*/ 54 w 59"/>
                  <a:gd name="T19" fmla="*/ 18 h 38"/>
                  <a:gd name="T20" fmla="*/ 55 w 59"/>
                  <a:gd name="T21" fmla="*/ 15 h 38"/>
                  <a:gd name="T22" fmla="*/ 58 w 59"/>
                  <a:gd name="T23" fmla="*/ 14 h 38"/>
                  <a:gd name="T24" fmla="*/ 59 w 59"/>
                  <a:gd name="T25" fmla="*/ 12 h 38"/>
                  <a:gd name="T26" fmla="*/ 56 w 59"/>
                  <a:gd name="T27" fmla="*/ 11 h 38"/>
                  <a:gd name="T28" fmla="*/ 56 w 59"/>
                  <a:gd name="T29" fmla="*/ 7 h 38"/>
                  <a:gd name="T30" fmla="*/ 52 w 59"/>
                  <a:gd name="T31" fmla="*/ 5 h 38"/>
                  <a:gd name="T32" fmla="*/ 48 w 59"/>
                  <a:gd name="T33" fmla="*/ 4 h 38"/>
                  <a:gd name="T34" fmla="*/ 44 w 59"/>
                  <a:gd name="T35" fmla="*/ 3 h 38"/>
                  <a:gd name="T36" fmla="*/ 38 w 59"/>
                  <a:gd name="T37" fmla="*/ 1 h 38"/>
                  <a:gd name="T38" fmla="*/ 37 w 59"/>
                  <a:gd name="T39" fmla="*/ 0 h 38"/>
                  <a:gd name="T40" fmla="*/ 30 w 59"/>
                  <a:gd name="T41" fmla="*/ 3 h 38"/>
                  <a:gd name="T42" fmla="*/ 24 w 59"/>
                  <a:gd name="T43" fmla="*/ 3 h 38"/>
                  <a:gd name="T44" fmla="*/ 18 w 59"/>
                  <a:gd name="T45" fmla="*/ 3 h 38"/>
                  <a:gd name="T46" fmla="*/ 11 w 59"/>
                  <a:gd name="T47" fmla="*/ 3 h 38"/>
                  <a:gd name="T48" fmla="*/ 4 w 59"/>
                  <a:gd name="T49" fmla="*/ 7 h 38"/>
                  <a:gd name="T50" fmla="*/ 0 w 59"/>
                  <a:gd name="T51" fmla="*/ 10 h 38"/>
                  <a:gd name="T52" fmla="*/ 1 w 59"/>
                  <a:gd name="T53" fmla="*/ 12 h 38"/>
                  <a:gd name="T54" fmla="*/ 4 w 59"/>
                  <a:gd name="T55" fmla="*/ 19 h 38"/>
                  <a:gd name="T56" fmla="*/ 4 w 59"/>
                  <a:gd name="T57" fmla="*/ 21 h 38"/>
                  <a:gd name="T58" fmla="*/ 8 w 59"/>
                  <a:gd name="T59" fmla="*/ 22 h 38"/>
                  <a:gd name="T60" fmla="*/ 17 w 59"/>
                  <a:gd name="T61" fmla="*/ 22 h 38"/>
                  <a:gd name="T62" fmla="*/ 20 w 59"/>
                  <a:gd name="T63" fmla="*/ 24 h 38"/>
                  <a:gd name="T64" fmla="*/ 23 w 59"/>
                  <a:gd name="T65" fmla="*/ 32 h 38"/>
                  <a:gd name="T66" fmla="*/ 24 w 59"/>
                  <a:gd name="T67" fmla="*/ 32 h 38"/>
                  <a:gd name="T68" fmla="*/ 31 w 59"/>
                  <a:gd name="T69" fmla="*/ 35 h 38"/>
                  <a:gd name="T70" fmla="*/ 32 w 59"/>
                  <a:gd name="T71" fmla="*/ 38 h 38"/>
                  <a:gd name="T72" fmla="*/ 37 w 59"/>
                  <a:gd name="T73" fmla="*/ 35 h 38"/>
                  <a:gd name="T74" fmla="*/ 41 w 59"/>
                  <a:gd name="T75" fmla="*/ 36 h 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8"/>
                  <a:gd name="T116" fmla="*/ 59 w 59"/>
                  <a:gd name="T117" fmla="*/ 38 h 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8">
                    <a:moveTo>
                      <a:pt x="41" y="36"/>
                    </a:moveTo>
                    <a:lnTo>
                      <a:pt x="42" y="35"/>
                    </a:lnTo>
                    <a:lnTo>
                      <a:pt x="42" y="32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52" y="31"/>
                    </a:lnTo>
                    <a:lnTo>
                      <a:pt x="51" y="27"/>
                    </a:lnTo>
                    <a:lnTo>
                      <a:pt x="51" y="22"/>
                    </a:lnTo>
                    <a:lnTo>
                      <a:pt x="51" y="18"/>
                    </a:lnTo>
                    <a:lnTo>
                      <a:pt x="54" y="18"/>
                    </a:lnTo>
                    <a:lnTo>
                      <a:pt x="55" y="15"/>
                    </a:lnTo>
                    <a:lnTo>
                      <a:pt x="58" y="14"/>
                    </a:lnTo>
                    <a:lnTo>
                      <a:pt x="59" y="12"/>
                    </a:lnTo>
                    <a:lnTo>
                      <a:pt x="56" y="11"/>
                    </a:lnTo>
                    <a:lnTo>
                      <a:pt x="56" y="7"/>
                    </a:lnTo>
                    <a:lnTo>
                      <a:pt x="52" y="5"/>
                    </a:lnTo>
                    <a:lnTo>
                      <a:pt x="48" y="4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8" y="22"/>
                    </a:lnTo>
                    <a:lnTo>
                      <a:pt x="17" y="22"/>
                    </a:lnTo>
                    <a:lnTo>
                      <a:pt x="20" y="24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7" y="35"/>
                    </a:lnTo>
                    <a:lnTo>
                      <a:pt x="41" y="36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8" name="Freeform 1061"/>
              <p:cNvSpPr>
                <a:spLocks noChangeAspect="1"/>
              </p:cNvSpPr>
              <p:nvPr/>
            </p:nvSpPr>
            <p:spPr bwMode="auto">
              <a:xfrm>
                <a:off x="3395" y="977"/>
                <a:ext cx="126" cy="113"/>
              </a:xfrm>
              <a:custGeom>
                <a:avLst/>
                <a:gdLst>
                  <a:gd name="T0" fmla="*/ 119 w 126"/>
                  <a:gd name="T1" fmla="*/ 12 h 113"/>
                  <a:gd name="T2" fmla="*/ 119 w 126"/>
                  <a:gd name="T3" fmla="*/ 5 h 113"/>
                  <a:gd name="T4" fmla="*/ 108 w 126"/>
                  <a:gd name="T5" fmla="*/ 0 h 113"/>
                  <a:gd name="T6" fmla="*/ 95 w 126"/>
                  <a:gd name="T7" fmla="*/ 5 h 113"/>
                  <a:gd name="T8" fmla="*/ 91 w 126"/>
                  <a:gd name="T9" fmla="*/ 9 h 113"/>
                  <a:gd name="T10" fmla="*/ 81 w 126"/>
                  <a:gd name="T11" fmla="*/ 20 h 113"/>
                  <a:gd name="T12" fmla="*/ 75 w 126"/>
                  <a:gd name="T13" fmla="*/ 22 h 113"/>
                  <a:gd name="T14" fmla="*/ 67 w 126"/>
                  <a:gd name="T15" fmla="*/ 23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6 h 113"/>
                  <a:gd name="T22" fmla="*/ 20 w 126"/>
                  <a:gd name="T23" fmla="*/ 27 h 113"/>
                  <a:gd name="T24" fmla="*/ 12 w 126"/>
                  <a:gd name="T25" fmla="*/ 33 h 113"/>
                  <a:gd name="T26" fmla="*/ 10 w 126"/>
                  <a:gd name="T27" fmla="*/ 37 h 113"/>
                  <a:gd name="T28" fmla="*/ 16 w 126"/>
                  <a:gd name="T29" fmla="*/ 50 h 113"/>
                  <a:gd name="T30" fmla="*/ 5 w 126"/>
                  <a:gd name="T31" fmla="*/ 63 h 113"/>
                  <a:gd name="T32" fmla="*/ 3 w 126"/>
                  <a:gd name="T33" fmla="*/ 72 h 113"/>
                  <a:gd name="T34" fmla="*/ 0 w 126"/>
                  <a:gd name="T35" fmla="*/ 84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7 h 113"/>
                  <a:gd name="T42" fmla="*/ 34 w 126"/>
                  <a:gd name="T43" fmla="*/ 87 h 113"/>
                  <a:gd name="T44" fmla="*/ 48 w 126"/>
                  <a:gd name="T45" fmla="*/ 81 h 113"/>
                  <a:gd name="T46" fmla="*/ 53 w 126"/>
                  <a:gd name="T47" fmla="*/ 75 h 113"/>
                  <a:gd name="T48" fmla="*/ 61 w 126"/>
                  <a:gd name="T49" fmla="*/ 74 h 113"/>
                  <a:gd name="T50" fmla="*/ 72 w 126"/>
                  <a:gd name="T51" fmla="*/ 74 h 113"/>
                  <a:gd name="T52" fmla="*/ 84 w 126"/>
                  <a:gd name="T53" fmla="*/ 80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8 h 113"/>
                  <a:gd name="T60" fmla="*/ 85 w 126"/>
                  <a:gd name="T61" fmla="*/ 109 h 113"/>
                  <a:gd name="T62" fmla="*/ 88 w 126"/>
                  <a:gd name="T63" fmla="*/ 113 h 113"/>
                  <a:gd name="T64" fmla="*/ 99 w 126"/>
                  <a:gd name="T65" fmla="*/ 111 h 113"/>
                  <a:gd name="T66" fmla="*/ 105 w 126"/>
                  <a:gd name="T67" fmla="*/ 94 h 113"/>
                  <a:gd name="T68" fmla="*/ 113 w 126"/>
                  <a:gd name="T69" fmla="*/ 87 h 113"/>
                  <a:gd name="T70" fmla="*/ 126 w 126"/>
                  <a:gd name="T71" fmla="*/ 84 h 113"/>
                  <a:gd name="T72" fmla="*/ 122 w 126"/>
                  <a:gd name="T73" fmla="*/ 13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3"/>
                    </a:moveTo>
                    <a:lnTo>
                      <a:pt x="119" y="12"/>
                    </a:lnTo>
                    <a:lnTo>
                      <a:pt x="116" y="7"/>
                    </a:lnTo>
                    <a:lnTo>
                      <a:pt x="119" y="5"/>
                    </a:lnTo>
                    <a:lnTo>
                      <a:pt x="113" y="2"/>
                    </a:lnTo>
                    <a:lnTo>
                      <a:pt x="108" y="0"/>
                    </a:lnTo>
                    <a:lnTo>
                      <a:pt x="99" y="5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1" y="9"/>
                    </a:lnTo>
                    <a:lnTo>
                      <a:pt x="82" y="12"/>
                    </a:lnTo>
                    <a:lnTo>
                      <a:pt x="81" y="20"/>
                    </a:lnTo>
                    <a:lnTo>
                      <a:pt x="81" y="23"/>
                    </a:lnTo>
                    <a:lnTo>
                      <a:pt x="75" y="22"/>
                    </a:lnTo>
                    <a:lnTo>
                      <a:pt x="70" y="24"/>
                    </a:lnTo>
                    <a:lnTo>
                      <a:pt x="67" y="23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6"/>
                    </a:lnTo>
                    <a:lnTo>
                      <a:pt x="27" y="26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6"/>
                    </a:lnTo>
                    <a:lnTo>
                      <a:pt x="16" y="50"/>
                    </a:lnTo>
                    <a:lnTo>
                      <a:pt x="12" y="51"/>
                    </a:lnTo>
                    <a:lnTo>
                      <a:pt x="5" y="63"/>
                    </a:lnTo>
                    <a:lnTo>
                      <a:pt x="7" y="71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3" y="82"/>
                    </a:lnTo>
                    <a:lnTo>
                      <a:pt x="7" y="85"/>
                    </a:lnTo>
                    <a:lnTo>
                      <a:pt x="10" y="88"/>
                    </a:lnTo>
                    <a:lnTo>
                      <a:pt x="15" y="85"/>
                    </a:lnTo>
                    <a:lnTo>
                      <a:pt x="20" y="87"/>
                    </a:lnTo>
                    <a:lnTo>
                      <a:pt x="24" y="87"/>
                    </a:lnTo>
                    <a:lnTo>
                      <a:pt x="30" y="85"/>
                    </a:lnTo>
                    <a:lnTo>
                      <a:pt x="34" y="87"/>
                    </a:lnTo>
                    <a:lnTo>
                      <a:pt x="38" y="84"/>
                    </a:lnTo>
                    <a:lnTo>
                      <a:pt x="48" y="81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72" y="74"/>
                    </a:lnTo>
                    <a:lnTo>
                      <a:pt x="81" y="74"/>
                    </a:lnTo>
                    <a:lnTo>
                      <a:pt x="84" y="80"/>
                    </a:lnTo>
                    <a:lnTo>
                      <a:pt x="91" y="81"/>
                    </a:lnTo>
                    <a:lnTo>
                      <a:pt x="92" y="85"/>
                    </a:lnTo>
                    <a:lnTo>
                      <a:pt x="96" y="89"/>
                    </a:lnTo>
                    <a:lnTo>
                      <a:pt x="99" y="92"/>
                    </a:lnTo>
                    <a:lnTo>
                      <a:pt x="89" y="95"/>
                    </a:lnTo>
                    <a:lnTo>
                      <a:pt x="85" y="98"/>
                    </a:lnTo>
                    <a:lnTo>
                      <a:pt x="88" y="101"/>
                    </a:lnTo>
                    <a:lnTo>
                      <a:pt x="85" y="109"/>
                    </a:lnTo>
                    <a:lnTo>
                      <a:pt x="84" y="112"/>
                    </a:lnTo>
                    <a:lnTo>
                      <a:pt x="88" y="113"/>
                    </a:lnTo>
                    <a:lnTo>
                      <a:pt x="95" y="111"/>
                    </a:lnTo>
                    <a:lnTo>
                      <a:pt x="99" y="111"/>
                    </a:lnTo>
                    <a:lnTo>
                      <a:pt x="99" y="106"/>
                    </a:lnTo>
                    <a:lnTo>
                      <a:pt x="105" y="94"/>
                    </a:lnTo>
                    <a:lnTo>
                      <a:pt x="109" y="89"/>
                    </a:lnTo>
                    <a:lnTo>
                      <a:pt x="113" y="87"/>
                    </a:lnTo>
                    <a:lnTo>
                      <a:pt x="119" y="84"/>
                    </a:lnTo>
                    <a:lnTo>
                      <a:pt x="126" y="84"/>
                    </a:lnTo>
                    <a:lnTo>
                      <a:pt x="126" y="13"/>
                    </a:lnTo>
                    <a:lnTo>
                      <a:pt x="122" y="1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09" name="Freeform 1062"/>
              <p:cNvSpPr>
                <a:spLocks noChangeAspect="1"/>
              </p:cNvSpPr>
              <p:nvPr/>
            </p:nvSpPr>
            <p:spPr bwMode="auto">
              <a:xfrm>
                <a:off x="3395" y="977"/>
                <a:ext cx="126" cy="113"/>
              </a:xfrm>
              <a:custGeom>
                <a:avLst/>
                <a:gdLst>
                  <a:gd name="T0" fmla="*/ 119 w 126"/>
                  <a:gd name="T1" fmla="*/ 12 h 113"/>
                  <a:gd name="T2" fmla="*/ 119 w 126"/>
                  <a:gd name="T3" fmla="*/ 5 h 113"/>
                  <a:gd name="T4" fmla="*/ 108 w 126"/>
                  <a:gd name="T5" fmla="*/ 0 h 113"/>
                  <a:gd name="T6" fmla="*/ 95 w 126"/>
                  <a:gd name="T7" fmla="*/ 5 h 113"/>
                  <a:gd name="T8" fmla="*/ 91 w 126"/>
                  <a:gd name="T9" fmla="*/ 9 h 113"/>
                  <a:gd name="T10" fmla="*/ 81 w 126"/>
                  <a:gd name="T11" fmla="*/ 20 h 113"/>
                  <a:gd name="T12" fmla="*/ 75 w 126"/>
                  <a:gd name="T13" fmla="*/ 22 h 113"/>
                  <a:gd name="T14" fmla="*/ 67 w 126"/>
                  <a:gd name="T15" fmla="*/ 23 h 113"/>
                  <a:gd name="T16" fmla="*/ 58 w 126"/>
                  <a:gd name="T17" fmla="*/ 24 h 113"/>
                  <a:gd name="T18" fmla="*/ 51 w 126"/>
                  <a:gd name="T19" fmla="*/ 27 h 113"/>
                  <a:gd name="T20" fmla="*/ 38 w 126"/>
                  <a:gd name="T21" fmla="*/ 26 h 113"/>
                  <a:gd name="T22" fmla="*/ 20 w 126"/>
                  <a:gd name="T23" fmla="*/ 27 h 113"/>
                  <a:gd name="T24" fmla="*/ 12 w 126"/>
                  <a:gd name="T25" fmla="*/ 33 h 113"/>
                  <a:gd name="T26" fmla="*/ 10 w 126"/>
                  <a:gd name="T27" fmla="*/ 37 h 113"/>
                  <a:gd name="T28" fmla="*/ 16 w 126"/>
                  <a:gd name="T29" fmla="*/ 50 h 113"/>
                  <a:gd name="T30" fmla="*/ 5 w 126"/>
                  <a:gd name="T31" fmla="*/ 63 h 113"/>
                  <a:gd name="T32" fmla="*/ 3 w 126"/>
                  <a:gd name="T33" fmla="*/ 72 h 113"/>
                  <a:gd name="T34" fmla="*/ 0 w 126"/>
                  <a:gd name="T35" fmla="*/ 84 h 113"/>
                  <a:gd name="T36" fmla="*/ 7 w 126"/>
                  <a:gd name="T37" fmla="*/ 85 h 113"/>
                  <a:gd name="T38" fmla="*/ 15 w 126"/>
                  <a:gd name="T39" fmla="*/ 85 h 113"/>
                  <a:gd name="T40" fmla="*/ 24 w 126"/>
                  <a:gd name="T41" fmla="*/ 87 h 113"/>
                  <a:gd name="T42" fmla="*/ 34 w 126"/>
                  <a:gd name="T43" fmla="*/ 87 h 113"/>
                  <a:gd name="T44" fmla="*/ 48 w 126"/>
                  <a:gd name="T45" fmla="*/ 81 h 113"/>
                  <a:gd name="T46" fmla="*/ 53 w 126"/>
                  <a:gd name="T47" fmla="*/ 75 h 113"/>
                  <a:gd name="T48" fmla="*/ 61 w 126"/>
                  <a:gd name="T49" fmla="*/ 74 h 113"/>
                  <a:gd name="T50" fmla="*/ 72 w 126"/>
                  <a:gd name="T51" fmla="*/ 74 h 113"/>
                  <a:gd name="T52" fmla="*/ 84 w 126"/>
                  <a:gd name="T53" fmla="*/ 80 h 113"/>
                  <a:gd name="T54" fmla="*/ 92 w 126"/>
                  <a:gd name="T55" fmla="*/ 85 h 113"/>
                  <a:gd name="T56" fmla="*/ 99 w 126"/>
                  <a:gd name="T57" fmla="*/ 92 h 113"/>
                  <a:gd name="T58" fmla="*/ 85 w 126"/>
                  <a:gd name="T59" fmla="*/ 98 h 113"/>
                  <a:gd name="T60" fmla="*/ 85 w 126"/>
                  <a:gd name="T61" fmla="*/ 109 h 113"/>
                  <a:gd name="T62" fmla="*/ 88 w 126"/>
                  <a:gd name="T63" fmla="*/ 113 h 113"/>
                  <a:gd name="T64" fmla="*/ 99 w 126"/>
                  <a:gd name="T65" fmla="*/ 111 h 113"/>
                  <a:gd name="T66" fmla="*/ 105 w 126"/>
                  <a:gd name="T67" fmla="*/ 94 h 113"/>
                  <a:gd name="T68" fmla="*/ 113 w 126"/>
                  <a:gd name="T69" fmla="*/ 87 h 113"/>
                  <a:gd name="T70" fmla="*/ 126 w 126"/>
                  <a:gd name="T71" fmla="*/ 84 h 113"/>
                  <a:gd name="T72" fmla="*/ 122 w 126"/>
                  <a:gd name="T73" fmla="*/ 13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113"/>
                  <a:gd name="T113" fmla="*/ 126 w 12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113">
                    <a:moveTo>
                      <a:pt x="122" y="13"/>
                    </a:moveTo>
                    <a:lnTo>
                      <a:pt x="119" y="12"/>
                    </a:lnTo>
                    <a:lnTo>
                      <a:pt x="116" y="7"/>
                    </a:lnTo>
                    <a:lnTo>
                      <a:pt x="119" y="5"/>
                    </a:lnTo>
                    <a:lnTo>
                      <a:pt x="113" y="2"/>
                    </a:lnTo>
                    <a:lnTo>
                      <a:pt x="108" y="0"/>
                    </a:lnTo>
                    <a:lnTo>
                      <a:pt x="99" y="5"/>
                    </a:lnTo>
                    <a:lnTo>
                      <a:pt x="95" y="5"/>
                    </a:lnTo>
                    <a:lnTo>
                      <a:pt x="95" y="9"/>
                    </a:lnTo>
                    <a:lnTo>
                      <a:pt x="91" y="9"/>
                    </a:lnTo>
                    <a:lnTo>
                      <a:pt x="82" y="12"/>
                    </a:lnTo>
                    <a:lnTo>
                      <a:pt x="81" y="20"/>
                    </a:lnTo>
                    <a:lnTo>
                      <a:pt x="81" y="23"/>
                    </a:lnTo>
                    <a:lnTo>
                      <a:pt x="75" y="22"/>
                    </a:lnTo>
                    <a:lnTo>
                      <a:pt x="70" y="24"/>
                    </a:lnTo>
                    <a:lnTo>
                      <a:pt x="67" y="23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4" y="24"/>
                    </a:lnTo>
                    <a:lnTo>
                      <a:pt x="51" y="27"/>
                    </a:lnTo>
                    <a:lnTo>
                      <a:pt x="47" y="24"/>
                    </a:lnTo>
                    <a:lnTo>
                      <a:pt x="38" y="26"/>
                    </a:lnTo>
                    <a:lnTo>
                      <a:pt x="27" y="26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10" y="37"/>
                    </a:lnTo>
                    <a:lnTo>
                      <a:pt x="15" y="46"/>
                    </a:lnTo>
                    <a:lnTo>
                      <a:pt x="16" y="50"/>
                    </a:lnTo>
                    <a:lnTo>
                      <a:pt x="12" y="51"/>
                    </a:lnTo>
                    <a:lnTo>
                      <a:pt x="5" y="63"/>
                    </a:lnTo>
                    <a:lnTo>
                      <a:pt x="7" y="71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3" y="82"/>
                    </a:lnTo>
                    <a:lnTo>
                      <a:pt x="7" y="85"/>
                    </a:lnTo>
                    <a:lnTo>
                      <a:pt x="10" y="88"/>
                    </a:lnTo>
                    <a:lnTo>
                      <a:pt x="15" y="85"/>
                    </a:lnTo>
                    <a:lnTo>
                      <a:pt x="20" y="87"/>
                    </a:lnTo>
                    <a:lnTo>
                      <a:pt x="24" y="87"/>
                    </a:lnTo>
                    <a:lnTo>
                      <a:pt x="30" y="85"/>
                    </a:lnTo>
                    <a:lnTo>
                      <a:pt x="34" y="87"/>
                    </a:lnTo>
                    <a:lnTo>
                      <a:pt x="38" y="84"/>
                    </a:lnTo>
                    <a:lnTo>
                      <a:pt x="48" y="81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61" y="74"/>
                    </a:lnTo>
                    <a:lnTo>
                      <a:pt x="64" y="71"/>
                    </a:lnTo>
                    <a:lnTo>
                      <a:pt x="72" y="74"/>
                    </a:lnTo>
                    <a:lnTo>
                      <a:pt x="81" y="74"/>
                    </a:lnTo>
                    <a:lnTo>
                      <a:pt x="84" y="80"/>
                    </a:lnTo>
                    <a:lnTo>
                      <a:pt x="91" y="81"/>
                    </a:lnTo>
                    <a:lnTo>
                      <a:pt x="92" y="85"/>
                    </a:lnTo>
                    <a:lnTo>
                      <a:pt x="96" y="89"/>
                    </a:lnTo>
                    <a:lnTo>
                      <a:pt x="99" y="92"/>
                    </a:lnTo>
                    <a:lnTo>
                      <a:pt x="89" y="95"/>
                    </a:lnTo>
                    <a:lnTo>
                      <a:pt x="85" y="98"/>
                    </a:lnTo>
                    <a:lnTo>
                      <a:pt x="88" y="101"/>
                    </a:lnTo>
                    <a:lnTo>
                      <a:pt x="85" y="109"/>
                    </a:lnTo>
                    <a:lnTo>
                      <a:pt x="84" y="112"/>
                    </a:lnTo>
                    <a:lnTo>
                      <a:pt x="88" y="113"/>
                    </a:lnTo>
                    <a:lnTo>
                      <a:pt x="95" y="111"/>
                    </a:lnTo>
                    <a:lnTo>
                      <a:pt x="99" y="111"/>
                    </a:lnTo>
                    <a:lnTo>
                      <a:pt x="99" y="106"/>
                    </a:lnTo>
                    <a:lnTo>
                      <a:pt x="105" y="94"/>
                    </a:lnTo>
                    <a:lnTo>
                      <a:pt x="109" y="89"/>
                    </a:lnTo>
                    <a:lnTo>
                      <a:pt x="113" y="87"/>
                    </a:lnTo>
                    <a:lnTo>
                      <a:pt x="119" y="84"/>
                    </a:lnTo>
                    <a:lnTo>
                      <a:pt x="126" y="84"/>
                    </a:lnTo>
                    <a:lnTo>
                      <a:pt x="126" y="13"/>
                    </a:lnTo>
                    <a:lnTo>
                      <a:pt x="122" y="1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0" name="Freeform 1063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3"/>
              </a:xfrm>
              <a:custGeom>
                <a:avLst/>
                <a:gdLst>
                  <a:gd name="T0" fmla="*/ 85 w 93"/>
                  <a:gd name="T1" fmla="*/ 39 h 73"/>
                  <a:gd name="T2" fmla="*/ 82 w 93"/>
                  <a:gd name="T3" fmla="*/ 34 h 73"/>
                  <a:gd name="T4" fmla="*/ 91 w 93"/>
                  <a:gd name="T5" fmla="*/ 31 h 73"/>
                  <a:gd name="T6" fmla="*/ 91 w 93"/>
                  <a:gd name="T7" fmla="*/ 25 h 73"/>
                  <a:gd name="T8" fmla="*/ 81 w 93"/>
                  <a:gd name="T9" fmla="*/ 21 h 73"/>
                  <a:gd name="T10" fmla="*/ 71 w 93"/>
                  <a:gd name="T11" fmla="*/ 17 h 73"/>
                  <a:gd name="T12" fmla="*/ 67 w 93"/>
                  <a:gd name="T13" fmla="*/ 13 h 73"/>
                  <a:gd name="T14" fmla="*/ 65 w 93"/>
                  <a:gd name="T15" fmla="*/ 6 h 73"/>
                  <a:gd name="T16" fmla="*/ 57 w 93"/>
                  <a:gd name="T17" fmla="*/ 1 h 73"/>
                  <a:gd name="T18" fmla="*/ 48 w 93"/>
                  <a:gd name="T19" fmla="*/ 3 h 73"/>
                  <a:gd name="T20" fmla="*/ 43 w 93"/>
                  <a:gd name="T21" fmla="*/ 3 h 73"/>
                  <a:gd name="T22" fmla="*/ 36 w 93"/>
                  <a:gd name="T23" fmla="*/ 0 h 73"/>
                  <a:gd name="T24" fmla="*/ 26 w 93"/>
                  <a:gd name="T25" fmla="*/ 8 h 73"/>
                  <a:gd name="T26" fmla="*/ 24 w 93"/>
                  <a:gd name="T27" fmla="*/ 11 h 73"/>
                  <a:gd name="T28" fmla="*/ 27 w 93"/>
                  <a:gd name="T29" fmla="*/ 15 h 73"/>
                  <a:gd name="T30" fmla="*/ 23 w 93"/>
                  <a:gd name="T31" fmla="*/ 18 h 73"/>
                  <a:gd name="T32" fmla="*/ 19 w 93"/>
                  <a:gd name="T33" fmla="*/ 22 h 73"/>
                  <a:gd name="T34" fmla="*/ 19 w 93"/>
                  <a:gd name="T35" fmla="*/ 31 h 73"/>
                  <a:gd name="T36" fmla="*/ 17 w 93"/>
                  <a:gd name="T37" fmla="*/ 34 h 73"/>
                  <a:gd name="T38" fmla="*/ 10 w 93"/>
                  <a:gd name="T39" fmla="*/ 37 h 73"/>
                  <a:gd name="T40" fmla="*/ 9 w 93"/>
                  <a:gd name="T41" fmla="*/ 39 h 73"/>
                  <a:gd name="T42" fmla="*/ 0 w 93"/>
                  <a:gd name="T43" fmla="*/ 42 h 73"/>
                  <a:gd name="T44" fmla="*/ 7 w 93"/>
                  <a:gd name="T45" fmla="*/ 56 h 73"/>
                  <a:gd name="T46" fmla="*/ 2 w 93"/>
                  <a:gd name="T47" fmla="*/ 65 h 73"/>
                  <a:gd name="T48" fmla="*/ 7 w 93"/>
                  <a:gd name="T49" fmla="*/ 73 h 73"/>
                  <a:gd name="T50" fmla="*/ 15 w 93"/>
                  <a:gd name="T51" fmla="*/ 70 h 73"/>
                  <a:gd name="T52" fmla="*/ 27 w 93"/>
                  <a:gd name="T53" fmla="*/ 66 h 73"/>
                  <a:gd name="T54" fmla="*/ 47 w 93"/>
                  <a:gd name="T55" fmla="*/ 65 h 73"/>
                  <a:gd name="T56" fmla="*/ 54 w 93"/>
                  <a:gd name="T57" fmla="*/ 65 h 73"/>
                  <a:gd name="T58" fmla="*/ 62 w 93"/>
                  <a:gd name="T59" fmla="*/ 66 h 73"/>
                  <a:gd name="T60" fmla="*/ 70 w 93"/>
                  <a:gd name="T61" fmla="*/ 65 h 73"/>
                  <a:gd name="T62" fmla="*/ 81 w 93"/>
                  <a:gd name="T63" fmla="*/ 63 h 73"/>
                  <a:gd name="T64" fmla="*/ 82 w 93"/>
                  <a:gd name="T65" fmla="*/ 52 h 73"/>
                  <a:gd name="T66" fmla="*/ 86 w 93"/>
                  <a:gd name="T67" fmla="*/ 45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3"/>
                  <a:gd name="T104" fmla="*/ 93 w 93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3">
                    <a:moveTo>
                      <a:pt x="85" y="42"/>
                    </a:moveTo>
                    <a:lnTo>
                      <a:pt x="85" y="39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4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4"/>
                    </a:lnTo>
                    <a:lnTo>
                      <a:pt x="81" y="21"/>
                    </a:lnTo>
                    <a:lnTo>
                      <a:pt x="75" y="20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6"/>
                    </a:lnTo>
                    <a:lnTo>
                      <a:pt x="61" y="3"/>
                    </a:lnTo>
                    <a:lnTo>
                      <a:pt x="57" y="1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4" y="1"/>
                    </a:lnTo>
                    <a:lnTo>
                      <a:pt x="43" y="3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9" y="27"/>
                    </a:lnTo>
                    <a:lnTo>
                      <a:pt x="19" y="31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5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5" y="39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6"/>
                    </a:lnTo>
                    <a:lnTo>
                      <a:pt x="7" y="73"/>
                    </a:lnTo>
                    <a:lnTo>
                      <a:pt x="12" y="73"/>
                    </a:lnTo>
                    <a:lnTo>
                      <a:pt x="15" y="70"/>
                    </a:lnTo>
                    <a:lnTo>
                      <a:pt x="20" y="68"/>
                    </a:lnTo>
                    <a:lnTo>
                      <a:pt x="27" y="66"/>
                    </a:lnTo>
                    <a:lnTo>
                      <a:pt x="38" y="65"/>
                    </a:lnTo>
                    <a:lnTo>
                      <a:pt x="47" y="65"/>
                    </a:lnTo>
                    <a:lnTo>
                      <a:pt x="51" y="68"/>
                    </a:lnTo>
                    <a:lnTo>
                      <a:pt x="54" y="65"/>
                    </a:lnTo>
                    <a:lnTo>
                      <a:pt x="58" y="65"/>
                    </a:lnTo>
                    <a:lnTo>
                      <a:pt x="62" y="66"/>
                    </a:lnTo>
                    <a:lnTo>
                      <a:pt x="67" y="62"/>
                    </a:lnTo>
                    <a:lnTo>
                      <a:pt x="70" y="65"/>
                    </a:lnTo>
                    <a:lnTo>
                      <a:pt x="75" y="62"/>
                    </a:lnTo>
                    <a:lnTo>
                      <a:pt x="81" y="63"/>
                    </a:lnTo>
                    <a:lnTo>
                      <a:pt x="81" y="59"/>
                    </a:lnTo>
                    <a:lnTo>
                      <a:pt x="82" y="52"/>
                    </a:lnTo>
                    <a:lnTo>
                      <a:pt x="91" y="49"/>
                    </a:lnTo>
                    <a:lnTo>
                      <a:pt x="86" y="45"/>
                    </a:lnTo>
                    <a:lnTo>
                      <a:pt x="85" y="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1" name="Freeform 1064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3"/>
              </a:xfrm>
              <a:custGeom>
                <a:avLst/>
                <a:gdLst>
                  <a:gd name="T0" fmla="*/ 85 w 93"/>
                  <a:gd name="T1" fmla="*/ 39 h 73"/>
                  <a:gd name="T2" fmla="*/ 82 w 93"/>
                  <a:gd name="T3" fmla="*/ 34 h 73"/>
                  <a:gd name="T4" fmla="*/ 91 w 93"/>
                  <a:gd name="T5" fmla="*/ 31 h 73"/>
                  <a:gd name="T6" fmla="*/ 91 w 93"/>
                  <a:gd name="T7" fmla="*/ 25 h 73"/>
                  <a:gd name="T8" fmla="*/ 81 w 93"/>
                  <a:gd name="T9" fmla="*/ 21 h 73"/>
                  <a:gd name="T10" fmla="*/ 71 w 93"/>
                  <a:gd name="T11" fmla="*/ 17 h 73"/>
                  <a:gd name="T12" fmla="*/ 67 w 93"/>
                  <a:gd name="T13" fmla="*/ 13 h 73"/>
                  <a:gd name="T14" fmla="*/ 65 w 93"/>
                  <a:gd name="T15" fmla="*/ 6 h 73"/>
                  <a:gd name="T16" fmla="*/ 57 w 93"/>
                  <a:gd name="T17" fmla="*/ 1 h 73"/>
                  <a:gd name="T18" fmla="*/ 48 w 93"/>
                  <a:gd name="T19" fmla="*/ 3 h 73"/>
                  <a:gd name="T20" fmla="*/ 43 w 93"/>
                  <a:gd name="T21" fmla="*/ 3 h 73"/>
                  <a:gd name="T22" fmla="*/ 36 w 93"/>
                  <a:gd name="T23" fmla="*/ 0 h 73"/>
                  <a:gd name="T24" fmla="*/ 26 w 93"/>
                  <a:gd name="T25" fmla="*/ 8 h 73"/>
                  <a:gd name="T26" fmla="*/ 24 w 93"/>
                  <a:gd name="T27" fmla="*/ 11 h 73"/>
                  <a:gd name="T28" fmla="*/ 27 w 93"/>
                  <a:gd name="T29" fmla="*/ 15 h 73"/>
                  <a:gd name="T30" fmla="*/ 23 w 93"/>
                  <a:gd name="T31" fmla="*/ 18 h 73"/>
                  <a:gd name="T32" fmla="*/ 19 w 93"/>
                  <a:gd name="T33" fmla="*/ 22 h 73"/>
                  <a:gd name="T34" fmla="*/ 19 w 93"/>
                  <a:gd name="T35" fmla="*/ 31 h 73"/>
                  <a:gd name="T36" fmla="*/ 17 w 93"/>
                  <a:gd name="T37" fmla="*/ 34 h 73"/>
                  <a:gd name="T38" fmla="*/ 10 w 93"/>
                  <a:gd name="T39" fmla="*/ 37 h 73"/>
                  <a:gd name="T40" fmla="*/ 9 w 93"/>
                  <a:gd name="T41" fmla="*/ 39 h 73"/>
                  <a:gd name="T42" fmla="*/ 0 w 93"/>
                  <a:gd name="T43" fmla="*/ 42 h 73"/>
                  <a:gd name="T44" fmla="*/ 7 w 93"/>
                  <a:gd name="T45" fmla="*/ 56 h 73"/>
                  <a:gd name="T46" fmla="*/ 2 w 93"/>
                  <a:gd name="T47" fmla="*/ 65 h 73"/>
                  <a:gd name="T48" fmla="*/ 7 w 93"/>
                  <a:gd name="T49" fmla="*/ 73 h 73"/>
                  <a:gd name="T50" fmla="*/ 15 w 93"/>
                  <a:gd name="T51" fmla="*/ 70 h 73"/>
                  <a:gd name="T52" fmla="*/ 27 w 93"/>
                  <a:gd name="T53" fmla="*/ 66 h 73"/>
                  <a:gd name="T54" fmla="*/ 47 w 93"/>
                  <a:gd name="T55" fmla="*/ 65 h 73"/>
                  <a:gd name="T56" fmla="*/ 54 w 93"/>
                  <a:gd name="T57" fmla="*/ 65 h 73"/>
                  <a:gd name="T58" fmla="*/ 62 w 93"/>
                  <a:gd name="T59" fmla="*/ 66 h 73"/>
                  <a:gd name="T60" fmla="*/ 70 w 93"/>
                  <a:gd name="T61" fmla="*/ 65 h 73"/>
                  <a:gd name="T62" fmla="*/ 81 w 93"/>
                  <a:gd name="T63" fmla="*/ 63 h 73"/>
                  <a:gd name="T64" fmla="*/ 82 w 93"/>
                  <a:gd name="T65" fmla="*/ 52 h 73"/>
                  <a:gd name="T66" fmla="*/ 86 w 93"/>
                  <a:gd name="T67" fmla="*/ 45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3"/>
                  <a:gd name="T104" fmla="*/ 93 w 93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3">
                    <a:moveTo>
                      <a:pt x="85" y="42"/>
                    </a:moveTo>
                    <a:lnTo>
                      <a:pt x="85" y="39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4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4"/>
                    </a:lnTo>
                    <a:lnTo>
                      <a:pt x="81" y="21"/>
                    </a:lnTo>
                    <a:lnTo>
                      <a:pt x="75" y="20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6"/>
                    </a:lnTo>
                    <a:lnTo>
                      <a:pt x="61" y="3"/>
                    </a:lnTo>
                    <a:lnTo>
                      <a:pt x="57" y="1"/>
                    </a:lnTo>
                    <a:lnTo>
                      <a:pt x="51" y="4"/>
                    </a:lnTo>
                    <a:lnTo>
                      <a:pt x="48" y="3"/>
                    </a:lnTo>
                    <a:lnTo>
                      <a:pt x="44" y="1"/>
                    </a:lnTo>
                    <a:lnTo>
                      <a:pt x="43" y="3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8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9" y="27"/>
                    </a:lnTo>
                    <a:lnTo>
                      <a:pt x="19" y="31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5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5" y="39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6"/>
                    </a:lnTo>
                    <a:lnTo>
                      <a:pt x="7" y="73"/>
                    </a:lnTo>
                    <a:lnTo>
                      <a:pt x="12" y="73"/>
                    </a:lnTo>
                    <a:lnTo>
                      <a:pt x="15" y="70"/>
                    </a:lnTo>
                    <a:lnTo>
                      <a:pt x="20" y="68"/>
                    </a:lnTo>
                    <a:lnTo>
                      <a:pt x="27" y="66"/>
                    </a:lnTo>
                    <a:lnTo>
                      <a:pt x="38" y="65"/>
                    </a:lnTo>
                    <a:lnTo>
                      <a:pt x="47" y="65"/>
                    </a:lnTo>
                    <a:lnTo>
                      <a:pt x="51" y="68"/>
                    </a:lnTo>
                    <a:lnTo>
                      <a:pt x="54" y="65"/>
                    </a:lnTo>
                    <a:lnTo>
                      <a:pt x="58" y="65"/>
                    </a:lnTo>
                    <a:lnTo>
                      <a:pt x="62" y="66"/>
                    </a:lnTo>
                    <a:lnTo>
                      <a:pt x="67" y="62"/>
                    </a:lnTo>
                    <a:lnTo>
                      <a:pt x="70" y="65"/>
                    </a:lnTo>
                    <a:lnTo>
                      <a:pt x="75" y="62"/>
                    </a:lnTo>
                    <a:lnTo>
                      <a:pt x="81" y="63"/>
                    </a:lnTo>
                    <a:lnTo>
                      <a:pt x="81" y="59"/>
                    </a:lnTo>
                    <a:lnTo>
                      <a:pt x="82" y="52"/>
                    </a:lnTo>
                    <a:lnTo>
                      <a:pt x="91" y="49"/>
                    </a:lnTo>
                    <a:lnTo>
                      <a:pt x="86" y="45"/>
                    </a:lnTo>
                    <a:lnTo>
                      <a:pt x="85" y="4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2" name="Freeform 1065"/>
              <p:cNvSpPr>
                <a:spLocks noChangeAspect="1"/>
              </p:cNvSpPr>
              <p:nvPr/>
            </p:nvSpPr>
            <p:spPr bwMode="auto">
              <a:xfrm>
                <a:off x="3363" y="918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4 h 34"/>
                  <a:gd name="T4" fmla="*/ 52 w 68"/>
                  <a:gd name="T5" fmla="*/ 3 h 34"/>
                  <a:gd name="T6" fmla="*/ 47 w 68"/>
                  <a:gd name="T7" fmla="*/ 4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3 h 34"/>
                  <a:gd name="T14" fmla="*/ 27 w 68"/>
                  <a:gd name="T15" fmla="*/ 4 h 34"/>
                  <a:gd name="T16" fmla="*/ 28 w 68"/>
                  <a:gd name="T17" fmla="*/ 9 h 34"/>
                  <a:gd name="T18" fmla="*/ 28 w 68"/>
                  <a:gd name="T19" fmla="*/ 13 h 34"/>
                  <a:gd name="T20" fmla="*/ 27 w 68"/>
                  <a:gd name="T21" fmla="*/ 16 h 34"/>
                  <a:gd name="T22" fmla="*/ 24 w 68"/>
                  <a:gd name="T23" fmla="*/ 16 h 34"/>
                  <a:gd name="T24" fmla="*/ 20 w 68"/>
                  <a:gd name="T25" fmla="*/ 16 h 34"/>
                  <a:gd name="T26" fmla="*/ 14 w 68"/>
                  <a:gd name="T27" fmla="*/ 10 h 34"/>
                  <a:gd name="T28" fmla="*/ 8 w 68"/>
                  <a:gd name="T29" fmla="*/ 7 h 34"/>
                  <a:gd name="T30" fmla="*/ 4 w 68"/>
                  <a:gd name="T31" fmla="*/ 10 h 34"/>
                  <a:gd name="T32" fmla="*/ 1 w 68"/>
                  <a:gd name="T33" fmla="*/ 18 h 34"/>
                  <a:gd name="T34" fmla="*/ 0 w 68"/>
                  <a:gd name="T35" fmla="*/ 23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6 h 34"/>
                  <a:gd name="T48" fmla="*/ 30 w 68"/>
                  <a:gd name="T49" fmla="*/ 27 h 34"/>
                  <a:gd name="T50" fmla="*/ 37 w 68"/>
                  <a:gd name="T51" fmla="*/ 23 h 34"/>
                  <a:gd name="T52" fmla="*/ 37 w 68"/>
                  <a:gd name="T53" fmla="*/ 26 h 34"/>
                  <a:gd name="T54" fmla="*/ 44 w 68"/>
                  <a:gd name="T55" fmla="*/ 26 h 34"/>
                  <a:gd name="T56" fmla="*/ 48 w 68"/>
                  <a:gd name="T57" fmla="*/ 28 h 34"/>
                  <a:gd name="T58" fmla="*/ 51 w 68"/>
                  <a:gd name="T59" fmla="*/ 30 h 34"/>
                  <a:gd name="T60" fmla="*/ 55 w 68"/>
                  <a:gd name="T61" fmla="*/ 30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3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4"/>
                    </a:lnTo>
                    <a:lnTo>
                      <a:pt x="52" y="3"/>
                    </a:lnTo>
                    <a:lnTo>
                      <a:pt x="47" y="4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30" y="27"/>
                    </a:lnTo>
                    <a:lnTo>
                      <a:pt x="37" y="23"/>
                    </a:lnTo>
                    <a:lnTo>
                      <a:pt x="37" y="26"/>
                    </a:lnTo>
                    <a:lnTo>
                      <a:pt x="44" y="26"/>
                    </a:lnTo>
                    <a:lnTo>
                      <a:pt x="48" y="28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3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3" name="Freeform 1066"/>
              <p:cNvSpPr>
                <a:spLocks noChangeAspect="1"/>
              </p:cNvSpPr>
              <p:nvPr/>
            </p:nvSpPr>
            <p:spPr bwMode="auto">
              <a:xfrm>
                <a:off x="3363" y="918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4 h 34"/>
                  <a:gd name="T4" fmla="*/ 52 w 68"/>
                  <a:gd name="T5" fmla="*/ 3 h 34"/>
                  <a:gd name="T6" fmla="*/ 47 w 68"/>
                  <a:gd name="T7" fmla="*/ 4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3 h 34"/>
                  <a:gd name="T14" fmla="*/ 27 w 68"/>
                  <a:gd name="T15" fmla="*/ 4 h 34"/>
                  <a:gd name="T16" fmla="*/ 28 w 68"/>
                  <a:gd name="T17" fmla="*/ 9 h 34"/>
                  <a:gd name="T18" fmla="*/ 28 w 68"/>
                  <a:gd name="T19" fmla="*/ 13 h 34"/>
                  <a:gd name="T20" fmla="*/ 27 w 68"/>
                  <a:gd name="T21" fmla="*/ 16 h 34"/>
                  <a:gd name="T22" fmla="*/ 24 w 68"/>
                  <a:gd name="T23" fmla="*/ 16 h 34"/>
                  <a:gd name="T24" fmla="*/ 20 w 68"/>
                  <a:gd name="T25" fmla="*/ 16 h 34"/>
                  <a:gd name="T26" fmla="*/ 14 w 68"/>
                  <a:gd name="T27" fmla="*/ 10 h 34"/>
                  <a:gd name="T28" fmla="*/ 8 w 68"/>
                  <a:gd name="T29" fmla="*/ 7 h 34"/>
                  <a:gd name="T30" fmla="*/ 4 w 68"/>
                  <a:gd name="T31" fmla="*/ 10 h 34"/>
                  <a:gd name="T32" fmla="*/ 1 w 68"/>
                  <a:gd name="T33" fmla="*/ 18 h 34"/>
                  <a:gd name="T34" fmla="*/ 0 w 68"/>
                  <a:gd name="T35" fmla="*/ 23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6 h 34"/>
                  <a:gd name="T48" fmla="*/ 30 w 68"/>
                  <a:gd name="T49" fmla="*/ 27 h 34"/>
                  <a:gd name="T50" fmla="*/ 37 w 68"/>
                  <a:gd name="T51" fmla="*/ 23 h 34"/>
                  <a:gd name="T52" fmla="*/ 37 w 68"/>
                  <a:gd name="T53" fmla="*/ 26 h 34"/>
                  <a:gd name="T54" fmla="*/ 44 w 68"/>
                  <a:gd name="T55" fmla="*/ 26 h 34"/>
                  <a:gd name="T56" fmla="*/ 48 w 68"/>
                  <a:gd name="T57" fmla="*/ 28 h 34"/>
                  <a:gd name="T58" fmla="*/ 51 w 68"/>
                  <a:gd name="T59" fmla="*/ 30 h 34"/>
                  <a:gd name="T60" fmla="*/ 55 w 68"/>
                  <a:gd name="T61" fmla="*/ 30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3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4"/>
                    </a:lnTo>
                    <a:lnTo>
                      <a:pt x="52" y="3"/>
                    </a:lnTo>
                    <a:lnTo>
                      <a:pt x="47" y="4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30" y="27"/>
                    </a:lnTo>
                    <a:lnTo>
                      <a:pt x="37" y="23"/>
                    </a:lnTo>
                    <a:lnTo>
                      <a:pt x="37" y="26"/>
                    </a:lnTo>
                    <a:lnTo>
                      <a:pt x="44" y="26"/>
                    </a:lnTo>
                    <a:lnTo>
                      <a:pt x="48" y="28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3"/>
                    </a:lnTo>
                    <a:lnTo>
                      <a:pt x="61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4" name="Freeform 1067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2"/>
              </a:xfrm>
              <a:custGeom>
                <a:avLst/>
                <a:gdLst>
                  <a:gd name="T0" fmla="*/ 85 w 93"/>
                  <a:gd name="T1" fmla="*/ 38 h 72"/>
                  <a:gd name="T2" fmla="*/ 82 w 93"/>
                  <a:gd name="T3" fmla="*/ 34 h 72"/>
                  <a:gd name="T4" fmla="*/ 91 w 93"/>
                  <a:gd name="T5" fmla="*/ 31 h 72"/>
                  <a:gd name="T6" fmla="*/ 91 w 93"/>
                  <a:gd name="T7" fmla="*/ 25 h 72"/>
                  <a:gd name="T8" fmla="*/ 81 w 93"/>
                  <a:gd name="T9" fmla="*/ 20 h 72"/>
                  <a:gd name="T10" fmla="*/ 71 w 93"/>
                  <a:gd name="T11" fmla="*/ 15 h 72"/>
                  <a:gd name="T12" fmla="*/ 67 w 93"/>
                  <a:gd name="T13" fmla="*/ 13 h 72"/>
                  <a:gd name="T14" fmla="*/ 65 w 93"/>
                  <a:gd name="T15" fmla="*/ 4 h 72"/>
                  <a:gd name="T16" fmla="*/ 57 w 93"/>
                  <a:gd name="T17" fmla="*/ 0 h 72"/>
                  <a:gd name="T18" fmla="*/ 48 w 93"/>
                  <a:gd name="T19" fmla="*/ 1 h 72"/>
                  <a:gd name="T20" fmla="*/ 43 w 93"/>
                  <a:gd name="T21" fmla="*/ 1 h 72"/>
                  <a:gd name="T22" fmla="*/ 36 w 93"/>
                  <a:gd name="T23" fmla="*/ 0 h 72"/>
                  <a:gd name="T24" fmla="*/ 26 w 93"/>
                  <a:gd name="T25" fmla="*/ 7 h 72"/>
                  <a:gd name="T26" fmla="*/ 24 w 93"/>
                  <a:gd name="T27" fmla="*/ 10 h 72"/>
                  <a:gd name="T28" fmla="*/ 27 w 93"/>
                  <a:gd name="T29" fmla="*/ 15 h 72"/>
                  <a:gd name="T30" fmla="*/ 23 w 93"/>
                  <a:gd name="T31" fmla="*/ 18 h 72"/>
                  <a:gd name="T32" fmla="*/ 19 w 93"/>
                  <a:gd name="T33" fmla="*/ 21 h 72"/>
                  <a:gd name="T34" fmla="*/ 19 w 93"/>
                  <a:gd name="T35" fmla="*/ 30 h 72"/>
                  <a:gd name="T36" fmla="*/ 17 w 93"/>
                  <a:gd name="T37" fmla="*/ 32 h 72"/>
                  <a:gd name="T38" fmla="*/ 10 w 93"/>
                  <a:gd name="T39" fmla="*/ 35 h 72"/>
                  <a:gd name="T40" fmla="*/ 9 w 93"/>
                  <a:gd name="T41" fmla="*/ 39 h 72"/>
                  <a:gd name="T42" fmla="*/ 0 w 93"/>
                  <a:gd name="T43" fmla="*/ 41 h 72"/>
                  <a:gd name="T44" fmla="*/ 7 w 93"/>
                  <a:gd name="T45" fmla="*/ 56 h 72"/>
                  <a:gd name="T46" fmla="*/ 2 w 93"/>
                  <a:gd name="T47" fmla="*/ 65 h 72"/>
                  <a:gd name="T48" fmla="*/ 7 w 93"/>
                  <a:gd name="T49" fmla="*/ 72 h 72"/>
                  <a:gd name="T50" fmla="*/ 15 w 93"/>
                  <a:gd name="T51" fmla="*/ 69 h 72"/>
                  <a:gd name="T52" fmla="*/ 27 w 93"/>
                  <a:gd name="T53" fmla="*/ 65 h 72"/>
                  <a:gd name="T54" fmla="*/ 47 w 93"/>
                  <a:gd name="T55" fmla="*/ 63 h 72"/>
                  <a:gd name="T56" fmla="*/ 54 w 93"/>
                  <a:gd name="T57" fmla="*/ 63 h 72"/>
                  <a:gd name="T58" fmla="*/ 62 w 93"/>
                  <a:gd name="T59" fmla="*/ 65 h 72"/>
                  <a:gd name="T60" fmla="*/ 70 w 93"/>
                  <a:gd name="T61" fmla="*/ 63 h 72"/>
                  <a:gd name="T62" fmla="*/ 81 w 93"/>
                  <a:gd name="T63" fmla="*/ 62 h 72"/>
                  <a:gd name="T64" fmla="*/ 82 w 93"/>
                  <a:gd name="T65" fmla="*/ 51 h 72"/>
                  <a:gd name="T66" fmla="*/ 86 w 93"/>
                  <a:gd name="T67" fmla="*/ 44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2"/>
                  <a:gd name="T104" fmla="*/ 93 w 93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2">
                    <a:moveTo>
                      <a:pt x="85" y="41"/>
                    </a:moveTo>
                    <a:lnTo>
                      <a:pt x="85" y="38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2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75" y="18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19" y="30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9" y="39"/>
                    </a:lnTo>
                    <a:lnTo>
                      <a:pt x="5" y="38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7" y="72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0" y="66"/>
                    </a:lnTo>
                    <a:lnTo>
                      <a:pt x="27" y="65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1" y="66"/>
                    </a:lnTo>
                    <a:lnTo>
                      <a:pt x="54" y="63"/>
                    </a:lnTo>
                    <a:lnTo>
                      <a:pt x="58" y="63"/>
                    </a:lnTo>
                    <a:lnTo>
                      <a:pt x="62" y="65"/>
                    </a:lnTo>
                    <a:lnTo>
                      <a:pt x="67" y="62"/>
                    </a:lnTo>
                    <a:lnTo>
                      <a:pt x="70" y="63"/>
                    </a:lnTo>
                    <a:lnTo>
                      <a:pt x="75" y="61"/>
                    </a:lnTo>
                    <a:lnTo>
                      <a:pt x="81" y="62"/>
                    </a:lnTo>
                    <a:lnTo>
                      <a:pt x="81" y="59"/>
                    </a:lnTo>
                    <a:lnTo>
                      <a:pt x="82" y="51"/>
                    </a:lnTo>
                    <a:lnTo>
                      <a:pt x="91" y="48"/>
                    </a:lnTo>
                    <a:lnTo>
                      <a:pt x="86" y="44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5" name="Freeform 1068"/>
              <p:cNvSpPr>
                <a:spLocks noChangeAspect="1"/>
              </p:cNvSpPr>
              <p:nvPr/>
            </p:nvSpPr>
            <p:spPr bwMode="auto">
              <a:xfrm>
                <a:off x="3395" y="938"/>
                <a:ext cx="93" cy="72"/>
              </a:xfrm>
              <a:custGeom>
                <a:avLst/>
                <a:gdLst>
                  <a:gd name="T0" fmla="*/ 85 w 93"/>
                  <a:gd name="T1" fmla="*/ 38 h 72"/>
                  <a:gd name="T2" fmla="*/ 82 w 93"/>
                  <a:gd name="T3" fmla="*/ 34 h 72"/>
                  <a:gd name="T4" fmla="*/ 91 w 93"/>
                  <a:gd name="T5" fmla="*/ 31 h 72"/>
                  <a:gd name="T6" fmla="*/ 91 w 93"/>
                  <a:gd name="T7" fmla="*/ 25 h 72"/>
                  <a:gd name="T8" fmla="*/ 81 w 93"/>
                  <a:gd name="T9" fmla="*/ 20 h 72"/>
                  <a:gd name="T10" fmla="*/ 71 w 93"/>
                  <a:gd name="T11" fmla="*/ 15 h 72"/>
                  <a:gd name="T12" fmla="*/ 67 w 93"/>
                  <a:gd name="T13" fmla="*/ 13 h 72"/>
                  <a:gd name="T14" fmla="*/ 65 w 93"/>
                  <a:gd name="T15" fmla="*/ 4 h 72"/>
                  <a:gd name="T16" fmla="*/ 57 w 93"/>
                  <a:gd name="T17" fmla="*/ 0 h 72"/>
                  <a:gd name="T18" fmla="*/ 48 w 93"/>
                  <a:gd name="T19" fmla="*/ 1 h 72"/>
                  <a:gd name="T20" fmla="*/ 43 w 93"/>
                  <a:gd name="T21" fmla="*/ 1 h 72"/>
                  <a:gd name="T22" fmla="*/ 36 w 93"/>
                  <a:gd name="T23" fmla="*/ 0 h 72"/>
                  <a:gd name="T24" fmla="*/ 26 w 93"/>
                  <a:gd name="T25" fmla="*/ 7 h 72"/>
                  <a:gd name="T26" fmla="*/ 24 w 93"/>
                  <a:gd name="T27" fmla="*/ 10 h 72"/>
                  <a:gd name="T28" fmla="*/ 27 w 93"/>
                  <a:gd name="T29" fmla="*/ 15 h 72"/>
                  <a:gd name="T30" fmla="*/ 23 w 93"/>
                  <a:gd name="T31" fmla="*/ 18 h 72"/>
                  <a:gd name="T32" fmla="*/ 19 w 93"/>
                  <a:gd name="T33" fmla="*/ 21 h 72"/>
                  <a:gd name="T34" fmla="*/ 19 w 93"/>
                  <a:gd name="T35" fmla="*/ 30 h 72"/>
                  <a:gd name="T36" fmla="*/ 17 w 93"/>
                  <a:gd name="T37" fmla="*/ 32 h 72"/>
                  <a:gd name="T38" fmla="*/ 10 w 93"/>
                  <a:gd name="T39" fmla="*/ 35 h 72"/>
                  <a:gd name="T40" fmla="*/ 9 w 93"/>
                  <a:gd name="T41" fmla="*/ 39 h 72"/>
                  <a:gd name="T42" fmla="*/ 0 w 93"/>
                  <a:gd name="T43" fmla="*/ 41 h 72"/>
                  <a:gd name="T44" fmla="*/ 7 w 93"/>
                  <a:gd name="T45" fmla="*/ 56 h 72"/>
                  <a:gd name="T46" fmla="*/ 2 w 93"/>
                  <a:gd name="T47" fmla="*/ 65 h 72"/>
                  <a:gd name="T48" fmla="*/ 7 w 93"/>
                  <a:gd name="T49" fmla="*/ 72 h 72"/>
                  <a:gd name="T50" fmla="*/ 15 w 93"/>
                  <a:gd name="T51" fmla="*/ 69 h 72"/>
                  <a:gd name="T52" fmla="*/ 27 w 93"/>
                  <a:gd name="T53" fmla="*/ 65 h 72"/>
                  <a:gd name="T54" fmla="*/ 47 w 93"/>
                  <a:gd name="T55" fmla="*/ 63 h 72"/>
                  <a:gd name="T56" fmla="*/ 54 w 93"/>
                  <a:gd name="T57" fmla="*/ 63 h 72"/>
                  <a:gd name="T58" fmla="*/ 62 w 93"/>
                  <a:gd name="T59" fmla="*/ 65 h 72"/>
                  <a:gd name="T60" fmla="*/ 70 w 93"/>
                  <a:gd name="T61" fmla="*/ 63 h 72"/>
                  <a:gd name="T62" fmla="*/ 81 w 93"/>
                  <a:gd name="T63" fmla="*/ 62 h 72"/>
                  <a:gd name="T64" fmla="*/ 82 w 93"/>
                  <a:gd name="T65" fmla="*/ 51 h 72"/>
                  <a:gd name="T66" fmla="*/ 86 w 93"/>
                  <a:gd name="T67" fmla="*/ 44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2"/>
                  <a:gd name="T104" fmla="*/ 93 w 93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2">
                    <a:moveTo>
                      <a:pt x="85" y="41"/>
                    </a:moveTo>
                    <a:lnTo>
                      <a:pt x="85" y="38"/>
                    </a:lnTo>
                    <a:lnTo>
                      <a:pt x="81" y="37"/>
                    </a:lnTo>
                    <a:lnTo>
                      <a:pt x="82" y="34"/>
                    </a:lnTo>
                    <a:lnTo>
                      <a:pt x="89" y="32"/>
                    </a:lnTo>
                    <a:lnTo>
                      <a:pt x="91" y="31"/>
                    </a:lnTo>
                    <a:lnTo>
                      <a:pt x="93" y="28"/>
                    </a:lnTo>
                    <a:lnTo>
                      <a:pt x="91" y="25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75" y="18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67" y="13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19" y="30"/>
                    </a:lnTo>
                    <a:lnTo>
                      <a:pt x="20" y="34"/>
                    </a:lnTo>
                    <a:lnTo>
                      <a:pt x="17" y="32"/>
                    </a:lnTo>
                    <a:lnTo>
                      <a:pt x="15" y="34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9" y="39"/>
                    </a:lnTo>
                    <a:lnTo>
                      <a:pt x="5" y="38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2" y="62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7" y="72"/>
                    </a:lnTo>
                    <a:lnTo>
                      <a:pt x="12" y="72"/>
                    </a:lnTo>
                    <a:lnTo>
                      <a:pt x="15" y="69"/>
                    </a:lnTo>
                    <a:lnTo>
                      <a:pt x="20" y="66"/>
                    </a:lnTo>
                    <a:lnTo>
                      <a:pt x="27" y="65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1" y="66"/>
                    </a:lnTo>
                    <a:lnTo>
                      <a:pt x="54" y="63"/>
                    </a:lnTo>
                    <a:lnTo>
                      <a:pt x="58" y="63"/>
                    </a:lnTo>
                    <a:lnTo>
                      <a:pt x="62" y="65"/>
                    </a:lnTo>
                    <a:lnTo>
                      <a:pt x="67" y="62"/>
                    </a:lnTo>
                    <a:lnTo>
                      <a:pt x="70" y="63"/>
                    </a:lnTo>
                    <a:lnTo>
                      <a:pt x="75" y="61"/>
                    </a:lnTo>
                    <a:lnTo>
                      <a:pt x="81" y="62"/>
                    </a:lnTo>
                    <a:lnTo>
                      <a:pt x="81" y="59"/>
                    </a:lnTo>
                    <a:lnTo>
                      <a:pt x="82" y="51"/>
                    </a:lnTo>
                    <a:lnTo>
                      <a:pt x="91" y="48"/>
                    </a:lnTo>
                    <a:lnTo>
                      <a:pt x="86" y="44"/>
                    </a:lnTo>
                    <a:lnTo>
                      <a:pt x="85" y="4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6" name="Freeform 1069"/>
              <p:cNvSpPr>
                <a:spLocks noChangeAspect="1"/>
              </p:cNvSpPr>
              <p:nvPr/>
            </p:nvSpPr>
            <p:spPr bwMode="auto">
              <a:xfrm>
                <a:off x="3363" y="917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5 h 34"/>
                  <a:gd name="T4" fmla="*/ 52 w 68"/>
                  <a:gd name="T5" fmla="*/ 4 h 34"/>
                  <a:gd name="T6" fmla="*/ 47 w 68"/>
                  <a:gd name="T7" fmla="*/ 5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4 h 34"/>
                  <a:gd name="T14" fmla="*/ 27 w 68"/>
                  <a:gd name="T15" fmla="*/ 5 h 34"/>
                  <a:gd name="T16" fmla="*/ 28 w 68"/>
                  <a:gd name="T17" fmla="*/ 8 h 34"/>
                  <a:gd name="T18" fmla="*/ 28 w 68"/>
                  <a:gd name="T19" fmla="*/ 12 h 34"/>
                  <a:gd name="T20" fmla="*/ 27 w 68"/>
                  <a:gd name="T21" fmla="*/ 15 h 34"/>
                  <a:gd name="T22" fmla="*/ 24 w 68"/>
                  <a:gd name="T23" fmla="*/ 15 h 34"/>
                  <a:gd name="T24" fmla="*/ 20 w 68"/>
                  <a:gd name="T25" fmla="*/ 15 h 34"/>
                  <a:gd name="T26" fmla="*/ 14 w 68"/>
                  <a:gd name="T27" fmla="*/ 10 h 34"/>
                  <a:gd name="T28" fmla="*/ 8 w 68"/>
                  <a:gd name="T29" fmla="*/ 8 h 34"/>
                  <a:gd name="T30" fmla="*/ 4 w 68"/>
                  <a:gd name="T31" fmla="*/ 11 h 34"/>
                  <a:gd name="T32" fmla="*/ 1 w 68"/>
                  <a:gd name="T33" fmla="*/ 19 h 34"/>
                  <a:gd name="T34" fmla="*/ 0 w 68"/>
                  <a:gd name="T35" fmla="*/ 24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7 h 34"/>
                  <a:gd name="T48" fmla="*/ 30 w 68"/>
                  <a:gd name="T49" fmla="*/ 27 h 34"/>
                  <a:gd name="T50" fmla="*/ 37 w 68"/>
                  <a:gd name="T51" fmla="*/ 24 h 34"/>
                  <a:gd name="T52" fmla="*/ 37 w 68"/>
                  <a:gd name="T53" fmla="*/ 25 h 34"/>
                  <a:gd name="T54" fmla="*/ 44 w 68"/>
                  <a:gd name="T55" fmla="*/ 27 h 34"/>
                  <a:gd name="T56" fmla="*/ 48 w 68"/>
                  <a:gd name="T57" fmla="*/ 28 h 34"/>
                  <a:gd name="T58" fmla="*/ 51 w 68"/>
                  <a:gd name="T59" fmla="*/ 29 h 34"/>
                  <a:gd name="T60" fmla="*/ 55 w 68"/>
                  <a:gd name="T61" fmla="*/ 29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4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5"/>
                    </a:lnTo>
                    <a:lnTo>
                      <a:pt x="52" y="4"/>
                    </a:lnTo>
                    <a:lnTo>
                      <a:pt x="47" y="5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0" y="15"/>
                    </a:lnTo>
                    <a:lnTo>
                      <a:pt x="14" y="10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44" y="27"/>
                    </a:lnTo>
                    <a:lnTo>
                      <a:pt x="48" y="28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4"/>
                    </a:lnTo>
                    <a:lnTo>
                      <a:pt x="61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7" name="Freeform 1070"/>
              <p:cNvSpPr>
                <a:spLocks noChangeAspect="1"/>
              </p:cNvSpPr>
              <p:nvPr/>
            </p:nvSpPr>
            <p:spPr bwMode="auto">
              <a:xfrm>
                <a:off x="3363" y="917"/>
                <a:ext cx="68" cy="34"/>
              </a:xfrm>
              <a:custGeom>
                <a:avLst/>
                <a:gdLst>
                  <a:gd name="T0" fmla="*/ 61 w 68"/>
                  <a:gd name="T1" fmla="*/ 10 h 34"/>
                  <a:gd name="T2" fmla="*/ 59 w 68"/>
                  <a:gd name="T3" fmla="*/ 5 h 34"/>
                  <a:gd name="T4" fmla="*/ 52 w 68"/>
                  <a:gd name="T5" fmla="*/ 4 h 34"/>
                  <a:gd name="T6" fmla="*/ 47 w 68"/>
                  <a:gd name="T7" fmla="*/ 5 h 34"/>
                  <a:gd name="T8" fmla="*/ 38 w 68"/>
                  <a:gd name="T9" fmla="*/ 0 h 34"/>
                  <a:gd name="T10" fmla="*/ 32 w 68"/>
                  <a:gd name="T11" fmla="*/ 0 h 34"/>
                  <a:gd name="T12" fmla="*/ 27 w 68"/>
                  <a:gd name="T13" fmla="*/ 4 h 34"/>
                  <a:gd name="T14" fmla="*/ 27 w 68"/>
                  <a:gd name="T15" fmla="*/ 5 h 34"/>
                  <a:gd name="T16" fmla="*/ 28 w 68"/>
                  <a:gd name="T17" fmla="*/ 8 h 34"/>
                  <a:gd name="T18" fmla="*/ 28 w 68"/>
                  <a:gd name="T19" fmla="*/ 12 h 34"/>
                  <a:gd name="T20" fmla="*/ 27 w 68"/>
                  <a:gd name="T21" fmla="*/ 15 h 34"/>
                  <a:gd name="T22" fmla="*/ 24 w 68"/>
                  <a:gd name="T23" fmla="*/ 15 h 34"/>
                  <a:gd name="T24" fmla="*/ 20 w 68"/>
                  <a:gd name="T25" fmla="*/ 15 h 34"/>
                  <a:gd name="T26" fmla="*/ 14 w 68"/>
                  <a:gd name="T27" fmla="*/ 10 h 34"/>
                  <a:gd name="T28" fmla="*/ 8 w 68"/>
                  <a:gd name="T29" fmla="*/ 8 h 34"/>
                  <a:gd name="T30" fmla="*/ 4 w 68"/>
                  <a:gd name="T31" fmla="*/ 11 h 34"/>
                  <a:gd name="T32" fmla="*/ 1 w 68"/>
                  <a:gd name="T33" fmla="*/ 19 h 34"/>
                  <a:gd name="T34" fmla="*/ 0 w 68"/>
                  <a:gd name="T35" fmla="*/ 24 h 34"/>
                  <a:gd name="T36" fmla="*/ 0 w 68"/>
                  <a:gd name="T37" fmla="*/ 27 h 34"/>
                  <a:gd name="T38" fmla="*/ 0 w 68"/>
                  <a:gd name="T39" fmla="*/ 34 h 34"/>
                  <a:gd name="T40" fmla="*/ 4 w 68"/>
                  <a:gd name="T41" fmla="*/ 31 h 34"/>
                  <a:gd name="T42" fmla="*/ 11 w 68"/>
                  <a:gd name="T43" fmla="*/ 27 h 34"/>
                  <a:gd name="T44" fmla="*/ 18 w 68"/>
                  <a:gd name="T45" fmla="*/ 27 h 34"/>
                  <a:gd name="T46" fmla="*/ 24 w 68"/>
                  <a:gd name="T47" fmla="*/ 27 h 34"/>
                  <a:gd name="T48" fmla="*/ 30 w 68"/>
                  <a:gd name="T49" fmla="*/ 27 h 34"/>
                  <a:gd name="T50" fmla="*/ 37 w 68"/>
                  <a:gd name="T51" fmla="*/ 24 h 34"/>
                  <a:gd name="T52" fmla="*/ 37 w 68"/>
                  <a:gd name="T53" fmla="*/ 25 h 34"/>
                  <a:gd name="T54" fmla="*/ 44 w 68"/>
                  <a:gd name="T55" fmla="*/ 27 h 34"/>
                  <a:gd name="T56" fmla="*/ 48 w 68"/>
                  <a:gd name="T57" fmla="*/ 28 h 34"/>
                  <a:gd name="T58" fmla="*/ 51 w 68"/>
                  <a:gd name="T59" fmla="*/ 29 h 34"/>
                  <a:gd name="T60" fmla="*/ 55 w 68"/>
                  <a:gd name="T61" fmla="*/ 29 h 34"/>
                  <a:gd name="T62" fmla="*/ 58 w 68"/>
                  <a:gd name="T63" fmla="*/ 28 h 34"/>
                  <a:gd name="T64" fmla="*/ 63 w 68"/>
                  <a:gd name="T65" fmla="*/ 28 h 34"/>
                  <a:gd name="T66" fmla="*/ 68 w 68"/>
                  <a:gd name="T67" fmla="*/ 21 h 34"/>
                  <a:gd name="T68" fmla="*/ 65 w 68"/>
                  <a:gd name="T69" fmla="*/ 14 h 34"/>
                  <a:gd name="T70" fmla="*/ 61 w 68"/>
                  <a:gd name="T71" fmla="*/ 1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"/>
                  <a:gd name="T109" fmla="*/ 0 h 34"/>
                  <a:gd name="T110" fmla="*/ 68 w 6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" h="34">
                    <a:moveTo>
                      <a:pt x="61" y="10"/>
                    </a:moveTo>
                    <a:lnTo>
                      <a:pt x="59" y="5"/>
                    </a:lnTo>
                    <a:lnTo>
                      <a:pt x="52" y="4"/>
                    </a:lnTo>
                    <a:lnTo>
                      <a:pt x="47" y="5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0" y="15"/>
                    </a:lnTo>
                    <a:lnTo>
                      <a:pt x="14" y="10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31"/>
                    </a:lnTo>
                    <a:lnTo>
                      <a:pt x="11" y="27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44" y="27"/>
                    </a:lnTo>
                    <a:lnTo>
                      <a:pt x="48" y="28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8" y="28"/>
                    </a:lnTo>
                    <a:lnTo>
                      <a:pt x="63" y="28"/>
                    </a:lnTo>
                    <a:lnTo>
                      <a:pt x="68" y="21"/>
                    </a:lnTo>
                    <a:lnTo>
                      <a:pt x="65" y="14"/>
                    </a:lnTo>
                    <a:lnTo>
                      <a:pt x="61" y="1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8" name="Freeform 1071"/>
              <p:cNvSpPr>
                <a:spLocks noChangeAspect="1"/>
              </p:cNvSpPr>
              <p:nvPr/>
            </p:nvSpPr>
            <p:spPr bwMode="auto">
              <a:xfrm>
                <a:off x="3377" y="893"/>
                <a:ext cx="42" cy="29"/>
              </a:xfrm>
              <a:custGeom>
                <a:avLst/>
                <a:gdLst>
                  <a:gd name="T0" fmla="*/ 38 w 42"/>
                  <a:gd name="T1" fmla="*/ 15 h 29"/>
                  <a:gd name="T2" fmla="*/ 38 w 42"/>
                  <a:gd name="T3" fmla="*/ 7 h 29"/>
                  <a:gd name="T4" fmla="*/ 38 w 42"/>
                  <a:gd name="T5" fmla="*/ 1 h 29"/>
                  <a:gd name="T6" fmla="*/ 37 w 42"/>
                  <a:gd name="T7" fmla="*/ 0 h 29"/>
                  <a:gd name="T8" fmla="*/ 30 w 42"/>
                  <a:gd name="T9" fmla="*/ 0 h 29"/>
                  <a:gd name="T10" fmla="*/ 16 w 42"/>
                  <a:gd name="T11" fmla="*/ 1 h 29"/>
                  <a:gd name="T12" fmla="*/ 9 w 42"/>
                  <a:gd name="T13" fmla="*/ 4 h 29"/>
                  <a:gd name="T14" fmla="*/ 3 w 42"/>
                  <a:gd name="T15" fmla="*/ 7 h 29"/>
                  <a:gd name="T16" fmla="*/ 0 w 42"/>
                  <a:gd name="T17" fmla="*/ 10 h 29"/>
                  <a:gd name="T18" fmla="*/ 0 w 42"/>
                  <a:gd name="T19" fmla="*/ 12 h 29"/>
                  <a:gd name="T20" fmla="*/ 3 w 42"/>
                  <a:gd name="T21" fmla="*/ 15 h 29"/>
                  <a:gd name="T22" fmla="*/ 1 w 42"/>
                  <a:gd name="T23" fmla="*/ 18 h 29"/>
                  <a:gd name="T24" fmla="*/ 3 w 42"/>
                  <a:gd name="T25" fmla="*/ 21 h 29"/>
                  <a:gd name="T26" fmla="*/ 4 w 42"/>
                  <a:gd name="T27" fmla="*/ 22 h 29"/>
                  <a:gd name="T28" fmla="*/ 9 w 42"/>
                  <a:gd name="T29" fmla="*/ 22 h 29"/>
                  <a:gd name="T30" fmla="*/ 11 w 42"/>
                  <a:gd name="T31" fmla="*/ 21 h 29"/>
                  <a:gd name="T32" fmla="*/ 13 w 42"/>
                  <a:gd name="T33" fmla="*/ 28 h 29"/>
                  <a:gd name="T34" fmla="*/ 18 w 42"/>
                  <a:gd name="T35" fmla="*/ 25 h 29"/>
                  <a:gd name="T36" fmla="*/ 24 w 42"/>
                  <a:gd name="T37" fmla="*/ 25 h 29"/>
                  <a:gd name="T38" fmla="*/ 33 w 42"/>
                  <a:gd name="T39" fmla="*/ 29 h 29"/>
                  <a:gd name="T40" fmla="*/ 38 w 42"/>
                  <a:gd name="T41" fmla="*/ 28 h 29"/>
                  <a:gd name="T42" fmla="*/ 41 w 42"/>
                  <a:gd name="T43" fmla="*/ 28 h 29"/>
                  <a:gd name="T44" fmla="*/ 42 w 42"/>
                  <a:gd name="T45" fmla="*/ 21 h 29"/>
                  <a:gd name="T46" fmla="*/ 38 w 42"/>
                  <a:gd name="T47" fmla="*/ 15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9"/>
                  <a:gd name="T74" fmla="*/ 42 w 42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9">
                    <a:moveTo>
                      <a:pt x="38" y="15"/>
                    </a:moveTo>
                    <a:lnTo>
                      <a:pt x="38" y="7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16" y="1"/>
                    </a:lnTo>
                    <a:lnTo>
                      <a:pt x="9" y="4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1" y="21"/>
                    </a:lnTo>
                    <a:lnTo>
                      <a:pt x="13" y="28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33" y="29"/>
                    </a:lnTo>
                    <a:lnTo>
                      <a:pt x="38" y="28"/>
                    </a:lnTo>
                    <a:lnTo>
                      <a:pt x="41" y="28"/>
                    </a:lnTo>
                    <a:lnTo>
                      <a:pt x="42" y="21"/>
                    </a:lnTo>
                    <a:lnTo>
                      <a:pt x="38" y="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19" name="Freeform 1072"/>
              <p:cNvSpPr>
                <a:spLocks noChangeAspect="1"/>
              </p:cNvSpPr>
              <p:nvPr/>
            </p:nvSpPr>
            <p:spPr bwMode="auto">
              <a:xfrm>
                <a:off x="3377" y="893"/>
                <a:ext cx="42" cy="29"/>
              </a:xfrm>
              <a:custGeom>
                <a:avLst/>
                <a:gdLst>
                  <a:gd name="T0" fmla="*/ 38 w 42"/>
                  <a:gd name="T1" fmla="*/ 15 h 29"/>
                  <a:gd name="T2" fmla="*/ 38 w 42"/>
                  <a:gd name="T3" fmla="*/ 7 h 29"/>
                  <a:gd name="T4" fmla="*/ 38 w 42"/>
                  <a:gd name="T5" fmla="*/ 1 h 29"/>
                  <a:gd name="T6" fmla="*/ 37 w 42"/>
                  <a:gd name="T7" fmla="*/ 0 h 29"/>
                  <a:gd name="T8" fmla="*/ 30 w 42"/>
                  <a:gd name="T9" fmla="*/ 0 h 29"/>
                  <a:gd name="T10" fmla="*/ 16 w 42"/>
                  <a:gd name="T11" fmla="*/ 1 h 29"/>
                  <a:gd name="T12" fmla="*/ 9 w 42"/>
                  <a:gd name="T13" fmla="*/ 4 h 29"/>
                  <a:gd name="T14" fmla="*/ 3 w 42"/>
                  <a:gd name="T15" fmla="*/ 7 h 29"/>
                  <a:gd name="T16" fmla="*/ 0 w 42"/>
                  <a:gd name="T17" fmla="*/ 10 h 29"/>
                  <a:gd name="T18" fmla="*/ 0 w 42"/>
                  <a:gd name="T19" fmla="*/ 12 h 29"/>
                  <a:gd name="T20" fmla="*/ 3 w 42"/>
                  <a:gd name="T21" fmla="*/ 15 h 29"/>
                  <a:gd name="T22" fmla="*/ 1 w 42"/>
                  <a:gd name="T23" fmla="*/ 18 h 29"/>
                  <a:gd name="T24" fmla="*/ 3 w 42"/>
                  <a:gd name="T25" fmla="*/ 21 h 29"/>
                  <a:gd name="T26" fmla="*/ 4 w 42"/>
                  <a:gd name="T27" fmla="*/ 22 h 29"/>
                  <a:gd name="T28" fmla="*/ 9 w 42"/>
                  <a:gd name="T29" fmla="*/ 22 h 29"/>
                  <a:gd name="T30" fmla="*/ 11 w 42"/>
                  <a:gd name="T31" fmla="*/ 21 h 29"/>
                  <a:gd name="T32" fmla="*/ 13 w 42"/>
                  <a:gd name="T33" fmla="*/ 28 h 29"/>
                  <a:gd name="T34" fmla="*/ 18 w 42"/>
                  <a:gd name="T35" fmla="*/ 25 h 29"/>
                  <a:gd name="T36" fmla="*/ 24 w 42"/>
                  <a:gd name="T37" fmla="*/ 25 h 29"/>
                  <a:gd name="T38" fmla="*/ 33 w 42"/>
                  <a:gd name="T39" fmla="*/ 29 h 29"/>
                  <a:gd name="T40" fmla="*/ 38 w 42"/>
                  <a:gd name="T41" fmla="*/ 28 h 29"/>
                  <a:gd name="T42" fmla="*/ 41 w 42"/>
                  <a:gd name="T43" fmla="*/ 28 h 29"/>
                  <a:gd name="T44" fmla="*/ 42 w 42"/>
                  <a:gd name="T45" fmla="*/ 21 h 29"/>
                  <a:gd name="T46" fmla="*/ 38 w 42"/>
                  <a:gd name="T47" fmla="*/ 15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9"/>
                  <a:gd name="T74" fmla="*/ 42 w 42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9">
                    <a:moveTo>
                      <a:pt x="38" y="15"/>
                    </a:moveTo>
                    <a:lnTo>
                      <a:pt x="38" y="7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16" y="1"/>
                    </a:lnTo>
                    <a:lnTo>
                      <a:pt x="9" y="4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1" y="21"/>
                    </a:lnTo>
                    <a:lnTo>
                      <a:pt x="13" y="28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33" y="29"/>
                    </a:lnTo>
                    <a:lnTo>
                      <a:pt x="38" y="28"/>
                    </a:lnTo>
                    <a:lnTo>
                      <a:pt x="41" y="28"/>
                    </a:lnTo>
                    <a:lnTo>
                      <a:pt x="42" y="21"/>
                    </a:lnTo>
                    <a:lnTo>
                      <a:pt x="38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0" name="Freeform 1073"/>
              <p:cNvSpPr>
                <a:spLocks noChangeAspect="1"/>
              </p:cNvSpPr>
              <p:nvPr/>
            </p:nvSpPr>
            <p:spPr bwMode="auto">
              <a:xfrm>
                <a:off x="3377" y="722"/>
                <a:ext cx="145" cy="268"/>
              </a:xfrm>
              <a:custGeom>
                <a:avLst/>
                <a:gdLst>
                  <a:gd name="T0" fmla="*/ 128 w 145"/>
                  <a:gd name="T1" fmla="*/ 7 h 268"/>
                  <a:gd name="T2" fmla="*/ 130 w 145"/>
                  <a:gd name="T3" fmla="*/ 19 h 268"/>
                  <a:gd name="T4" fmla="*/ 119 w 145"/>
                  <a:gd name="T5" fmla="*/ 19 h 268"/>
                  <a:gd name="T6" fmla="*/ 113 w 145"/>
                  <a:gd name="T7" fmla="*/ 19 h 268"/>
                  <a:gd name="T8" fmla="*/ 116 w 145"/>
                  <a:gd name="T9" fmla="*/ 11 h 268"/>
                  <a:gd name="T10" fmla="*/ 110 w 145"/>
                  <a:gd name="T11" fmla="*/ 1 h 268"/>
                  <a:gd name="T12" fmla="*/ 90 w 145"/>
                  <a:gd name="T13" fmla="*/ 5 h 268"/>
                  <a:gd name="T14" fmla="*/ 104 w 145"/>
                  <a:gd name="T15" fmla="*/ 21 h 268"/>
                  <a:gd name="T16" fmla="*/ 113 w 145"/>
                  <a:gd name="T17" fmla="*/ 27 h 268"/>
                  <a:gd name="T18" fmla="*/ 110 w 145"/>
                  <a:gd name="T19" fmla="*/ 36 h 268"/>
                  <a:gd name="T20" fmla="*/ 102 w 145"/>
                  <a:gd name="T21" fmla="*/ 39 h 268"/>
                  <a:gd name="T22" fmla="*/ 93 w 145"/>
                  <a:gd name="T23" fmla="*/ 55 h 268"/>
                  <a:gd name="T24" fmla="*/ 106 w 145"/>
                  <a:gd name="T25" fmla="*/ 68 h 268"/>
                  <a:gd name="T26" fmla="*/ 78 w 145"/>
                  <a:gd name="T27" fmla="*/ 69 h 268"/>
                  <a:gd name="T28" fmla="*/ 79 w 145"/>
                  <a:gd name="T29" fmla="*/ 77 h 268"/>
                  <a:gd name="T30" fmla="*/ 90 w 145"/>
                  <a:gd name="T31" fmla="*/ 80 h 268"/>
                  <a:gd name="T32" fmla="*/ 88 w 145"/>
                  <a:gd name="T33" fmla="*/ 86 h 268"/>
                  <a:gd name="T34" fmla="*/ 71 w 145"/>
                  <a:gd name="T35" fmla="*/ 83 h 268"/>
                  <a:gd name="T36" fmla="*/ 58 w 145"/>
                  <a:gd name="T37" fmla="*/ 72 h 268"/>
                  <a:gd name="T38" fmla="*/ 56 w 145"/>
                  <a:gd name="T39" fmla="*/ 62 h 268"/>
                  <a:gd name="T40" fmla="*/ 33 w 145"/>
                  <a:gd name="T41" fmla="*/ 52 h 268"/>
                  <a:gd name="T42" fmla="*/ 51 w 145"/>
                  <a:gd name="T43" fmla="*/ 53 h 268"/>
                  <a:gd name="T44" fmla="*/ 85 w 145"/>
                  <a:gd name="T45" fmla="*/ 51 h 268"/>
                  <a:gd name="T46" fmla="*/ 93 w 145"/>
                  <a:gd name="T47" fmla="*/ 35 h 268"/>
                  <a:gd name="T48" fmla="*/ 78 w 145"/>
                  <a:gd name="T49" fmla="*/ 24 h 268"/>
                  <a:gd name="T50" fmla="*/ 40 w 145"/>
                  <a:gd name="T51" fmla="*/ 15 h 268"/>
                  <a:gd name="T52" fmla="*/ 24 w 145"/>
                  <a:gd name="T53" fmla="*/ 11 h 268"/>
                  <a:gd name="T54" fmla="*/ 14 w 145"/>
                  <a:gd name="T55" fmla="*/ 14 h 268"/>
                  <a:gd name="T56" fmla="*/ 6 w 145"/>
                  <a:gd name="T57" fmla="*/ 21 h 268"/>
                  <a:gd name="T58" fmla="*/ 4 w 145"/>
                  <a:gd name="T59" fmla="*/ 41 h 268"/>
                  <a:gd name="T60" fmla="*/ 13 w 145"/>
                  <a:gd name="T61" fmla="*/ 55 h 268"/>
                  <a:gd name="T62" fmla="*/ 23 w 145"/>
                  <a:gd name="T63" fmla="*/ 80 h 268"/>
                  <a:gd name="T64" fmla="*/ 38 w 145"/>
                  <a:gd name="T65" fmla="*/ 99 h 268"/>
                  <a:gd name="T66" fmla="*/ 51 w 145"/>
                  <a:gd name="T67" fmla="*/ 114 h 268"/>
                  <a:gd name="T68" fmla="*/ 38 w 145"/>
                  <a:gd name="T69" fmla="*/ 140 h 268"/>
                  <a:gd name="T70" fmla="*/ 40 w 145"/>
                  <a:gd name="T71" fmla="*/ 154 h 268"/>
                  <a:gd name="T72" fmla="*/ 51 w 145"/>
                  <a:gd name="T73" fmla="*/ 158 h 268"/>
                  <a:gd name="T74" fmla="*/ 45 w 145"/>
                  <a:gd name="T75" fmla="*/ 159 h 268"/>
                  <a:gd name="T76" fmla="*/ 38 w 145"/>
                  <a:gd name="T77" fmla="*/ 166 h 268"/>
                  <a:gd name="T78" fmla="*/ 38 w 145"/>
                  <a:gd name="T79" fmla="*/ 171 h 268"/>
                  <a:gd name="T80" fmla="*/ 42 w 145"/>
                  <a:gd name="T81" fmla="*/ 190 h 268"/>
                  <a:gd name="T82" fmla="*/ 47 w 145"/>
                  <a:gd name="T83" fmla="*/ 205 h 268"/>
                  <a:gd name="T84" fmla="*/ 54 w 145"/>
                  <a:gd name="T85" fmla="*/ 216 h 268"/>
                  <a:gd name="T86" fmla="*/ 62 w 145"/>
                  <a:gd name="T87" fmla="*/ 216 h 268"/>
                  <a:gd name="T88" fmla="*/ 75 w 145"/>
                  <a:gd name="T89" fmla="*/ 216 h 268"/>
                  <a:gd name="T90" fmla="*/ 85 w 145"/>
                  <a:gd name="T91" fmla="*/ 224 h 268"/>
                  <a:gd name="T92" fmla="*/ 89 w 145"/>
                  <a:gd name="T93" fmla="*/ 231 h 268"/>
                  <a:gd name="T94" fmla="*/ 99 w 145"/>
                  <a:gd name="T95" fmla="*/ 238 h 268"/>
                  <a:gd name="T96" fmla="*/ 109 w 145"/>
                  <a:gd name="T97" fmla="*/ 247 h 268"/>
                  <a:gd name="T98" fmla="*/ 99 w 145"/>
                  <a:gd name="T99" fmla="*/ 253 h 268"/>
                  <a:gd name="T100" fmla="*/ 104 w 145"/>
                  <a:gd name="T101" fmla="*/ 260 h 268"/>
                  <a:gd name="T102" fmla="*/ 113 w 145"/>
                  <a:gd name="T103" fmla="*/ 260 h 268"/>
                  <a:gd name="T104" fmla="*/ 131 w 145"/>
                  <a:gd name="T105" fmla="*/ 257 h 268"/>
                  <a:gd name="T106" fmla="*/ 135 w 145"/>
                  <a:gd name="T107" fmla="*/ 267 h 268"/>
                  <a:gd name="T108" fmla="*/ 144 w 145"/>
                  <a:gd name="T109" fmla="*/ 165 h 268"/>
                  <a:gd name="T110" fmla="*/ 131 w 145"/>
                  <a:gd name="T111" fmla="*/ 1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268"/>
                  <a:gd name="T170" fmla="*/ 145 w 145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268">
                    <a:moveTo>
                      <a:pt x="131" y="1"/>
                    </a:moveTo>
                    <a:lnTo>
                      <a:pt x="131" y="0"/>
                    </a:lnTo>
                    <a:lnTo>
                      <a:pt x="128" y="7"/>
                    </a:lnTo>
                    <a:lnTo>
                      <a:pt x="131" y="14"/>
                    </a:lnTo>
                    <a:lnTo>
                      <a:pt x="131" y="17"/>
                    </a:lnTo>
                    <a:lnTo>
                      <a:pt x="130" y="19"/>
                    </a:lnTo>
                    <a:lnTo>
                      <a:pt x="124" y="22"/>
                    </a:lnTo>
                    <a:lnTo>
                      <a:pt x="121" y="22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6" y="19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13" y="14"/>
                    </a:lnTo>
                    <a:lnTo>
                      <a:pt x="116" y="11"/>
                    </a:lnTo>
                    <a:lnTo>
                      <a:pt x="117" y="7"/>
                    </a:lnTo>
                    <a:lnTo>
                      <a:pt x="116" y="5"/>
                    </a:lnTo>
                    <a:lnTo>
                      <a:pt x="110" y="1"/>
                    </a:lnTo>
                    <a:lnTo>
                      <a:pt x="103" y="3"/>
                    </a:lnTo>
                    <a:lnTo>
                      <a:pt x="97" y="4"/>
                    </a:lnTo>
                    <a:lnTo>
                      <a:pt x="90" y="5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4" y="21"/>
                    </a:lnTo>
                    <a:lnTo>
                      <a:pt x="106" y="24"/>
                    </a:lnTo>
                    <a:lnTo>
                      <a:pt x="109" y="24"/>
                    </a:lnTo>
                    <a:lnTo>
                      <a:pt x="113" y="27"/>
                    </a:lnTo>
                    <a:lnTo>
                      <a:pt x="117" y="32"/>
                    </a:lnTo>
                    <a:lnTo>
                      <a:pt x="117" y="38"/>
                    </a:lnTo>
                    <a:lnTo>
                      <a:pt x="110" y="36"/>
                    </a:lnTo>
                    <a:lnTo>
                      <a:pt x="103" y="38"/>
                    </a:lnTo>
                    <a:lnTo>
                      <a:pt x="102" y="39"/>
                    </a:lnTo>
                    <a:lnTo>
                      <a:pt x="100" y="44"/>
                    </a:lnTo>
                    <a:lnTo>
                      <a:pt x="97" y="49"/>
                    </a:lnTo>
                    <a:lnTo>
                      <a:pt x="93" y="55"/>
                    </a:lnTo>
                    <a:lnTo>
                      <a:pt x="93" y="58"/>
                    </a:lnTo>
                    <a:lnTo>
                      <a:pt x="95" y="60"/>
                    </a:lnTo>
                    <a:lnTo>
                      <a:pt x="106" y="68"/>
                    </a:lnTo>
                    <a:lnTo>
                      <a:pt x="97" y="70"/>
                    </a:lnTo>
                    <a:lnTo>
                      <a:pt x="86" y="70"/>
                    </a:lnTo>
                    <a:lnTo>
                      <a:pt x="78" y="69"/>
                    </a:lnTo>
                    <a:lnTo>
                      <a:pt x="75" y="70"/>
                    </a:lnTo>
                    <a:lnTo>
                      <a:pt x="75" y="73"/>
                    </a:lnTo>
                    <a:lnTo>
                      <a:pt x="79" y="77"/>
                    </a:lnTo>
                    <a:lnTo>
                      <a:pt x="85" y="79"/>
                    </a:lnTo>
                    <a:lnTo>
                      <a:pt x="89" y="79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5" y="86"/>
                    </a:lnTo>
                    <a:lnTo>
                      <a:pt x="78" y="84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65" y="80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6" y="65"/>
                    </a:lnTo>
                    <a:lnTo>
                      <a:pt x="56" y="62"/>
                    </a:lnTo>
                    <a:lnTo>
                      <a:pt x="49" y="60"/>
                    </a:lnTo>
                    <a:lnTo>
                      <a:pt x="44" y="58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2" y="53"/>
                    </a:lnTo>
                    <a:lnTo>
                      <a:pt x="51" y="53"/>
                    </a:lnTo>
                    <a:lnTo>
                      <a:pt x="73" y="55"/>
                    </a:lnTo>
                    <a:lnTo>
                      <a:pt x="80" y="52"/>
                    </a:lnTo>
                    <a:lnTo>
                      <a:pt x="85" y="51"/>
                    </a:lnTo>
                    <a:lnTo>
                      <a:pt x="89" y="46"/>
                    </a:lnTo>
                    <a:lnTo>
                      <a:pt x="92" y="39"/>
                    </a:lnTo>
                    <a:lnTo>
                      <a:pt x="93" y="35"/>
                    </a:lnTo>
                    <a:lnTo>
                      <a:pt x="92" y="31"/>
                    </a:lnTo>
                    <a:lnTo>
                      <a:pt x="86" y="25"/>
                    </a:lnTo>
                    <a:lnTo>
                      <a:pt x="78" y="24"/>
                    </a:lnTo>
                    <a:lnTo>
                      <a:pt x="58" y="18"/>
                    </a:lnTo>
                    <a:lnTo>
                      <a:pt x="48" y="15"/>
                    </a:lnTo>
                    <a:lnTo>
                      <a:pt x="40" y="15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6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10" y="42"/>
                    </a:lnTo>
                    <a:lnTo>
                      <a:pt x="14" y="48"/>
                    </a:lnTo>
                    <a:lnTo>
                      <a:pt x="13" y="55"/>
                    </a:lnTo>
                    <a:lnTo>
                      <a:pt x="18" y="66"/>
                    </a:lnTo>
                    <a:lnTo>
                      <a:pt x="28" y="73"/>
                    </a:lnTo>
                    <a:lnTo>
                      <a:pt x="23" y="80"/>
                    </a:lnTo>
                    <a:lnTo>
                      <a:pt x="23" y="86"/>
                    </a:lnTo>
                    <a:lnTo>
                      <a:pt x="33" y="92"/>
                    </a:lnTo>
                    <a:lnTo>
                      <a:pt x="38" y="99"/>
                    </a:lnTo>
                    <a:lnTo>
                      <a:pt x="35" y="104"/>
                    </a:lnTo>
                    <a:lnTo>
                      <a:pt x="44" y="108"/>
                    </a:lnTo>
                    <a:lnTo>
                      <a:pt x="51" y="114"/>
                    </a:lnTo>
                    <a:lnTo>
                      <a:pt x="49" y="123"/>
                    </a:lnTo>
                    <a:lnTo>
                      <a:pt x="44" y="131"/>
                    </a:lnTo>
                    <a:lnTo>
                      <a:pt x="38" y="140"/>
                    </a:lnTo>
                    <a:lnTo>
                      <a:pt x="34" y="152"/>
                    </a:lnTo>
                    <a:lnTo>
                      <a:pt x="37" y="149"/>
                    </a:lnTo>
                    <a:lnTo>
                      <a:pt x="40" y="154"/>
                    </a:lnTo>
                    <a:lnTo>
                      <a:pt x="45" y="155"/>
                    </a:lnTo>
                    <a:lnTo>
                      <a:pt x="51" y="157"/>
                    </a:lnTo>
                    <a:lnTo>
                      <a:pt x="51" y="158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4" y="162"/>
                    </a:lnTo>
                    <a:lnTo>
                      <a:pt x="38" y="164"/>
                    </a:lnTo>
                    <a:lnTo>
                      <a:pt x="38" y="166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8" y="171"/>
                    </a:lnTo>
                    <a:lnTo>
                      <a:pt x="38" y="178"/>
                    </a:lnTo>
                    <a:lnTo>
                      <a:pt x="38" y="185"/>
                    </a:lnTo>
                    <a:lnTo>
                      <a:pt x="42" y="190"/>
                    </a:lnTo>
                    <a:lnTo>
                      <a:pt x="41" y="199"/>
                    </a:lnTo>
                    <a:lnTo>
                      <a:pt x="45" y="200"/>
                    </a:lnTo>
                    <a:lnTo>
                      <a:pt x="47" y="205"/>
                    </a:lnTo>
                    <a:lnTo>
                      <a:pt x="51" y="209"/>
                    </a:lnTo>
                    <a:lnTo>
                      <a:pt x="54" y="216"/>
                    </a:lnTo>
                    <a:lnTo>
                      <a:pt x="56" y="216"/>
                    </a:lnTo>
                    <a:lnTo>
                      <a:pt x="61" y="217"/>
                    </a:lnTo>
                    <a:lnTo>
                      <a:pt x="62" y="216"/>
                    </a:lnTo>
                    <a:lnTo>
                      <a:pt x="66" y="217"/>
                    </a:lnTo>
                    <a:lnTo>
                      <a:pt x="69" y="219"/>
                    </a:lnTo>
                    <a:lnTo>
                      <a:pt x="75" y="216"/>
                    </a:lnTo>
                    <a:lnTo>
                      <a:pt x="79" y="217"/>
                    </a:lnTo>
                    <a:lnTo>
                      <a:pt x="83" y="220"/>
                    </a:lnTo>
                    <a:lnTo>
                      <a:pt x="85" y="224"/>
                    </a:lnTo>
                    <a:lnTo>
                      <a:pt x="85" y="229"/>
                    </a:lnTo>
                    <a:lnTo>
                      <a:pt x="89" y="230"/>
                    </a:lnTo>
                    <a:lnTo>
                      <a:pt x="89" y="231"/>
                    </a:lnTo>
                    <a:lnTo>
                      <a:pt x="93" y="234"/>
                    </a:lnTo>
                    <a:lnTo>
                      <a:pt x="99" y="236"/>
                    </a:lnTo>
                    <a:lnTo>
                      <a:pt x="99" y="238"/>
                    </a:lnTo>
                    <a:lnTo>
                      <a:pt x="109" y="240"/>
                    </a:lnTo>
                    <a:lnTo>
                      <a:pt x="111" y="244"/>
                    </a:lnTo>
                    <a:lnTo>
                      <a:pt x="109" y="247"/>
                    </a:lnTo>
                    <a:lnTo>
                      <a:pt x="107" y="248"/>
                    </a:lnTo>
                    <a:lnTo>
                      <a:pt x="100" y="250"/>
                    </a:lnTo>
                    <a:lnTo>
                      <a:pt x="99" y="253"/>
                    </a:lnTo>
                    <a:lnTo>
                      <a:pt x="103" y="254"/>
                    </a:lnTo>
                    <a:lnTo>
                      <a:pt x="103" y="257"/>
                    </a:lnTo>
                    <a:lnTo>
                      <a:pt x="104" y="260"/>
                    </a:lnTo>
                    <a:lnTo>
                      <a:pt x="109" y="264"/>
                    </a:lnTo>
                    <a:lnTo>
                      <a:pt x="113" y="264"/>
                    </a:lnTo>
                    <a:lnTo>
                      <a:pt x="113" y="260"/>
                    </a:lnTo>
                    <a:lnTo>
                      <a:pt x="117" y="260"/>
                    </a:lnTo>
                    <a:lnTo>
                      <a:pt x="126" y="255"/>
                    </a:lnTo>
                    <a:lnTo>
                      <a:pt x="131" y="257"/>
                    </a:lnTo>
                    <a:lnTo>
                      <a:pt x="135" y="260"/>
                    </a:lnTo>
                    <a:lnTo>
                      <a:pt x="134" y="262"/>
                    </a:lnTo>
                    <a:lnTo>
                      <a:pt x="135" y="267"/>
                    </a:lnTo>
                    <a:lnTo>
                      <a:pt x="140" y="268"/>
                    </a:lnTo>
                    <a:lnTo>
                      <a:pt x="144" y="268"/>
                    </a:lnTo>
                    <a:lnTo>
                      <a:pt x="144" y="165"/>
                    </a:lnTo>
                    <a:lnTo>
                      <a:pt x="145" y="0"/>
                    </a:lnTo>
                    <a:lnTo>
                      <a:pt x="144" y="1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1" name="Freeform 1074"/>
              <p:cNvSpPr>
                <a:spLocks noChangeAspect="1"/>
              </p:cNvSpPr>
              <p:nvPr/>
            </p:nvSpPr>
            <p:spPr bwMode="auto">
              <a:xfrm>
                <a:off x="3377" y="722"/>
                <a:ext cx="145" cy="268"/>
              </a:xfrm>
              <a:custGeom>
                <a:avLst/>
                <a:gdLst>
                  <a:gd name="T0" fmla="*/ 128 w 145"/>
                  <a:gd name="T1" fmla="*/ 7 h 268"/>
                  <a:gd name="T2" fmla="*/ 130 w 145"/>
                  <a:gd name="T3" fmla="*/ 19 h 268"/>
                  <a:gd name="T4" fmla="*/ 119 w 145"/>
                  <a:gd name="T5" fmla="*/ 19 h 268"/>
                  <a:gd name="T6" fmla="*/ 113 w 145"/>
                  <a:gd name="T7" fmla="*/ 19 h 268"/>
                  <a:gd name="T8" fmla="*/ 116 w 145"/>
                  <a:gd name="T9" fmla="*/ 11 h 268"/>
                  <a:gd name="T10" fmla="*/ 110 w 145"/>
                  <a:gd name="T11" fmla="*/ 1 h 268"/>
                  <a:gd name="T12" fmla="*/ 90 w 145"/>
                  <a:gd name="T13" fmla="*/ 5 h 268"/>
                  <a:gd name="T14" fmla="*/ 104 w 145"/>
                  <a:gd name="T15" fmla="*/ 21 h 268"/>
                  <a:gd name="T16" fmla="*/ 113 w 145"/>
                  <a:gd name="T17" fmla="*/ 27 h 268"/>
                  <a:gd name="T18" fmla="*/ 110 w 145"/>
                  <a:gd name="T19" fmla="*/ 36 h 268"/>
                  <a:gd name="T20" fmla="*/ 102 w 145"/>
                  <a:gd name="T21" fmla="*/ 39 h 268"/>
                  <a:gd name="T22" fmla="*/ 93 w 145"/>
                  <a:gd name="T23" fmla="*/ 55 h 268"/>
                  <a:gd name="T24" fmla="*/ 106 w 145"/>
                  <a:gd name="T25" fmla="*/ 68 h 268"/>
                  <a:gd name="T26" fmla="*/ 78 w 145"/>
                  <a:gd name="T27" fmla="*/ 69 h 268"/>
                  <a:gd name="T28" fmla="*/ 79 w 145"/>
                  <a:gd name="T29" fmla="*/ 77 h 268"/>
                  <a:gd name="T30" fmla="*/ 90 w 145"/>
                  <a:gd name="T31" fmla="*/ 80 h 268"/>
                  <a:gd name="T32" fmla="*/ 88 w 145"/>
                  <a:gd name="T33" fmla="*/ 86 h 268"/>
                  <a:gd name="T34" fmla="*/ 71 w 145"/>
                  <a:gd name="T35" fmla="*/ 83 h 268"/>
                  <a:gd name="T36" fmla="*/ 58 w 145"/>
                  <a:gd name="T37" fmla="*/ 72 h 268"/>
                  <a:gd name="T38" fmla="*/ 56 w 145"/>
                  <a:gd name="T39" fmla="*/ 62 h 268"/>
                  <a:gd name="T40" fmla="*/ 33 w 145"/>
                  <a:gd name="T41" fmla="*/ 52 h 268"/>
                  <a:gd name="T42" fmla="*/ 51 w 145"/>
                  <a:gd name="T43" fmla="*/ 53 h 268"/>
                  <a:gd name="T44" fmla="*/ 85 w 145"/>
                  <a:gd name="T45" fmla="*/ 51 h 268"/>
                  <a:gd name="T46" fmla="*/ 93 w 145"/>
                  <a:gd name="T47" fmla="*/ 35 h 268"/>
                  <a:gd name="T48" fmla="*/ 78 w 145"/>
                  <a:gd name="T49" fmla="*/ 24 h 268"/>
                  <a:gd name="T50" fmla="*/ 40 w 145"/>
                  <a:gd name="T51" fmla="*/ 15 h 268"/>
                  <a:gd name="T52" fmla="*/ 24 w 145"/>
                  <a:gd name="T53" fmla="*/ 11 h 268"/>
                  <a:gd name="T54" fmla="*/ 14 w 145"/>
                  <a:gd name="T55" fmla="*/ 14 h 268"/>
                  <a:gd name="T56" fmla="*/ 6 w 145"/>
                  <a:gd name="T57" fmla="*/ 21 h 268"/>
                  <a:gd name="T58" fmla="*/ 4 w 145"/>
                  <a:gd name="T59" fmla="*/ 41 h 268"/>
                  <a:gd name="T60" fmla="*/ 13 w 145"/>
                  <a:gd name="T61" fmla="*/ 55 h 268"/>
                  <a:gd name="T62" fmla="*/ 23 w 145"/>
                  <a:gd name="T63" fmla="*/ 80 h 268"/>
                  <a:gd name="T64" fmla="*/ 38 w 145"/>
                  <a:gd name="T65" fmla="*/ 99 h 268"/>
                  <a:gd name="T66" fmla="*/ 51 w 145"/>
                  <a:gd name="T67" fmla="*/ 114 h 268"/>
                  <a:gd name="T68" fmla="*/ 38 w 145"/>
                  <a:gd name="T69" fmla="*/ 140 h 268"/>
                  <a:gd name="T70" fmla="*/ 40 w 145"/>
                  <a:gd name="T71" fmla="*/ 154 h 268"/>
                  <a:gd name="T72" fmla="*/ 51 w 145"/>
                  <a:gd name="T73" fmla="*/ 158 h 268"/>
                  <a:gd name="T74" fmla="*/ 45 w 145"/>
                  <a:gd name="T75" fmla="*/ 159 h 268"/>
                  <a:gd name="T76" fmla="*/ 38 w 145"/>
                  <a:gd name="T77" fmla="*/ 166 h 268"/>
                  <a:gd name="T78" fmla="*/ 38 w 145"/>
                  <a:gd name="T79" fmla="*/ 171 h 268"/>
                  <a:gd name="T80" fmla="*/ 42 w 145"/>
                  <a:gd name="T81" fmla="*/ 190 h 268"/>
                  <a:gd name="T82" fmla="*/ 47 w 145"/>
                  <a:gd name="T83" fmla="*/ 205 h 268"/>
                  <a:gd name="T84" fmla="*/ 54 w 145"/>
                  <a:gd name="T85" fmla="*/ 216 h 268"/>
                  <a:gd name="T86" fmla="*/ 62 w 145"/>
                  <a:gd name="T87" fmla="*/ 216 h 268"/>
                  <a:gd name="T88" fmla="*/ 75 w 145"/>
                  <a:gd name="T89" fmla="*/ 216 h 268"/>
                  <a:gd name="T90" fmla="*/ 85 w 145"/>
                  <a:gd name="T91" fmla="*/ 224 h 268"/>
                  <a:gd name="T92" fmla="*/ 89 w 145"/>
                  <a:gd name="T93" fmla="*/ 231 h 268"/>
                  <a:gd name="T94" fmla="*/ 99 w 145"/>
                  <a:gd name="T95" fmla="*/ 238 h 268"/>
                  <a:gd name="T96" fmla="*/ 109 w 145"/>
                  <a:gd name="T97" fmla="*/ 247 h 268"/>
                  <a:gd name="T98" fmla="*/ 99 w 145"/>
                  <a:gd name="T99" fmla="*/ 253 h 268"/>
                  <a:gd name="T100" fmla="*/ 104 w 145"/>
                  <a:gd name="T101" fmla="*/ 260 h 268"/>
                  <a:gd name="T102" fmla="*/ 113 w 145"/>
                  <a:gd name="T103" fmla="*/ 260 h 268"/>
                  <a:gd name="T104" fmla="*/ 131 w 145"/>
                  <a:gd name="T105" fmla="*/ 257 h 268"/>
                  <a:gd name="T106" fmla="*/ 135 w 145"/>
                  <a:gd name="T107" fmla="*/ 267 h 268"/>
                  <a:gd name="T108" fmla="*/ 144 w 145"/>
                  <a:gd name="T109" fmla="*/ 165 h 268"/>
                  <a:gd name="T110" fmla="*/ 131 w 145"/>
                  <a:gd name="T111" fmla="*/ 1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268"/>
                  <a:gd name="T170" fmla="*/ 145 w 145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268">
                    <a:moveTo>
                      <a:pt x="131" y="1"/>
                    </a:moveTo>
                    <a:lnTo>
                      <a:pt x="131" y="0"/>
                    </a:lnTo>
                    <a:lnTo>
                      <a:pt x="128" y="7"/>
                    </a:lnTo>
                    <a:lnTo>
                      <a:pt x="131" y="14"/>
                    </a:lnTo>
                    <a:lnTo>
                      <a:pt x="131" y="17"/>
                    </a:lnTo>
                    <a:lnTo>
                      <a:pt x="130" y="19"/>
                    </a:lnTo>
                    <a:lnTo>
                      <a:pt x="124" y="22"/>
                    </a:lnTo>
                    <a:lnTo>
                      <a:pt x="121" y="22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6" y="19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13" y="14"/>
                    </a:lnTo>
                    <a:lnTo>
                      <a:pt x="116" y="11"/>
                    </a:lnTo>
                    <a:lnTo>
                      <a:pt x="117" y="7"/>
                    </a:lnTo>
                    <a:lnTo>
                      <a:pt x="116" y="5"/>
                    </a:lnTo>
                    <a:lnTo>
                      <a:pt x="110" y="1"/>
                    </a:lnTo>
                    <a:lnTo>
                      <a:pt x="103" y="3"/>
                    </a:lnTo>
                    <a:lnTo>
                      <a:pt x="97" y="4"/>
                    </a:lnTo>
                    <a:lnTo>
                      <a:pt x="90" y="5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4" y="21"/>
                    </a:lnTo>
                    <a:lnTo>
                      <a:pt x="106" y="24"/>
                    </a:lnTo>
                    <a:lnTo>
                      <a:pt x="109" y="24"/>
                    </a:lnTo>
                    <a:lnTo>
                      <a:pt x="113" y="27"/>
                    </a:lnTo>
                    <a:lnTo>
                      <a:pt x="117" y="32"/>
                    </a:lnTo>
                    <a:lnTo>
                      <a:pt x="117" y="38"/>
                    </a:lnTo>
                    <a:lnTo>
                      <a:pt x="110" y="36"/>
                    </a:lnTo>
                    <a:lnTo>
                      <a:pt x="103" y="38"/>
                    </a:lnTo>
                    <a:lnTo>
                      <a:pt x="102" y="39"/>
                    </a:lnTo>
                    <a:lnTo>
                      <a:pt x="100" y="44"/>
                    </a:lnTo>
                    <a:lnTo>
                      <a:pt x="97" y="49"/>
                    </a:lnTo>
                    <a:lnTo>
                      <a:pt x="93" y="55"/>
                    </a:lnTo>
                    <a:lnTo>
                      <a:pt x="93" y="58"/>
                    </a:lnTo>
                    <a:lnTo>
                      <a:pt x="95" y="60"/>
                    </a:lnTo>
                    <a:lnTo>
                      <a:pt x="106" y="68"/>
                    </a:lnTo>
                    <a:lnTo>
                      <a:pt x="97" y="70"/>
                    </a:lnTo>
                    <a:lnTo>
                      <a:pt x="86" y="70"/>
                    </a:lnTo>
                    <a:lnTo>
                      <a:pt x="78" y="69"/>
                    </a:lnTo>
                    <a:lnTo>
                      <a:pt x="75" y="70"/>
                    </a:lnTo>
                    <a:lnTo>
                      <a:pt x="75" y="73"/>
                    </a:lnTo>
                    <a:lnTo>
                      <a:pt x="79" y="77"/>
                    </a:lnTo>
                    <a:lnTo>
                      <a:pt x="85" y="79"/>
                    </a:lnTo>
                    <a:lnTo>
                      <a:pt x="89" y="79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5" y="86"/>
                    </a:lnTo>
                    <a:lnTo>
                      <a:pt x="78" y="84"/>
                    </a:lnTo>
                    <a:lnTo>
                      <a:pt x="71" y="83"/>
                    </a:lnTo>
                    <a:lnTo>
                      <a:pt x="68" y="83"/>
                    </a:lnTo>
                    <a:lnTo>
                      <a:pt x="65" y="80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6" y="65"/>
                    </a:lnTo>
                    <a:lnTo>
                      <a:pt x="56" y="62"/>
                    </a:lnTo>
                    <a:lnTo>
                      <a:pt x="49" y="60"/>
                    </a:lnTo>
                    <a:lnTo>
                      <a:pt x="44" y="58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2" y="53"/>
                    </a:lnTo>
                    <a:lnTo>
                      <a:pt x="51" y="53"/>
                    </a:lnTo>
                    <a:lnTo>
                      <a:pt x="73" y="55"/>
                    </a:lnTo>
                    <a:lnTo>
                      <a:pt x="80" y="52"/>
                    </a:lnTo>
                    <a:lnTo>
                      <a:pt x="85" y="51"/>
                    </a:lnTo>
                    <a:lnTo>
                      <a:pt x="89" y="46"/>
                    </a:lnTo>
                    <a:lnTo>
                      <a:pt x="92" y="39"/>
                    </a:lnTo>
                    <a:lnTo>
                      <a:pt x="93" y="35"/>
                    </a:lnTo>
                    <a:lnTo>
                      <a:pt x="92" y="31"/>
                    </a:lnTo>
                    <a:lnTo>
                      <a:pt x="86" y="25"/>
                    </a:lnTo>
                    <a:lnTo>
                      <a:pt x="78" y="24"/>
                    </a:lnTo>
                    <a:lnTo>
                      <a:pt x="58" y="18"/>
                    </a:lnTo>
                    <a:lnTo>
                      <a:pt x="48" y="15"/>
                    </a:lnTo>
                    <a:lnTo>
                      <a:pt x="40" y="15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17" y="10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6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10" y="42"/>
                    </a:lnTo>
                    <a:lnTo>
                      <a:pt x="14" y="48"/>
                    </a:lnTo>
                    <a:lnTo>
                      <a:pt x="13" y="55"/>
                    </a:lnTo>
                    <a:lnTo>
                      <a:pt x="18" y="66"/>
                    </a:lnTo>
                    <a:lnTo>
                      <a:pt x="28" y="73"/>
                    </a:lnTo>
                    <a:lnTo>
                      <a:pt x="23" y="80"/>
                    </a:lnTo>
                    <a:lnTo>
                      <a:pt x="23" y="86"/>
                    </a:lnTo>
                    <a:lnTo>
                      <a:pt x="33" y="92"/>
                    </a:lnTo>
                    <a:lnTo>
                      <a:pt x="38" y="99"/>
                    </a:lnTo>
                    <a:lnTo>
                      <a:pt x="35" y="104"/>
                    </a:lnTo>
                    <a:lnTo>
                      <a:pt x="44" y="108"/>
                    </a:lnTo>
                    <a:lnTo>
                      <a:pt x="51" y="114"/>
                    </a:lnTo>
                    <a:lnTo>
                      <a:pt x="49" y="123"/>
                    </a:lnTo>
                    <a:lnTo>
                      <a:pt x="44" y="131"/>
                    </a:lnTo>
                    <a:lnTo>
                      <a:pt x="38" y="140"/>
                    </a:lnTo>
                    <a:lnTo>
                      <a:pt x="34" y="152"/>
                    </a:lnTo>
                    <a:lnTo>
                      <a:pt x="37" y="149"/>
                    </a:lnTo>
                    <a:lnTo>
                      <a:pt x="40" y="154"/>
                    </a:lnTo>
                    <a:lnTo>
                      <a:pt x="45" y="155"/>
                    </a:lnTo>
                    <a:lnTo>
                      <a:pt x="51" y="157"/>
                    </a:lnTo>
                    <a:lnTo>
                      <a:pt x="51" y="158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4" y="162"/>
                    </a:lnTo>
                    <a:lnTo>
                      <a:pt x="38" y="164"/>
                    </a:lnTo>
                    <a:lnTo>
                      <a:pt x="38" y="166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8" y="171"/>
                    </a:lnTo>
                    <a:lnTo>
                      <a:pt x="38" y="178"/>
                    </a:lnTo>
                    <a:lnTo>
                      <a:pt x="38" y="185"/>
                    </a:lnTo>
                    <a:lnTo>
                      <a:pt x="42" y="190"/>
                    </a:lnTo>
                    <a:lnTo>
                      <a:pt x="41" y="199"/>
                    </a:lnTo>
                    <a:lnTo>
                      <a:pt x="45" y="200"/>
                    </a:lnTo>
                    <a:lnTo>
                      <a:pt x="47" y="205"/>
                    </a:lnTo>
                    <a:lnTo>
                      <a:pt x="51" y="209"/>
                    </a:lnTo>
                    <a:lnTo>
                      <a:pt x="54" y="216"/>
                    </a:lnTo>
                    <a:lnTo>
                      <a:pt x="56" y="216"/>
                    </a:lnTo>
                    <a:lnTo>
                      <a:pt x="61" y="217"/>
                    </a:lnTo>
                    <a:lnTo>
                      <a:pt x="62" y="216"/>
                    </a:lnTo>
                    <a:lnTo>
                      <a:pt x="66" y="217"/>
                    </a:lnTo>
                    <a:lnTo>
                      <a:pt x="69" y="219"/>
                    </a:lnTo>
                    <a:lnTo>
                      <a:pt x="75" y="216"/>
                    </a:lnTo>
                    <a:lnTo>
                      <a:pt x="79" y="217"/>
                    </a:lnTo>
                    <a:lnTo>
                      <a:pt x="83" y="220"/>
                    </a:lnTo>
                    <a:lnTo>
                      <a:pt x="85" y="224"/>
                    </a:lnTo>
                    <a:lnTo>
                      <a:pt x="85" y="229"/>
                    </a:lnTo>
                    <a:lnTo>
                      <a:pt x="89" y="230"/>
                    </a:lnTo>
                    <a:lnTo>
                      <a:pt x="89" y="231"/>
                    </a:lnTo>
                    <a:lnTo>
                      <a:pt x="93" y="234"/>
                    </a:lnTo>
                    <a:lnTo>
                      <a:pt x="99" y="236"/>
                    </a:lnTo>
                    <a:lnTo>
                      <a:pt x="99" y="238"/>
                    </a:lnTo>
                    <a:lnTo>
                      <a:pt x="109" y="240"/>
                    </a:lnTo>
                    <a:lnTo>
                      <a:pt x="111" y="244"/>
                    </a:lnTo>
                    <a:lnTo>
                      <a:pt x="109" y="247"/>
                    </a:lnTo>
                    <a:lnTo>
                      <a:pt x="107" y="248"/>
                    </a:lnTo>
                    <a:lnTo>
                      <a:pt x="100" y="250"/>
                    </a:lnTo>
                    <a:lnTo>
                      <a:pt x="99" y="253"/>
                    </a:lnTo>
                    <a:lnTo>
                      <a:pt x="103" y="254"/>
                    </a:lnTo>
                    <a:lnTo>
                      <a:pt x="103" y="257"/>
                    </a:lnTo>
                    <a:lnTo>
                      <a:pt x="104" y="260"/>
                    </a:lnTo>
                    <a:lnTo>
                      <a:pt x="109" y="264"/>
                    </a:lnTo>
                    <a:lnTo>
                      <a:pt x="113" y="264"/>
                    </a:lnTo>
                    <a:lnTo>
                      <a:pt x="113" y="260"/>
                    </a:lnTo>
                    <a:lnTo>
                      <a:pt x="117" y="260"/>
                    </a:lnTo>
                    <a:lnTo>
                      <a:pt x="126" y="255"/>
                    </a:lnTo>
                    <a:lnTo>
                      <a:pt x="131" y="257"/>
                    </a:lnTo>
                    <a:lnTo>
                      <a:pt x="135" y="260"/>
                    </a:lnTo>
                    <a:lnTo>
                      <a:pt x="134" y="262"/>
                    </a:lnTo>
                    <a:lnTo>
                      <a:pt x="135" y="267"/>
                    </a:lnTo>
                    <a:lnTo>
                      <a:pt x="140" y="268"/>
                    </a:lnTo>
                    <a:lnTo>
                      <a:pt x="144" y="268"/>
                    </a:lnTo>
                    <a:lnTo>
                      <a:pt x="144" y="165"/>
                    </a:lnTo>
                    <a:lnTo>
                      <a:pt x="145" y="0"/>
                    </a:lnTo>
                    <a:lnTo>
                      <a:pt x="144" y="1"/>
                    </a:lnTo>
                    <a:lnTo>
                      <a:pt x="131" y="1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2" name="Freeform 1075"/>
              <p:cNvSpPr>
                <a:spLocks noChangeAspect="1"/>
              </p:cNvSpPr>
              <p:nvPr/>
            </p:nvSpPr>
            <p:spPr bwMode="auto">
              <a:xfrm>
                <a:off x="3377" y="891"/>
                <a:ext cx="42" cy="30"/>
              </a:xfrm>
              <a:custGeom>
                <a:avLst/>
                <a:gdLst>
                  <a:gd name="T0" fmla="*/ 38 w 42"/>
                  <a:gd name="T1" fmla="*/ 16 h 30"/>
                  <a:gd name="T2" fmla="*/ 38 w 42"/>
                  <a:gd name="T3" fmla="*/ 9 h 30"/>
                  <a:gd name="T4" fmla="*/ 38 w 42"/>
                  <a:gd name="T5" fmla="*/ 2 h 30"/>
                  <a:gd name="T6" fmla="*/ 37 w 42"/>
                  <a:gd name="T7" fmla="*/ 0 h 30"/>
                  <a:gd name="T8" fmla="*/ 30 w 42"/>
                  <a:gd name="T9" fmla="*/ 2 h 30"/>
                  <a:gd name="T10" fmla="*/ 16 w 42"/>
                  <a:gd name="T11" fmla="*/ 2 h 30"/>
                  <a:gd name="T12" fmla="*/ 9 w 42"/>
                  <a:gd name="T13" fmla="*/ 4 h 30"/>
                  <a:gd name="T14" fmla="*/ 3 w 42"/>
                  <a:gd name="T15" fmla="*/ 9 h 30"/>
                  <a:gd name="T16" fmla="*/ 0 w 42"/>
                  <a:gd name="T17" fmla="*/ 12 h 30"/>
                  <a:gd name="T18" fmla="*/ 0 w 42"/>
                  <a:gd name="T19" fmla="*/ 14 h 30"/>
                  <a:gd name="T20" fmla="*/ 3 w 42"/>
                  <a:gd name="T21" fmla="*/ 16 h 30"/>
                  <a:gd name="T22" fmla="*/ 1 w 42"/>
                  <a:gd name="T23" fmla="*/ 19 h 30"/>
                  <a:gd name="T24" fmla="*/ 3 w 42"/>
                  <a:gd name="T25" fmla="*/ 21 h 30"/>
                  <a:gd name="T26" fmla="*/ 4 w 42"/>
                  <a:gd name="T27" fmla="*/ 23 h 30"/>
                  <a:gd name="T28" fmla="*/ 9 w 42"/>
                  <a:gd name="T29" fmla="*/ 23 h 30"/>
                  <a:gd name="T30" fmla="*/ 11 w 42"/>
                  <a:gd name="T31" fmla="*/ 21 h 30"/>
                  <a:gd name="T32" fmla="*/ 13 w 42"/>
                  <a:gd name="T33" fmla="*/ 30 h 30"/>
                  <a:gd name="T34" fmla="*/ 18 w 42"/>
                  <a:gd name="T35" fmla="*/ 26 h 30"/>
                  <a:gd name="T36" fmla="*/ 24 w 42"/>
                  <a:gd name="T37" fmla="*/ 26 h 30"/>
                  <a:gd name="T38" fmla="*/ 33 w 42"/>
                  <a:gd name="T39" fmla="*/ 30 h 30"/>
                  <a:gd name="T40" fmla="*/ 38 w 42"/>
                  <a:gd name="T41" fmla="*/ 30 h 30"/>
                  <a:gd name="T42" fmla="*/ 41 w 42"/>
                  <a:gd name="T43" fmla="*/ 30 h 30"/>
                  <a:gd name="T44" fmla="*/ 42 w 42"/>
                  <a:gd name="T45" fmla="*/ 21 h 30"/>
                  <a:gd name="T46" fmla="*/ 38 w 42"/>
                  <a:gd name="T47" fmla="*/ 1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30"/>
                  <a:gd name="T74" fmla="*/ 42 w 42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30">
                    <a:moveTo>
                      <a:pt x="38" y="16"/>
                    </a:moveTo>
                    <a:lnTo>
                      <a:pt x="38" y="9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11" y="21"/>
                    </a:lnTo>
                    <a:lnTo>
                      <a:pt x="13" y="30"/>
                    </a:lnTo>
                    <a:lnTo>
                      <a:pt x="18" y="26"/>
                    </a:lnTo>
                    <a:lnTo>
                      <a:pt x="24" y="26"/>
                    </a:lnTo>
                    <a:lnTo>
                      <a:pt x="33" y="30"/>
                    </a:lnTo>
                    <a:lnTo>
                      <a:pt x="38" y="30"/>
                    </a:lnTo>
                    <a:lnTo>
                      <a:pt x="41" y="30"/>
                    </a:lnTo>
                    <a:lnTo>
                      <a:pt x="42" y="21"/>
                    </a:lnTo>
                    <a:lnTo>
                      <a:pt x="38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3" name="Freeform 1076"/>
              <p:cNvSpPr>
                <a:spLocks noChangeAspect="1"/>
              </p:cNvSpPr>
              <p:nvPr/>
            </p:nvSpPr>
            <p:spPr bwMode="auto">
              <a:xfrm>
                <a:off x="3377" y="891"/>
                <a:ext cx="42" cy="30"/>
              </a:xfrm>
              <a:custGeom>
                <a:avLst/>
                <a:gdLst>
                  <a:gd name="T0" fmla="*/ 38 w 42"/>
                  <a:gd name="T1" fmla="*/ 16 h 30"/>
                  <a:gd name="T2" fmla="*/ 38 w 42"/>
                  <a:gd name="T3" fmla="*/ 9 h 30"/>
                  <a:gd name="T4" fmla="*/ 38 w 42"/>
                  <a:gd name="T5" fmla="*/ 2 h 30"/>
                  <a:gd name="T6" fmla="*/ 37 w 42"/>
                  <a:gd name="T7" fmla="*/ 0 h 30"/>
                  <a:gd name="T8" fmla="*/ 30 w 42"/>
                  <a:gd name="T9" fmla="*/ 2 h 30"/>
                  <a:gd name="T10" fmla="*/ 16 w 42"/>
                  <a:gd name="T11" fmla="*/ 2 h 30"/>
                  <a:gd name="T12" fmla="*/ 9 w 42"/>
                  <a:gd name="T13" fmla="*/ 4 h 30"/>
                  <a:gd name="T14" fmla="*/ 3 w 42"/>
                  <a:gd name="T15" fmla="*/ 9 h 30"/>
                  <a:gd name="T16" fmla="*/ 0 w 42"/>
                  <a:gd name="T17" fmla="*/ 12 h 30"/>
                  <a:gd name="T18" fmla="*/ 0 w 42"/>
                  <a:gd name="T19" fmla="*/ 14 h 30"/>
                  <a:gd name="T20" fmla="*/ 3 w 42"/>
                  <a:gd name="T21" fmla="*/ 16 h 30"/>
                  <a:gd name="T22" fmla="*/ 1 w 42"/>
                  <a:gd name="T23" fmla="*/ 19 h 30"/>
                  <a:gd name="T24" fmla="*/ 3 w 42"/>
                  <a:gd name="T25" fmla="*/ 21 h 30"/>
                  <a:gd name="T26" fmla="*/ 4 w 42"/>
                  <a:gd name="T27" fmla="*/ 23 h 30"/>
                  <a:gd name="T28" fmla="*/ 9 w 42"/>
                  <a:gd name="T29" fmla="*/ 23 h 30"/>
                  <a:gd name="T30" fmla="*/ 11 w 42"/>
                  <a:gd name="T31" fmla="*/ 21 h 30"/>
                  <a:gd name="T32" fmla="*/ 13 w 42"/>
                  <a:gd name="T33" fmla="*/ 30 h 30"/>
                  <a:gd name="T34" fmla="*/ 18 w 42"/>
                  <a:gd name="T35" fmla="*/ 26 h 30"/>
                  <a:gd name="T36" fmla="*/ 24 w 42"/>
                  <a:gd name="T37" fmla="*/ 26 h 30"/>
                  <a:gd name="T38" fmla="*/ 33 w 42"/>
                  <a:gd name="T39" fmla="*/ 30 h 30"/>
                  <a:gd name="T40" fmla="*/ 38 w 42"/>
                  <a:gd name="T41" fmla="*/ 30 h 30"/>
                  <a:gd name="T42" fmla="*/ 41 w 42"/>
                  <a:gd name="T43" fmla="*/ 30 h 30"/>
                  <a:gd name="T44" fmla="*/ 42 w 42"/>
                  <a:gd name="T45" fmla="*/ 21 h 30"/>
                  <a:gd name="T46" fmla="*/ 38 w 42"/>
                  <a:gd name="T47" fmla="*/ 1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30"/>
                  <a:gd name="T74" fmla="*/ 42 w 42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30">
                    <a:moveTo>
                      <a:pt x="38" y="16"/>
                    </a:moveTo>
                    <a:lnTo>
                      <a:pt x="38" y="9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11" y="21"/>
                    </a:lnTo>
                    <a:lnTo>
                      <a:pt x="13" y="30"/>
                    </a:lnTo>
                    <a:lnTo>
                      <a:pt x="18" y="26"/>
                    </a:lnTo>
                    <a:lnTo>
                      <a:pt x="24" y="26"/>
                    </a:lnTo>
                    <a:lnTo>
                      <a:pt x="33" y="30"/>
                    </a:lnTo>
                    <a:lnTo>
                      <a:pt x="38" y="30"/>
                    </a:lnTo>
                    <a:lnTo>
                      <a:pt x="41" y="30"/>
                    </a:lnTo>
                    <a:lnTo>
                      <a:pt x="42" y="21"/>
                    </a:lnTo>
                    <a:lnTo>
                      <a:pt x="38" y="16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4" name="Freeform 1077"/>
              <p:cNvSpPr>
                <a:spLocks noChangeAspect="1"/>
              </p:cNvSpPr>
              <p:nvPr/>
            </p:nvSpPr>
            <p:spPr bwMode="auto">
              <a:xfrm>
                <a:off x="3377" y="723"/>
                <a:ext cx="144" cy="267"/>
              </a:xfrm>
              <a:custGeom>
                <a:avLst/>
                <a:gdLst>
                  <a:gd name="T0" fmla="*/ 131 w 144"/>
                  <a:gd name="T1" fmla="*/ 13 h 267"/>
                  <a:gd name="T2" fmla="*/ 124 w 144"/>
                  <a:gd name="T3" fmla="*/ 21 h 267"/>
                  <a:gd name="T4" fmla="*/ 117 w 144"/>
                  <a:gd name="T5" fmla="*/ 18 h 267"/>
                  <a:gd name="T6" fmla="*/ 113 w 144"/>
                  <a:gd name="T7" fmla="*/ 16 h 267"/>
                  <a:gd name="T8" fmla="*/ 117 w 144"/>
                  <a:gd name="T9" fmla="*/ 6 h 267"/>
                  <a:gd name="T10" fmla="*/ 103 w 144"/>
                  <a:gd name="T11" fmla="*/ 2 h 267"/>
                  <a:gd name="T12" fmla="*/ 96 w 144"/>
                  <a:gd name="T13" fmla="*/ 6 h 267"/>
                  <a:gd name="T14" fmla="*/ 106 w 144"/>
                  <a:gd name="T15" fmla="*/ 23 h 267"/>
                  <a:gd name="T16" fmla="*/ 117 w 144"/>
                  <a:gd name="T17" fmla="*/ 31 h 267"/>
                  <a:gd name="T18" fmla="*/ 103 w 144"/>
                  <a:gd name="T19" fmla="*/ 37 h 267"/>
                  <a:gd name="T20" fmla="*/ 100 w 144"/>
                  <a:gd name="T21" fmla="*/ 43 h 267"/>
                  <a:gd name="T22" fmla="*/ 93 w 144"/>
                  <a:gd name="T23" fmla="*/ 57 h 267"/>
                  <a:gd name="T24" fmla="*/ 97 w 144"/>
                  <a:gd name="T25" fmla="*/ 69 h 267"/>
                  <a:gd name="T26" fmla="*/ 75 w 144"/>
                  <a:gd name="T27" fmla="*/ 69 h 267"/>
                  <a:gd name="T28" fmla="*/ 85 w 144"/>
                  <a:gd name="T29" fmla="*/ 78 h 267"/>
                  <a:gd name="T30" fmla="*/ 90 w 144"/>
                  <a:gd name="T31" fmla="*/ 82 h 267"/>
                  <a:gd name="T32" fmla="*/ 85 w 144"/>
                  <a:gd name="T33" fmla="*/ 85 h 267"/>
                  <a:gd name="T34" fmla="*/ 68 w 144"/>
                  <a:gd name="T35" fmla="*/ 82 h 267"/>
                  <a:gd name="T36" fmla="*/ 56 w 144"/>
                  <a:gd name="T37" fmla="*/ 67 h 267"/>
                  <a:gd name="T38" fmla="*/ 49 w 144"/>
                  <a:gd name="T39" fmla="*/ 59 h 267"/>
                  <a:gd name="T40" fmla="*/ 38 w 144"/>
                  <a:gd name="T41" fmla="*/ 50 h 267"/>
                  <a:gd name="T42" fmla="*/ 73 w 144"/>
                  <a:gd name="T43" fmla="*/ 54 h 267"/>
                  <a:gd name="T44" fmla="*/ 89 w 144"/>
                  <a:gd name="T45" fmla="*/ 45 h 267"/>
                  <a:gd name="T46" fmla="*/ 92 w 144"/>
                  <a:gd name="T47" fmla="*/ 30 h 267"/>
                  <a:gd name="T48" fmla="*/ 58 w 144"/>
                  <a:gd name="T49" fmla="*/ 17 h 267"/>
                  <a:gd name="T50" fmla="*/ 20 w 144"/>
                  <a:gd name="T51" fmla="*/ 14 h 267"/>
                  <a:gd name="T52" fmla="*/ 23 w 144"/>
                  <a:gd name="T53" fmla="*/ 9 h 267"/>
                  <a:gd name="T54" fmla="*/ 10 w 144"/>
                  <a:gd name="T55" fmla="*/ 13 h 267"/>
                  <a:gd name="T56" fmla="*/ 1 w 144"/>
                  <a:gd name="T57" fmla="*/ 26 h 267"/>
                  <a:gd name="T58" fmla="*/ 10 w 144"/>
                  <a:gd name="T59" fmla="*/ 41 h 267"/>
                  <a:gd name="T60" fmla="*/ 18 w 144"/>
                  <a:gd name="T61" fmla="*/ 65 h 267"/>
                  <a:gd name="T62" fmla="*/ 23 w 144"/>
                  <a:gd name="T63" fmla="*/ 85 h 267"/>
                  <a:gd name="T64" fmla="*/ 35 w 144"/>
                  <a:gd name="T65" fmla="*/ 103 h 267"/>
                  <a:gd name="T66" fmla="*/ 49 w 144"/>
                  <a:gd name="T67" fmla="*/ 122 h 267"/>
                  <a:gd name="T68" fmla="*/ 34 w 144"/>
                  <a:gd name="T69" fmla="*/ 151 h 267"/>
                  <a:gd name="T70" fmla="*/ 45 w 144"/>
                  <a:gd name="T71" fmla="*/ 154 h 267"/>
                  <a:gd name="T72" fmla="*/ 51 w 144"/>
                  <a:gd name="T73" fmla="*/ 157 h 267"/>
                  <a:gd name="T74" fmla="*/ 44 w 144"/>
                  <a:gd name="T75" fmla="*/ 161 h 267"/>
                  <a:gd name="T76" fmla="*/ 38 w 144"/>
                  <a:gd name="T77" fmla="*/ 168 h 267"/>
                  <a:gd name="T78" fmla="*/ 38 w 144"/>
                  <a:gd name="T79" fmla="*/ 177 h 267"/>
                  <a:gd name="T80" fmla="*/ 41 w 144"/>
                  <a:gd name="T81" fmla="*/ 198 h 267"/>
                  <a:gd name="T82" fmla="*/ 51 w 144"/>
                  <a:gd name="T83" fmla="*/ 208 h 267"/>
                  <a:gd name="T84" fmla="*/ 56 w 144"/>
                  <a:gd name="T85" fmla="*/ 215 h 267"/>
                  <a:gd name="T86" fmla="*/ 66 w 144"/>
                  <a:gd name="T87" fmla="*/ 216 h 267"/>
                  <a:gd name="T88" fmla="*/ 79 w 144"/>
                  <a:gd name="T89" fmla="*/ 216 h 267"/>
                  <a:gd name="T90" fmla="*/ 85 w 144"/>
                  <a:gd name="T91" fmla="*/ 228 h 267"/>
                  <a:gd name="T92" fmla="*/ 93 w 144"/>
                  <a:gd name="T93" fmla="*/ 233 h 267"/>
                  <a:gd name="T94" fmla="*/ 107 w 144"/>
                  <a:gd name="T95" fmla="*/ 239 h 267"/>
                  <a:gd name="T96" fmla="*/ 107 w 144"/>
                  <a:gd name="T97" fmla="*/ 247 h 267"/>
                  <a:gd name="T98" fmla="*/ 103 w 144"/>
                  <a:gd name="T99" fmla="*/ 253 h 267"/>
                  <a:gd name="T100" fmla="*/ 107 w 144"/>
                  <a:gd name="T101" fmla="*/ 263 h 267"/>
                  <a:gd name="T102" fmla="*/ 117 w 144"/>
                  <a:gd name="T103" fmla="*/ 259 h 267"/>
                  <a:gd name="T104" fmla="*/ 135 w 144"/>
                  <a:gd name="T105" fmla="*/ 259 h 267"/>
                  <a:gd name="T106" fmla="*/ 140 w 144"/>
                  <a:gd name="T107" fmla="*/ 267 h 267"/>
                  <a:gd name="T108" fmla="*/ 131 w 144"/>
                  <a:gd name="T109" fmla="*/ 0 h 2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4"/>
                  <a:gd name="T166" fmla="*/ 0 h 267"/>
                  <a:gd name="T167" fmla="*/ 144 w 144"/>
                  <a:gd name="T168" fmla="*/ 267 h 2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4" h="267">
                    <a:moveTo>
                      <a:pt x="131" y="0"/>
                    </a:moveTo>
                    <a:lnTo>
                      <a:pt x="128" y="6"/>
                    </a:lnTo>
                    <a:lnTo>
                      <a:pt x="131" y="13"/>
                    </a:lnTo>
                    <a:lnTo>
                      <a:pt x="131" y="16"/>
                    </a:lnTo>
                    <a:lnTo>
                      <a:pt x="130" y="18"/>
                    </a:lnTo>
                    <a:lnTo>
                      <a:pt x="124" y="21"/>
                    </a:lnTo>
                    <a:lnTo>
                      <a:pt x="121" y="21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3" y="13"/>
                    </a:lnTo>
                    <a:lnTo>
                      <a:pt x="116" y="9"/>
                    </a:lnTo>
                    <a:lnTo>
                      <a:pt x="117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3" y="2"/>
                    </a:lnTo>
                    <a:lnTo>
                      <a:pt x="97" y="3"/>
                    </a:lnTo>
                    <a:lnTo>
                      <a:pt x="90" y="4"/>
                    </a:lnTo>
                    <a:lnTo>
                      <a:pt x="96" y="6"/>
                    </a:lnTo>
                    <a:lnTo>
                      <a:pt x="102" y="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13" y="26"/>
                    </a:lnTo>
                    <a:lnTo>
                      <a:pt x="117" y="31"/>
                    </a:lnTo>
                    <a:lnTo>
                      <a:pt x="117" y="37"/>
                    </a:lnTo>
                    <a:lnTo>
                      <a:pt x="110" y="35"/>
                    </a:lnTo>
                    <a:lnTo>
                      <a:pt x="103" y="37"/>
                    </a:lnTo>
                    <a:lnTo>
                      <a:pt x="102" y="38"/>
                    </a:lnTo>
                    <a:lnTo>
                      <a:pt x="100" y="43"/>
                    </a:lnTo>
                    <a:lnTo>
                      <a:pt x="97" y="47"/>
                    </a:lnTo>
                    <a:lnTo>
                      <a:pt x="93" y="54"/>
                    </a:lnTo>
                    <a:lnTo>
                      <a:pt x="93" y="57"/>
                    </a:lnTo>
                    <a:lnTo>
                      <a:pt x="95" y="59"/>
                    </a:lnTo>
                    <a:lnTo>
                      <a:pt x="106" y="67"/>
                    </a:lnTo>
                    <a:lnTo>
                      <a:pt x="97" y="69"/>
                    </a:lnTo>
                    <a:lnTo>
                      <a:pt x="86" y="69"/>
                    </a:lnTo>
                    <a:lnTo>
                      <a:pt x="78" y="68"/>
                    </a:lnTo>
                    <a:lnTo>
                      <a:pt x="75" y="69"/>
                    </a:lnTo>
                    <a:lnTo>
                      <a:pt x="75" y="72"/>
                    </a:lnTo>
                    <a:lnTo>
                      <a:pt x="79" y="76"/>
                    </a:lnTo>
                    <a:lnTo>
                      <a:pt x="85" y="78"/>
                    </a:lnTo>
                    <a:lnTo>
                      <a:pt x="89" y="78"/>
                    </a:lnTo>
                    <a:lnTo>
                      <a:pt x="90" y="79"/>
                    </a:lnTo>
                    <a:lnTo>
                      <a:pt x="90" y="82"/>
                    </a:lnTo>
                    <a:lnTo>
                      <a:pt x="89" y="85"/>
                    </a:lnTo>
                    <a:lnTo>
                      <a:pt x="88" y="85"/>
                    </a:lnTo>
                    <a:lnTo>
                      <a:pt x="85" y="85"/>
                    </a:lnTo>
                    <a:lnTo>
                      <a:pt x="78" y="83"/>
                    </a:lnTo>
                    <a:lnTo>
                      <a:pt x="71" y="82"/>
                    </a:lnTo>
                    <a:lnTo>
                      <a:pt x="68" y="82"/>
                    </a:lnTo>
                    <a:lnTo>
                      <a:pt x="65" y="79"/>
                    </a:lnTo>
                    <a:lnTo>
                      <a:pt x="58" y="71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49" y="59"/>
                    </a:lnTo>
                    <a:lnTo>
                      <a:pt x="44" y="57"/>
                    </a:lnTo>
                    <a:lnTo>
                      <a:pt x="33" y="50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51" y="52"/>
                    </a:lnTo>
                    <a:lnTo>
                      <a:pt x="73" y="54"/>
                    </a:lnTo>
                    <a:lnTo>
                      <a:pt x="80" y="51"/>
                    </a:lnTo>
                    <a:lnTo>
                      <a:pt x="85" y="50"/>
                    </a:lnTo>
                    <a:lnTo>
                      <a:pt x="89" y="45"/>
                    </a:lnTo>
                    <a:lnTo>
                      <a:pt x="92" y="38"/>
                    </a:lnTo>
                    <a:lnTo>
                      <a:pt x="93" y="34"/>
                    </a:lnTo>
                    <a:lnTo>
                      <a:pt x="92" y="30"/>
                    </a:lnTo>
                    <a:lnTo>
                      <a:pt x="86" y="24"/>
                    </a:lnTo>
                    <a:lnTo>
                      <a:pt x="78" y="21"/>
                    </a:lnTo>
                    <a:lnTo>
                      <a:pt x="58" y="17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17" y="9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6" y="20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4" y="40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8" y="65"/>
                    </a:lnTo>
                    <a:lnTo>
                      <a:pt x="28" y="72"/>
                    </a:lnTo>
                    <a:lnTo>
                      <a:pt x="23" y="79"/>
                    </a:lnTo>
                    <a:lnTo>
                      <a:pt x="23" y="85"/>
                    </a:lnTo>
                    <a:lnTo>
                      <a:pt x="33" y="91"/>
                    </a:lnTo>
                    <a:lnTo>
                      <a:pt x="38" y="98"/>
                    </a:lnTo>
                    <a:lnTo>
                      <a:pt x="35" y="103"/>
                    </a:lnTo>
                    <a:lnTo>
                      <a:pt x="44" y="107"/>
                    </a:lnTo>
                    <a:lnTo>
                      <a:pt x="51" y="113"/>
                    </a:lnTo>
                    <a:lnTo>
                      <a:pt x="49" y="122"/>
                    </a:lnTo>
                    <a:lnTo>
                      <a:pt x="44" y="130"/>
                    </a:lnTo>
                    <a:lnTo>
                      <a:pt x="38" y="139"/>
                    </a:lnTo>
                    <a:lnTo>
                      <a:pt x="34" y="151"/>
                    </a:lnTo>
                    <a:lnTo>
                      <a:pt x="37" y="148"/>
                    </a:lnTo>
                    <a:lnTo>
                      <a:pt x="40" y="153"/>
                    </a:lnTo>
                    <a:lnTo>
                      <a:pt x="45" y="154"/>
                    </a:lnTo>
                    <a:lnTo>
                      <a:pt x="51" y="156"/>
                    </a:lnTo>
                    <a:lnTo>
                      <a:pt x="51" y="157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4" y="161"/>
                    </a:lnTo>
                    <a:lnTo>
                      <a:pt x="38" y="163"/>
                    </a:lnTo>
                    <a:lnTo>
                      <a:pt x="38" y="165"/>
                    </a:lnTo>
                    <a:lnTo>
                      <a:pt x="38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8" y="177"/>
                    </a:lnTo>
                    <a:lnTo>
                      <a:pt x="38" y="184"/>
                    </a:lnTo>
                    <a:lnTo>
                      <a:pt x="42" y="189"/>
                    </a:lnTo>
                    <a:lnTo>
                      <a:pt x="41" y="198"/>
                    </a:lnTo>
                    <a:lnTo>
                      <a:pt x="45" y="198"/>
                    </a:lnTo>
                    <a:lnTo>
                      <a:pt x="47" y="204"/>
                    </a:lnTo>
                    <a:lnTo>
                      <a:pt x="51" y="208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61" y="216"/>
                    </a:lnTo>
                    <a:lnTo>
                      <a:pt x="62" y="215"/>
                    </a:lnTo>
                    <a:lnTo>
                      <a:pt x="66" y="216"/>
                    </a:lnTo>
                    <a:lnTo>
                      <a:pt x="69" y="218"/>
                    </a:lnTo>
                    <a:lnTo>
                      <a:pt x="75" y="215"/>
                    </a:lnTo>
                    <a:lnTo>
                      <a:pt x="79" y="216"/>
                    </a:lnTo>
                    <a:lnTo>
                      <a:pt x="83" y="219"/>
                    </a:lnTo>
                    <a:lnTo>
                      <a:pt x="85" y="223"/>
                    </a:lnTo>
                    <a:lnTo>
                      <a:pt x="85" y="228"/>
                    </a:lnTo>
                    <a:lnTo>
                      <a:pt x="89" y="229"/>
                    </a:lnTo>
                    <a:lnTo>
                      <a:pt x="89" y="230"/>
                    </a:lnTo>
                    <a:lnTo>
                      <a:pt x="93" y="233"/>
                    </a:lnTo>
                    <a:lnTo>
                      <a:pt x="99" y="235"/>
                    </a:lnTo>
                    <a:lnTo>
                      <a:pt x="99" y="237"/>
                    </a:lnTo>
                    <a:lnTo>
                      <a:pt x="107" y="239"/>
                    </a:lnTo>
                    <a:lnTo>
                      <a:pt x="111" y="243"/>
                    </a:lnTo>
                    <a:lnTo>
                      <a:pt x="109" y="246"/>
                    </a:lnTo>
                    <a:lnTo>
                      <a:pt x="107" y="247"/>
                    </a:lnTo>
                    <a:lnTo>
                      <a:pt x="100" y="249"/>
                    </a:lnTo>
                    <a:lnTo>
                      <a:pt x="99" y="252"/>
                    </a:lnTo>
                    <a:lnTo>
                      <a:pt x="103" y="253"/>
                    </a:lnTo>
                    <a:lnTo>
                      <a:pt x="103" y="256"/>
                    </a:lnTo>
                    <a:lnTo>
                      <a:pt x="104" y="259"/>
                    </a:lnTo>
                    <a:lnTo>
                      <a:pt x="107" y="263"/>
                    </a:lnTo>
                    <a:lnTo>
                      <a:pt x="111" y="263"/>
                    </a:lnTo>
                    <a:lnTo>
                      <a:pt x="113" y="259"/>
                    </a:lnTo>
                    <a:lnTo>
                      <a:pt x="117" y="259"/>
                    </a:lnTo>
                    <a:lnTo>
                      <a:pt x="126" y="254"/>
                    </a:lnTo>
                    <a:lnTo>
                      <a:pt x="131" y="256"/>
                    </a:lnTo>
                    <a:lnTo>
                      <a:pt x="135" y="259"/>
                    </a:lnTo>
                    <a:lnTo>
                      <a:pt x="134" y="261"/>
                    </a:lnTo>
                    <a:lnTo>
                      <a:pt x="135" y="266"/>
                    </a:lnTo>
                    <a:lnTo>
                      <a:pt x="140" y="267"/>
                    </a:lnTo>
                    <a:lnTo>
                      <a:pt x="144" y="267"/>
                    </a:lnTo>
                    <a:lnTo>
                      <a:pt x="144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5" name="Freeform 1078"/>
              <p:cNvSpPr>
                <a:spLocks noChangeAspect="1"/>
              </p:cNvSpPr>
              <p:nvPr/>
            </p:nvSpPr>
            <p:spPr bwMode="auto">
              <a:xfrm>
                <a:off x="3377" y="723"/>
                <a:ext cx="144" cy="267"/>
              </a:xfrm>
              <a:custGeom>
                <a:avLst/>
                <a:gdLst>
                  <a:gd name="T0" fmla="*/ 131 w 144"/>
                  <a:gd name="T1" fmla="*/ 13 h 267"/>
                  <a:gd name="T2" fmla="*/ 124 w 144"/>
                  <a:gd name="T3" fmla="*/ 21 h 267"/>
                  <a:gd name="T4" fmla="*/ 117 w 144"/>
                  <a:gd name="T5" fmla="*/ 18 h 267"/>
                  <a:gd name="T6" fmla="*/ 113 w 144"/>
                  <a:gd name="T7" fmla="*/ 16 h 267"/>
                  <a:gd name="T8" fmla="*/ 117 w 144"/>
                  <a:gd name="T9" fmla="*/ 6 h 267"/>
                  <a:gd name="T10" fmla="*/ 103 w 144"/>
                  <a:gd name="T11" fmla="*/ 2 h 267"/>
                  <a:gd name="T12" fmla="*/ 96 w 144"/>
                  <a:gd name="T13" fmla="*/ 6 h 267"/>
                  <a:gd name="T14" fmla="*/ 106 w 144"/>
                  <a:gd name="T15" fmla="*/ 23 h 267"/>
                  <a:gd name="T16" fmla="*/ 117 w 144"/>
                  <a:gd name="T17" fmla="*/ 31 h 267"/>
                  <a:gd name="T18" fmla="*/ 103 w 144"/>
                  <a:gd name="T19" fmla="*/ 37 h 267"/>
                  <a:gd name="T20" fmla="*/ 100 w 144"/>
                  <a:gd name="T21" fmla="*/ 43 h 267"/>
                  <a:gd name="T22" fmla="*/ 93 w 144"/>
                  <a:gd name="T23" fmla="*/ 57 h 267"/>
                  <a:gd name="T24" fmla="*/ 97 w 144"/>
                  <a:gd name="T25" fmla="*/ 69 h 267"/>
                  <a:gd name="T26" fmla="*/ 75 w 144"/>
                  <a:gd name="T27" fmla="*/ 69 h 267"/>
                  <a:gd name="T28" fmla="*/ 85 w 144"/>
                  <a:gd name="T29" fmla="*/ 78 h 267"/>
                  <a:gd name="T30" fmla="*/ 90 w 144"/>
                  <a:gd name="T31" fmla="*/ 82 h 267"/>
                  <a:gd name="T32" fmla="*/ 85 w 144"/>
                  <a:gd name="T33" fmla="*/ 85 h 267"/>
                  <a:gd name="T34" fmla="*/ 68 w 144"/>
                  <a:gd name="T35" fmla="*/ 82 h 267"/>
                  <a:gd name="T36" fmla="*/ 56 w 144"/>
                  <a:gd name="T37" fmla="*/ 67 h 267"/>
                  <a:gd name="T38" fmla="*/ 49 w 144"/>
                  <a:gd name="T39" fmla="*/ 59 h 267"/>
                  <a:gd name="T40" fmla="*/ 38 w 144"/>
                  <a:gd name="T41" fmla="*/ 50 h 267"/>
                  <a:gd name="T42" fmla="*/ 73 w 144"/>
                  <a:gd name="T43" fmla="*/ 54 h 267"/>
                  <a:gd name="T44" fmla="*/ 89 w 144"/>
                  <a:gd name="T45" fmla="*/ 45 h 267"/>
                  <a:gd name="T46" fmla="*/ 92 w 144"/>
                  <a:gd name="T47" fmla="*/ 30 h 267"/>
                  <a:gd name="T48" fmla="*/ 58 w 144"/>
                  <a:gd name="T49" fmla="*/ 17 h 267"/>
                  <a:gd name="T50" fmla="*/ 20 w 144"/>
                  <a:gd name="T51" fmla="*/ 14 h 267"/>
                  <a:gd name="T52" fmla="*/ 23 w 144"/>
                  <a:gd name="T53" fmla="*/ 9 h 267"/>
                  <a:gd name="T54" fmla="*/ 10 w 144"/>
                  <a:gd name="T55" fmla="*/ 13 h 267"/>
                  <a:gd name="T56" fmla="*/ 1 w 144"/>
                  <a:gd name="T57" fmla="*/ 26 h 267"/>
                  <a:gd name="T58" fmla="*/ 10 w 144"/>
                  <a:gd name="T59" fmla="*/ 41 h 267"/>
                  <a:gd name="T60" fmla="*/ 18 w 144"/>
                  <a:gd name="T61" fmla="*/ 65 h 267"/>
                  <a:gd name="T62" fmla="*/ 23 w 144"/>
                  <a:gd name="T63" fmla="*/ 85 h 267"/>
                  <a:gd name="T64" fmla="*/ 35 w 144"/>
                  <a:gd name="T65" fmla="*/ 103 h 267"/>
                  <a:gd name="T66" fmla="*/ 49 w 144"/>
                  <a:gd name="T67" fmla="*/ 122 h 267"/>
                  <a:gd name="T68" fmla="*/ 34 w 144"/>
                  <a:gd name="T69" fmla="*/ 151 h 267"/>
                  <a:gd name="T70" fmla="*/ 45 w 144"/>
                  <a:gd name="T71" fmla="*/ 154 h 267"/>
                  <a:gd name="T72" fmla="*/ 51 w 144"/>
                  <a:gd name="T73" fmla="*/ 157 h 267"/>
                  <a:gd name="T74" fmla="*/ 44 w 144"/>
                  <a:gd name="T75" fmla="*/ 161 h 267"/>
                  <a:gd name="T76" fmla="*/ 38 w 144"/>
                  <a:gd name="T77" fmla="*/ 168 h 267"/>
                  <a:gd name="T78" fmla="*/ 38 w 144"/>
                  <a:gd name="T79" fmla="*/ 177 h 267"/>
                  <a:gd name="T80" fmla="*/ 41 w 144"/>
                  <a:gd name="T81" fmla="*/ 198 h 267"/>
                  <a:gd name="T82" fmla="*/ 51 w 144"/>
                  <a:gd name="T83" fmla="*/ 208 h 267"/>
                  <a:gd name="T84" fmla="*/ 56 w 144"/>
                  <a:gd name="T85" fmla="*/ 215 h 267"/>
                  <a:gd name="T86" fmla="*/ 66 w 144"/>
                  <a:gd name="T87" fmla="*/ 216 h 267"/>
                  <a:gd name="T88" fmla="*/ 79 w 144"/>
                  <a:gd name="T89" fmla="*/ 216 h 267"/>
                  <a:gd name="T90" fmla="*/ 85 w 144"/>
                  <a:gd name="T91" fmla="*/ 228 h 267"/>
                  <a:gd name="T92" fmla="*/ 93 w 144"/>
                  <a:gd name="T93" fmla="*/ 233 h 267"/>
                  <a:gd name="T94" fmla="*/ 107 w 144"/>
                  <a:gd name="T95" fmla="*/ 239 h 267"/>
                  <a:gd name="T96" fmla="*/ 107 w 144"/>
                  <a:gd name="T97" fmla="*/ 247 h 267"/>
                  <a:gd name="T98" fmla="*/ 103 w 144"/>
                  <a:gd name="T99" fmla="*/ 253 h 267"/>
                  <a:gd name="T100" fmla="*/ 107 w 144"/>
                  <a:gd name="T101" fmla="*/ 263 h 267"/>
                  <a:gd name="T102" fmla="*/ 117 w 144"/>
                  <a:gd name="T103" fmla="*/ 259 h 267"/>
                  <a:gd name="T104" fmla="*/ 135 w 144"/>
                  <a:gd name="T105" fmla="*/ 259 h 267"/>
                  <a:gd name="T106" fmla="*/ 140 w 144"/>
                  <a:gd name="T107" fmla="*/ 267 h 267"/>
                  <a:gd name="T108" fmla="*/ 131 w 144"/>
                  <a:gd name="T109" fmla="*/ 0 h 2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4"/>
                  <a:gd name="T166" fmla="*/ 0 h 267"/>
                  <a:gd name="T167" fmla="*/ 144 w 144"/>
                  <a:gd name="T168" fmla="*/ 267 h 2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4" h="267">
                    <a:moveTo>
                      <a:pt x="131" y="0"/>
                    </a:moveTo>
                    <a:lnTo>
                      <a:pt x="128" y="6"/>
                    </a:lnTo>
                    <a:lnTo>
                      <a:pt x="131" y="13"/>
                    </a:lnTo>
                    <a:lnTo>
                      <a:pt x="131" y="16"/>
                    </a:lnTo>
                    <a:lnTo>
                      <a:pt x="130" y="18"/>
                    </a:lnTo>
                    <a:lnTo>
                      <a:pt x="124" y="21"/>
                    </a:lnTo>
                    <a:lnTo>
                      <a:pt x="121" y="21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3" y="13"/>
                    </a:lnTo>
                    <a:lnTo>
                      <a:pt x="116" y="9"/>
                    </a:lnTo>
                    <a:lnTo>
                      <a:pt x="117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3" y="2"/>
                    </a:lnTo>
                    <a:lnTo>
                      <a:pt x="97" y="3"/>
                    </a:lnTo>
                    <a:lnTo>
                      <a:pt x="90" y="4"/>
                    </a:lnTo>
                    <a:lnTo>
                      <a:pt x="96" y="6"/>
                    </a:lnTo>
                    <a:lnTo>
                      <a:pt x="102" y="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13" y="26"/>
                    </a:lnTo>
                    <a:lnTo>
                      <a:pt x="117" y="31"/>
                    </a:lnTo>
                    <a:lnTo>
                      <a:pt x="117" y="37"/>
                    </a:lnTo>
                    <a:lnTo>
                      <a:pt x="110" y="35"/>
                    </a:lnTo>
                    <a:lnTo>
                      <a:pt x="103" y="37"/>
                    </a:lnTo>
                    <a:lnTo>
                      <a:pt x="102" y="38"/>
                    </a:lnTo>
                    <a:lnTo>
                      <a:pt x="100" y="43"/>
                    </a:lnTo>
                    <a:lnTo>
                      <a:pt x="97" y="47"/>
                    </a:lnTo>
                    <a:lnTo>
                      <a:pt x="93" y="54"/>
                    </a:lnTo>
                    <a:lnTo>
                      <a:pt x="93" y="57"/>
                    </a:lnTo>
                    <a:lnTo>
                      <a:pt x="95" y="59"/>
                    </a:lnTo>
                    <a:lnTo>
                      <a:pt x="106" y="67"/>
                    </a:lnTo>
                    <a:lnTo>
                      <a:pt x="97" y="69"/>
                    </a:lnTo>
                    <a:lnTo>
                      <a:pt x="86" y="69"/>
                    </a:lnTo>
                    <a:lnTo>
                      <a:pt x="78" y="68"/>
                    </a:lnTo>
                    <a:lnTo>
                      <a:pt x="75" y="69"/>
                    </a:lnTo>
                    <a:lnTo>
                      <a:pt x="75" y="72"/>
                    </a:lnTo>
                    <a:lnTo>
                      <a:pt x="79" y="76"/>
                    </a:lnTo>
                    <a:lnTo>
                      <a:pt x="85" y="78"/>
                    </a:lnTo>
                    <a:lnTo>
                      <a:pt x="89" y="78"/>
                    </a:lnTo>
                    <a:lnTo>
                      <a:pt x="90" y="79"/>
                    </a:lnTo>
                    <a:lnTo>
                      <a:pt x="90" y="82"/>
                    </a:lnTo>
                    <a:lnTo>
                      <a:pt x="89" y="85"/>
                    </a:lnTo>
                    <a:lnTo>
                      <a:pt x="88" y="85"/>
                    </a:lnTo>
                    <a:lnTo>
                      <a:pt x="85" y="85"/>
                    </a:lnTo>
                    <a:lnTo>
                      <a:pt x="78" y="83"/>
                    </a:lnTo>
                    <a:lnTo>
                      <a:pt x="71" y="82"/>
                    </a:lnTo>
                    <a:lnTo>
                      <a:pt x="68" y="82"/>
                    </a:lnTo>
                    <a:lnTo>
                      <a:pt x="65" y="79"/>
                    </a:lnTo>
                    <a:lnTo>
                      <a:pt x="58" y="71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49" y="59"/>
                    </a:lnTo>
                    <a:lnTo>
                      <a:pt x="44" y="57"/>
                    </a:lnTo>
                    <a:lnTo>
                      <a:pt x="33" y="50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51" y="52"/>
                    </a:lnTo>
                    <a:lnTo>
                      <a:pt x="73" y="54"/>
                    </a:lnTo>
                    <a:lnTo>
                      <a:pt x="80" y="51"/>
                    </a:lnTo>
                    <a:lnTo>
                      <a:pt x="85" y="50"/>
                    </a:lnTo>
                    <a:lnTo>
                      <a:pt x="89" y="45"/>
                    </a:lnTo>
                    <a:lnTo>
                      <a:pt x="92" y="38"/>
                    </a:lnTo>
                    <a:lnTo>
                      <a:pt x="93" y="34"/>
                    </a:lnTo>
                    <a:lnTo>
                      <a:pt x="92" y="30"/>
                    </a:lnTo>
                    <a:lnTo>
                      <a:pt x="86" y="24"/>
                    </a:lnTo>
                    <a:lnTo>
                      <a:pt x="78" y="21"/>
                    </a:lnTo>
                    <a:lnTo>
                      <a:pt x="58" y="17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17" y="9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6" y="20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4" y="40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8" y="65"/>
                    </a:lnTo>
                    <a:lnTo>
                      <a:pt x="28" y="72"/>
                    </a:lnTo>
                    <a:lnTo>
                      <a:pt x="23" y="79"/>
                    </a:lnTo>
                    <a:lnTo>
                      <a:pt x="23" y="85"/>
                    </a:lnTo>
                    <a:lnTo>
                      <a:pt x="33" y="91"/>
                    </a:lnTo>
                    <a:lnTo>
                      <a:pt x="38" y="98"/>
                    </a:lnTo>
                    <a:lnTo>
                      <a:pt x="35" y="103"/>
                    </a:lnTo>
                    <a:lnTo>
                      <a:pt x="44" y="107"/>
                    </a:lnTo>
                    <a:lnTo>
                      <a:pt x="51" y="113"/>
                    </a:lnTo>
                    <a:lnTo>
                      <a:pt x="49" y="122"/>
                    </a:lnTo>
                    <a:lnTo>
                      <a:pt x="44" y="130"/>
                    </a:lnTo>
                    <a:lnTo>
                      <a:pt x="38" y="139"/>
                    </a:lnTo>
                    <a:lnTo>
                      <a:pt x="34" y="151"/>
                    </a:lnTo>
                    <a:lnTo>
                      <a:pt x="37" y="148"/>
                    </a:lnTo>
                    <a:lnTo>
                      <a:pt x="40" y="153"/>
                    </a:lnTo>
                    <a:lnTo>
                      <a:pt x="45" y="154"/>
                    </a:lnTo>
                    <a:lnTo>
                      <a:pt x="51" y="156"/>
                    </a:lnTo>
                    <a:lnTo>
                      <a:pt x="51" y="157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4" y="161"/>
                    </a:lnTo>
                    <a:lnTo>
                      <a:pt x="38" y="163"/>
                    </a:lnTo>
                    <a:lnTo>
                      <a:pt x="38" y="165"/>
                    </a:lnTo>
                    <a:lnTo>
                      <a:pt x="38" y="168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8" y="177"/>
                    </a:lnTo>
                    <a:lnTo>
                      <a:pt x="38" y="184"/>
                    </a:lnTo>
                    <a:lnTo>
                      <a:pt x="42" y="189"/>
                    </a:lnTo>
                    <a:lnTo>
                      <a:pt x="41" y="198"/>
                    </a:lnTo>
                    <a:lnTo>
                      <a:pt x="45" y="198"/>
                    </a:lnTo>
                    <a:lnTo>
                      <a:pt x="47" y="204"/>
                    </a:lnTo>
                    <a:lnTo>
                      <a:pt x="51" y="208"/>
                    </a:lnTo>
                    <a:lnTo>
                      <a:pt x="54" y="215"/>
                    </a:lnTo>
                    <a:lnTo>
                      <a:pt x="56" y="215"/>
                    </a:lnTo>
                    <a:lnTo>
                      <a:pt x="61" y="216"/>
                    </a:lnTo>
                    <a:lnTo>
                      <a:pt x="62" y="215"/>
                    </a:lnTo>
                    <a:lnTo>
                      <a:pt x="66" y="216"/>
                    </a:lnTo>
                    <a:lnTo>
                      <a:pt x="69" y="218"/>
                    </a:lnTo>
                    <a:lnTo>
                      <a:pt x="75" y="215"/>
                    </a:lnTo>
                    <a:lnTo>
                      <a:pt x="79" y="216"/>
                    </a:lnTo>
                    <a:lnTo>
                      <a:pt x="83" y="219"/>
                    </a:lnTo>
                    <a:lnTo>
                      <a:pt x="85" y="223"/>
                    </a:lnTo>
                    <a:lnTo>
                      <a:pt x="85" y="228"/>
                    </a:lnTo>
                    <a:lnTo>
                      <a:pt x="89" y="229"/>
                    </a:lnTo>
                    <a:lnTo>
                      <a:pt x="89" y="230"/>
                    </a:lnTo>
                    <a:lnTo>
                      <a:pt x="93" y="233"/>
                    </a:lnTo>
                    <a:lnTo>
                      <a:pt x="99" y="235"/>
                    </a:lnTo>
                    <a:lnTo>
                      <a:pt x="99" y="237"/>
                    </a:lnTo>
                    <a:lnTo>
                      <a:pt x="107" y="239"/>
                    </a:lnTo>
                    <a:lnTo>
                      <a:pt x="111" y="243"/>
                    </a:lnTo>
                    <a:lnTo>
                      <a:pt x="109" y="246"/>
                    </a:lnTo>
                    <a:lnTo>
                      <a:pt x="107" y="247"/>
                    </a:lnTo>
                    <a:lnTo>
                      <a:pt x="100" y="249"/>
                    </a:lnTo>
                    <a:lnTo>
                      <a:pt x="99" y="252"/>
                    </a:lnTo>
                    <a:lnTo>
                      <a:pt x="103" y="253"/>
                    </a:lnTo>
                    <a:lnTo>
                      <a:pt x="103" y="256"/>
                    </a:lnTo>
                    <a:lnTo>
                      <a:pt x="104" y="259"/>
                    </a:lnTo>
                    <a:lnTo>
                      <a:pt x="107" y="263"/>
                    </a:lnTo>
                    <a:lnTo>
                      <a:pt x="111" y="263"/>
                    </a:lnTo>
                    <a:lnTo>
                      <a:pt x="113" y="259"/>
                    </a:lnTo>
                    <a:lnTo>
                      <a:pt x="117" y="259"/>
                    </a:lnTo>
                    <a:lnTo>
                      <a:pt x="126" y="254"/>
                    </a:lnTo>
                    <a:lnTo>
                      <a:pt x="131" y="256"/>
                    </a:lnTo>
                    <a:lnTo>
                      <a:pt x="135" y="259"/>
                    </a:lnTo>
                    <a:lnTo>
                      <a:pt x="134" y="261"/>
                    </a:lnTo>
                    <a:lnTo>
                      <a:pt x="135" y="266"/>
                    </a:lnTo>
                    <a:lnTo>
                      <a:pt x="140" y="267"/>
                    </a:lnTo>
                    <a:lnTo>
                      <a:pt x="144" y="267"/>
                    </a:lnTo>
                    <a:lnTo>
                      <a:pt x="144" y="0"/>
                    </a:lnTo>
                    <a:lnTo>
                      <a:pt x="131" y="0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6" name="Freeform 1079"/>
              <p:cNvSpPr>
                <a:spLocks noChangeAspect="1"/>
              </p:cNvSpPr>
              <p:nvPr/>
            </p:nvSpPr>
            <p:spPr bwMode="auto">
              <a:xfrm>
                <a:off x="3270" y="761"/>
                <a:ext cx="89" cy="207"/>
              </a:xfrm>
              <a:custGeom>
                <a:avLst/>
                <a:gdLst>
                  <a:gd name="T0" fmla="*/ 45 w 89"/>
                  <a:gd name="T1" fmla="*/ 9 h 207"/>
                  <a:gd name="T2" fmla="*/ 37 w 89"/>
                  <a:gd name="T3" fmla="*/ 16 h 207"/>
                  <a:gd name="T4" fmla="*/ 32 w 89"/>
                  <a:gd name="T5" fmla="*/ 26 h 207"/>
                  <a:gd name="T6" fmla="*/ 27 w 89"/>
                  <a:gd name="T7" fmla="*/ 38 h 207"/>
                  <a:gd name="T8" fmla="*/ 21 w 89"/>
                  <a:gd name="T9" fmla="*/ 48 h 207"/>
                  <a:gd name="T10" fmla="*/ 14 w 89"/>
                  <a:gd name="T11" fmla="*/ 69 h 207"/>
                  <a:gd name="T12" fmla="*/ 18 w 89"/>
                  <a:gd name="T13" fmla="*/ 79 h 207"/>
                  <a:gd name="T14" fmla="*/ 4 w 89"/>
                  <a:gd name="T15" fmla="*/ 89 h 207"/>
                  <a:gd name="T16" fmla="*/ 6 w 89"/>
                  <a:gd name="T17" fmla="*/ 113 h 207"/>
                  <a:gd name="T18" fmla="*/ 11 w 89"/>
                  <a:gd name="T19" fmla="*/ 123 h 207"/>
                  <a:gd name="T20" fmla="*/ 8 w 89"/>
                  <a:gd name="T21" fmla="*/ 139 h 207"/>
                  <a:gd name="T22" fmla="*/ 1 w 89"/>
                  <a:gd name="T23" fmla="*/ 154 h 207"/>
                  <a:gd name="T24" fmla="*/ 0 w 89"/>
                  <a:gd name="T25" fmla="*/ 161 h 207"/>
                  <a:gd name="T26" fmla="*/ 4 w 89"/>
                  <a:gd name="T27" fmla="*/ 167 h 207"/>
                  <a:gd name="T28" fmla="*/ 10 w 89"/>
                  <a:gd name="T29" fmla="*/ 183 h 207"/>
                  <a:gd name="T30" fmla="*/ 14 w 89"/>
                  <a:gd name="T31" fmla="*/ 191 h 207"/>
                  <a:gd name="T32" fmla="*/ 14 w 89"/>
                  <a:gd name="T33" fmla="*/ 197 h 207"/>
                  <a:gd name="T34" fmla="*/ 17 w 89"/>
                  <a:gd name="T35" fmla="*/ 202 h 207"/>
                  <a:gd name="T36" fmla="*/ 25 w 89"/>
                  <a:gd name="T37" fmla="*/ 207 h 207"/>
                  <a:gd name="T38" fmla="*/ 31 w 89"/>
                  <a:gd name="T39" fmla="*/ 201 h 207"/>
                  <a:gd name="T40" fmla="*/ 37 w 89"/>
                  <a:gd name="T41" fmla="*/ 195 h 207"/>
                  <a:gd name="T42" fmla="*/ 49 w 89"/>
                  <a:gd name="T43" fmla="*/ 180 h 207"/>
                  <a:gd name="T44" fmla="*/ 49 w 89"/>
                  <a:gd name="T45" fmla="*/ 171 h 207"/>
                  <a:gd name="T46" fmla="*/ 51 w 89"/>
                  <a:gd name="T47" fmla="*/ 163 h 207"/>
                  <a:gd name="T48" fmla="*/ 54 w 89"/>
                  <a:gd name="T49" fmla="*/ 154 h 207"/>
                  <a:gd name="T50" fmla="*/ 63 w 89"/>
                  <a:gd name="T51" fmla="*/ 149 h 207"/>
                  <a:gd name="T52" fmla="*/ 65 w 89"/>
                  <a:gd name="T53" fmla="*/ 142 h 207"/>
                  <a:gd name="T54" fmla="*/ 61 w 89"/>
                  <a:gd name="T55" fmla="*/ 133 h 207"/>
                  <a:gd name="T56" fmla="*/ 51 w 89"/>
                  <a:gd name="T57" fmla="*/ 126 h 207"/>
                  <a:gd name="T58" fmla="*/ 49 w 89"/>
                  <a:gd name="T59" fmla="*/ 120 h 207"/>
                  <a:gd name="T60" fmla="*/ 49 w 89"/>
                  <a:gd name="T61" fmla="*/ 101 h 207"/>
                  <a:gd name="T62" fmla="*/ 61 w 89"/>
                  <a:gd name="T63" fmla="*/ 85 h 207"/>
                  <a:gd name="T64" fmla="*/ 70 w 89"/>
                  <a:gd name="T65" fmla="*/ 75 h 207"/>
                  <a:gd name="T66" fmla="*/ 75 w 89"/>
                  <a:gd name="T67" fmla="*/ 68 h 207"/>
                  <a:gd name="T68" fmla="*/ 73 w 89"/>
                  <a:gd name="T69" fmla="*/ 60 h 207"/>
                  <a:gd name="T70" fmla="*/ 77 w 89"/>
                  <a:gd name="T71" fmla="*/ 51 h 207"/>
                  <a:gd name="T72" fmla="*/ 87 w 89"/>
                  <a:gd name="T73" fmla="*/ 45 h 207"/>
                  <a:gd name="T74" fmla="*/ 86 w 89"/>
                  <a:gd name="T75" fmla="*/ 40 h 207"/>
                  <a:gd name="T76" fmla="*/ 83 w 89"/>
                  <a:gd name="T77" fmla="*/ 29 h 207"/>
                  <a:gd name="T78" fmla="*/ 77 w 89"/>
                  <a:gd name="T79" fmla="*/ 19 h 207"/>
                  <a:gd name="T80" fmla="*/ 73 w 89"/>
                  <a:gd name="T81" fmla="*/ 9 h 207"/>
                  <a:gd name="T82" fmla="*/ 56 w 89"/>
                  <a:gd name="T83" fmla="*/ 0 h 207"/>
                  <a:gd name="T84" fmla="*/ 55 w 89"/>
                  <a:gd name="T85" fmla="*/ 10 h 2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7"/>
                  <a:gd name="T131" fmla="*/ 89 w 89"/>
                  <a:gd name="T132" fmla="*/ 207 h 2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7">
                    <a:moveTo>
                      <a:pt x="55" y="10"/>
                    </a:moveTo>
                    <a:lnTo>
                      <a:pt x="45" y="9"/>
                    </a:lnTo>
                    <a:lnTo>
                      <a:pt x="42" y="16"/>
                    </a:lnTo>
                    <a:lnTo>
                      <a:pt x="37" y="16"/>
                    </a:lnTo>
                    <a:lnTo>
                      <a:pt x="32" y="20"/>
                    </a:lnTo>
                    <a:lnTo>
                      <a:pt x="32" y="26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0"/>
                    </a:lnTo>
                    <a:lnTo>
                      <a:pt x="14" y="69"/>
                    </a:lnTo>
                    <a:lnTo>
                      <a:pt x="20" y="72"/>
                    </a:lnTo>
                    <a:lnTo>
                      <a:pt x="18" y="79"/>
                    </a:lnTo>
                    <a:lnTo>
                      <a:pt x="8" y="81"/>
                    </a:lnTo>
                    <a:lnTo>
                      <a:pt x="4" y="89"/>
                    </a:lnTo>
                    <a:lnTo>
                      <a:pt x="6" y="103"/>
                    </a:lnTo>
                    <a:lnTo>
                      <a:pt x="6" y="113"/>
                    </a:lnTo>
                    <a:lnTo>
                      <a:pt x="11" y="119"/>
                    </a:lnTo>
                    <a:lnTo>
                      <a:pt x="11" y="123"/>
                    </a:lnTo>
                    <a:lnTo>
                      <a:pt x="8" y="129"/>
                    </a:lnTo>
                    <a:lnTo>
                      <a:pt x="8" y="139"/>
                    </a:lnTo>
                    <a:lnTo>
                      <a:pt x="4" y="143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4" y="164"/>
                    </a:lnTo>
                    <a:lnTo>
                      <a:pt x="4" y="167"/>
                    </a:lnTo>
                    <a:lnTo>
                      <a:pt x="4" y="175"/>
                    </a:lnTo>
                    <a:lnTo>
                      <a:pt x="10" y="183"/>
                    </a:lnTo>
                    <a:lnTo>
                      <a:pt x="14" y="187"/>
                    </a:lnTo>
                    <a:lnTo>
                      <a:pt x="14" y="191"/>
                    </a:lnTo>
                    <a:lnTo>
                      <a:pt x="14" y="194"/>
                    </a:lnTo>
                    <a:lnTo>
                      <a:pt x="14" y="197"/>
                    </a:lnTo>
                    <a:lnTo>
                      <a:pt x="15" y="198"/>
                    </a:lnTo>
                    <a:lnTo>
                      <a:pt x="17" y="202"/>
                    </a:lnTo>
                    <a:lnTo>
                      <a:pt x="17" y="207"/>
                    </a:lnTo>
                    <a:lnTo>
                      <a:pt x="25" y="207"/>
                    </a:lnTo>
                    <a:lnTo>
                      <a:pt x="30" y="205"/>
                    </a:lnTo>
                    <a:lnTo>
                      <a:pt x="31" y="201"/>
                    </a:lnTo>
                    <a:lnTo>
                      <a:pt x="32" y="197"/>
                    </a:lnTo>
                    <a:lnTo>
                      <a:pt x="37" y="195"/>
                    </a:lnTo>
                    <a:lnTo>
                      <a:pt x="45" y="195"/>
                    </a:lnTo>
                    <a:lnTo>
                      <a:pt x="49" y="180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3"/>
                    </a:lnTo>
                    <a:lnTo>
                      <a:pt x="51" y="157"/>
                    </a:lnTo>
                    <a:lnTo>
                      <a:pt x="54" y="154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3" y="144"/>
                    </a:lnTo>
                    <a:lnTo>
                      <a:pt x="65" y="142"/>
                    </a:lnTo>
                    <a:lnTo>
                      <a:pt x="66" y="139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6"/>
                    </a:lnTo>
                    <a:lnTo>
                      <a:pt x="49" y="125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1"/>
                    </a:lnTo>
                    <a:lnTo>
                      <a:pt x="55" y="92"/>
                    </a:lnTo>
                    <a:lnTo>
                      <a:pt x="61" y="85"/>
                    </a:lnTo>
                    <a:lnTo>
                      <a:pt x="69" y="79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0"/>
                    </a:lnTo>
                    <a:lnTo>
                      <a:pt x="75" y="57"/>
                    </a:lnTo>
                    <a:lnTo>
                      <a:pt x="77" y="51"/>
                    </a:lnTo>
                    <a:lnTo>
                      <a:pt x="79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40"/>
                    </a:lnTo>
                    <a:lnTo>
                      <a:pt x="85" y="34"/>
                    </a:lnTo>
                    <a:lnTo>
                      <a:pt x="83" y="29"/>
                    </a:lnTo>
                    <a:lnTo>
                      <a:pt x="83" y="23"/>
                    </a:lnTo>
                    <a:lnTo>
                      <a:pt x="77" y="19"/>
                    </a:lnTo>
                    <a:lnTo>
                      <a:pt x="77" y="14"/>
                    </a:lnTo>
                    <a:lnTo>
                      <a:pt x="73" y="9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5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7" name="Freeform 1080"/>
              <p:cNvSpPr>
                <a:spLocks noChangeAspect="1"/>
              </p:cNvSpPr>
              <p:nvPr/>
            </p:nvSpPr>
            <p:spPr bwMode="auto">
              <a:xfrm>
                <a:off x="3270" y="761"/>
                <a:ext cx="89" cy="207"/>
              </a:xfrm>
              <a:custGeom>
                <a:avLst/>
                <a:gdLst>
                  <a:gd name="T0" fmla="*/ 45 w 89"/>
                  <a:gd name="T1" fmla="*/ 9 h 207"/>
                  <a:gd name="T2" fmla="*/ 37 w 89"/>
                  <a:gd name="T3" fmla="*/ 16 h 207"/>
                  <a:gd name="T4" fmla="*/ 32 w 89"/>
                  <a:gd name="T5" fmla="*/ 26 h 207"/>
                  <a:gd name="T6" fmla="*/ 27 w 89"/>
                  <a:gd name="T7" fmla="*/ 38 h 207"/>
                  <a:gd name="T8" fmla="*/ 21 w 89"/>
                  <a:gd name="T9" fmla="*/ 48 h 207"/>
                  <a:gd name="T10" fmla="*/ 14 w 89"/>
                  <a:gd name="T11" fmla="*/ 69 h 207"/>
                  <a:gd name="T12" fmla="*/ 18 w 89"/>
                  <a:gd name="T13" fmla="*/ 79 h 207"/>
                  <a:gd name="T14" fmla="*/ 4 w 89"/>
                  <a:gd name="T15" fmla="*/ 89 h 207"/>
                  <a:gd name="T16" fmla="*/ 6 w 89"/>
                  <a:gd name="T17" fmla="*/ 113 h 207"/>
                  <a:gd name="T18" fmla="*/ 11 w 89"/>
                  <a:gd name="T19" fmla="*/ 123 h 207"/>
                  <a:gd name="T20" fmla="*/ 8 w 89"/>
                  <a:gd name="T21" fmla="*/ 139 h 207"/>
                  <a:gd name="T22" fmla="*/ 1 w 89"/>
                  <a:gd name="T23" fmla="*/ 154 h 207"/>
                  <a:gd name="T24" fmla="*/ 0 w 89"/>
                  <a:gd name="T25" fmla="*/ 161 h 207"/>
                  <a:gd name="T26" fmla="*/ 4 w 89"/>
                  <a:gd name="T27" fmla="*/ 167 h 207"/>
                  <a:gd name="T28" fmla="*/ 10 w 89"/>
                  <a:gd name="T29" fmla="*/ 183 h 207"/>
                  <a:gd name="T30" fmla="*/ 14 w 89"/>
                  <a:gd name="T31" fmla="*/ 191 h 207"/>
                  <a:gd name="T32" fmla="*/ 14 w 89"/>
                  <a:gd name="T33" fmla="*/ 197 h 207"/>
                  <a:gd name="T34" fmla="*/ 17 w 89"/>
                  <a:gd name="T35" fmla="*/ 202 h 207"/>
                  <a:gd name="T36" fmla="*/ 25 w 89"/>
                  <a:gd name="T37" fmla="*/ 207 h 207"/>
                  <a:gd name="T38" fmla="*/ 31 w 89"/>
                  <a:gd name="T39" fmla="*/ 201 h 207"/>
                  <a:gd name="T40" fmla="*/ 37 w 89"/>
                  <a:gd name="T41" fmla="*/ 195 h 207"/>
                  <a:gd name="T42" fmla="*/ 49 w 89"/>
                  <a:gd name="T43" fmla="*/ 180 h 207"/>
                  <a:gd name="T44" fmla="*/ 49 w 89"/>
                  <a:gd name="T45" fmla="*/ 171 h 207"/>
                  <a:gd name="T46" fmla="*/ 51 w 89"/>
                  <a:gd name="T47" fmla="*/ 163 h 207"/>
                  <a:gd name="T48" fmla="*/ 54 w 89"/>
                  <a:gd name="T49" fmla="*/ 154 h 207"/>
                  <a:gd name="T50" fmla="*/ 63 w 89"/>
                  <a:gd name="T51" fmla="*/ 149 h 207"/>
                  <a:gd name="T52" fmla="*/ 65 w 89"/>
                  <a:gd name="T53" fmla="*/ 142 h 207"/>
                  <a:gd name="T54" fmla="*/ 61 w 89"/>
                  <a:gd name="T55" fmla="*/ 133 h 207"/>
                  <a:gd name="T56" fmla="*/ 51 w 89"/>
                  <a:gd name="T57" fmla="*/ 126 h 207"/>
                  <a:gd name="T58" fmla="*/ 49 w 89"/>
                  <a:gd name="T59" fmla="*/ 120 h 207"/>
                  <a:gd name="T60" fmla="*/ 49 w 89"/>
                  <a:gd name="T61" fmla="*/ 101 h 207"/>
                  <a:gd name="T62" fmla="*/ 61 w 89"/>
                  <a:gd name="T63" fmla="*/ 85 h 207"/>
                  <a:gd name="T64" fmla="*/ 70 w 89"/>
                  <a:gd name="T65" fmla="*/ 75 h 207"/>
                  <a:gd name="T66" fmla="*/ 75 w 89"/>
                  <a:gd name="T67" fmla="*/ 68 h 207"/>
                  <a:gd name="T68" fmla="*/ 73 w 89"/>
                  <a:gd name="T69" fmla="*/ 60 h 207"/>
                  <a:gd name="T70" fmla="*/ 77 w 89"/>
                  <a:gd name="T71" fmla="*/ 51 h 207"/>
                  <a:gd name="T72" fmla="*/ 87 w 89"/>
                  <a:gd name="T73" fmla="*/ 45 h 207"/>
                  <a:gd name="T74" fmla="*/ 86 w 89"/>
                  <a:gd name="T75" fmla="*/ 40 h 207"/>
                  <a:gd name="T76" fmla="*/ 83 w 89"/>
                  <a:gd name="T77" fmla="*/ 29 h 207"/>
                  <a:gd name="T78" fmla="*/ 77 w 89"/>
                  <a:gd name="T79" fmla="*/ 19 h 207"/>
                  <a:gd name="T80" fmla="*/ 73 w 89"/>
                  <a:gd name="T81" fmla="*/ 9 h 207"/>
                  <a:gd name="T82" fmla="*/ 56 w 89"/>
                  <a:gd name="T83" fmla="*/ 0 h 207"/>
                  <a:gd name="T84" fmla="*/ 55 w 89"/>
                  <a:gd name="T85" fmla="*/ 10 h 2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7"/>
                  <a:gd name="T131" fmla="*/ 89 w 89"/>
                  <a:gd name="T132" fmla="*/ 207 h 2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7">
                    <a:moveTo>
                      <a:pt x="55" y="10"/>
                    </a:moveTo>
                    <a:lnTo>
                      <a:pt x="45" y="9"/>
                    </a:lnTo>
                    <a:lnTo>
                      <a:pt x="42" y="16"/>
                    </a:lnTo>
                    <a:lnTo>
                      <a:pt x="37" y="16"/>
                    </a:lnTo>
                    <a:lnTo>
                      <a:pt x="32" y="20"/>
                    </a:lnTo>
                    <a:lnTo>
                      <a:pt x="32" y="26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0"/>
                    </a:lnTo>
                    <a:lnTo>
                      <a:pt x="14" y="69"/>
                    </a:lnTo>
                    <a:lnTo>
                      <a:pt x="20" y="72"/>
                    </a:lnTo>
                    <a:lnTo>
                      <a:pt x="18" y="79"/>
                    </a:lnTo>
                    <a:lnTo>
                      <a:pt x="8" y="81"/>
                    </a:lnTo>
                    <a:lnTo>
                      <a:pt x="4" y="89"/>
                    </a:lnTo>
                    <a:lnTo>
                      <a:pt x="6" y="103"/>
                    </a:lnTo>
                    <a:lnTo>
                      <a:pt x="6" y="113"/>
                    </a:lnTo>
                    <a:lnTo>
                      <a:pt x="11" y="119"/>
                    </a:lnTo>
                    <a:lnTo>
                      <a:pt x="11" y="123"/>
                    </a:lnTo>
                    <a:lnTo>
                      <a:pt x="8" y="129"/>
                    </a:lnTo>
                    <a:lnTo>
                      <a:pt x="8" y="139"/>
                    </a:lnTo>
                    <a:lnTo>
                      <a:pt x="4" y="143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4" y="164"/>
                    </a:lnTo>
                    <a:lnTo>
                      <a:pt x="4" y="167"/>
                    </a:lnTo>
                    <a:lnTo>
                      <a:pt x="4" y="175"/>
                    </a:lnTo>
                    <a:lnTo>
                      <a:pt x="10" y="183"/>
                    </a:lnTo>
                    <a:lnTo>
                      <a:pt x="14" y="187"/>
                    </a:lnTo>
                    <a:lnTo>
                      <a:pt x="14" y="191"/>
                    </a:lnTo>
                    <a:lnTo>
                      <a:pt x="14" y="194"/>
                    </a:lnTo>
                    <a:lnTo>
                      <a:pt x="14" y="197"/>
                    </a:lnTo>
                    <a:lnTo>
                      <a:pt x="15" y="198"/>
                    </a:lnTo>
                    <a:lnTo>
                      <a:pt x="17" y="202"/>
                    </a:lnTo>
                    <a:lnTo>
                      <a:pt x="17" y="207"/>
                    </a:lnTo>
                    <a:lnTo>
                      <a:pt x="25" y="207"/>
                    </a:lnTo>
                    <a:lnTo>
                      <a:pt x="30" y="205"/>
                    </a:lnTo>
                    <a:lnTo>
                      <a:pt x="31" y="201"/>
                    </a:lnTo>
                    <a:lnTo>
                      <a:pt x="32" y="197"/>
                    </a:lnTo>
                    <a:lnTo>
                      <a:pt x="37" y="195"/>
                    </a:lnTo>
                    <a:lnTo>
                      <a:pt x="45" y="195"/>
                    </a:lnTo>
                    <a:lnTo>
                      <a:pt x="49" y="180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3"/>
                    </a:lnTo>
                    <a:lnTo>
                      <a:pt x="51" y="157"/>
                    </a:lnTo>
                    <a:lnTo>
                      <a:pt x="54" y="154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3" y="144"/>
                    </a:lnTo>
                    <a:lnTo>
                      <a:pt x="65" y="142"/>
                    </a:lnTo>
                    <a:lnTo>
                      <a:pt x="66" y="139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6"/>
                    </a:lnTo>
                    <a:lnTo>
                      <a:pt x="49" y="125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1"/>
                    </a:lnTo>
                    <a:lnTo>
                      <a:pt x="55" y="92"/>
                    </a:lnTo>
                    <a:lnTo>
                      <a:pt x="61" y="85"/>
                    </a:lnTo>
                    <a:lnTo>
                      <a:pt x="69" y="79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0"/>
                    </a:lnTo>
                    <a:lnTo>
                      <a:pt x="75" y="57"/>
                    </a:lnTo>
                    <a:lnTo>
                      <a:pt x="77" y="51"/>
                    </a:lnTo>
                    <a:lnTo>
                      <a:pt x="79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40"/>
                    </a:lnTo>
                    <a:lnTo>
                      <a:pt x="85" y="34"/>
                    </a:lnTo>
                    <a:lnTo>
                      <a:pt x="83" y="29"/>
                    </a:lnTo>
                    <a:lnTo>
                      <a:pt x="83" y="23"/>
                    </a:lnTo>
                    <a:lnTo>
                      <a:pt x="77" y="19"/>
                    </a:lnTo>
                    <a:lnTo>
                      <a:pt x="77" y="14"/>
                    </a:lnTo>
                    <a:lnTo>
                      <a:pt x="73" y="9"/>
                    </a:lnTo>
                    <a:lnTo>
                      <a:pt x="61" y="5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5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8" name="Freeform 1081"/>
              <p:cNvSpPr>
                <a:spLocks noChangeAspect="1"/>
              </p:cNvSpPr>
              <p:nvPr/>
            </p:nvSpPr>
            <p:spPr bwMode="auto">
              <a:xfrm>
                <a:off x="3270" y="760"/>
                <a:ext cx="89" cy="206"/>
              </a:xfrm>
              <a:custGeom>
                <a:avLst/>
                <a:gdLst>
                  <a:gd name="T0" fmla="*/ 45 w 89"/>
                  <a:gd name="T1" fmla="*/ 8 h 206"/>
                  <a:gd name="T2" fmla="*/ 37 w 89"/>
                  <a:gd name="T3" fmla="*/ 15 h 206"/>
                  <a:gd name="T4" fmla="*/ 32 w 89"/>
                  <a:gd name="T5" fmla="*/ 27 h 206"/>
                  <a:gd name="T6" fmla="*/ 27 w 89"/>
                  <a:gd name="T7" fmla="*/ 38 h 206"/>
                  <a:gd name="T8" fmla="*/ 21 w 89"/>
                  <a:gd name="T9" fmla="*/ 48 h 206"/>
                  <a:gd name="T10" fmla="*/ 14 w 89"/>
                  <a:gd name="T11" fmla="*/ 70 h 206"/>
                  <a:gd name="T12" fmla="*/ 18 w 89"/>
                  <a:gd name="T13" fmla="*/ 80 h 206"/>
                  <a:gd name="T14" fmla="*/ 4 w 89"/>
                  <a:gd name="T15" fmla="*/ 89 h 206"/>
                  <a:gd name="T16" fmla="*/ 6 w 89"/>
                  <a:gd name="T17" fmla="*/ 114 h 206"/>
                  <a:gd name="T18" fmla="*/ 11 w 89"/>
                  <a:gd name="T19" fmla="*/ 124 h 206"/>
                  <a:gd name="T20" fmla="*/ 8 w 89"/>
                  <a:gd name="T21" fmla="*/ 140 h 206"/>
                  <a:gd name="T22" fmla="*/ 1 w 89"/>
                  <a:gd name="T23" fmla="*/ 155 h 206"/>
                  <a:gd name="T24" fmla="*/ 0 w 89"/>
                  <a:gd name="T25" fmla="*/ 162 h 206"/>
                  <a:gd name="T26" fmla="*/ 4 w 89"/>
                  <a:gd name="T27" fmla="*/ 168 h 206"/>
                  <a:gd name="T28" fmla="*/ 10 w 89"/>
                  <a:gd name="T29" fmla="*/ 184 h 206"/>
                  <a:gd name="T30" fmla="*/ 14 w 89"/>
                  <a:gd name="T31" fmla="*/ 191 h 206"/>
                  <a:gd name="T32" fmla="*/ 14 w 89"/>
                  <a:gd name="T33" fmla="*/ 196 h 206"/>
                  <a:gd name="T34" fmla="*/ 17 w 89"/>
                  <a:gd name="T35" fmla="*/ 202 h 206"/>
                  <a:gd name="T36" fmla="*/ 25 w 89"/>
                  <a:gd name="T37" fmla="*/ 206 h 206"/>
                  <a:gd name="T38" fmla="*/ 31 w 89"/>
                  <a:gd name="T39" fmla="*/ 200 h 206"/>
                  <a:gd name="T40" fmla="*/ 37 w 89"/>
                  <a:gd name="T41" fmla="*/ 195 h 206"/>
                  <a:gd name="T42" fmla="*/ 49 w 89"/>
                  <a:gd name="T43" fmla="*/ 179 h 206"/>
                  <a:gd name="T44" fmla="*/ 49 w 89"/>
                  <a:gd name="T45" fmla="*/ 171 h 206"/>
                  <a:gd name="T46" fmla="*/ 51 w 89"/>
                  <a:gd name="T47" fmla="*/ 162 h 206"/>
                  <a:gd name="T48" fmla="*/ 54 w 89"/>
                  <a:gd name="T49" fmla="*/ 155 h 206"/>
                  <a:gd name="T50" fmla="*/ 63 w 89"/>
                  <a:gd name="T51" fmla="*/ 150 h 206"/>
                  <a:gd name="T52" fmla="*/ 65 w 89"/>
                  <a:gd name="T53" fmla="*/ 143 h 206"/>
                  <a:gd name="T54" fmla="*/ 61 w 89"/>
                  <a:gd name="T55" fmla="*/ 133 h 206"/>
                  <a:gd name="T56" fmla="*/ 51 w 89"/>
                  <a:gd name="T57" fmla="*/ 127 h 206"/>
                  <a:gd name="T58" fmla="*/ 49 w 89"/>
                  <a:gd name="T59" fmla="*/ 120 h 206"/>
                  <a:gd name="T60" fmla="*/ 49 w 89"/>
                  <a:gd name="T61" fmla="*/ 102 h 206"/>
                  <a:gd name="T62" fmla="*/ 61 w 89"/>
                  <a:gd name="T63" fmla="*/ 86 h 206"/>
                  <a:gd name="T64" fmla="*/ 70 w 89"/>
                  <a:gd name="T65" fmla="*/ 76 h 206"/>
                  <a:gd name="T66" fmla="*/ 75 w 89"/>
                  <a:gd name="T67" fmla="*/ 68 h 206"/>
                  <a:gd name="T68" fmla="*/ 73 w 89"/>
                  <a:gd name="T69" fmla="*/ 61 h 206"/>
                  <a:gd name="T70" fmla="*/ 77 w 89"/>
                  <a:gd name="T71" fmla="*/ 52 h 206"/>
                  <a:gd name="T72" fmla="*/ 87 w 89"/>
                  <a:gd name="T73" fmla="*/ 45 h 206"/>
                  <a:gd name="T74" fmla="*/ 86 w 89"/>
                  <a:gd name="T75" fmla="*/ 39 h 206"/>
                  <a:gd name="T76" fmla="*/ 83 w 89"/>
                  <a:gd name="T77" fmla="*/ 30 h 206"/>
                  <a:gd name="T78" fmla="*/ 77 w 89"/>
                  <a:gd name="T79" fmla="*/ 20 h 206"/>
                  <a:gd name="T80" fmla="*/ 73 w 89"/>
                  <a:gd name="T81" fmla="*/ 10 h 206"/>
                  <a:gd name="T82" fmla="*/ 56 w 89"/>
                  <a:gd name="T83" fmla="*/ 0 h 206"/>
                  <a:gd name="T84" fmla="*/ 55 w 89"/>
                  <a:gd name="T85" fmla="*/ 11 h 2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6"/>
                  <a:gd name="T131" fmla="*/ 89 w 89"/>
                  <a:gd name="T132" fmla="*/ 206 h 2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6">
                    <a:moveTo>
                      <a:pt x="55" y="11"/>
                    </a:moveTo>
                    <a:lnTo>
                      <a:pt x="45" y="8"/>
                    </a:lnTo>
                    <a:lnTo>
                      <a:pt x="42" y="15"/>
                    </a:lnTo>
                    <a:lnTo>
                      <a:pt x="37" y="15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1"/>
                    </a:lnTo>
                    <a:lnTo>
                      <a:pt x="14" y="70"/>
                    </a:lnTo>
                    <a:lnTo>
                      <a:pt x="20" y="73"/>
                    </a:lnTo>
                    <a:lnTo>
                      <a:pt x="18" y="80"/>
                    </a:lnTo>
                    <a:lnTo>
                      <a:pt x="8" y="80"/>
                    </a:lnTo>
                    <a:lnTo>
                      <a:pt x="4" y="89"/>
                    </a:lnTo>
                    <a:lnTo>
                      <a:pt x="6" y="104"/>
                    </a:lnTo>
                    <a:lnTo>
                      <a:pt x="6" y="114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8" y="128"/>
                    </a:lnTo>
                    <a:lnTo>
                      <a:pt x="8" y="140"/>
                    </a:lnTo>
                    <a:lnTo>
                      <a:pt x="4" y="143"/>
                    </a:lnTo>
                    <a:lnTo>
                      <a:pt x="1" y="155"/>
                    </a:lnTo>
                    <a:lnTo>
                      <a:pt x="0" y="155"/>
                    </a:lnTo>
                    <a:lnTo>
                      <a:pt x="0" y="162"/>
                    </a:lnTo>
                    <a:lnTo>
                      <a:pt x="4" y="165"/>
                    </a:lnTo>
                    <a:lnTo>
                      <a:pt x="4" y="168"/>
                    </a:lnTo>
                    <a:lnTo>
                      <a:pt x="4" y="175"/>
                    </a:lnTo>
                    <a:lnTo>
                      <a:pt x="10" y="184"/>
                    </a:lnTo>
                    <a:lnTo>
                      <a:pt x="14" y="186"/>
                    </a:lnTo>
                    <a:lnTo>
                      <a:pt x="14" y="191"/>
                    </a:lnTo>
                    <a:lnTo>
                      <a:pt x="14" y="193"/>
                    </a:lnTo>
                    <a:lnTo>
                      <a:pt x="14" y="196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7" y="206"/>
                    </a:lnTo>
                    <a:lnTo>
                      <a:pt x="25" y="206"/>
                    </a:lnTo>
                    <a:lnTo>
                      <a:pt x="30" y="205"/>
                    </a:lnTo>
                    <a:lnTo>
                      <a:pt x="31" y="200"/>
                    </a:lnTo>
                    <a:lnTo>
                      <a:pt x="32" y="196"/>
                    </a:lnTo>
                    <a:lnTo>
                      <a:pt x="37" y="195"/>
                    </a:lnTo>
                    <a:lnTo>
                      <a:pt x="45" y="196"/>
                    </a:lnTo>
                    <a:lnTo>
                      <a:pt x="49" y="179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2"/>
                    </a:lnTo>
                    <a:lnTo>
                      <a:pt x="51" y="158"/>
                    </a:lnTo>
                    <a:lnTo>
                      <a:pt x="54" y="155"/>
                    </a:lnTo>
                    <a:lnTo>
                      <a:pt x="61" y="151"/>
                    </a:lnTo>
                    <a:lnTo>
                      <a:pt x="63" y="150"/>
                    </a:lnTo>
                    <a:lnTo>
                      <a:pt x="63" y="145"/>
                    </a:lnTo>
                    <a:lnTo>
                      <a:pt x="65" y="143"/>
                    </a:lnTo>
                    <a:lnTo>
                      <a:pt x="66" y="140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49" y="124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2"/>
                    </a:lnTo>
                    <a:lnTo>
                      <a:pt x="55" y="93"/>
                    </a:lnTo>
                    <a:lnTo>
                      <a:pt x="61" y="86"/>
                    </a:lnTo>
                    <a:lnTo>
                      <a:pt x="69" y="79"/>
                    </a:lnTo>
                    <a:lnTo>
                      <a:pt x="70" y="76"/>
                    </a:lnTo>
                    <a:lnTo>
                      <a:pt x="72" y="70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1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9" y="46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39"/>
                    </a:lnTo>
                    <a:lnTo>
                      <a:pt x="85" y="35"/>
                    </a:lnTo>
                    <a:lnTo>
                      <a:pt x="83" y="30"/>
                    </a:lnTo>
                    <a:lnTo>
                      <a:pt x="83" y="24"/>
                    </a:lnTo>
                    <a:lnTo>
                      <a:pt x="77" y="20"/>
                    </a:lnTo>
                    <a:lnTo>
                      <a:pt x="77" y="14"/>
                    </a:lnTo>
                    <a:lnTo>
                      <a:pt x="73" y="1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55" y="1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29" name="Freeform 1082"/>
              <p:cNvSpPr>
                <a:spLocks noChangeAspect="1"/>
              </p:cNvSpPr>
              <p:nvPr/>
            </p:nvSpPr>
            <p:spPr bwMode="auto">
              <a:xfrm>
                <a:off x="3270" y="760"/>
                <a:ext cx="89" cy="206"/>
              </a:xfrm>
              <a:custGeom>
                <a:avLst/>
                <a:gdLst>
                  <a:gd name="T0" fmla="*/ 45 w 89"/>
                  <a:gd name="T1" fmla="*/ 8 h 206"/>
                  <a:gd name="T2" fmla="*/ 37 w 89"/>
                  <a:gd name="T3" fmla="*/ 15 h 206"/>
                  <a:gd name="T4" fmla="*/ 32 w 89"/>
                  <a:gd name="T5" fmla="*/ 27 h 206"/>
                  <a:gd name="T6" fmla="*/ 27 w 89"/>
                  <a:gd name="T7" fmla="*/ 38 h 206"/>
                  <a:gd name="T8" fmla="*/ 21 w 89"/>
                  <a:gd name="T9" fmla="*/ 48 h 206"/>
                  <a:gd name="T10" fmla="*/ 14 w 89"/>
                  <a:gd name="T11" fmla="*/ 70 h 206"/>
                  <a:gd name="T12" fmla="*/ 18 w 89"/>
                  <a:gd name="T13" fmla="*/ 80 h 206"/>
                  <a:gd name="T14" fmla="*/ 4 w 89"/>
                  <a:gd name="T15" fmla="*/ 89 h 206"/>
                  <a:gd name="T16" fmla="*/ 6 w 89"/>
                  <a:gd name="T17" fmla="*/ 114 h 206"/>
                  <a:gd name="T18" fmla="*/ 11 w 89"/>
                  <a:gd name="T19" fmla="*/ 124 h 206"/>
                  <a:gd name="T20" fmla="*/ 8 w 89"/>
                  <a:gd name="T21" fmla="*/ 140 h 206"/>
                  <a:gd name="T22" fmla="*/ 1 w 89"/>
                  <a:gd name="T23" fmla="*/ 155 h 206"/>
                  <a:gd name="T24" fmla="*/ 0 w 89"/>
                  <a:gd name="T25" fmla="*/ 162 h 206"/>
                  <a:gd name="T26" fmla="*/ 4 w 89"/>
                  <a:gd name="T27" fmla="*/ 168 h 206"/>
                  <a:gd name="T28" fmla="*/ 10 w 89"/>
                  <a:gd name="T29" fmla="*/ 184 h 206"/>
                  <a:gd name="T30" fmla="*/ 14 w 89"/>
                  <a:gd name="T31" fmla="*/ 191 h 206"/>
                  <a:gd name="T32" fmla="*/ 14 w 89"/>
                  <a:gd name="T33" fmla="*/ 196 h 206"/>
                  <a:gd name="T34" fmla="*/ 17 w 89"/>
                  <a:gd name="T35" fmla="*/ 202 h 206"/>
                  <a:gd name="T36" fmla="*/ 25 w 89"/>
                  <a:gd name="T37" fmla="*/ 206 h 206"/>
                  <a:gd name="T38" fmla="*/ 31 w 89"/>
                  <a:gd name="T39" fmla="*/ 200 h 206"/>
                  <a:gd name="T40" fmla="*/ 37 w 89"/>
                  <a:gd name="T41" fmla="*/ 195 h 206"/>
                  <a:gd name="T42" fmla="*/ 49 w 89"/>
                  <a:gd name="T43" fmla="*/ 179 h 206"/>
                  <a:gd name="T44" fmla="*/ 49 w 89"/>
                  <a:gd name="T45" fmla="*/ 171 h 206"/>
                  <a:gd name="T46" fmla="*/ 51 w 89"/>
                  <a:gd name="T47" fmla="*/ 162 h 206"/>
                  <a:gd name="T48" fmla="*/ 54 w 89"/>
                  <a:gd name="T49" fmla="*/ 155 h 206"/>
                  <a:gd name="T50" fmla="*/ 63 w 89"/>
                  <a:gd name="T51" fmla="*/ 150 h 206"/>
                  <a:gd name="T52" fmla="*/ 65 w 89"/>
                  <a:gd name="T53" fmla="*/ 143 h 206"/>
                  <a:gd name="T54" fmla="*/ 61 w 89"/>
                  <a:gd name="T55" fmla="*/ 133 h 206"/>
                  <a:gd name="T56" fmla="*/ 51 w 89"/>
                  <a:gd name="T57" fmla="*/ 127 h 206"/>
                  <a:gd name="T58" fmla="*/ 49 w 89"/>
                  <a:gd name="T59" fmla="*/ 120 h 206"/>
                  <a:gd name="T60" fmla="*/ 49 w 89"/>
                  <a:gd name="T61" fmla="*/ 102 h 206"/>
                  <a:gd name="T62" fmla="*/ 61 w 89"/>
                  <a:gd name="T63" fmla="*/ 86 h 206"/>
                  <a:gd name="T64" fmla="*/ 70 w 89"/>
                  <a:gd name="T65" fmla="*/ 76 h 206"/>
                  <a:gd name="T66" fmla="*/ 75 w 89"/>
                  <a:gd name="T67" fmla="*/ 68 h 206"/>
                  <a:gd name="T68" fmla="*/ 73 w 89"/>
                  <a:gd name="T69" fmla="*/ 61 h 206"/>
                  <a:gd name="T70" fmla="*/ 77 w 89"/>
                  <a:gd name="T71" fmla="*/ 52 h 206"/>
                  <a:gd name="T72" fmla="*/ 87 w 89"/>
                  <a:gd name="T73" fmla="*/ 45 h 206"/>
                  <a:gd name="T74" fmla="*/ 86 w 89"/>
                  <a:gd name="T75" fmla="*/ 39 h 206"/>
                  <a:gd name="T76" fmla="*/ 83 w 89"/>
                  <a:gd name="T77" fmla="*/ 30 h 206"/>
                  <a:gd name="T78" fmla="*/ 77 w 89"/>
                  <a:gd name="T79" fmla="*/ 20 h 206"/>
                  <a:gd name="T80" fmla="*/ 73 w 89"/>
                  <a:gd name="T81" fmla="*/ 10 h 206"/>
                  <a:gd name="T82" fmla="*/ 56 w 89"/>
                  <a:gd name="T83" fmla="*/ 0 h 206"/>
                  <a:gd name="T84" fmla="*/ 55 w 89"/>
                  <a:gd name="T85" fmla="*/ 11 h 2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206"/>
                  <a:gd name="T131" fmla="*/ 89 w 89"/>
                  <a:gd name="T132" fmla="*/ 206 h 2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206">
                    <a:moveTo>
                      <a:pt x="55" y="11"/>
                    </a:moveTo>
                    <a:lnTo>
                      <a:pt x="45" y="8"/>
                    </a:lnTo>
                    <a:lnTo>
                      <a:pt x="42" y="15"/>
                    </a:lnTo>
                    <a:lnTo>
                      <a:pt x="37" y="15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4" y="31"/>
                    </a:lnTo>
                    <a:lnTo>
                      <a:pt x="27" y="38"/>
                    </a:lnTo>
                    <a:lnTo>
                      <a:pt x="27" y="45"/>
                    </a:lnTo>
                    <a:lnTo>
                      <a:pt x="21" y="48"/>
                    </a:lnTo>
                    <a:lnTo>
                      <a:pt x="21" y="61"/>
                    </a:lnTo>
                    <a:lnTo>
                      <a:pt x="14" y="70"/>
                    </a:lnTo>
                    <a:lnTo>
                      <a:pt x="20" y="73"/>
                    </a:lnTo>
                    <a:lnTo>
                      <a:pt x="18" y="80"/>
                    </a:lnTo>
                    <a:lnTo>
                      <a:pt x="8" y="80"/>
                    </a:lnTo>
                    <a:lnTo>
                      <a:pt x="4" y="89"/>
                    </a:lnTo>
                    <a:lnTo>
                      <a:pt x="6" y="104"/>
                    </a:lnTo>
                    <a:lnTo>
                      <a:pt x="6" y="114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8" y="128"/>
                    </a:lnTo>
                    <a:lnTo>
                      <a:pt x="8" y="140"/>
                    </a:lnTo>
                    <a:lnTo>
                      <a:pt x="4" y="143"/>
                    </a:lnTo>
                    <a:lnTo>
                      <a:pt x="1" y="155"/>
                    </a:lnTo>
                    <a:lnTo>
                      <a:pt x="0" y="155"/>
                    </a:lnTo>
                    <a:lnTo>
                      <a:pt x="0" y="162"/>
                    </a:lnTo>
                    <a:lnTo>
                      <a:pt x="4" y="165"/>
                    </a:lnTo>
                    <a:lnTo>
                      <a:pt x="4" y="168"/>
                    </a:lnTo>
                    <a:lnTo>
                      <a:pt x="4" y="175"/>
                    </a:lnTo>
                    <a:lnTo>
                      <a:pt x="10" y="184"/>
                    </a:lnTo>
                    <a:lnTo>
                      <a:pt x="14" y="186"/>
                    </a:lnTo>
                    <a:lnTo>
                      <a:pt x="14" y="191"/>
                    </a:lnTo>
                    <a:lnTo>
                      <a:pt x="14" y="193"/>
                    </a:lnTo>
                    <a:lnTo>
                      <a:pt x="14" y="196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7" y="206"/>
                    </a:lnTo>
                    <a:lnTo>
                      <a:pt x="25" y="206"/>
                    </a:lnTo>
                    <a:lnTo>
                      <a:pt x="30" y="205"/>
                    </a:lnTo>
                    <a:lnTo>
                      <a:pt x="31" y="200"/>
                    </a:lnTo>
                    <a:lnTo>
                      <a:pt x="32" y="196"/>
                    </a:lnTo>
                    <a:lnTo>
                      <a:pt x="37" y="195"/>
                    </a:lnTo>
                    <a:lnTo>
                      <a:pt x="45" y="196"/>
                    </a:lnTo>
                    <a:lnTo>
                      <a:pt x="49" y="179"/>
                    </a:lnTo>
                    <a:lnTo>
                      <a:pt x="51" y="175"/>
                    </a:lnTo>
                    <a:lnTo>
                      <a:pt x="49" y="171"/>
                    </a:lnTo>
                    <a:lnTo>
                      <a:pt x="49" y="167"/>
                    </a:lnTo>
                    <a:lnTo>
                      <a:pt x="51" y="162"/>
                    </a:lnTo>
                    <a:lnTo>
                      <a:pt x="51" y="158"/>
                    </a:lnTo>
                    <a:lnTo>
                      <a:pt x="54" y="155"/>
                    </a:lnTo>
                    <a:lnTo>
                      <a:pt x="61" y="151"/>
                    </a:lnTo>
                    <a:lnTo>
                      <a:pt x="63" y="150"/>
                    </a:lnTo>
                    <a:lnTo>
                      <a:pt x="63" y="145"/>
                    </a:lnTo>
                    <a:lnTo>
                      <a:pt x="65" y="143"/>
                    </a:lnTo>
                    <a:lnTo>
                      <a:pt x="66" y="140"/>
                    </a:lnTo>
                    <a:lnTo>
                      <a:pt x="61" y="133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49" y="124"/>
                    </a:lnTo>
                    <a:lnTo>
                      <a:pt x="49" y="120"/>
                    </a:lnTo>
                    <a:lnTo>
                      <a:pt x="48" y="110"/>
                    </a:lnTo>
                    <a:lnTo>
                      <a:pt x="49" y="102"/>
                    </a:lnTo>
                    <a:lnTo>
                      <a:pt x="55" y="93"/>
                    </a:lnTo>
                    <a:lnTo>
                      <a:pt x="61" y="86"/>
                    </a:lnTo>
                    <a:lnTo>
                      <a:pt x="69" y="79"/>
                    </a:lnTo>
                    <a:lnTo>
                      <a:pt x="70" y="76"/>
                    </a:lnTo>
                    <a:lnTo>
                      <a:pt x="72" y="70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1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9" y="46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6" y="39"/>
                    </a:lnTo>
                    <a:lnTo>
                      <a:pt x="85" y="35"/>
                    </a:lnTo>
                    <a:lnTo>
                      <a:pt x="83" y="30"/>
                    </a:lnTo>
                    <a:lnTo>
                      <a:pt x="83" y="24"/>
                    </a:lnTo>
                    <a:lnTo>
                      <a:pt x="77" y="20"/>
                    </a:lnTo>
                    <a:lnTo>
                      <a:pt x="77" y="14"/>
                    </a:lnTo>
                    <a:lnTo>
                      <a:pt x="73" y="1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55" y="1"/>
                    </a:lnTo>
                    <a:lnTo>
                      <a:pt x="55" y="11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0" name="Freeform 1083"/>
              <p:cNvSpPr>
                <a:spLocks noChangeAspect="1"/>
              </p:cNvSpPr>
              <p:nvPr/>
            </p:nvSpPr>
            <p:spPr bwMode="auto">
              <a:xfrm>
                <a:off x="3215" y="723"/>
                <a:ext cx="172" cy="205"/>
              </a:xfrm>
              <a:custGeom>
                <a:avLst/>
                <a:gdLst>
                  <a:gd name="T0" fmla="*/ 171 w 172"/>
                  <a:gd name="T1" fmla="*/ 4 h 205"/>
                  <a:gd name="T2" fmla="*/ 155 w 172"/>
                  <a:gd name="T3" fmla="*/ 3 h 205"/>
                  <a:gd name="T4" fmla="*/ 151 w 172"/>
                  <a:gd name="T5" fmla="*/ 0 h 205"/>
                  <a:gd name="T6" fmla="*/ 145 w 172"/>
                  <a:gd name="T7" fmla="*/ 3 h 205"/>
                  <a:gd name="T8" fmla="*/ 138 w 172"/>
                  <a:gd name="T9" fmla="*/ 14 h 205"/>
                  <a:gd name="T10" fmla="*/ 130 w 172"/>
                  <a:gd name="T11" fmla="*/ 4 h 205"/>
                  <a:gd name="T12" fmla="*/ 124 w 172"/>
                  <a:gd name="T13" fmla="*/ 16 h 205"/>
                  <a:gd name="T14" fmla="*/ 113 w 172"/>
                  <a:gd name="T15" fmla="*/ 21 h 205"/>
                  <a:gd name="T16" fmla="*/ 104 w 172"/>
                  <a:gd name="T17" fmla="*/ 21 h 205"/>
                  <a:gd name="T18" fmla="*/ 92 w 172"/>
                  <a:gd name="T19" fmla="*/ 30 h 205"/>
                  <a:gd name="T20" fmla="*/ 90 w 172"/>
                  <a:gd name="T21" fmla="*/ 40 h 205"/>
                  <a:gd name="T22" fmla="*/ 83 w 172"/>
                  <a:gd name="T23" fmla="*/ 51 h 205"/>
                  <a:gd name="T24" fmla="*/ 76 w 172"/>
                  <a:gd name="T25" fmla="*/ 61 h 205"/>
                  <a:gd name="T26" fmla="*/ 73 w 172"/>
                  <a:gd name="T27" fmla="*/ 68 h 205"/>
                  <a:gd name="T28" fmla="*/ 61 w 172"/>
                  <a:gd name="T29" fmla="*/ 91 h 205"/>
                  <a:gd name="T30" fmla="*/ 51 w 172"/>
                  <a:gd name="T31" fmla="*/ 103 h 205"/>
                  <a:gd name="T32" fmla="*/ 51 w 172"/>
                  <a:gd name="T33" fmla="*/ 109 h 205"/>
                  <a:gd name="T34" fmla="*/ 39 w 172"/>
                  <a:gd name="T35" fmla="*/ 124 h 205"/>
                  <a:gd name="T36" fmla="*/ 31 w 172"/>
                  <a:gd name="T37" fmla="*/ 126 h 205"/>
                  <a:gd name="T38" fmla="*/ 24 w 172"/>
                  <a:gd name="T39" fmla="*/ 133 h 205"/>
                  <a:gd name="T40" fmla="*/ 11 w 172"/>
                  <a:gd name="T41" fmla="*/ 139 h 205"/>
                  <a:gd name="T42" fmla="*/ 3 w 172"/>
                  <a:gd name="T43" fmla="*/ 146 h 205"/>
                  <a:gd name="T44" fmla="*/ 1 w 172"/>
                  <a:gd name="T45" fmla="*/ 154 h 205"/>
                  <a:gd name="T46" fmla="*/ 1 w 172"/>
                  <a:gd name="T47" fmla="*/ 158 h 205"/>
                  <a:gd name="T48" fmla="*/ 0 w 172"/>
                  <a:gd name="T49" fmla="*/ 164 h 205"/>
                  <a:gd name="T50" fmla="*/ 1 w 172"/>
                  <a:gd name="T51" fmla="*/ 174 h 205"/>
                  <a:gd name="T52" fmla="*/ 7 w 172"/>
                  <a:gd name="T53" fmla="*/ 178 h 205"/>
                  <a:gd name="T54" fmla="*/ 3 w 172"/>
                  <a:gd name="T55" fmla="*/ 184 h 205"/>
                  <a:gd name="T56" fmla="*/ 7 w 172"/>
                  <a:gd name="T57" fmla="*/ 189 h 205"/>
                  <a:gd name="T58" fmla="*/ 3 w 172"/>
                  <a:gd name="T59" fmla="*/ 192 h 205"/>
                  <a:gd name="T60" fmla="*/ 7 w 172"/>
                  <a:gd name="T61" fmla="*/ 199 h 205"/>
                  <a:gd name="T62" fmla="*/ 13 w 172"/>
                  <a:gd name="T63" fmla="*/ 205 h 205"/>
                  <a:gd name="T64" fmla="*/ 35 w 172"/>
                  <a:gd name="T65" fmla="*/ 198 h 205"/>
                  <a:gd name="T66" fmla="*/ 45 w 172"/>
                  <a:gd name="T67" fmla="*/ 192 h 205"/>
                  <a:gd name="T68" fmla="*/ 49 w 172"/>
                  <a:gd name="T69" fmla="*/ 184 h 205"/>
                  <a:gd name="T70" fmla="*/ 54 w 172"/>
                  <a:gd name="T71" fmla="*/ 194 h 205"/>
                  <a:gd name="T72" fmla="*/ 63 w 172"/>
                  <a:gd name="T73" fmla="*/ 177 h 205"/>
                  <a:gd name="T74" fmla="*/ 66 w 172"/>
                  <a:gd name="T75" fmla="*/ 157 h 205"/>
                  <a:gd name="T76" fmla="*/ 59 w 172"/>
                  <a:gd name="T77" fmla="*/ 127 h 205"/>
                  <a:gd name="T78" fmla="*/ 75 w 172"/>
                  <a:gd name="T79" fmla="*/ 110 h 205"/>
                  <a:gd name="T80" fmla="*/ 76 w 172"/>
                  <a:gd name="T81" fmla="*/ 86 h 205"/>
                  <a:gd name="T82" fmla="*/ 89 w 172"/>
                  <a:gd name="T83" fmla="*/ 69 h 205"/>
                  <a:gd name="T84" fmla="*/ 92 w 172"/>
                  <a:gd name="T85" fmla="*/ 54 h 205"/>
                  <a:gd name="T86" fmla="*/ 110 w 172"/>
                  <a:gd name="T87" fmla="*/ 48 h 205"/>
                  <a:gd name="T88" fmla="*/ 110 w 172"/>
                  <a:gd name="T89" fmla="*/ 35 h 205"/>
                  <a:gd name="T90" fmla="*/ 134 w 172"/>
                  <a:gd name="T91" fmla="*/ 37 h 205"/>
                  <a:gd name="T92" fmla="*/ 144 w 172"/>
                  <a:gd name="T93" fmla="*/ 21 h 205"/>
                  <a:gd name="T94" fmla="*/ 162 w 172"/>
                  <a:gd name="T95" fmla="*/ 20 h 205"/>
                  <a:gd name="T96" fmla="*/ 172 w 172"/>
                  <a:gd name="T97" fmla="*/ 17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5"/>
                  <a:gd name="T149" fmla="*/ 172 w 172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5">
                    <a:moveTo>
                      <a:pt x="159" y="13"/>
                    </a:moveTo>
                    <a:lnTo>
                      <a:pt x="165" y="9"/>
                    </a:lnTo>
                    <a:lnTo>
                      <a:pt x="171" y="4"/>
                    </a:lnTo>
                    <a:lnTo>
                      <a:pt x="159" y="2"/>
                    </a:lnTo>
                    <a:lnTo>
                      <a:pt x="156" y="0"/>
                    </a:lnTo>
                    <a:lnTo>
                      <a:pt x="155" y="3"/>
                    </a:lnTo>
                    <a:lnTo>
                      <a:pt x="152" y="6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6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9"/>
                    </a:lnTo>
                    <a:lnTo>
                      <a:pt x="123" y="13"/>
                    </a:lnTo>
                    <a:lnTo>
                      <a:pt x="124" y="16"/>
                    </a:lnTo>
                    <a:lnTo>
                      <a:pt x="116" y="17"/>
                    </a:lnTo>
                    <a:lnTo>
                      <a:pt x="114" y="18"/>
                    </a:lnTo>
                    <a:lnTo>
                      <a:pt x="113" y="21"/>
                    </a:lnTo>
                    <a:lnTo>
                      <a:pt x="110" y="23"/>
                    </a:lnTo>
                    <a:lnTo>
                      <a:pt x="106" y="23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7" y="35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85" y="45"/>
                    </a:lnTo>
                    <a:lnTo>
                      <a:pt x="82" y="44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1"/>
                    </a:lnTo>
                    <a:lnTo>
                      <a:pt x="77" y="64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69"/>
                    </a:lnTo>
                    <a:lnTo>
                      <a:pt x="68" y="75"/>
                    </a:lnTo>
                    <a:lnTo>
                      <a:pt x="61" y="91"/>
                    </a:lnTo>
                    <a:lnTo>
                      <a:pt x="59" y="99"/>
                    </a:lnTo>
                    <a:lnTo>
                      <a:pt x="56" y="102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7"/>
                    </a:lnTo>
                    <a:lnTo>
                      <a:pt x="51" y="109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6"/>
                    </a:lnTo>
                    <a:lnTo>
                      <a:pt x="34" y="124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39"/>
                    </a:lnTo>
                    <a:lnTo>
                      <a:pt x="8" y="141"/>
                    </a:lnTo>
                    <a:lnTo>
                      <a:pt x="7" y="146"/>
                    </a:lnTo>
                    <a:lnTo>
                      <a:pt x="3" y="146"/>
                    </a:lnTo>
                    <a:lnTo>
                      <a:pt x="3" y="147"/>
                    </a:lnTo>
                    <a:lnTo>
                      <a:pt x="3" y="151"/>
                    </a:lnTo>
                    <a:lnTo>
                      <a:pt x="1" y="154"/>
                    </a:lnTo>
                    <a:lnTo>
                      <a:pt x="3" y="154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60"/>
                    </a:lnTo>
                    <a:lnTo>
                      <a:pt x="3" y="161"/>
                    </a:lnTo>
                    <a:lnTo>
                      <a:pt x="0" y="164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4"/>
                    </a:lnTo>
                    <a:lnTo>
                      <a:pt x="4" y="174"/>
                    </a:lnTo>
                    <a:lnTo>
                      <a:pt x="1" y="180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6" y="181"/>
                    </a:lnTo>
                    <a:lnTo>
                      <a:pt x="3" y="184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1"/>
                    </a:lnTo>
                    <a:lnTo>
                      <a:pt x="4" y="192"/>
                    </a:lnTo>
                    <a:lnTo>
                      <a:pt x="3" y="192"/>
                    </a:lnTo>
                    <a:lnTo>
                      <a:pt x="1" y="194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2"/>
                    </a:lnTo>
                    <a:lnTo>
                      <a:pt x="13" y="205"/>
                    </a:lnTo>
                    <a:lnTo>
                      <a:pt x="22" y="205"/>
                    </a:lnTo>
                    <a:lnTo>
                      <a:pt x="31" y="202"/>
                    </a:lnTo>
                    <a:lnTo>
                      <a:pt x="35" y="198"/>
                    </a:lnTo>
                    <a:lnTo>
                      <a:pt x="39" y="192"/>
                    </a:lnTo>
                    <a:lnTo>
                      <a:pt x="42" y="192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4"/>
                    </a:lnTo>
                    <a:lnTo>
                      <a:pt x="49" y="184"/>
                    </a:lnTo>
                    <a:lnTo>
                      <a:pt x="51" y="187"/>
                    </a:lnTo>
                    <a:lnTo>
                      <a:pt x="52" y="189"/>
                    </a:lnTo>
                    <a:lnTo>
                      <a:pt x="54" y="194"/>
                    </a:lnTo>
                    <a:lnTo>
                      <a:pt x="56" y="192"/>
                    </a:lnTo>
                    <a:lnTo>
                      <a:pt x="59" y="181"/>
                    </a:lnTo>
                    <a:lnTo>
                      <a:pt x="63" y="177"/>
                    </a:lnTo>
                    <a:lnTo>
                      <a:pt x="63" y="167"/>
                    </a:lnTo>
                    <a:lnTo>
                      <a:pt x="66" y="161"/>
                    </a:lnTo>
                    <a:lnTo>
                      <a:pt x="66" y="157"/>
                    </a:lnTo>
                    <a:lnTo>
                      <a:pt x="61" y="151"/>
                    </a:lnTo>
                    <a:lnTo>
                      <a:pt x="61" y="141"/>
                    </a:lnTo>
                    <a:lnTo>
                      <a:pt x="59" y="127"/>
                    </a:lnTo>
                    <a:lnTo>
                      <a:pt x="63" y="119"/>
                    </a:lnTo>
                    <a:lnTo>
                      <a:pt x="73" y="117"/>
                    </a:lnTo>
                    <a:lnTo>
                      <a:pt x="75" y="110"/>
                    </a:lnTo>
                    <a:lnTo>
                      <a:pt x="69" y="107"/>
                    </a:lnTo>
                    <a:lnTo>
                      <a:pt x="76" y="98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5"/>
                    </a:lnTo>
                    <a:lnTo>
                      <a:pt x="89" y="69"/>
                    </a:lnTo>
                    <a:lnTo>
                      <a:pt x="87" y="64"/>
                    </a:lnTo>
                    <a:lnTo>
                      <a:pt x="87" y="58"/>
                    </a:lnTo>
                    <a:lnTo>
                      <a:pt x="92" y="54"/>
                    </a:lnTo>
                    <a:lnTo>
                      <a:pt x="97" y="54"/>
                    </a:lnTo>
                    <a:lnTo>
                      <a:pt x="100" y="47"/>
                    </a:lnTo>
                    <a:lnTo>
                      <a:pt x="110" y="4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0" y="35"/>
                    </a:lnTo>
                    <a:lnTo>
                      <a:pt x="116" y="33"/>
                    </a:lnTo>
                    <a:lnTo>
                      <a:pt x="128" y="38"/>
                    </a:lnTo>
                    <a:lnTo>
                      <a:pt x="134" y="37"/>
                    </a:lnTo>
                    <a:lnTo>
                      <a:pt x="141" y="38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8" y="16"/>
                    </a:lnTo>
                    <a:lnTo>
                      <a:pt x="154" y="16"/>
                    </a:lnTo>
                    <a:lnTo>
                      <a:pt x="162" y="20"/>
                    </a:lnTo>
                    <a:lnTo>
                      <a:pt x="165" y="26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1" name="Freeform 1084"/>
              <p:cNvSpPr>
                <a:spLocks noChangeAspect="1"/>
              </p:cNvSpPr>
              <p:nvPr/>
            </p:nvSpPr>
            <p:spPr bwMode="auto">
              <a:xfrm>
                <a:off x="3215" y="723"/>
                <a:ext cx="172" cy="205"/>
              </a:xfrm>
              <a:custGeom>
                <a:avLst/>
                <a:gdLst>
                  <a:gd name="T0" fmla="*/ 171 w 172"/>
                  <a:gd name="T1" fmla="*/ 4 h 205"/>
                  <a:gd name="T2" fmla="*/ 155 w 172"/>
                  <a:gd name="T3" fmla="*/ 3 h 205"/>
                  <a:gd name="T4" fmla="*/ 151 w 172"/>
                  <a:gd name="T5" fmla="*/ 0 h 205"/>
                  <a:gd name="T6" fmla="*/ 145 w 172"/>
                  <a:gd name="T7" fmla="*/ 3 h 205"/>
                  <a:gd name="T8" fmla="*/ 138 w 172"/>
                  <a:gd name="T9" fmla="*/ 14 h 205"/>
                  <a:gd name="T10" fmla="*/ 130 w 172"/>
                  <a:gd name="T11" fmla="*/ 4 h 205"/>
                  <a:gd name="T12" fmla="*/ 124 w 172"/>
                  <a:gd name="T13" fmla="*/ 16 h 205"/>
                  <a:gd name="T14" fmla="*/ 113 w 172"/>
                  <a:gd name="T15" fmla="*/ 21 h 205"/>
                  <a:gd name="T16" fmla="*/ 104 w 172"/>
                  <a:gd name="T17" fmla="*/ 21 h 205"/>
                  <a:gd name="T18" fmla="*/ 92 w 172"/>
                  <a:gd name="T19" fmla="*/ 30 h 205"/>
                  <a:gd name="T20" fmla="*/ 90 w 172"/>
                  <a:gd name="T21" fmla="*/ 40 h 205"/>
                  <a:gd name="T22" fmla="*/ 83 w 172"/>
                  <a:gd name="T23" fmla="*/ 51 h 205"/>
                  <a:gd name="T24" fmla="*/ 76 w 172"/>
                  <a:gd name="T25" fmla="*/ 61 h 205"/>
                  <a:gd name="T26" fmla="*/ 73 w 172"/>
                  <a:gd name="T27" fmla="*/ 68 h 205"/>
                  <a:gd name="T28" fmla="*/ 61 w 172"/>
                  <a:gd name="T29" fmla="*/ 91 h 205"/>
                  <a:gd name="T30" fmla="*/ 51 w 172"/>
                  <a:gd name="T31" fmla="*/ 103 h 205"/>
                  <a:gd name="T32" fmla="*/ 51 w 172"/>
                  <a:gd name="T33" fmla="*/ 109 h 205"/>
                  <a:gd name="T34" fmla="*/ 39 w 172"/>
                  <a:gd name="T35" fmla="*/ 124 h 205"/>
                  <a:gd name="T36" fmla="*/ 31 w 172"/>
                  <a:gd name="T37" fmla="*/ 126 h 205"/>
                  <a:gd name="T38" fmla="*/ 24 w 172"/>
                  <a:gd name="T39" fmla="*/ 133 h 205"/>
                  <a:gd name="T40" fmla="*/ 11 w 172"/>
                  <a:gd name="T41" fmla="*/ 139 h 205"/>
                  <a:gd name="T42" fmla="*/ 3 w 172"/>
                  <a:gd name="T43" fmla="*/ 146 h 205"/>
                  <a:gd name="T44" fmla="*/ 1 w 172"/>
                  <a:gd name="T45" fmla="*/ 154 h 205"/>
                  <a:gd name="T46" fmla="*/ 1 w 172"/>
                  <a:gd name="T47" fmla="*/ 158 h 205"/>
                  <a:gd name="T48" fmla="*/ 0 w 172"/>
                  <a:gd name="T49" fmla="*/ 164 h 205"/>
                  <a:gd name="T50" fmla="*/ 1 w 172"/>
                  <a:gd name="T51" fmla="*/ 174 h 205"/>
                  <a:gd name="T52" fmla="*/ 7 w 172"/>
                  <a:gd name="T53" fmla="*/ 178 h 205"/>
                  <a:gd name="T54" fmla="*/ 3 w 172"/>
                  <a:gd name="T55" fmla="*/ 184 h 205"/>
                  <a:gd name="T56" fmla="*/ 7 w 172"/>
                  <a:gd name="T57" fmla="*/ 189 h 205"/>
                  <a:gd name="T58" fmla="*/ 3 w 172"/>
                  <a:gd name="T59" fmla="*/ 192 h 205"/>
                  <a:gd name="T60" fmla="*/ 7 w 172"/>
                  <a:gd name="T61" fmla="*/ 199 h 205"/>
                  <a:gd name="T62" fmla="*/ 13 w 172"/>
                  <a:gd name="T63" fmla="*/ 205 h 205"/>
                  <a:gd name="T64" fmla="*/ 35 w 172"/>
                  <a:gd name="T65" fmla="*/ 198 h 205"/>
                  <a:gd name="T66" fmla="*/ 45 w 172"/>
                  <a:gd name="T67" fmla="*/ 192 h 205"/>
                  <a:gd name="T68" fmla="*/ 49 w 172"/>
                  <a:gd name="T69" fmla="*/ 184 h 205"/>
                  <a:gd name="T70" fmla="*/ 54 w 172"/>
                  <a:gd name="T71" fmla="*/ 194 h 205"/>
                  <a:gd name="T72" fmla="*/ 63 w 172"/>
                  <a:gd name="T73" fmla="*/ 177 h 205"/>
                  <a:gd name="T74" fmla="*/ 66 w 172"/>
                  <a:gd name="T75" fmla="*/ 157 h 205"/>
                  <a:gd name="T76" fmla="*/ 59 w 172"/>
                  <a:gd name="T77" fmla="*/ 127 h 205"/>
                  <a:gd name="T78" fmla="*/ 75 w 172"/>
                  <a:gd name="T79" fmla="*/ 110 h 205"/>
                  <a:gd name="T80" fmla="*/ 76 w 172"/>
                  <a:gd name="T81" fmla="*/ 86 h 205"/>
                  <a:gd name="T82" fmla="*/ 89 w 172"/>
                  <a:gd name="T83" fmla="*/ 69 h 205"/>
                  <a:gd name="T84" fmla="*/ 92 w 172"/>
                  <a:gd name="T85" fmla="*/ 54 h 205"/>
                  <a:gd name="T86" fmla="*/ 110 w 172"/>
                  <a:gd name="T87" fmla="*/ 48 h 205"/>
                  <a:gd name="T88" fmla="*/ 110 w 172"/>
                  <a:gd name="T89" fmla="*/ 35 h 205"/>
                  <a:gd name="T90" fmla="*/ 134 w 172"/>
                  <a:gd name="T91" fmla="*/ 37 h 205"/>
                  <a:gd name="T92" fmla="*/ 144 w 172"/>
                  <a:gd name="T93" fmla="*/ 21 h 205"/>
                  <a:gd name="T94" fmla="*/ 162 w 172"/>
                  <a:gd name="T95" fmla="*/ 20 h 205"/>
                  <a:gd name="T96" fmla="*/ 172 w 172"/>
                  <a:gd name="T97" fmla="*/ 17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5"/>
                  <a:gd name="T149" fmla="*/ 172 w 172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5">
                    <a:moveTo>
                      <a:pt x="159" y="13"/>
                    </a:moveTo>
                    <a:lnTo>
                      <a:pt x="165" y="9"/>
                    </a:lnTo>
                    <a:lnTo>
                      <a:pt x="171" y="4"/>
                    </a:lnTo>
                    <a:lnTo>
                      <a:pt x="159" y="2"/>
                    </a:lnTo>
                    <a:lnTo>
                      <a:pt x="156" y="0"/>
                    </a:lnTo>
                    <a:lnTo>
                      <a:pt x="155" y="3"/>
                    </a:lnTo>
                    <a:lnTo>
                      <a:pt x="152" y="6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6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9"/>
                    </a:lnTo>
                    <a:lnTo>
                      <a:pt x="123" y="13"/>
                    </a:lnTo>
                    <a:lnTo>
                      <a:pt x="124" y="16"/>
                    </a:lnTo>
                    <a:lnTo>
                      <a:pt x="116" y="17"/>
                    </a:lnTo>
                    <a:lnTo>
                      <a:pt x="114" y="18"/>
                    </a:lnTo>
                    <a:lnTo>
                      <a:pt x="113" y="21"/>
                    </a:lnTo>
                    <a:lnTo>
                      <a:pt x="110" y="23"/>
                    </a:lnTo>
                    <a:lnTo>
                      <a:pt x="106" y="23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7" y="35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85" y="45"/>
                    </a:lnTo>
                    <a:lnTo>
                      <a:pt x="82" y="44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1"/>
                    </a:lnTo>
                    <a:lnTo>
                      <a:pt x="77" y="64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69"/>
                    </a:lnTo>
                    <a:lnTo>
                      <a:pt x="68" y="75"/>
                    </a:lnTo>
                    <a:lnTo>
                      <a:pt x="61" y="91"/>
                    </a:lnTo>
                    <a:lnTo>
                      <a:pt x="59" y="99"/>
                    </a:lnTo>
                    <a:lnTo>
                      <a:pt x="56" y="102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7"/>
                    </a:lnTo>
                    <a:lnTo>
                      <a:pt x="51" y="109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6"/>
                    </a:lnTo>
                    <a:lnTo>
                      <a:pt x="34" y="124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39"/>
                    </a:lnTo>
                    <a:lnTo>
                      <a:pt x="8" y="141"/>
                    </a:lnTo>
                    <a:lnTo>
                      <a:pt x="7" y="146"/>
                    </a:lnTo>
                    <a:lnTo>
                      <a:pt x="3" y="146"/>
                    </a:lnTo>
                    <a:lnTo>
                      <a:pt x="3" y="147"/>
                    </a:lnTo>
                    <a:lnTo>
                      <a:pt x="3" y="151"/>
                    </a:lnTo>
                    <a:lnTo>
                      <a:pt x="1" y="154"/>
                    </a:lnTo>
                    <a:lnTo>
                      <a:pt x="3" y="154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60"/>
                    </a:lnTo>
                    <a:lnTo>
                      <a:pt x="3" y="161"/>
                    </a:lnTo>
                    <a:lnTo>
                      <a:pt x="0" y="164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4"/>
                    </a:lnTo>
                    <a:lnTo>
                      <a:pt x="4" y="174"/>
                    </a:lnTo>
                    <a:lnTo>
                      <a:pt x="1" y="180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6" y="181"/>
                    </a:lnTo>
                    <a:lnTo>
                      <a:pt x="3" y="184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1"/>
                    </a:lnTo>
                    <a:lnTo>
                      <a:pt x="4" y="192"/>
                    </a:lnTo>
                    <a:lnTo>
                      <a:pt x="3" y="192"/>
                    </a:lnTo>
                    <a:lnTo>
                      <a:pt x="1" y="194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2"/>
                    </a:lnTo>
                    <a:lnTo>
                      <a:pt x="13" y="205"/>
                    </a:lnTo>
                    <a:lnTo>
                      <a:pt x="22" y="205"/>
                    </a:lnTo>
                    <a:lnTo>
                      <a:pt x="31" y="202"/>
                    </a:lnTo>
                    <a:lnTo>
                      <a:pt x="35" y="198"/>
                    </a:lnTo>
                    <a:lnTo>
                      <a:pt x="39" y="192"/>
                    </a:lnTo>
                    <a:lnTo>
                      <a:pt x="42" y="192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4"/>
                    </a:lnTo>
                    <a:lnTo>
                      <a:pt x="49" y="184"/>
                    </a:lnTo>
                    <a:lnTo>
                      <a:pt x="51" y="187"/>
                    </a:lnTo>
                    <a:lnTo>
                      <a:pt x="52" y="189"/>
                    </a:lnTo>
                    <a:lnTo>
                      <a:pt x="54" y="194"/>
                    </a:lnTo>
                    <a:lnTo>
                      <a:pt x="56" y="192"/>
                    </a:lnTo>
                    <a:lnTo>
                      <a:pt x="59" y="181"/>
                    </a:lnTo>
                    <a:lnTo>
                      <a:pt x="63" y="177"/>
                    </a:lnTo>
                    <a:lnTo>
                      <a:pt x="63" y="167"/>
                    </a:lnTo>
                    <a:lnTo>
                      <a:pt x="66" y="161"/>
                    </a:lnTo>
                    <a:lnTo>
                      <a:pt x="66" y="157"/>
                    </a:lnTo>
                    <a:lnTo>
                      <a:pt x="61" y="151"/>
                    </a:lnTo>
                    <a:lnTo>
                      <a:pt x="61" y="141"/>
                    </a:lnTo>
                    <a:lnTo>
                      <a:pt x="59" y="127"/>
                    </a:lnTo>
                    <a:lnTo>
                      <a:pt x="63" y="119"/>
                    </a:lnTo>
                    <a:lnTo>
                      <a:pt x="73" y="117"/>
                    </a:lnTo>
                    <a:lnTo>
                      <a:pt x="75" y="110"/>
                    </a:lnTo>
                    <a:lnTo>
                      <a:pt x="69" y="107"/>
                    </a:lnTo>
                    <a:lnTo>
                      <a:pt x="76" y="98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5"/>
                    </a:lnTo>
                    <a:lnTo>
                      <a:pt x="89" y="69"/>
                    </a:lnTo>
                    <a:lnTo>
                      <a:pt x="87" y="64"/>
                    </a:lnTo>
                    <a:lnTo>
                      <a:pt x="87" y="58"/>
                    </a:lnTo>
                    <a:lnTo>
                      <a:pt x="92" y="54"/>
                    </a:lnTo>
                    <a:lnTo>
                      <a:pt x="97" y="54"/>
                    </a:lnTo>
                    <a:lnTo>
                      <a:pt x="100" y="47"/>
                    </a:lnTo>
                    <a:lnTo>
                      <a:pt x="110" y="4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0" y="35"/>
                    </a:lnTo>
                    <a:lnTo>
                      <a:pt x="116" y="33"/>
                    </a:lnTo>
                    <a:lnTo>
                      <a:pt x="128" y="38"/>
                    </a:lnTo>
                    <a:lnTo>
                      <a:pt x="134" y="37"/>
                    </a:lnTo>
                    <a:lnTo>
                      <a:pt x="141" y="38"/>
                    </a:lnTo>
                    <a:lnTo>
                      <a:pt x="144" y="30"/>
                    </a:lnTo>
                    <a:lnTo>
                      <a:pt x="144" y="21"/>
                    </a:lnTo>
                    <a:lnTo>
                      <a:pt x="148" y="16"/>
                    </a:lnTo>
                    <a:lnTo>
                      <a:pt x="154" y="16"/>
                    </a:lnTo>
                    <a:lnTo>
                      <a:pt x="162" y="20"/>
                    </a:lnTo>
                    <a:lnTo>
                      <a:pt x="165" y="26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2" name="Freeform 1085"/>
              <p:cNvSpPr>
                <a:spLocks noChangeAspect="1"/>
              </p:cNvSpPr>
              <p:nvPr/>
            </p:nvSpPr>
            <p:spPr bwMode="auto">
              <a:xfrm>
                <a:off x="3215" y="722"/>
                <a:ext cx="172" cy="206"/>
              </a:xfrm>
              <a:custGeom>
                <a:avLst/>
                <a:gdLst>
                  <a:gd name="T0" fmla="*/ 171 w 172"/>
                  <a:gd name="T1" fmla="*/ 4 h 206"/>
                  <a:gd name="T2" fmla="*/ 155 w 172"/>
                  <a:gd name="T3" fmla="*/ 3 h 206"/>
                  <a:gd name="T4" fmla="*/ 151 w 172"/>
                  <a:gd name="T5" fmla="*/ 0 h 206"/>
                  <a:gd name="T6" fmla="*/ 145 w 172"/>
                  <a:gd name="T7" fmla="*/ 3 h 206"/>
                  <a:gd name="T8" fmla="*/ 138 w 172"/>
                  <a:gd name="T9" fmla="*/ 14 h 206"/>
                  <a:gd name="T10" fmla="*/ 130 w 172"/>
                  <a:gd name="T11" fmla="*/ 4 h 206"/>
                  <a:gd name="T12" fmla="*/ 124 w 172"/>
                  <a:gd name="T13" fmla="*/ 17 h 206"/>
                  <a:gd name="T14" fmla="*/ 113 w 172"/>
                  <a:gd name="T15" fmla="*/ 22 h 206"/>
                  <a:gd name="T16" fmla="*/ 104 w 172"/>
                  <a:gd name="T17" fmla="*/ 21 h 206"/>
                  <a:gd name="T18" fmla="*/ 92 w 172"/>
                  <a:gd name="T19" fmla="*/ 29 h 206"/>
                  <a:gd name="T20" fmla="*/ 90 w 172"/>
                  <a:gd name="T21" fmla="*/ 39 h 206"/>
                  <a:gd name="T22" fmla="*/ 83 w 172"/>
                  <a:gd name="T23" fmla="*/ 51 h 206"/>
                  <a:gd name="T24" fmla="*/ 76 w 172"/>
                  <a:gd name="T25" fmla="*/ 60 h 206"/>
                  <a:gd name="T26" fmla="*/ 73 w 172"/>
                  <a:gd name="T27" fmla="*/ 68 h 206"/>
                  <a:gd name="T28" fmla="*/ 61 w 172"/>
                  <a:gd name="T29" fmla="*/ 90 h 206"/>
                  <a:gd name="T30" fmla="*/ 51 w 172"/>
                  <a:gd name="T31" fmla="*/ 103 h 206"/>
                  <a:gd name="T32" fmla="*/ 51 w 172"/>
                  <a:gd name="T33" fmla="*/ 108 h 206"/>
                  <a:gd name="T34" fmla="*/ 39 w 172"/>
                  <a:gd name="T35" fmla="*/ 124 h 206"/>
                  <a:gd name="T36" fmla="*/ 31 w 172"/>
                  <a:gd name="T37" fmla="*/ 125 h 206"/>
                  <a:gd name="T38" fmla="*/ 24 w 172"/>
                  <a:gd name="T39" fmla="*/ 133 h 206"/>
                  <a:gd name="T40" fmla="*/ 11 w 172"/>
                  <a:gd name="T41" fmla="*/ 140 h 206"/>
                  <a:gd name="T42" fmla="*/ 3 w 172"/>
                  <a:gd name="T43" fmla="*/ 147 h 206"/>
                  <a:gd name="T44" fmla="*/ 1 w 172"/>
                  <a:gd name="T45" fmla="*/ 154 h 206"/>
                  <a:gd name="T46" fmla="*/ 1 w 172"/>
                  <a:gd name="T47" fmla="*/ 158 h 206"/>
                  <a:gd name="T48" fmla="*/ 0 w 172"/>
                  <a:gd name="T49" fmla="*/ 165 h 206"/>
                  <a:gd name="T50" fmla="*/ 1 w 172"/>
                  <a:gd name="T51" fmla="*/ 173 h 206"/>
                  <a:gd name="T52" fmla="*/ 7 w 172"/>
                  <a:gd name="T53" fmla="*/ 178 h 206"/>
                  <a:gd name="T54" fmla="*/ 3 w 172"/>
                  <a:gd name="T55" fmla="*/ 183 h 206"/>
                  <a:gd name="T56" fmla="*/ 7 w 172"/>
                  <a:gd name="T57" fmla="*/ 189 h 206"/>
                  <a:gd name="T58" fmla="*/ 3 w 172"/>
                  <a:gd name="T59" fmla="*/ 193 h 206"/>
                  <a:gd name="T60" fmla="*/ 7 w 172"/>
                  <a:gd name="T61" fmla="*/ 199 h 206"/>
                  <a:gd name="T62" fmla="*/ 13 w 172"/>
                  <a:gd name="T63" fmla="*/ 206 h 206"/>
                  <a:gd name="T64" fmla="*/ 35 w 172"/>
                  <a:gd name="T65" fmla="*/ 197 h 206"/>
                  <a:gd name="T66" fmla="*/ 45 w 172"/>
                  <a:gd name="T67" fmla="*/ 192 h 206"/>
                  <a:gd name="T68" fmla="*/ 49 w 172"/>
                  <a:gd name="T69" fmla="*/ 183 h 206"/>
                  <a:gd name="T70" fmla="*/ 54 w 172"/>
                  <a:gd name="T71" fmla="*/ 193 h 206"/>
                  <a:gd name="T72" fmla="*/ 63 w 172"/>
                  <a:gd name="T73" fmla="*/ 178 h 206"/>
                  <a:gd name="T74" fmla="*/ 66 w 172"/>
                  <a:gd name="T75" fmla="*/ 157 h 206"/>
                  <a:gd name="T76" fmla="*/ 59 w 172"/>
                  <a:gd name="T77" fmla="*/ 127 h 206"/>
                  <a:gd name="T78" fmla="*/ 75 w 172"/>
                  <a:gd name="T79" fmla="*/ 111 h 206"/>
                  <a:gd name="T80" fmla="*/ 76 w 172"/>
                  <a:gd name="T81" fmla="*/ 86 h 206"/>
                  <a:gd name="T82" fmla="*/ 89 w 172"/>
                  <a:gd name="T83" fmla="*/ 69 h 206"/>
                  <a:gd name="T84" fmla="*/ 92 w 172"/>
                  <a:gd name="T85" fmla="*/ 53 h 206"/>
                  <a:gd name="T86" fmla="*/ 110 w 172"/>
                  <a:gd name="T87" fmla="*/ 49 h 206"/>
                  <a:gd name="T88" fmla="*/ 110 w 172"/>
                  <a:gd name="T89" fmla="*/ 36 h 206"/>
                  <a:gd name="T90" fmla="*/ 134 w 172"/>
                  <a:gd name="T91" fmla="*/ 36 h 206"/>
                  <a:gd name="T92" fmla="*/ 144 w 172"/>
                  <a:gd name="T93" fmla="*/ 21 h 206"/>
                  <a:gd name="T94" fmla="*/ 162 w 172"/>
                  <a:gd name="T95" fmla="*/ 19 h 206"/>
                  <a:gd name="T96" fmla="*/ 172 w 172"/>
                  <a:gd name="T97" fmla="*/ 17 h 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6"/>
                  <a:gd name="T149" fmla="*/ 172 w 172"/>
                  <a:gd name="T150" fmla="*/ 206 h 2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6">
                    <a:moveTo>
                      <a:pt x="159" y="12"/>
                    </a:moveTo>
                    <a:lnTo>
                      <a:pt x="165" y="10"/>
                    </a:lnTo>
                    <a:lnTo>
                      <a:pt x="171" y="4"/>
                    </a:lnTo>
                    <a:lnTo>
                      <a:pt x="159" y="1"/>
                    </a:lnTo>
                    <a:lnTo>
                      <a:pt x="156" y="1"/>
                    </a:lnTo>
                    <a:lnTo>
                      <a:pt x="155" y="3"/>
                    </a:lnTo>
                    <a:lnTo>
                      <a:pt x="152" y="7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5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10"/>
                    </a:lnTo>
                    <a:lnTo>
                      <a:pt x="123" y="14"/>
                    </a:lnTo>
                    <a:lnTo>
                      <a:pt x="124" y="17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3" y="22"/>
                    </a:lnTo>
                    <a:lnTo>
                      <a:pt x="110" y="24"/>
                    </a:lnTo>
                    <a:lnTo>
                      <a:pt x="106" y="24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5"/>
                    </a:lnTo>
                    <a:lnTo>
                      <a:pt x="92" y="29"/>
                    </a:lnTo>
                    <a:lnTo>
                      <a:pt x="87" y="36"/>
                    </a:lnTo>
                    <a:lnTo>
                      <a:pt x="87" y="39"/>
                    </a:lnTo>
                    <a:lnTo>
                      <a:pt x="90" y="39"/>
                    </a:lnTo>
                    <a:lnTo>
                      <a:pt x="85" y="45"/>
                    </a:lnTo>
                    <a:lnTo>
                      <a:pt x="82" y="45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0"/>
                    </a:lnTo>
                    <a:lnTo>
                      <a:pt x="77" y="63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70"/>
                    </a:lnTo>
                    <a:lnTo>
                      <a:pt x="68" y="76"/>
                    </a:lnTo>
                    <a:lnTo>
                      <a:pt x="61" y="90"/>
                    </a:lnTo>
                    <a:lnTo>
                      <a:pt x="59" y="99"/>
                    </a:lnTo>
                    <a:lnTo>
                      <a:pt x="56" y="101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8"/>
                    </a:lnTo>
                    <a:lnTo>
                      <a:pt x="51" y="108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4" y="124"/>
                    </a:lnTo>
                    <a:lnTo>
                      <a:pt x="31" y="125"/>
                    </a:lnTo>
                    <a:lnTo>
                      <a:pt x="30" y="127"/>
                    </a:lnTo>
                    <a:lnTo>
                      <a:pt x="28" y="130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40"/>
                    </a:lnTo>
                    <a:lnTo>
                      <a:pt x="8" y="142"/>
                    </a:lnTo>
                    <a:lnTo>
                      <a:pt x="7" y="145"/>
                    </a:lnTo>
                    <a:lnTo>
                      <a:pt x="3" y="147"/>
                    </a:lnTo>
                    <a:lnTo>
                      <a:pt x="3" y="152"/>
                    </a:lnTo>
                    <a:lnTo>
                      <a:pt x="1" y="154"/>
                    </a:lnTo>
                    <a:lnTo>
                      <a:pt x="3" y="155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59"/>
                    </a:lnTo>
                    <a:lnTo>
                      <a:pt x="3" y="162"/>
                    </a:lnTo>
                    <a:lnTo>
                      <a:pt x="0" y="165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3"/>
                    </a:lnTo>
                    <a:lnTo>
                      <a:pt x="4" y="175"/>
                    </a:lnTo>
                    <a:lnTo>
                      <a:pt x="1" y="181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1"/>
                    </a:lnTo>
                    <a:lnTo>
                      <a:pt x="3" y="183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0"/>
                    </a:lnTo>
                    <a:lnTo>
                      <a:pt x="4" y="193"/>
                    </a:lnTo>
                    <a:lnTo>
                      <a:pt x="3" y="193"/>
                    </a:lnTo>
                    <a:lnTo>
                      <a:pt x="1" y="193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3"/>
                    </a:lnTo>
                    <a:lnTo>
                      <a:pt x="13" y="206"/>
                    </a:lnTo>
                    <a:lnTo>
                      <a:pt x="22" y="206"/>
                    </a:lnTo>
                    <a:lnTo>
                      <a:pt x="31" y="203"/>
                    </a:lnTo>
                    <a:lnTo>
                      <a:pt x="35" y="197"/>
                    </a:lnTo>
                    <a:lnTo>
                      <a:pt x="39" y="192"/>
                    </a:lnTo>
                    <a:lnTo>
                      <a:pt x="42" y="193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3"/>
                    </a:lnTo>
                    <a:lnTo>
                      <a:pt x="49" y="183"/>
                    </a:lnTo>
                    <a:lnTo>
                      <a:pt x="51" y="186"/>
                    </a:lnTo>
                    <a:lnTo>
                      <a:pt x="52" y="190"/>
                    </a:lnTo>
                    <a:lnTo>
                      <a:pt x="54" y="193"/>
                    </a:lnTo>
                    <a:lnTo>
                      <a:pt x="56" y="193"/>
                    </a:lnTo>
                    <a:lnTo>
                      <a:pt x="59" y="181"/>
                    </a:lnTo>
                    <a:lnTo>
                      <a:pt x="63" y="178"/>
                    </a:lnTo>
                    <a:lnTo>
                      <a:pt x="63" y="166"/>
                    </a:lnTo>
                    <a:lnTo>
                      <a:pt x="66" y="162"/>
                    </a:lnTo>
                    <a:lnTo>
                      <a:pt x="66" y="157"/>
                    </a:lnTo>
                    <a:lnTo>
                      <a:pt x="61" y="152"/>
                    </a:lnTo>
                    <a:lnTo>
                      <a:pt x="61" y="142"/>
                    </a:lnTo>
                    <a:lnTo>
                      <a:pt x="59" y="127"/>
                    </a:lnTo>
                    <a:lnTo>
                      <a:pt x="63" y="118"/>
                    </a:lnTo>
                    <a:lnTo>
                      <a:pt x="73" y="118"/>
                    </a:lnTo>
                    <a:lnTo>
                      <a:pt x="75" y="111"/>
                    </a:lnTo>
                    <a:lnTo>
                      <a:pt x="69" y="108"/>
                    </a:lnTo>
                    <a:lnTo>
                      <a:pt x="76" y="99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6"/>
                    </a:lnTo>
                    <a:lnTo>
                      <a:pt x="89" y="69"/>
                    </a:lnTo>
                    <a:lnTo>
                      <a:pt x="87" y="65"/>
                    </a:lnTo>
                    <a:lnTo>
                      <a:pt x="87" y="58"/>
                    </a:lnTo>
                    <a:lnTo>
                      <a:pt x="92" y="53"/>
                    </a:lnTo>
                    <a:lnTo>
                      <a:pt x="97" y="53"/>
                    </a:lnTo>
                    <a:lnTo>
                      <a:pt x="100" y="46"/>
                    </a:lnTo>
                    <a:lnTo>
                      <a:pt x="110" y="49"/>
                    </a:lnTo>
                    <a:lnTo>
                      <a:pt x="110" y="39"/>
                    </a:lnTo>
                    <a:lnTo>
                      <a:pt x="111" y="38"/>
                    </a:lnTo>
                    <a:lnTo>
                      <a:pt x="110" y="36"/>
                    </a:lnTo>
                    <a:lnTo>
                      <a:pt x="116" y="32"/>
                    </a:lnTo>
                    <a:lnTo>
                      <a:pt x="128" y="39"/>
                    </a:lnTo>
                    <a:lnTo>
                      <a:pt x="134" y="36"/>
                    </a:lnTo>
                    <a:lnTo>
                      <a:pt x="141" y="39"/>
                    </a:lnTo>
                    <a:lnTo>
                      <a:pt x="144" y="29"/>
                    </a:lnTo>
                    <a:lnTo>
                      <a:pt x="144" y="21"/>
                    </a:lnTo>
                    <a:lnTo>
                      <a:pt x="148" y="17"/>
                    </a:lnTo>
                    <a:lnTo>
                      <a:pt x="154" y="17"/>
                    </a:lnTo>
                    <a:lnTo>
                      <a:pt x="162" y="19"/>
                    </a:lnTo>
                    <a:lnTo>
                      <a:pt x="165" y="25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3" name="Freeform 1086"/>
              <p:cNvSpPr>
                <a:spLocks noChangeAspect="1"/>
              </p:cNvSpPr>
              <p:nvPr/>
            </p:nvSpPr>
            <p:spPr bwMode="auto">
              <a:xfrm>
                <a:off x="3215" y="722"/>
                <a:ext cx="172" cy="206"/>
              </a:xfrm>
              <a:custGeom>
                <a:avLst/>
                <a:gdLst>
                  <a:gd name="T0" fmla="*/ 171 w 172"/>
                  <a:gd name="T1" fmla="*/ 4 h 206"/>
                  <a:gd name="T2" fmla="*/ 155 w 172"/>
                  <a:gd name="T3" fmla="*/ 3 h 206"/>
                  <a:gd name="T4" fmla="*/ 151 w 172"/>
                  <a:gd name="T5" fmla="*/ 0 h 206"/>
                  <a:gd name="T6" fmla="*/ 145 w 172"/>
                  <a:gd name="T7" fmla="*/ 3 h 206"/>
                  <a:gd name="T8" fmla="*/ 138 w 172"/>
                  <a:gd name="T9" fmla="*/ 14 h 206"/>
                  <a:gd name="T10" fmla="*/ 130 w 172"/>
                  <a:gd name="T11" fmla="*/ 4 h 206"/>
                  <a:gd name="T12" fmla="*/ 124 w 172"/>
                  <a:gd name="T13" fmla="*/ 17 h 206"/>
                  <a:gd name="T14" fmla="*/ 113 w 172"/>
                  <a:gd name="T15" fmla="*/ 22 h 206"/>
                  <a:gd name="T16" fmla="*/ 104 w 172"/>
                  <a:gd name="T17" fmla="*/ 21 h 206"/>
                  <a:gd name="T18" fmla="*/ 92 w 172"/>
                  <a:gd name="T19" fmla="*/ 29 h 206"/>
                  <a:gd name="T20" fmla="*/ 90 w 172"/>
                  <a:gd name="T21" fmla="*/ 39 h 206"/>
                  <a:gd name="T22" fmla="*/ 83 w 172"/>
                  <a:gd name="T23" fmla="*/ 51 h 206"/>
                  <a:gd name="T24" fmla="*/ 76 w 172"/>
                  <a:gd name="T25" fmla="*/ 60 h 206"/>
                  <a:gd name="T26" fmla="*/ 73 w 172"/>
                  <a:gd name="T27" fmla="*/ 68 h 206"/>
                  <a:gd name="T28" fmla="*/ 61 w 172"/>
                  <a:gd name="T29" fmla="*/ 90 h 206"/>
                  <a:gd name="T30" fmla="*/ 51 w 172"/>
                  <a:gd name="T31" fmla="*/ 103 h 206"/>
                  <a:gd name="T32" fmla="*/ 51 w 172"/>
                  <a:gd name="T33" fmla="*/ 108 h 206"/>
                  <a:gd name="T34" fmla="*/ 39 w 172"/>
                  <a:gd name="T35" fmla="*/ 124 h 206"/>
                  <a:gd name="T36" fmla="*/ 31 w 172"/>
                  <a:gd name="T37" fmla="*/ 125 h 206"/>
                  <a:gd name="T38" fmla="*/ 24 w 172"/>
                  <a:gd name="T39" fmla="*/ 133 h 206"/>
                  <a:gd name="T40" fmla="*/ 11 w 172"/>
                  <a:gd name="T41" fmla="*/ 140 h 206"/>
                  <a:gd name="T42" fmla="*/ 3 w 172"/>
                  <a:gd name="T43" fmla="*/ 147 h 206"/>
                  <a:gd name="T44" fmla="*/ 1 w 172"/>
                  <a:gd name="T45" fmla="*/ 154 h 206"/>
                  <a:gd name="T46" fmla="*/ 1 w 172"/>
                  <a:gd name="T47" fmla="*/ 158 h 206"/>
                  <a:gd name="T48" fmla="*/ 0 w 172"/>
                  <a:gd name="T49" fmla="*/ 165 h 206"/>
                  <a:gd name="T50" fmla="*/ 1 w 172"/>
                  <a:gd name="T51" fmla="*/ 173 h 206"/>
                  <a:gd name="T52" fmla="*/ 7 w 172"/>
                  <a:gd name="T53" fmla="*/ 178 h 206"/>
                  <a:gd name="T54" fmla="*/ 3 w 172"/>
                  <a:gd name="T55" fmla="*/ 183 h 206"/>
                  <a:gd name="T56" fmla="*/ 7 w 172"/>
                  <a:gd name="T57" fmla="*/ 189 h 206"/>
                  <a:gd name="T58" fmla="*/ 3 w 172"/>
                  <a:gd name="T59" fmla="*/ 193 h 206"/>
                  <a:gd name="T60" fmla="*/ 7 w 172"/>
                  <a:gd name="T61" fmla="*/ 199 h 206"/>
                  <a:gd name="T62" fmla="*/ 13 w 172"/>
                  <a:gd name="T63" fmla="*/ 206 h 206"/>
                  <a:gd name="T64" fmla="*/ 35 w 172"/>
                  <a:gd name="T65" fmla="*/ 197 h 206"/>
                  <a:gd name="T66" fmla="*/ 45 w 172"/>
                  <a:gd name="T67" fmla="*/ 192 h 206"/>
                  <a:gd name="T68" fmla="*/ 49 w 172"/>
                  <a:gd name="T69" fmla="*/ 183 h 206"/>
                  <a:gd name="T70" fmla="*/ 54 w 172"/>
                  <a:gd name="T71" fmla="*/ 193 h 206"/>
                  <a:gd name="T72" fmla="*/ 63 w 172"/>
                  <a:gd name="T73" fmla="*/ 178 h 206"/>
                  <a:gd name="T74" fmla="*/ 66 w 172"/>
                  <a:gd name="T75" fmla="*/ 157 h 206"/>
                  <a:gd name="T76" fmla="*/ 59 w 172"/>
                  <a:gd name="T77" fmla="*/ 127 h 206"/>
                  <a:gd name="T78" fmla="*/ 75 w 172"/>
                  <a:gd name="T79" fmla="*/ 111 h 206"/>
                  <a:gd name="T80" fmla="*/ 76 w 172"/>
                  <a:gd name="T81" fmla="*/ 86 h 206"/>
                  <a:gd name="T82" fmla="*/ 89 w 172"/>
                  <a:gd name="T83" fmla="*/ 69 h 206"/>
                  <a:gd name="T84" fmla="*/ 92 w 172"/>
                  <a:gd name="T85" fmla="*/ 53 h 206"/>
                  <a:gd name="T86" fmla="*/ 110 w 172"/>
                  <a:gd name="T87" fmla="*/ 49 h 206"/>
                  <a:gd name="T88" fmla="*/ 110 w 172"/>
                  <a:gd name="T89" fmla="*/ 36 h 206"/>
                  <a:gd name="T90" fmla="*/ 134 w 172"/>
                  <a:gd name="T91" fmla="*/ 36 h 206"/>
                  <a:gd name="T92" fmla="*/ 144 w 172"/>
                  <a:gd name="T93" fmla="*/ 21 h 206"/>
                  <a:gd name="T94" fmla="*/ 162 w 172"/>
                  <a:gd name="T95" fmla="*/ 19 h 206"/>
                  <a:gd name="T96" fmla="*/ 172 w 172"/>
                  <a:gd name="T97" fmla="*/ 17 h 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206"/>
                  <a:gd name="T149" fmla="*/ 172 w 172"/>
                  <a:gd name="T150" fmla="*/ 206 h 2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206">
                    <a:moveTo>
                      <a:pt x="159" y="12"/>
                    </a:moveTo>
                    <a:lnTo>
                      <a:pt x="165" y="10"/>
                    </a:lnTo>
                    <a:lnTo>
                      <a:pt x="171" y="4"/>
                    </a:lnTo>
                    <a:lnTo>
                      <a:pt x="159" y="1"/>
                    </a:lnTo>
                    <a:lnTo>
                      <a:pt x="156" y="1"/>
                    </a:lnTo>
                    <a:lnTo>
                      <a:pt x="155" y="3"/>
                    </a:lnTo>
                    <a:lnTo>
                      <a:pt x="152" y="7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5" y="3"/>
                    </a:lnTo>
                    <a:lnTo>
                      <a:pt x="145" y="7"/>
                    </a:lnTo>
                    <a:lnTo>
                      <a:pt x="142" y="3"/>
                    </a:lnTo>
                    <a:lnTo>
                      <a:pt x="138" y="14"/>
                    </a:lnTo>
                    <a:lnTo>
                      <a:pt x="137" y="5"/>
                    </a:lnTo>
                    <a:lnTo>
                      <a:pt x="134" y="3"/>
                    </a:lnTo>
                    <a:lnTo>
                      <a:pt x="130" y="4"/>
                    </a:lnTo>
                    <a:lnTo>
                      <a:pt x="124" y="10"/>
                    </a:lnTo>
                    <a:lnTo>
                      <a:pt x="123" y="14"/>
                    </a:lnTo>
                    <a:lnTo>
                      <a:pt x="124" y="17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3" y="22"/>
                    </a:lnTo>
                    <a:lnTo>
                      <a:pt x="110" y="24"/>
                    </a:lnTo>
                    <a:lnTo>
                      <a:pt x="106" y="24"/>
                    </a:lnTo>
                    <a:lnTo>
                      <a:pt x="104" y="21"/>
                    </a:lnTo>
                    <a:lnTo>
                      <a:pt x="101" y="21"/>
                    </a:lnTo>
                    <a:lnTo>
                      <a:pt x="96" y="25"/>
                    </a:lnTo>
                    <a:lnTo>
                      <a:pt x="92" y="29"/>
                    </a:lnTo>
                    <a:lnTo>
                      <a:pt x="87" y="36"/>
                    </a:lnTo>
                    <a:lnTo>
                      <a:pt x="87" y="39"/>
                    </a:lnTo>
                    <a:lnTo>
                      <a:pt x="90" y="39"/>
                    </a:lnTo>
                    <a:lnTo>
                      <a:pt x="85" y="45"/>
                    </a:lnTo>
                    <a:lnTo>
                      <a:pt x="82" y="45"/>
                    </a:lnTo>
                    <a:lnTo>
                      <a:pt x="83" y="51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6" y="60"/>
                    </a:lnTo>
                    <a:lnTo>
                      <a:pt x="77" y="63"/>
                    </a:lnTo>
                    <a:lnTo>
                      <a:pt x="73" y="65"/>
                    </a:lnTo>
                    <a:lnTo>
                      <a:pt x="73" y="68"/>
                    </a:lnTo>
                    <a:lnTo>
                      <a:pt x="69" y="70"/>
                    </a:lnTo>
                    <a:lnTo>
                      <a:pt x="68" y="76"/>
                    </a:lnTo>
                    <a:lnTo>
                      <a:pt x="61" y="90"/>
                    </a:lnTo>
                    <a:lnTo>
                      <a:pt x="59" y="99"/>
                    </a:lnTo>
                    <a:lnTo>
                      <a:pt x="56" y="101"/>
                    </a:lnTo>
                    <a:lnTo>
                      <a:pt x="51" y="103"/>
                    </a:lnTo>
                    <a:lnTo>
                      <a:pt x="52" y="106"/>
                    </a:lnTo>
                    <a:lnTo>
                      <a:pt x="54" y="108"/>
                    </a:lnTo>
                    <a:lnTo>
                      <a:pt x="51" y="108"/>
                    </a:lnTo>
                    <a:lnTo>
                      <a:pt x="45" y="116"/>
                    </a:lnTo>
                    <a:lnTo>
                      <a:pt x="41" y="123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4" y="124"/>
                    </a:lnTo>
                    <a:lnTo>
                      <a:pt x="31" y="125"/>
                    </a:lnTo>
                    <a:lnTo>
                      <a:pt x="30" y="127"/>
                    </a:lnTo>
                    <a:lnTo>
                      <a:pt x="28" y="130"/>
                    </a:lnTo>
                    <a:lnTo>
                      <a:pt x="24" y="133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1" y="140"/>
                    </a:lnTo>
                    <a:lnTo>
                      <a:pt x="8" y="142"/>
                    </a:lnTo>
                    <a:lnTo>
                      <a:pt x="7" y="145"/>
                    </a:lnTo>
                    <a:lnTo>
                      <a:pt x="3" y="147"/>
                    </a:lnTo>
                    <a:lnTo>
                      <a:pt x="3" y="152"/>
                    </a:lnTo>
                    <a:lnTo>
                      <a:pt x="1" y="154"/>
                    </a:lnTo>
                    <a:lnTo>
                      <a:pt x="3" y="155"/>
                    </a:lnTo>
                    <a:lnTo>
                      <a:pt x="3" y="157"/>
                    </a:lnTo>
                    <a:lnTo>
                      <a:pt x="1" y="158"/>
                    </a:lnTo>
                    <a:lnTo>
                      <a:pt x="3" y="159"/>
                    </a:lnTo>
                    <a:lnTo>
                      <a:pt x="3" y="162"/>
                    </a:lnTo>
                    <a:lnTo>
                      <a:pt x="0" y="165"/>
                    </a:lnTo>
                    <a:lnTo>
                      <a:pt x="3" y="168"/>
                    </a:lnTo>
                    <a:lnTo>
                      <a:pt x="6" y="171"/>
                    </a:lnTo>
                    <a:lnTo>
                      <a:pt x="1" y="173"/>
                    </a:lnTo>
                    <a:lnTo>
                      <a:pt x="4" y="175"/>
                    </a:lnTo>
                    <a:lnTo>
                      <a:pt x="1" y="181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1"/>
                    </a:lnTo>
                    <a:lnTo>
                      <a:pt x="3" y="183"/>
                    </a:lnTo>
                    <a:lnTo>
                      <a:pt x="3" y="188"/>
                    </a:lnTo>
                    <a:lnTo>
                      <a:pt x="6" y="188"/>
                    </a:lnTo>
                    <a:lnTo>
                      <a:pt x="7" y="189"/>
                    </a:lnTo>
                    <a:lnTo>
                      <a:pt x="7" y="190"/>
                    </a:lnTo>
                    <a:lnTo>
                      <a:pt x="4" y="193"/>
                    </a:lnTo>
                    <a:lnTo>
                      <a:pt x="3" y="193"/>
                    </a:lnTo>
                    <a:lnTo>
                      <a:pt x="1" y="193"/>
                    </a:lnTo>
                    <a:lnTo>
                      <a:pt x="3" y="196"/>
                    </a:lnTo>
                    <a:lnTo>
                      <a:pt x="7" y="199"/>
                    </a:lnTo>
                    <a:lnTo>
                      <a:pt x="10" y="202"/>
                    </a:lnTo>
                    <a:lnTo>
                      <a:pt x="15" y="203"/>
                    </a:lnTo>
                    <a:lnTo>
                      <a:pt x="13" y="206"/>
                    </a:lnTo>
                    <a:lnTo>
                      <a:pt x="22" y="206"/>
                    </a:lnTo>
                    <a:lnTo>
                      <a:pt x="31" y="203"/>
                    </a:lnTo>
                    <a:lnTo>
                      <a:pt x="35" y="197"/>
                    </a:lnTo>
                    <a:lnTo>
                      <a:pt x="39" y="192"/>
                    </a:lnTo>
                    <a:lnTo>
                      <a:pt x="42" y="193"/>
                    </a:lnTo>
                    <a:lnTo>
                      <a:pt x="45" y="192"/>
                    </a:lnTo>
                    <a:lnTo>
                      <a:pt x="46" y="188"/>
                    </a:lnTo>
                    <a:lnTo>
                      <a:pt x="46" y="183"/>
                    </a:lnTo>
                    <a:lnTo>
                      <a:pt x="49" y="183"/>
                    </a:lnTo>
                    <a:lnTo>
                      <a:pt x="51" y="186"/>
                    </a:lnTo>
                    <a:lnTo>
                      <a:pt x="52" y="190"/>
                    </a:lnTo>
                    <a:lnTo>
                      <a:pt x="54" y="193"/>
                    </a:lnTo>
                    <a:lnTo>
                      <a:pt x="56" y="193"/>
                    </a:lnTo>
                    <a:lnTo>
                      <a:pt x="59" y="181"/>
                    </a:lnTo>
                    <a:lnTo>
                      <a:pt x="63" y="178"/>
                    </a:lnTo>
                    <a:lnTo>
                      <a:pt x="63" y="166"/>
                    </a:lnTo>
                    <a:lnTo>
                      <a:pt x="66" y="162"/>
                    </a:lnTo>
                    <a:lnTo>
                      <a:pt x="66" y="157"/>
                    </a:lnTo>
                    <a:lnTo>
                      <a:pt x="61" y="152"/>
                    </a:lnTo>
                    <a:lnTo>
                      <a:pt x="61" y="142"/>
                    </a:lnTo>
                    <a:lnTo>
                      <a:pt x="59" y="127"/>
                    </a:lnTo>
                    <a:lnTo>
                      <a:pt x="63" y="118"/>
                    </a:lnTo>
                    <a:lnTo>
                      <a:pt x="73" y="118"/>
                    </a:lnTo>
                    <a:lnTo>
                      <a:pt x="75" y="111"/>
                    </a:lnTo>
                    <a:lnTo>
                      <a:pt x="69" y="108"/>
                    </a:lnTo>
                    <a:lnTo>
                      <a:pt x="76" y="99"/>
                    </a:lnTo>
                    <a:lnTo>
                      <a:pt x="76" y="86"/>
                    </a:lnTo>
                    <a:lnTo>
                      <a:pt x="82" y="83"/>
                    </a:lnTo>
                    <a:lnTo>
                      <a:pt x="82" y="76"/>
                    </a:lnTo>
                    <a:lnTo>
                      <a:pt x="89" y="69"/>
                    </a:lnTo>
                    <a:lnTo>
                      <a:pt x="87" y="65"/>
                    </a:lnTo>
                    <a:lnTo>
                      <a:pt x="87" y="58"/>
                    </a:lnTo>
                    <a:lnTo>
                      <a:pt x="92" y="53"/>
                    </a:lnTo>
                    <a:lnTo>
                      <a:pt x="97" y="53"/>
                    </a:lnTo>
                    <a:lnTo>
                      <a:pt x="100" y="46"/>
                    </a:lnTo>
                    <a:lnTo>
                      <a:pt x="110" y="49"/>
                    </a:lnTo>
                    <a:lnTo>
                      <a:pt x="110" y="39"/>
                    </a:lnTo>
                    <a:lnTo>
                      <a:pt x="111" y="38"/>
                    </a:lnTo>
                    <a:lnTo>
                      <a:pt x="110" y="36"/>
                    </a:lnTo>
                    <a:lnTo>
                      <a:pt x="116" y="32"/>
                    </a:lnTo>
                    <a:lnTo>
                      <a:pt x="128" y="39"/>
                    </a:lnTo>
                    <a:lnTo>
                      <a:pt x="134" y="36"/>
                    </a:lnTo>
                    <a:lnTo>
                      <a:pt x="141" y="39"/>
                    </a:lnTo>
                    <a:lnTo>
                      <a:pt x="144" y="29"/>
                    </a:lnTo>
                    <a:lnTo>
                      <a:pt x="144" y="21"/>
                    </a:lnTo>
                    <a:lnTo>
                      <a:pt x="148" y="17"/>
                    </a:lnTo>
                    <a:lnTo>
                      <a:pt x="154" y="17"/>
                    </a:lnTo>
                    <a:lnTo>
                      <a:pt x="162" y="19"/>
                    </a:lnTo>
                    <a:lnTo>
                      <a:pt x="165" y="25"/>
                    </a:lnTo>
                    <a:lnTo>
                      <a:pt x="168" y="21"/>
                    </a:lnTo>
                    <a:lnTo>
                      <a:pt x="172" y="17"/>
                    </a:lnTo>
                    <a:lnTo>
                      <a:pt x="172" y="14"/>
                    </a:lnTo>
                    <a:lnTo>
                      <a:pt x="159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4" name="Freeform 1087"/>
              <p:cNvSpPr>
                <a:spLocks noChangeAspect="1"/>
              </p:cNvSpPr>
              <p:nvPr/>
            </p:nvSpPr>
            <p:spPr bwMode="auto">
              <a:xfrm>
                <a:off x="3294" y="1216"/>
                <a:ext cx="42" cy="26"/>
              </a:xfrm>
              <a:custGeom>
                <a:avLst/>
                <a:gdLst>
                  <a:gd name="T0" fmla="*/ 0 w 42"/>
                  <a:gd name="T1" fmla="*/ 10 h 26"/>
                  <a:gd name="T2" fmla="*/ 0 w 42"/>
                  <a:gd name="T3" fmla="*/ 7 h 26"/>
                  <a:gd name="T4" fmla="*/ 4 w 42"/>
                  <a:gd name="T5" fmla="*/ 4 h 26"/>
                  <a:gd name="T6" fmla="*/ 7 w 42"/>
                  <a:gd name="T7" fmla="*/ 6 h 26"/>
                  <a:gd name="T8" fmla="*/ 8 w 42"/>
                  <a:gd name="T9" fmla="*/ 4 h 26"/>
                  <a:gd name="T10" fmla="*/ 13 w 42"/>
                  <a:gd name="T11" fmla="*/ 3 h 26"/>
                  <a:gd name="T12" fmla="*/ 14 w 42"/>
                  <a:gd name="T13" fmla="*/ 4 h 26"/>
                  <a:gd name="T14" fmla="*/ 15 w 42"/>
                  <a:gd name="T15" fmla="*/ 4 h 26"/>
                  <a:gd name="T16" fmla="*/ 18 w 42"/>
                  <a:gd name="T17" fmla="*/ 6 h 26"/>
                  <a:gd name="T18" fmla="*/ 21 w 42"/>
                  <a:gd name="T19" fmla="*/ 4 h 26"/>
                  <a:gd name="T20" fmla="*/ 27 w 42"/>
                  <a:gd name="T21" fmla="*/ 4 h 26"/>
                  <a:gd name="T22" fmla="*/ 31 w 42"/>
                  <a:gd name="T23" fmla="*/ 4 h 26"/>
                  <a:gd name="T24" fmla="*/ 32 w 42"/>
                  <a:gd name="T25" fmla="*/ 2 h 26"/>
                  <a:gd name="T26" fmla="*/ 34 w 42"/>
                  <a:gd name="T27" fmla="*/ 2 h 26"/>
                  <a:gd name="T28" fmla="*/ 37 w 42"/>
                  <a:gd name="T29" fmla="*/ 3 h 26"/>
                  <a:gd name="T30" fmla="*/ 38 w 42"/>
                  <a:gd name="T31" fmla="*/ 2 h 26"/>
                  <a:gd name="T32" fmla="*/ 41 w 42"/>
                  <a:gd name="T33" fmla="*/ 0 h 26"/>
                  <a:gd name="T34" fmla="*/ 42 w 42"/>
                  <a:gd name="T35" fmla="*/ 2 h 26"/>
                  <a:gd name="T36" fmla="*/ 41 w 42"/>
                  <a:gd name="T37" fmla="*/ 7 h 26"/>
                  <a:gd name="T38" fmla="*/ 39 w 42"/>
                  <a:gd name="T39" fmla="*/ 10 h 26"/>
                  <a:gd name="T40" fmla="*/ 37 w 42"/>
                  <a:gd name="T41" fmla="*/ 13 h 26"/>
                  <a:gd name="T42" fmla="*/ 37 w 42"/>
                  <a:gd name="T43" fmla="*/ 14 h 26"/>
                  <a:gd name="T44" fmla="*/ 39 w 42"/>
                  <a:gd name="T45" fmla="*/ 16 h 26"/>
                  <a:gd name="T46" fmla="*/ 41 w 42"/>
                  <a:gd name="T47" fmla="*/ 20 h 26"/>
                  <a:gd name="T48" fmla="*/ 39 w 42"/>
                  <a:gd name="T49" fmla="*/ 21 h 26"/>
                  <a:gd name="T50" fmla="*/ 39 w 42"/>
                  <a:gd name="T51" fmla="*/ 26 h 26"/>
                  <a:gd name="T52" fmla="*/ 35 w 42"/>
                  <a:gd name="T53" fmla="*/ 24 h 26"/>
                  <a:gd name="T54" fmla="*/ 30 w 42"/>
                  <a:gd name="T55" fmla="*/ 23 h 26"/>
                  <a:gd name="T56" fmla="*/ 27 w 42"/>
                  <a:gd name="T57" fmla="*/ 19 h 26"/>
                  <a:gd name="T58" fmla="*/ 22 w 42"/>
                  <a:gd name="T59" fmla="*/ 20 h 26"/>
                  <a:gd name="T60" fmla="*/ 18 w 42"/>
                  <a:gd name="T61" fmla="*/ 17 h 26"/>
                  <a:gd name="T62" fmla="*/ 17 w 42"/>
                  <a:gd name="T63" fmla="*/ 16 h 26"/>
                  <a:gd name="T64" fmla="*/ 14 w 42"/>
                  <a:gd name="T65" fmla="*/ 16 h 26"/>
                  <a:gd name="T66" fmla="*/ 11 w 42"/>
                  <a:gd name="T67" fmla="*/ 14 h 26"/>
                  <a:gd name="T68" fmla="*/ 8 w 42"/>
                  <a:gd name="T69" fmla="*/ 14 h 26"/>
                  <a:gd name="T70" fmla="*/ 7 w 42"/>
                  <a:gd name="T71" fmla="*/ 11 h 26"/>
                  <a:gd name="T72" fmla="*/ 4 w 42"/>
                  <a:gd name="T73" fmla="*/ 13 h 26"/>
                  <a:gd name="T74" fmla="*/ 0 w 42"/>
                  <a:gd name="T75" fmla="*/ 10 h 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"/>
                  <a:gd name="T115" fmla="*/ 0 h 26"/>
                  <a:gd name="T116" fmla="*/ 42 w 42"/>
                  <a:gd name="T117" fmla="*/ 26 h 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" h="26">
                    <a:moveTo>
                      <a:pt x="0" y="10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8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1" y="7"/>
                    </a:lnTo>
                    <a:lnTo>
                      <a:pt x="39" y="10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41" y="20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0" y="23"/>
                    </a:lnTo>
                    <a:lnTo>
                      <a:pt x="27" y="19"/>
                    </a:lnTo>
                    <a:lnTo>
                      <a:pt x="22" y="20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5" name="Freeform 1088"/>
              <p:cNvSpPr>
                <a:spLocks noChangeAspect="1"/>
              </p:cNvSpPr>
              <p:nvPr/>
            </p:nvSpPr>
            <p:spPr bwMode="auto">
              <a:xfrm>
                <a:off x="3294" y="1216"/>
                <a:ext cx="42" cy="26"/>
              </a:xfrm>
              <a:custGeom>
                <a:avLst/>
                <a:gdLst>
                  <a:gd name="T0" fmla="*/ 0 w 42"/>
                  <a:gd name="T1" fmla="*/ 10 h 26"/>
                  <a:gd name="T2" fmla="*/ 0 w 42"/>
                  <a:gd name="T3" fmla="*/ 7 h 26"/>
                  <a:gd name="T4" fmla="*/ 4 w 42"/>
                  <a:gd name="T5" fmla="*/ 4 h 26"/>
                  <a:gd name="T6" fmla="*/ 7 w 42"/>
                  <a:gd name="T7" fmla="*/ 6 h 26"/>
                  <a:gd name="T8" fmla="*/ 8 w 42"/>
                  <a:gd name="T9" fmla="*/ 4 h 26"/>
                  <a:gd name="T10" fmla="*/ 13 w 42"/>
                  <a:gd name="T11" fmla="*/ 3 h 26"/>
                  <a:gd name="T12" fmla="*/ 14 w 42"/>
                  <a:gd name="T13" fmla="*/ 4 h 26"/>
                  <a:gd name="T14" fmla="*/ 15 w 42"/>
                  <a:gd name="T15" fmla="*/ 4 h 26"/>
                  <a:gd name="T16" fmla="*/ 18 w 42"/>
                  <a:gd name="T17" fmla="*/ 6 h 26"/>
                  <a:gd name="T18" fmla="*/ 21 w 42"/>
                  <a:gd name="T19" fmla="*/ 4 h 26"/>
                  <a:gd name="T20" fmla="*/ 27 w 42"/>
                  <a:gd name="T21" fmla="*/ 4 h 26"/>
                  <a:gd name="T22" fmla="*/ 31 w 42"/>
                  <a:gd name="T23" fmla="*/ 4 h 26"/>
                  <a:gd name="T24" fmla="*/ 32 w 42"/>
                  <a:gd name="T25" fmla="*/ 2 h 26"/>
                  <a:gd name="T26" fmla="*/ 34 w 42"/>
                  <a:gd name="T27" fmla="*/ 2 h 26"/>
                  <a:gd name="T28" fmla="*/ 37 w 42"/>
                  <a:gd name="T29" fmla="*/ 3 h 26"/>
                  <a:gd name="T30" fmla="*/ 38 w 42"/>
                  <a:gd name="T31" fmla="*/ 2 h 26"/>
                  <a:gd name="T32" fmla="*/ 41 w 42"/>
                  <a:gd name="T33" fmla="*/ 0 h 26"/>
                  <a:gd name="T34" fmla="*/ 42 w 42"/>
                  <a:gd name="T35" fmla="*/ 2 h 26"/>
                  <a:gd name="T36" fmla="*/ 41 w 42"/>
                  <a:gd name="T37" fmla="*/ 7 h 26"/>
                  <a:gd name="T38" fmla="*/ 39 w 42"/>
                  <a:gd name="T39" fmla="*/ 10 h 26"/>
                  <a:gd name="T40" fmla="*/ 37 w 42"/>
                  <a:gd name="T41" fmla="*/ 13 h 26"/>
                  <a:gd name="T42" fmla="*/ 37 w 42"/>
                  <a:gd name="T43" fmla="*/ 14 h 26"/>
                  <a:gd name="T44" fmla="*/ 39 w 42"/>
                  <a:gd name="T45" fmla="*/ 16 h 26"/>
                  <a:gd name="T46" fmla="*/ 41 w 42"/>
                  <a:gd name="T47" fmla="*/ 20 h 26"/>
                  <a:gd name="T48" fmla="*/ 39 w 42"/>
                  <a:gd name="T49" fmla="*/ 21 h 26"/>
                  <a:gd name="T50" fmla="*/ 39 w 42"/>
                  <a:gd name="T51" fmla="*/ 26 h 26"/>
                  <a:gd name="T52" fmla="*/ 35 w 42"/>
                  <a:gd name="T53" fmla="*/ 24 h 26"/>
                  <a:gd name="T54" fmla="*/ 30 w 42"/>
                  <a:gd name="T55" fmla="*/ 23 h 26"/>
                  <a:gd name="T56" fmla="*/ 27 w 42"/>
                  <a:gd name="T57" fmla="*/ 19 h 26"/>
                  <a:gd name="T58" fmla="*/ 22 w 42"/>
                  <a:gd name="T59" fmla="*/ 20 h 26"/>
                  <a:gd name="T60" fmla="*/ 18 w 42"/>
                  <a:gd name="T61" fmla="*/ 17 h 26"/>
                  <a:gd name="T62" fmla="*/ 17 w 42"/>
                  <a:gd name="T63" fmla="*/ 16 h 26"/>
                  <a:gd name="T64" fmla="*/ 14 w 42"/>
                  <a:gd name="T65" fmla="*/ 16 h 26"/>
                  <a:gd name="T66" fmla="*/ 11 w 42"/>
                  <a:gd name="T67" fmla="*/ 14 h 26"/>
                  <a:gd name="T68" fmla="*/ 8 w 42"/>
                  <a:gd name="T69" fmla="*/ 14 h 26"/>
                  <a:gd name="T70" fmla="*/ 7 w 42"/>
                  <a:gd name="T71" fmla="*/ 11 h 26"/>
                  <a:gd name="T72" fmla="*/ 4 w 42"/>
                  <a:gd name="T73" fmla="*/ 13 h 26"/>
                  <a:gd name="T74" fmla="*/ 0 w 42"/>
                  <a:gd name="T75" fmla="*/ 10 h 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"/>
                  <a:gd name="T115" fmla="*/ 0 h 26"/>
                  <a:gd name="T116" fmla="*/ 42 w 42"/>
                  <a:gd name="T117" fmla="*/ 26 h 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" h="26">
                    <a:moveTo>
                      <a:pt x="0" y="10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8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1" y="7"/>
                    </a:lnTo>
                    <a:lnTo>
                      <a:pt x="39" y="10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41" y="20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0" y="23"/>
                    </a:lnTo>
                    <a:lnTo>
                      <a:pt x="27" y="19"/>
                    </a:lnTo>
                    <a:lnTo>
                      <a:pt x="22" y="20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6" name="Freeform 1089"/>
              <p:cNvSpPr>
                <a:spLocks noChangeAspect="1"/>
              </p:cNvSpPr>
              <p:nvPr/>
            </p:nvSpPr>
            <p:spPr bwMode="auto">
              <a:xfrm>
                <a:off x="3236" y="1175"/>
                <a:ext cx="21" cy="35"/>
              </a:xfrm>
              <a:custGeom>
                <a:avLst/>
                <a:gdLst>
                  <a:gd name="T0" fmla="*/ 0 w 21"/>
                  <a:gd name="T1" fmla="*/ 4 h 35"/>
                  <a:gd name="T2" fmla="*/ 4 w 21"/>
                  <a:gd name="T3" fmla="*/ 6 h 35"/>
                  <a:gd name="T4" fmla="*/ 7 w 21"/>
                  <a:gd name="T5" fmla="*/ 4 h 35"/>
                  <a:gd name="T6" fmla="*/ 13 w 21"/>
                  <a:gd name="T7" fmla="*/ 2 h 35"/>
                  <a:gd name="T8" fmla="*/ 14 w 21"/>
                  <a:gd name="T9" fmla="*/ 0 h 35"/>
                  <a:gd name="T10" fmla="*/ 18 w 21"/>
                  <a:gd name="T11" fmla="*/ 2 h 35"/>
                  <a:gd name="T12" fmla="*/ 18 w 21"/>
                  <a:gd name="T13" fmla="*/ 4 h 35"/>
                  <a:gd name="T14" fmla="*/ 21 w 21"/>
                  <a:gd name="T15" fmla="*/ 11 h 35"/>
                  <a:gd name="T16" fmla="*/ 20 w 21"/>
                  <a:gd name="T17" fmla="*/ 14 h 35"/>
                  <a:gd name="T18" fmla="*/ 21 w 21"/>
                  <a:gd name="T19" fmla="*/ 19 h 35"/>
                  <a:gd name="T20" fmla="*/ 18 w 21"/>
                  <a:gd name="T21" fmla="*/ 31 h 35"/>
                  <a:gd name="T22" fmla="*/ 14 w 21"/>
                  <a:gd name="T23" fmla="*/ 30 h 35"/>
                  <a:gd name="T24" fmla="*/ 11 w 21"/>
                  <a:gd name="T25" fmla="*/ 30 h 35"/>
                  <a:gd name="T26" fmla="*/ 10 w 21"/>
                  <a:gd name="T27" fmla="*/ 33 h 35"/>
                  <a:gd name="T28" fmla="*/ 9 w 21"/>
                  <a:gd name="T29" fmla="*/ 34 h 35"/>
                  <a:gd name="T30" fmla="*/ 6 w 21"/>
                  <a:gd name="T31" fmla="*/ 35 h 35"/>
                  <a:gd name="T32" fmla="*/ 3 w 21"/>
                  <a:gd name="T33" fmla="*/ 30 h 35"/>
                  <a:gd name="T34" fmla="*/ 3 w 21"/>
                  <a:gd name="T35" fmla="*/ 24 h 35"/>
                  <a:gd name="T36" fmla="*/ 4 w 21"/>
                  <a:gd name="T37" fmla="*/ 21 h 35"/>
                  <a:gd name="T38" fmla="*/ 3 w 21"/>
                  <a:gd name="T39" fmla="*/ 20 h 35"/>
                  <a:gd name="T40" fmla="*/ 4 w 21"/>
                  <a:gd name="T41" fmla="*/ 17 h 35"/>
                  <a:gd name="T42" fmla="*/ 4 w 21"/>
                  <a:gd name="T43" fmla="*/ 14 h 35"/>
                  <a:gd name="T44" fmla="*/ 3 w 21"/>
                  <a:gd name="T45" fmla="*/ 10 h 35"/>
                  <a:gd name="T46" fmla="*/ 0 w 21"/>
                  <a:gd name="T47" fmla="*/ 9 h 35"/>
                  <a:gd name="T48" fmla="*/ 0 w 21"/>
                  <a:gd name="T49" fmla="*/ 4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35"/>
                  <a:gd name="T77" fmla="*/ 21 w 21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35">
                    <a:moveTo>
                      <a:pt x="0" y="4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9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0" y="33"/>
                    </a:lnTo>
                    <a:lnTo>
                      <a:pt x="9" y="34"/>
                    </a:lnTo>
                    <a:lnTo>
                      <a:pt x="6" y="35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7" name="Freeform 1090"/>
              <p:cNvSpPr>
                <a:spLocks noChangeAspect="1"/>
              </p:cNvSpPr>
              <p:nvPr/>
            </p:nvSpPr>
            <p:spPr bwMode="auto">
              <a:xfrm>
                <a:off x="3236" y="1175"/>
                <a:ext cx="21" cy="35"/>
              </a:xfrm>
              <a:custGeom>
                <a:avLst/>
                <a:gdLst>
                  <a:gd name="T0" fmla="*/ 0 w 21"/>
                  <a:gd name="T1" fmla="*/ 4 h 35"/>
                  <a:gd name="T2" fmla="*/ 4 w 21"/>
                  <a:gd name="T3" fmla="*/ 6 h 35"/>
                  <a:gd name="T4" fmla="*/ 7 w 21"/>
                  <a:gd name="T5" fmla="*/ 4 h 35"/>
                  <a:gd name="T6" fmla="*/ 13 w 21"/>
                  <a:gd name="T7" fmla="*/ 2 h 35"/>
                  <a:gd name="T8" fmla="*/ 14 w 21"/>
                  <a:gd name="T9" fmla="*/ 0 h 35"/>
                  <a:gd name="T10" fmla="*/ 18 w 21"/>
                  <a:gd name="T11" fmla="*/ 2 h 35"/>
                  <a:gd name="T12" fmla="*/ 18 w 21"/>
                  <a:gd name="T13" fmla="*/ 4 h 35"/>
                  <a:gd name="T14" fmla="*/ 21 w 21"/>
                  <a:gd name="T15" fmla="*/ 11 h 35"/>
                  <a:gd name="T16" fmla="*/ 20 w 21"/>
                  <a:gd name="T17" fmla="*/ 14 h 35"/>
                  <a:gd name="T18" fmla="*/ 21 w 21"/>
                  <a:gd name="T19" fmla="*/ 19 h 35"/>
                  <a:gd name="T20" fmla="*/ 18 w 21"/>
                  <a:gd name="T21" fmla="*/ 31 h 35"/>
                  <a:gd name="T22" fmla="*/ 14 w 21"/>
                  <a:gd name="T23" fmla="*/ 30 h 35"/>
                  <a:gd name="T24" fmla="*/ 11 w 21"/>
                  <a:gd name="T25" fmla="*/ 30 h 35"/>
                  <a:gd name="T26" fmla="*/ 10 w 21"/>
                  <a:gd name="T27" fmla="*/ 33 h 35"/>
                  <a:gd name="T28" fmla="*/ 9 w 21"/>
                  <a:gd name="T29" fmla="*/ 34 h 35"/>
                  <a:gd name="T30" fmla="*/ 6 w 21"/>
                  <a:gd name="T31" fmla="*/ 35 h 35"/>
                  <a:gd name="T32" fmla="*/ 3 w 21"/>
                  <a:gd name="T33" fmla="*/ 30 h 35"/>
                  <a:gd name="T34" fmla="*/ 3 w 21"/>
                  <a:gd name="T35" fmla="*/ 24 h 35"/>
                  <a:gd name="T36" fmla="*/ 4 w 21"/>
                  <a:gd name="T37" fmla="*/ 21 h 35"/>
                  <a:gd name="T38" fmla="*/ 3 w 21"/>
                  <a:gd name="T39" fmla="*/ 20 h 35"/>
                  <a:gd name="T40" fmla="*/ 4 w 21"/>
                  <a:gd name="T41" fmla="*/ 17 h 35"/>
                  <a:gd name="T42" fmla="*/ 4 w 21"/>
                  <a:gd name="T43" fmla="*/ 14 h 35"/>
                  <a:gd name="T44" fmla="*/ 3 w 21"/>
                  <a:gd name="T45" fmla="*/ 10 h 35"/>
                  <a:gd name="T46" fmla="*/ 0 w 21"/>
                  <a:gd name="T47" fmla="*/ 9 h 35"/>
                  <a:gd name="T48" fmla="*/ 0 w 21"/>
                  <a:gd name="T49" fmla="*/ 4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35"/>
                  <a:gd name="T77" fmla="*/ 21 w 21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35">
                    <a:moveTo>
                      <a:pt x="0" y="4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1" y="11"/>
                    </a:lnTo>
                    <a:lnTo>
                      <a:pt x="20" y="14"/>
                    </a:lnTo>
                    <a:lnTo>
                      <a:pt x="21" y="19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0" y="33"/>
                    </a:lnTo>
                    <a:lnTo>
                      <a:pt x="9" y="34"/>
                    </a:lnTo>
                    <a:lnTo>
                      <a:pt x="6" y="35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8" name="Freeform 1091"/>
              <p:cNvSpPr>
                <a:spLocks noChangeAspect="1"/>
              </p:cNvSpPr>
              <p:nvPr/>
            </p:nvSpPr>
            <p:spPr bwMode="auto">
              <a:xfrm>
                <a:off x="3240" y="1148"/>
                <a:ext cx="14" cy="24"/>
              </a:xfrm>
              <a:custGeom>
                <a:avLst/>
                <a:gdLst>
                  <a:gd name="T0" fmla="*/ 10 w 14"/>
                  <a:gd name="T1" fmla="*/ 5 h 24"/>
                  <a:gd name="T2" fmla="*/ 10 w 14"/>
                  <a:gd name="T3" fmla="*/ 0 h 24"/>
                  <a:gd name="T4" fmla="*/ 13 w 14"/>
                  <a:gd name="T5" fmla="*/ 0 h 24"/>
                  <a:gd name="T6" fmla="*/ 13 w 14"/>
                  <a:gd name="T7" fmla="*/ 6 h 24"/>
                  <a:gd name="T8" fmla="*/ 14 w 14"/>
                  <a:gd name="T9" fmla="*/ 7 h 24"/>
                  <a:gd name="T10" fmla="*/ 14 w 14"/>
                  <a:gd name="T11" fmla="*/ 13 h 24"/>
                  <a:gd name="T12" fmla="*/ 13 w 14"/>
                  <a:gd name="T13" fmla="*/ 16 h 24"/>
                  <a:gd name="T14" fmla="*/ 13 w 14"/>
                  <a:gd name="T15" fmla="*/ 19 h 24"/>
                  <a:gd name="T16" fmla="*/ 10 w 14"/>
                  <a:gd name="T17" fmla="*/ 24 h 24"/>
                  <a:gd name="T18" fmla="*/ 7 w 14"/>
                  <a:gd name="T19" fmla="*/ 24 h 24"/>
                  <a:gd name="T20" fmla="*/ 5 w 14"/>
                  <a:gd name="T21" fmla="*/ 22 h 24"/>
                  <a:gd name="T22" fmla="*/ 6 w 14"/>
                  <a:gd name="T23" fmla="*/ 20 h 24"/>
                  <a:gd name="T24" fmla="*/ 3 w 14"/>
                  <a:gd name="T25" fmla="*/ 19 h 24"/>
                  <a:gd name="T26" fmla="*/ 6 w 14"/>
                  <a:gd name="T27" fmla="*/ 17 h 24"/>
                  <a:gd name="T28" fmla="*/ 2 w 14"/>
                  <a:gd name="T29" fmla="*/ 16 h 24"/>
                  <a:gd name="T30" fmla="*/ 5 w 14"/>
                  <a:gd name="T31" fmla="*/ 14 h 24"/>
                  <a:gd name="T32" fmla="*/ 2 w 14"/>
                  <a:gd name="T33" fmla="*/ 13 h 24"/>
                  <a:gd name="T34" fmla="*/ 0 w 14"/>
                  <a:gd name="T35" fmla="*/ 9 h 24"/>
                  <a:gd name="T36" fmla="*/ 3 w 14"/>
                  <a:gd name="T37" fmla="*/ 9 h 24"/>
                  <a:gd name="T38" fmla="*/ 3 w 14"/>
                  <a:gd name="T39" fmla="*/ 6 h 24"/>
                  <a:gd name="T40" fmla="*/ 6 w 14"/>
                  <a:gd name="T41" fmla="*/ 6 h 24"/>
                  <a:gd name="T42" fmla="*/ 10 w 14"/>
                  <a:gd name="T43" fmla="*/ 5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4"/>
                  <a:gd name="T68" fmla="*/ 14 w 1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4">
                    <a:moveTo>
                      <a:pt x="10" y="5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6" y="17"/>
                    </a:lnTo>
                    <a:lnTo>
                      <a:pt x="2" y="16"/>
                    </a:lnTo>
                    <a:lnTo>
                      <a:pt x="5" y="14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39" name="Freeform 1092"/>
              <p:cNvSpPr>
                <a:spLocks noChangeAspect="1"/>
              </p:cNvSpPr>
              <p:nvPr/>
            </p:nvSpPr>
            <p:spPr bwMode="auto">
              <a:xfrm>
                <a:off x="3240" y="1148"/>
                <a:ext cx="14" cy="24"/>
              </a:xfrm>
              <a:custGeom>
                <a:avLst/>
                <a:gdLst>
                  <a:gd name="T0" fmla="*/ 10 w 14"/>
                  <a:gd name="T1" fmla="*/ 5 h 24"/>
                  <a:gd name="T2" fmla="*/ 10 w 14"/>
                  <a:gd name="T3" fmla="*/ 0 h 24"/>
                  <a:gd name="T4" fmla="*/ 13 w 14"/>
                  <a:gd name="T5" fmla="*/ 0 h 24"/>
                  <a:gd name="T6" fmla="*/ 13 w 14"/>
                  <a:gd name="T7" fmla="*/ 6 h 24"/>
                  <a:gd name="T8" fmla="*/ 14 w 14"/>
                  <a:gd name="T9" fmla="*/ 7 h 24"/>
                  <a:gd name="T10" fmla="*/ 14 w 14"/>
                  <a:gd name="T11" fmla="*/ 13 h 24"/>
                  <a:gd name="T12" fmla="*/ 13 w 14"/>
                  <a:gd name="T13" fmla="*/ 16 h 24"/>
                  <a:gd name="T14" fmla="*/ 13 w 14"/>
                  <a:gd name="T15" fmla="*/ 19 h 24"/>
                  <a:gd name="T16" fmla="*/ 10 w 14"/>
                  <a:gd name="T17" fmla="*/ 24 h 24"/>
                  <a:gd name="T18" fmla="*/ 7 w 14"/>
                  <a:gd name="T19" fmla="*/ 24 h 24"/>
                  <a:gd name="T20" fmla="*/ 5 w 14"/>
                  <a:gd name="T21" fmla="*/ 22 h 24"/>
                  <a:gd name="T22" fmla="*/ 6 w 14"/>
                  <a:gd name="T23" fmla="*/ 20 h 24"/>
                  <a:gd name="T24" fmla="*/ 3 w 14"/>
                  <a:gd name="T25" fmla="*/ 19 h 24"/>
                  <a:gd name="T26" fmla="*/ 6 w 14"/>
                  <a:gd name="T27" fmla="*/ 17 h 24"/>
                  <a:gd name="T28" fmla="*/ 2 w 14"/>
                  <a:gd name="T29" fmla="*/ 16 h 24"/>
                  <a:gd name="T30" fmla="*/ 5 w 14"/>
                  <a:gd name="T31" fmla="*/ 14 h 24"/>
                  <a:gd name="T32" fmla="*/ 2 w 14"/>
                  <a:gd name="T33" fmla="*/ 13 h 24"/>
                  <a:gd name="T34" fmla="*/ 0 w 14"/>
                  <a:gd name="T35" fmla="*/ 9 h 24"/>
                  <a:gd name="T36" fmla="*/ 3 w 14"/>
                  <a:gd name="T37" fmla="*/ 9 h 24"/>
                  <a:gd name="T38" fmla="*/ 3 w 14"/>
                  <a:gd name="T39" fmla="*/ 6 h 24"/>
                  <a:gd name="T40" fmla="*/ 6 w 14"/>
                  <a:gd name="T41" fmla="*/ 6 h 24"/>
                  <a:gd name="T42" fmla="*/ 10 w 14"/>
                  <a:gd name="T43" fmla="*/ 5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4"/>
                  <a:gd name="T68" fmla="*/ 14 w 1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4">
                    <a:moveTo>
                      <a:pt x="10" y="5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6" y="17"/>
                    </a:lnTo>
                    <a:lnTo>
                      <a:pt x="2" y="16"/>
                    </a:lnTo>
                    <a:lnTo>
                      <a:pt x="5" y="14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0" y="5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0" name="Freeform 1093"/>
              <p:cNvSpPr>
                <a:spLocks noChangeAspect="1"/>
              </p:cNvSpPr>
              <p:nvPr/>
            </p:nvSpPr>
            <p:spPr bwMode="auto">
              <a:xfrm>
                <a:off x="3092" y="1027"/>
                <a:ext cx="147" cy="133"/>
              </a:xfrm>
              <a:custGeom>
                <a:avLst/>
                <a:gdLst>
                  <a:gd name="T0" fmla="*/ 124 w 147"/>
                  <a:gd name="T1" fmla="*/ 73 h 133"/>
                  <a:gd name="T2" fmla="*/ 122 w 147"/>
                  <a:gd name="T3" fmla="*/ 70 h 133"/>
                  <a:gd name="T4" fmla="*/ 127 w 147"/>
                  <a:gd name="T5" fmla="*/ 63 h 133"/>
                  <a:gd name="T6" fmla="*/ 131 w 147"/>
                  <a:gd name="T7" fmla="*/ 58 h 133"/>
                  <a:gd name="T8" fmla="*/ 140 w 147"/>
                  <a:gd name="T9" fmla="*/ 55 h 133"/>
                  <a:gd name="T10" fmla="*/ 143 w 147"/>
                  <a:gd name="T11" fmla="*/ 39 h 133"/>
                  <a:gd name="T12" fmla="*/ 140 w 147"/>
                  <a:gd name="T13" fmla="*/ 32 h 133"/>
                  <a:gd name="T14" fmla="*/ 130 w 147"/>
                  <a:gd name="T15" fmla="*/ 30 h 133"/>
                  <a:gd name="T16" fmla="*/ 119 w 147"/>
                  <a:gd name="T17" fmla="*/ 25 h 133"/>
                  <a:gd name="T18" fmla="*/ 109 w 147"/>
                  <a:gd name="T19" fmla="*/ 17 h 133"/>
                  <a:gd name="T20" fmla="*/ 103 w 147"/>
                  <a:gd name="T21" fmla="*/ 14 h 133"/>
                  <a:gd name="T22" fmla="*/ 99 w 147"/>
                  <a:gd name="T23" fmla="*/ 11 h 133"/>
                  <a:gd name="T24" fmla="*/ 91 w 147"/>
                  <a:gd name="T25" fmla="*/ 5 h 133"/>
                  <a:gd name="T26" fmla="*/ 85 w 147"/>
                  <a:gd name="T27" fmla="*/ 0 h 133"/>
                  <a:gd name="T28" fmla="*/ 76 w 147"/>
                  <a:gd name="T29" fmla="*/ 3 h 133"/>
                  <a:gd name="T30" fmla="*/ 72 w 147"/>
                  <a:gd name="T31" fmla="*/ 13 h 133"/>
                  <a:gd name="T32" fmla="*/ 62 w 147"/>
                  <a:gd name="T33" fmla="*/ 17 h 133"/>
                  <a:gd name="T34" fmla="*/ 58 w 147"/>
                  <a:gd name="T35" fmla="*/ 21 h 133"/>
                  <a:gd name="T36" fmla="*/ 52 w 147"/>
                  <a:gd name="T37" fmla="*/ 22 h 133"/>
                  <a:gd name="T38" fmla="*/ 44 w 147"/>
                  <a:gd name="T39" fmla="*/ 20 h 133"/>
                  <a:gd name="T40" fmla="*/ 34 w 147"/>
                  <a:gd name="T41" fmla="*/ 17 h 133"/>
                  <a:gd name="T42" fmla="*/ 38 w 147"/>
                  <a:gd name="T43" fmla="*/ 31 h 133"/>
                  <a:gd name="T44" fmla="*/ 27 w 147"/>
                  <a:gd name="T45" fmla="*/ 30 h 133"/>
                  <a:gd name="T46" fmla="*/ 23 w 147"/>
                  <a:gd name="T47" fmla="*/ 28 h 133"/>
                  <a:gd name="T48" fmla="*/ 16 w 147"/>
                  <a:gd name="T49" fmla="*/ 25 h 133"/>
                  <a:gd name="T50" fmla="*/ 10 w 147"/>
                  <a:gd name="T51" fmla="*/ 27 h 133"/>
                  <a:gd name="T52" fmla="*/ 0 w 147"/>
                  <a:gd name="T53" fmla="*/ 28 h 133"/>
                  <a:gd name="T54" fmla="*/ 0 w 147"/>
                  <a:gd name="T55" fmla="*/ 30 h 133"/>
                  <a:gd name="T56" fmla="*/ 3 w 147"/>
                  <a:gd name="T57" fmla="*/ 32 h 133"/>
                  <a:gd name="T58" fmla="*/ 2 w 147"/>
                  <a:gd name="T59" fmla="*/ 35 h 133"/>
                  <a:gd name="T60" fmla="*/ 4 w 147"/>
                  <a:gd name="T61" fmla="*/ 38 h 133"/>
                  <a:gd name="T62" fmla="*/ 14 w 147"/>
                  <a:gd name="T63" fmla="*/ 39 h 133"/>
                  <a:gd name="T64" fmla="*/ 20 w 147"/>
                  <a:gd name="T65" fmla="*/ 45 h 133"/>
                  <a:gd name="T66" fmla="*/ 24 w 147"/>
                  <a:gd name="T67" fmla="*/ 49 h 133"/>
                  <a:gd name="T68" fmla="*/ 27 w 147"/>
                  <a:gd name="T69" fmla="*/ 55 h 133"/>
                  <a:gd name="T70" fmla="*/ 34 w 147"/>
                  <a:gd name="T71" fmla="*/ 65 h 133"/>
                  <a:gd name="T72" fmla="*/ 36 w 147"/>
                  <a:gd name="T73" fmla="*/ 70 h 133"/>
                  <a:gd name="T74" fmla="*/ 38 w 147"/>
                  <a:gd name="T75" fmla="*/ 78 h 133"/>
                  <a:gd name="T76" fmla="*/ 30 w 147"/>
                  <a:gd name="T77" fmla="*/ 94 h 133"/>
                  <a:gd name="T78" fmla="*/ 23 w 147"/>
                  <a:gd name="T79" fmla="*/ 106 h 133"/>
                  <a:gd name="T80" fmla="*/ 20 w 147"/>
                  <a:gd name="T81" fmla="*/ 109 h 133"/>
                  <a:gd name="T82" fmla="*/ 31 w 147"/>
                  <a:gd name="T83" fmla="*/ 117 h 133"/>
                  <a:gd name="T84" fmla="*/ 41 w 147"/>
                  <a:gd name="T85" fmla="*/ 121 h 133"/>
                  <a:gd name="T86" fmla="*/ 51 w 147"/>
                  <a:gd name="T87" fmla="*/ 124 h 133"/>
                  <a:gd name="T88" fmla="*/ 67 w 147"/>
                  <a:gd name="T89" fmla="*/ 128 h 133"/>
                  <a:gd name="T90" fmla="*/ 78 w 147"/>
                  <a:gd name="T91" fmla="*/ 133 h 133"/>
                  <a:gd name="T92" fmla="*/ 82 w 147"/>
                  <a:gd name="T93" fmla="*/ 130 h 133"/>
                  <a:gd name="T94" fmla="*/ 81 w 147"/>
                  <a:gd name="T95" fmla="*/ 121 h 133"/>
                  <a:gd name="T96" fmla="*/ 88 w 147"/>
                  <a:gd name="T97" fmla="*/ 114 h 133"/>
                  <a:gd name="T98" fmla="*/ 96 w 147"/>
                  <a:gd name="T99" fmla="*/ 113 h 133"/>
                  <a:gd name="T100" fmla="*/ 113 w 147"/>
                  <a:gd name="T101" fmla="*/ 117 h 133"/>
                  <a:gd name="T102" fmla="*/ 122 w 147"/>
                  <a:gd name="T103" fmla="*/ 120 h 133"/>
                  <a:gd name="T104" fmla="*/ 124 w 147"/>
                  <a:gd name="T105" fmla="*/ 117 h 133"/>
                  <a:gd name="T106" fmla="*/ 131 w 147"/>
                  <a:gd name="T107" fmla="*/ 113 h 133"/>
                  <a:gd name="T108" fmla="*/ 140 w 147"/>
                  <a:gd name="T109" fmla="*/ 104 h 133"/>
                  <a:gd name="T110" fmla="*/ 131 w 147"/>
                  <a:gd name="T111" fmla="*/ 96 h 133"/>
                  <a:gd name="T112" fmla="*/ 133 w 147"/>
                  <a:gd name="T113" fmla="*/ 87 h 133"/>
                  <a:gd name="T114" fmla="*/ 133 w 147"/>
                  <a:gd name="T115" fmla="*/ 80 h 133"/>
                  <a:gd name="T116" fmla="*/ 130 w 147"/>
                  <a:gd name="T117" fmla="*/ 75 h 1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133"/>
                  <a:gd name="T179" fmla="*/ 147 w 147"/>
                  <a:gd name="T180" fmla="*/ 133 h 1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133">
                    <a:moveTo>
                      <a:pt x="130" y="75"/>
                    </a:moveTo>
                    <a:lnTo>
                      <a:pt x="124" y="73"/>
                    </a:lnTo>
                    <a:lnTo>
                      <a:pt x="120" y="75"/>
                    </a:lnTo>
                    <a:lnTo>
                      <a:pt x="122" y="70"/>
                    </a:lnTo>
                    <a:lnTo>
                      <a:pt x="126" y="66"/>
                    </a:lnTo>
                    <a:lnTo>
                      <a:pt x="127" y="63"/>
                    </a:lnTo>
                    <a:lnTo>
                      <a:pt x="130" y="61"/>
                    </a:lnTo>
                    <a:lnTo>
                      <a:pt x="131" y="58"/>
                    </a:lnTo>
                    <a:lnTo>
                      <a:pt x="136" y="56"/>
                    </a:lnTo>
                    <a:lnTo>
                      <a:pt x="140" y="55"/>
                    </a:lnTo>
                    <a:lnTo>
                      <a:pt x="141" y="44"/>
                    </a:lnTo>
                    <a:lnTo>
                      <a:pt x="143" y="39"/>
                    </a:lnTo>
                    <a:lnTo>
                      <a:pt x="147" y="35"/>
                    </a:lnTo>
                    <a:lnTo>
                      <a:pt x="140" y="32"/>
                    </a:lnTo>
                    <a:lnTo>
                      <a:pt x="133" y="31"/>
                    </a:lnTo>
                    <a:lnTo>
                      <a:pt x="130" y="30"/>
                    </a:lnTo>
                    <a:lnTo>
                      <a:pt x="127" y="27"/>
                    </a:lnTo>
                    <a:lnTo>
                      <a:pt x="119" y="25"/>
                    </a:lnTo>
                    <a:lnTo>
                      <a:pt x="112" y="21"/>
                    </a:lnTo>
                    <a:lnTo>
                      <a:pt x="109" y="17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99" y="11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88" y="1"/>
                    </a:lnTo>
                    <a:lnTo>
                      <a:pt x="85" y="0"/>
                    </a:lnTo>
                    <a:lnTo>
                      <a:pt x="79" y="1"/>
                    </a:lnTo>
                    <a:lnTo>
                      <a:pt x="76" y="3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47" y="21"/>
                    </a:lnTo>
                    <a:lnTo>
                      <a:pt x="44" y="20"/>
                    </a:lnTo>
                    <a:lnTo>
                      <a:pt x="43" y="17"/>
                    </a:lnTo>
                    <a:lnTo>
                      <a:pt x="34" y="17"/>
                    </a:lnTo>
                    <a:lnTo>
                      <a:pt x="38" y="24"/>
                    </a:lnTo>
                    <a:lnTo>
                      <a:pt x="38" y="31"/>
                    </a:lnTo>
                    <a:lnTo>
                      <a:pt x="33" y="30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10" y="39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4" y="49"/>
                    </a:lnTo>
                    <a:lnTo>
                      <a:pt x="28" y="52"/>
                    </a:lnTo>
                    <a:lnTo>
                      <a:pt x="27" y="55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36" y="70"/>
                    </a:lnTo>
                    <a:lnTo>
                      <a:pt x="33" y="72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0" y="94"/>
                    </a:lnTo>
                    <a:lnTo>
                      <a:pt x="26" y="103"/>
                    </a:lnTo>
                    <a:lnTo>
                      <a:pt x="23" y="106"/>
                    </a:lnTo>
                    <a:lnTo>
                      <a:pt x="19" y="107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41" y="121"/>
                    </a:lnTo>
                    <a:lnTo>
                      <a:pt x="43" y="124"/>
                    </a:lnTo>
                    <a:lnTo>
                      <a:pt x="51" y="124"/>
                    </a:lnTo>
                    <a:lnTo>
                      <a:pt x="59" y="126"/>
                    </a:lnTo>
                    <a:lnTo>
                      <a:pt x="67" y="128"/>
                    </a:lnTo>
                    <a:lnTo>
                      <a:pt x="75" y="130"/>
                    </a:lnTo>
                    <a:lnTo>
                      <a:pt x="78" y="133"/>
                    </a:lnTo>
                    <a:lnTo>
                      <a:pt x="81" y="131"/>
                    </a:lnTo>
                    <a:lnTo>
                      <a:pt x="82" y="130"/>
                    </a:lnTo>
                    <a:lnTo>
                      <a:pt x="79" y="126"/>
                    </a:lnTo>
                    <a:lnTo>
                      <a:pt x="81" y="121"/>
                    </a:lnTo>
                    <a:lnTo>
                      <a:pt x="83" y="117"/>
                    </a:lnTo>
                    <a:lnTo>
                      <a:pt x="88" y="114"/>
                    </a:lnTo>
                    <a:lnTo>
                      <a:pt x="92" y="113"/>
                    </a:lnTo>
                    <a:lnTo>
                      <a:pt x="96" y="113"/>
                    </a:lnTo>
                    <a:lnTo>
                      <a:pt x="107" y="116"/>
                    </a:lnTo>
                    <a:lnTo>
                      <a:pt x="113" y="117"/>
                    </a:lnTo>
                    <a:lnTo>
                      <a:pt x="117" y="120"/>
                    </a:lnTo>
                    <a:lnTo>
                      <a:pt x="122" y="120"/>
                    </a:lnTo>
                    <a:lnTo>
                      <a:pt x="123" y="119"/>
                    </a:lnTo>
                    <a:lnTo>
                      <a:pt x="124" y="117"/>
                    </a:lnTo>
                    <a:lnTo>
                      <a:pt x="126" y="117"/>
                    </a:lnTo>
                    <a:lnTo>
                      <a:pt x="131" y="113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30" y="102"/>
                    </a:lnTo>
                    <a:lnTo>
                      <a:pt x="131" y="96"/>
                    </a:lnTo>
                    <a:lnTo>
                      <a:pt x="127" y="90"/>
                    </a:lnTo>
                    <a:lnTo>
                      <a:pt x="133" y="87"/>
                    </a:lnTo>
                    <a:lnTo>
                      <a:pt x="131" y="80"/>
                    </a:lnTo>
                    <a:lnTo>
                      <a:pt x="133" y="80"/>
                    </a:lnTo>
                    <a:lnTo>
                      <a:pt x="131" y="78"/>
                    </a:lnTo>
                    <a:lnTo>
                      <a:pt x="130" y="75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1" name="Freeform 1094"/>
              <p:cNvSpPr>
                <a:spLocks noChangeAspect="1"/>
              </p:cNvSpPr>
              <p:nvPr/>
            </p:nvSpPr>
            <p:spPr bwMode="auto">
              <a:xfrm>
                <a:off x="3092" y="1027"/>
                <a:ext cx="147" cy="133"/>
              </a:xfrm>
              <a:custGeom>
                <a:avLst/>
                <a:gdLst>
                  <a:gd name="T0" fmla="*/ 124 w 147"/>
                  <a:gd name="T1" fmla="*/ 73 h 133"/>
                  <a:gd name="T2" fmla="*/ 122 w 147"/>
                  <a:gd name="T3" fmla="*/ 70 h 133"/>
                  <a:gd name="T4" fmla="*/ 127 w 147"/>
                  <a:gd name="T5" fmla="*/ 63 h 133"/>
                  <a:gd name="T6" fmla="*/ 131 w 147"/>
                  <a:gd name="T7" fmla="*/ 58 h 133"/>
                  <a:gd name="T8" fmla="*/ 140 w 147"/>
                  <a:gd name="T9" fmla="*/ 55 h 133"/>
                  <a:gd name="T10" fmla="*/ 143 w 147"/>
                  <a:gd name="T11" fmla="*/ 39 h 133"/>
                  <a:gd name="T12" fmla="*/ 140 w 147"/>
                  <a:gd name="T13" fmla="*/ 32 h 133"/>
                  <a:gd name="T14" fmla="*/ 130 w 147"/>
                  <a:gd name="T15" fmla="*/ 30 h 133"/>
                  <a:gd name="T16" fmla="*/ 119 w 147"/>
                  <a:gd name="T17" fmla="*/ 25 h 133"/>
                  <a:gd name="T18" fmla="*/ 109 w 147"/>
                  <a:gd name="T19" fmla="*/ 17 h 133"/>
                  <a:gd name="T20" fmla="*/ 103 w 147"/>
                  <a:gd name="T21" fmla="*/ 14 h 133"/>
                  <a:gd name="T22" fmla="*/ 99 w 147"/>
                  <a:gd name="T23" fmla="*/ 11 h 133"/>
                  <a:gd name="T24" fmla="*/ 91 w 147"/>
                  <a:gd name="T25" fmla="*/ 5 h 133"/>
                  <a:gd name="T26" fmla="*/ 85 w 147"/>
                  <a:gd name="T27" fmla="*/ 0 h 133"/>
                  <a:gd name="T28" fmla="*/ 76 w 147"/>
                  <a:gd name="T29" fmla="*/ 3 h 133"/>
                  <a:gd name="T30" fmla="*/ 72 w 147"/>
                  <a:gd name="T31" fmla="*/ 13 h 133"/>
                  <a:gd name="T32" fmla="*/ 62 w 147"/>
                  <a:gd name="T33" fmla="*/ 17 h 133"/>
                  <a:gd name="T34" fmla="*/ 58 w 147"/>
                  <a:gd name="T35" fmla="*/ 21 h 133"/>
                  <a:gd name="T36" fmla="*/ 52 w 147"/>
                  <a:gd name="T37" fmla="*/ 22 h 133"/>
                  <a:gd name="T38" fmla="*/ 44 w 147"/>
                  <a:gd name="T39" fmla="*/ 20 h 133"/>
                  <a:gd name="T40" fmla="*/ 34 w 147"/>
                  <a:gd name="T41" fmla="*/ 17 h 133"/>
                  <a:gd name="T42" fmla="*/ 38 w 147"/>
                  <a:gd name="T43" fmla="*/ 31 h 133"/>
                  <a:gd name="T44" fmla="*/ 27 w 147"/>
                  <a:gd name="T45" fmla="*/ 30 h 133"/>
                  <a:gd name="T46" fmla="*/ 23 w 147"/>
                  <a:gd name="T47" fmla="*/ 28 h 133"/>
                  <a:gd name="T48" fmla="*/ 16 w 147"/>
                  <a:gd name="T49" fmla="*/ 25 h 133"/>
                  <a:gd name="T50" fmla="*/ 10 w 147"/>
                  <a:gd name="T51" fmla="*/ 27 h 133"/>
                  <a:gd name="T52" fmla="*/ 0 w 147"/>
                  <a:gd name="T53" fmla="*/ 28 h 133"/>
                  <a:gd name="T54" fmla="*/ 0 w 147"/>
                  <a:gd name="T55" fmla="*/ 30 h 133"/>
                  <a:gd name="T56" fmla="*/ 3 w 147"/>
                  <a:gd name="T57" fmla="*/ 32 h 133"/>
                  <a:gd name="T58" fmla="*/ 2 w 147"/>
                  <a:gd name="T59" fmla="*/ 35 h 133"/>
                  <a:gd name="T60" fmla="*/ 4 w 147"/>
                  <a:gd name="T61" fmla="*/ 38 h 133"/>
                  <a:gd name="T62" fmla="*/ 14 w 147"/>
                  <a:gd name="T63" fmla="*/ 39 h 133"/>
                  <a:gd name="T64" fmla="*/ 20 w 147"/>
                  <a:gd name="T65" fmla="*/ 45 h 133"/>
                  <a:gd name="T66" fmla="*/ 24 w 147"/>
                  <a:gd name="T67" fmla="*/ 49 h 133"/>
                  <a:gd name="T68" fmla="*/ 27 w 147"/>
                  <a:gd name="T69" fmla="*/ 55 h 133"/>
                  <a:gd name="T70" fmla="*/ 34 w 147"/>
                  <a:gd name="T71" fmla="*/ 65 h 133"/>
                  <a:gd name="T72" fmla="*/ 36 w 147"/>
                  <a:gd name="T73" fmla="*/ 70 h 133"/>
                  <a:gd name="T74" fmla="*/ 38 w 147"/>
                  <a:gd name="T75" fmla="*/ 78 h 133"/>
                  <a:gd name="T76" fmla="*/ 30 w 147"/>
                  <a:gd name="T77" fmla="*/ 94 h 133"/>
                  <a:gd name="T78" fmla="*/ 23 w 147"/>
                  <a:gd name="T79" fmla="*/ 106 h 133"/>
                  <a:gd name="T80" fmla="*/ 20 w 147"/>
                  <a:gd name="T81" fmla="*/ 109 h 133"/>
                  <a:gd name="T82" fmla="*/ 31 w 147"/>
                  <a:gd name="T83" fmla="*/ 117 h 133"/>
                  <a:gd name="T84" fmla="*/ 41 w 147"/>
                  <a:gd name="T85" fmla="*/ 121 h 133"/>
                  <a:gd name="T86" fmla="*/ 51 w 147"/>
                  <a:gd name="T87" fmla="*/ 124 h 133"/>
                  <a:gd name="T88" fmla="*/ 67 w 147"/>
                  <a:gd name="T89" fmla="*/ 128 h 133"/>
                  <a:gd name="T90" fmla="*/ 78 w 147"/>
                  <a:gd name="T91" fmla="*/ 133 h 133"/>
                  <a:gd name="T92" fmla="*/ 82 w 147"/>
                  <a:gd name="T93" fmla="*/ 130 h 133"/>
                  <a:gd name="T94" fmla="*/ 81 w 147"/>
                  <a:gd name="T95" fmla="*/ 121 h 133"/>
                  <a:gd name="T96" fmla="*/ 88 w 147"/>
                  <a:gd name="T97" fmla="*/ 114 h 133"/>
                  <a:gd name="T98" fmla="*/ 96 w 147"/>
                  <a:gd name="T99" fmla="*/ 113 h 133"/>
                  <a:gd name="T100" fmla="*/ 113 w 147"/>
                  <a:gd name="T101" fmla="*/ 117 h 133"/>
                  <a:gd name="T102" fmla="*/ 122 w 147"/>
                  <a:gd name="T103" fmla="*/ 120 h 133"/>
                  <a:gd name="T104" fmla="*/ 124 w 147"/>
                  <a:gd name="T105" fmla="*/ 117 h 133"/>
                  <a:gd name="T106" fmla="*/ 131 w 147"/>
                  <a:gd name="T107" fmla="*/ 113 h 133"/>
                  <a:gd name="T108" fmla="*/ 140 w 147"/>
                  <a:gd name="T109" fmla="*/ 104 h 133"/>
                  <a:gd name="T110" fmla="*/ 131 w 147"/>
                  <a:gd name="T111" fmla="*/ 96 h 133"/>
                  <a:gd name="T112" fmla="*/ 133 w 147"/>
                  <a:gd name="T113" fmla="*/ 87 h 133"/>
                  <a:gd name="T114" fmla="*/ 133 w 147"/>
                  <a:gd name="T115" fmla="*/ 80 h 133"/>
                  <a:gd name="T116" fmla="*/ 130 w 147"/>
                  <a:gd name="T117" fmla="*/ 75 h 1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133"/>
                  <a:gd name="T179" fmla="*/ 147 w 147"/>
                  <a:gd name="T180" fmla="*/ 133 h 13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133">
                    <a:moveTo>
                      <a:pt x="130" y="75"/>
                    </a:moveTo>
                    <a:lnTo>
                      <a:pt x="124" y="73"/>
                    </a:lnTo>
                    <a:lnTo>
                      <a:pt x="120" y="75"/>
                    </a:lnTo>
                    <a:lnTo>
                      <a:pt x="122" y="70"/>
                    </a:lnTo>
                    <a:lnTo>
                      <a:pt x="126" y="66"/>
                    </a:lnTo>
                    <a:lnTo>
                      <a:pt x="127" y="63"/>
                    </a:lnTo>
                    <a:lnTo>
                      <a:pt x="130" y="61"/>
                    </a:lnTo>
                    <a:lnTo>
                      <a:pt x="131" y="58"/>
                    </a:lnTo>
                    <a:lnTo>
                      <a:pt x="136" y="56"/>
                    </a:lnTo>
                    <a:lnTo>
                      <a:pt x="140" y="55"/>
                    </a:lnTo>
                    <a:lnTo>
                      <a:pt x="141" y="44"/>
                    </a:lnTo>
                    <a:lnTo>
                      <a:pt x="143" y="39"/>
                    </a:lnTo>
                    <a:lnTo>
                      <a:pt x="147" y="35"/>
                    </a:lnTo>
                    <a:lnTo>
                      <a:pt x="140" y="32"/>
                    </a:lnTo>
                    <a:lnTo>
                      <a:pt x="133" y="31"/>
                    </a:lnTo>
                    <a:lnTo>
                      <a:pt x="130" y="30"/>
                    </a:lnTo>
                    <a:lnTo>
                      <a:pt x="127" y="27"/>
                    </a:lnTo>
                    <a:lnTo>
                      <a:pt x="119" y="25"/>
                    </a:lnTo>
                    <a:lnTo>
                      <a:pt x="112" y="21"/>
                    </a:lnTo>
                    <a:lnTo>
                      <a:pt x="109" y="17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99" y="11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88" y="1"/>
                    </a:lnTo>
                    <a:lnTo>
                      <a:pt x="85" y="0"/>
                    </a:lnTo>
                    <a:lnTo>
                      <a:pt x="79" y="1"/>
                    </a:lnTo>
                    <a:lnTo>
                      <a:pt x="76" y="3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9" y="14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47" y="21"/>
                    </a:lnTo>
                    <a:lnTo>
                      <a:pt x="44" y="20"/>
                    </a:lnTo>
                    <a:lnTo>
                      <a:pt x="43" y="17"/>
                    </a:lnTo>
                    <a:lnTo>
                      <a:pt x="34" y="17"/>
                    </a:lnTo>
                    <a:lnTo>
                      <a:pt x="38" y="24"/>
                    </a:lnTo>
                    <a:lnTo>
                      <a:pt x="38" y="31"/>
                    </a:lnTo>
                    <a:lnTo>
                      <a:pt x="33" y="30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10" y="39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20" y="45"/>
                    </a:lnTo>
                    <a:lnTo>
                      <a:pt x="23" y="45"/>
                    </a:lnTo>
                    <a:lnTo>
                      <a:pt x="24" y="49"/>
                    </a:lnTo>
                    <a:lnTo>
                      <a:pt x="28" y="52"/>
                    </a:lnTo>
                    <a:lnTo>
                      <a:pt x="27" y="55"/>
                    </a:lnTo>
                    <a:lnTo>
                      <a:pt x="31" y="62"/>
                    </a:lnTo>
                    <a:lnTo>
                      <a:pt x="34" y="65"/>
                    </a:lnTo>
                    <a:lnTo>
                      <a:pt x="37" y="68"/>
                    </a:lnTo>
                    <a:lnTo>
                      <a:pt x="36" y="70"/>
                    </a:lnTo>
                    <a:lnTo>
                      <a:pt x="33" y="72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0" y="94"/>
                    </a:lnTo>
                    <a:lnTo>
                      <a:pt x="26" y="103"/>
                    </a:lnTo>
                    <a:lnTo>
                      <a:pt x="23" y="106"/>
                    </a:lnTo>
                    <a:lnTo>
                      <a:pt x="19" y="107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41" y="121"/>
                    </a:lnTo>
                    <a:lnTo>
                      <a:pt x="43" y="124"/>
                    </a:lnTo>
                    <a:lnTo>
                      <a:pt x="51" y="124"/>
                    </a:lnTo>
                    <a:lnTo>
                      <a:pt x="59" y="126"/>
                    </a:lnTo>
                    <a:lnTo>
                      <a:pt x="67" y="128"/>
                    </a:lnTo>
                    <a:lnTo>
                      <a:pt x="75" y="130"/>
                    </a:lnTo>
                    <a:lnTo>
                      <a:pt x="78" y="133"/>
                    </a:lnTo>
                    <a:lnTo>
                      <a:pt x="81" y="131"/>
                    </a:lnTo>
                    <a:lnTo>
                      <a:pt x="82" y="130"/>
                    </a:lnTo>
                    <a:lnTo>
                      <a:pt x="79" y="126"/>
                    </a:lnTo>
                    <a:lnTo>
                      <a:pt x="81" y="121"/>
                    </a:lnTo>
                    <a:lnTo>
                      <a:pt x="83" y="117"/>
                    </a:lnTo>
                    <a:lnTo>
                      <a:pt x="88" y="114"/>
                    </a:lnTo>
                    <a:lnTo>
                      <a:pt x="92" y="113"/>
                    </a:lnTo>
                    <a:lnTo>
                      <a:pt x="96" y="113"/>
                    </a:lnTo>
                    <a:lnTo>
                      <a:pt x="107" y="116"/>
                    </a:lnTo>
                    <a:lnTo>
                      <a:pt x="113" y="117"/>
                    </a:lnTo>
                    <a:lnTo>
                      <a:pt x="117" y="120"/>
                    </a:lnTo>
                    <a:lnTo>
                      <a:pt x="122" y="120"/>
                    </a:lnTo>
                    <a:lnTo>
                      <a:pt x="123" y="119"/>
                    </a:lnTo>
                    <a:lnTo>
                      <a:pt x="124" y="117"/>
                    </a:lnTo>
                    <a:lnTo>
                      <a:pt x="126" y="117"/>
                    </a:lnTo>
                    <a:lnTo>
                      <a:pt x="131" y="113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30" y="102"/>
                    </a:lnTo>
                    <a:lnTo>
                      <a:pt x="131" y="96"/>
                    </a:lnTo>
                    <a:lnTo>
                      <a:pt x="127" y="90"/>
                    </a:lnTo>
                    <a:lnTo>
                      <a:pt x="133" y="87"/>
                    </a:lnTo>
                    <a:lnTo>
                      <a:pt x="131" y="80"/>
                    </a:lnTo>
                    <a:lnTo>
                      <a:pt x="133" y="80"/>
                    </a:lnTo>
                    <a:lnTo>
                      <a:pt x="131" y="78"/>
                    </a:lnTo>
                    <a:lnTo>
                      <a:pt x="130" y="7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2" name="Freeform 1095"/>
              <p:cNvSpPr>
                <a:spLocks noChangeAspect="1"/>
              </p:cNvSpPr>
              <p:nvPr/>
            </p:nvSpPr>
            <p:spPr bwMode="auto">
              <a:xfrm>
                <a:off x="3219" y="1089"/>
                <a:ext cx="152" cy="131"/>
              </a:xfrm>
              <a:custGeom>
                <a:avLst/>
                <a:gdLst>
                  <a:gd name="T0" fmla="*/ 144 w 152"/>
                  <a:gd name="T1" fmla="*/ 89 h 131"/>
                  <a:gd name="T2" fmla="*/ 130 w 152"/>
                  <a:gd name="T3" fmla="*/ 82 h 131"/>
                  <a:gd name="T4" fmla="*/ 120 w 152"/>
                  <a:gd name="T5" fmla="*/ 75 h 131"/>
                  <a:gd name="T6" fmla="*/ 116 w 152"/>
                  <a:gd name="T7" fmla="*/ 72 h 131"/>
                  <a:gd name="T8" fmla="*/ 106 w 152"/>
                  <a:gd name="T9" fmla="*/ 72 h 131"/>
                  <a:gd name="T10" fmla="*/ 95 w 152"/>
                  <a:gd name="T11" fmla="*/ 65 h 131"/>
                  <a:gd name="T12" fmla="*/ 88 w 152"/>
                  <a:gd name="T13" fmla="*/ 55 h 131"/>
                  <a:gd name="T14" fmla="*/ 72 w 152"/>
                  <a:gd name="T15" fmla="*/ 42 h 131"/>
                  <a:gd name="T16" fmla="*/ 68 w 152"/>
                  <a:gd name="T17" fmla="*/ 34 h 131"/>
                  <a:gd name="T18" fmla="*/ 71 w 152"/>
                  <a:gd name="T19" fmla="*/ 30 h 131"/>
                  <a:gd name="T20" fmla="*/ 69 w 152"/>
                  <a:gd name="T21" fmla="*/ 27 h 131"/>
                  <a:gd name="T22" fmla="*/ 72 w 152"/>
                  <a:gd name="T23" fmla="*/ 23 h 131"/>
                  <a:gd name="T24" fmla="*/ 83 w 152"/>
                  <a:gd name="T25" fmla="*/ 18 h 131"/>
                  <a:gd name="T26" fmla="*/ 83 w 152"/>
                  <a:gd name="T27" fmla="*/ 7 h 131"/>
                  <a:gd name="T28" fmla="*/ 66 w 152"/>
                  <a:gd name="T29" fmla="*/ 0 h 131"/>
                  <a:gd name="T30" fmla="*/ 52 w 152"/>
                  <a:gd name="T31" fmla="*/ 6 h 131"/>
                  <a:gd name="T32" fmla="*/ 45 w 152"/>
                  <a:gd name="T33" fmla="*/ 8 h 131"/>
                  <a:gd name="T34" fmla="*/ 38 w 152"/>
                  <a:gd name="T35" fmla="*/ 10 h 131"/>
                  <a:gd name="T36" fmla="*/ 30 w 152"/>
                  <a:gd name="T37" fmla="*/ 18 h 131"/>
                  <a:gd name="T38" fmla="*/ 16 w 152"/>
                  <a:gd name="T39" fmla="*/ 17 h 131"/>
                  <a:gd name="T40" fmla="*/ 6 w 152"/>
                  <a:gd name="T41" fmla="*/ 25 h 131"/>
                  <a:gd name="T42" fmla="*/ 3 w 152"/>
                  <a:gd name="T43" fmla="*/ 34 h 131"/>
                  <a:gd name="T44" fmla="*/ 13 w 152"/>
                  <a:gd name="T45" fmla="*/ 44 h 131"/>
                  <a:gd name="T46" fmla="*/ 13 w 152"/>
                  <a:gd name="T47" fmla="*/ 48 h 131"/>
                  <a:gd name="T48" fmla="*/ 21 w 152"/>
                  <a:gd name="T49" fmla="*/ 42 h 131"/>
                  <a:gd name="T50" fmla="*/ 27 w 152"/>
                  <a:gd name="T51" fmla="*/ 40 h 131"/>
                  <a:gd name="T52" fmla="*/ 34 w 152"/>
                  <a:gd name="T53" fmla="*/ 44 h 131"/>
                  <a:gd name="T54" fmla="*/ 41 w 152"/>
                  <a:gd name="T55" fmla="*/ 45 h 131"/>
                  <a:gd name="T56" fmla="*/ 44 w 152"/>
                  <a:gd name="T57" fmla="*/ 52 h 131"/>
                  <a:gd name="T58" fmla="*/ 48 w 152"/>
                  <a:gd name="T59" fmla="*/ 61 h 131"/>
                  <a:gd name="T60" fmla="*/ 55 w 152"/>
                  <a:gd name="T61" fmla="*/ 68 h 131"/>
                  <a:gd name="T62" fmla="*/ 64 w 152"/>
                  <a:gd name="T63" fmla="*/ 72 h 131"/>
                  <a:gd name="T64" fmla="*/ 78 w 152"/>
                  <a:gd name="T65" fmla="*/ 83 h 131"/>
                  <a:gd name="T66" fmla="*/ 83 w 152"/>
                  <a:gd name="T67" fmla="*/ 85 h 131"/>
                  <a:gd name="T68" fmla="*/ 96 w 152"/>
                  <a:gd name="T69" fmla="*/ 90 h 131"/>
                  <a:gd name="T70" fmla="*/ 100 w 152"/>
                  <a:gd name="T71" fmla="*/ 92 h 131"/>
                  <a:gd name="T72" fmla="*/ 105 w 152"/>
                  <a:gd name="T73" fmla="*/ 93 h 131"/>
                  <a:gd name="T74" fmla="*/ 110 w 152"/>
                  <a:gd name="T75" fmla="*/ 100 h 131"/>
                  <a:gd name="T76" fmla="*/ 120 w 152"/>
                  <a:gd name="T77" fmla="*/ 105 h 131"/>
                  <a:gd name="T78" fmla="*/ 126 w 152"/>
                  <a:gd name="T79" fmla="*/ 120 h 131"/>
                  <a:gd name="T80" fmla="*/ 120 w 152"/>
                  <a:gd name="T81" fmla="*/ 121 h 131"/>
                  <a:gd name="T82" fmla="*/ 120 w 152"/>
                  <a:gd name="T83" fmla="*/ 127 h 131"/>
                  <a:gd name="T84" fmla="*/ 120 w 152"/>
                  <a:gd name="T85" fmla="*/ 131 h 131"/>
                  <a:gd name="T86" fmla="*/ 126 w 152"/>
                  <a:gd name="T87" fmla="*/ 131 h 131"/>
                  <a:gd name="T88" fmla="*/ 130 w 152"/>
                  <a:gd name="T89" fmla="*/ 121 h 131"/>
                  <a:gd name="T90" fmla="*/ 138 w 152"/>
                  <a:gd name="T91" fmla="*/ 116 h 131"/>
                  <a:gd name="T92" fmla="*/ 136 w 152"/>
                  <a:gd name="T93" fmla="*/ 109 h 131"/>
                  <a:gd name="T94" fmla="*/ 130 w 152"/>
                  <a:gd name="T95" fmla="*/ 106 h 131"/>
                  <a:gd name="T96" fmla="*/ 130 w 152"/>
                  <a:gd name="T97" fmla="*/ 97 h 131"/>
                  <a:gd name="T98" fmla="*/ 134 w 152"/>
                  <a:gd name="T99" fmla="*/ 93 h 131"/>
                  <a:gd name="T100" fmla="*/ 148 w 152"/>
                  <a:gd name="T101" fmla="*/ 97 h 131"/>
                  <a:gd name="T102" fmla="*/ 152 w 152"/>
                  <a:gd name="T103" fmla="*/ 96 h 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2"/>
                  <a:gd name="T157" fmla="*/ 0 h 131"/>
                  <a:gd name="T158" fmla="*/ 152 w 152"/>
                  <a:gd name="T159" fmla="*/ 131 h 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2" h="131">
                    <a:moveTo>
                      <a:pt x="148" y="92"/>
                    </a:moveTo>
                    <a:lnTo>
                      <a:pt x="144" y="89"/>
                    </a:lnTo>
                    <a:lnTo>
                      <a:pt x="140" y="88"/>
                    </a:lnTo>
                    <a:lnTo>
                      <a:pt x="130" y="82"/>
                    </a:lnTo>
                    <a:lnTo>
                      <a:pt x="119" y="78"/>
                    </a:lnTo>
                    <a:lnTo>
                      <a:pt x="120" y="75"/>
                    </a:lnTo>
                    <a:lnTo>
                      <a:pt x="120" y="73"/>
                    </a:lnTo>
                    <a:lnTo>
                      <a:pt x="116" y="72"/>
                    </a:lnTo>
                    <a:lnTo>
                      <a:pt x="112" y="72"/>
                    </a:lnTo>
                    <a:lnTo>
                      <a:pt x="106" y="72"/>
                    </a:lnTo>
                    <a:lnTo>
                      <a:pt x="100" y="69"/>
                    </a:lnTo>
                    <a:lnTo>
                      <a:pt x="95" y="65"/>
                    </a:lnTo>
                    <a:lnTo>
                      <a:pt x="92" y="59"/>
                    </a:lnTo>
                    <a:lnTo>
                      <a:pt x="88" y="55"/>
                    </a:lnTo>
                    <a:lnTo>
                      <a:pt x="83" y="49"/>
                    </a:lnTo>
                    <a:lnTo>
                      <a:pt x="72" y="42"/>
                    </a:lnTo>
                    <a:lnTo>
                      <a:pt x="68" y="37"/>
                    </a:lnTo>
                    <a:lnTo>
                      <a:pt x="68" y="34"/>
                    </a:lnTo>
                    <a:lnTo>
                      <a:pt x="69" y="31"/>
                    </a:lnTo>
                    <a:lnTo>
                      <a:pt x="71" y="30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83" y="18"/>
                    </a:lnTo>
                    <a:lnTo>
                      <a:pt x="83" y="11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66" y="0"/>
                    </a:lnTo>
                    <a:lnTo>
                      <a:pt x="57" y="1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38" y="10"/>
                    </a:lnTo>
                    <a:lnTo>
                      <a:pt x="33" y="8"/>
                    </a:lnTo>
                    <a:lnTo>
                      <a:pt x="30" y="18"/>
                    </a:lnTo>
                    <a:lnTo>
                      <a:pt x="21" y="8"/>
                    </a:lnTo>
                    <a:lnTo>
                      <a:pt x="16" y="17"/>
                    </a:lnTo>
                    <a:lnTo>
                      <a:pt x="3" y="18"/>
                    </a:lnTo>
                    <a:lnTo>
                      <a:pt x="6" y="25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3" y="40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13" y="48"/>
                    </a:lnTo>
                    <a:lnTo>
                      <a:pt x="17" y="47"/>
                    </a:lnTo>
                    <a:lnTo>
                      <a:pt x="21" y="42"/>
                    </a:lnTo>
                    <a:lnTo>
                      <a:pt x="23" y="41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4" y="44"/>
                    </a:lnTo>
                    <a:lnTo>
                      <a:pt x="35" y="45"/>
                    </a:lnTo>
                    <a:lnTo>
                      <a:pt x="41" y="45"/>
                    </a:lnTo>
                    <a:lnTo>
                      <a:pt x="42" y="47"/>
                    </a:lnTo>
                    <a:lnTo>
                      <a:pt x="44" y="52"/>
                    </a:lnTo>
                    <a:lnTo>
                      <a:pt x="47" y="58"/>
                    </a:lnTo>
                    <a:lnTo>
                      <a:pt x="48" y="61"/>
                    </a:lnTo>
                    <a:lnTo>
                      <a:pt x="51" y="62"/>
                    </a:lnTo>
                    <a:lnTo>
                      <a:pt x="55" y="68"/>
                    </a:lnTo>
                    <a:lnTo>
                      <a:pt x="61" y="71"/>
                    </a:lnTo>
                    <a:lnTo>
                      <a:pt x="64" y="72"/>
                    </a:lnTo>
                    <a:lnTo>
                      <a:pt x="66" y="75"/>
                    </a:lnTo>
                    <a:lnTo>
                      <a:pt x="78" y="83"/>
                    </a:lnTo>
                    <a:lnTo>
                      <a:pt x="81" y="85"/>
                    </a:lnTo>
                    <a:lnTo>
                      <a:pt x="83" y="85"/>
                    </a:lnTo>
                    <a:lnTo>
                      <a:pt x="92" y="88"/>
                    </a:lnTo>
                    <a:lnTo>
                      <a:pt x="96" y="90"/>
                    </a:lnTo>
                    <a:lnTo>
                      <a:pt x="99" y="90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105" y="93"/>
                    </a:lnTo>
                    <a:lnTo>
                      <a:pt x="106" y="97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20" y="105"/>
                    </a:lnTo>
                    <a:lnTo>
                      <a:pt x="121" y="110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1"/>
                    </a:lnTo>
                    <a:lnTo>
                      <a:pt x="120" y="124"/>
                    </a:lnTo>
                    <a:lnTo>
                      <a:pt x="120" y="127"/>
                    </a:lnTo>
                    <a:lnTo>
                      <a:pt x="119" y="129"/>
                    </a:lnTo>
                    <a:lnTo>
                      <a:pt x="120" y="131"/>
                    </a:lnTo>
                    <a:lnTo>
                      <a:pt x="123" y="131"/>
                    </a:lnTo>
                    <a:lnTo>
                      <a:pt x="126" y="131"/>
                    </a:lnTo>
                    <a:lnTo>
                      <a:pt x="128" y="127"/>
                    </a:lnTo>
                    <a:lnTo>
                      <a:pt x="130" y="121"/>
                    </a:lnTo>
                    <a:lnTo>
                      <a:pt x="133" y="117"/>
                    </a:lnTo>
                    <a:lnTo>
                      <a:pt x="138" y="116"/>
                    </a:lnTo>
                    <a:lnTo>
                      <a:pt x="138" y="110"/>
                    </a:lnTo>
                    <a:lnTo>
                      <a:pt x="136" y="109"/>
                    </a:lnTo>
                    <a:lnTo>
                      <a:pt x="133" y="107"/>
                    </a:lnTo>
                    <a:lnTo>
                      <a:pt x="130" y="106"/>
                    </a:lnTo>
                    <a:lnTo>
                      <a:pt x="128" y="103"/>
                    </a:lnTo>
                    <a:lnTo>
                      <a:pt x="130" y="97"/>
                    </a:lnTo>
                    <a:lnTo>
                      <a:pt x="133" y="95"/>
                    </a:lnTo>
                    <a:lnTo>
                      <a:pt x="134" y="93"/>
                    </a:lnTo>
                    <a:lnTo>
                      <a:pt x="143" y="95"/>
                    </a:lnTo>
                    <a:lnTo>
                      <a:pt x="148" y="97"/>
                    </a:lnTo>
                    <a:lnTo>
                      <a:pt x="152" y="100"/>
                    </a:lnTo>
                    <a:lnTo>
                      <a:pt x="152" y="96"/>
                    </a:lnTo>
                    <a:lnTo>
                      <a:pt x="148" y="92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3" name="Freeform 1096"/>
              <p:cNvSpPr>
                <a:spLocks noChangeAspect="1"/>
              </p:cNvSpPr>
              <p:nvPr/>
            </p:nvSpPr>
            <p:spPr bwMode="auto">
              <a:xfrm>
                <a:off x="3219" y="1089"/>
                <a:ext cx="152" cy="131"/>
              </a:xfrm>
              <a:custGeom>
                <a:avLst/>
                <a:gdLst>
                  <a:gd name="T0" fmla="*/ 144 w 152"/>
                  <a:gd name="T1" fmla="*/ 89 h 131"/>
                  <a:gd name="T2" fmla="*/ 130 w 152"/>
                  <a:gd name="T3" fmla="*/ 82 h 131"/>
                  <a:gd name="T4" fmla="*/ 120 w 152"/>
                  <a:gd name="T5" fmla="*/ 75 h 131"/>
                  <a:gd name="T6" fmla="*/ 116 w 152"/>
                  <a:gd name="T7" fmla="*/ 72 h 131"/>
                  <a:gd name="T8" fmla="*/ 106 w 152"/>
                  <a:gd name="T9" fmla="*/ 72 h 131"/>
                  <a:gd name="T10" fmla="*/ 95 w 152"/>
                  <a:gd name="T11" fmla="*/ 65 h 131"/>
                  <a:gd name="T12" fmla="*/ 88 w 152"/>
                  <a:gd name="T13" fmla="*/ 55 h 131"/>
                  <a:gd name="T14" fmla="*/ 72 w 152"/>
                  <a:gd name="T15" fmla="*/ 42 h 131"/>
                  <a:gd name="T16" fmla="*/ 68 w 152"/>
                  <a:gd name="T17" fmla="*/ 34 h 131"/>
                  <a:gd name="T18" fmla="*/ 71 w 152"/>
                  <a:gd name="T19" fmla="*/ 30 h 131"/>
                  <a:gd name="T20" fmla="*/ 69 w 152"/>
                  <a:gd name="T21" fmla="*/ 27 h 131"/>
                  <a:gd name="T22" fmla="*/ 72 w 152"/>
                  <a:gd name="T23" fmla="*/ 23 h 131"/>
                  <a:gd name="T24" fmla="*/ 83 w 152"/>
                  <a:gd name="T25" fmla="*/ 18 h 131"/>
                  <a:gd name="T26" fmla="*/ 83 w 152"/>
                  <a:gd name="T27" fmla="*/ 7 h 131"/>
                  <a:gd name="T28" fmla="*/ 66 w 152"/>
                  <a:gd name="T29" fmla="*/ 0 h 131"/>
                  <a:gd name="T30" fmla="*/ 52 w 152"/>
                  <a:gd name="T31" fmla="*/ 6 h 131"/>
                  <a:gd name="T32" fmla="*/ 45 w 152"/>
                  <a:gd name="T33" fmla="*/ 8 h 131"/>
                  <a:gd name="T34" fmla="*/ 38 w 152"/>
                  <a:gd name="T35" fmla="*/ 10 h 131"/>
                  <a:gd name="T36" fmla="*/ 30 w 152"/>
                  <a:gd name="T37" fmla="*/ 18 h 131"/>
                  <a:gd name="T38" fmla="*/ 16 w 152"/>
                  <a:gd name="T39" fmla="*/ 17 h 131"/>
                  <a:gd name="T40" fmla="*/ 6 w 152"/>
                  <a:gd name="T41" fmla="*/ 25 h 131"/>
                  <a:gd name="T42" fmla="*/ 3 w 152"/>
                  <a:gd name="T43" fmla="*/ 34 h 131"/>
                  <a:gd name="T44" fmla="*/ 13 w 152"/>
                  <a:gd name="T45" fmla="*/ 44 h 131"/>
                  <a:gd name="T46" fmla="*/ 13 w 152"/>
                  <a:gd name="T47" fmla="*/ 48 h 131"/>
                  <a:gd name="T48" fmla="*/ 21 w 152"/>
                  <a:gd name="T49" fmla="*/ 42 h 131"/>
                  <a:gd name="T50" fmla="*/ 27 w 152"/>
                  <a:gd name="T51" fmla="*/ 40 h 131"/>
                  <a:gd name="T52" fmla="*/ 34 w 152"/>
                  <a:gd name="T53" fmla="*/ 44 h 131"/>
                  <a:gd name="T54" fmla="*/ 41 w 152"/>
                  <a:gd name="T55" fmla="*/ 45 h 131"/>
                  <a:gd name="T56" fmla="*/ 44 w 152"/>
                  <a:gd name="T57" fmla="*/ 52 h 131"/>
                  <a:gd name="T58" fmla="*/ 48 w 152"/>
                  <a:gd name="T59" fmla="*/ 61 h 131"/>
                  <a:gd name="T60" fmla="*/ 55 w 152"/>
                  <a:gd name="T61" fmla="*/ 68 h 131"/>
                  <a:gd name="T62" fmla="*/ 64 w 152"/>
                  <a:gd name="T63" fmla="*/ 72 h 131"/>
                  <a:gd name="T64" fmla="*/ 78 w 152"/>
                  <a:gd name="T65" fmla="*/ 83 h 131"/>
                  <a:gd name="T66" fmla="*/ 83 w 152"/>
                  <a:gd name="T67" fmla="*/ 85 h 131"/>
                  <a:gd name="T68" fmla="*/ 96 w 152"/>
                  <a:gd name="T69" fmla="*/ 90 h 131"/>
                  <a:gd name="T70" fmla="*/ 100 w 152"/>
                  <a:gd name="T71" fmla="*/ 92 h 131"/>
                  <a:gd name="T72" fmla="*/ 105 w 152"/>
                  <a:gd name="T73" fmla="*/ 93 h 131"/>
                  <a:gd name="T74" fmla="*/ 110 w 152"/>
                  <a:gd name="T75" fmla="*/ 100 h 131"/>
                  <a:gd name="T76" fmla="*/ 120 w 152"/>
                  <a:gd name="T77" fmla="*/ 105 h 131"/>
                  <a:gd name="T78" fmla="*/ 126 w 152"/>
                  <a:gd name="T79" fmla="*/ 120 h 131"/>
                  <a:gd name="T80" fmla="*/ 120 w 152"/>
                  <a:gd name="T81" fmla="*/ 121 h 131"/>
                  <a:gd name="T82" fmla="*/ 120 w 152"/>
                  <a:gd name="T83" fmla="*/ 127 h 131"/>
                  <a:gd name="T84" fmla="*/ 120 w 152"/>
                  <a:gd name="T85" fmla="*/ 131 h 131"/>
                  <a:gd name="T86" fmla="*/ 126 w 152"/>
                  <a:gd name="T87" fmla="*/ 131 h 131"/>
                  <a:gd name="T88" fmla="*/ 130 w 152"/>
                  <a:gd name="T89" fmla="*/ 121 h 131"/>
                  <a:gd name="T90" fmla="*/ 138 w 152"/>
                  <a:gd name="T91" fmla="*/ 116 h 131"/>
                  <a:gd name="T92" fmla="*/ 136 w 152"/>
                  <a:gd name="T93" fmla="*/ 109 h 131"/>
                  <a:gd name="T94" fmla="*/ 130 w 152"/>
                  <a:gd name="T95" fmla="*/ 106 h 131"/>
                  <a:gd name="T96" fmla="*/ 130 w 152"/>
                  <a:gd name="T97" fmla="*/ 97 h 131"/>
                  <a:gd name="T98" fmla="*/ 134 w 152"/>
                  <a:gd name="T99" fmla="*/ 93 h 131"/>
                  <a:gd name="T100" fmla="*/ 148 w 152"/>
                  <a:gd name="T101" fmla="*/ 97 h 131"/>
                  <a:gd name="T102" fmla="*/ 152 w 152"/>
                  <a:gd name="T103" fmla="*/ 96 h 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2"/>
                  <a:gd name="T157" fmla="*/ 0 h 131"/>
                  <a:gd name="T158" fmla="*/ 152 w 152"/>
                  <a:gd name="T159" fmla="*/ 131 h 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2" h="131">
                    <a:moveTo>
                      <a:pt x="148" y="92"/>
                    </a:moveTo>
                    <a:lnTo>
                      <a:pt x="144" y="89"/>
                    </a:lnTo>
                    <a:lnTo>
                      <a:pt x="140" y="88"/>
                    </a:lnTo>
                    <a:lnTo>
                      <a:pt x="130" y="82"/>
                    </a:lnTo>
                    <a:lnTo>
                      <a:pt x="119" y="78"/>
                    </a:lnTo>
                    <a:lnTo>
                      <a:pt x="120" y="75"/>
                    </a:lnTo>
                    <a:lnTo>
                      <a:pt x="120" y="73"/>
                    </a:lnTo>
                    <a:lnTo>
                      <a:pt x="116" y="72"/>
                    </a:lnTo>
                    <a:lnTo>
                      <a:pt x="112" y="72"/>
                    </a:lnTo>
                    <a:lnTo>
                      <a:pt x="106" y="72"/>
                    </a:lnTo>
                    <a:lnTo>
                      <a:pt x="100" y="69"/>
                    </a:lnTo>
                    <a:lnTo>
                      <a:pt x="95" y="65"/>
                    </a:lnTo>
                    <a:lnTo>
                      <a:pt x="92" y="59"/>
                    </a:lnTo>
                    <a:lnTo>
                      <a:pt x="88" y="55"/>
                    </a:lnTo>
                    <a:lnTo>
                      <a:pt x="83" y="49"/>
                    </a:lnTo>
                    <a:lnTo>
                      <a:pt x="72" y="42"/>
                    </a:lnTo>
                    <a:lnTo>
                      <a:pt x="68" y="37"/>
                    </a:lnTo>
                    <a:lnTo>
                      <a:pt x="68" y="34"/>
                    </a:lnTo>
                    <a:lnTo>
                      <a:pt x="69" y="31"/>
                    </a:lnTo>
                    <a:lnTo>
                      <a:pt x="71" y="30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83" y="18"/>
                    </a:lnTo>
                    <a:lnTo>
                      <a:pt x="83" y="11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66" y="0"/>
                    </a:lnTo>
                    <a:lnTo>
                      <a:pt x="57" y="1"/>
                    </a:lnTo>
                    <a:lnTo>
                      <a:pt x="52" y="6"/>
                    </a:lnTo>
                    <a:lnTo>
                      <a:pt x="48" y="4"/>
                    </a:lnTo>
                    <a:lnTo>
                      <a:pt x="45" y="8"/>
                    </a:lnTo>
                    <a:lnTo>
                      <a:pt x="41" y="8"/>
                    </a:lnTo>
                    <a:lnTo>
                      <a:pt x="38" y="10"/>
                    </a:lnTo>
                    <a:lnTo>
                      <a:pt x="33" y="8"/>
                    </a:lnTo>
                    <a:lnTo>
                      <a:pt x="30" y="18"/>
                    </a:lnTo>
                    <a:lnTo>
                      <a:pt x="21" y="8"/>
                    </a:lnTo>
                    <a:lnTo>
                      <a:pt x="16" y="17"/>
                    </a:lnTo>
                    <a:lnTo>
                      <a:pt x="3" y="18"/>
                    </a:lnTo>
                    <a:lnTo>
                      <a:pt x="6" y="25"/>
                    </a:lnTo>
                    <a:lnTo>
                      <a:pt x="0" y="28"/>
                    </a:lnTo>
                    <a:lnTo>
                      <a:pt x="3" y="34"/>
                    </a:lnTo>
                    <a:lnTo>
                      <a:pt x="3" y="40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13" y="48"/>
                    </a:lnTo>
                    <a:lnTo>
                      <a:pt x="17" y="47"/>
                    </a:lnTo>
                    <a:lnTo>
                      <a:pt x="21" y="42"/>
                    </a:lnTo>
                    <a:lnTo>
                      <a:pt x="23" y="41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4" y="44"/>
                    </a:lnTo>
                    <a:lnTo>
                      <a:pt x="35" y="45"/>
                    </a:lnTo>
                    <a:lnTo>
                      <a:pt x="41" y="45"/>
                    </a:lnTo>
                    <a:lnTo>
                      <a:pt x="42" y="47"/>
                    </a:lnTo>
                    <a:lnTo>
                      <a:pt x="44" y="52"/>
                    </a:lnTo>
                    <a:lnTo>
                      <a:pt x="47" y="58"/>
                    </a:lnTo>
                    <a:lnTo>
                      <a:pt x="48" y="61"/>
                    </a:lnTo>
                    <a:lnTo>
                      <a:pt x="51" y="62"/>
                    </a:lnTo>
                    <a:lnTo>
                      <a:pt x="55" y="68"/>
                    </a:lnTo>
                    <a:lnTo>
                      <a:pt x="61" y="71"/>
                    </a:lnTo>
                    <a:lnTo>
                      <a:pt x="64" y="72"/>
                    </a:lnTo>
                    <a:lnTo>
                      <a:pt x="66" y="75"/>
                    </a:lnTo>
                    <a:lnTo>
                      <a:pt x="78" y="83"/>
                    </a:lnTo>
                    <a:lnTo>
                      <a:pt x="81" y="85"/>
                    </a:lnTo>
                    <a:lnTo>
                      <a:pt x="83" y="85"/>
                    </a:lnTo>
                    <a:lnTo>
                      <a:pt x="92" y="88"/>
                    </a:lnTo>
                    <a:lnTo>
                      <a:pt x="96" y="90"/>
                    </a:lnTo>
                    <a:lnTo>
                      <a:pt x="99" y="90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105" y="93"/>
                    </a:lnTo>
                    <a:lnTo>
                      <a:pt x="106" y="97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20" y="105"/>
                    </a:lnTo>
                    <a:lnTo>
                      <a:pt x="121" y="110"/>
                    </a:lnTo>
                    <a:lnTo>
                      <a:pt x="126" y="120"/>
                    </a:lnTo>
                    <a:lnTo>
                      <a:pt x="123" y="120"/>
                    </a:lnTo>
                    <a:lnTo>
                      <a:pt x="120" y="121"/>
                    </a:lnTo>
                    <a:lnTo>
                      <a:pt x="120" y="124"/>
                    </a:lnTo>
                    <a:lnTo>
                      <a:pt x="120" y="127"/>
                    </a:lnTo>
                    <a:lnTo>
                      <a:pt x="119" y="129"/>
                    </a:lnTo>
                    <a:lnTo>
                      <a:pt x="120" y="131"/>
                    </a:lnTo>
                    <a:lnTo>
                      <a:pt x="123" y="131"/>
                    </a:lnTo>
                    <a:lnTo>
                      <a:pt x="126" y="131"/>
                    </a:lnTo>
                    <a:lnTo>
                      <a:pt x="128" y="127"/>
                    </a:lnTo>
                    <a:lnTo>
                      <a:pt x="130" y="121"/>
                    </a:lnTo>
                    <a:lnTo>
                      <a:pt x="133" y="117"/>
                    </a:lnTo>
                    <a:lnTo>
                      <a:pt x="138" y="116"/>
                    </a:lnTo>
                    <a:lnTo>
                      <a:pt x="138" y="110"/>
                    </a:lnTo>
                    <a:lnTo>
                      <a:pt x="136" y="109"/>
                    </a:lnTo>
                    <a:lnTo>
                      <a:pt x="133" y="107"/>
                    </a:lnTo>
                    <a:lnTo>
                      <a:pt x="130" y="106"/>
                    </a:lnTo>
                    <a:lnTo>
                      <a:pt x="128" y="103"/>
                    </a:lnTo>
                    <a:lnTo>
                      <a:pt x="130" y="97"/>
                    </a:lnTo>
                    <a:lnTo>
                      <a:pt x="133" y="95"/>
                    </a:lnTo>
                    <a:lnTo>
                      <a:pt x="134" y="93"/>
                    </a:lnTo>
                    <a:lnTo>
                      <a:pt x="143" y="95"/>
                    </a:lnTo>
                    <a:lnTo>
                      <a:pt x="148" y="97"/>
                    </a:lnTo>
                    <a:lnTo>
                      <a:pt x="152" y="100"/>
                    </a:lnTo>
                    <a:lnTo>
                      <a:pt x="152" y="96"/>
                    </a:lnTo>
                    <a:lnTo>
                      <a:pt x="148" y="92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4" name="Freeform 1097"/>
              <p:cNvSpPr>
                <a:spLocks noChangeAspect="1"/>
              </p:cNvSpPr>
              <p:nvPr/>
            </p:nvSpPr>
            <p:spPr bwMode="auto">
              <a:xfrm>
                <a:off x="3177" y="1024"/>
                <a:ext cx="42" cy="28"/>
              </a:xfrm>
              <a:custGeom>
                <a:avLst/>
                <a:gdLst>
                  <a:gd name="T0" fmla="*/ 37 w 42"/>
                  <a:gd name="T1" fmla="*/ 23 h 28"/>
                  <a:gd name="T2" fmla="*/ 37 w 42"/>
                  <a:gd name="T3" fmla="*/ 20 h 28"/>
                  <a:gd name="T4" fmla="*/ 41 w 42"/>
                  <a:gd name="T5" fmla="*/ 20 h 28"/>
                  <a:gd name="T6" fmla="*/ 42 w 42"/>
                  <a:gd name="T7" fmla="*/ 17 h 28"/>
                  <a:gd name="T8" fmla="*/ 42 w 42"/>
                  <a:gd name="T9" fmla="*/ 14 h 28"/>
                  <a:gd name="T10" fmla="*/ 39 w 42"/>
                  <a:gd name="T11" fmla="*/ 11 h 28"/>
                  <a:gd name="T12" fmla="*/ 35 w 42"/>
                  <a:gd name="T13" fmla="*/ 8 h 28"/>
                  <a:gd name="T14" fmla="*/ 37 w 42"/>
                  <a:gd name="T15" fmla="*/ 6 h 28"/>
                  <a:gd name="T16" fmla="*/ 34 w 42"/>
                  <a:gd name="T17" fmla="*/ 3 h 28"/>
                  <a:gd name="T18" fmla="*/ 28 w 42"/>
                  <a:gd name="T19" fmla="*/ 1 h 28"/>
                  <a:gd name="T20" fmla="*/ 22 w 42"/>
                  <a:gd name="T21" fmla="*/ 1 h 28"/>
                  <a:gd name="T22" fmla="*/ 17 w 42"/>
                  <a:gd name="T23" fmla="*/ 3 h 28"/>
                  <a:gd name="T24" fmla="*/ 14 w 42"/>
                  <a:gd name="T25" fmla="*/ 1 h 28"/>
                  <a:gd name="T26" fmla="*/ 10 w 42"/>
                  <a:gd name="T27" fmla="*/ 0 h 28"/>
                  <a:gd name="T28" fmla="*/ 6 w 42"/>
                  <a:gd name="T29" fmla="*/ 1 h 28"/>
                  <a:gd name="T30" fmla="*/ 0 w 42"/>
                  <a:gd name="T31" fmla="*/ 3 h 28"/>
                  <a:gd name="T32" fmla="*/ 3 w 42"/>
                  <a:gd name="T33" fmla="*/ 4 h 28"/>
                  <a:gd name="T34" fmla="*/ 6 w 42"/>
                  <a:gd name="T35" fmla="*/ 8 h 28"/>
                  <a:gd name="T36" fmla="*/ 8 w 42"/>
                  <a:gd name="T37" fmla="*/ 11 h 28"/>
                  <a:gd name="T38" fmla="*/ 14 w 42"/>
                  <a:gd name="T39" fmla="*/ 14 h 28"/>
                  <a:gd name="T40" fmla="*/ 14 w 42"/>
                  <a:gd name="T41" fmla="*/ 14 h 28"/>
                  <a:gd name="T42" fmla="*/ 18 w 42"/>
                  <a:gd name="T43" fmla="*/ 17 h 28"/>
                  <a:gd name="T44" fmla="*/ 18 w 42"/>
                  <a:gd name="T45" fmla="*/ 20 h 28"/>
                  <a:gd name="T46" fmla="*/ 24 w 42"/>
                  <a:gd name="T47" fmla="*/ 20 h 28"/>
                  <a:gd name="T48" fmla="*/ 27 w 42"/>
                  <a:gd name="T49" fmla="*/ 24 h 28"/>
                  <a:gd name="T50" fmla="*/ 34 w 42"/>
                  <a:gd name="T51" fmla="*/ 28 h 28"/>
                  <a:gd name="T52" fmla="*/ 37 w 42"/>
                  <a:gd name="T53" fmla="*/ 28 h 28"/>
                  <a:gd name="T54" fmla="*/ 37 w 42"/>
                  <a:gd name="T55" fmla="*/ 25 h 28"/>
                  <a:gd name="T56" fmla="*/ 37 w 42"/>
                  <a:gd name="T57" fmla="*/ 23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28"/>
                  <a:gd name="T89" fmla="*/ 42 w 42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28">
                    <a:moveTo>
                      <a:pt x="37" y="23"/>
                    </a:moveTo>
                    <a:lnTo>
                      <a:pt x="37" y="20"/>
                    </a:lnTo>
                    <a:lnTo>
                      <a:pt x="41" y="20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8" y="11"/>
                    </a:lnTo>
                    <a:lnTo>
                      <a:pt x="14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7" y="24"/>
                    </a:lnTo>
                    <a:lnTo>
                      <a:pt x="34" y="28"/>
                    </a:lnTo>
                    <a:lnTo>
                      <a:pt x="37" y="28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5" name="Freeform 1098"/>
              <p:cNvSpPr>
                <a:spLocks noChangeAspect="1"/>
              </p:cNvSpPr>
              <p:nvPr/>
            </p:nvSpPr>
            <p:spPr bwMode="auto">
              <a:xfrm>
                <a:off x="3177" y="1024"/>
                <a:ext cx="42" cy="28"/>
              </a:xfrm>
              <a:custGeom>
                <a:avLst/>
                <a:gdLst>
                  <a:gd name="T0" fmla="*/ 37 w 42"/>
                  <a:gd name="T1" fmla="*/ 23 h 28"/>
                  <a:gd name="T2" fmla="*/ 37 w 42"/>
                  <a:gd name="T3" fmla="*/ 20 h 28"/>
                  <a:gd name="T4" fmla="*/ 41 w 42"/>
                  <a:gd name="T5" fmla="*/ 20 h 28"/>
                  <a:gd name="T6" fmla="*/ 42 w 42"/>
                  <a:gd name="T7" fmla="*/ 17 h 28"/>
                  <a:gd name="T8" fmla="*/ 42 w 42"/>
                  <a:gd name="T9" fmla="*/ 14 h 28"/>
                  <a:gd name="T10" fmla="*/ 39 w 42"/>
                  <a:gd name="T11" fmla="*/ 11 h 28"/>
                  <a:gd name="T12" fmla="*/ 35 w 42"/>
                  <a:gd name="T13" fmla="*/ 8 h 28"/>
                  <a:gd name="T14" fmla="*/ 37 w 42"/>
                  <a:gd name="T15" fmla="*/ 6 h 28"/>
                  <a:gd name="T16" fmla="*/ 34 w 42"/>
                  <a:gd name="T17" fmla="*/ 3 h 28"/>
                  <a:gd name="T18" fmla="*/ 28 w 42"/>
                  <a:gd name="T19" fmla="*/ 1 h 28"/>
                  <a:gd name="T20" fmla="*/ 22 w 42"/>
                  <a:gd name="T21" fmla="*/ 1 h 28"/>
                  <a:gd name="T22" fmla="*/ 17 w 42"/>
                  <a:gd name="T23" fmla="*/ 3 h 28"/>
                  <a:gd name="T24" fmla="*/ 14 w 42"/>
                  <a:gd name="T25" fmla="*/ 1 h 28"/>
                  <a:gd name="T26" fmla="*/ 10 w 42"/>
                  <a:gd name="T27" fmla="*/ 0 h 28"/>
                  <a:gd name="T28" fmla="*/ 6 w 42"/>
                  <a:gd name="T29" fmla="*/ 1 h 28"/>
                  <a:gd name="T30" fmla="*/ 0 w 42"/>
                  <a:gd name="T31" fmla="*/ 3 h 28"/>
                  <a:gd name="T32" fmla="*/ 3 w 42"/>
                  <a:gd name="T33" fmla="*/ 4 h 28"/>
                  <a:gd name="T34" fmla="*/ 6 w 42"/>
                  <a:gd name="T35" fmla="*/ 8 h 28"/>
                  <a:gd name="T36" fmla="*/ 8 w 42"/>
                  <a:gd name="T37" fmla="*/ 11 h 28"/>
                  <a:gd name="T38" fmla="*/ 14 w 42"/>
                  <a:gd name="T39" fmla="*/ 14 h 28"/>
                  <a:gd name="T40" fmla="*/ 14 w 42"/>
                  <a:gd name="T41" fmla="*/ 14 h 28"/>
                  <a:gd name="T42" fmla="*/ 18 w 42"/>
                  <a:gd name="T43" fmla="*/ 17 h 28"/>
                  <a:gd name="T44" fmla="*/ 18 w 42"/>
                  <a:gd name="T45" fmla="*/ 20 h 28"/>
                  <a:gd name="T46" fmla="*/ 24 w 42"/>
                  <a:gd name="T47" fmla="*/ 20 h 28"/>
                  <a:gd name="T48" fmla="*/ 27 w 42"/>
                  <a:gd name="T49" fmla="*/ 24 h 28"/>
                  <a:gd name="T50" fmla="*/ 34 w 42"/>
                  <a:gd name="T51" fmla="*/ 28 h 28"/>
                  <a:gd name="T52" fmla="*/ 37 w 42"/>
                  <a:gd name="T53" fmla="*/ 28 h 28"/>
                  <a:gd name="T54" fmla="*/ 37 w 42"/>
                  <a:gd name="T55" fmla="*/ 25 h 28"/>
                  <a:gd name="T56" fmla="*/ 37 w 42"/>
                  <a:gd name="T57" fmla="*/ 23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28"/>
                  <a:gd name="T89" fmla="*/ 42 w 42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28">
                    <a:moveTo>
                      <a:pt x="37" y="23"/>
                    </a:moveTo>
                    <a:lnTo>
                      <a:pt x="37" y="20"/>
                    </a:lnTo>
                    <a:lnTo>
                      <a:pt x="41" y="20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8" y="11"/>
                    </a:lnTo>
                    <a:lnTo>
                      <a:pt x="14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7" y="24"/>
                    </a:lnTo>
                    <a:lnTo>
                      <a:pt x="34" y="28"/>
                    </a:lnTo>
                    <a:lnTo>
                      <a:pt x="37" y="28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6" name="Freeform 1099"/>
              <p:cNvSpPr>
                <a:spLocks noChangeAspect="1"/>
              </p:cNvSpPr>
              <p:nvPr/>
            </p:nvSpPr>
            <p:spPr bwMode="auto">
              <a:xfrm>
                <a:off x="3187" y="994"/>
                <a:ext cx="43" cy="40"/>
              </a:xfrm>
              <a:custGeom>
                <a:avLst/>
                <a:gdLst>
                  <a:gd name="T0" fmla="*/ 31 w 43"/>
                  <a:gd name="T1" fmla="*/ 34 h 40"/>
                  <a:gd name="T2" fmla="*/ 31 w 43"/>
                  <a:gd name="T3" fmla="*/ 29 h 40"/>
                  <a:gd name="T4" fmla="*/ 31 w 43"/>
                  <a:gd name="T5" fmla="*/ 26 h 40"/>
                  <a:gd name="T6" fmla="*/ 36 w 43"/>
                  <a:gd name="T7" fmla="*/ 24 h 40"/>
                  <a:gd name="T8" fmla="*/ 36 w 43"/>
                  <a:gd name="T9" fmla="*/ 22 h 40"/>
                  <a:gd name="T10" fmla="*/ 41 w 43"/>
                  <a:gd name="T11" fmla="*/ 20 h 40"/>
                  <a:gd name="T12" fmla="*/ 42 w 43"/>
                  <a:gd name="T13" fmla="*/ 16 h 40"/>
                  <a:gd name="T14" fmla="*/ 38 w 43"/>
                  <a:gd name="T15" fmla="*/ 13 h 40"/>
                  <a:gd name="T16" fmla="*/ 42 w 43"/>
                  <a:gd name="T17" fmla="*/ 13 h 40"/>
                  <a:gd name="T18" fmla="*/ 43 w 43"/>
                  <a:gd name="T19" fmla="*/ 7 h 40"/>
                  <a:gd name="T20" fmla="*/ 42 w 43"/>
                  <a:gd name="T21" fmla="*/ 3 h 40"/>
                  <a:gd name="T22" fmla="*/ 42 w 43"/>
                  <a:gd name="T23" fmla="*/ 3 h 40"/>
                  <a:gd name="T24" fmla="*/ 39 w 43"/>
                  <a:gd name="T25" fmla="*/ 0 h 40"/>
                  <a:gd name="T26" fmla="*/ 36 w 43"/>
                  <a:gd name="T27" fmla="*/ 0 h 40"/>
                  <a:gd name="T28" fmla="*/ 28 w 43"/>
                  <a:gd name="T29" fmla="*/ 3 h 40"/>
                  <a:gd name="T30" fmla="*/ 27 w 43"/>
                  <a:gd name="T31" fmla="*/ 3 h 40"/>
                  <a:gd name="T32" fmla="*/ 25 w 43"/>
                  <a:gd name="T33" fmla="*/ 6 h 40"/>
                  <a:gd name="T34" fmla="*/ 27 w 43"/>
                  <a:gd name="T35" fmla="*/ 9 h 40"/>
                  <a:gd name="T36" fmla="*/ 28 w 43"/>
                  <a:gd name="T37" fmla="*/ 13 h 40"/>
                  <a:gd name="T38" fmla="*/ 29 w 43"/>
                  <a:gd name="T39" fmla="*/ 14 h 40"/>
                  <a:gd name="T40" fmla="*/ 27 w 43"/>
                  <a:gd name="T41" fmla="*/ 16 h 40"/>
                  <a:gd name="T42" fmla="*/ 24 w 43"/>
                  <a:gd name="T43" fmla="*/ 17 h 40"/>
                  <a:gd name="T44" fmla="*/ 21 w 43"/>
                  <a:gd name="T45" fmla="*/ 16 h 40"/>
                  <a:gd name="T46" fmla="*/ 22 w 43"/>
                  <a:gd name="T47" fmla="*/ 9 h 40"/>
                  <a:gd name="T48" fmla="*/ 21 w 43"/>
                  <a:gd name="T49" fmla="*/ 7 h 40"/>
                  <a:gd name="T50" fmla="*/ 19 w 43"/>
                  <a:gd name="T51" fmla="*/ 5 h 40"/>
                  <a:gd name="T52" fmla="*/ 14 w 43"/>
                  <a:gd name="T53" fmla="*/ 16 h 40"/>
                  <a:gd name="T54" fmla="*/ 10 w 43"/>
                  <a:gd name="T55" fmla="*/ 22 h 40"/>
                  <a:gd name="T56" fmla="*/ 8 w 43"/>
                  <a:gd name="T57" fmla="*/ 27 h 40"/>
                  <a:gd name="T58" fmla="*/ 5 w 43"/>
                  <a:gd name="T59" fmla="*/ 27 h 40"/>
                  <a:gd name="T60" fmla="*/ 4 w 43"/>
                  <a:gd name="T61" fmla="*/ 27 h 40"/>
                  <a:gd name="T62" fmla="*/ 3 w 43"/>
                  <a:gd name="T63" fmla="*/ 29 h 40"/>
                  <a:gd name="T64" fmla="*/ 0 w 43"/>
                  <a:gd name="T65" fmla="*/ 30 h 40"/>
                  <a:gd name="T66" fmla="*/ 3 w 43"/>
                  <a:gd name="T67" fmla="*/ 31 h 40"/>
                  <a:gd name="T68" fmla="*/ 8 w 43"/>
                  <a:gd name="T69" fmla="*/ 33 h 40"/>
                  <a:gd name="T70" fmla="*/ 12 w 43"/>
                  <a:gd name="T71" fmla="*/ 31 h 40"/>
                  <a:gd name="T72" fmla="*/ 18 w 43"/>
                  <a:gd name="T73" fmla="*/ 31 h 40"/>
                  <a:gd name="T74" fmla="*/ 24 w 43"/>
                  <a:gd name="T75" fmla="*/ 33 h 40"/>
                  <a:gd name="T76" fmla="*/ 27 w 43"/>
                  <a:gd name="T77" fmla="*/ 36 h 40"/>
                  <a:gd name="T78" fmla="*/ 25 w 43"/>
                  <a:gd name="T79" fmla="*/ 38 h 40"/>
                  <a:gd name="T80" fmla="*/ 28 w 43"/>
                  <a:gd name="T81" fmla="*/ 40 h 40"/>
                  <a:gd name="T82" fmla="*/ 28 w 43"/>
                  <a:gd name="T83" fmla="*/ 37 h 40"/>
                  <a:gd name="T84" fmla="*/ 31 w 43"/>
                  <a:gd name="T85" fmla="*/ 34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"/>
                  <a:gd name="T130" fmla="*/ 0 h 40"/>
                  <a:gd name="T131" fmla="*/ 43 w 43"/>
                  <a:gd name="T132" fmla="*/ 40 h 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" h="40">
                    <a:moveTo>
                      <a:pt x="31" y="34"/>
                    </a:moveTo>
                    <a:lnTo>
                      <a:pt x="31" y="29"/>
                    </a:lnTo>
                    <a:lnTo>
                      <a:pt x="31" y="26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41" y="20"/>
                    </a:lnTo>
                    <a:lnTo>
                      <a:pt x="42" y="16"/>
                    </a:lnTo>
                    <a:lnTo>
                      <a:pt x="38" y="13"/>
                    </a:lnTo>
                    <a:lnTo>
                      <a:pt x="42" y="13"/>
                    </a:lnTo>
                    <a:lnTo>
                      <a:pt x="43" y="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6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4" y="17"/>
                    </a:lnTo>
                    <a:lnTo>
                      <a:pt x="21" y="16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24" y="33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7" name="Freeform 1100"/>
              <p:cNvSpPr>
                <a:spLocks noChangeAspect="1"/>
              </p:cNvSpPr>
              <p:nvPr/>
            </p:nvSpPr>
            <p:spPr bwMode="auto">
              <a:xfrm>
                <a:off x="3187" y="994"/>
                <a:ext cx="43" cy="40"/>
              </a:xfrm>
              <a:custGeom>
                <a:avLst/>
                <a:gdLst>
                  <a:gd name="T0" fmla="*/ 31 w 43"/>
                  <a:gd name="T1" fmla="*/ 34 h 40"/>
                  <a:gd name="T2" fmla="*/ 31 w 43"/>
                  <a:gd name="T3" fmla="*/ 29 h 40"/>
                  <a:gd name="T4" fmla="*/ 31 w 43"/>
                  <a:gd name="T5" fmla="*/ 26 h 40"/>
                  <a:gd name="T6" fmla="*/ 36 w 43"/>
                  <a:gd name="T7" fmla="*/ 24 h 40"/>
                  <a:gd name="T8" fmla="*/ 36 w 43"/>
                  <a:gd name="T9" fmla="*/ 22 h 40"/>
                  <a:gd name="T10" fmla="*/ 41 w 43"/>
                  <a:gd name="T11" fmla="*/ 20 h 40"/>
                  <a:gd name="T12" fmla="*/ 42 w 43"/>
                  <a:gd name="T13" fmla="*/ 16 h 40"/>
                  <a:gd name="T14" fmla="*/ 38 w 43"/>
                  <a:gd name="T15" fmla="*/ 13 h 40"/>
                  <a:gd name="T16" fmla="*/ 42 w 43"/>
                  <a:gd name="T17" fmla="*/ 13 h 40"/>
                  <a:gd name="T18" fmla="*/ 43 w 43"/>
                  <a:gd name="T19" fmla="*/ 7 h 40"/>
                  <a:gd name="T20" fmla="*/ 42 w 43"/>
                  <a:gd name="T21" fmla="*/ 3 h 40"/>
                  <a:gd name="T22" fmla="*/ 42 w 43"/>
                  <a:gd name="T23" fmla="*/ 3 h 40"/>
                  <a:gd name="T24" fmla="*/ 39 w 43"/>
                  <a:gd name="T25" fmla="*/ 0 h 40"/>
                  <a:gd name="T26" fmla="*/ 36 w 43"/>
                  <a:gd name="T27" fmla="*/ 0 h 40"/>
                  <a:gd name="T28" fmla="*/ 28 w 43"/>
                  <a:gd name="T29" fmla="*/ 3 h 40"/>
                  <a:gd name="T30" fmla="*/ 27 w 43"/>
                  <a:gd name="T31" fmla="*/ 3 h 40"/>
                  <a:gd name="T32" fmla="*/ 25 w 43"/>
                  <a:gd name="T33" fmla="*/ 6 h 40"/>
                  <a:gd name="T34" fmla="*/ 27 w 43"/>
                  <a:gd name="T35" fmla="*/ 9 h 40"/>
                  <a:gd name="T36" fmla="*/ 28 w 43"/>
                  <a:gd name="T37" fmla="*/ 13 h 40"/>
                  <a:gd name="T38" fmla="*/ 29 w 43"/>
                  <a:gd name="T39" fmla="*/ 14 h 40"/>
                  <a:gd name="T40" fmla="*/ 27 w 43"/>
                  <a:gd name="T41" fmla="*/ 16 h 40"/>
                  <a:gd name="T42" fmla="*/ 24 w 43"/>
                  <a:gd name="T43" fmla="*/ 17 h 40"/>
                  <a:gd name="T44" fmla="*/ 21 w 43"/>
                  <a:gd name="T45" fmla="*/ 16 h 40"/>
                  <a:gd name="T46" fmla="*/ 22 w 43"/>
                  <a:gd name="T47" fmla="*/ 9 h 40"/>
                  <a:gd name="T48" fmla="*/ 21 w 43"/>
                  <a:gd name="T49" fmla="*/ 7 h 40"/>
                  <a:gd name="T50" fmla="*/ 19 w 43"/>
                  <a:gd name="T51" fmla="*/ 5 h 40"/>
                  <a:gd name="T52" fmla="*/ 14 w 43"/>
                  <a:gd name="T53" fmla="*/ 16 h 40"/>
                  <a:gd name="T54" fmla="*/ 10 w 43"/>
                  <a:gd name="T55" fmla="*/ 22 h 40"/>
                  <a:gd name="T56" fmla="*/ 8 w 43"/>
                  <a:gd name="T57" fmla="*/ 27 h 40"/>
                  <a:gd name="T58" fmla="*/ 5 w 43"/>
                  <a:gd name="T59" fmla="*/ 27 h 40"/>
                  <a:gd name="T60" fmla="*/ 4 w 43"/>
                  <a:gd name="T61" fmla="*/ 27 h 40"/>
                  <a:gd name="T62" fmla="*/ 3 w 43"/>
                  <a:gd name="T63" fmla="*/ 29 h 40"/>
                  <a:gd name="T64" fmla="*/ 0 w 43"/>
                  <a:gd name="T65" fmla="*/ 30 h 40"/>
                  <a:gd name="T66" fmla="*/ 3 w 43"/>
                  <a:gd name="T67" fmla="*/ 31 h 40"/>
                  <a:gd name="T68" fmla="*/ 8 w 43"/>
                  <a:gd name="T69" fmla="*/ 33 h 40"/>
                  <a:gd name="T70" fmla="*/ 12 w 43"/>
                  <a:gd name="T71" fmla="*/ 31 h 40"/>
                  <a:gd name="T72" fmla="*/ 18 w 43"/>
                  <a:gd name="T73" fmla="*/ 31 h 40"/>
                  <a:gd name="T74" fmla="*/ 24 w 43"/>
                  <a:gd name="T75" fmla="*/ 33 h 40"/>
                  <a:gd name="T76" fmla="*/ 27 w 43"/>
                  <a:gd name="T77" fmla="*/ 36 h 40"/>
                  <a:gd name="T78" fmla="*/ 25 w 43"/>
                  <a:gd name="T79" fmla="*/ 38 h 40"/>
                  <a:gd name="T80" fmla="*/ 28 w 43"/>
                  <a:gd name="T81" fmla="*/ 40 h 40"/>
                  <a:gd name="T82" fmla="*/ 28 w 43"/>
                  <a:gd name="T83" fmla="*/ 37 h 40"/>
                  <a:gd name="T84" fmla="*/ 31 w 43"/>
                  <a:gd name="T85" fmla="*/ 34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"/>
                  <a:gd name="T130" fmla="*/ 0 h 40"/>
                  <a:gd name="T131" fmla="*/ 43 w 43"/>
                  <a:gd name="T132" fmla="*/ 40 h 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" h="40">
                    <a:moveTo>
                      <a:pt x="31" y="34"/>
                    </a:moveTo>
                    <a:lnTo>
                      <a:pt x="31" y="29"/>
                    </a:lnTo>
                    <a:lnTo>
                      <a:pt x="31" y="26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41" y="20"/>
                    </a:lnTo>
                    <a:lnTo>
                      <a:pt x="42" y="16"/>
                    </a:lnTo>
                    <a:lnTo>
                      <a:pt x="38" y="13"/>
                    </a:lnTo>
                    <a:lnTo>
                      <a:pt x="42" y="13"/>
                    </a:lnTo>
                    <a:lnTo>
                      <a:pt x="43" y="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6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4" y="17"/>
                    </a:lnTo>
                    <a:lnTo>
                      <a:pt x="21" y="16"/>
                    </a:lnTo>
                    <a:lnTo>
                      <a:pt x="22" y="9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24" y="33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31" y="34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8" name="Freeform 1101"/>
              <p:cNvSpPr>
                <a:spLocks noChangeAspect="1"/>
              </p:cNvSpPr>
              <p:nvPr/>
            </p:nvSpPr>
            <p:spPr bwMode="auto">
              <a:xfrm>
                <a:off x="3215" y="976"/>
                <a:ext cx="96" cy="109"/>
              </a:xfrm>
              <a:custGeom>
                <a:avLst/>
                <a:gdLst>
                  <a:gd name="T0" fmla="*/ 30 w 96"/>
                  <a:gd name="T1" fmla="*/ 103 h 109"/>
                  <a:gd name="T2" fmla="*/ 45 w 96"/>
                  <a:gd name="T3" fmla="*/ 109 h 109"/>
                  <a:gd name="T4" fmla="*/ 58 w 96"/>
                  <a:gd name="T5" fmla="*/ 107 h 109"/>
                  <a:gd name="T6" fmla="*/ 72 w 96"/>
                  <a:gd name="T7" fmla="*/ 103 h 109"/>
                  <a:gd name="T8" fmla="*/ 79 w 96"/>
                  <a:gd name="T9" fmla="*/ 102 h 109"/>
                  <a:gd name="T10" fmla="*/ 82 w 96"/>
                  <a:gd name="T11" fmla="*/ 95 h 109"/>
                  <a:gd name="T12" fmla="*/ 87 w 96"/>
                  <a:gd name="T13" fmla="*/ 90 h 109"/>
                  <a:gd name="T14" fmla="*/ 77 w 96"/>
                  <a:gd name="T15" fmla="*/ 81 h 109"/>
                  <a:gd name="T16" fmla="*/ 72 w 96"/>
                  <a:gd name="T17" fmla="*/ 71 h 109"/>
                  <a:gd name="T18" fmla="*/ 72 w 96"/>
                  <a:gd name="T19" fmla="*/ 64 h 109"/>
                  <a:gd name="T20" fmla="*/ 83 w 96"/>
                  <a:gd name="T21" fmla="*/ 59 h 109"/>
                  <a:gd name="T22" fmla="*/ 89 w 96"/>
                  <a:gd name="T23" fmla="*/ 54 h 109"/>
                  <a:gd name="T24" fmla="*/ 96 w 96"/>
                  <a:gd name="T25" fmla="*/ 55 h 109"/>
                  <a:gd name="T26" fmla="*/ 93 w 96"/>
                  <a:gd name="T27" fmla="*/ 44 h 109"/>
                  <a:gd name="T28" fmla="*/ 92 w 96"/>
                  <a:gd name="T29" fmla="*/ 34 h 109"/>
                  <a:gd name="T30" fmla="*/ 86 w 96"/>
                  <a:gd name="T31" fmla="*/ 27 h 109"/>
                  <a:gd name="T32" fmla="*/ 87 w 96"/>
                  <a:gd name="T33" fmla="*/ 17 h 109"/>
                  <a:gd name="T34" fmla="*/ 83 w 96"/>
                  <a:gd name="T35" fmla="*/ 10 h 109"/>
                  <a:gd name="T36" fmla="*/ 79 w 96"/>
                  <a:gd name="T37" fmla="*/ 4 h 109"/>
                  <a:gd name="T38" fmla="*/ 75 w 96"/>
                  <a:gd name="T39" fmla="*/ 4 h 109"/>
                  <a:gd name="T40" fmla="*/ 72 w 96"/>
                  <a:gd name="T41" fmla="*/ 4 h 109"/>
                  <a:gd name="T42" fmla="*/ 69 w 96"/>
                  <a:gd name="T43" fmla="*/ 4 h 109"/>
                  <a:gd name="T44" fmla="*/ 62 w 96"/>
                  <a:gd name="T45" fmla="*/ 8 h 109"/>
                  <a:gd name="T46" fmla="*/ 56 w 96"/>
                  <a:gd name="T47" fmla="*/ 11 h 109"/>
                  <a:gd name="T48" fmla="*/ 55 w 96"/>
                  <a:gd name="T49" fmla="*/ 8 h 109"/>
                  <a:gd name="T50" fmla="*/ 51 w 96"/>
                  <a:gd name="T51" fmla="*/ 7 h 109"/>
                  <a:gd name="T52" fmla="*/ 45 w 96"/>
                  <a:gd name="T53" fmla="*/ 1 h 109"/>
                  <a:gd name="T54" fmla="*/ 32 w 96"/>
                  <a:gd name="T55" fmla="*/ 0 h 109"/>
                  <a:gd name="T56" fmla="*/ 31 w 96"/>
                  <a:gd name="T57" fmla="*/ 4 h 109"/>
                  <a:gd name="T58" fmla="*/ 35 w 96"/>
                  <a:gd name="T59" fmla="*/ 14 h 109"/>
                  <a:gd name="T60" fmla="*/ 31 w 96"/>
                  <a:gd name="T61" fmla="*/ 14 h 109"/>
                  <a:gd name="T62" fmla="*/ 28 w 96"/>
                  <a:gd name="T63" fmla="*/ 17 h 109"/>
                  <a:gd name="T64" fmla="*/ 24 w 96"/>
                  <a:gd name="T65" fmla="*/ 16 h 109"/>
                  <a:gd name="T66" fmla="*/ 14 w 96"/>
                  <a:gd name="T67" fmla="*/ 17 h 109"/>
                  <a:gd name="T68" fmla="*/ 15 w 96"/>
                  <a:gd name="T69" fmla="*/ 25 h 109"/>
                  <a:gd name="T70" fmla="*/ 10 w 96"/>
                  <a:gd name="T71" fmla="*/ 31 h 109"/>
                  <a:gd name="T72" fmla="*/ 11 w 96"/>
                  <a:gd name="T73" fmla="*/ 38 h 109"/>
                  <a:gd name="T74" fmla="*/ 8 w 96"/>
                  <a:gd name="T75" fmla="*/ 42 h 109"/>
                  <a:gd name="T76" fmla="*/ 3 w 96"/>
                  <a:gd name="T77" fmla="*/ 47 h 109"/>
                  <a:gd name="T78" fmla="*/ 0 w 96"/>
                  <a:gd name="T79" fmla="*/ 55 h 109"/>
                  <a:gd name="T80" fmla="*/ 1 w 96"/>
                  <a:gd name="T81" fmla="*/ 58 h 109"/>
                  <a:gd name="T82" fmla="*/ 4 w 96"/>
                  <a:gd name="T83" fmla="*/ 65 h 109"/>
                  <a:gd name="T84" fmla="*/ 1 w 96"/>
                  <a:gd name="T85" fmla="*/ 68 h 109"/>
                  <a:gd name="T86" fmla="*/ 6 w 96"/>
                  <a:gd name="T87" fmla="*/ 73 h 109"/>
                  <a:gd name="T88" fmla="*/ 7 w 96"/>
                  <a:gd name="T89" fmla="*/ 81 h 109"/>
                  <a:gd name="T90" fmla="*/ 17 w 96"/>
                  <a:gd name="T91" fmla="*/ 83 h 109"/>
                  <a:gd name="T92" fmla="*/ 20 w 96"/>
                  <a:gd name="T93" fmla="*/ 90 h 109"/>
                  <a:gd name="T94" fmla="*/ 17 w 96"/>
                  <a:gd name="T95" fmla="*/ 106 h 109"/>
                  <a:gd name="T96" fmla="*/ 18 w 96"/>
                  <a:gd name="T97" fmla="*/ 106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"/>
                  <a:gd name="T148" fmla="*/ 0 h 109"/>
                  <a:gd name="T149" fmla="*/ 96 w 96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" h="109">
                    <a:moveTo>
                      <a:pt x="25" y="106"/>
                    </a:moveTo>
                    <a:lnTo>
                      <a:pt x="30" y="103"/>
                    </a:lnTo>
                    <a:lnTo>
                      <a:pt x="39" y="106"/>
                    </a:lnTo>
                    <a:lnTo>
                      <a:pt x="45" y="109"/>
                    </a:lnTo>
                    <a:lnTo>
                      <a:pt x="49" y="106"/>
                    </a:lnTo>
                    <a:lnTo>
                      <a:pt x="58" y="107"/>
                    </a:lnTo>
                    <a:lnTo>
                      <a:pt x="63" y="106"/>
                    </a:lnTo>
                    <a:lnTo>
                      <a:pt x="72" y="103"/>
                    </a:lnTo>
                    <a:lnTo>
                      <a:pt x="79" y="106"/>
                    </a:lnTo>
                    <a:lnTo>
                      <a:pt x="79" y="102"/>
                    </a:lnTo>
                    <a:lnTo>
                      <a:pt x="77" y="97"/>
                    </a:lnTo>
                    <a:lnTo>
                      <a:pt x="82" y="95"/>
                    </a:lnTo>
                    <a:lnTo>
                      <a:pt x="83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77" y="81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72" y="64"/>
                    </a:lnTo>
                    <a:lnTo>
                      <a:pt x="77" y="62"/>
                    </a:lnTo>
                    <a:lnTo>
                      <a:pt x="83" y="59"/>
                    </a:lnTo>
                    <a:lnTo>
                      <a:pt x="87" y="58"/>
                    </a:lnTo>
                    <a:lnTo>
                      <a:pt x="89" y="54"/>
                    </a:lnTo>
                    <a:lnTo>
                      <a:pt x="93" y="54"/>
                    </a:lnTo>
                    <a:lnTo>
                      <a:pt x="96" y="55"/>
                    </a:lnTo>
                    <a:lnTo>
                      <a:pt x="96" y="48"/>
                    </a:lnTo>
                    <a:lnTo>
                      <a:pt x="93" y="44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92" y="30"/>
                    </a:lnTo>
                    <a:lnTo>
                      <a:pt x="86" y="27"/>
                    </a:lnTo>
                    <a:lnTo>
                      <a:pt x="89" y="20"/>
                    </a:lnTo>
                    <a:lnTo>
                      <a:pt x="87" y="17"/>
                    </a:lnTo>
                    <a:lnTo>
                      <a:pt x="87" y="11"/>
                    </a:lnTo>
                    <a:lnTo>
                      <a:pt x="83" y="10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6" y="1"/>
                    </a:lnTo>
                    <a:lnTo>
                      <a:pt x="75" y="4"/>
                    </a:lnTo>
                    <a:lnTo>
                      <a:pt x="73" y="6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5" y="8"/>
                    </a:lnTo>
                    <a:lnTo>
                      <a:pt x="55" y="4"/>
                    </a:lnTo>
                    <a:lnTo>
                      <a:pt x="51" y="7"/>
                    </a:lnTo>
                    <a:lnTo>
                      <a:pt x="45" y="4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6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4" y="16"/>
                    </a:lnTo>
                    <a:lnTo>
                      <a:pt x="17" y="16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5" y="25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1" y="38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4" y="62"/>
                    </a:lnTo>
                    <a:lnTo>
                      <a:pt x="4" y="65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6" y="73"/>
                    </a:lnTo>
                    <a:lnTo>
                      <a:pt x="3" y="78"/>
                    </a:lnTo>
                    <a:lnTo>
                      <a:pt x="7" y="81"/>
                    </a:lnTo>
                    <a:lnTo>
                      <a:pt x="10" y="82"/>
                    </a:lnTo>
                    <a:lnTo>
                      <a:pt x="17" y="83"/>
                    </a:lnTo>
                    <a:lnTo>
                      <a:pt x="24" y="86"/>
                    </a:lnTo>
                    <a:lnTo>
                      <a:pt x="20" y="90"/>
                    </a:lnTo>
                    <a:lnTo>
                      <a:pt x="18" y="95"/>
                    </a:lnTo>
                    <a:lnTo>
                      <a:pt x="17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25" y="10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49" name="Freeform 1102"/>
              <p:cNvSpPr>
                <a:spLocks noChangeAspect="1"/>
              </p:cNvSpPr>
              <p:nvPr/>
            </p:nvSpPr>
            <p:spPr bwMode="auto">
              <a:xfrm>
                <a:off x="3215" y="976"/>
                <a:ext cx="96" cy="109"/>
              </a:xfrm>
              <a:custGeom>
                <a:avLst/>
                <a:gdLst>
                  <a:gd name="T0" fmla="*/ 30 w 96"/>
                  <a:gd name="T1" fmla="*/ 103 h 109"/>
                  <a:gd name="T2" fmla="*/ 45 w 96"/>
                  <a:gd name="T3" fmla="*/ 109 h 109"/>
                  <a:gd name="T4" fmla="*/ 58 w 96"/>
                  <a:gd name="T5" fmla="*/ 107 h 109"/>
                  <a:gd name="T6" fmla="*/ 72 w 96"/>
                  <a:gd name="T7" fmla="*/ 103 h 109"/>
                  <a:gd name="T8" fmla="*/ 79 w 96"/>
                  <a:gd name="T9" fmla="*/ 102 h 109"/>
                  <a:gd name="T10" fmla="*/ 82 w 96"/>
                  <a:gd name="T11" fmla="*/ 95 h 109"/>
                  <a:gd name="T12" fmla="*/ 87 w 96"/>
                  <a:gd name="T13" fmla="*/ 90 h 109"/>
                  <a:gd name="T14" fmla="*/ 77 w 96"/>
                  <a:gd name="T15" fmla="*/ 81 h 109"/>
                  <a:gd name="T16" fmla="*/ 72 w 96"/>
                  <a:gd name="T17" fmla="*/ 71 h 109"/>
                  <a:gd name="T18" fmla="*/ 72 w 96"/>
                  <a:gd name="T19" fmla="*/ 64 h 109"/>
                  <a:gd name="T20" fmla="*/ 83 w 96"/>
                  <a:gd name="T21" fmla="*/ 59 h 109"/>
                  <a:gd name="T22" fmla="*/ 89 w 96"/>
                  <a:gd name="T23" fmla="*/ 54 h 109"/>
                  <a:gd name="T24" fmla="*/ 96 w 96"/>
                  <a:gd name="T25" fmla="*/ 55 h 109"/>
                  <a:gd name="T26" fmla="*/ 93 w 96"/>
                  <a:gd name="T27" fmla="*/ 44 h 109"/>
                  <a:gd name="T28" fmla="*/ 92 w 96"/>
                  <a:gd name="T29" fmla="*/ 34 h 109"/>
                  <a:gd name="T30" fmla="*/ 86 w 96"/>
                  <a:gd name="T31" fmla="*/ 27 h 109"/>
                  <a:gd name="T32" fmla="*/ 87 w 96"/>
                  <a:gd name="T33" fmla="*/ 17 h 109"/>
                  <a:gd name="T34" fmla="*/ 83 w 96"/>
                  <a:gd name="T35" fmla="*/ 10 h 109"/>
                  <a:gd name="T36" fmla="*/ 79 w 96"/>
                  <a:gd name="T37" fmla="*/ 4 h 109"/>
                  <a:gd name="T38" fmla="*/ 75 w 96"/>
                  <a:gd name="T39" fmla="*/ 4 h 109"/>
                  <a:gd name="T40" fmla="*/ 72 w 96"/>
                  <a:gd name="T41" fmla="*/ 4 h 109"/>
                  <a:gd name="T42" fmla="*/ 69 w 96"/>
                  <a:gd name="T43" fmla="*/ 4 h 109"/>
                  <a:gd name="T44" fmla="*/ 62 w 96"/>
                  <a:gd name="T45" fmla="*/ 8 h 109"/>
                  <a:gd name="T46" fmla="*/ 56 w 96"/>
                  <a:gd name="T47" fmla="*/ 11 h 109"/>
                  <a:gd name="T48" fmla="*/ 55 w 96"/>
                  <a:gd name="T49" fmla="*/ 8 h 109"/>
                  <a:gd name="T50" fmla="*/ 51 w 96"/>
                  <a:gd name="T51" fmla="*/ 7 h 109"/>
                  <a:gd name="T52" fmla="*/ 45 w 96"/>
                  <a:gd name="T53" fmla="*/ 1 h 109"/>
                  <a:gd name="T54" fmla="*/ 32 w 96"/>
                  <a:gd name="T55" fmla="*/ 0 h 109"/>
                  <a:gd name="T56" fmla="*/ 31 w 96"/>
                  <a:gd name="T57" fmla="*/ 4 h 109"/>
                  <a:gd name="T58" fmla="*/ 35 w 96"/>
                  <a:gd name="T59" fmla="*/ 14 h 109"/>
                  <a:gd name="T60" fmla="*/ 31 w 96"/>
                  <a:gd name="T61" fmla="*/ 14 h 109"/>
                  <a:gd name="T62" fmla="*/ 28 w 96"/>
                  <a:gd name="T63" fmla="*/ 17 h 109"/>
                  <a:gd name="T64" fmla="*/ 24 w 96"/>
                  <a:gd name="T65" fmla="*/ 16 h 109"/>
                  <a:gd name="T66" fmla="*/ 14 w 96"/>
                  <a:gd name="T67" fmla="*/ 17 h 109"/>
                  <a:gd name="T68" fmla="*/ 15 w 96"/>
                  <a:gd name="T69" fmla="*/ 25 h 109"/>
                  <a:gd name="T70" fmla="*/ 10 w 96"/>
                  <a:gd name="T71" fmla="*/ 31 h 109"/>
                  <a:gd name="T72" fmla="*/ 11 w 96"/>
                  <a:gd name="T73" fmla="*/ 38 h 109"/>
                  <a:gd name="T74" fmla="*/ 8 w 96"/>
                  <a:gd name="T75" fmla="*/ 42 h 109"/>
                  <a:gd name="T76" fmla="*/ 3 w 96"/>
                  <a:gd name="T77" fmla="*/ 47 h 109"/>
                  <a:gd name="T78" fmla="*/ 0 w 96"/>
                  <a:gd name="T79" fmla="*/ 55 h 109"/>
                  <a:gd name="T80" fmla="*/ 1 w 96"/>
                  <a:gd name="T81" fmla="*/ 58 h 109"/>
                  <a:gd name="T82" fmla="*/ 4 w 96"/>
                  <a:gd name="T83" fmla="*/ 65 h 109"/>
                  <a:gd name="T84" fmla="*/ 1 w 96"/>
                  <a:gd name="T85" fmla="*/ 68 h 109"/>
                  <a:gd name="T86" fmla="*/ 6 w 96"/>
                  <a:gd name="T87" fmla="*/ 73 h 109"/>
                  <a:gd name="T88" fmla="*/ 7 w 96"/>
                  <a:gd name="T89" fmla="*/ 81 h 109"/>
                  <a:gd name="T90" fmla="*/ 17 w 96"/>
                  <a:gd name="T91" fmla="*/ 83 h 109"/>
                  <a:gd name="T92" fmla="*/ 20 w 96"/>
                  <a:gd name="T93" fmla="*/ 90 h 109"/>
                  <a:gd name="T94" fmla="*/ 17 w 96"/>
                  <a:gd name="T95" fmla="*/ 106 h 109"/>
                  <a:gd name="T96" fmla="*/ 18 w 96"/>
                  <a:gd name="T97" fmla="*/ 106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"/>
                  <a:gd name="T148" fmla="*/ 0 h 109"/>
                  <a:gd name="T149" fmla="*/ 96 w 96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" h="109">
                    <a:moveTo>
                      <a:pt x="25" y="106"/>
                    </a:moveTo>
                    <a:lnTo>
                      <a:pt x="30" y="103"/>
                    </a:lnTo>
                    <a:lnTo>
                      <a:pt x="39" y="106"/>
                    </a:lnTo>
                    <a:lnTo>
                      <a:pt x="45" y="109"/>
                    </a:lnTo>
                    <a:lnTo>
                      <a:pt x="49" y="106"/>
                    </a:lnTo>
                    <a:lnTo>
                      <a:pt x="58" y="107"/>
                    </a:lnTo>
                    <a:lnTo>
                      <a:pt x="63" y="106"/>
                    </a:lnTo>
                    <a:lnTo>
                      <a:pt x="72" y="103"/>
                    </a:lnTo>
                    <a:lnTo>
                      <a:pt x="79" y="106"/>
                    </a:lnTo>
                    <a:lnTo>
                      <a:pt x="79" y="102"/>
                    </a:lnTo>
                    <a:lnTo>
                      <a:pt x="77" y="97"/>
                    </a:lnTo>
                    <a:lnTo>
                      <a:pt x="82" y="95"/>
                    </a:lnTo>
                    <a:lnTo>
                      <a:pt x="83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77" y="81"/>
                    </a:lnTo>
                    <a:lnTo>
                      <a:pt x="70" y="75"/>
                    </a:lnTo>
                    <a:lnTo>
                      <a:pt x="72" y="71"/>
                    </a:lnTo>
                    <a:lnTo>
                      <a:pt x="68" y="66"/>
                    </a:lnTo>
                    <a:lnTo>
                      <a:pt x="72" y="64"/>
                    </a:lnTo>
                    <a:lnTo>
                      <a:pt x="77" y="62"/>
                    </a:lnTo>
                    <a:lnTo>
                      <a:pt x="83" y="59"/>
                    </a:lnTo>
                    <a:lnTo>
                      <a:pt x="87" y="58"/>
                    </a:lnTo>
                    <a:lnTo>
                      <a:pt x="89" y="54"/>
                    </a:lnTo>
                    <a:lnTo>
                      <a:pt x="93" y="54"/>
                    </a:lnTo>
                    <a:lnTo>
                      <a:pt x="96" y="55"/>
                    </a:lnTo>
                    <a:lnTo>
                      <a:pt x="96" y="48"/>
                    </a:lnTo>
                    <a:lnTo>
                      <a:pt x="93" y="44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92" y="30"/>
                    </a:lnTo>
                    <a:lnTo>
                      <a:pt x="86" y="27"/>
                    </a:lnTo>
                    <a:lnTo>
                      <a:pt x="89" y="20"/>
                    </a:lnTo>
                    <a:lnTo>
                      <a:pt x="87" y="17"/>
                    </a:lnTo>
                    <a:lnTo>
                      <a:pt x="87" y="11"/>
                    </a:lnTo>
                    <a:lnTo>
                      <a:pt x="83" y="10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6" y="1"/>
                    </a:lnTo>
                    <a:lnTo>
                      <a:pt x="75" y="4"/>
                    </a:lnTo>
                    <a:lnTo>
                      <a:pt x="73" y="6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5" y="8"/>
                    </a:lnTo>
                    <a:lnTo>
                      <a:pt x="55" y="4"/>
                    </a:lnTo>
                    <a:lnTo>
                      <a:pt x="51" y="7"/>
                    </a:lnTo>
                    <a:lnTo>
                      <a:pt x="45" y="4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6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4" y="16"/>
                    </a:lnTo>
                    <a:lnTo>
                      <a:pt x="17" y="16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5" y="25"/>
                    </a:lnTo>
                    <a:lnTo>
                      <a:pt x="13" y="30"/>
                    </a:lnTo>
                    <a:lnTo>
                      <a:pt x="10" y="31"/>
                    </a:lnTo>
                    <a:lnTo>
                      <a:pt x="13" y="34"/>
                    </a:lnTo>
                    <a:lnTo>
                      <a:pt x="11" y="38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4" y="62"/>
                    </a:lnTo>
                    <a:lnTo>
                      <a:pt x="4" y="65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6" y="73"/>
                    </a:lnTo>
                    <a:lnTo>
                      <a:pt x="3" y="78"/>
                    </a:lnTo>
                    <a:lnTo>
                      <a:pt x="7" y="81"/>
                    </a:lnTo>
                    <a:lnTo>
                      <a:pt x="10" y="82"/>
                    </a:lnTo>
                    <a:lnTo>
                      <a:pt x="17" y="83"/>
                    </a:lnTo>
                    <a:lnTo>
                      <a:pt x="24" y="86"/>
                    </a:lnTo>
                    <a:lnTo>
                      <a:pt x="20" y="90"/>
                    </a:lnTo>
                    <a:lnTo>
                      <a:pt x="18" y="95"/>
                    </a:lnTo>
                    <a:lnTo>
                      <a:pt x="17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25" y="106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50" name="Freeform 1103"/>
              <p:cNvSpPr>
                <a:spLocks noChangeAspect="1"/>
              </p:cNvSpPr>
              <p:nvPr/>
            </p:nvSpPr>
            <p:spPr bwMode="auto">
              <a:xfrm>
                <a:off x="3325" y="739"/>
                <a:ext cx="103" cy="155"/>
              </a:xfrm>
              <a:custGeom>
                <a:avLst/>
                <a:gdLst>
                  <a:gd name="T0" fmla="*/ 87 w 103"/>
                  <a:gd name="T1" fmla="*/ 87 h 155"/>
                  <a:gd name="T2" fmla="*/ 85 w 103"/>
                  <a:gd name="T3" fmla="*/ 75 h 155"/>
                  <a:gd name="T4" fmla="*/ 75 w 103"/>
                  <a:gd name="T5" fmla="*/ 63 h 155"/>
                  <a:gd name="T6" fmla="*/ 72 w 103"/>
                  <a:gd name="T7" fmla="*/ 51 h 155"/>
                  <a:gd name="T8" fmla="*/ 66 w 103"/>
                  <a:gd name="T9" fmla="*/ 31 h 155"/>
                  <a:gd name="T10" fmla="*/ 56 w 103"/>
                  <a:gd name="T11" fmla="*/ 25 h 155"/>
                  <a:gd name="T12" fmla="*/ 53 w 103"/>
                  <a:gd name="T13" fmla="*/ 11 h 155"/>
                  <a:gd name="T14" fmla="*/ 52 w 103"/>
                  <a:gd name="T15" fmla="*/ 4 h 155"/>
                  <a:gd name="T16" fmla="*/ 38 w 103"/>
                  <a:gd name="T17" fmla="*/ 0 h 155"/>
                  <a:gd name="T18" fmla="*/ 34 w 103"/>
                  <a:gd name="T19" fmla="*/ 14 h 155"/>
                  <a:gd name="T20" fmla="*/ 24 w 103"/>
                  <a:gd name="T21" fmla="*/ 21 h 155"/>
                  <a:gd name="T22" fmla="*/ 6 w 103"/>
                  <a:gd name="T23" fmla="*/ 17 h 155"/>
                  <a:gd name="T24" fmla="*/ 6 w 103"/>
                  <a:gd name="T25" fmla="*/ 27 h 155"/>
                  <a:gd name="T26" fmla="*/ 22 w 103"/>
                  <a:gd name="T27" fmla="*/ 36 h 155"/>
                  <a:gd name="T28" fmla="*/ 28 w 103"/>
                  <a:gd name="T29" fmla="*/ 45 h 155"/>
                  <a:gd name="T30" fmla="*/ 30 w 103"/>
                  <a:gd name="T31" fmla="*/ 56 h 155"/>
                  <a:gd name="T32" fmla="*/ 34 w 103"/>
                  <a:gd name="T33" fmla="*/ 67 h 155"/>
                  <a:gd name="T34" fmla="*/ 42 w 103"/>
                  <a:gd name="T35" fmla="*/ 70 h 155"/>
                  <a:gd name="T36" fmla="*/ 45 w 103"/>
                  <a:gd name="T37" fmla="*/ 73 h 155"/>
                  <a:gd name="T38" fmla="*/ 45 w 103"/>
                  <a:gd name="T39" fmla="*/ 77 h 155"/>
                  <a:gd name="T40" fmla="*/ 30 w 103"/>
                  <a:gd name="T41" fmla="*/ 101 h 155"/>
                  <a:gd name="T42" fmla="*/ 22 w 103"/>
                  <a:gd name="T43" fmla="*/ 110 h 155"/>
                  <a:gd name="T44" fmla="*/ 24 w 103"/>
                  <a:gd name="T45" fmla="*/ 120 h 155"/>
                  <a:gd name="T46" fmla="*/ 30 w 103"/>
                  <a:gd name="T47" fmla="*/ 132 h 155"/>
                  <a:gd name="T48" fmla="*/ 30 w 103"/>
                  <a:gd name="T49" fmla="*/ 141 h 155"/>
                  <a:gd name="T50" fmla="*/ 37 w 103"/>
                  <a:gd name="T51" fmla="*/ 148 h 155"/>
                  <a:gd name="T52" fmla="*/ 39 w 103"/>
                  <a:gd name="T53" fmla="*/ 155 h 155"/>
                  <a:gd name="T54" fmla="*/ 48 w 103"/>
                  <a:gd name="T55" fmla="*/ 154 h 155"/>
                  <a:gd name="T56" fmla="*/ 65 w 103"/>
                  <a:gd name="T57" fmla="*/ 145 h 155"/>
                  <a:gd name="T58" fmla="*/ 86 w 103"/>
                  <a:gd name="T59" fmla="*/ 135 h 155"/>
                  <a:gd name="T60" fmla="*/ 96 w 103"/>
                  <a:gd name="T61" fmla="*/ 116 h 155"/>
                  <a:gd name="T62" fmla="*/ 103 w 103"/>
                  <a:gd name="T63" fmla="*/ 99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"/>
                  <a:gd name="T97" fmla="*/ 0 h 155"/>
                  <a:gd name="T98" fmla="*/ 103 w 103"/>
                  <a:gd name="T99" fmla="*/ 155 h 1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" h="155">
                    <a:moveTo>
                      <a:pt x="96" y="93"/>
                    </a:moveTo>
                    <a:lnTo>
                      <a:pt x="87" y="87"/>
                    </a:lnTo>
                    <a:lnTo>
                      <a:pt x="90" y="82"/>
                    </a:lnTo>
                    <a:lnTo>
                      <a:pt x="85" y="75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80" y="58"/>
                    </a:lnTo>
                    <a:lnTo>
                      <a:pt x="72" y="51"/>
                    </a:lnTo>
                    <a:lnTo>
                      <a:pt x="65" y="38"/>
                    </a:lnTo>
                    <a:lnTo>
                      <a:pt x="66" y="31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2" y="4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4" y="14"/>
                    </a:lnTo>
                    <a:lnTo>
                      <a:pt x="31" y="22"/>
                    </a:lnTo>
                    <a:lnTo>
                      <a:pt x="24" y="21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6" y="27"/>
                    </a:lnTo>
                    <a:lnTo>
                      <a:pt x="18" y="31"/>
                    </a:lnTo>
                    <a:lnTo>
                      <a:pt x="22" y="36"/>
                    </a:lnTo>
                    <a:lnTo>
                      <a:pt x="22" y="41"/>
                    </a:lnTo>
                    <a:lnTo>
                      <a:pt x="28" y="45"/>
                    </a:lnTo>
                    <a:lnTo>
                      <a:pt x="28" y="51"/>
                    </a:lnTo>
                    <a:lnTo>
                      <a:pt x="30" y="56"/>
                    </a:lnTo>
                    <a:lnTo>
                      <a:pt x="31" y="62"/>
                    </a:lnTo>
                    <a:lnTo>
                      <a:pt x="34" y="67"/>
                    </a:lnTo>
                    <a:lnTo>
                      <a:pt x="38" y="69"/>
                    </a:lnTo>
                    <a:lnTo>
                      <a:pt x="42" y="70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1" y="84"/>
                    </a:lnTo>
                    <a:lnTo>
                      <a:pt x="30" y="101"/>
                    </a:lnTo>
                    <a:lnTo>
                      <a:pt x="25" y="106"/>
                    </a:lnTo>
                    <a:lnTo>
                      <a:pt x="22" y="110"/>
                    </a:lnTo>
                    <a:lnTo>
                      <a:pt x="22" y="114"/>
                    </a:lnTo>
                    <a:lnTo>
                      <a:pt x="24" y="120"/>
                    </a:lnTo>
                    <a:lnTo>
                      <a:pt x="27" y="128"/>
                    </a:lnTo>
                    <a:lnTo>
                      <a:pt x="30" y="132"/>
                    </a:lnTo>
                    <a:lnTo>
                      <a:pt x="30" y="137"/>
                    </a:lnTo>
                    <a:lnTo>
                      <a:pt x="30" y="141"/>
                    </a:lnTo>
                    <a:lnTo>
                      <a:pt x="32" y="145"/>
                    </a:lnTo>
                    <a:lnTo>
                      <a:pt x="37" y="148"/>
                    </a:lnTo>
                    <a:lnTo>
                      <a:pt x="41" y="149"/>
                    </a:lnTo>
                    <a:lnTo>
                      <a:pt x="39" y="155"/>
                    </a:lnTo>
                    <a:lnTo>
                      <a:pt x="46" y="155"/>
                    </a:lnTo>
                    <a:lnTo>
                      <a:pt x="48" y="154"/>
                    </a:lnTo>
                    <a:lnTo>
                      <a:pt x="52" y="152"/>
                    </a:lnTo>
                    <a:lnTo>
                      <a:pt x="65" y="145"/>
                    </a:lnTo>
                    <a:lnTo>
                      <a:pt x="76" y="141"/>
                    </a:lnTo>
                    <a:lnTo>
                      <a:pt x="86" y="135"/>
                    </a:lnTo>
                    <a:lnTo>
                      <a:pt x="90" y="124"/>
                    </a:lnTo>
                    <a:lnTo>
                      <a:pt x="96" y="116"/>
                    </a:lnTo>
                    <a:lnTo>
                      <a:pt x="101" y="107"/>
                    </a:lnTo>
                    <a:lnTo>
                      <a:pt x="103" y="99"/>
                    </a:lnTo>
                    <a:lnTo>
                      <a:pt x="96" y="93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51" name="Freeform 1104"/>
              <p:cNvSpPr>
                <a:spLocks noChangeAspect="1"/>
              </p:cNvSpPr>
              <p:nvPr/>
            </p:nvSpPr>
            <p:spPr bwMode="auto">
              <a:xfrm>
                <a:off x="3325" y="739"/>
                <a:ext cx="103" cy="155"/>
              </a:xfrm>
              <a:custGeom>
                <a:avLst/>
                <a:gdLst>
                  <a:gd name="T0" fmla="*/ 87 w 103"/>
                  <a:gd name="T1" fmla="*/ 87 h 155"/>
                  <a:gd name="T2" fmla="*/ 85 w 103"/>
                  <a:gd name="T3" fmla="*/ 75 h 155"/>
                  <a:gd name="T4" fmla="*/ 75 w 103"/>
                  <a:gd name="T5" fmla="*/ 63 h 155"/>
                  <a:gd name="T6" fmla="*/ 72 w 103"/>
                  <a:gd name="T7" fmla="*/ 51 h 155"/>
                  <a:gd name="T8" fmla="*/ 66 w 103"/>
                  <a:gd name="T9" fmla="*/ 31 h 155"/>
                  <a:gd name="T10" fmla="*/ 56 w 103"/>
                  <a:gd name="T11" fmla="*/ 25 h 155"/>
                  <a:gd name="T12" fmla="*/ 53 w 103"/>
                  <a:gd name="T13" fmla="*/ 11 h 155"/>
                  <a:gd name="T14" fmla="*/ 52 w 103"/>
                  <a:gd name="T15" fmla="*/ 4 h 155"/>
                  <a:gd name="T16" fmla="*/ 38 w 103"/>
                  <a:gd name="T17" fmla="*/ 0 h 155"/>
                  <a:gd name="T18" fmla="*/ 34 w 103"/>
                  <a:gd name="T19" fmla="*/ 14 h 155"/>
                  <a:gd name="T20" fmla="*/ 24 w 103"/>
                  <a:gd name="T21" fmla="*/ 21 h 155"/>
                  <a:gd name="T22" fmla="*/ 6 w 103"/>
                  <a:gd name="T23" fmla="*/ 17 h 155"/>
                  <a:gd name="T24" fmla="*/ 6 w 103"/>
                  <a:gd name="T25" fmla="*/ 27 h 155"/>
                  <a:gd name="T26" fmla="*/ 22 w 103"/>
                  <a:gd name="T27" fmla="*/ 36 h 155"/>
                  <a:gd name="T28" fmla="*/ 28 w 103"/>
                  <a:gd name="T29" fmla="*/ 45 h 155"/>
                  <a:gd name="T30" fmla="*/ 30 w 103"/>
                  <a:gd name="T31" fmla="*/ 56 h 155"/>
                  <a:gd name="T32" fmla="*/ 34 w 103"/>
                  <a:gd name="T33" fmla="*/ 67 h 155"/>
                  <a:gd name="T34" fmla="*/ 42 w 103"/>
                  <a:gd name="T35" fmla="*/ 70 h 155"/>
                  <a:gd name="T36" fmla="*/ 45 w 103"/>
                  <a:gd name="T37" fmla="*/ 73 h 155"/>
                  <a:gd name="T38" fmla="*/ 45 w 103"/>
                  <a:gd name="T39" fmla="*/ 77 h 155"/>
                  <a:gd name="T40" fmla="*/ 30 w 103"/>
                  <a:gd name="T41" fmla="*/ 101 h 155"/>
                  <a:gd name="T42" fmla="*/ 22 w 103"/>
                  <a:gd name="T43" fmla="*/ 110 h 155"/>
                  <a:gd name="T44" fmla="*/ 24 w 103"/>
                  <a:gd name="T45" fmla="*/ 120 h 155"/>
                  <a:gd name="T46" fmla="*/ 30 w 103"/>
                  <a:gd name="T47" fmla="*/ 132 h 155"/>
                  <a:gd name="T48" fmla="*/ 30 w 103"/>
                  <a:gd name="T49" fmla="*/ 141 h 155"/>
                  <a:gd name="T50" fmla="*/ 37 w 103"/>
                  <a:gd name="T51" fmla="*/ 148 h 155"/>
                  <a:gd name="T52" fmla="*/ 39 w 103"/>
                  <a:gd name="T53" fmla="*/ 155 h 155"/>
                  <a:gd name="T54" fmla="*/ 48 w 103"/>
                  <a:gd name="T55" fmla="*/ 154 h 155"/>
                  <a:gd name="T56" fmla="*/ 65 w 103"/>
                  <a:gd name="T57" fmla="*/ 145 h 155"/>
                  <a:gd name="T58" fmla="*/ 86 w 103"/>
                  <a:gd name="T59" fmla="*/ 135 h 155"/>
                  <a:gd name="T60" fmla="*/ 96 w 103"/>
                  <a:gd name="T61" fmla="*/ 116 h 155"/>
                  <a:gd name="T62" fmla="*/ 103 w 103"/>
                  <a:gd name="T63" fmla="*/ 99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"/>
                  <a:gd name="T97" fmla="*/ 0 h 155"/>
                  <a:gd name="T98" fmla="*/ 103 w 103"/>
                  <a:gd name="T99" fmla="*/ 155 h 1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" h="155">
                    <a:moveTo>
                      <a:pt x="96" y="93"/>
                    </a:moveTo>
                    <a:lnTo>
                      <a:pt x="87" y="87"/>
                    </a:lnTo>
                    <a:lnTo>
                      <a:pt x="90" y="82"/>
                    </a:lnTo>
                    <a:lnTo>
                      <a:pt x="85" y="75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80" y="58"/>
                    </a:lnTo>
                    <a:lnTo>
                      <a:pt x="72" y="51"/>
                    </a:lnTo>
                    <a:lnTo>
                      <a:pt x="65" y="38"/>
                    </a:lnTo>
                    <a:lnTo>
                      <a:pt x="66" y="31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2" y="17"/>
                    </a:lnTo>
                    <a:lnTo>
                      <a:pt x="53" y="11"/>
                    </a:lnTo>
                    <a:lnTo>
                      <a:pt x="55" y="10"/>
                    </a:lnTo>
                    <a:lnTo>
                      <a:pt x="52" y="4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34" y="14"/>
                    </a:lnTo>
                    <a:lnTo>
                      <a:pt x="31" y="22"/>
                    </a:lnTo>
                    <a:lnTo>
                      <a:pt x="24" y="21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9"/>
                    </a:lnTo>
                    <a:lnTo>
                      <a:pt x="6" y="27"/>
                    </a:lnTo>
                    <a:lnTo>
                      <a:pt x="18" y="31"/>
                    </a:lnTo>
                    <a:lnTo>
                      <a:pt x="22" y="36"/>
                    </a:lnTo>
                    <a:lnTo>
                      <a:pt x="22" y="41"/>
                    </a:lnTo>
                    <a:lnTo>
                      <a:pt x="28" y="45"/>
                    </a:lnTo>
                    <a:lnTo>
                      <a:pt x="28" y="51"/>
                    </a:lnTo>
                    <a:lnTo>
                      <a:pt x="30" y="56"/>
                    </a:lnTo>
                    <a:lnTo>
                      <a:pt x="31" y="62"/>
                    </a:lnTo>
                    <a:lnTo>
                      <a:pt x="34" y="67"/>
                    </a:lnTo>
                    <a:lnTo>
                      <a:pt x="38" y="69"/>
                    </a:lnTo>
                    <a:lnTo>
                      <a:pt x="42" y="70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1" y="84"/>
                    </a:lnTo>
                    <a:lnTo>
                      <a:pt x="30" y="101"/>
                    </a:lnTo>
                    <a:lnTo>
                      <a:pt x="25" y="106"/>
                    </a:lnTo>
                    <a:lnTo>
                      <a:pt x="22" y="110"/>
                    </a:lnTo>
                    <a:lnTo>
                      <a:pt x="22" y="114"/>
                    </a:lnTo>
                    <a:lnTo>
                      <a:pt x="24" y="120"/>
                    </a:lnTo>
                    <a:lnTo>
                      <a:pt x="27" y="128"/>
                    </a:lnTo>
                    <a:lnTo>
                      <a:pt x="30" y="132"/>
                    </a:lnTo>
                    <a:lnTo>
                      <a:pt x="30" y="137"/>
                    </a:lnTo>
                    <a:lnTo>
                      <a:pt x="30" y="141"/>
                    </a:lnTo>
                    <a:lnTo>
                      <a:pt x="32" y="145"/>
                    </a:lnTo>
                    <a:lnTo>
                      <a:pt x="37" y="148"/>
                    </a:lnTo>
                    <a:lnTo>
                      <a:pt x="41" y="149"/>
                    </a:lnTo>
                    <a:lnTo>
                      <a:pt x="39" y="155"/>
                    </a:lnTo>
                    <a:lnTo>
                      <a:pt x="46" y="155"/>
                    </a:lnTo>
                    <a:lnTo>
                      <a:pt x="48" y="154"/>
                    </a:lnTo>
                    <a:lnTo>
                      <a:pt x="52" y="152"/>
                    </a:lnTo>
                    <a:lnTo>
                      <a:pt x="65" y="145"/>
                    </a:lnTo>
                    <a:lnTo>
                      <a:pt x="76" y="141"/>
                    </a:lnTo>
                    <a:lnTo>
                      <a:pt x="86" y="135"/>
                    </a:lnTo>
                    <a:lnTo>
                      <a:pt x="90" y="124"/>
                    </a:lnTo>
                    <a:lnTo>
                      <a:pt x="96" y="116"/>
                    </a:lnTo>
                    <a:lnTo>
                      <a:pt x="101" y="107"/>
                    </a:lnTo>
                    <a:lnTo>
                      <a:pt x="103" y="99"/>
                    </a:lnTo>
                    <a:lnTo>
                      <a:pt x="96" y="9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52" name="Rectangle 1105"/>
              <p:cNvSpPr>
                <a:spLocks noChangeAspect="1" noChangeArrowheads="1"/>
              </p:cNvSpPr>
              <p:nvPr/>
            </p:nvSpPr>
            <p:spPr bwMode="auto">
              <a:xfrm>
                <a:off x="3402" y="830"/>
                <a:ext cx="23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Finland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3" name="Rectangle 1106"/>
              <p:cNvSpPr>
                <a:spLocks noChangeAspect="1" noChangeArrowheads="1"/>
              </p:cNvSpPr>
              <p:nvPr/>
            </p:nvSpPr>
            <p:spPr bwMode="auto">
              <a:xfrm>
                <a:off x="3247" y="1025"/>
                <a:ext cx="29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Germany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4" name="Rectangle 1107"/>
              <p:cNvSpPr>
                <a:spLocks noChangeAspect="1" noChangeArrowheads="1"/>
              </p:cNvSpPr>
              <p:nvPr/>
            </p:nvSpPr>
            <p:spPr bwMode="auto">
              <a:xfrm>
                <a:off x="3088" y="986"/>
                <a:ext cx="3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Netherlands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5" name="Rectangle 1108"/>
              <p:cNvSpPr>
                <a:spLocks noChangeAspect="1" noChangeArrowheads="1"/>
              </p:cNvSpPr>
              <p:nvPr/>
            </p:nvSpPr>
            <p:spPr bwMode="auto">
              <a:xfrm>
                <a:off x="3108" y="1022"/>
                <a:ext cx="25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Belgium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6" name="Rectangle 1109"/>
              <p:cNvSpPr>
                <a:spLocks noChangeAspect="1" noChangeArrowheads="1"/>
              </p:cNvSpPr>
              <p:nvPr/>
            </p:nvSpPr>
            <p:spPr bwMode="auto">
              <a:xfrm>
                <a:off x="3102" y="1089"/>
                <a:ext cx="22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France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7" name="Rectangle 1110"/>
              <p:cNvSpPr>
                <a:spLocks noChangeAspect="1" noChangeArrowheads="1"/>
              </p:cNvSpPr>
              <p:nvPr/>
            </p:nvSpPr>
            <p:spPr bwMode="auto">
              <a:xfrm>
                <a:off x="3270" y="1115"/>
                <a:ext cx="13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i-FI" sz="400">
                    <a:solidFill>
                      <a:srgbClr val="000000"/>
                    </a:solidFill>
                    <a:latin typeface="Calibri" pitchFamily="34" charset="0"/>
                    <a:ea typeface="ヒラギノ角ゴ Pro W3"/>
                    <a:cs typeface="ヒラギノ角ゴ Pro W3"/>
                  </a:rPr>
                  <a:t>Italy</a:t>
                </a:r>
                <a:endParaRPr lang="fi-FI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8" name="Rectangle 1111"/>
              <p:cNvSpPr>
                <a:spLocks noChangeAspect="1" noChangeArrowheads="1"/>
              </p:cNvSpPr>
              <p:nvPr/>
            </p:nvSpPr>
            <p:spPr bwMode="auto">
              <a:xfrm>
                <a:off x="2971" y="709"/>
                <a:ext cx="554" cy="557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i-FI" sz="1000">
                  <a:solidFill>
                    <a:srgbClr val="000000"/>
                  </a:solidFill>
                  <a:latin typeface="Calibri" pitchFamily="34" charset="0"/>
                  <a:ea typeface="ヒラギノ角ゴ Pro W3"/>
                  <a:cs typeface="ヒラギノ角ゴ Pro W3"/>
                </a:endParaRPr>
              </a:p>
            </p:txBody>
          </p:sp>
          <p:sp>
            <p:nvSpPr>
              <p:cNvPr id="18859" name="Freeform 1112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0" name="Freeform 1113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1" name="Freeform 1114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2" name="Freeform 1115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3" name="Freeform 1116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4" name="Freeform 1117"/>
              <p:cNvSpPr>
                <a:spLocks noChangeAspect="1"/>
              </p:cNvSpPr>
              <p:nvPr/>
            </p:nvSpPr>
            <p:spPr bwMode="auto">
              <a:xfrm>
                <a:off x="3018" y="1117"/>
                <a:ext cx="155" cy="116"/>
              </a:xfrm>
              <a:custGeom>
                <a:avLst/>
                <a:gdLst>
                  <a:gd name="T0" fmla="*/ 149 w 155"/>
                  <a:gd name="T1" fmla="*/ 41 h 116"/>
                  <a:gd name="T2" fmla="*/ 133 w 155"/>
                  <a:gd name="T3" fmla="*/ 36 h 116"/>
                  <a:gd name="T4" fmla="*/ 117 w 155"/>
                  <a:gd name="T5" fmla="*/ 34 h 116"/>
                  <a:gd name="T6" fmla="*/ 111 w 155"/>
                  <a:gd name="T7" fmla="*/ 29 h 116"/>
                  <a:gd name="T8" fmla="*/ 101 w 155"/>
                  <a:gd name="T9" fmla="*/ 23 h 116"/>
                  <a:gd name="T10" fmla="*/ 93 w 155"/>
                  <a:gd name="T11" fmla="*/ 17 h 116"/>
                  <a:gd name="T12" fmla="*/ 86 w 155"/>
                  <a:gd name="T13" fmla="*/ 16 h 116"/>
                  <a:gd name="T14" fmla="*/ 77 w 155"/>
                  <a:gd name="T15" fmla="*/ 16 h 116"/>
                  <a:gd name="T16" fmla="*/ 67 w 155"/>
                  <a:gd name="T17" fmla="*/ 13 h 116"/>
                  <a:gd name="T18" fmla="*/ 50 w 155"/>
                  <a:gd name="T19" fmla="*/ 7 h 116"/>
                  <a:gd name="T20" fmla="*/ 42 w 155"/>
                  <a:gd name="T21" fmla="*/ 6 h 116"/>
                  <a:gd name="T22" fmla="*/ 26 w 155"/>
                  <a:gd name="T23" fmla="*/ 2 h 116"/>
                  <a:gd name="T24" fmla="*/ 22 w 155"/>
                  <a:gd name="T25" fmla="*/ 0 h 116"/>
                  <a:gd name="T26" fmla="*/ 18 w 155"/>
                  <a:gd name="T27" fmla="*/ 0 h 116"/>
                  <a:gd name="T28" fmla="*/ 14 w 155"/>
                  <a:gd name="T29" fmla="*/ 3 h 116"/>
                  <a:gd name="T30" fmla="*/ 2 w 155"/>
                  <a:gd name="T31" fmla="*/ 6 h 116"/>
                  <a:gd name="T32" fmla="*/ 4 w 155"/>
                  <a:gd name="T33" fmla="*/ 10 h 116"/>
                  <a:gd name="T34" fmla="*/ 4 w 155"/>
                  <a:gd name="T35" fmla="*/ 16 h 116"/>
                  <a:gd name="T36" fmla="*/ 8 w 155"/>
                  <a:gd name="T37" fmla="*/ 21 h 116"/>
                  <a:gd name="T38" fmla="*/ 11 w 155"/>
                  <a:gd name="T39" fmla="*/ 24 h 116"/>
                  <a:gd name="T40" fmla="*/ 12 w 155"/>
                  <a:gd name="T41" fmla="*/ 26 h 116"/>
                  <a:gd name="T42" fmla="*/ 18 w 155"/>
                  <a:gd name="T43" fmla="*/ 29 h 116"/>
                  <a:gd name="T44" fmla="*/ 25 w 155"/>
                  <a:gd name="T45" fmla="*/ 27 h 116"/>
                  <a:gd name="T46" fmla="*/ 31 w 155"/>
                  <a:gd name="T47" fmla="*/ 31 h 116"/>
                  <a:gd name="T48" fmla="*/ 32 w 155"/>
                  <a:gd name="T49" fmla="*/ 33 h 116"/>
                  <a:gd name="T50" fmla="*/ 33 w 155"/>
                  <a:gd name="T51" fmla="*/ 36 h 116"/>
                  <a:gd name="T52" fmla="*/ 26 w 155"/>
                  <a:gd name="T53" fmla="*/ 40 h 116"/>
                  <a:gd name="T54" fmla="*/ 22 w 155"/>
                  <a:gd name="T55" fmla="*/ 44 h 116"/>
                  <a:gd name="T56" fmla="*/ 21 w 155"/>
                  <a:gd name="T57" fmla="*/ 51 h 116"/>
                  <a:gd name="T58" fmla="*/ 18 w 155"/>
                  <a:gd name="T59" fmla="*/ 53 h 116"/>
                  <a:gd name="T60" fmla="*/ 16 w 155"/>
                  <a:gd name="T61" fmla="*/ 58 h 116"/>
                  <a:gd name="T62" fmla="*/ 9 w 155"/>
                  <a:gd name="T63" fmla="*/ 60 h 116"/>
                  <a:gd name="T64" fmla="*/ 14 w 155"/>
                  <a:gd name="T65" fmla="*/ 69 h 116"/>
                  <a:gd name="T66" fmla="*/ 14 w 155"/>
                  <a:gd name="T67" fmla="*/ 71 h 116"/>
                  <a:gd name="T68" fmla="*/ 8 w 155"/>
                  <a:gd name="T69" fmla="*/ 74 h 116"/>
                  <a:gd name="T70" fmla="*/ 8 w 155"/>
                  <a:gd name="T71" fmla="*/ 79 h 116"/>
                  <a:gd name="T72" fmla="*/ 11 w 155"/>
                  <a:gd name="T73" fmla="*/ 82 h 116"/>
                  <a:gd name="T74" fmla="*/ 2 w 155"/>
                  <a:gd name="T75" fmla="*/ 88 h 116"/>
                  <a:gd name="T76" fmla="*/ 0 w 155"/>
                  <a:gd name="T77" fmla="*/ 95 h 116"/>
                  <a:gd name="T78" fmla="*/ 8 w 155"/>
                  <a:gd name="T79" fmla="*/ 96 h 116"/>
                  <a:gd name="T80" fmla="*/ 14 w 155"/>
                  <a:gd name="T81" fmla="*/ 102 h 116"/>
                  <a:gd name="T82" fmla="*/ 15 w 155"/>
                  <a:gd name="T83" fmla="*/ 112 h 116"/>
                  <a:gd name="T84" fmla="*/ 28 w 155"/>
                  <a:gd name="T85" fmla="*/ 113 h 116"/>
                  <a:gd name="T86" fmla="*/ 38 w 155"/>
                  <a:gd name="T87" fmla="*/ 110 h 116"/>
                  <a:gd name="T88" fmla="*/ 49 w 155"/>
                  <a:gd name="T89" fmla="*/ 110 h 116"/>
                  <a:gd name="T90" fmla="*/ 70 w 155"/>
                  <a:gd name="T91" fmla="*/ 113 h 116"/>
                  <a:gd name="T92" fmla="*/ 77 w 155"/>
                  <a:gd name="T93" fmla="*/ 110 h 116"/>
                  <a:gd name="T94" fmla="*/ 84 w 155"/>
                  <a:gd name="T95" fmla="*/ 103 h 116"/>
                  <a:gd name="T96" fmla="*/ 93 w 155"/>
                  <a:gd name="T97" fmla="*/ 101 h 116"/>
                  <a:gd name="T98" fmla="*/ 101 w 155"/>
                  <a:gd name="T99" fmla="*/ 91 h 116"/>
                  <a:gd name="T100" fmla="*/ 104 w 155"/>
                  <a:gd name="T101" fmla="*/ 81 h 116"/>
                  <a:gd name="T102" fmla="*/ 108 w 155"/>
                  <a:gd name="T103" fmla="*/ 72 h 116"/>
                  <a:gd name="T104" fmla="*/ 119 w 155"/>
                  <a:gd name="T105" fmla="*/ 61 h 116"/>
                  <a:gd name="T106" fmla="*/ 121 w 155"/>
                  <a:gd name="T107" fmla="*/ 57 h 116"/>
                  <a:gd name="T108" fmla="*/ 131 w 155"/>
                  <a:gd name="T109" fmla="*/ 54 h 116"/>
                  <a:gd name="T110" fmla="*/ 153 w 155"/>
                  <a:gd name="T111" fmla="*/ 45 h 116"/>
                  <a:gd name="T112" fmla="*/ 155 w 155"/>
                  <a:gd name="T113" fmla="*/ 44 h 116"/>
                  <a:gd name="T114" fmla="*/ 152 w 155"/>
                  <a:gd name="T115" fmla="*/ 43 h 1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116"/>
                  <a:gd name="T176" fmla="*/ 155 w 155"/>
                  <a:gd name="T177" fmla="*/ 116 h 1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116">
                    <a:moveTo>
                      <a:pt x="152" y="43"/>
                    </a:moveTo>
                    <a:lnTo>
                      <a:pt x="149" y="41"/>
                    </a:lnTo>
                    <a:lnTo>
                      <a:pt x="141" y="38"/>
                    </a:lnTo>
                    <a:lnTo>
                      <a:pt x="133" y="36"/>
                    </a:lnTo>
                    <a:lnTo>
                      <a:pt x="125" y="34"/>
                    </a:lnTo>
                    <a:lnTo>
                      <a:pt x="117" y="34"/>
                    </a:lnTo>
                    <a:lnTo>
                      <a:pt x="115" y="31"/>
                    </a:lnTo>
                    <a:lnTo>
                      <a:pt x="111" y="29"/>
                    </a:lnTo>
                    <a:lnTo>
                      <a:pt x="105" y="27"/>
                    </a:lnTo>
                    <a:lnTo>
                      <a:pt x="101" y="23"/>
                    </a:lnTo>
                    <a:lnTo>
                      <a:pt x="94" y="19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6"/>
                    </a:lnTo>
                    <a:lnTo>
                      <a:pt x="81" y="14"/>
                    </a:lnTo>
                    <a:lnTo>
                      <a:pt x="77" y="16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2"/>
                    </a:lnTo>
                    <a:lnTo>
                      <a:pt x="50" y="7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29" y="37"/>
                    </a:lnTo>
                    <a:lnTo>
                      <a:pt x="26" y="40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9" y="60"/>
                    </a:lnTo>
                    <a:lnTo>
                      <a:pt x="12" y="67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9" y="72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8" y="85"/>
                    </a:lnTo>
                    <a:lnTo>
                      <a:pt x="2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8" y="96"/>
                    </a:lnTo>
                    <a:lnTo>
                      <a:pt x="12" y="99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5" y="112"/>
                    </a:lnTo>
                    <a:lnTo>
                      <a:pt x="19" y="116"/>
                    </a:lnTo>
                    <a:lnTo>
                      <a:pt x="28" y="113"/>
                    </a:lnTo>
                    <a:lnTo>
                      <a:pt x="32" y="112"/>
                    </a:lnTo>
                    <a:lnTo>
                      <a:pt x="38" y="110"/>
                    </a:lnTo>
                    <a:lnTo>
                      <a:pt x="43" y="109"/>
                    </a:lnTo>
                    <a:lnTo>
                      <a:pt x="49" y="110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4" y="113"/>
                    </a:lnTo>
                    <a:lnTo>
                      <a:pt x="77" y="110"/>
                    </a:lnTo>
                    <a:lnTo>
                      <a:pt x="78" y="106"/>
                    </a:lnTo>
                    <a:lnTo>
                      <a:pt x="84" y="103"/>
                    </a:lnTo>
                    <a:lnTo>
                      <a:pt x="94" y="103"/>
                    </a:lnTo>
                    <a:lnTo>
                      <a:pt x="93" y="101"/>
                    </a:lnTo>
                    <a:lnTo>
                      <a:pt x="94" y="98"/>
                    </a:lnTo>
                    <a:lnTo>
                      <a:pt x="101" y="91"/>
                    </a:lnTo>
                    <a:lnTo>
                      <a:pt x="108" y="88"/>
                    </a:lnTo>
                    <a:lnTo>
                      <a:pt x="104" y="81"/>
                    </a:lnTo>
                    <a:lnTo>
                      <a:pt x="104" y="75"/>
                    </a:lnTo>
                    <a:lnTo>
                      <a:pt x="108" y="72"/>
                    </a:lnTo>
                    <a:lnTo>
                      <a:pt x="114" y="65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5" y="54"/>
                    </a:lnTo>
                    <a:lnTo>
                      <a:pt x="131" y="54"/>
                    </a:lnTo>
                    <a:lnTo>
                      <a:pt x="141" y="53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5" y="44"/>
                    </a:lnTo>
                    <a:lnTo>
                      <a:pt x="155" y="41"/>
                    </a:lnTo>
                    <a:lnTo>
                      <a:pt x="152" y="43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5" name="Freeform 1118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6" name="Freeform 1119"/>
              <p:cNvSpPr>
                <a:spLocks noChangeAspect="1"/>
              </p:cNvSpPr>
              <p:nvPr/>
            </p:nvSpPr>
            <p:spPr bwMode="auto">
              <a:xfrm>
                <a:off x="2998" y="1138"/>
                <a:ext cx="53" cy="75"/>
              </a:xfrm>
              <a:custGeom>
                <a:avLst/>
                <a:gdLst>
                  <a:gd name="T0" fmla="*/ 51 w 53"/>
                  <a:gd name="T1" fmla="*/ 10 h 75"/>
                  <a:gd name="T2" fmla="*/ 49 w 53"/>
                  <a:gd name="T3" fmla="*/ 8 h 75"/>
                  <a:gd name="T4" fmla="*/ 42 w 53"/>
                  <a:gd name="T5" fmla="*/ 6 h 75"/>
                  <a:gd name="T6" fmla="*/ 36 w 53"/>
                  <a:gd name="T7" fmla="*/ 5 h 75"/>
                  <a:gd name="T8" fmla="*/ 29 w 53"/>
                  <a:gd name="T9" fmla="*/ 3 h 75"/>
                  <a:gd name="T10" fmla="*/ 31 w 53"/>
                  <a:gd name="T11" fmla="*/ 0 h 75"/>
                  <a:gd name="T12" fmla="*/ 22 w 53"/>
                  <a:gd name="T13" fmla="*/ 0 h 75"/>
                  <a:gd name="T14" fmla="*/ 20 w 53"/>
                  <a:gd name="T15" fmla="*/ 13 h 75"/>
                  <a:gd name="T16" fmla="*/ 15 w 53"/>
                  <a:gd name="T17" fmla="*/ 26 h 75"/>
                  <a:gd name="T18" fmla="*/ 4 w 53"/>
                  <a:gd name="T19" fmla="*/ 37 h 75"/>
                  <a:gd name="T20" fmla="*/ 0 w 53"/>
                  <a:gd name="T21" fmla="*/ 44 h 75"/>
                  <a:gd name="T22" fmla="*/ 4 w 53"/>
                  <a:gd name="T23" fmla="*/ 47 h 75"/>
                  <a:gd name="T24" fmla="*/ 3 w 53"/>
                  <a:gd name="T25" fmla="*/ 50 h 75"/>
                  <a:gd name="T26" fmla="*/ 8 w 53"/>
                  <a:gd name="T27" fmla="*/ 51 h 75"/>
                  <a:gd name="T28" fmla="*/ 4 w 53"/>
                  <a:gd name="T29" fmla="*/ 63 h 75"/>
                  <a:gd name="T30" fmla="*/ 0 w 53"/>
                  <a:gd name="T31" fmla="*/ 70 h 75"/>
                  <a:gd name="T32" fmla="*/ 0 w 53"/>
                  <a:gd name="T33" fmla="*/ 72 h 75"/>
                  <a:gd name="T34" fmla="*/ 10 w 53"/>
                  <a:gd name="T35" fmla="*/ 72 h 75"/>
                  <a:gd name="T36" fmla="*/ 20 w 53"/>
                  <a:gd name="T37" fmla="*/ 74 h 75"/>
                  <a:gd name="T38" fmla="*/ 22 w 53"/>
                  <a:gd name="T39" fmla="*/ 67 h 75"/>
                  <a:gd name="T40" fmla="*/ 31 w 53"/>
                  <a:gd name="T41" fmla="*/ 60 h 75"/>
                  <a:gd name="T42" fmla="*/ 28 w 53"/>
                  <a:gd name="T43" fmla="*/ 58 h 75"/>
                  <a:gd name="T44" fmla="*/ 28 w 53"/>
                  <a:gd name="T45" fmla="*/ 53 h 75"/>
                  <a:gd name="T46" fmla="*/ 32 w 53"/>
                  <a:gd name="T47" fmla="*/ 50 h 75"/>
                  <a:gd name="T48" fmla="*/ 34 w 53"/>
                  <a:gd name="T49" fmla="*/ 47 h 75"/>
                  <a:gd name="T50" fmla="*/ 29 w 53"/>
                  <a:gd name="T51" fmla="*/ 39 h 75"/>
                  <a:gd name="T52" fmla="*/ 36 w 53"/>
                  <a:gd name="T53" fmla="*/ 37 h 75"/>
                  <a:gd name="T54" fmla="*/ 38 w 53"/>
                  <a:gd name="T55" fmla="*/ 32 h 75"/>
                  <a:gd name="T56" fmla="*/ 41 w 53"/>
                  <a:gd name="T57" fmla="*/ 30 h 75"/>
                  <a:gd name="T58" fmla="*/ 42 w 53"/>
                  <a:gd name="T59" fmla="*/ 23 h 75"/>
                  <a:gd name="T60" fmla="*/ 46 w 53"/>
                  <a:gd name="T61" fmla="*/ 19 h 75"/>
                  <a:gd name="T62" fmla="*/ 53 w 53"/>
                  <a:gd name="T63" fmla="*/ 15 h 75"/>
                  <a:gd name="T64" fmla="*/ 52 w 53"/>
                  <a:gd name="T65" fmla="*/ 12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75"/>
                  <a:gd name="T101" fmla="*/ 53 w 53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75">
                    <a:moveTo>
                      <a:pt x="52" y="12"/>
                    </a:moveTo>
                    <a:lnTo>
                      <a:pt x="51" y="10"/>
                    </a:lnTo>
                    <a:lnTo>
                      <a:pt x="51" y="9"/>
                    </a:lnTo>
                    <a:lnTo>
                      <a:pt x="49" y="8"/>
                    </a:lnTo>
                    <a:lnTo>
                      <a:pt x="45" y="6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13"/>
                    </a:lnTo>
                    <a:lnTo>
                      <a:pt x="18" y="17"/>
                    </a:lnTo>
                    <a:lnTo>
                      <a:pt x="15" y="26"/>
                    </a:lnTo>
                    <a:lnTo>
                      <a:pt x="11" y="32"/>
                    </a:lnTo>
                    <a:lnTo>
                      <a:pt x="4" y="37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5" y="72"/>
                    </a:lnTo>
                    <a:lnTo>
                      <a:pt x="10" y="72"/>
                    </a:lnTo>
                    <a:lnTo>
                      <a:pt x="15" y="75"/>
                    </a:lnTo>
                    <a:lnTo>
                      <a:pt x="20" y="74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8" y="63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2" y="46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0"/>
                    </a:lnTo>
                    <a:lnTo>
                      <a:pt x="41" y="27"/>
                    </a:lnTo>
                    <a:lnTo>
                      <a:pt x="42" y="23"/>
                    </a:lnTo>
                    <a:lnTo>
                      <a:pt x="42" y="20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2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7" name="Freeform 1120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8" name="Freeform 1121"/>
              <p:cNvSpPr>
                <a:spLocks noChangeAspect="1"/>
              </p:cNvSpPr>
              <p:nvPr/>
            </p:nvSpPr>
            <p:spPr bwMode="auto">
              <a:xfrm>
                <a:off x="3047" y="953"/>
                <a:ext cx="51" cy="50"/>
              </a:xfrm>
              <a:custGeom>
                <a:avLst/>
                <a:gdLst>
                  <a:gd name="T0" fmla="*/ 47 w 51"/>
                  <a:gd name="T1" fmla="*/ 19 h 50"/>
                  <a:gd name="T2" fmla="*/ 45 w 51"/>
                  <a:gd name="T3" fmla="*/ 16 h 50"/>
                  <a:gd name="T4" fmla="*/ 42 w 51"/>
                  <a:gd name="T5" fmla="*/ 15 h 50"/>
                  <a:gd name="T6" fmla="*/ 38 w 51"/>
                  <a:gd name="T7" fmla="*/ 17 h 50"/>
                  <a:gd name="T8" fmla="*/ 34 w 51"/>
                  <a:gd name="T9" fmla="*/ 12 h 50"/>
                  <a:gd name="T10" fmla="*/ 35 w 51"/>
                  <a:gd name="T11" fmla="*/ 9 h 50"/>
                  <a:gd name="T12" fmla="*/ 35 w 51"/>
                  <a:gd name="T13" fmla="*/ 7 h 50"/>
                  <a:gd name="T14" fmla="*/ 40 w 51"/>
                  <a:gd name="T15" fmla="*/ 7 h 50"/>
                  <a:gd name="T16" fmla="*/ 41 w 51"/>
                  <a:gd name="T17" fmla="*/ 6 h 50"/>
                  <a:gd name="T18" fmla="*/ 42 w 51"/>
                  <a:gd name="T19" fmla="*/ 3 h 50"/>
                  <a:gd name="T20" fmla="*/ 44 w 51"/>
                  <a:gd name="T21" fmla="*/ 3 h 50"/>
                  <a:gd name="T22" fmla="*/ 45 w 51"/>
                  <a:gd name="T23" fmla="*/ 0 h 50"/>
                  <a:gd name="T24" fmla="*/ 42 w 51"/>
                  <a:gd name="T25" fmla="*/ 0 h 50"/>
                  <a:gd name="T26" fmla="*/ 40 w 51"/>
                  <a:gd name="T27" fmla="*/ 0 h 50"/>
                  <a:gd name="T28" fmla="*/ 34 w 51"/>
                  <a:gd name="T29" fmla="*/ 0 h 50"/>
                  <a:gd name="T30" fmla="*/ 33 w 51"/>
                  <a:gd name="T31" fmla="*/ 3 h 50"/>
                  <a:gd name="T32" fmla="*/ 28 w 51"/>
                  <a:gd name="T33" fmla="*/ 6 h 50"/>
                  <a:gd name="T34" fmla="*/ 28 w 51"/>
                  <a:gd name="T35" fmla="*/ 9 h 50"/>
                  <a:gd name="T36" fmla="*/ 24 w 51"/>
                  <a:gd name="T37" fmla="*/ 12 h 50"/>
                  <a:gd name="T38" fmla="*/ 17 w 51"/>
                  <a:gd name="T39" fmla="*/ 9 h 50"/>
                  <a:gd name="T40" fmla="*/ 11 w 51"/>
                  <a:gd name="T41" fmla="*/ 13 h 50"/>
                  <a:gd name="T42" fmla="*/ 14 w 51"/>
                  <a:gd name="T43" fmla="*/ 16 h 50"/>
                  <a:gd name="T44" fmla="*/ 10 w 51"/>
                  <a:gd name="T45" fmla="*/ 19 h 50"/>
                  <a:gd name="T46" fmla="*/ 14 w 51"/>
                  <a:gd name="T47" fmla="*/ 23 h 50"/>
                  <a:gd name="T48" fmla="*/ 20 w 51"/>
                  <a:gd name="T49" fmla="*/ 24 h 50"/>
                  <a:gd name="T50" fmla="*/ 18 w 51"/>
                  <a:gd name="T51" fmla="*/ 27 h 50"/>
                  <a:gd name="T52" fmla="*/ 16 w 51"/>
                  <a:gd name="T53" fmla="*/ 27 h 50"/>
                  <a:gd name="T54" fmla="*/ 13 w 51"/>
                  <a:gd name="T55" fmla="*/ 31 h 50"/>
                  <a:gd name="T56" fmla="*/ 7 w 51"/>
                  <a:gd name="T57" fmla="*/ 33 h 50"/>
                  <a:gd name="T58" fmla="*/ 7 w 51"/>
                  <a:gd name="T59" fmla="*/ 37 h 50"/>
                  <a:gd name="T60" fmla="*/ 2 w 51"/>
                  <a:gd name="T61" fmla="*/ 37 h 50"/>
                  <a:gd name="T62" fmla="*/ 3 w 51"/>
                  <a:gd name="T63" fmla="*/ 40 h 50"/>
                  <a:gd name="T64" fmla="*/ 0 w 51"/>
                  <a:gd name="T65" fmla="*/ 44 h 50"/>
                  <a:gd name="T66" fmla="*/ 3 w 51"/>
                  <a:gd name="T67" fmla="*/ 46 h 50"/>
                  <a:gd name="T68" fmla="*/ 3 w 51"/>
                  <a:gd name="T69" fmla="*/ 48 h 50"/>
                  <a:gd name="T70" fmla="*/ 7 w 51"/>
                  <a:gd name="T71" fmla="*/ 50 h 50"/>
                  <a:gd name="T72" fmla="*/ 21 w 51"/>
                  <a:gd name="T73" fmla="*/ 50 h 50"/>
                  <a:gd name="T74" fmla="*/ 30 w 51"/>
                  <a:gd name="T75" fmla="*/ 46 h 50"/>
                  <a:gd name="T76" fmla="*/ 37 w 51"/>
                  <a:gd name="T77" fmla="*/ 46 h 50"/>
                  <a:gd name="T78" fmla="*/ 42 w 51"/>
                  <a:gd name="T79" fmla="*/ 47 h 50"/>
                  <a:gd name="T80" fmla="*/ 42 w 51"/>
                  <a:gd name="T81" fmla="*/ 44 h 50"/>
                  <a:gd name="T82" fmla="*/ 45 w 51"/>
                  <a:gd name="T83" fmla="*/ 40 h 50"/>
                  <a:gd name="T84" fmla="*/ 48 w 51"/>
                  <a:gd name="T85" fmla="*/ 37 h 50"/>
                  <a:gd name="T86" fmla="*/ 49 w 51"/>
                  <a:gd name="T87" fmla="*/ 29 h 50"/>
                  <a:gd name="T88" fmla="*/ 49 w 51"/>
                  <a:gd name="T89" fmla="*/ 24 h 50"/>
                  <a:gd name="T90" fmla="*/ 48 w 51"/>
                  <a:gd name="T91" fmla="*/ 22 h 50"/>
                  <a:gd name="T92" fmla="*/ 51 w 51"/>
                  <a:gd name="T93" fmla="*/ 20 h 50"/>
                  <a:gd name="T94" fmla="*/ 49 w 51"/>
                  <a:gd name="T95" fmla="*/ 19 h 50"/>
                  <a:gd name="T96" fmla="*/ 47 w 51"/>
                  <a:gd name="T97" fmla="*/ 19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"/>
                  <a:gd name="T148" fmla="*/ 0 h 50"/>
                  <a:gd name="T149" fmla="*/ 51 w 5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" h="50">
                    <a:moveTo>
                      <a:pt x="47" y="19"/>
                    </a:moveTo>
                    <a:lnTo>
                      <a:pt x="45" y="16"/>
                    </a:lnTo>
                    <a:lnTo>
                      <a:pt x="42" y="15"/>
                    </a:lnTo>
                    <a:lnTo>
                      <a:pt x="38" y="17"/>
                    </a:lnTo>
                    <a:lnTo>
                      <a:pt x="34" y="12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4" y="12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14" y="16"/>
                    </a:lnTo>
                    <a:lnTo>
                      <a:pt x="10" y="19"/>
                    </a:lnTo>
                    <a:lnTo>
                      <a:pt x="14" y="23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3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2" y="37"/>
                    </a:lnTo>
                    <a:lnTo>
                      <a:pt x="3" y="40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7" y="50"/>
                    </a:lnTo>
                    <a:lnTo>
                      <a:pt x="21" y="50"/>
                    </a:lnTo>
                    <a:lnTo>
                      <a:pt x="30" y="46"/>
                    </a:lnTo>
                    <a:lnTo>
                      <a:pt x="37" y="46"/>
                    </a:lnTo>
                    <a:lnTo>
                      <a:pt x="42" y="47"/>
                    </a:lnTo>
                    <a:lnTo>
                      <a:pt x="42" y="44"/>
                    </a:lnTo>
                    <a:lnTo>
                      <a:pt x="45" y="40"/>
                    </a:lnTo>
                    <a:lnTo>
                      <a:pt x="48" y="37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7" y="19"/>
                    </a:lnTo>
                    <a:close/>
                  </a:path>
                </a:pathLst>
              </a:custGeom>
              <a:noFill/>
              <a:ln w="4763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69" name="Freeform 1122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70" name="Freeform 1123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71" name="Freeform 1124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72" name="Freeform 1125"/>
              <p:cNvSpPr>
                <a:spLocks noChangeAspect="1"/>
              </p:cNvSpPr>
              <p:nvPr/>
            </p:nvSpPr>
            <p:spPr bwMode="auto">
              <a:xfrm>
                <a:off x="3088" y="910"/>
                <a:ext cx="85" cy="124"/>
              </a:xfrm>
              <a:custGeom>
                <a:avLst/>
                <a:gdLst>
                  <a:gd name="T0" fmla="*/ 42 w 85"/>
                  <a:gd name="T1" fmla="*/ 11 h 124"/>
                  <a:gd name="T2" fmla="*/ 54 w 85"/>
                  <a:gd name="T3" fmla="*/ 2 h 124"/>
                  <a:gd name="T4" fmla="*/ 34 w 85"/>
                  <a:gd name="T5" fmla="*/ 2 h 124"/>
                  <a:gd name="T6" fmla="*/ 32 w 85"/>
                  <a:gd name="T7" fmla="*/ 9 h 124"/>
                  <a:gd name="T8" fmla="*/ 25 w 85"/>
                  <a:gd name="T9" fmla="*/ 17 h 124"/>
                  <a:gd name="T10" fmla="*/ 21 w 85"/>
                  <a:gd name="T11" fmla="*/ 24 h 124"/>
                  <a:gd name="T12" fmla="*/ 25 w 85"/>
                  <a:gd name="T13" fmla="*/ 28 h 124"/>
                  <a:gd name="T14" fmla="*/ 21 w 85"/>
                  <a:gd name="T15" fmla="*/ 39 h 124"/>
                  <a:gd name="T16" fmla="*/ 23 w 85"/>
                  <a:gd name="T17" fmla="*/ 42 h 124"/>
                  <a:gd name="T18" fmla="*/ 28 w 85"/>
                  <a:gd name="T19" fmla="*/ 39 h 124"/>
                  <a:gd name="T20" fmla="*/ 23 w 85"/>
                  <a:gd name="T21" fmla="*/ 52 h 124"/>
                  <a:gd name="T22" fmla="*/ 30 w 85"/>
                  <a:gd name="T23" fmla="*/ 56 h 124"/>
                  <a:gd name="T24" fmla="*/ 38 w 85"/>
                  <a:gd name="T25" fmla="*/ 55 h 124"/>
                  <a:gd name="T26" fmla="*/ 37 w 85"/>
                  <a:gd name="T27" fmla="*/ 60 h 124"/>
                  <a:gd name="T28" fmla="*/ 42 w 85"/>
                  <a:gd name="T29" fmla="*/ 70 h 124"/>
                  <a:gd name="T30" fmla="*/ 37 w 85"/>
                  <a:gd name="T31" fmla="*/ 79 h 124"/>
                  <a:gd name="T32" fmla="*/ 25 w 85"/>
                  <a:gd name="T33" fmla="*/ 76 h 124"/>
                  <a:gd name="T34" fmla="*/ 20 w 85"/>
                  <a:gd name="T35" fmla="*/ 83 h 124"/>
                  <a:gd name="T36" fmla="*/ 27 w 85"/>
                  <a:gd name="T37" fmla="*/ 90 h 124"/>
                  <a:gd name="T38" fmla="*/ 13 w 85"/>
                  <a:gd name="T39" fmla="*/ 94 h 124"/>
                  <a:gd name="T40" fmla="*/ 13 w 85"/>
                  <a:gd name="T41" fmla="*/ 98 h 124"/>
                  <a:gd name="T42" fmla="*/ 21 w 85"/>
                  <a:gd name="T43" fmla="*/ 100 h 124"/>
                  <a:gd name="T44" fmla="*/ 27 w 85"/>
                  <a:gd name="T45" fmla="*/ 106 h 124"/>
                  <a:gd name="T46" fmla="*/ 37 w 85"/>
                  <a:gd name="T47" fmla="*/ 103 h 124"/>
                  <a:gd name="T48" fmla="*/ 28 w 85"/>
                  <a:gd name="T49" fmla="*/ 108 h 124"/>
                  <a:gd name="T50" fmla="*/ 16 w 85"/>
                  <a:gd name="T51" fmla="*/ 110 h 124"/>
                  <a:gd name="T52" fmla="*/ 0 w 85"/>
                  <a:gd name="T53" fmla="*/ 120 h 124"/>
                  <a:gd name="T54" fmla="*/ 6 w 85"/>
                  <a:gd name="T55" fmla="*/ 124 h 124"/>
                  <a:gd name="T56" fmla="*/ 11 w 85"/>
                  <a:gd name="T57" fmla="*/ 118 h 124"/>
                  <a:gd name="T58" fmla="*/ 27 w 85"/>
                  <a:gd name="T59" fmla="*/ 117 h 124"/>
                  <a:gd name="T60" fmla="*/ 42 w 85"/>
                  <a:gd name="T61" fmla="*/ 120 h 124"/>
                  <a:gd name="T62" fmla="*/ 54 w 85"/>
                  <a:gd name="T63" fmla="*/ 118 h 124"/>
                  <a:gd name="T64" fmla="*/ 73 w 85"/>
                  <a:gd name="T65" fmla="*/ 118 h 124"/>
                  <a:gd name="T66" fmla="*/ 79 w 85"/>
                  <a:gd name="T67" fmla="*/ 113 h 124"/>
                  <a:gd name="T68" fmla="*/ 75 w 85"/>
                  <a:gd name="T69" fmla="*/ 106 h 124"/>
                  <a:gd name="T70" fmla="*/ 83 w 85"/>
                  <a:gd name="T71" fmla="*/ 103 h 124"/>
                  <a:gd name="T72" fmla="*/ 85 w 85"/>
                  <a:gd name="T73" fmla="*/ 93 h 124"/>
                  <a:gd name="T74" fmla="*/ 69 w 85"/>
                  <a:gd name="T75" fmla="*/ 89 h 124"/>
                  <a:gd name="T76" fmla="*/ 66 w 85"/>
                  <a:gd name="T77" fmla="*/ 77 h 124"/>
                  <a:gd name="T78" fmla="*/ 69 w 85"/>
                  <a:gd name="T79" fmla="*/ 70 h 124"/>
                  <a:gd name="T80" fmla="*/ 61 w 85"/>
                  <a:gd name="T81" fmla="*/ 62 h 124"/>
                  <a:gd name="T82" fmla="*/ 58 w 85"/>
                  <a:gd name="T83" fmla="*/ 48 h 124"/>
                  <a:gd name="T84" fmla="*/ 52 w 85"/>
                  <a:gd name="T85" fmla="*/ 42 h 124"/>
                  <a:gd name="T86" fmla="*/ 42 w 85"/>
                  <a:gd name="T87" fmla="*/ 39 h 124"/>
                  <a:gd name="T88" fmla="*/ 49 w 85"/>
                  <a:gd name="T89" fmla="*/ 34 h 124"/>
                  <a:gd name="T90" fmla="*/ 56 w 85"/>
                  <a:gd name="T91" fmla="*/ 26 h 124"/>
                  <a:gd name="T92" fmla="*/ 62 w 85"/>
                  <a:gd name="T93" fmla="*/ 18 h 124"/>
                  <a:gd name="T94" fmla="*/ 48 w 85"/>
                  <a:gd name="T95" fmla="*/ 14 h 1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124"/>
                  <a:gd name="T146" fmla="*/ 85 w 85"/>
                  <a:gd name="T147" fmla="*/ 124 h 1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124">
                    <a:moveTo>
                      <a:pt x="42" y="15"/>
                    </a:moveTo>
                    <a:lnTo>
                      <a:pt x="45" y="12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2" y="7"/>
                    </a:lnTo>
                    <a:lnTo>
                      <a:pt x="54" y="2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27" y="11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1" y="39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3" y="42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8" y="43"/>
                    </a:lnTo>
                    <a:lnTo>
                      <a:pt x="23" y="52"/>
                    </a:lnTo>
                    <a:lnTo>
                      <a:pt x="24" y="58"/>
                    </a:lnTo>
                    <a:lnTo>
                      <a:pt x="25" y="53"/>
                    </a:lnTo>
                    <a:lnTo>
                      <a:pt x="30" y="56"/>
                    </a:lnTo>
                    <a:lnTo>
                      <a:pt x="32" y="55"/>
                    </a:lnTo>
                    <a:lnTo>
                      <a:pt x="35" y="56"/>
                    </a:lnTo>
                    <a:lnTo>
                      <a:pt x="38" y="55"/>
                    </a:lnTo>
                    <a:lnTo>
                      <a:pt x="42" y="55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0" y="77"/>
                    </a:lnTo>
                    <a:lnTo>
                      <a:pt x="25" y="76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20" y="83"/>
                    </a:lnTo>
                    <a:lnTo>
                      <a:pt x="23" y="84"/>
                    </a:lnTo>
                    <a:lnTo>
                      <a:pt x="25" y="83"/>
                    </a:lnTo>
                    <a:lnTo>
                      <a:pt x="27" y="90"/>
                    </a:lnTo>
                    <a:lnTo>
                      <a:pt x="21" y="93"/>
                    </a:lnTo>
                    <a:lnTo>
                      <a:pt x="18" y="93"/>
                    </a:lnTo>
                    <a:lnTo>
                      <a:pt x="13" y="94"/>
                    </a:lnTo>
                    <a:lnTo>
                      <a:pt x="10" y="96"/>
                    </a:lnTo>
                    <a:lnTo>
                      <a:pt x="11" y="97"/>
                    </a:lnTo>
                    <a:lnTo>
                      <a:pt x="13" y="98"/>
                    </a:lnTo>
                    <a:lnTo>
                      <a:pt x="17" y="100"/>
                    </a:lnTo>
                    <a:lnTo>
                      <a:pt x="18" y="98"/>
                    </a:lnTo>
                    <a:lnTo>
                      <a:pt x="21" y="100"/>
                    </a:lnTo>
                    <a:lnTo>
                      <a:pt x="20" y="103"/>
                    </a:lnTo>
                    <a:lnTo>
                      <a:pt x="24" y="103"/>
                    </a:lnTo>
                    <a:lnTo>
                      <a:pt x="27" y="106"/>
                    </a:lnTo>
                    <a:lnTo>
                      <a:pt x="32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4" y="106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6" y="110"/>
                    </a:lnTo>
                    <a:lnTo>
                      <a:pt x="14" y="113"/>
                    </a:lnTo>
                    <a:lnTo>
                      <a:pt x="4" y="118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11" y="118"/>
                    </a:lnTo>
                    <a:lnTo>
                      <a:pt x="18" y="118"/>
                    </a:lnTo>
                    <a:lnTo>
                      <a:pt x="21" y="122"/>
                    </a:lnTo>
                    <a:lnTo>
                      <a:pt x="27" y="117"/>
                    </a:lnTo>
                    <a:lnTo>
                      <a:pt x="32" y="115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9" y="118"/>
                    </a:lnTo>
                    <a:lnTo>
                      <a:pt x="54" y="118"/>
                    </a:lnTo>
                    <a:lnTo>
                      <a:pt x="61" y="118"/>
                    </a:lnTo>
                    <a:lnTo>
                      <a:pt x="65" y="120"/>
                    </a:lnTo>
                    <a:lnTo>
                      <a:pt x="73" y="118"/>
                    </a:lnTo>
                    <a:lnTo>
                      <a:pt x="75" y="115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72" y="111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79" y="104"/>
                    </a:lnTo>
                    <a:lnTo>
                      <a:pt x="83" y="103"/>
                    </a:lnTo>
                    <a:lnTo>
                      <a:pt x="83" y="100"/>
                    </a:lnTo>
                    <a:lnTo>
                      <a:pt x="85" y="97"/>
                    </a:lnTo>
                    <a:lnTo>
                      <a:pt x="85" y="93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89"/>
                    </a:lnTo>
                    <a:lnTo>
                      <a:pt x="73" y="86"/>
                    </a:lnTo>
                    <a:lnTo>
                      <a:pt x="71" y="80"/>
                    </a:lnTo>
                    <a:lnTo>
                      <a:pt x="66" y="77"/>
                    </a:lnTo>
                    <a:lnTo>
                      <a:pt x="71" y="77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58" y="53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47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4" y="32"/>
                    </a:lnTo>
                    <a:lnTo>
                      <a:pt x="54" y="31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55" y="15"/>
                    </a:lnTo>
                    <a:lnTo>
                      <a:pt x="48" y="14"/>
                    </a:lnTo>
                    <a:lnTo>
                      <a:pt x="42" y="15"/>
                    </a:lnTo>
                    <a:close/>
                  </a:path>
                </a:pathLst>
              </a:custGeom>
              <a:noFill/>
              <a:ln w="1588">
                <a:solidFill>
                  <a:srgbClr val="9696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873" name="Freeform 1126"/>
              <p:cNvSpPr>
                <a:spLocks noChangeAspect="1"/>
              </p:cNvSpPr>
              <p:nvPr/>
            </p:nvSpPr>
            <p:spPr bwMode="auto">
              <a:xfrm>
                <a:off x="3081" y="955"/>
                <a:ext cx="25" cy="18"/>
              </a:xfrm>
              <a:custGeom>
                <a:avLst/>
                <a:gdLst>
                  <a:gd name="T0" fmla="*/ 24 w 25"/>
                  <a:gd name="T1" fmla="*/ 10 h 18"/>
                  <a:gd name="T2" fmla="*/ 23 w 25"/>
                  <a:gd name="T3" fmla="*/ 7 h 18"/>
                  <a:gd name="T4" fmla="*/ 23 w 25"/>
                  <a:gd name="T5" fmla="*/ 3 h 18"/>
                  <a:gd name="T6" fmla="*/ 20 w 25"/>
                  <a:gd name="T7" fmla="*/ 0 h 18"/>
                  <a:gd name="T8" fmla="*/ 15 w 25"/>
                  <a:gd name="T9" fmla="*/ 0 h 18"/>
                  <a:gd name="T10" fmla="*/ 14 w 25"/>
                  <a:gd name="T11" fmla="*/ 0 h 18"/>
                  <a:gd name="T12" fmla="*/ 10 w 25"/>
                  <a:gd name="T13" fmla="*/ 0 h 18"/>
                  <a:gd name="T14" fmla="*/ 10 w 25"/>
                  <a:gd name="T15" fmla="*/ 1 h 18"/>
                  <a:gd name="T16" fmla="*/ 10 w 25"/>
                  <a:gd name="T17" fmla="*/ 0 h 18"/>
                  <a:gd name="T18" fmla="*/ 8 w 25"/>
                  <a:gd name="T19" fmla="*/ 1 h 18"/>
                  <a:gd name="T20" fmla="*/ 7 w 25"/>
                  <a:gd name="T21" fmla="*/ 4 h 18"/>
                  <a:gd name="T22" fmla="*/ 6 w 25"/>
                  <a:gd name="T23" fmla="*/ 5 h 18"/>
                  <a:gd name="T24" fmla="*/ 1 w 25"/>
                  <a:gd name="T25" fmla="*/ 5 h 18"/>
                  <a:gd name="T26" fmla="*/ 1 w 25"/>
                  <a:gd name="T27" fmla="*/ 7 h 18"/>
                  <a:gd name="T28" fmla="*/ 0 w 25"/>
                  <a:gd name="T29" fmla="*/ 10 h 18"/>
                  <a:gd name="T30" fmla="*/ 4 w 25"/>
                  <a:gd name="T31" fmla="*/ 15 h 18"/>
                  <a:gd name="T32" fmla="*/ 8 w 25"/>
                  <a:gd name="T33" fmla="*/ 13 h 18"/>
                  <a:gd name="T34" fmla="*/ 11 w 25"/>
                  <a:gd name="T35" fmla="*/ 14 h 18"/>
                  <a:gd name="T36" fmla="*/ 13 w 25"/>
                  <a:gd name="T37" fmla="*/ 17 h 18"/>
                  <a:gd name="T38" fmla="*/ 15 w 25"/>
                  <a:gd name="T39" fmla="*/ 17 h 18"/>
                  <a:gd name="T40" fmla="*/ 17 w 25"/>
                  <a:gd name="T41" fmla="*/ 18 h 18"/>
                  <a:gd name="T42" fmla="*/ 18 w 25"/>
                  <a:gd name="T43" fmla="*/ 18 h 18"/>
                  <a:gd name="T44" fmla="*/ 21 w 25"/>
                  <a:gd name="T45" fmla="*/ 17 h 18"/>
                  <a:gd name="T46" fmla="*/ 24 w 25"/>
                  <a:gd name="T47" fmla="*/ 15 h 18"/>
                  <a:gd name="T48" fmla="*/ 25 w 25"/>
                  <a:gd name="T49" fmla="*/ 11 h 18"/>
                  <a:gd name="T50" fmla="*/ 24 w 25"/>
                  <a:gd name="T51" fmla="*/ 1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8"/>
                  <a:gd name="T80" fmla="*/ 25 w 25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8">
                    <a:moveTo>
                      <a:pt x="24" y="10"/>
                    </a:moveTo>
                    <a:lnTo>
                      <a:pt x="23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5" y="11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8446" name="Freeform 1127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47" name="Freeform 112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48" name="Freeform 1129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49" name="Freeform 1130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0" name="Freeform 1131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1" name="Freeform 1132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2" name="Freeform 1133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3" name="Freeform 1134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4" name="Freeform 1135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5" name="Freeform 1136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6" name="Freeform 1138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7" name="Freeform 1140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8" name="Freeform 1141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1324 w 74"/>
                <a:gd name="T1" fmla="*/ 650 h 38"/>
                <a:gd name="T2" fmla="*/ 1406 w 74"/>
                <a:gd name="T3" fmla="*/ 545 h 38"/>
                <a:gd name="T4" fmla="*/ 1512 w 74"/>
                <a:gd name="T5" fmla="*/ 481 h 38"/>
                <a:gd name="T6" fmla="*/ 1553 w 74"/>
                <a:gd name="T7" fmla="*/ 398 h 38"/>
                <a:gd name="T8" fmla="*/ 1512 w 74"/>
                <a:gd name="T9" fmla="*/ 334 h 38"/>
                <a:gd name="T10" fmla="*/ 1383 w 74"/>
                <a:gd name="T11" fmla="*/ 293 h 38"/>
                <a:gd name="T12" fmla="*/ 1301 w 74"/>
                <a:gd name="T13" fmla="*/ 275 h 38"/>
                <a:gd name="T14" fmla="*/ 1237 w 74"/>
                <a:gd name="T15" fmla="*/ 211 h 38"/>
                <a:gd name="T16" fmla="*/ 1113 w 74"/>
                <a:gd name="T17" fmla="*/ 188 h 38"/>
                <a:gd name="T18" fmla="*/ 1113 w 74"/>
                <a:gd name="T19" fmla="*/ 252 h 38"/>
                <a:gd name="T20" fmla="*/ 1026 w 74"/>
                <a:gd name="T21" fmla="*/ 275 h 38"/>
                <a:gd name="T22" fmla="*/ 902 w 74"/>
                <a:gd name="T23" fmla="*/ 211 h 38"/>
                <a:gd name="T24" fmla="*/ 944 w 74"/>
                <a:gd name="T25" fmla="*/ 124 h 38"/>
                <a:gd name="T26" fmla="*/ 820 w 74"/>
                <a:gd name="T27" fmla="*/ 124 h 38"/>
                <a:gd name="T28" fmla="*/ 692 w 74"/>
                <a:gd name="T29" fmla="*/ 64 h 38"/>
                <a:gd name="T30" fmla="*/ 609 w 74"/>
                <a:gd name="T31" fmla="*/ 0 h 38"/>
                <a:gd name="T32" fmla="*/ 609 w 74"/>
                <a:gd name="T33" fmla="*/ 64 h 38"/>
                <a:gd name="T34" fmla="*/ 527 w 74"/>
                <a:gd name="T35" fmla="*/ 41 h 38"/>
                <a:gd name="T36" fmla="*/ 440 w 74"/>
                <a:gd name="T37" fmla="*/ 41 h 38"/>
                <a:gd name="T38" fmla="*/ 399 w 74"/>
                <a:gd name="T39" fmla="*/ 124 h 38"/>
                <a:gd name="T40" fmla="*/ 316 w 74"/>
                <a:gd name="T41" fmla="*/ 147 h 38"/>
                <a:gd name="T42" fmla="*/ 188 w 74"/>
                <a:gd name="T43" fmla="*/ 211 h 38"/>
                <a:gd name="T44" fmla="*/ 82 w 74"/>
                <a:gd name="T45" fmla="*/ 252 h 38"/>
                <a:gd name="T46" fmla="*/ 0 w 74"/>
                <a:gd name="T47" fmla="*/ 293 h 38"/>
                <a:gd name="T48" fmla="*/ 82 w 74"/>
                <a:gd name="T49" fmla="*/ 398 h 38"/>
                <a:gd name="T50" fmla="*/ 41 w 74"/>
                <a:gd name="T51" fmla="*/ 481 h 38"/>
                <a:gd name="T52" fmla="*/ 188 w 74"/>
                <a:gd name="T53" fmla="*/ 609 h 38"/>
                <a:gd name="T54" fmla="*/ 399 w 74"/>
                <a:gd name="T55" fmla="*/ 714 h 38"/>
                <a:gd name="T56" fmla="*/ 399 w 74"/>
                <a:gd name="T57" fmla="*/ 756 h 38"/>
                <a:gd name="T58" fmla="*/ 527 w 74"/>
                <a:gd name="T59" fmla="*/ 797 h 38"/>
                <a:gd name="T60" fmla="*/ 651 w 74"/>
                <a:gd name="T61" fmla="*/ 774 h 38"/>
                <a:gd name="T62" fmla="*/ 692 w 74"/>
                <a:gd name="T63" fmla="*/ 650 h 38"/>
                <a:gd name="T64" fmla="*/ 902 w 74"/>
                <a:gd name="T65" fmla="*/ 714 h 38"/>
                <a:gd name="T66" fmla="*/ 1154 w 74"/>
                <a:gd name="T67" fmla="*/ 714 h 38"/>
                <a:gd name="T68" fmla="*/ 1154 w 74"/>
                <a:gd name="T69" fmla="*/ 714 h 38"/>
                <a:gd name="T70" fmla="*/ 1196 w 74"/>
                <a:gd name="T71" fmla="*/ 650 h 38"/>
                <a:gd name="T72" fmla="*/ 1324 w 74"/>
                <a:gd name="T73" fmla="*/ 65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59" name="Freeform 1142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1324 w 74"/>
                <a:gd name="T1" fmla="*/ 650 h 38"/>
                <a:gd name="T2" fmla="*/ 1406 w 74"/>
                <a:gd name="T3" fmla="*/ 545 h 38"/>
                <a:gd name="T4" fmla="*/ 1512 w 74"/>
                <a:gd name="T5" fmla="*/ 481 h 38"/>
                <a:gd name="T6" fmla="*/ 1553 w 74"/>
                <a:gd name="T7" fmla="*/ 398 h 38"/>
                <a:gd name="T8" fmla="*/ 1512 w 74"/>
                <a:gd name="T9" fmla="*/ 334 h 38"/>
                <a:gd name="T10" fmla="*/ 1383 w 74"/>
                <a:gd name="T11" fmla="*/ 293 h 38"/>
                <a:gd name="T12" fmla="*/ 1301 w 74"/>
                <a:gd name="T13" fmla="*/ 275 h 38"/>
                <a:gd name="T14" fmla="*/ 1237 w 74"/>
                <a:gd name="T15" fmla="*/ 211 h 38"/>
                <a:gd name="T16" fmla="*/ 1113 w 74"/>
                <a:gd name="T17" fmla="*/ 188 h 38"/>
                <a:gd name="T18" fmla="*/ 1113 w 74"/>
                <a:gd name="T19" fmla="*/ 252 h 38"/>
                <a:gd name="T20" fmla="*/ 1026 w 74"/>
                <a:gd name="T21" fmla="*/ 275 h 38"/>
                <a:gd name="T22" fmla="*/ 902 w 74"/>
                <a:gd name="T23" fmla="*/ 211 h 38"/>
                <a:gd name="T24" fmla="*/ 944 w 74"/>
                <a:gd name="T25" fmla="*/ 124 h 38"/>
                <a:gd name="T26" fmla="*/ 820 w 74"/>
                <a:gd name="T27" fmla="*/ 124 h 38"/>
                <a:gd name="T28" fmla="*/ 692 w 74"/>
                <a:gd name="T29" fmla="*/ 64 h 38"/>
                <a:gd name="T30" fmla="*/ 609 w 74"/>
                <a:gd name="T31" fmla="*/ 0 h 38"/>
                <a:gd name="T32" fmla="*/ 609 w 74"/>
                <a:gd name="T33" fmla="*/ 64 h 38"/>
                <a:gd name="T34" fmla="*/ 527 w 74"/>
                <a:gd name="T35" fmla="*/ 41 h 38"/>
                <a:gd name="T36" fmla="*/ 440 w 74"/>
                <a:gd name="T37" fmla="*/ 41 h 38"/>
                <a:gd name="T38" fmla="*/ 399 w 74"/>
                <a:gd name="T39" fmla="*/ 124 h 38"/>
                <a:gd name="T40" fmla="*/ 316 w 74"/>
                <a:gd name="T41" fmla="*/ 147 h 38"/>
                <a:gd name="T42" fmla="*/ 188 w 74"/>
                <a:gd name="T43" fmla="*/ 211 h 38"/>
                <a:gd name="T44" fmla="*/ 82 w 74"/>
                <a:gd name="T45" fmla="*/ 252 h 38"/>
                <a:gd name="T46" fmla="*/ 0 w 74"/>
                <a:gd name="T47" fmla="*/ 293 h 38"/>
                <a:gd name="T48" fmla="*/ 82 w 74"/>
                <a:gd name="T49" fmla="*/ 398 h 38"/>
                <a:gd name="T50" fmla="*/ 41 w 74"/>
                <a:gd name="T51" fmla="*/ 481 h 38"/>
                <a:gd name="T52" fmla="*/ 188 w 74"/>
                <a:gd name="T53" fmla="*/ 609 h 38"/>
                <a:gd name="T54" fmla="*/ 399 w 74"/>
                <a:gd name="T55" fmla="*/ 714 h 38"/>
                <a:gd name="T56" fmla="*/ 399 w 74"/>
                <a:gd name="T57" fmla="*/ 756 h 38"/>
                <a:gd name="T58" fmla="*/ 527 w 74"/>
                <a:gd name="T59" fmla="*/ 797 h 38"/>
                <a:gd name="T60" fmla="*/ 651 w 74"/>
                <a:gd name="T61" fmla="*/ 774 h 38"/>
                <a:gd name="T62" fmla="*/ 692 w 74"/>
                <a:gd name="T63" fmla="*/ 650 h 38"/>
                <a:gd name="T64" fmla="*/ 902 w 74"/>
                <a:gd name="T65" fmla="*/ 714 h 38"/>
                <a:gd name="T66" fmla="*/ 1154 w 74"/>
                <a:gd name="T67" fmla="*/ 714 h 38"/>
                <a:gd name="T68" fmla="*/ 1154 w 74"/>
                <a:gd name="T69" fmla="*/ 714 h 38"/>
                <a:gd name="T70" fmla="*/ 1196 w 74"/>
                <a:gd name="T71" fmla="*/ 650 h 38"/>
                <a:gd name="T72" fmla="*/ 1324 w 74"/>
                <a:gd name="T73" fmla="*/ 65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0" name="Freeform 1143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1" name="Freeform 1144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2" name="Freeform 1145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3" name="Freeform 1146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4" name="Freeform 1147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5" name="Freeform 1148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6" name="Freeform 1149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7" name="Freeform 1150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8" name="Freeform 1151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69" name="Freeform 1152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0" name="Freeform 1153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1" name="Freeform 1154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2" name="Freeform 1155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3" name="Freeform 1156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4" name="Freeform 1157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5" name="Freeform 1158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6" name="Freeform 1159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42 w 3"/>
                <a:gd name="T1" fmla="*/ 50 h 2"/>
                <a:gd name="T2" fmla="*/ 65 w 3"/>
                <a:gd name="T3" fmla="*/ 50 h 2"/>
                <a:gd name="T4" fmla="*/ 0 w 3"/>
                <a:gd name="T5" fmla="*/ 0 h 2"/>
                <a:gd name="T6" fmla="*/ 42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7" name="Freeform 1160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42 w 3"/>
                <a:gd name="T1" fmla="*/ 50 h 2"/>
                <a:gd name="T2" fmla="*/ 65 w 3"/>
                <a:gd name="T3" fmla="*/ 50 h 2"/>
                <a:gd name="T4" fmla="*/ 0 w 3"/>
                <a:gd name="T5" fmla="*/ 0 h 2"/>
                <a:gd name="T6" fmla="*/ 42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8" name="Freeform 1161"/>
            <p:cNvSpPr>
              <a:spLocks noChangeAspect="1"/>
            </p:cNvSpPr>
            <p:nvPr/>
          </p:nvSpPr>
          <p:spPr bwMode="auto">
            <a:xfrm>
              <a:off x="2094" y="2502"/>
              <a:ext cx="6" cy="0"/>
            </a:xfrm>
            <a:custGeom>
              <a:avLst/>
              <a:gdLst>
                <a:gd name="T0" fmla="*/ 36 w 1"/>
                <a:gd name="T1" fmla="*/ 0 w 1"/>
                <a:gd name="T2" fmla="*/ 36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79" name="Line 1162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0" name="Line 1163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1" name="Freeform 1164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6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2" name="Freeform 1165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3" name="Freeform 1166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4" name="Freeform 1167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6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5" name="Freeform 1168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6" name="Freeform 1169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7" name="Freeform 1170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8" name="Freeform 1171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89" name="Freeform 1172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0" name="Freeform 1173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1" name="Freeform 1174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2" name="Freeform 1175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3" name="Freeform 1177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4" name="Freeform 1178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5" name="Freeform 1179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6" name="Freeform 1180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1650 w 79"/>
                <a:gd name="T1" fmla="*/ 64 h 86"/>
                <a:gd name="T2" fmla="*/ 1503 w 79"/>
                <a:gd name="T3" fmla="*/ 0 h 86"/>
                <a:gd name="T4" fmla="*/ 1462 w 79"/>
                <a:gd name="T5" fmla="*/ 147 h 86"/>
                <a:gd name="T6" fmla="*/ 1211 w 79"/>
                <a:gd name="T7" fmla="*/ 170 h 86"/>
                <a:gd name="T8" fmla="*/ 1042 w 79"/>
                <a:gd name="T9" fmla="*/ 147 h 86"/>
                <a:gd name="T10" fmla="*/ 795 w 79"/>
                <a:gd name="T11" fmla="*/ 276 h 86"/>
                <a:gd name="T12" fmla="*/ 649 w 79"/>
                <a:gd name="T13" fmla="*/ 358 h 86"/>
                <a:gd name="T14" fmla="*/ 398 w 79"/>
                <a:gd name="T15" fmla="*/ 487 h 86"/>
                <a:gd name="T16" fmla="*/ 210 w 79"/>
                <a:gd name="T17" fmla="*/ 505 h 86"/>
                <a:gd name="T18" fmla="*/ 210 w 79"/>
                <a:gd name="T19" fmla="*/ 593 h 86"/>
                <a:gd name="T20" fmla="*/ 146 w 79"/>
                <a:gd name="T21" fmla="*/ 739 h 86"/>
                <a:gd name="T22" fmla="*/ 64 w 79"/>
                <a:gd name="T23" fmla="*/ 886 h 86"/>
                <a:gd name="T24" fmla="*/ 105 w 79"/>
                <a:gd name="T25" fmla="*/ 1010 h 86"/>
                <a:gd name="T26" fmla="*/ 187 w 79"/>
                <a:gd name="T27" fmla="*/ 1180 h 86"/>
                <a:gd name="T28" fmla="*/ 334 w 79"/>
                <a:gd name="T29" fmla="*/ 1222 h 86"/>
                <a:gd name="T30" fmla="*/ 795 w 79"/>
                <a:gd name="T31" fmla="*/ 1222 h 86"/>
                <a:gd name="T32" fmla="*/ 918 w 79"/>
                <a:gd name="T33" fmla="*/ 1286 h 86"/>
                <a:gd name="T34" fmla="*/ 795 w 79"/>
                <a:gd name="T35" fmla="*/ 1309 h 86"/>
                <a:gd name="T36" fmla="*/ 608 w 79"/>
                <a:gd name="T37" fmla="*/ 1245 h 86"/>
                <a:gd name="T38" fmla="*/ 462 w 79"/>
                <a:gd name="T39" fmla="*/ 1309 h 86"/>
                <a:gd name="T40" fmla="*/ 462 w 79"/>
                <a:gd name="T41" fmla="*/ 1456 h 86"/>
                <a:gd name="T42" fmla="*/ 562 w 79"/>
                <a:gd name="T43" fmla="*/ 1520 h 86"/>
                <a:gd name="T44" fmla="*/ 649 w 79"/>
                <a:gd name="T45" fmla="*/ 1732 h 86"/>
                <a:gd name="T46" fmla="*/ 772 w 79"/>
                <a:gd name="T47" fmla="*/ 1686 h 86"/>
                <a:gd name="T48" fmla="*/ 918 w 79"/>
                <a:gd name="T49" fmla="*/ 1686 h 86"/>
                <a:gd name="T50" fmla="*/ 896 w 79"/>
                <a:gd name="T51" fmla="*/ 1456 h 86"/>
                <a:gd name="T52" fmla="*/ 1001 w 79"/>
                <a:gd name="T53" fmla="*/ 1497 h 86"/>
                <a:gd name="T54" fmla="*/ 1065 w 79"/>
                <a:gd name="T55" fmla="*/ 1497 h 86"/>
                <a:gd name="T56" fmla="*/ 982 w 79"/>
                <a:gd name="T57" fmla="*/ 1373 h 86"/>
                <a:gd name="T58" fmla="*/ 1252 w 79"/>
                <a:gd name="T59" fmla="*/ 1373 h 86"/>
                <a:gd name="T60" fmla="*/ 1188 w 79"/>
                <a:gd name="T61" fmla="*/ 1180 h 86"/>
                <a:gd name="T62" fmla="*/ 1188 w 79"/>
                <a:gd name="T63" fmla="*/ 1162 h 86"/>
                <a:gd name="T64" fmla="*/ 1293 w 79"/>
                <a:gd name="T65" fmla="*/ 1222 h 86"/>
                <a:gd name="T66" fmla="*/ 1275 w 79"/>
                <a:gd name="T67" fmla="*/ 1139 h 86"/>
                <a:gd name="T68" fmla="*/ 982 w 79"/>
                <a:gd name="T69" fmla="*/ 992 h 86"/>
                <a:gd name="T70" fmla="*/ 918 w 79"/>
                <a:gd name="T71" fmla="*/ 1010 h 86"/>
                <a:gd name="T72" fmla="*/ 855 w 79"/>
                <a:gd name="T73" fmla="*/ 1033 h 86"/>
                <a:gd name="T74" fmla="*/ 795 w 79"/>
                <a:gd name="T75" fmla="*/ 951 h 86"/>
                <a:gd name="T76" fmla="*/ 918 w 79"/>
                <a:gd name="T77" fmla="*/ 928 h 86"/>
                <a:gd name="T78" fmla="*/ 896 w 79"/>
                <a:gd name="T79" fmla="*/ 822 h 86"/>
                <a:gd name="T80" fmla="*/ 649 w 79"/>
                <a:gd name="T81" fmla="*/ 634 h 86"/>
                <a:gd name="T82" fmla="*/ 708 w 79"/>
                <a:gd name="T83" fmla="*/ 505 h 86"/>
                <a:gd name="T84" fmla="*/ 795 w 79"/>
                <a:gd name="T85" fmla="*/ 593 h 86"/>
                <a:gd name="T86" fmla="*/ 918 w 79"/>
                <a:gd name="T87" fmla="*/ 675 h 86"/>
                <a:gd name="T88" fmla="*/ 1001 w 79"/>
                <a:gd name="T89" fmla="*/ 528 h 86"/>
                <a:gd name="T90" fmla="*/ 1065 w 79"/>
                <a:gd name="T91" fmla="*/ 358 h 86"/>
                <a:gd name="T92" fmla="*/ 1357 w 79"/>
                <a:gd name="T93" fmla="*/ 294 h 86"/>
                <a:gd name="T94" fmla="*/ 1545 w 79"/>
                <a:gd name="T95" fmla="*/ 294 h 86"/>
                <a:gd name="T96" fmla="*/ 1627 w 79"/>
                <a:gd name="T97" fmla="*/ 234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7" name="Freeform 1181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1650 w 79"/>
                <a:gd name="T1" fmla="*/ 64 h 86"/>
                <a:gd name="T2" fmla="*/ 1503 w 79"/>
                <a:gd name="T3" fmla="*/ 0 h 86"/>
                <a:gd name="T4" fmla="*/ 1462 w 79"/>
                <a:gd name="T5" fmla="*/ 147 h 86"/>
                <a:gd name="T6" fmla="*/ 1211 w 79"/>
                <a:gd name="T7" fmla="*/ 170 h 86"/>
                <a:gd name="T8" fmla="*/ 1042 w 79"/>
                <a:gd name="T9" fmla="*/ 147 h 86"/>
                <a:gd name="T10" fmla="*/ 795 w 79"/>
                <a:gd name="T11" fmla="*/ 276 h 86"/>
                <a:gd name="T12" fmla="*/ 649 w 79"/>
                <a:gd name="T13" fmla="*/ 358 h 86"/>
                <a:gd name="T14" fmla="*/ 398 w 79"/>
                <a:gd name="T15" fmla="*/ 487 h 86"/>
                <a:gd name="T16" fmla="*/ 210 w 79"/>
                <a:gd name="T17" fmla="*/ 505 h 86"/>
                <a:gd name="T18" fmla="*/ 210 w 79"/>
                <a:gd name="T19" fmla="*/ 593 h 86"/>
                <a:gd name="T20" fmla="*/ 146 w 79"/>
                <a:gd name="T21" fmla="*/ 739 h 86"/>
                <a:gd name="T22" fmla="*/ 64 w 79"/>
                <a:gd name="T23" fmla="*/ 886 h 86"/>
                <a:gd name="T24" fmla="*/ 105 w 79"/>
                <a:gd name="T25" fmla="*/ 1010 h 86"/>
                <a:gd name="T26" fmla="*/ 187 w 79"/>
                <a:gd name="T27" fmla="*/ 1180 h 86"/>
                <a:gd name="T28" fmla="*/ 334 w 79"/>
                <a:gd name="T29" fmla="*/ 1222 h 86"/>
                <a:gd name="T30" fmla="*/ 795 w 79"/>
                <a:gd name="T31" fmla="*/ 1222 h 86"/>
                <a:gd name="T32" fmla="*/ 918 w 79"/>
                <a:gd name="T33" fmla="*/ 1286 h 86"/>
                <a:gd name="T34" fmla="*/ 795 w 79"/>
                <a:gd name="T35" fmla="*/ 1309 h 86"/>
                <a:gd name="T36" fmla="*/ 608 w 79"/>
                <a:gd name="T37" fmla="*/ 1245 h 86"/>
                <a:gd name="T38" fmla="*/ 462 w 79"/>
                <a:gd name="T39" fmla="*/ 1309 h 86"/>
                <a:gd name="T40" fmla="*/ 462 w 79"/>
                <a:gd name="T41" fmla="*/ 1456 h 86"/>
                <a:gd name="T42" fmla="*/ 562 w 79"/>
                <a:gd name="T43" fmla="*/ 1520 h 86"/>
                <a:gd name="T44" fmla="*/ 649 w 79"/>
                <a:gd name="T45" fmla="*/ 1732 h 86"/>
                <a:gd name="T46" fmla="*/ 772 w 79"/>
                <a:gd name="T47" fmla="*/ 1686 h 86"/>
                <a:gd name="T48" fmla="*/ 918 w 79"/>
                <a:gd name="T49" fmla="*/ 1686 h 86"/>
                <a:gd name="T50" fmla="*/ 896 w 79"/>
                <a:gd name="T51" fmla="*/ 1456 h 86"/>
                <a:gd name="T52" fmla="*/ 1001 w 79"/>
                <a:gd name="T53" fmla="*/ 1497 h 86"/>
                <a:gd name="T54" fmla="*/ 1065 w 79"/>
                <a:gd name="T55" fmla="*/ 1497 h 86"/>
                <a:gd name="T56" fmla="*/ 982 w 79"/>
                <a:gd name="T57" fmla="*/ 1373 h 86"/>
                <a:gd name="T58" fmla="*/ 1252 w 79"/>
                <a:gd name="T59" fmla="*/ 1373 h 86"/>
                <a:gd name="T60" fmla="*/ 1188 w 79"/>
                <a:gd name="T61" fmla="*/ 1180 h 86"/>
                <a:gd name="T62" fmla="*/ 1188 w 79"/>
                <a:gd name="T63" fmla="*/ 1162 h 86"/>
                <a:gd name="T64" fmla="*/ 1293 w 79"/>
                <a:gd name="T65" fmla="*/ 1222 h 86"/>
                <a:gd name="T66" fmla="*/ 1275 w 79"/>
                <a:gd name="T67" fmla="*/ 1139 h 86"/>
                <a:gd name="T68" fmla="*/ 982 w 79"/>
                <a:gd name="T69" fmla="*/ 992 h 86"/>
                <a:gd name="T70" fmla="*/ 918 w 79"/>
                <a:gd name="T71" fmla="*/ 1010 h 86"/>
                <a:gd name="T72" fmla="*/ 855 w 79"/>
                <a:gd name="T73" fmla="*/ 1033 h 86"/>
                <a:gd name="T74" fmla="*/ 795 w 79"/>
                <a:gd name="T75" fmla="*/ 951 h 86"/>
                <a:gd name="T76" fmla="*/ 918 w 79"/>
                <a:gd name="T77" fmla="*/ 928 h 86"/>
                <a:gd name="T78" fmla="*/ 896 w 79"/>
                <a:gd name="T79" fmla="*/ 822 h 86"/>
                <a:gd name="T80" fmla="*/ 649 w 79"/>
                <a:gd name="T81" fmla="*/ 634 h 86"/>
                <a:gd name="T82" fmla="*/ 708 w 79"/>
                <a:gd name="T83" fmla="*/ 505 h 86"/>
                <a:gd name="T84" fmla="*/ 795 w 79"/>
                <a:gd name="T85" fmla="*/ 593 h 86"/>
                <a:gd name="T86" fmla="*/ 918 w 79"/>
                <a:gd name="T87" fmla="*/ 675 h 86"/>
                <a:gd name="T88" fmla="*/ 1001 w 79"/>
                <a:gd name="T89" fmla="*/ 528 h 86"/>
                <a:gd name="T90" fmla="*/ 1065 w 79"/>
                <a:gd name="T91" fmla="*/ 358 h 86"/>
                <a:gd name="T92" fmla="*/ 1357 w 79"/>
                <a:gd name="T93" fmla="*/ 294 h 86"/>
                <a:gd name="T94" fmla="*/ 1545 w 79"/>
                <a:gd name="T95" fmla="*/ 294 h 86"/>
                <a:gd name="T96" fmla="*/ 1627 w 79"/>
                <a:gd name="T97" fmla="*/ 234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8" name="Freeform 1183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499" name="Freeform 1185"/>
            <p:cNvSpPr>
              <a:spLocks noChangeAspect="1"/>
            </p:cNvSpPr>
            <p:nvPr/>
          </p:nvSpPr>
          <p:spPr bwMode="auto">
            <a:xfrm>
              <a:off x="2100" y="2894"/>
              <a:ext cx="361" cy="395"/>
            </a:xfrm>
            <a:custGeom>
              <a:avLst/>
              <a:gdLst>
                <a:gd name="T0" fmla="*/ 1650 w 79"/>
                <a:gd name="T1" fmla="*/ 64 h 86"/>
                <a:gd name="T2" fmla="*/ 1503 w 79"/>
                <a:gd name="T3" fmla="*/ 0 h 86"/>
                <a:gd name="T4" fmla="*/ 1462 w 79"/>
                <a:gd name="T5" fmla="*/ 147 h 86"/>
                <a:gd name="T6" fmla="*/ 1211 w 79"/>
                <a:gd name="T7" fmla="*/ 170 h 86"/>
                <a:gd name="T8" fmla="*/ 1042 w 79"/>
                <a:gd name="T9" fmla="*/ 147 h 86"/>
                <a:gd name="T10" fmla="*/ 795 w 79"/>
                <a:gd name="T11" fmla="*/ 276 h 86"/>
                <a:gd name="T12" fmla="*/ 649 w 79"/>
                <a:gd name="T13" fmla="*/ 358 h 86"/>
                <a:gd name="T14" fmla="*/ 398 w 79"/>
                <a:gd name="T15" fmla="*/ 487 h 86"/>
                <a:gd name="T16" fmla="*/ 210 w 79"/>
                <a:gd name="T17" fmla="*/ 505 h 86"/>
                <a:gd name="T18" fmla="*/ 210 w 79"/>
                <a:gd name="T19" fmla="*/ 593 h 86"/>
                <a:gd name="T20" fmla="*/ 146 w 79"/>
                <a:gd name="T21" fmla="*/ 739 h 86"/>
                <a:gd name="T22" fmla="*/ 64 w 79"/>
                <a:gd name="T23" fmla="*/ 886 h 86"/>
                <a:gd name="T24" fmla="*/ 105 w 79"/>
                <a:gd name="T25" fmla="*/ 1010 h 86"/>
                <a:gd name="T26" fmla="*/ 187 w 79"/>
                <a:gd name="T27" fmla="*/ 1180 h 86"/>
                <a:gd name="T28" fmla="*/ 334 w 79"/>
                <a:gd name="T29" fmla="*/ 1222 h 86"/>
                <a:gd name="T30" fmla="*/ 795 w 79"/>
                <a:gd name="T31" fmla="*/ 1222 h 86"/>
                <a:gd name="T32" fmla="*/ 918 w 79"/>
                <a:gd name="T33" fmla="*/ 1286 h 86"/>
                <a:gd name="T34" fmla="*/ 795 w 79"/>
                <a:gd name="T35" fmla="*/ 1309 h 86"/>
                <a:gd name="T36" fmla="*/ 608 w 79"/>
                <a:gd name="T37" fmla="*/ 1245 h 86"/>
                <a:gd name="T38" fmla="*/ 462 w 79"/>
                <a:gd name="T39" fmla="*/ 1309 h 86"/>
                <a:gd name="T40" fmla="*/ 462 w 79"/>
                <a:gd name="T41" fmla="*/ 1456 h 86"/>
                <a:gd name="T42" fmla="*/ 562 w 79"/>
                <a:gd name="T43" fmla="*/ 1520 h 86"/>
                <a:gd name="T44" fmla="*/ 649 w 79"/>
                <a:gd name="T45" fmla="*/ 1732 h 86"/>
                <a:gd name="T46" fmla="*/ 772 w 79"/>
                <a:gd name="T47" fmla="*/ 1686 h 86"/>
                <a:gd name="T48" fmla="*/ 918 w 79"/>
                <a:gd name="T49" fmla="*/ 1686 h 86"/>
                <a:gd name="T50" fmla="*/ 896 w 79"/>
                <a:gd name="T51" fmla="*/ 1456 h 86"/>
                <a:gd name="T52" fmla="*/ 1001 w 79"/>
                <a:gd name="T53" fmla="*/ 1497 h 86"/>
                <a:gd name="T54" fmla="*/ 1065 w 79"/>
                <a:gd name="T55" fmla="*/ 1497 h 86"/>
                <a:gd name="T56" fmla="*/ 982 w 79"/>
                <a:gd name="T57" fmla="*/ 1373 h 86"/>
                <a:gd name="T58" fmla="*/ 1252 w 79"/>
                <a:gd name="T59" fmla="*/ 1373 h 86"/>
                <a:gd name="T60" fmla="*/ 1188 w 79"/>
                <a:gd name="T61" fmla="*/ 1180 h 86"/>
                <a:gd name="T62" fmla="*/ 1188 w 79"/>
                <a:gd name="T63" fmla="*/ 1162 h 86"/>
                <a:gd name="T64" fmla="*/ 1293 w 79"/>
                <a:gd name="T65" fmla="*/ 1222 h 86"/>
                <a:gd name="T66" fmla="*/ 1275 w 79"/>
                <a:gd name="T67" fmla="*/ 1139 h 86"/>
                <a:gd name="T68" fmla="*/ 982 w 79"/>
                <a:gd name="T69" fmla="*/ 992 h 86"/>
                <a:gd name="T70" fmla="*/ 918 w 79"/>
                <a:gd name="T71" fmla="*/ 1010 h 86"/>
                <a:gd name="T72" fmla="*/ 855 w 79"/>
                <a:gd name="T73" fmla="*/ 1033 h 86"/>
                <a:gd name="T74" fmla="*/ 795 w 79"/>
                <a:gd name="T75" fmla="*/ 951 h 86"/>
                <a:gd name="T76" fmla="*/ 918 w 79"/>
                <a:gd name="T77" fmla="*/ 928 h 86"/>
                <a:gd name="T78" fmla="*/ 896 w 79"/>
                <a:gd name="T79" fmla="*/ 822 h 86"/>
                <a:gd name="T80" fmla="*/ 649 w 79"/>
                <a:gd name="T81" fmla="*/ 634 h 86"/>
                <a:gd name="T82" fmla="*/ 708 w 79"/>
                <a:gd name="T83" fmla="*/ 505 h 86"/>
                <a:gd name="T84" fmla="*/ 795 w 79"/>
                <a:gd name="T85" fmla="*/ 593 h 86"/>
                <a:gd name="T86" fmla="*/ 918 w 79"/>
                <a:gd name="T87" fmla="*/ 675 h 86"/>
                <a:gd name="T88" fmla="*/ 1001 w 79"/>
                <a:gd name="T89" fmla="*/ 528 h 86"/>
                <a:gd name="T90" fmla="*/ 1065 w 79"/>
                <a:gd name="T91" fmla="*/ 358 h 86"/>
                <a:gd name="T92" fmla="*/ 1357 w 79"/>
                <a:gd name="T93" fmla="*/ 294 h 86"/>
                <a:gd name="T94" fmla="*/ 1545 w 79"/>
                <a:gd name="T95" fmla="*/ 294 h 86"/>
                <a:gd name="T96" fmla="*/ 1627 w 79"/>
                <a:gd name="T97" fmla="*/ 234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86"/>
                <a:gd name="T149" fmla="*/ 79 w 79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86">
                  <a:moveTo>
                    <a:pt x="77" y="8"/>
                  </a:moveTo>
                  <a:lnTo>
                    <a:pt x="79" y="3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0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50" y="7"/>
                  </a:lnTo>
                  <a:lnTo>
                    <a:pt x="43" y="11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3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7" y="58"/>
                  </a:lnTo>
                  <a:lnTo>
                    <a:pt x="38" y="58"/>
                  </a:lnTo>
                  <a:lnTo>
                    <a:pt x="48" y="58"/>
                  </a:lnTo>
                  <a:lnTo>
                    <a:pt x="44" y="61"/>
                  </a:lnTo>
                  <a:lnTo>
                    <a:pt x="43" y="62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22" y="62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3" y="79"/>
                  </a:lnTo>
                  <a:lnTo>
                    <a:pt x="37" y="80"/>
                  </a:lnTo>
                  <a:lnTo>
                    <a:pt x="41" y="86"/>
                  </a:lnTo>
                  <a:lnTo>
                    <a:pt x="44" y="80"/>
                  </a:lnTo>
                  <a:lnTo>
                    <a:pt x="53" y="83"/>
                  </a:lnTo>
                  <a:lnTo>
                    <a:pt x="43" y="69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1" y="71"/>
                  </a:lnTo>
                  <a:lnTo>
                    <a:pt x="54" y="68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60" y="65"/>
                  </a:lnTo>
                  <a:lnTo>
                    <a:pt x="58" y="59"/>
                  </a:lnTo>
                  <a:lnTo>
                    <a:pt x="57" y="56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7" y="58"/>
                  </a:lnTo>
                  <a:lnTo>
                    <a:pt x="61" y="54"/>
                  </a:lnTo>
                  <a:lnTo>
                    <a:pt x="55" y="49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1" y="49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3" y="39"/>
                  </a:lnTo>
                  <a:lnTo>
                    <a:pt x="36" y="35"/>
                  </a:lnTo>
                  <a:lnTo>
                    <a:pt x="31" y="30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4" y="17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5" y="15"/>
                  </a:lnTo>
                  <a:lnTo>
                    <a:pt x="78" y="11"/>
                  </a:lnTo>
                  <a:lnTo>
                    <a:pt x="77" y="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0" name="Freeform 1186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1" name="Freeform 1187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2" name="Freeform 1188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3" name="Freeform 1189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4" name="Freeform 1190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5" name="Freeform 1191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6" name="Freeform 1193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7" name="Freeform 1194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593 w 47"/>
                <a:gd name="T1" fmla="*/ 128 h 75"/>
                <a:gd name="T2" fmla="*/ 381 w 47"/>
                <a:gd name="T3" fmla="*/ 0 h 75"/>
                <a:gd name="T4" fmla="*/ 211 w 47"/>
                <a:gd name="T5" fmla="*/ 0 h 75"/>
                <a:gd name="T6" fmla="*/ 41 w 47"/>
                <a:gd name="T7" fmla="*/ 64 h 75"/>
                <a:gd name="T8" fmla="*/ 0 w 47"/>
                <a:gd name="T9" fmla="*/ 188 h 75"/>
                <a:gd name="T10" fmla="*/ 41 w 47"/>
                <a:gd name="T11" fmla="*/ 358 h 75"/>
                <a:gd name="T12" fmla="*/ 0 w 47"/>
                <a:gd name="T13" fmla="*/ 505 h 75"/>
                <a:gd name="T14" fmla="*/ 188 w 47"/>
                <a:gd name="T15" fmla="*/ 482 h 75"/>
                <a:gd name="T16" fmla="*/ 83 w 47"/>
                <a:gd name="T17" fmla="*/ 674 h 75"/>
                <a:gd name="T18" fmla="*/ 294 w 47"/>
                <a:gd name="T19" fmla="*/ 821 h 75"/>
                <a:gd name="T20" fmla="*/ 423 w 47"/>
                <a:gd name="T21" fmla="*/ 991 h 75"/>
                <a:gd name="T22" fmla="*/ 446 w 47"/>
                <a:gd name="T23" fmla="*/ 1137 h 75"/>
                <a:gd name="T24" fmla="*/ 276 w 47"/>
                <a:gd name="T25" fmla="*/ 1137 h 75"/>
                <a:gd name="T26" fmla="*/ 340 w 47"/>
                <a:gd name="T27" fmla="*/ 1284 h 75"/>
                <a:gd name="T28" fmla="*/ 446 w 47"/>
                <a:gd name="T29" fmla="*/ 1261 h 75"/>
                <a:gd name="T30" fmla="*/ 593 w 47"/>
                <a:gd name="T31" fmla="*/ 1326 h 75"/>
                <a:gd name="T32" fmla="*/ 634 w 47"/>
                <a:gd name="T33" fmla="*/ 1472 h 75"/>
                <a:gd name="T34" fmla="*/ 653 w 47"/>
                <a:gd name="T35" fmla="*/ 1514 h 75"/>
                <a:gd name="T36" fmla="*/ 717 w 47"/>
                <a:gd name="T37" fmla="*/ 1555 h 75"/>
                <a:gd name="T38" fmla="*/ 887 w 47"/>
                <a:gd name="T39" fmla="*/ 1578 h 75"/>
                <a:gd name="T40" fmla="*/ 993 w 47"/>
                <a:gd name="T41" fmla="*/ 1495 h 75"/>
                <a:gd name="T42" fmla="*/ 804 w 47"/>
                <a:gd name="T43" fmla="*/ 170 h 75"/>
                <a:gd name="T44" fmla="*/ 864 w 47"/>
                <a:gd name="T45" fmla="*/ 399 h 75"/>
                <a:gd name="T46" fmla="*/ 653 w 47"/>
                <a:gd name="T47" fmla="*/ 463 h 75"/>
                <a:gd name="T48" fmla="*/ 381 w 47"/>
                <a:gd name="T49" fmla="*/ 546 h 75"/>
                <a:gd name="T50" fmla="*/ 234 w 47"/>
                <a:gd name="T51" fmla="*/ 546 h 75"/>
                <a:gd name="T52" fmla="*/ 129 w 47"/>
                <a:gd name="T53" fmla="*/ 693 h 75"/>
                <a:gd name="T54" fmla="*/ 147 w 47"/>
                <a:gd name="T55" fmla="*/ 610 h 75"/>
                <a:gd name="T56" fmla="*/ 340 w 47"/>
                <a:gd name="T57" fmla="*/ 463 h 75"/>
                <a:gd name="T58" fmla="*/ 506 w 47"/>
                <a:gd name="T59" fmla="*/ 275 h 75"/>
                <a:gd name="T60" fmla="*/ 781 w 47"/>
                <a:gd name="T61" fmla="*/ 211 h 75"/>
                <a:gd name="T62" fmla="*/ 804 w 47"/>
                <a:gd name="T63" fmla="*/ 275 h 75"/>
                <a:gd name="T64" fmla="*/ 887 w 47"/>
                <a:gd name="T65" fmla="*/ 316 h 75"/>
                <a:gd name="T66" fmla="*/ 804 w 47"/>
                <a:gd name="T67" fmla="*/ 17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8" name="Freeform 1195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593 w 47"/>
                <a:gd name="T1" fmla="*/ 128 h 75"/>
                <a:gd name="T2" fmla="*/ 381 w 47"/>
                <a:gd name="T3" fmla="*/ 0 h 75"/>
                <a:gd name="T4" fmla="*/ 211 w 47"/>
                <a:gd name="T5" fmla="*/ 0 h 75"/>
                <a:gd name="T6" fmla="*/ 41 w 47"/>
                <a:gd name="T7" fmla="*/ 64 h 75"/>
                <a:gd name="T8" fmla="*/ 0 w 47"/>
                <a:gd name="T9" fmla="*/ 188 h 75"/>
                <a:gd name="T10" fmla="*/ 41 w 47"/>
                <a:gd name="T11" fmla="*/ 358 h 75"/>
                <a:gd name="T12" fmla="*/ 0 w 47"/>
                <a:gd name="T13" fmla="*/ 505 h 75"/>
                <a:gd name="T14" fmla="*/ 188 w 47"/>
                <a:gd name="T15" fmla="*/ 482 h 75"/>
                <a:gd name="T16" fmla="*/ 83 w 47"/>
                <a:gd name="T17" fmla="*/ 674 h 75"/>
                <a:gd name="T18" fmla="*/ 294 w 47"/>
                <a:gd name="T19" fmla="*/ 821 h 75"/>
                <a:gd name="T20" fmla="*/ 423 w 47"/>
                <a:gd name="T21" fmla="*/ 991 h 75"/>
                <a:gd name="T22" fmla="*/ 446 w 47"/>
                <a:gd name="T23" fmla="*/ 1137 h 75"/>
                <a:gd name="T24" fmla="*/ 276 w 47"/>
                <a:gd name="T25" fmla="*/ 1137 h 75"/>
                <a:gd name="T26" fmla="*/ 340 w 47"/>
                <a:gd name="T27" fmla="*/ 1284 h 75"/>
                <a:gd name="T28" fmla="*/ 446 w 47"/>
                <a:gd name="T29" fmla="*/ 1261 h 75"/>
                <a:gd name="T30" fmla="*/ 593 w 47"/>
                <a:gd name="T31" fmla="*/ 1326 h 75"/>
                <a:gd name="T32" fmla="*/ 634 w 47"/>
                <a:gd name="T33" fmla="*/ 1472 h 75"/>
                <a:gd name="T34" fmla="*/ 653 w 47"/>
                <a:gd name="T35" fmla="*/ 1514 h 75"/>
                <a:gd name="T36" fmla="*/ 717 w 47"/>
                <a:gd name="T37" fmla="*/ 1555 h 75"/>
                <a:gd name="T38" fmla="*/ 887 w 47"/>
                <a:gd name="T39" fmla="*/ 1578 h 75"/>
                <a:gd name="T40" fmla="*/ 993 w 47"/>
                <a:gd name="T41" fmla="*/ 1495 h 75"/>
                <a:gd name="T42" fmla="*/ 804 w 47"/>
                <a:gd name="T43" fmla="*/ 170 h 75"/>
                <a:gd name="T44" fmla="*/ 864 w 47"/>
                <a:gd name="T45" fmla="*/ 399 h 75"/>
                <a:gd name="T46" fmla="*/ 653 w 47"/>
                <a:gd name="T47" fmla="*/ 463 h 75"/>
                <a:gd name="T48" fmla="*/ 381 w 47"/>
                <a:gd name="T49" fmla="*/ 546 h 75"/>
                <a:gd name="T50" fmla="*/ 234 w 47"/>
                <a:gd name="T51" fmla="*/ 546 h 75"/>
                <a:gd name="T52" fmla="*/ 129 w 47"/>
                <a:gd name="T53" fmla="*/ 693 h 75"/>
                <a:gd name="T54" fmla="*/ 147 w 47"/>
                <a:gd name="T55" fmla="*/ 610 h 75"/>
                <a:gd name="T56" fmla="*/ 340 w 47"/>
                <a:gd name="T57" fmla="*/ 463 h 75"/>
                <a:gd name="T58" fmla="*/ 506 w 47"/>
                <a:gd name="T59" fmla="*/ 275 h 75"/>
                <a:gd name="T60" fmla="*/ 781 w 47"/>
                <a:gd name="T61" fmla="*/ 211 h 75"/>
                <a:gd name="T62" fmla="*/ 804 w 47"/>
                <a:gd name="T63" fmla="*/ 275 h 75"/>
                <a:gd name="T64" fmla="*/ 887 w 47"/>
                <a:gd name="T65" fmla="*/ 316 h 75"/>
                <a:gd name="T66" fmla="*/ 804 w 47"/>
                <a:gd name="T67" fmla="*/ 17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09" name="Freeform 1196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804 w 47"/>
                <a:gd name="T1" fmla="*/ 170 h 75"/>
                <a:gd name="T2" fmla="*/ 593 w 47"/>
                <a:gd name="T3" fmla="*/ 128 h 75"/>
                <a:gd name="T4" fmla="*/ 506 w 47"/>
                <a:gd name="T5" fmla="*/ 64 h 75"/>
                <a:gd name="T6" fmla="*/ 381 w 47"/>
                <a:gd name="T7" fmla="*/ 0 h 75"/>
                <a:gd name="T8" fmla="*/ 340 w 47"/>
                <a:gd name="T9" fmla="*/ 41 h 75"/>
                <a:gd name="T10" fmla="*/ 211 w 47"/>
                <a:gd name="T11" fmla="*/ 0 h 75"/>
                <a:gd name="T12" fmla="*/ 129 w 47"/>
                <a:gd name="T13" fmla="*/ 64 h 75"/>
                <a:gd name="T14" fmla="*/ 41 w 47"/>
                <a:gd name="T15" fmla="*/ 64 h 75"/>
                <a:gd name="T16" fmla="*/ 41 w 47"/>
                <a:gd name="T17" fmla="*/ 128 h 75"/>
                <a:gd name="T18" fmla="*/ 0 w 47"/>
                <a:gd name="T19" fmla="*/ 188 h 75"/>
                <a:gd name="T20" fmla="*/ 83 w 47"/>
                <a:gd name="T21" fmla="*/ 252 h 75"/>
                <a:gd name="T22" fmla="*/ 41 w 47"/>
                <a:gd name="T23" fmla="*/ 358 h 75"/>
                <a:gd name="T24" fmla="*/ 64 w 47"/>
                <a:gd name="T25" fmla="*/ 422 h 75"/>
                <a:gd name="T26" fmla="*/ 0 w 47"/>
                <a:gd name="T27" fmla="*/ 505 h 75"/>
                <a:gd name="T28" fmla="*/ 0 w 47"/>
                <a:gd name="T29" fmla="*/ 546 h 75"/>
                <a:gd name="T30" fmla="*/ 188 w 47"/>
                <a:gd name="T31" fmla="*/ 482 h 75"/>
                <a:gd name="T32" fmla="*/ 129 w 47"/>
                <a:gd name="T33" fmla="*/ 569 h 75"/>
                <a:gd name="T34" fmla="*/ 83 w 47"/>
                <a:gd name="T35" fmla="*/ 674 h 75"/>
                <a:gd name="T36" fmla="*/ 129 w 47"/>
                <a:gd name="T37" fmla="*/ 862 h 75"/>
                <a:gd name="T38" fmla="*/ 294 w 47"/>
                <a:gd name="T39" fmla="*/ 821 h 75"/>
                <a:gd name="T40" fmla="*/ 294 w 47"/>
                <a:gd name="T41" fmla="*/ 927 h 75"/>
                <a:gd name="T42" fmla="*/ 423 w 47"/>
                <a:gd name="T43" fmla="*/ 991 h 75"/>
                <a:gd name="T44" fmla="*/ 381 w 47"/>
                <a:gd name="T45" fmla="*/ 1050 h 75"/>
                <a:gd name="T46" fmla="*/ 446 w 47"/>
                <a:gd name="T47" fmla="*/ 1137 h 75"/>
                <a:gd name="T48" fmla="*/ 358 w 47"/>
                <a:gd name="T49" fmla="*/ 1179 h 75"/>
                <a:gd name="T50" fmla="*/ 276 w 47"/>
                <a:gd name="T51" fmla="*/ 1137 h 75"/>
                <a:gd name="T52" fmla="*/ 276 w 47"/>
                <a:gd name="T53" fmla="*/ 1220 h 75"/>
                <a:gd name="T54" fmla="*/ 340 w 47"/>
                <a:gd name="T55" fmla="*/ 1284 h 75"/>
                <a:gd name="T56" fmla="*/ 381 w 47"/>
                <a:gd name="T57" fmla="*/ 1261 h 75"/>
                <a:gd name="T58" fmla="*/ 446 w 47"/>
                <a:gd name="T59" fmla="*/ 1261 h 75"/>
                <a:gd name="T60" fmla="*/ 506 w 47"/>
                <a:gd name="T61" fmla="*/ 1261 h 75"/>
                <a:gd name="T62" fmla="*/ 593 w 47"/>
                <a:gd name="T63" fmla="*/ 1326 h 75"/>
                <a:gd name="T64" fmla="*/ 593 w 47"/>
                <a:gd name="T65" fmla="*/ 1367 h 75"/>
                <a:gd name="T66" fmla="*/ 634 w 47"/>
                <a:gd name="T67" fmla="*/ 1472 h 75"/>
                <a:gd name="T68" fmla="*/ 717 w 47"/>
                <a:gd name="T69" fmla="*/ 1495 h 75"/>
                <a:gd name="T70" fmla="*/ 653 w 47"/>
                <a:gd name="T71" fmla="*/ 1514 h 75"/>
                <a:gd name="T72" fmla="*/ 653 w 47"/>
                <a:gd name="T73" fmla="*/ 1555 h 75"/>
                <a:gd name="T74" fmla="*/ 717 w 47"/>
                <a:gd name="T75" fmla="*/ 1555 h 75"/>
                <a:gd name="T76" fmla="*/ 928 w 47"/>
                <a:gd name="T77" fmla="*/ 1514 h 75"/>
                <a:gd name="T78" fmla="*/ 887 w 47"/>
                <a:gd name="T79" fmla="*/ 1578 h 75"/>
                <a:gd name="T80" fmla="*/ 993 w 47"/>
                <a:gd name="T81" fmla="*/ 1555 h 75"/>
                <a:gd name="T82" fmla="*/ 951 w 47"/>
                <a:gd name="T83" fmla="*/ 170 h 75"/>
                <a:gd name="T84" fmla="*/ 804 w 47"/>
                <a:gd name="T85" fmla="*/ 17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75"/>
                <a:gd name="T131" fmla="*/ 47 w 47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5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0" name="Freeform 1197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804 w 47"/>
                <a:gd name="T1" fmla="*/ 170 h 75"/>
                <a:gd name="T2" fmla="*/ 593 w 47"/>
                <a:gd name="T3" fmla="*/ 128 h 75"/>
                <a:gd name="T4" fmla="*/ 506 w 47"/>
                <a:gd name="T5" fmla="*/ 64 h 75"/>
                <a:gd name="T6" fmla="*/ 381 w 47"/>
                <a:gd name="T7" fmla="*/ 0 h 75"/>
                <a:gd name="T8" fmla="*/ 340 w 47"/>
                <a:gd name="T9" fmla="*/ 41 h 75"/>
                <a:gd name="T10" fmla="*/ 211 w 47"/>
                <a:gd name="T11" fmla="*/ 0 h 75"/>
                <a:gd name="T12" fmla="*/ 129 w 47"/>
                <a:gd name="T13" fmla="*/ 64 h 75"/>
                <a:gd name="T14" fmla="*/ 41 w 47"/>
                <a:gd name="T15" fmla="*/ 64 h 75"/>
                <a:gd name="T16" fmla="*/ 41 w 47"/>
                <a:gd name="T17" fmla="*/ 128 h 75"/>
                <a:gd name="T18" fmla="*/ 0 w 47"/>
                <a:gd name="T19" fmla="*/ 188 h 75"/>
                <a:gd name="T20" fmla="*/ 83 w 47"/>
                <a:gd name="T21" fmla="*/ 252 h 75"/>
                <a:gd name="T22" fmla="*/ 41 w 47"/>
                <a:gd name="T23" fmla="*/ 358 h 75"/>
                <a:gd name="T24" fmla="*/ 64 w 47"/>
                <a:gd name="T25" fmla="*/ 422 h 75"/>
                <a:gd name="T26" fmla="*/ 0 w 47"/>
                <a:gd name="T27" fmla="*/ 505 h 75"/>
                <a:gd name="T28" fmla="*/ 0 w 47"/>
                <a:gd name="T29" fmla="*/ 546 h 75"/>
                <a:gd name="T30" fmla="*/ 188 w 47"/>
                <a:gd name="T31" fmla="*/ 482 h 75"/>
                <a:gd name="T32" fmla="*/ 129 w 47"/>
                <a:gd name="T33" fmla="*/ 569 h 75"/>
                <a:gd name="T34" fmla="*/ 83 w 47"/>
                <a:gd name="T35" fmla="*/ 674 h 75"/>
                <a:gd name="T36" fmla="*/ 129 w 47"/>
                <a:gd name="T37" fmla="*/ 862 h 75"/>
                <a:gd name="T38" fmla="*/ 294 w 47"/>
                <a:gd name="T39" fmla="*/ 821 h 75"/>
                <a:gd name="T40" fmla="*/ 294 w 47"/>
                <a:gd name="T41" fmla="*/ 927 h 75"/>
                <a:gd name="T42" fmla="*/ 423 w 47"/>
                <a:gd name="T43" fmla="*/ 991 h 75"/>
                <a:gd name="T44" fmla="*/ 381 w 47"/>
                <a:gd name="T45" fmla="*/ 1050 h 75"/>
                <a:gd name="T46" fmla="*/ 446 w 47"/>
                <a:gd name="T47" fmla="*/ 1137 h 75"/>
                <a:gd name="T48" fmla="*/ 358 w 47"/>
                <a:gd name="T49" fmla="*/ 1179 h 75"/>
                <a:gd name="T50" fmla="*/ 276 w 47"/>
                <a:gd name="T51" fmla="*/ 1137 h 75"/>
                <a:gd name="T52" fmla="*/ 276 w 47"/>
                <a:gd name="T53" fmla="*/ 1220 h 75"/>
                <a:gd name="T54" fmla="*/ 340 w 47"/>
                <a:gd name="T55" fmla="*/ 1284 h 75"/>
                <a:gd name="T56" fmla="*/ 381 w 47"/>
                <a:gd name="T57" fmla="*/ 1261 h 75"/>
                <a:gd name="T58" fmla="*/ 446 w 47"/>
                <a:gd name="T59" fmla="*/ 1261 h 75"/>
                <a:gd name="T60" fmla="*/ 506 w 47"/>
                <a:gd name="T61" fmla="*/ 1261 h 75"/>
                <a:gd name="T62" fmla="*/ 593 w 47"/>
                <a:gd name="T63" fmla="*/ 1326 h 75"/>
                <a:gd name="T64" fmla="*/ 593 w 47"/>
                <a:gd name="T65" fmla="*/ 1367 h 75"/>
                <a:gd name="T66" fmla="*/ 634 w 47"/>
                <a:gd name="T67" fmla="*/ 1472 h 75"/>
                <a:gd name="T68" fmla="*/ 717 w 47"/>
                <a:gd name="T69" fmla="*/ 1495 h 75"/>
                <a:gd name="T70" fmla="*/ 653 w 47"/>
                <a:gd name="T71" fmla="*/ 1514 h 75"/>
                <a:gd name="T72" fmla="*/ 653 w 47"/>
                <a:gd name="T73" fmla="*/ 1555 h 75"/>
                <a:gd name="T74" fmla="*/ 717 w 47"/>
                <a:gd name="T75" fmla="*/ 1555 h 75"/>
                <a:gd name="T76" fmla="*/ 928 w 47"/>
                <a:gd name="T77" fmla="*/ 1514 h 75"/>
                <a:gd name="T78" fmla="*/ 887 w 47"/>
                <a:gd name="T79" fmla="*/ 1578 h 75"/>
                <a:gd name="T80" fmla="*/ 993 w 47"/>
                <a:gd name="T81" fmla="*/ 1555 h 75"/>
                <a:gd name="T82" fmla="*/ 951 w 47"/>
                <a:gd name="T83" fmla="*/ 170 h 75"/>
                <a:gd name="T84" fmla="*/ 804 w 47"/>
                <a:gd name="T85" fmla="*/ 17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75"/>
                <a:gd name="T131" fmla="*/ 47 w 47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5" y="8"/>
                  </a:lnTo>
                  <a:lnTo>
                    <a:pt x="38" y="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1" name="Freeform 1198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652 w 39"/>
                <a:gd name="T1" fmla="*/ 145 h 23"/>
                <a:gd name="T2" fmla="*/ 739 w 39"/>
                <a:gd name="T3" fmla="*/ 203 h 23"/>
                <a:gd name="T4" fmla="*/ 652 w 39"/>
                <a:gd name="T5" fmla="*/ 244 h 23"/>
                <a:gd name="T6" fmla="*/ 528 w 39"/>
                <a:gd name="T7" fmla="*/ 244 h 23"/>
                <a:gd name="T8" fmla="*/ 358 w 39"/>
                <a:gd name="T9" fmla="*/ 326 h 23"/>
                <a:gd name="T10" fmla="*/ 294 w 39"/>
                <a:gd name="T11" fmla="*/ 326 h 23"/>
                <a:gd name="T12" fmla="*/ 229 w 39"/>
                <a:gd name="T13" fmla="*/ 326 h 23"/>
                <a:gd name="T14" fmla="*/ 106 w 39"/>
                <a:gd name="T15" fmla="*/ 326 h 23"/>
                <a:gd name="T16" fmla="*/ 64 w 39"/>
                <a:gd name="T17" fmla="*/ 407 h 23"/>
                <a:gd name="T18" fmla="*/ 0 w 39"/>
                <a:gd name="T19" fmla="*/ 470 h 23"/>
                <a:gd name="T20" fmla="*/ 0 w 39"/>
                <a:gd name="T21" fmla="*/ 448 h 23"/>
                <a:gd name="T22" fmla="*/ 23 w 39"/>
                <a:gd name="T23" fmla="*/ 407 h 23"/>
                <a:gd name="T24" fmla="*/ 83 w 39"/>
                <a:gd name="T25" fmla="*/ 326 h 23"/>
                <a:gd name="T26" fmla="*/ 211 w 39"/>
                <a:gd name="T27" fmla="*/ 244 h 23"/>
                <a:gd name="T28" fmla="*/ 229 w 39"/>
                <a:gd name="T29" fmla="*/ 122 h 23"/>
                <a:gd name="T30" fmla="*/ 381 w 39"/>
                <a:gd name="T31" fmla="*/ 63 h 23"/>
                <a:gd name="T32" fmla="*/ 505 w 39"/>
                <a:gd name="T33" fmla="*/ 63 h 23"/>
                <a:gd name="T34" fmla="*/ 652 w 39"/>
                <a:gd name="T35" fmla="*/ 0 h 23"/>
                <a:gd name="T36" fmla="*/ 675 w 39"/>
                <a:gd name="T37" fmla="*/ 0 h 23"/>
                <a:gd name="T38" fmla="*/ 675 w 39"/>
                <a:gd name="T39" fmla="*/ 63 h 23"/>
                <a:gd name="T40" fmla="*/ 799 w 39"/>
                <a:gd name="T41" fmla="*/ 63 h 23"/>
                <a:gd name="T42" fmla="*/ 822 w 39"/>
                <a:gd name="T43" fmla="*/ 63 h 23"/>
                <a:gd name="T44" fmla="*/ 757 w 39"/>
                <a:gd name="T45" fmla="*/ 104 h 23"/>
                <a:gd name="T46" fmla="*/ 652 w 39"/>
                <a:gd name="T47" fmla="*/ 145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2" name="Freeform 1199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652 w 39"/>
                <a:gd name="T1" fmla="*/ 145 h 23"/>
                <a:gd name="T2" fmla="*/ 739 w 39"/>
                <a:gd name="T3" fmla="*/ 203 h 23"/>
                <a:gd name="T4" fmla="*/ 652 w 39"/>
                <a:gd name="T5" fmla="*/ 244 h 23"/>
                <a:gd name="T6" fmla="*/ 528 w 39"/>
                <a:gd name="T7" fmla="*/ 244 h 23"/>
                <a:gd name="T8" fmla="*/ 358 w 39"/>
                <a:gd name="T9" fmla="*/ 326 h 23"/>
                <a:gd name="T10" fmla="*/ 294 w 39"/>
                <a:gd name="T11" fmla="*/ 326 h 23"/>
                <a:gd name="T12" fmla="*/ 229 w 39"/>
                <a:gd name="T13" fmla="*/ 326 h 23"/>
                <a:gd name="T14" fmla="*/ 106 w 39"/>
                <a:gd name="T15" fmla="*/ 326 h 23"/>
                <a:gd name="T16" fmla="*/ 64 w 39"/>
                <a:gd name="T17" fmla="*/ 407 h 23"/>
                <a:gd name="T18" fmla="*/ 0 w 39"/>
                <a:gd name="T19" fmla="*/ 470 h 23"/>
                <a:gd name="T20" fmla="*/ 0 w 39"/>
                <a:gd name="T21" fmla="*/ 448 h 23"/>
                <a:gd name="T22" fmla="*/ 23 w 39"/>
                <a:gd name="T23" fmla="*/ 407 h 23"/>
                <a:gd name="T24" fmla="*/ 83 w 39"/>
                <a:gd name="T25" fmla="*/ 326 h 23"/>
                <a:gd name="T26" fmla="*/ 211 w 39"/>
                <a:gd name="T27" fmla="*/ 244 h 23"/>
                <a:gd name="T28" fmla="*/ 229 w 39"/>
                <a:gd name="T29" fmla="*/ 122 h 23"/>
                <a:gd name="T30" fmla="*/ 381 w 39"/>
                <a:gd name="T31" fmla="*/ 63 h 23"/>
                <a:gd name="T32" fmla="*/ 505 w 39"/>
                <a:gd name="T33" fmla="*/ 63 h 23"/>
                <a:gd name="T34" fmla="*/ 652 w 39"/>
                <a:gd name="T35" fmla="*/ 0 h 23"/>
                <a:gd name="T36" fmla="*/ 675 w 39"/>
                <a:gd name="T37" fmla="*/ 0 h 23"/>
                <a:gd name="T38" fmla="*/ 675 w 39"/>
                <a:gd name="T39" fmla="*/ 63 h 23"/>
                <a:gd name="T40" fmla="*/ 799 w 39"/>
                <a:gd name="T41" fmla="*/ 63 h 23"/>
                <a:gd name="T42" fmla="*/ 822 w 39"/>
                <a:gd name="T43" fmla="*/ 63 h 23"/>
                <a:gd name="T44" fmla="*/ 757 w 39"/>
                <a:gd name="T45" fmla="*/ 104 h 23"/>
                <a:gd name="T46" fmla="*/ 652 w 39"/>
                <a:gd name="T47" fmla="*/ 145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3" name="Freeform 1200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2129 w 116"/>
                <a:gd name="T1" fmla="*/ 797 h 72"/>
                <a:gd name="T2" fmla="*/ 1983 w 116"/>
                <a:gd name="T3" fmla="*/ 715 h 72"/>
                <a:gd name="T4" fmla="*/ 1919 w 116"/>
                <a:gd name="T5" fmla="*/ 545 h 72"/>
                <a:gd name="T6" fmla="*/ 1919 w 116"/>
                <a:gd name="T7" fmla="*/ 422 h 72"/>
                <a:gd name="T8" fmla="*/ 1796 w 116"/>
                <a:gd name="T9" fmla="*/ 293 h 72"/>
                <a:gd name="T10" fmla="*/ 1713 w 116"/>
                <a:gd name="T11" fmla="*/ 252 h 72"/>
                <a:gd name="T12" fmla="*/ 1567 w 116"/>
                <a:gd name="T13" fmla="*/ 147 h 72"/>
                <a:gd name="T14" fmla="*/ 1480 w 116"/>
                <a:gd name="T15" fmla="*/ 41 h 72"/>
                <a:gd name="T16" fmla="*/ 1398 w 116"/>
                <a:gd name="T17" fmla="*/ 0 h 72"/>
                <a:gd name="T18" fmla="*/ 1275 w 116"/>
                <a:gd name="T19" fmla="*/ 124 h 72"/>
                <a:gd name="T20" fmla="*/ 1087 w 116"/>
                <a:gd name="T21" fmla="*/ 188 h 72"/>
                <a:gd name="T22" fmla="*/ 1001 w 116"/>
                <a:gd name="T23" fmla="*/ 252 h 72"/>
                <a:gd name="T24" fmla="*/ 918 w 116"/>
                <a:gd name="T25" fmla="*/ 211 h 72"/>
                <a:gd name="T26" fmla="*/ 795 w 116"/>
                <a:gd name="T27" fmla="*/ 252 h 72"/>
                <a:gd name="T28" fmla="*/ 690 w 116"/>
                <a:gd name="T29" fmla="*/ 252 h 72"/>
                <a:gd name="T30" fmla="*/ 608 w 116"/>
                <a:gd name="T31" fmla="*/ 211 h 72"/>
                <a:gd name="T32" fmla="*/ 503 w 116"/>
                <a:gd name="T33" fmla="*/ 275 h 72"/>
                <a:gd name="T34" fmla="*/ 439 w 116"/>
                <a:gd name="T35" fmla="*/ 335 h 72"/>
                <a:gd name="T36" fmla="*/ 398 w 116"/>
                <a:gd name="T37" fmla="*/ 422 h 72"/>
                <a:gd name="T38" fmla="*/ 292 w 116"/>
                <a:gd name="T39" fmla="*/ 568 h 72"/>
                <a:gd name="T40" fmla="*/ 251 w 116"/>
                <a:gd name="T41" fmla="*/ 651 h 72"/>
                <a:gd name="T42" fmla="*/ 210 w 116"/>
                <a:gd name="T43" fmla="*/ 715 h 72"/>
                <a:gd name="T44" fmla="*/ 210 w 116"/>
                <a:gd name="T45" fmla="*/ 839 h 72"/>
                <a:gd name="T46" fmla="*/ 146 w 116"/>
                <a:gd name="T47" fmla="*/ 839 h 72"/>
                <a:gd name="T48" fmla="*/ 105 w 116"/>
                <a:gd name="T49" fmla="*/ 903 h 72"/>
                <a:gd name="T50" fmla="*/ 0 w 116"/>
                <a:gd name="T51" fmla="*/ 903 h 72"/>
                <a:gd name="T52" fmla="*/ 64 w 116"/>
                <a:gd name="T53" fmla="*/ 944 h 72"/>
                <a:gd name="T54" fmla="*/ 146 w 116"/>
                <a:gd name="T55" fmla="*/ 1008 h 72"/>
                <a:gd name="T56" fmla="*/ 187 w 116"/>
                <a:gd name="T57" fmla="*/ 1072 h 72"/>
                <a:gd name="T58" fmla="*/ 270 w 116"/>
                <a:gd name="T59" fmla="*/ 1132 h 72"/>
                <a:gd name="T60" fmla="*/ 398 w 116"/>
                <a:gd name="T61" fmla="*/ 1155 h 72"/>
                <a:gd name="T62" fmla="*/ 334 w 116"/>
                <a:gd name="T63" fmla="*/ 1260 h 72"/>
                <a:gd name="T64" fmla="*/ 439 w 116"/>
                <a:gd name="T65" fmla="*/ 1283 h 72"/>
                <a:gd name="T66" fmla="*/ 562 w 116"/>
                <a:gd name="T67" fmla="*/ 1302 h 72"/>
                <a:gd name="T68" fmla="*/ 690 w 116"/>
                <a:gd name="T69" fmla="*/ 1260 h 72"/>
                <a:gd name="T70" fmla="*/ 690 w 116"/>
                <a:gd name="T71" fmla="*/ 1366 h 72"/>
                <a:gd name="T72" fmla="*/ 708 w 116"/>
                <a:gd name="T73" fmla="*/ 1366 h 72"/>
                <a:gd name="T74" fmla="*/ 690 w 116"/>
                <a:gd name="T75" fmla="*/ 1407 h 72"/>
                <a:gd name="T76" fmla="*/ 795 w 116"/>
                <a:gd name="T77" fmla="*/ 1430 h 72"/>
                <a:gd name="T78" fmla="*/ 795 w 116"/>
                <a:gd name="T79" fmla="*/ 1490 h 72"/>
                <a:gd name="T80" fmla="*/ 896 w 116"/>
                <a:gd name="T81" fmla="*/ 1512 h 72"/>
                <a:gd name="T82" fmla="*/ 1129 w 116"/>
                <a:gd name="T83" fmla="*/ 1512 h 72"/>
                <a:gd name="T84" fmla="*/ 1188 w 116"/>
                <a:gd name="T85" fmla="*/ 1448 h 72"/>
                <a:gd name="T86" fmla="*/ 1275 w 116"/>
                <a:gd name="T87" fmla="*/ 1448 h 72"/>
                <a:gd name="T88" fmla="*/ 1398 w 116"/>
                <a:gd name="T89" fmla="*/ 1448 h 72"/>
                <a:gd name="T90" fmla="*/ 1544 w 116"/>
                <a:gd name="T91" fmla="*/ 1430 h 72"/>
                <a:gd name="T92" fmla="*/ 1649 w 116"/>
                <a:gd name="T93" fmla="*/ 1302 h 72"/>
                <a:gd name="T94" fmla="*/ 1773 w 116"/>
                <a:gd name="T95" fmla="*/ 1260 h 72"/>
                <a:gd name="T96" fmla="*/ 1901 w 116"/>
                <a:gd name="T97" fmla="*/ 1219 h 72"/>
                <a:gd name="T98" fmla="*/ 1983 w 116"/>
                <a:gd name="T99" fmla="*/ 1260 h 72"/>
                <a:gd name="T100" fmla="*/ 2065 w 116"/>
                <a:gd name="T101" fmla="*/ 1219 h 72"/>
                <a:gd name="T102" fmla="*/ 2088 w 116"/>
                <a:gd name="T103" fmla="*/ 1283 h 72"/>
                <a:gd name="T104" fmla="*/ 2234 w 116"/>
                <a:gd name="T105" fmla="*/ 1283 h 72"/>
                <a:gd name="T106" fmla="*/ 2234 w 116"/>
                <a:gd name="T107" fmla="*/ 1072 h 72"/>
                <a:gd name="T108" fmla="*/ 2298 w 116"/>
                <a:gd name="T109" fmla="*/ 944 h 72"/>
                <a:gd name="T110" fmla="*/ 2399 w 116"/>
                <a:gd name="T111" fmla="*/ 862 h 72"/>
                <a:gd name="T112" fmla="*/ 2422 w 116"/>
                <a:gd name="T113" fmla="*/ 797 h 72"/>
                <a:gd name="T114" fmla="*/ 2358 w 116"/>
                <a:gd name="T115" fmla="*/ 756 h 72"/>
                <a:gd name="T116" fmla="*/ 2234 w 116"/>
                <a:gd name="T117" fmla="*/ 756 h 72"/>
                <a:gd name="T118" fmla="*/ 2129 w 116"/>
                <a:gd name="T119" fmla="*/ 797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4" name="Freeform 1201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2129 w 116"/>
                <a:gd name="T1" fmla="*/ 797 h 72"/>
                <a:gd name="T2" fmla="*/ 1983 w 116"/>
                <a:gd name="T3" fmla="*/ 715 h 72"/>
                <a:gd name="T4" fmla="*/ 1919 w 116"/>
                <a:gd name="T5" fmla="*/ 545 h 72"/>
                <a:gd name="T6" fmla="*/ 1919 w 116"/>
                <a:gd name="T7" fmla="*/ 422 h 72"/>
                <a:gd name="T8" fmla="*/ 1796 w 116"/>
                <a:gd name="T9" fmla="*/ 293 h 72"/>
                <a:gd name="T10" fmla="*/ 1713 w 116"/>
                <a:gd name="T11" fmla="*/ 252 h 72"/>
                <a:gd name="T12" fmla="*/ 1567 w 116"/>
                <a:gd name="T13" fmla="*/ 147 h 72"/>
                <a:gd name="T14" fmla="*/ 1480 w 116"/>
                <a:gd name="T15" fmla="*/ 41 h 72"/>
                <a:gd name="T16" fmla="*/ 1398 w 116"/>
                <a:gd name="T17" fmla="*/ 0 h 72"/>
                <a:gd name="T18" fmla="*/ 1275 w 116"/>
                <a:gd name="T19" fmla="*/ 124 h 72"/>
                <a:gd name="T20" fmla="*/ 1087 w 116"/>
                <a:gd name="T21" fmla="*/ 188 h 72"/>
                <a:gd name="T22" fmla="*/ 1001 w 116"/>
                <a:gd name="T23" fmla="*/ 252 h 72"/>
                <a:gd name="T24" fmla="*/ 918 w 116"/>
                <a:gd name="T25" fmla="*/ 211 h 72"/>
                <a:gd name="T26" fmla="*/ 795 w 116"/>
                <a:gd name="T27" fmla="*/ 252 h 72"/>
                <a:gd name="T28" fmla="*/ 690 w 116"/>
                <a:gd name="T29" fmla="*/ 252 h 72"/>
                <a:gd name="T30" fmla="*/ 608 w 116"/>
                <a:gd name="T31" fmla="*/ 211 h 72"/>
                <a:gd name="T32" fmla="*/ 503 w 116"/>
                <a:gd name="T33" fmla="*/ 275 h 72"/>
                <a:gd name="T34" fmla="*/ 439 w 116"/>
                <a:gd name="T35" fmla="*/ 335 h 72"/>
                <a:gd name="T36" fmla="*/ 398 w 116"/>
                <a:gd name="T37" fmla="*/ 422 h 72"/>
                <a:gd name="T38" fmla="*/ 292 w 116"/>
                <a:gd name="T39" fmla="*/ 568 h 72"/>
                <a:gd name="T40" fmla="*/ 251 w 116"/>
                <a:gd name="T41" fmla="*/ 651 h 72"/>
                <a:gd name="T42" fmla="*/ 210 w 116"/>
                <a:gd name="T43" fmla="*/ 715 h 72"/>
                <a:gd name="T44" fmla="*/ 210 w 116"/>
                <a:gd name="T45" fmla="*/ 839 h 72"/>
                <a:gd name="T46" fmla="*/ 146 w 116"/>
                <a:gd name="T47" fmla="*/ 839 h 72"/>
                <a:gd name="T48" fmla="*/ 105 w 116"/>
                <a:gd name="T49" fmla="*/ 903 h 72"/>
                <a:gd name="T50" fmla="*/ 0 w 116"/>
                <a:gd name="T51" fmla="*/ 903 h 72"/>
                <a:gd name="T52" fmla="*/ 64 w 116"/>
                <a:gd name="T53" fmla="*/ 944 h 72"/>
                <a:gd name="T54" fmla="*/ 146 w 116"/>
                <a:gd name="T55" fmla="*/ 1008 h 72"/>
                <a:gd name="T56" fmla="*/ 187 w 116"/>
                <a:gd name="T57" fmla="*/ 1072 h 72"/>
                <a:gd name="T58" fmla="*/ 270 w 116"/>
                <a:gd name="T59" fmla="*/ 1132 h 72"/>
                <a:gd name="T60" fmla="*/ 398 w 116"/>
                <a:gd name="T61" fmla="*/ 1155 h 72"/>
                <a:gd name="T62" fmla="*/ 334 w 116"/>
                <a:gd name="T63" fmla="*/ 1260 h 72"/>
                <a:gd name="T64" fmla="*/ 439 w 116"/>
                <a:gd name="T65" fmla="*/ 1283 h 72"/>
                <a:gd name="T66" fmla="*/ 562 w 116"/>
                <a:gd name="T67" fmla="*/ 1302 h 72"/>
                <a:gd name="T68" fmla="*/ 690 w 116"/>
                <a:gd name="T69" fmla="*/ 1260 h 72"/>
                <a:gd name="T70" fmla="*/ 690 w 116"/>
                <a:gd name="T71" fmla="*/ 1366 h 72"/>
                <a:gd name="T72" fmla="*/ 708 w 116"/>
                <a:gd name="T73" fmla="*/ 1366 h 72"/>
                <a:gd name="T74" fmla="*/ 690 w 116"/>
                <a:gd name="T75" fmla="*/ 1407 h 72"/>
                <a:gd name="T76" fmla="*/ 795 w 116"/>
                <a:gd name="T77" fmla="*/ 1430 h 72"/>
                <a:gd name="T78" fmla="*/ 795 w 116"/>
                <a:gd name="T79" fmla="*/ 1490 h 72"/>
                <a:gd name="T80" fmla="*/ 896 w 116"/>
                <a:gd name="T81" fmla="*/ 1512 h 72"/>
                <a:gd name="T82" fmla="*/ 1129 w 116"/>
                <a:gd name="T83" fmla="*/ 1512 h 72"/>
                <a:gd name="T84" fmla="*/ 1188 w 116"/>
                <a:gd name="T85" fmla="*/ 1448 h 72"/>
                <a:gd name="T86" fmla="*/ 1275 w 116"/>
                <a:gd name="T87" fmla="*/ 1448 h 72"/>
                <a:gd name="T88" fmla="*/ 1398 w 116"/>
                <a:gd name="T89" fmla="*/ 1448 h 72"/>
                <a:gd name="T90" fmla="*/ 1544 w 116"/>
                <a:gd name="T91" fmla="*/ 1430 h 72"/>
                <a:gd name="T92" fmla="*/ 1649 w 116"/>
                <a:gd name="T93" fmla="*/ 1302 h 72"/>
                <a:gd name="T94" fmla="*/ 1773 w 116"/>
                <a:gd name="T95" fmla="*/ 1260 h 72"/>
                <a:gd name="T96" fmla="*/ 1901 w 116"/>
                <a:gd name="T97" fmla="*/ 1219 h 72"/>
                <a:gd name="T98" fmla="*/ 1983 w 116"/>
                <a:gd name="T99" fmla="*/ 1260 h 72"/>
                <a:gd name="T100" fmla="*/ 2065 w 116"/>
                <a:gd name="T101" fmla="*/ 1219 h 72"/>
                <a:gd name="T102" fmla="*/ 2088 w 116"/>
                <a:gd name="T103" fmla="*/ 1283 h 72"/>
                <a:gd name="T104" fmla="*/ 2234 w 116"/>
                <a:gd name="T105" fmla="*/ 1283 h 72"/>
                <a:gd name="T106" fmla="*/ 2234 w 116"/>
                <a:gd name="T107" fmla="*/ 1072 h 72"/>
                <a:gd name="T108" fmla="*/ 2298 w 116"/>
                <a:gd name="T109" fmla="*/ 944 h 72"/>
                <a:gd name="T110" fmla="*/ 2399 w 116"/>
                <a:gd name="T111" fmla="*/ 862 h 72"/>
                <a:gd name="T112" fmla="*/ 2422 w 116"/>
                <a:gd name="T113" fmla="*/ 797 h 72"/>
                <a:gd name="T114" fmla="*/ 2358 w 116"/>
                <a:gd name="T115" fmla="*/ 756 h 72"/>
                <a:gd name="T116" fmla="*/ 2234 w 116"/>
                <a:gd name="T117" fmla="*/ 756 h 72"/>
                <a:gd name="T118" fmla="*/ 2129 w 116"/>
                <a:gd name="T119" fmla="*/ 797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5" name="Freeform 1202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6" name="Freeform 1203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7" name="Freeform 1205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2129 w 116"/>
                <a:gd name="T1" fmla="*/ 797 h 72"/>
                <a:gd name="T2" fmla="*/ 1983 w 116"/>
                <a:gd name="T3" fmla="*/ 715 h 72"/>
                <a:gd name="T4" fmla="*/ 1919 w 116"/>
                <a:gd name="T5" fmla="*/ 545 h 72"/>
                <a:gd name="T6" fmla="*/ 1919 w 116"/>
                <a:gd name="T7" fmla="*/ 422 h 72"/>
                <a:gd name="T8" fmla="*/ 1796 w 116"/>
                <a:gd name="T9" fmla="*/ 293 h 72"/>
                <a:gd name="T10" fmla="*/ 1713 w 116"/>
                <a:gd name="T11" fmla="*/ 252 h 72"/>
                <a:gd name="T12" fmla="*/ 1567 w 116"/>
                <a:gd name="T13" fmla="*/ 147 h 72"/>
                <a:gd name="T14" fmla="*/ 1480 w 116"/>
                <a:gd name="T15" fmla="*/ 41 h 72"/>
                <a:gd name="T16" fmla="*/ 1398 w 116"/>
                <a:gd name="T17" fmla="*/ 0 h 72"/>
                <a:gd name="T18" fmla="*/ 1275 w 116"/>
                <a:gd name="T19" fmla="*/ 124 h 72"/>
                <a:gd name="T20" fmla="*/ 1087 w 116"/>
                <a:gd name="T21" fmla="*/ 188 h 72"/>
                <a:gd name="T22" fmla="*/ 1001 w 116"/>
                <a:gd name="T23" fmla="*/ 252 h 72"/>
                <a:gd name="T24" fmla="*/ 918 w 116"/>
                <a:gd name="T25" fmla="*/ 211 h 72"/>
                <a:gd name="T26" fmla="*/ 795 w 116"/>
                <a:gd name="T27" fmla="*/ 252 h 72"/>
                <a:gd name="T28" fmla="*/ 690 w 116"/>
                <a:gd name="T29" fmla="*/ 252 h 72"/>
                <a:gd name="T30" fmla="*/ 608 w 116"/>
                <a:gd name="T31" fmla="*/ 211 h 72"/>
                <a:gd name="T32" fmla="*/ 503 w 116"/>
                <a:gd name="T33" fmla="*/ 275 h 72"/>
                <a:gd name="T34" fmla="*/ 439 w 116"/>
                <a:gd name="T35" fmla="*/ 335 h 72"/>
                <a:gd name="T36" fmla="*/ 398 w 116"/>
                <a:gd name="T37" fmla="*/ 422 h 72"/>
                <a:gd name="T38" fmla="*/ 292 w 116"/>
                <a:gd name="T39" fmla="*/ 568 h 72"/>
                <a:gd name="T40" fmla="*/ 251 w 116"/>
                <a:gd name="T41" fmla="*/ 651 h 72"/>
                <a:gd name="T42" fmla="*/ 210 w 116"/>
                <a:gd name="T43" fmla="*/ 715 h 72"/>
                <a:gd name="T44" fmla="*/ 210 w 116"/>
                <a:gd name="T45" fmla="*/ 839 h 72"/>
                <a:gd name="T46" fmla="*/ 146 w 116"/>
                <a:gd name="T47" fmla="*/ 839 h 72"/>
                <a:gd name="T48" fmla="*/ 105 w 116"/>
                <a:gd name="T49" fmla="*/ 903 h 72"/>
                <a:gd name="T50" fmla="*/ 0 w 116"/>
                <a:gd name="T51" fmla="*/ 903 h 72"/>
                <a:gd name="T52" fmla="*/ 64 w 116"/>
                <a:gd name="T53" fmla="*/ 944 h 72"/>
                <a:gd name="T54" fmla="*/ 146 w 116"/>
                <a:gd name="T55" fmla="*/ 1008 h 72"/>
                <a:gd name="T56" fmla="*/ 187 w 116"/>
                <a:gd name="T57" fmla="*/ 1072 h 72"/>
                <a:gd name="T58" fmla="*/ 270 w 116"/>
                <a:gd name="T59" fmla="*/ 1132 h 72"/>
                <a:gd name="T60" fmla="*/ 398 w 116"/>
                <a:gd name="T61" fmla="*/ 1155 h 72"/>
                <a:gd name="T62" fmla="*/ 334 w 116"/>
                <a:gd name="T63" fmla="*/ 1260 h 72"/>
                <a:gd name="T64" fmla="*/ 439 w 116"/>
                <a:gd name="T65" fmla="*/ 1283 h 72"/>
                <a:gd name="T66" fmla="*/ 562 w 116"/>
                <a:gd name="T67" fmla="*/ 1302 h 72"/>
                <a:gd name="T68" fmla="*/ 690 w 116"/>
                <a:gd name="T69" fmla="*/ 1260 h 72"/>
                <a:gd name="T70" fmla="*/ 690 w 116"/>
                <a:gd name="T71" fmla="*/ 1366 h 72"/>
                <a:gd name="T72" fmla="*/ 708 w 116"/>
                <a:gd name="T73" fmla="*/ 1366 h 72"/>
                <a:gd name="T74" fmla="*/ 690 w 116"/>
                <a:gd name="T75" fmla="*/ 1407 h 72"/>
                <a:gd name="T76" fmla="*/ 795 w 116"/>
                <a:gd name="T77" fmla="*/ 1430 h 72"/>
                <a:gd name="T78" fmla="*/ 795 w 116"/>
                <a:gd name="T79" fmla="*/ 1490 h 72"/>
                <a:gd name="T80" fmla="*/ 896 w 116"/>
                <a:gd name="T81" fmla="*/ 1512 h 72"/>
                <a:gd name="T82" fmla="*/ 1129 w 116"/>
                <a:gd name="T83" fmla="*/ 1512 h 72"/>
                <a:gd name="T84" fmla="*/ 1188 w 116"/>
                <a:gd name="T85" fmla="*/ 1448 h 72"/>
                <a:gd name="T86" fmla="*/ 1275 w 116"/>
                <a:gd name="T87" fmla="*/ 1448 h 72"/>
                <a:gd name="T88" fmla="*/ 1398 w 116"/>
                <a:gd name="T89" fmla="*/ 1448 h 72"/>
                <a:gd name="T90" fmla="*/ 1544 w 116"/>
                <a:gd name="T91" fmla="*/ 1430 h 72"/>
                <a:gd name="T92" fmla="*/ 1649 w 116"/>
                <a:gd name="T93" fmla="*/ 1302 h 72"/>
                <a:gd name="T94" fmla="*/ 1773 w 116"/>
                <a:gd name="T95" fmla="*/ 1260 h 72"/>
                <a:gd name="T96" fmla="*/ 1901 w 116"/>
                <a:gd name="T97" fmla="*/ 1219 h 72"/>
                <a:gd name="T98" fmla="*/ 1983 w 116"/>
                <a:gd name="T99" fmla="*/ 1260 h 72"/>
                <a:gd name="T100" fmla="*/ 2065 w 116"/>
                <a:gd name="T101" fmla="*/ 1219 h 72"/>
                <a:gd name="T102" fmla="*/ 2088 w 116"/>
                <a:gd name="T103" fmla="*/ 1283 h 72"/>
                <a:gd name="T104" fmla="*/ 2234 w 116"/>
                <a:gd name="T105" fmla="*/ 1283 h 72"/>
                <a:gd name="T106" fmla="*/ 2234 w 116"/>
                <a:gd name="T107" fmla="*/ 1072 h 72"/>
                <a:gd name="T108" fmla="*/ 2298 w 116"/>
                <a:gd name="T109" fmla="*/ 944 h 72"/>
                <a:gd name="T110" fmla="*/ 2399 w 116"/>
                <a:gd name="T111" fmla="*/ 862 h 72"/>
                <a:gd name="T112" fmla="*/ 2422 w 116"/>
                <a:gd name="T113" fmla="*/ 797 h 72"/>
                <a:gd name="T114" fmla="*/ 2358 w 116"/>
                <a:gd name="T115" fmla="*/ 756 h 72"/>
                <a:gd name="T116" fmla="*/ 2234 w 116"/>
                <a:gd name="T117" fmla="*/ 756 h 72"/>
                <a:gd name="T118" fmla="*/ 2129 w 116"/>
                <a:gd name="T119" fmla="*/ 797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8" name="Freeform 1206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19" name="Freeform 1207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0" name="Freeform 1208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1" name="Freeform 1209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2" name="Freeform 1210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437 w 27"/>
                <a:gd name="T1" fmla="*/ 42 h 14"/>
                <a:gd name="T2" fmla="*/ 292 w 27"/>
                <a:gd name="T3" fmla="*/ 42 h 14"/>
                <a:gd name="T4" fmla="*/ 210 w 27"/>
                <a:gd name="T5" fmla="*/ 0 h 14"/>
                <a:gd name="T6" fmla="*/ 164 w 27"/>
                <a:gd name="T7" fmla="*/ 65 h 14"/>
                <a:gd name="T8" fmla="*/ 82 w 27"/>
                <a:gd name="T9" fmla="*/ 107 h 14"/>
                <a:gd name="T10" fmla="*/ 0 w 27"/>
                <a:gd name="T11" fmla="*/ 130 h 14"/>
                <a:gd name="T12" fmla="*/ 0 w 27"/>
                <a:gd name="T13" fmla="*/ 195 h 14"/>
                <a:gd name="T14" fmla="*/ 0 w 27"/>
                <a:gd name="T15" fmla="*/ 260 h 14"/>
                <a:gd name="T16" fmla="*/ 210 w 27"/>
                <a:gd name="T17" fmla="*/ 302 h 14"/>
                <a:gd name="T18" fmla="*/ 560 w 27"/>
                <a:gd name="T19" fmla="*/ 260 h 14"/>
                <a:gd name="T20" fmla="*/ 497 w 27"/>
                <a:gd name="T21" fmla="*/ 42 h 14"/>
                <a:gd name="T22" fmla="*/ 437 w 27"/>
                <a:gd name="T23" fmla="*/ 4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3" name="Freeform 1211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437 w 27"/>
                <a:gd name="T1" fmla="*/ 42 h 14"/>
                <a:gd name="T2" fmla="*/ 292 w 27"/>
                <a:gd name="T3" fmla="*/ 42 h 14"/>
                <a:gd name="T4" fmla="*/ 210 w 27"/>
                <a:gd name="T5" fmla="*/ 0 h 14"/>
                <a:gd name="T6" fmla="*/ 164 w 27"/>
                <a:gd name="T7" fmla="*/ 65 h 14"/>
                <a:gd name="T8" fmla="*/ 82 w 27"/>
                <a:gd name="T9" fmla="*/ 107 h 14"/>
                <a:gd name="T10" fmla="*/ 0 w 27"/>
                <a:gd name="T11" fmla="*/ 130 h 14"/>
                <a:gd name="T12" fmla="*/ 0 w 27"/>
                <a:gd name="T13" fmla="*/ 195 h 14"/>
                <a:gd name="T14" fmla="*/ 0 w 27"/>
                <a:gd name="T15" fmla="*/ 260 h 14"/>
                <a:gd name="T16" fmla="*/ 210 w 27"/>
                <a:gd name="T17" fmla="*/ 302 h 14"/>
                <a:gd name="T18" fmla="*/ 560 w 27"/>
                <a:gd name="T19" fmla="*/ 260 h 14"/>
                <a:gd name="T20" fmla="*/ 497 w 27"/>
                <a:gd name="T21" fmla="*/ 42 h 14"/>
                <a:gd name="T22" fmla="*/ 437 w 27"/>
                <a:gd name="T23" fmla="*/ 4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4" name="Freeform 1213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5" name="Freeform 1214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437 w 27"/>
                <a:gd name="T1" fmla="*/ 0 h 13"/>
                <a:gd name="T2" fmla="*/ 292 w 27"/>
                <a:gd name="T3" fmla="*/ 0 h 13"/>
                <a:gd name="T4" fmla="*/ 210 w 27"/>
                <a:gd name="T5" fmla="*/ 0 h 13"/>
                <a:gd name="T6" fmla="*/ 164 w 27"/>
                <a:gd name="T7" fmla="*/ 66 h 13"/>
                <a:gd name="T8" fmla="*/ 82 w 27"/>
                <a:gd name="T9" fmla="*/ 66 h 13"/>
                <a:gd name="T10" fmla="*/ 0 w 27"/>
                <a:gd name="T11" fmla="*/ 131 h 13"/>
                <a:gd name="T12" fmla="*/ 0 w 27"/>
                <a:gd name="T13" fmla="*/ 197 h 13"/>
                <a:gd name="T14" fmla="*/ 0 w 27"/>
                <a:gd name="T15" fmla="*/ 263 h 13"/>
                <a:gd name="T16" fmla="*/ 210 w 27"/>
                <a:gd name="T17" fmla="*/ 286 h 13"/>
                <a:gd name="T18" fmla="*/ 560 w 27"/>
                <a:gd name="T19" fmla="*/ 221 h 13"/>
                <a:gd name="T20" fmla="*/ 497 w 27"/>
                <a:gd name="T21" fmla="*/ 42 h 13"/>
                <a:gd name="T22" fmla="*/ 437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6" name="Freeform 1215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437 w 27"/>
                <a:gd name="T1" fmla="*/ 0 h 13"/>
                <a:gd name="T2" fmla="*/ 292 w 27"/>
                <a:gd name="T3" fmla="*/ 0 h 13"/>
                <a:gd name="T4" fmla="*/ 210 w 27"/>
                <a:gd name="T5" fmla="*/ 0 h 13"/>
                <a:gd name="T6" fmla="*/ 164 w 27"/>
                <a:gd name="T7" fmla="*/ 66 h 13"/>
                <a:gd name="T8" fmla="*/ 82 w 27"/>
                <a:gd name="T9" fmla="*/ 66 h 13"/>
                <a:gd name="T10" fmla="*/ 0 w 27"/>
                <a:gd name="T11" fmla="*/ 131 h 13"/>
                <a:gd name="T12" fmla="*/ 0 w 27"/>
                <a:gd name="T13" fmla="*/ 197 h 13"/>
                <a:gd name="T14" fmla="*/ 0 w 27"/>
                <a:gd name="T15" fmla="*/ 263 h 13"/>
                <a:gd name="T16" fmla="*/ 210 w 27"/>
                <a:gd name="T17" fmla="*/ 286 h 13"/>
                <a:gd name="T18" fmla="*/ 560 w 27"/>
                <a:gd name="T19" fmla="*/ 221 h 13"/>
                <a:gd name="T20" fmla="*/ 497 w 27"/>
                <a:gd name="T21" fmla="*/ 42 h 13"/>
                <a:gd name="T22" fmla="*/ 437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7" name="Freeform 1216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860 w 59"/>
                <a:gd name="T1" fmla="*/ 757 h 39"/>
                <a:gd name="T2" fmla="*/ 879 w 59"/>
                <a:gd name="T3" fmla="*/ 757 h 39"/>
                <a:gd name="T4" fmla="*/ 879 w 59"/>
                <a:gd name="T5" fmla="*/ 716 h 39"/>
                <a:gd name="T6" fmla="*/ 984 w 59"/>
                <a:gd name="T7" fmla="*/ 675 h 39"/>
                <a:gd name="T8" fmla="*/ 1025 w 59"/>
                <a:gd name="T9" fmla="*/ 652 h 39"/>
                <a:gd name="T10" fmla="*/ 1089 w 59"/>
                <a:gd name="T11" fmla="*/ 652 h 39"/>
                <a:gd name="T12" fmla="*/ 1066 w 59"/>
                <a:gd name="T13" fmla="*/ 592 h 39"/>
                <a:gd name="T14" fmla="*/ 1066 w 59"/>
                <a:gd name="T15" fmla="*/ 505 h 39"/>
                <a:gd name="T16" fmla="*/ 1066 w 59"/>
                <a:gd name="T17" fmla="*/ 399 h 39"/>
                <a:gd name="T18" fmla="*/ 1130 w 59"/>
                <a:gd name="T19" fmla="*/ 381 h 39"/>
                <a:gd name="T20" fmla="*/ 1153 w 59"/>
                <a:gd name="T21" fmla="*/ 317 h 39"/>
                <a:gd name="T22" fmla="*/ 1213 w 59"/>
                <a:gd name="T23" fmla="*/ 317 h 39"/>
                <a:gd name="T24" fmla="*/ 1236 w 59"/>
                <a:gd name="T25" fmla="*/ 252 h 39"/>
                <a:gd name="T26" fmla="*/ 1172 w 59"/>
                <a:gd name="T27" fmla="*/ 252 h 39"/>
                <a:gd name="T28" fmla="*/ 1172 w 59"/>
                <a:gd name="T29" fmla="*/ 170 h 39"/>
                <a:gd name="T30" fmla="*/ 1089 w 59"/>
                <a:gd name="T31" fmla="*/ 147 h 39"/>
                <a:gd name="T32" fmla="*/ 1007 w 59"/>
                <a:gd name="T33" fmla="*/ 106 h 39"/>
                <a:gd name="T34" fmla="*/ 920 w 59"/>
                <a:gd name="T35" fmla="*/ 64 h 39"/>
                <a:gd name="T36" fmla="*/ 796 w 59"/>
                <a:gd name="T37" fmla="*/ 64 h 39"/>
                <a:gd name="T38" fmla="*/ 773 w 59"/>
                <a:gd name="T39" fmla="*/ 0 h 39"/>
                <a:gd name="T40" fmla="*/ 627 w 59"/>
                <a:gd name="T41" fmla="*/ 83 h 39"/>
                <a:gd name="T42" fmla="*/ 503 w 59"/>
                <a:gd name="T43" fmla="*/ 64 h 39"/>
                <a:gd name="T44" fmla="*/ 375 w 59"/>
                <a:gd name="T45" fmla="*/ 83 h 39"/>
                <a:gd name="T46" fmla="*/ 229 w 59"/>
                <a:gd name="T47" fmla="*/ 83 h 39"/>
                <a:gd name="T48" fmla="*/ 82 w 59"/>
                <a:gd name="T49" fmla="*/ 170 h 39"/>
                <a:gd name="T50" fmla="*/ 0 w 59"/>
                <a:gd name="T51" fmla="*/ 229 h 39"/>
                <a:gd name="T52" fmla="*/ 23 w 59"/>
                <a:gd name="T53" fmla="*/ 252 h 39"/>
                <a:gd name="T54" fmla="*/ 82 w 59"/>
                <a:gd name="T55" fmla="*/ 441 h 39"/>
                <a:gd name="T56" fmla="*/ 82 w 59"/>
                <a:gd name="T57" fmla="*/ 464 h 39"/>
                <a:gd name="T58" fmla="*/ 169 w 59"/>
                <a:gd name="T59" fmla="*/ 505 h 39"/>
                <a:gd name="T60" fmla="*/ 357 w 59"/>
                <a:gd name="T61" fmla="*/ 505 h 39"/>
                <a:gd name="T62" fmla="*/ 421 w 59"/>
                <a:gd name="T63" fmla="*/ 528 h 39"/>
                <a:gd name="T64" fmla="*/ 481 w 59"/>
                <a:gd name="T65" fmla="*/ 716 h 39"/>
                <a:gd name="T66" fmla="*/ 503 w 59"/>
                <a:gd name="T67" fmla="*/ 716 h 39"/>
                <a:gd name="T68" fmla="*/ 650 w 59"/>
                <a:gd name="T69" fmla="*/ 757 h 39"/>
                <a:gd name="T70" fmla="*/ 668 w 59"/>
                <a:gd name="T71" fmla="*/ 822 h 39"/>
                <a:gd name="T72" fmla="*/ 773 w 59"/>
                <a:gd name="T73" fmla="*/ 757 h 39"/>
                <a:gd name="T74" fmla="*/ 860 w 59"/>
                <a:gd name="T75" fmla="*/ 757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8" name="Freeform 1217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860 w 59"/>
                <a:gd name="T1" fmla="*/ 757 h 39"/>
                <a:gd name="T2" fmla="*/ 879 w 59"/>
                <a:gd name="T3" fmla="*/ 757 h 39"/>
                <a:gd name="T4" fmla="*/ 879 w 59"/>
                <a:gd name="T5" fmla="*/ 716 h 39"/>
                <a:gd name="T6" fmla="*/ 984 w 59"/>
                <a:gd name="T7" fmla="*/ 675 h 39"/>
                <a:gd name="T8" fmla="*/ 1025 w 59"/>
                <a:gd name="T9" fmla="*/ 652 h 39"/>
                <a:gd name="T10" fmla="*/ 1089 w 59"/>
                <a:gd name="T11" fmla="*/ 652 h 39"/>
                <a:gd name="T12" fmla="*/ 1066 w 59"/>
                <a:gd name="T13" fmla="*/ 592 h 39"/>
                <a:gd name="T14" fmla="*/ 1066 w 59"/>
                <a:gd name="T15" fmla="*/ 505 h 39"/>
                <a:gd name="T16" fmla="*/ 1066 w 59"/>
                <a:gd name="T17" fmla="*/ 399 h 39"/>
                <a:gd name="T18" fmla="*/ 1130 w 59"/>
                <a:gd name="T19" fmla="*/ 381 h 39"/>
                <a:gd name="T20" fmla="*/ 1153 w 59"/>
                <a:gd name="T21" fmla="*/ 317 h 39"/>
                <a:gd name="T22" fmla="*/ 1213 w 59"/>
                <a:gd name="T23" fmla="*/ 317 h 39"/>
                <a:gd name="T24" fmla="*/ 1236 w 59"/>
                <a:gd name="T25" fmla="*/ 252 h 39"/>
                <a:gd name="T26" fmla="*/ 1172 w 59"/>
                <a:gd name="T27" fmla="*/ 252 h 39"/>
                <a:gd name="T28" fmla="*/ 1172 w 59"/>
                <a:gd name="T29" fmla="*/ 170 h 39"/>
                <a:gd name="T30" fmla="*/ 1089 w 59"/>
                <a:gd name="T31" fmla="*/ 147 h 39"/>
                <a:gd name="T32" fmla="*/ 1007 w 59"/>
                <a:gd name="T33" fmla="*/ 106 h 39"/>
                <a:gd name="T34" fmla="*/ 920 w 59"/>
                <a:gd name="T35" fmla="*/ 64 h 39"/>
                <a:gd name="T36" fmla="*/ 796 w 59"/>
                <a:gd name="T37" fmla="*/ 64 h 39"/>
                <a:gd name="T38" fmla="*/ 773 w 59"/>
                <a:gd name="T39" fmla="*/ 0 h 39"/>
                <a:gd name="T40" fmla="*/ 627 w 59"/>
                <a:gd name="T41" fmla="*/ 83 h 39"/>
                <a:gd name="T42" fmla="*/ 503 w 59"/>
                <a:gd name="T43" fmla="*/ 64 h 39"/>
                <a:gd name="T44" fmla="*/ 375 w 59"/>
                <a:gd name="T45" fmla="*/ 83 h 39"/>
                <a:gd name="T46" fmla="*/ 229 w 59"/>
                <a:gd name="T47" fmla="*/ 83 h 39"/>
                <a:gd name="T48" fmla="*/ 82 w 59"/>
                <a:gd name="T49" fmla="*/ 170 h 39"/>
                <a:gd name="T50" fmla="*/ 0 w 59"/>
                <a:gd name="T51" fmla="*/ 229 h 39"/>
                <a:gd name="T52" fmla="*/ 23 w 59"/>
                <a:gd name="T53" fmla="*/ 252 h 39"/>
                <a:gd name="T54" fmla="*/ 82 w 59"/>
                <a:gd name="T55" fmla="*/ 441 h 39"/>
                <a:gd name="T56" fmla="*/ 82 w 59"/>
                <a:gd name="T57" fmla="*/ 464 h 39"/>
                <a:gd name="T58" fmla="*/ 169 w 59"/>
                <a:gd name="T59" fmla="*/ 505 h 39"/>
                <a:gd name="T60" fmla="*/ 357 w 59"/>
                <a:gd name="T61" fmla="*/ 505 h 39"/>
                <a:gd name="T62" fmla="*/ 421 w 59"/>
                <a:gd name="T63" fmla="*/ 528 h 39"/>
                <a:gd name="T64" fmla="*/ 481 w 59"/>
                <a:gd name="T65" fmla="*/ 716 h 39"/>
                <a:gd name="T66" fmla="*/ 503 w 59"/>
                <a:gd name="T67" fmla="*/ 716 h 39"/>
                <a:gd name="T68" fmla="*/ 650 w 59"/>
                <a:gd name="T69" fmla="*/ 757 h 39"/>
                <a:gd name="T70" fmla="*/ 668 w 59"/>
                <a:gd name="T71" fmla="*/ 822 h 39"/>
                <a:gd name="T72" fmla="*/ 773 w 59"/>
                <a:gd name="T73" fmla="*/ 757 h 39"/>
                <a:gd name="T74" fmla="*/ 860 w 59"/>
                <a:gd name="T75" fmla="*/ 757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29" name="Freeform 1218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2478 w 126"/>
                <a:gd name="T1" fmla="*/ 229 h 113"/>
                <a:gd name="T2" fmla="*/ 2478 w 126"/>
                <a:gd name="T3" fmla="*/ 82 h 113"/>
                <a:gd name="T4" fmla="*/ 2250 w 126"/>
                <a:gd name="T5" fmla="*/ 0 h 113"/>
                <a:gd name="T6" fmla="*/ 1981 w 126"/>
                <a:gd name="T7" fmla="*/ 64 h 113"/>
                <a:gd name="T8" fmla="*/ 1894 w 126"/>
                <a:gd name="T9" fmla="*/ 169 h 113"/>
                <a:gd name="T10" fmla="*/ 1688 w 126"/>
                <a:gd name="T11" fmla="*/ 375 h 113"/>
                <a:gd name="T12" fmla="*/ 1561 w 126"/>
                <a:gd name="T13" fmla="*/ 439 h 113"/>
                <a:gd name="T14" fmla="*/ 1396 w 126"/>
                <a:gd name="T15" fmla="*/ 439 h 113"/>
                <a:gd name="T16" fmla="*/ 1209 w 126"/>
                <a:gd name="T17" fmla="*/ 503 h 113"/>
                <a:gd name="T18" fmla="*/ 1063 w 126"/>
                <a:gd name="T19" fmla="*/ 567 h 113"/>
                <a:gd name="T20" fmla="*/ 789 w 126"/>
                <a:gd name="T21" fmla="*/ 503 h 113"/>
                <a:gd name="T22" fmla="*/ 415 w 126"/>
                <a:gd name="T23" fmla="*/ 567 h 113"/>
                <a:gd name="T24" fmla="*/ 251 w 126"/>
                <a:gd name="T25" fmla="*/ 668 h 113"/>
                <a:gd name="T26" fmla="*/ 210 w 126"/>
                <a:gd name="T27" fmla="*/ 773 h 113"/>
                <a:gd name="T28" fmla="*/ 333 w 126"/>
                <a:gd name="T29" fmla="*/ 1025 h 113"/>
                <a:gd name="T30" fmla="*/ 105 w 126"/>
                <a:gd name="T31" fmla="*/ 1299 h 113"/>
                <a:gd name="T32" fmla="*/ 64 w 126"/>
                <a:gd name="T33" fmla="*/ 1505 h 113"/>
                <a:gd name="T34" fmla="*/ 0 w 126"/>
                <a:gd name="T35" fmla="*/ 1716 h 113"/>
                <a:gd name="T36" fmla="*/ 146 w 126"/>
                <a:gd name="T37" fmla="*/ 1780 h 113"/>
                <a:gd name="T38" fmla="*/ 310 w 126"/>
                <a:gd name="T39" fmla="*/ 1780 h 113"/>
                <a:gd name="T40" fmla="*/ 502 w 126"/>
                <a:gd name="T41" fmla="*/ 1780 h 113"/>
                <a:gd name="T42" fmla="*/ 707 w 126"/>
                <a:gd name="T43" fmla="*/ 1798 h 113"/>
                <a:gd name="T44" fmla="*/ 999 w 126"/>
                <a:gd name="T45" fmla="*/ 1675 h 113"/>
                <a:gd name="T46" fmla="*/ 1104 w 126"/>
                <a:gd name="T47" fmla="*/ 1569 h 113"/>
                <a:gd name="T48" fmla="*/ 1269 w 126"/>
                <a:gd name="T49" fmla="*/ 1505 h 113"/>
                <a:gd name="T50" fmla="*/ 1501 w 126"/>
                <a:gd name="T51" fmla="*/ 1505 h 113"/>
                <a:gd name="T52" fmla="*/ 1748 w 126"/>
                <a:gd name="T53" fmla="*/ 1633 h 113"/>
                <a:gd name="T54" fmla="*/ 1917 w 126"/>
                <a:gd name="T55" fmla="*/ 1780 h 113"/>
                <a:gd name="T56" fmla="*/ 2063 w 126"/>
                <a:gd name="T57" fmla="*/ 1926 h 113"/>
                <a:gd name="T58" fmla="*/ 1771 w 126"/>
                <a:gd name="T59" fmla="*/ 2031 h 113"/>
                <a:gd name="T60" fmla="*/ 1771 w 126"/>
                <a:gd name="T61" fmla="*/ 2242 h 113"/>
                <a:gd name="T62" fmla="*/ 1835 w 126"/>
                <a:gd name="T63" fmla="*/ 2365 h 113"/>
                <a:gd name="T64" fmla="*/ 2063 w 126"/>
                <a:gd name="T65" fmla="*/ 2283 h 113"/>
                <a:gd name="T66" fmla="*/ 2186 w 126"/>
                <a:gd name="T67" fmla="*/ 1944 h 113"/>
                <a:gd name="T68" fmla="*/ 2355 w 126"/>
                <a:gd name="T69" fmla="*/ 1780 h 113"/>
                <a:gd name="T70" fmla="*/ 2624 w 126"/>
                <a:gd name="T71" fmla="*/ 1739 h 113"/>
                <a:gd name="T72" fmla="*/ 2542 w 126"/>
                <a:gd name="T73" fmla="*/ 22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0" name="Freeform 1219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2478 w 126"/>
                <a:gd name="T1" fmla="*/ 229 h 113"/>
                <a:gd name="T2" fmla="*/ 2478 w 126"/>
                <a:gd name="T3" fmla="*/ 82 h 113"/>
                <a:gd name="T4" fmla="*/ 2250 w 126"/>
                <a:gd name="T5" fmla="*/ 0 h 113"/>
                <a:gd name="T6" fmla="*/ 1981 w 126"/>
                <a:gd name="T7" fmla="*/ 64 h 113"/>
                <a:gd name="T8" fmla="*/ 1894 w 126"/>
                <a:gd name="T9" fmla="*/ 169 h 113"/>
                <a:gd name="T10" fmla="*/ 1688 w 126"/>
                <a:gd name="T11" fmla="*/ 375 h 113"/>
                <a:gd name="T12" fmla="*/ 1561 w 126"/>
                <a:gd name="T13" fmla="*/ 439 h 113"/>
                <a:gd name="T14" fmla="*/ 1396 w 126"/>
                <a:gd name="T15" fmla="*/ 439 h 113"/>
                <a:gd name="T16" fmla="*/ 1209 w 126"/>
                <a:gd name="T17" fmla="*/ 503 h 113"/>
                <a:gd name="T18" fmla="*/ 1063 w 126"/>
                <a:gd name="T19" fmla="*/ 567 h 113"/>
                <a:gd name="T20" fmla="*/ 789 w 126"/>
                <a:gd name="T21" fmla="*/ 503 h 113"/>
                <a:gd name="T22" fmla="*/ 415 w 126"/>
                <a:gd name="T23" fmla="*/ 567 h 113"/>
                <a:gd name="T24" fmla="*/ 251 w 126"/>
                <a:gd name="T25" fmla="*/ 668 h 113"/>
                <a:gd name="T26" fmla="*/ 210 w 126"/>
                <a:gd name="T27" fmla="*/ 773 h 113"/>
                <a:gd name="T28" fmla="*/ 333 w 126"/>
                <a:gd name="T29" fmla="*/ 1025 h 113"/>
                <a:gd name="T30" fmla="*/ 105 w 126"/>
                <a:gd name="T31" fmla="*/ 1299 h 113"/>
                <a:gd name="T32" fmla="*/ 64 w 126"/>
                <a:gd name="T33" fmla="*/ 1505 h 113"/>
                <a:gd name="T34" fmla="*/ 0 w 126"/>
                <a:gd name="T35" fmla="*/ 1716 h 113"/>
                <a:gd name="T36" fmla="*/ 146 w 126"/>
                <a:gd name="T37" fmla="*/ 1780 h 113"/>
                <a:gd name="T38" fmla="*/ 310 w 126"/>
                <a:gd name="T39" fmla="*/ 1780 h 113"/>
                <a:gd name="T40" fmla="*/ 502 w 126"/>
                <a:gd name="T41" fmla="*/ 1780 h 113"/>
                <a:gd name="T42" fmla="*/ 707 w 126"/>
                <a:gd name="T43" fmla="*/ 1798 h 113"/>
                <a:gd name="T44" fmla="*/ 999 w 126"/>
                <a:gd name="T45" fmla="*/ 1675 h 113"/>
                <a:gd name="T46" fmla="*/ 1104 w 126"/>
                <a:gd name="T47" fmla="*/ 1569 h 113"/>
                <a:gd name="T48" fmla="*/ 1269 w 126"/>
                <a:gd name="T49" fmla="*/ 1505 h 113"/>
                <a:gd name="T50" fmla="*/ 1501 w 126"/>
                <a:gd name="T51" fmla="*/ 1505 h 113"/>
                <a:gd name="T52" fmla="*/ 1748 w 126"/>
                <a:gd name="T53" fmla="*/ 1633 h 113"/>
                <a:gd name="T54" fmla="*/ 1917 w 126"/>
                <a:gd name="T55" fmla="*/ 1780 h 113"/>
                <a:gd name="T56" fmla="*/ 2063 w 126"/>
                <a:gd name="T57" fmla="*/ 1926 h 113"/>
                <a:gd name="T58" fmla="*/ 1771 w 126"/>
                <a:gd name="T59" fmla="*/ 2031 h 113"/>
                <a:gd name="T60" fmla="*/ 1771 w 126"/>
                <a:gd name="T61" fmla="*/ 2242 h 113"/>
                <a:gd name="T62" fmla="*/ 1835 w 126"/>
                <a:gd name="T63" fmla="*/ 2365 h 113"/>
                <a:gd name="T64" fmla="*/ 2063 w 126"/>
                <a:gd name="T65" fmla="*/ 2283 h 113"/>
                <a:gd name="T66" fmla="*/ 2186 w 126"/>
                <a:gd name="T67" fmla="*/ 1944 h 113"/>
                <a:gd name="T68" fmla="*/ 2355 w 126"/>
                <a:gd name="T69" fmla="*/ 1780 h 113"/>
                <a:gd name="T70" fmla="*/ 2624 w 126"/>
                <a:gd name="T71" fmla="*/ 1739 h 113"/>
                <a:gd name="T72" fmla="*/ 2542 w 126"/>
                <a:gd name="T73" fmla="*/ 22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1" name="Freeform 1221"/>
            <p:cNvSpPr>
              <a:spLocks noChangeAspect="1"/>
            </p:cNvSpPr>
            <p:nvPr/>
          </p:nvSpPr>
          <p:spPr bwMode="auto">
            <a:xfrm>
              <a:off x="1953" y="1952"/>
              <a:ext cx="270" cy="174"/>
            </a:xfrm>
            <a:custGeom>
              <a:avLst/>
              <a:gdLst>
                <a:gd name="T0" fmla="*/ 860 w 59"/>
                <a:gd name="T1" fmla="*/ 756 h 38"/>
                <a:gd name="T2" fmla="*/ 879 w 59"/>
                <a:gd name="T3" fmla="*/ 733 h 38"/>
                <a:gd name="T4" fmla="*/ 879 w 59"/>
                <a:gd name="T5" fmla="*/ 673 h 38"/>
                <a:gd name="T6" fmla="*/ 984 w 59"/>
                <a:gd name="T7" fmla="*/ 650 h 38"/>
                <a:gd name="T8" fmla="*/ 1025 w 59"/>
                <a:gd name="T9" fmla="*/ 609 h 38"/>
                <a:gd name="T10" fmla="*/ 1089 w 59"/>
                <a:gd name="T11" fmla="*/ 650 h 38"/>
                <a:gd name="T12" fmla="*/ 1066 w 59"/>
                <a:gd name="T13" fmla="*/ 568 h 38"/>
                <a:gd name="T14" fmla="*/ 1066 w 59"/>
                <a:gd name="T15" fmla="*/ 462 h 38"/>
                <a:gd name="T16" fmla="*/ 1066 w 59"/>
                <a:gd name="T17" fmla="*/ 375 h 38"/>
                <a:gd name="T18" fmla="*/ 1130 w 59"/>
                <a:gd name="T19" fmla="*/ 375 h 38"/>
                <a:gd name="T20" fmla="*/ 1153 w 59"/>
                <a:gd name="T21" fmla="*/ 316 h 38"/>
                <a:gd name="T22" fmla="*/ 1213 w 59"/>
                <a:gd name="T23" fmla="*/ 293 h 38"/>
                <a:gd name="T24" fmla="*/ 1236 w 59"/>
                <a:gd name="T25" fmla="*/ 252 h 38"/>
                <a:gd name="T26" fmla="*/ 1172 w 59"/>
                <a:gd name="T27" fmla="*/ 229 h 38"/>
                <a:gd name="T28" fmla="*/ 1172 w 59"/>
                <a:gd name="T29" fmla="*/ 147 h 38"/>
                <a:gd name="T30" fmla="*/ 1089 w 59"/>
                <a:gd name="T31" fmla="*/ 105 h 38"/>
                <a:gd name="T32" fmla="*/ 1007 w 59"/>
                <a:gd name="T33" fmla="*/ 82 h 38"/>
                <a:gd name="T34" fmla="*/ 920 w 59"/>
                <a:gd name="T35" fmla="*/ 64 h 38"/>
                <a:gd name="T36" fmla="*/ 796 w 59"/>
                <a:gd name="T37" fmla="*/ 23 h 38"/>
                <a:gd name="T38" fmla="*/ 773 w 59"/>
                <a:gd name="T39" fmla="*/ 0 h 38"/>
                <a:gd name="T40" fmla="*/ 627 w 59"/>
                <a:gd name="T41" fmla="*/ 64 h 38"/>
                <a:gd name="T42" fmla="*/ 503 w 59"/>
                <a:gd name="T43" fmla="*/ 64 h 38"/>
                <a:gd name="T44" fmla="*/ 375 w 59"/>
                <a:gd name="T45" fmla="*/ 64 h 38"/>
                <a:gd name="T46" fmla="*/ 229 w 59"/>
                <a:gd name="T47" fmla="*/ 64 h 38"/>
                <a:gd name="T48" fmla="*/ 82 w 59"/>
                <a:gd name="T49" fmla="*/ 147 h 38"/>
                <a:gd name="T50" fmla="*/ 0 w 59"/>
                <a:gd name="T51" fmla="*/ 211 h 38"/>
                <a:gd name="T52" fmla="*/ 23 w 59"/>
                <a:gd name="T53" fmla="*/ 252 h 38"/>
                <a:gd name="T54" fmla="*/ 82 w 59"/>
                <a:gd name="T55" fmla="*/ 398 h 38"/>
                <a:gd name="T56" fmla="*/ 82 w 59"/>
                <a:gd name="T57" fmla="*/ 440 h 38"/>
                <a:gd name="T58" fmla="*/ 169 w 59"/>
                <a:gd name="T59" fmla="*/ 462 h 38"/>
                <a:gd name="T60" fmla="*/ 357 w 59"/>
                <a:gd name="T61" fmla="*/ 462 h 38"/>
                <a:gd name="T62" fmla="*/ 421 w 59"/>
                <a:gd name="T63" fmla="*/ 504 h 38"/>
                <a:gd name="T64" fmla="*/ 481 w 59"/>
                <a:gd name="T65" fmla="*/ 673 h 38"/>
                <a:gd name="T66" fmla="*/ 503 w 59"/>
                <a:gd name="T67" fmla="*/ 673 h 38"/>
                <a:gd name="T68" fmla="*/ 650 w 59"/>
                <a:gd name="T69" fmla="*/ 733 h 38"/>
                <a:gd name="T70" fmla="*/ 668 w 59"/>
                <a:gd name="T71" fmla="*/ 797 h 38"/>
                <a:gd name="T72" fmla="*/ 773 w 59"/>
                <a:gd name="T73" fmla="*/ 733 h 38"/>
                <a:gd name="T74" fmla="*/ 860 w 59"/>
                <a:gd name="T75" fmla="*/ 756 h 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8"/>
                <a:gd name="T116" fmla="*/ 59 w 59"/>
                <a:gd name="T117" fmla="*/ 38 h 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8">
                  <a:moveTo>
                    <a:pt x="41" y="36"/>
                  </a:moveTo>
                  <a:lnTo>
                    <a:pt x="42" y="35"/>
                  </a:lnTo>
                  <a:lnTo>
                    <a:pt x="42" y="32"/>
                  </a:lnTo>
                  <a:lnTo>
                    <a:pt x="47" y="31"/>
                  </a:lnTo>
                  <a:lnTo>
                    <a:pt x="49" y="29"/>
                  </a:lnTo>
                  <a:lnTo>
                    <a:pt x="52" y="31"/>
                  </a:lnTo>
                  <a:lnTo>
                    <a:pt x="51" y="27"/>
                  </a:lnTo>
                  <a:lnTo>
                    <a:pt x="51" y="22"/>
                  </a:lnTo>
                  <a:lnTo>
                    <a:pt x="51" y="18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52" y="5"/>
                  </a:lnTo>
                  <a:lnTo>
                    <a:pt x="48" y="4"/>
                  </a:lnTo>
                  <a:lnTo>
                    <a:pt x="44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8" y="22"/>
                  </a:lnTo>
                  <a:lnTo>
                    <a:pt x="17" y="22"/>
                  </a:lnTo>
                  <a:lnTo>
                    <a:pt x="20" y="24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31" y="35"/>
                  </a:lnTo>
                  <a:lnTo>
                    <a:pt x="32" y="38"/>
                  </a:lnTo>
                  <a:lnTo>
                    <a:pt x="37" y="35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2" name="Freeform 1223"/>
            <p:cNvSpPr>
              <a:spLocks noChangeAspect="1"/>
            </p:cNvSpPr>
            <p:nvPr/>
          </p:nvSpPr>
          <p:spPr bwMode="auto">
            <a:xfrm>
              <a:off x="2100" y="2117"/>
              <a:ext cx="575" cy="516"/>
            </a:xfrm>
            <a:custGeom>
              <a:avLst/>
              <a:gdLst>
                <a:gd name="T0" fmla="*/ 2478 w 126"/>
                <a:gd name="T1" fmla="*/ 251 h 113"/>
                <a:gd name="T2" fmla="*/ 2478 w 126"/>
                <a:gd name="T3" fmla="*/ 105 h 113"/>
                <a:gd name="T4" fmla="*/ 2250 w 126"/>
                <a:gd name="T5" fmla="*/ 0 h 113"/>
                <a:gd name="T6" fmla="*/ 1981 w 126"/>
                <a:gd name="T7" fmla="*/ 105 h 113"/>
                <a:gd name="T8" fmla="*/ 1894 w 126"/>
                <a:gd name="T9" fmla="*/ 187 h 113"/>
                <a:gd name="T10" fmla="*/ 1688 w 126"/>
                <a:gd name="T11" fmla="*/ 416 h 113"/>
                <a:gd name="T12" fmla="*/ 1561 w 126"/>
                <a:gd name="T13" fmla="*/ 457 h 113"/>
                <a:gd name="T14" fmla="*/ 1396 w 126"/>
                <a:gd name="T15" fmla="*/ 479 h 113"/>
                <a:gd name="T16" fmla="*/ 1209 w 126"/>
                <a:gd name="T17" fmla="*/ 502 h 113"/>
                <a:gd name="T18" fmla="*/ 1063 w 126"/>
                <a:gd name="T19" fmla="*/ 562 h 113"/>
                <a:gd name="T20" fmla="*/ 789 w 126"/>
                <a:gd name="T21" fmla="*/ 543 h 113"/>
                <a:gd name="T22" fmla="*/ 415 w 126"/>
                <a:gd name="T23" fmla="*/ 562 h 113"/>
                <a:gd name="T24" fmla="*/ 251 w 126"/>
                <a:gd name="T25" fmla="*/ 690 h 113"/>
                <a:gd name="T26" fmla="*/ 210 w 126"/>
                <a:gd name="T27" fmla="*/ 772 h 113"/>
                <a:gd name="T28" fmla="*/ 333 w 126"/>
                <a:gd name="T29" fmla="*/ 1041 h 113"/>
                <a:gd name="T30" fmla="*/ 105 w 126"/>
                <a:gd name="T31" fmla="*/ 1315 h 113"/>
                <a:gd name="T32" fmla="*/ 64 w 126"/>
                <a:gd name="T33" fmla="*/ 1502 h 113"/>
                <a:gd name="T34" fmla="*/ 0 w 126"/>
                <a:gd name="T35" fmla="*/ 1753 h 113"/>
                <a:gd name="T36" fmla="*/ 146 w 126"/>
                <a:gd name="T37" fmla="*/ 1772 h 113"/>
                <a:gd name="T38" fmla="*/ 310 w 126"/>
                <a:gd name="T39" fmla="*/ 1772 h 113"/>
                <a:gd name="T40" fmla="*/ 502 w 126"/>
                <a:gd name="T41" fmla="*/ 1813 h 113"/>
                <a:gd name="T42" fmla="*/ 707 w 126"/>
                <a:gd name="T43" fmla="*/ 1813 h 113"/>
                <a:gd name="T44" fmla="*/ 999 w 126"/>
                <a:gd name="T45" fmla="*/ 1690 h 113"/>
                <a:gd name="T46" fmla="*/ 1104 w 126"/>
                <a:gd name="T47" fmla="*/ 1562 h 113"/>
                <a:gd name="T48" fmla="*/ 1269 w 126"/>
                <a:gd name="T49" fmla="*/ 1543 h 113"/>
                <a:gd name="T50" fmla="*/ 1501 w 126"/>
                <a:gd name="T51" fmla="*/ 1543 h 113"/>
                <a:gd name="T52" fmla="*/ 1748 w 126"/>
                <a:gd name="T53" fmla="*/ 1667 h 113"/>
                <a:gd name="T54" fmla="*/ 1917 w 126"/>
                <a:gd name="T55" fmla="*/ 1772 h 113"/>
                <a:gd name="T56" fmla="*/ 2063 w 126"/>
                <a:gd name="T57" fmla="*/ 1918 h 113"/>
                <a:gd name="T58" fmla="*/ 1771 w 126"/>
                <a:gd name="T59" fmla="*/ 2046 h 113"/>
                <a:gd name="T60" fmla="*/ 1771 w 126"/>
                <a:gd name="T61" fmla="*/ 2274 h 113"/>
                <a:gd name="T62" fmla="*/ 1835 w 126"/>
                <a:gd name="T63" fmla="*/ 2356 h 113"/>
                <a:gd name="T64" fmla="*/ 2063 w 126"/>
                <a:gd name="T65" fmla="*/ 2315 h 113"/>
                <a:gd name="T66" fmla="*/ 2186 w 126"/>
                <a:gd name="T67" fmla="*/ 1959 h 113"/>
                <a:gd name="T68" fmla="*/ 2355 w 126"/>
                <a:gd name="T69" fmla="*/ 1813 h 113"/>
                <a:gd name="T70" fmla="*/ 2624 w 126"/>
                <a:gd name="T71" fmla="*/ 1753 h 113"/>
                <a:gd name="T72" fmla="*/ 2542 w 126"/>
                <a:gd name="T73" fmla="*/ 26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3"/>
                  </a:moveTo>
                  <a:lnTo>
                    <a:pt x="119" y="12"/>
                  </a:lnTo>
                  <a:lnTo>
                    <a:pt x="116" y="7"/>
                  </a:lnTo>
                  <a:lnTo>
                    <a:pt x="119" y="5"/>
                  </a:lnTo>
                  <a:lnTo>
                    <a:pt x="113" y="2"/>
                  </a:lnTo>
                  <a:lnTo>
                    <a:pt x="108" y="0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1" y="9"/>
                  </a:lnTo>
                  <a:lnTo>
                    <a:pt x="82" y="12"/>
                  </a:lnTo>
                  <a:lnTo>
                    <a:pt x="81" y="20"/>
                  </a:lnTo>
                  <a:lnTo>
                    <a:pt x="81" y="23"/>
                  </a:lnTo>
                  <a:lnTo>
                    <a:pt x="75" y="22"/>
                  </a:lnTo>
                  <a:lnTo>
                    <a:pt x="70" y="24"/>
                  </a:lnTo>
                  <a:lnTo>
                    <a:pt x="67" y="23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6"/>
                  </a:lnTo>
                  <a:lnTo>
                    <a:pt x="27" y="26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10" y="37"/>
                  </a:lnTo>
                  <a:lnTo>
                    <a:pt x="15" y="46"/>
                  </a:lnTo>
                  <a:lnTo>
                    <a:pt x="16" y="50"/>
                  </a:lnTo>
                  <a:lnTo>
                    <a:pt x="12" y="51"/>
                  </a:lnTo>
                  <a:lnTo>
                    <a:pt x="5" y="63"/>
                  </a:lnTo>
                  <a:lnTo>
                    <a:pt x="7" y="71"/>
                  </a:lnTo>
                  <a:lnTo>
                    <a:pt x="3" y="72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3" y="82"/>
                  </a:lnTo>
                  <a:lnTo>
                    <a:pt x="7" y="85"/>
                  </a:lnTo>
                  <a:lnTo>
                    <a:pt x="10" y="88"/>
                  </a:lnTo>
                  <a:lnTo>
                    <a:pt x="15" y="85"/>
                  </a:lnTo>
                  <a:lnTo>
                    <a:pt x="20" y="87"/>
                  </a:lnTo>
                  <a:lnTo>
                    <a:pt x="24" y="87"/>
                  </a:lnTo>
                  <a:lnTo>
                    <a:pt x="30" y="85"/>
                  </a:lnTo>
                  <a:lnTo>
                    <a:pt x="34" y="87"/>
                  </a:lnTo>
                  <a:lnTo>
                    <a:pt x="38" y="84"/>
                  </a:lnTo>
                  <a:lnTo>
                    <a:pt x="48" y="81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61" y="74"/>
                  </a:lnTo>
                  <a:lnTo>
                    <a:pt x="64" y="71"/>
                  </a:lnTo>
                  <a:lnTo>
                    <a:pt x="72" y="74"/>
                  </a:lnTo>
                  <a:lnTo>
                    <a:pt x="81" y="74"/>
                  </a:lnTo>
                  <a:lnTo>
                    <a:pt x="84" y="80"/>
                  </a:lnTo>
                  <a:lnTo>
                    <a:pt x="91" y="81"/>
                  </a:lnTo>
                  <a:lnTo>
                    <a:pt x="92" y="85"/>
                  </a:lnTo>
                  <a:lnTo>
                    <a:pt x="96" y="89"/>
                  </a:lnTo>
                  <a:lnTo>
                    <a:pt x="99" y="92"/>
                  </a:lnTo>
                  <a:lnTo>
                    <a:pt x="89" y="95"/>
                  </a:lnTo>
                  <a:lnTo>
                    <a:pt x="85" y="98"/>
                  </a:lnTo>
                  <a:lnTo>
                    <a:pt x="88" y="101"/>
                  </a:lnTo>
                  <a:lnTo>
                    <a:pt x="85" y="109"/>
                  </a:lnTo>
                  <a:lnTo>
                    <a:pt x="84" y="112"/>
                  </a:lnTo>
                  <a:lnTo>
                    <a:pt x="88" y="113"/>
                  </a:lnTo>
                  <a:lnTo>
                    <a:pt x="95" y="111"/>
                  </a:lnTo>
                  <a:lnTo>
                    <a:pt x="99" y="111"/>
                  </a:lnTo>
                  <a:lnTo>
                    <a:pt x="99" y="106"/>
                  </a:lnTo>
                  <a:lnTo>
                    <a:pt x="105" y="94"/>
                  </a:lnTo>
                  <a:lnTo>
                    <a:pt x="109" y="89"/>
                  </a:lnTo>
                  <a:lnTo>
                    <a:pt x="113" y="87"/>
                  </a:lnTo>
                  <a:lnTo>
                    <a:pt x="119" y="84"/>
                  </a:lnTo>
                  <a:lnTo>
                    <a:pt x="126" y="84"/>
                  </a:lnTo>
                  <a:lnTo>
                    <a:pt x="126" y="13"/>
                  </a:lnTo>
                  <a:lnTo>
                    <a:pt x="122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3" name="Freeform 1224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1769 w 93"/>
                <a:gd name="T1" fmla="*/ 814 h 73"/>
                <a:gd name="T2" fmla="*/ 1705 w 93"/>
                <a:gd name="T3" fmla="*/ 714 h 73"/>
                <a:gd name="T4" fmla="*/ 1892 w 93"/>
                <a:gd name="T5" fmla="*/ 650 h 73"/>
                <a:gd name="T6" fmla="*/ 1892 w 93"/>
                <a:gd name="T7" fmla="*/ 522 h 73"/>
                <a:gd name="T8" fmla="*/ 1682 w 93"/>
                <a:gd name="T9" fmla="*/ 439 h 73"/>
                <a:gd name="T10" fmla="*/ 1477 w 93"/>
                <a:gd name="T11" fmla="*/ 357 h 73"/>
                <a:gd name="T12" fmla="*/ 1391 w 93"/>
                <a:gd name="T13" fmla="*/ 270 h 73"/>
                <a:gd name="T14" fmla="*/ 1350 w 93"/>
                <a:gd name="T15" fmla="*/ 124 h 73"/>
                <a:gd name="T16" fmla="*/ 1185 w 93"/>
                <a:gd name="T17" fmla="*/ 23 h 73"/>
                <a:gd name="T18" fmla="*/ 998 w 93"/>
                <a:gd name="T19" fmla="*/ 64 h 73"/>
                <a:gd name="T20" fmla="*/ 894 w 93"/>
                <a:gd name="T21" fmla="*/ 64 h 73"/>
                <a:gd name="T22" fmla="*/ 748 w 93"/>
                <a:gd name="T23" fmla="*/ 0 h 73"/>
                <a:gd name="T24" fmla="*/ 543 w 93"/>
                <a:gd name="T25" fmla="*/ 169 h 73"/>
                <a:gd name="T26" fmla="*/ 497 w 93"/>
                <a:gd name="T27" fmla="*/ 229 h 73"/>
                <a:gd name="T28" fmla="*/ 561 w 93"/>
                <a:gd name="T29" fmla="*/ 316 h 73"/>
                <a:gd name="T30" fmla="*/ 479 w 93"/>
                <a:gd name="T31" fmla="*/ 375 h 73"/>
                <a:gd name="T32" fmla="*/ 397 w 93"/>
                <a:gd name="T33" fmla="*/ 462 h 73"/>
                <a:gd name="T34" fmla="*/ 397 w 93"/>
                <a:gd name="T35" fmla="*/ 650 h 73"/>
                <a:gd name="T36" fmla="*/ 356 w 93"/>
                <a:gd name="T37" fmla="*/ 714 h 73"/>
                <a:gd name="T38" fmla="*/ 210 w 93"/>
                <a:gd name="T39" fmla="*/ 773 h 73"/>
                <a:gd name="T40" fmla="*/ 187 w 93"/>
                <a:gd name="T41" fmla="*/ 814 h 73"/>
                <a:gd name="T42" fmla="*/ 0 w 93"/>
                <a:gd name="T43" fmla="*/ 878 h 73"/>
                <a:gd name="T44" fmla="*/ 146 w 93"/>
                <a:gd name="T45" fmla="*/ 1171 h 73"/>
                <a:gd name="T46" fmla="*/ 41 w 93"/>
                <a:gd name="T47" fmla="*/ 1359 h 73"/>
                <a:gd name="T48" fmla="*/ 146 w 93"/>
                <a:gd name="T49" fmla="*/ 1528 h 73"/>
                <a:gd name="T50" fmla="*/ 310 w 93"/>
                <a:gd name="T51" fmla="*/ 1464 h 73"/>
                <a:gd name="T52" fmla="*/ 561 w 93"/>
                <a:gd name="T53" fmla="*/ 1382 h 73"/>
                <a:gd name="T54" fmla="*/ 976 w 93"/>
                <a:gd name="T55" fmla="*/ 1359 h 73"/>
                <a:gd name="T56" fmla="*/ 1122 w 93"/>
                <a:gd name="T57" fmla="*/ 1359 h 73"/>
                <a:gd name="T58" fmla="*/ 1290 w 93"/>
                <a:gd name="T59" fmla="*/ 1382 h 73"/>
                <a:gd name="T60" fmla="*/ 1454 w 93"/>
                <a:gd name="T61" fmla="*/ 1359 h 73"/>
                <a:gd name="T62" fmla="*/ 1682 w 93"/>
                <a:gd name="T63" fmla="*/ 1318 h 73"/>
                <a:gd name="T64" fmla="*/ 1705 w 93"/>
                <a:gd name="T65" fmla="*/ 1089 h 73"/>
                <a:gd name="T66" fmla="*/ 1787 w 93"/>
                <a:gd name="T67" fmla="*/ 94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4" name="Freeform 1225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1769 w 93"/>
                <a:gd name="T1" fmla="*/ 814 h 73"/>
                <a:gd name="T2" fmla="*/ 1705 w 93"/>
                <a:gd name="T3" fmla="*/ 714 h 73"/>
                <a:gd name="T4" fmla="*/ 1892 w 93"/>
                <a:gd name="T5" fmla="*/ 650 h 73"/>
                <a:gd name="T6" fmla="*/ 1892 w 93"/>
                <a:gd name="T7" fmla="*/ 522 h 73"/>
                <a:gd name="T8" fmla="*/ 1682 w 93"/>
                <a:gd name="T9" fmla="*/ 439 h 73"/>
                <a:gd name="T10" fmla="*/ 1477 w 93"/>
                <a:gd name="T11" fmla="*/ 357 h 73"/>
                <a:gd name="T12" fmla="*/ 1391 w 93"/>
                <a:gd name="T13" fmla="*/ 270 h 73"/>
                <a:gd name="T14" fmla="*/ 1350 w 93"/>
                <a:gd name="T15" fmla="*/ 124 h 73"/>
                <a:gd name="T16" fmla="*/ 1185 w 93"/>
                <a:gd name="T17" fmla="*/ 23 h 73"/>
                <a:gd name="T18" fmla="*/ 998 w 93"/>
                <a:gd name="T19" fmla="*/ 64 h 73"/>
                <a:gd name="T20" fmla="*/ 894 w 93"/>
                <a:gd name="T21" fmla="*/ 64 h 73"/>
                <a:gd name="T22" fmla="*/ 748 w 93"/>
                <a:gd name="T23" fmla="*/ 0 h 73"/>
                <a:gd name="T24" fmla="*/ 543 w 93"/>
                <a:gd name="T25" fmla="*/ 169 h 73"/>
                <a:gd name="T26" fmla="*/ 497 w 93"/>
                <a:gd name="T27" fmla="*/ 229 h 73"/>
                <a:gd name="T28" fmla="*/ 561 w 93"/>
                <a:gd name="T29" fmla="*/ 316 h 73"/>
                <a:gd name="T30" fmla="*/ 479 w 93"/>
                <a:gd name="T31" fmla="*/ 375 h 73"/>
                <a:gd name="T32" fmla="*/ 397 w 93"/>
                <a:gd name="T33" fmla="*/ 462 h 73"/>
                <a:gd name="T34" fmla="*/ 397 w 93"/>
                <a:gd name="T35" fmla="*/ 650 h 73"/>
                <a:gd name="T36" fmla="*/ 356 w 93"/>
                <a:gd name="T37" fmla="*/ 714 h 73"/>
                <a:gd name="T38" fmla="*/ 210 w 93"/>
                <a:gd name="T39" fmla="*/ 773 h 73"/>
                <a:gd name="T40" fmla="*/ 187 w 93"/>
                <a:gd name="T41" fmla="*/ 814 h 73"/>
                <a:gd name="T42" fmla="*/ 0 w 93"/>
                <a:gd name="T43" fmla="*/ 878 h 73"/>
                <a:gd name="T44" fmla="*/ 146 w 93"/>
                <a:gd name="T45" fmla="*/ 1171 h 73"/>
                <a:gd name="T46" fmla="*/ 41 w 93"/>
                <a:gd name="T47" fmla="*/ 1359 h 73"/>
                <a:gd name="T48" fmla="*/ 146 w 93"/>
                <a:gd name="T49" fmla="*/ 1528 h 73"/>
                <a:gd name="T50" fmla="*/ 310 w 93"/>
                <a:gd name="T51" fmla="*/ 1464 h 73"/>
                <a:gd name="T52" fmla="*/ 561 w 93"/>
                <a:gd name="T53" fmla="*/ 1382 h 73"/>
                <a:gd name="T54" fmla="*/ 976 w 93"/>
                <a:gd name="T55" fmla="*/ 1359 h 73"/>
                <a:gd name="T56" fmla="*/ 1122 w 93"/>
                <a:gd name="T57" fmla="*/ 1359 h 73"/>
                <a:gd name="T58" fmla="*/ 1290 w 93"/>
                <a:gd name="T59" fmla="*/ 1382 h 73"/>
                <a:gd name="T60" fmla="*/ 1454 w 93"/>
                <a:gd name="T61" fmla="*/ 1359 h 73"/>
                <a:gd name="T62" fmla="*/ 1682 w 93"/>
                <a:gd name="T63" fmla="*/ 1318 h 73"/>
                <a:gd name="T64" fmla="*/ 1705 w 93"/>
                <a:gd name="T65" fmla="*/ 1089 h 73"/>
                <a:gd name="T66" fmla="*/ 1787 w 93"/>
                <a:gd name="T67" fmla="*/ 94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5" name="Freeform 1226"/>
            <p:cNvSpPr>
              <a:spLocks noChangeAspect="1"/>
            </p:cNvSpPr>
            <p:nvPr/>
          </p:nvSpPr>
          <p:spPr bwMode="auto">
            <a:xfrm>
              <a:off x="1953" y="1846"/>
              <a:ext cx="312" cy="157"/>
            </a:xfrm>
            <a:custGeom>
              <a:avLst/>
              <a:gdLst>
                <a:gd name="T0" fmla="*/ 1285 w 68"/>
                <a:gd name="T1" fmla="*/ 212 h 34"/>
                <a:gd name="T2" fmla="*/ 1243 w 68"/>
                <a:gd name="T3" fmla="*/ 83 h 34"/>
                <a:gd name="T4" fmla="*/ 1097 w 68"/>
                <a:gd name="T5" fmla="*/ 65 h 34"/>
                <a:gd name="T6" fmla="*/ 991 w 68"/>
                <a:gd name="T7" fmla="*/ 83 h 34"/>
                <a:gd name="T8" fmla="*/ 798 w 68"/>
                <a:gd name="T9" fmla="*/ 0 h 34"/>
                <a:gd name="T10" fmla="*/ 674 w 68"/>
                <a:gd name="T11" fmla="*/ 0 h 34"/>
                <a:gd name="T12" fmla="*/ 569 w 68"/>
                <a:gd name="T13" fmla="*/ 65 h 34"/>
                <a:gd name="T14" fmla="*/ 569 w 68"/>
                <a:gd name="T15" fmla="*/ 83 h 34"/>
                <a:gd name="T16" fmla="*/ 587 w 68"/>
                <a:gd name="T17" fmla="*/ 194 h 34"/>
                <a:gd name="T18" fmla="*/ 587 w 68"/>
                <a:gd name="T19" fmla="*/ 277 h 34"/>
                <a:gd name="T20" fmla="*/ 569 w 68"/>
                <a:gd name="T21" fmla="*/ 342 h 34"/>
                <a:gd name="T22" fmla="*/ 505 w 68"/>
                <a:gd name="T23" fmla="*/ 342 h 34"/>
                <a:gd name="T24" fmla="*/ 422 w 68"/>
                <a:gd name="T25" fmla="*/ 342 h 34"/>
                <a:gd name="T26" fmla="*/ 294 w 68"/>
                <a:gd name="T27" fmla="*/ 212 h 34"/>
                <a:gd name="T28" fmla="*/ 170 w 68"/>
                <a:gd name="T29" fmla="*/ 148 h 34"/>
                <a:gd name="T30" fmla="*/ 83 w 68"/>
                <a:gd name="T31" fmla="*/ 212 h 34"/>
                <a:gd name="T32" fmla="*/ 23 w 68"/>
                <a:gd name="T33" fmla="*/ 383 h 34"/>
                <a:gd name="T34" fmla="*/ 0 w 68"/>
                <a:gd name="T35" fmla="*/ 489 h 34"/>
                <a:gd name="T36" fmla="*/ 0 w 68"/>
                <a:gd name="T37" fmla="*/ 577 h 34"/>
                <a:gd name="T38" fmla="*/ 0 w 68"/>
                <a:gd name="T39" fmla="*/ 725 h 34"/>
                <a:gd name="T40" fmla="*/ 83 w 68"/>
                <a:gd name="T41" fmla="*/ 660 h 34"/>
                <a:gd name="T42" fmla="*/ 229 w 68"/>
                <a:gd name="T43" fmla="*/ 577 h 34"/>
                <a:gd name="T44" fmla="*/ 381 w 68"/>
                <a:gd name="T45" fmla="*/ 577 h 34"/>
                <a:gd name="T46" fmla="*/ 505 w 68"/>
                <a:gd name="T47" fmla="*/ 554 h 34"/>
                <a:gd name="T48" fmla="*/ 633 w 68"/>
                <a:gd name="T49" fmla="*/ 577 h 34"/>
                <a:gd name="T50" fmla="*/ 780 w 68"/>
                <a:gd name="T51" fmla="*/ 489 h 34"/>
                <a:gd name="T52" fmla="*/ 780 w 68"/>
                <a:gd name="T53" fmla="*/ 554 h 34"/>
                <a:gd name="T54" fmla="*/ 927 w 68"/>
                <a:gd name="T55" fmla="*/ 554 h 34"/>
                <a:gd name="T56" fmla="*/ 1009 w 68"/>
                <a:gd name="T57" fmla="*/ 596 h 34"/>
                <a:gd name="T58" fmla="*/ 1074 w 68"/>
                <a:gd name="T59" fmla="*/ 642 h 34"/>
                <a:gd name="T60" fmla="*/ 1156 w 68"/>
                <a:gd name="T61" fmla="*/ 642 h 34"/>
                <a:gd name="T62" fmla="*/ 1220 w 68"/>
                <a:gd name="T63" fmla="*/ 596 h 34"/>
                <a:gd name="T64" fmla="*/ 1326 w 68"/>
                <a:gd name="T65" fmla="*/ 596 h 34"/>
                <a:gd name="T66" fmla="*/ 1432 w 68"/>
                <a:gd name="T67" fmla="*/ 448 h 34"/>
                <a:gd name="T68" fmla="*/ 1367 w 68"/>
                <a:gd name="T69" fmla="*/ 277 h 34"/>
                <a:gd name="T70" fmla="*/ 1285 w 68"/>
                <a:gd name="T71" fmla="*/ 212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4"/>
                  </a:lnTo>
                  <a:lnTo>
                    <a:pt x="52" y="3"/>
                  </a:lnTo>
                  <a:lnTo>
                    <a:pt x="47" y="4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7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8" y="7"/>
                  </a:lnTo>
                  <a:lnTo>
                    <a:pt x="4" y="10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6"/>
                  </a:lnTo>
                  <a:lnTo>
                    <a:pt x="30" y="27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44" y="26"/>
                  </a:lnTo>
                  <a:lnTo>
                    <a:pt x="48" y="28"/>
                  </a:lnTo>
                  <a:lnTo>
                    <a:pt x="51" y="30"/>
                  </a:lnTo>
                  <a:lnTo>
                    <a:pt x="55" y="30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3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6" name="Freeform 1229"/>
            <p:cNvSpPr>
              <a:spLocks noChangeAspect="1"/>
            </p:cNvSpPr>
            <p:nvPr/>
          </p:nvSpPr>
          <p:spPr bwMode="auto">
            <a:xfrm>
              <a:off x="2100" y="1938"/>
              <a:ext cx="424" cy="330"/>
            </a:xfrm>
            <a:custGeom>
              <a:avLst/>
              <a:gdLst>
                <a:gd name="T0" fmla="*/ 1769 w 93"/>
                <a:gd name="T1" fmla="*/ 797 h 72"/>
                <a:gd name="T2" fmla="*/ 1705 w 93"/>
                <a:gd name="T3" fmla="*/ 715 h 72"/>
                <a:gd name="T4" fmla="*/ 1892 w 93"/>
                <a:gd name="T5" fmla="*/ 651 h 72"/>
                <a:gd name="T6" fmla="*/ 1892 w 93"/>
                <a:gd name="T7" fmla="*/ 527 h 72"/>
                <a:gd name="T8" fmla="*/ 1682 w 93"/>
                <a:gd name="T9" fmla="*/ 422 h 72"/>
                <a:gd name="T10" fmla="*/ 1477 w 93"/>
                <a:gd name="T11" fmla="*/ 316 h 72"/>
                <a:gd name="T12" fmla="*/ 1391 w 93"/>
                <a:gd name="T13" fmla="*/ 275 h 72"/>
                <a:gd name="T14" fmla="*/ 1350 w 93"/>
                <a:gd name="T15" fmla="*/ 83 h 72"/>
                <a:gd name="T16" fmla="*/ 1185 w 93"/>
                <a:gd name="T17" fmla="*/ 0 h 72"/>
                <a:gd name="T18" fmla="*/ 998 w 93"/>
                <a:gd name="T19" fmla="*/ 23 h 72"/>
                <a:gd name="T20" fmla="*/ 894 w 93"/>
                <a:gd name="T21" fmla="*/ 23 h 72"/>
                <a:gd name="T22" fmla="*/ 748 w 93"/>
                <a:gd name="T23" fmla="*/ 0 h 72"/>
                <a:gd name="T24" fmla="*/ 543 w 93"/>
                <a:gd name="T25" fmla="*/ 147 h 72"/>
                <a:gd name="T26" fmla="*/ 497 w 93"/>
                <a:gd name="T27" fmla="*/ 211 h 72"/>
                <a:gd name="T28" fmla="*/ 561 w 93"/>
                <a:gd name="T29" fmla="*/ 316 h 72"/>
                <a:gd name="T30" fmla="*/ 479 w 93"/>
                <a:gd name="T31" fmla="*/ 380 h 72"/>
                <a:gd name="T32" fmla="*/ 397 w 93"/>
                <a:gd name="T33" fmla="*/ 440 h 72"/>
                <a:gd name="T34" fmla="*/ 397 w 93"/>
                <a:gd name="T35" fmla="*/ 628 h 72"/>
                <a:gd name="T36" fmla="*/ 356 w 93"/>
                <a:gd name="T37" fmla="*/ 674 h 72"/>
                <a:gd name="T38" fmla="*/ 210 w 93"/>
                <a:gd name="T39" fmla="*/ 733 h 72"/>
                <a:gd name="T40" fmla="*/ 187 w 93"/>
                <a:gd name="T41" fmla="*/ 820 h 72"/>
                <a:gd name="T42" fmla="*/ 0 w 93"/>
                <a:gd name="T43" fmla="*/ 862 h 72"/>
                <a:gd name="T44" fmla="*/ 146 w 93"/>
                <a:gd name="T45" fmla="*/ 1178 h 72"/>
                <a:gd name="T46" fmla="*/ 41 w 93"/>
                <a:gd name="T47" fmla="*/ 1366 h 72"/>
                <a:gd name="T48" fmla="*/ 146 w 93"/>
                <a:gd name="T49" fmla="*/ 1512 h 72"/>
                <a:gd name="T50" fmla="*/ 310 w 93"/>
                <a:gd name="T51" fmla="*/ 1448 h 72"/>
                <a:gd name="T52" fmla="*/ 561 w 93"/>
                <a:gd name="T53" fmla="*/ 1366 h 72"/>
                <a:gd name="T54" fmla="*/ 976 w 93"/>
                <a:gd name="T55" fmla="*/ 1325 h 72"/>
                <a:gd name="T56" fmla="*/ 1122 w 93"/>
                <a:gd name="T57" fmla="*/ 1325 h 72"/>
                <a:gd name="T58" fmla="*/ 1290 w 93"/>
                <a:gd name="T59" fmla="*/ 1366 h 72"/>
                <a:gd name="T60" fmla="*/ 1454 w 93"/>
                <a:gd name="T61" fmla="*/ 1325 h 72"/>
                <a:gd name="T62" fmla="*/ 1682 w 93"/>
                <a:gd name="T63" fmla="*/ 1302 h 72"/>
                <a:gd name="T64" fmla="*/ 1705 w 93"/>
                <a:gd name="T65" fmla="*/ 1072 h 72"/>
                <a:gd name="T66" fmla="*/ 1787 w 93"/>
                <a:gd name="T67" fmla="*/ 926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2"/>
                <a:gd name="T104" fmla="*/ 93 w 93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2">
                  <a:moveTo>
                    <a:pt x="85" y="41"/>
                  </a:moveTo>
                  <a:lnTo>
                    <a:pt x="85" y="38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2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75" y="18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9" y="39"/>
                  </a:lnTo>
                  <a:lnTo>
                    <a:pt x="5" y="38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7" y="72"/>
                  </a:lnTo>
                  <a:lnTo>
                    <a:pt x="12" y="72"/>
                  </a:lnTo>
                  <a:lnTo>
                    <a:pt x="15" y="69"/>
                  </a:lnTo>
                  <a:lnTo>
                    <a:pt x="20" y="66"/>
                  </a:lnTo>
                  <a:lnTo>
                    <a:pt x="27" y="65"/>
                  </a:lnTo>
                  <a:lnTo>
                    <a:pt x="38" y="65"/>
                  </a:lnTo>
                  <a:lnTo>
                    <a:pt x="47" y="63"/>
                  </a:lnTo>
                  <a:lnTo>
                    <a:pt x="51" y="66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2" y="65"/>
                  </a:lnTo>
                  <a:lnTo>
                    <a:pt x="67" y="62"/>
                  </a:lnTo>
                  <a:lnTo>
                    <a:pt x="70" y="63"/>
                  </a:lnTo>
                  <a:lnTo>
                    <a:pt x="75" y="61"/>
                  </a:lnTo>
                  <a:lnTo>
                    <a:pt x="81" y="62"/>
                  </a:lnTo>
                  <a:lnTo>
                    <a:pt x="81" y="59"/>
                  </a:lnTo>
                  <a:lnTo>
                    <a:pt x="82" y="51"/>
                  </a:lnTo>
                  <a:lnTo>
                    <a:pt x="91" y="48"/>
                  </a:lnTo>
                  <a:lnTo>
                    <a:pt x="86" y="44"/>
                  </a:lnTo>
                  <a:lnTo>
                    <a:pt x="85" y="4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7" name="Freeform 1231"/>
            <p:cNvSpPr>
              <a:spLocks noChangeAspect="1"/>
            </p:cNvSpPr>
            <p:nvPr/>
          </p:nvSpPr>
          <p:spPr bwMode="auto">
            <a:xfrm>
              <a:off x="1953" y="1842"/>
              <a:ext cx="312" cy="155"/>
            </a:xfrm>
            <a:custGeom>
              <a:avLst/>
              <a:gdLst>
                <a:gd name="T0" fmla="*/ 1285 w 68"/>
                <a:gd name="T1" fmla="*/ 210 h 34"/>
                <a:gd name="T2" fmla="*/ 1243 w 68"/>
                <a:gd name="T3" fmla="*/ 105 h 34"/>
                <a:gd name="T4" fmla="*/ 1097 w 68"/>
                <a:gd name="T5" fmla="*/ 82 h 34"/>
                <a:gd name="T6" fmla="*/ 991 w 68"/>
                <a:gd name="T7" fmla="*/ 105 h 34"/>
                <a:gd name="T8" fmla="*/ 798 w 68"/>
                <a:gd name="T9" fmla="*/ 0 h 34"/>
                <a:gd name="T10" fmla="*/ 674 w 68"/>
                <a:gd name="T11" fmla="*/ 0 h 34"/>
                <a:gd name="T12" fmla="*/ 569 w 68"/>
                <a:gd name="T13" fmla="*/ 82 h 34"/>
                <a:gd name="T14" fmla="*/ 569 w 68"/>
                <a:gd name="T15" fmla="*/ 105 h 34"/>
                <a:gd name="T16" fmla="*/ 587 w 68"/>
                <a:gd name="T17" fmla="*/ 164 h 34"/>
                <a:gd name="T18" fmla="*/ 587 w 68"/>
                <a:gd name="T19" fmla="*/ 251 h 34"/>
                <a:gd name="T20" fmla="*/ 569 w 68"/>
                <a:gd name="T21" fmla="*/ 310 h 34"/>
                <a:gd name="T22" fmla="*/ 505 w 68"/>
                <a:gd name="T23" fmla="*/ 310 h 34"/>
                <a:gd name="T24" fmla="*/ 422 w 68"/>
                <a:gd name="T25" fmla="*/ 310 h 34"/>
                <a:gd name="T26" fmla="*/ 294 w 68"/>
                <a:gd name="T27" fmla="*/ 210 h 34"/>
                <a:gd name="T28" fmla="*/ 170 w 68"/>
                <a:gd name="T29" fmla="*/ 164 h 34"/>
                <a:gd name="T30" fmla="*/ 83 w 68"/>
                <a:gd name="T31" fmla="*/ 228 h 34"/>
                <a:gd name="T32" fmla="*/ 23 w 68"/>
                <a:gd name="T33" fmla="*/ 397 h 34"/>
                <a:gd name="T34" fmla="*/ 0 w 68"/>
                <a:gd name="T35" fmla="*/ 497 h 34"/>
                <a:gd name="T36" fmla="*/ 0 w 68"/>
                <a:gd name="T37" fmla="*/ 561 h 34"/>
                <a:gd name="T38" fmla="*/ 0 w 68"/>
                <a:gd name="T39" fmla="*/ 707 h 34"/>
                <a:gd name="T40" fmla="*/ 83 w 68"/>
                <a:gd name="T41" fmla="*/ 643 h 34"/>
                <a:gd name="T42" fmla="*/ 229 w 68"/>
                <a:gd name="T43" fmla="*/ 561 h 34"/>
                <a:gd name="T44" fmla="*/ 381 w 68"/>
                <a:gd name="T45" fmla="*/ 561 h 34"/>
                <a:gd name="T46" fmla="*/ 505 w 68"/>
                <a:gd name="T47" fmla="*/ 561 h 34"/>
                <a:gd name="T48" fmla="*/ 633 w 68"/>
                <a:gd name="T49" fmla="*/ 561 h 34"/>
                <a:gd name="T50" fmla="*/ 780 w 68"/>
                <a:gd name="T51" fmla="*/ 497 h 34"/>
                <a:gd name="T52" fmla="*/ 780 w 68"/>
                <a:gd name="T53" fmla="*/ 520 h 34"/>
                <a:gd name="T54" fmla="*/ 927 w 68"/>
                <a:gd name="T55" fmla="*/ 561 h 34"/>
                <a:gd name="T56" fmla="*/ 1009 w 68"/>
                <a:gd name="T57" fmla="*/ 584 h 34"/>
                <a:gd name="T58" fmla="*/ 1074 w 68"/>
                <a:gd name="T59" fmla="*/ 602 h 34"/>
                <a:gd name="T60" fmla="*/ 1156 w 68"/>
                <a:gd name="T61" fmla="*/ 602 h 34"/>
                <a:gd name="T62" fmla="*/ 1220 w 68"/>
                <a:gd name="T63" fmla="*/ 584 h 34"/>
                <a:gd name="T64" fmla="*/ 1326 w 68"/>
                <a:gd name="T65" fmla="*/ 584 h 34"/>
                <a:gd name="T66" fmla="*/ 1432 w 68"/>
                <a:gd name="T67" fmla="*/ 438 h 34"/>
                <a:gd name="T68" fmla="*/ 1367 w 68"/>
                <a:gd name="T69" fmla="*/ 292 h 34"/>
                <a:gd name="T70" fmla="*/ 1285 w 68"/>
                <a:gd name="T71" fmla="*/ 21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5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44" y="27"/>
                  </a:lnTo>
                  <a:lnTo>
                    <a:pt x="48" y="28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4"/>
                  </a:lnTo>
                  <a:lnTo>
                    <a:pt x="61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8" name="Freeform 1232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804 w 42"/>
                <a:gd name="T1" fmla="*/ 316 h 29"/>
                <a:gd name="T2" fmla="*/ 804 w 42"/>
                <a:gd name="T3" fmla="*/ 147 h 29"/>
                <a:gd name="T4" fmla="*/ 804 w 42"/>
                <a:gd name="T5" fmla="*/ 23 h 29"/>
                <a:gd name="T6" fmla="*/ 781 w 42"/>
                <a:gd name="T7" fmla="*/ 0 h 29"/>
                <a:gd name="T8" fmla="*/ 634 w 42"/>
                <a:gd name="T9" fmla="*/ 0 h 29"/>
                <a:gd name="T10" fmla="*/ 340 w 42"/>
                <a:gd name="T11" fmla="*/ 23 h 29"/>
                <a:gd name="T12" fmla="*/ 188 w 42"/>
                <a:gd name="T13" fmla="*/ 83 h 29"/>
                <a:gd name="T14" fmla="*/ 64 w 42"/>
                <a:gd name="T15" fmla="*/ 147 h 29"/>
                <a:gd name="T16" fmla="*/ 0 w 42"/>
                <a:gd name="T17" fmla="*/ 211 h 29"/>
                <a:gd name="T18" fmla="*/ 0 w 42"/>
                <a:gd name="T19" fmla="*/ 252 h 29"/>
                <a:gd name="T20" fmla="*/ 64 w 42"/>
                <a:gd name="T21" fmla="*/ 316 h 29"/>
                <a:gd name="T22" fmla="*/ 23 w 42"/>
                <a:gd name="T23" fmla="*/ 381 h 29"/>
                <a:gd name="T24" fmla="*/ 64 w 42"/>
                <a:gd name="T25" fmla="*/ 440 h 29"/>
                <a:gd name="T26" fmla="*/ 83 w 42"/>
                <a:gd name="T27" fmla="*/ 463 h 29"/>
                <a:gd name="T28" fmla="*/ 188 w 42"/>
                <a:gd name="T29" fmla="*/ 463 h 29"/>
                <a:gd name="T30" fmla="*/ 234 w 42"/>
                <a:gd name="T31" fmla="*/ 440 h 29"/>
                <a:gd name="T32" fmla="*/ 276 w 42"/>
                <a:gd name="T33" fmla="*/ 587 h 29"/>
                <a:gd name="T34" fmla="*/ 381 w 42"/>
                <a:gd name="T35" fmla="*/ 527 h 29"/>
                <a:gd name="T36" fmla="*/ 505 w 42"/>
                <a:gd name="T37" fmla="*/ 527 h 29"/>
                <a:gd name="T38" fmla="*/ 698 w 42"/>
                <a:gd name="T39" fmla="*/ 610 h 29"/>
                <a:gd name="T40" fmla="*/ 804 w 42"/>
                <a:gd name="T41" fmla="*/ 587 h 29"/>
                <a:gd name="T42" fmla="*/ 864 w 42"/>
                <a:gd name="T43" fmla="*/ 587 h 29"/>
                <a:gd name="T44" fmla="*/ 887 w 42"/>
                <a:gd name="T45" fmla="*/ 440 h 29"/>
                <a:gd name="T46" fmla="*/ 804 w 42"/>
                <a:gd name="T47" fmla="*/ 316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39" name="Freeform 1233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804 w 42"/>
                <a:gd name="T1" fmla="*/ 316 h 29"/>
                <a:gd name="T2" fmla="*/ 804 w 42"/>
                <a:gd name="T3" fmla="*/ 147 h 29"/>
                <a:gd name="T4" fmla="*/ 804 w 42"/>
                <a:gd name="T5" fmla="*/ 23 h 29"/>
                <a:gd name="T6" fmla="*/ 781 w 42"/>
                <a:gd name="T7" fmla="*/ 0 h 29"/>
                <a:gd name="T8" fmla="*/ 634 w 42"/>
                <a:gd name="T9" fmla="*/ 0 h 29"/>
                <a:gd name="T10" fmla="*/ 340 w 42"/>
                <a:gd name="T11" fmla="*/ 23 h 29"/>
                <a:gd name="T12" fmla="*/ 188 w 42"/>
                <a:gd name="T13" fmla="*/ 83 h 29"/>
                <a:gd name="T14" fmla="*/ 64 w 42"/>
                <a:gd name="T15" fmla="*/ 147 h 29"/>
                <a:gd name="T16" fmla="*/ 0 w 42"/>
                <a:gd name="T17" fmla="*/ 211 h 29"/>
                <a:gd name="T18" fmla="*/ 0 w 42"/>
                <a:gd name="T19" fmla="*/ 252 h 29"/>
                <a:gd name="T20" fmla="*/ 64 w 42"/>
                <a:gd name="T21" fmla="*/ 316 h 29"/>
                <a:gd name="T22" fmla="*/ 23 w 42"/>
                <a:gd name="T23" fmla="*/ 381 h 29"/>
                <a:gd name="T24" fmla="*/ 64 w 42"/>
                <a:gd name="T25" fmla="*/ 440 h 29"/>
                <a:gd name="T26" fmla="*/ 83 w 42"/>
                <a:gd name="T27" fmla="*/ 463 h 29"/>
                <a:gd name="T28" fmla="*/ 188 w 42"/>
                <a:gd name="T29" fmla="*/ 463 h 29"/>
                <a:gd name="T30" fmla="*/ 234 w 42"/>
                <a:gd name="T31" fmla="*/ 440 h 29"/>
                <a:gd name="T32" fmla="*/ 276 w 42"/>
                <a:gd name="T33" fmla="*/ 587 h 29"/>
                <a:gd name="T34" fmla="*/ 381 w 42"/>
                <a:gd name="T35" fmla="*/ 527 h 29"/>
                <a:gd name="T36" fmla="*/ 505 w 42"/>
                <a:gd name="T37" fmla="*/ 527 h 29"/>
                <a:gd name="T38" fmla="*/ 698 w 42"/>
                <a:gd name="T39" fmla="*/ 610 h 29"/>
                <a:gd name="T40" fmla="*/ 804 w 42"/>
                <a:gd name="T41" fmla="*/ 587 h 29"/>
                <a:gd name="T42" fmla="*/ 864 w 42"/>
                <a:gd name="T43" fmla="*/ 587 h 29"/>
                <a:gd name="T44" fmla="*/ 887 w 42"/>
                <a:gd name="T45" fmla="*/ 440 h 29"/>
                <a:gd name="T46" fmla="*/ 804 w 42"/>
                <a:gd name="T47" fmla="*/ 316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0" name="Freeform 1234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2683 w 145"/>
                <a:gd name="T1" fmla="*/ 147 h 268"/>
                <a:gd name="T2" fmla="*/ 2725 w 145"/>
                <a:gd name="T3" fmla="*/ 398 h 268"/>
                <a:gd name="T4" fmla="*/ 2496 w 145"/>
                <a:gd name="T5" fmla="*/ 398 h 268"/>
                <a:gd name="T6" fmla="*/ 2368 w 145"/>
                <a:gd name="T7" fmla="*/ 398 h 268"/>
                <a:gd name="T8" fmla="*/ 2432 w 145"/>
                <a:gd name="T9" fmla="*/ 229 h 268"/>
                <a:gd name="T10" fmla="*/ 2308 w 145"/>
                <a:gd name="T11" fmla="*/ 23 h 268"/>
                <a:gd name="T12" fmla="*/ 1887 w 145"/>
                <a:gd name="T13" fmla="*/ 105 h 268"/>
                <a:gd name="T14" fmla="*/ 2180 w 145"/>
                <a:gd name="T15" fmla="*/ 440 h 268"/>
                <a:gd name="T16" fmla="*/ 2368 w 145"/>
                <a:gd name="T17" fmla="*/ 568 h 268"/>
                <a:gd name="T18" fmla="*/ 2308 w 145"/>
                <a:gd name="T19" fmla="*/ 755 h 268"/>
                <a:gd name="T20" fmla="*/ 2139 w 145"/>
                <a:gd name="T21" fmla="*/ 820 h 268"/>
                <a:gd name="T22" fmla="*/ 1951 w 145"/>
                <a:gd name="T23" fmla="*/ 1154 h 268"/>
                <a:gd name="T24" fmla="*/ 2221 w 145"/>
                <a:gd name="T25" fmla="*/ 1424 h 268"/>
                <a:gd name="T26" fmla="*/ 1635 w 145"/>
                <a:gd name="T27" fmla="*/ 1447 h 268"/>
                <a:gd name="T28" fmla="*/ 1658 w 145"/>
                <a:gd name="T29" fmla="*/ 1616 h 268"/>
                <a:gd name="T30" fmla="*/ 1887 w 145"/>
                <a:gd name="T31" fmla="*/ 1676 h 268"/>
                <a:gd name="T32" fmla="*/ 1845 w 145"/>
                <a:gd name="T33" fmla="*/ 1804 h 268"/>
                <a:gd name="T34" fmla="*/ 1488 w 145"/>
                <a:gd name="T35" fmla="*/ 1740 h 268"/>
                <a:gd name="T36" fmla="*/ 1218 w 145"/>
                <a:gd name="T37" fmla="*/ 1511 h 268"/>
                <a:gd name="T38" fmla="*/ 1172 w 145"/>
                <a:gd name="T39" fmla="*/ 1300 h 268"/>
                <a:gd name="T40" fmla="*/ 691 w 145"/>
                <a:gd name="T41" fmla="*/ 1090 h 268"/>
                <a:gd name="T42" fmla="*/ 1072 w 145"/>
                <a:gd name="T43" fmla="*/ 1113 h 268"/>
                <a:gd name="T44" fmla="*/ 1781 w 145"/>
                <a:gd name="T45" fmla="*/ 1067 h 268"/>
                <a:gd name="T46" fmla="*/ 1951 w 145"/>
                <a:gd name="T47" fmla="*/ 733 h 268"/>
                <a:gd name="T48" fmla="*/ 1635 w 145"/>
                <a:gd name="T49" fmla="*/ 504 h 268"/>
                <a:gd name="T50" fmla="*/ 838 w 145"/>
                <a:gd name="T51" fmla="*/ 316 h 268"/>
                <a:gd name="T52" fmla="*/ 504 w 145"/>
                <a:gd name="T53" fmla="*/ 229 h 268"/>
                <a:gd name="T54" fmla="*/ 293 w 145"/>
                <a:gd name="T55" fmla="*/ 293 h 268"/>
                <a:gd name="T56" fmla="*/ 124 w 145"/>
                <a:gd name="T57" fmla="*/ 440 h 268"/>
                <a:gd name="T58" fmla="*/ 82 w 145"/>
                <a:gd name="T59" fmla="*/ 861 h 268"/>
                <a:gd name="T60" fmla="*/ 275 w 145"/>
                <a:gd name="T61" fmla="*/ 1154 h 268"/>
                <a:gd name="T62" fmla="*/ 481 w 145"/>
                <a:gd name="T63" fmla="*/ 1676 h 268"/>
                <a:gd name="T64" fmla="*/ 797 w 145"/>
                <a:gd name="T65" fmla="*/ 2074 h 268"/>
                <a:gd name="T66" fmla="*/ 1072 w 145"/>
                <a:gd name="T67" fmla="*/ 2390 h 268"/>
                <a:gd name="T68" fmla="*/ 797 w 145"/>
                <a:gd name="T69" fmla="*/ 2935 h 268"/>
                <a:gd name="T70" fmla="*/ 838 w 145"/>
                <a:gd name="T71" fmla="*/ 3228 h 268"/>
                <a:gd name="T72" fmla="*/ 1072 w 145"/>
                <a:gd name="T73" fmla="*/ 3310 h 268"/>
                <a:gd name="T74" fmla="*/ 943 w 145"/>
                <a:gd name="T75" fmla="*/ 3333 h 268"/>
                <a:gd name="T76" fmla="*/ 797 w 145"/>
                <a:gd name="T77" fmla="*/ 3480 h 268"/>
                <a:gd name="T78" fmla="*/ 797 w 145"/>
                <a:gd name="T79" fmla="*/ 3585 h 268"/>
                <a:gd name="T80" fmla="*/ 879 w 145"/>
                <a:gd name="T81" fmla="*/ 3983 h 268"/>
                <a:gd name="T82" fmla="*/ 985 w 145"/>
                <a:gd name="T83" fmla="*/ 4299 h 268"/>
                <a:gd name="T84" fmla="*/ 1131 w 145"/>
                <a:gd name="T85" fmla="*/ 4528 h 268"/>
                <a:gd name="T86" fmla="*/ 1301 w 145"/>
                <a:gd name="T87" fmla="*/ 4528 h 268"/>
                <a:gd name="T88" fmla="*/ 1571 w 145"/>
                <a:gd name="T89" fmla="*/ 4528 h 268"/>
                <a:gd name="T90" fmla="*/ 1781 w 145"/>
                <a:gd name="T91" fmla="*/ 4697 h 268"/>
                <a:gd name="T92" fmla="*/ 1868 w 145"/>
                <a:gd name="T93" fmla="*/ 4844 h 268"/>
                <a:gd name="T94" fmla="*/ 2074 w 145"/>
                <a:gd name="T95" fmla="*/ 4990 h 268"/>
                <a:gd name="T96" fmla="*/ 2285 w 145"/>
                <a:gd name="T97" fmla="*/ 5178 h 268"/>
                <a:gd name="T98" fmla="*/ 2074 w 145"/>
                <a:gd name="T99" fmla="*/ 5302 h 268"/>
                <a:gd name="T100" fmla="*/ 2180 w 145"/>
                <a:gd name="T101" fmla="*/ 5448 h 268"/>
                <a:gd name="T102" fmla="*/ 2368 w 145"/>
                <a:gd name="T103" fmla="*/ 5448 h 268"/>
                <a:gd name="T104" fmla="*/ 2748 w 145"/>
                <a:gd name="T105" fmla="*/ 5389 h 268"/>
                <a:gd name="T106" fmla="*/ 2830 w 145"/>
                <a:gd name="T107" fmla="*/ 5595 h 268"/>
                <a:gd name="T108" fmla="*/ 3018 w 145"/>
                <a:gd name="T109" fmla="*/ 3457 h 268"/>
                <a:gd name="T110" fmla="*/ 2748 w 145"/>
                <a:gd name="T111" fmla="*/ 23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1" name="Freeform 1235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2683 w 145"/>
                <a:gd name="T1" fmla="*/ 147 h 268"/>
                <a:gd name="T2" fmla="*/ 2725 w 145"/>
                <a:gd name="T3" fmla="*/ 398 h 268"/>
                <a:gd name="T4" fmla="*/ 2496 w 145"/>
                <a:gd name="T5" fmla="*/ 398 h 268"/>
                <a:gd name="T6" fmla="*/ 2368 w 145"/>
                <a:gd name="T7" fmla="*/ 398 h 268"/>
                <a:gd name="T8" fmla="*/ 2432 w 145"/>
                <a:gd name="T9" fmla="*/ 229 h 268"/>
                <a:gd name="T10" fmla="*/ 2308 w 145"/>
                <a:gd name="T11" fmla="*/ 23 h 268"/>
                <a:gd name="T12" fmla="*/ 1887 w 145"/>
                <a:gd name="T13" fmla="*/ 105 h 268"/>
                <a:gd name="T14" fmla="*/ 2180 w 145"/>
                <a:gd name="T15" fmla="*/ 440 h 268"/>
                <a:gd name="T16" fmla="*/ 2368 w 145"/>
                <a:gd name="T17" fmla="*/ 568 h 268"/>
                <a:gd name="T18" fmla="*/ 2308 w 145"/>
                <a:gd name="T19" fmla="*/ 755 h 268"/>
                <a:gd name="T20" fmla="*/ 2139 w 145"/>
                <a:gd name="T21" fmla="*/ 820 h 268"/>
                <a:gd name="T22" fmla="*/ 1951 w 145"/>
                <a:gd name="T23" fmla="*/ 1154 h 268"/>
                <a:gd name="T24" fmla="*/ 2221 w 145"/>
                <a:gd name="T25" fmla="*/ 1424 h 268"/>
                <a:gd name="T26" fmla="*/ 1635 w 145"/>
                <a:gd name="T27" fmla="*/ 1447 h 268"/>
                <a:gd name="T28" fmla="*/ 1658 w 145"/>
                <a:gd name="T29" fmla="*/ 1616 h 268"/>
                <a:gd name="T30" fmla="*/ 1887 w 145"/>
                <a:gd name="T31" fmla="*/ 1676 h 268"/>
                <a:gd name="T32" fmla="*/ 1845 w 145"/>
                <a:gd name="T33" fmla="*/ 1804 h 268"/>
                <a:gd name="T34" fmla="*/ 1488 w 145"/>
                <a:gd name="T35" fmla="*/ 1740 h 268"/>
                <a:gd name="T36" fmla="*/ 1218 w 145"/>
                <a:gd name="T37" fmla="*/ 1511 h 268"/>
                <a:gd name="T38" fmla="*/ 1172 w 145"/>
                <a:gd name="T39" fmla="*/ 1300 h 268"/>
                <a:gd name="T40" fmla="*/ 691 w 145"/>
                <a:gd name="T41" fmla="*/ 1090 h 268"/>
                <a:gd name="T42" fmla="*/ 1072 w 145"/>
                <a:gd name="T43" fmla="*/ 1113 h 268"/>
                <a:gd name="T44" fmla="*/ 1781 w 145"/>
                <a:gd name="T45" fmla="*/ 1067 h 268"/>
                <a:gd name="T46" fmla="*/ 1951 w 145"/>
                <a:gd name="T47" fmla="*/ 733 h 268"/>
                <a:gd name="T48" fmla="*/ 1635 w 145"/>
                <a:gd name="T49" fmla="*/ 504 h 268"/>
                <a:gd name="T50" fmla="*/ 838 w 145"/>
                <a:gd name="T51" fmla="*/ 316 h 268"/>
                <a:gd name="T52" fmla="*/ 504 w 145"/>
                <a:gd name="T53" fmla="*/ 229 h 268"/>
                <a:gd name="T54" fmla="*/ 293 w 145"/>
                <a:gd name="T55" fmla="*/ 293 h 268"/>
                <a:gd name="T56" fmla="*/ 124 w 145"/>
                <a:gd name="T57" fmla="*/ 440 h 268"/>
                <a:gd name="T58" fmla="*/ 82 w 145"/>
                <a:gd name="T59" fmla="*/ 861 h 268"/>
                <a:gd name="T60" fmla="*/ 275 w 145"/>
                <a:gd name="T61" fmla="*/ 1154 h 268"/>
                <a:gd name="T62" fmla="*/ 481 w 145"/>
                <a:gd name="T63" fmla="*/ 1676 h 268"/>
                <a:gd name="T64" fmla="*/ 797 w 145"/>
                <a:gd name="T65" fmla="*/ 2074 h 268"/>
                <a:gd name="T66" fmla="*/ 1072 w 145"/>
                <a:gd name="T67" fmla="*/ 2390 h 268"/>
                <a:gd name="T68" fmla="*/ 797 w 145"/>
                <a:gd name="T69" fmla="*/ 2935 h 268"/>
                <a:gd name="T70" fmla="*/ 838 w 145"/>
                <a:gd name="T71" fmla="*/ 3228 h 268"/>
                <a:gd name="T72" fmla="*/ 1072 w 145"/>
                <a:gd name="T73" fmla="*/ 3310 h 268"/>
                <a:gd name="T74" fmla="*/ 943 w 145"/>
                <a:gd name="T75" fmla="*/ 3333 h 268"/>
                <a:gd name="T76" fmla="*/ 797 w 145"/>
                <a:gd name="T77" fmla="*/ 3480 h 268"/>
                <a:gd name="T78" fmla="*/ 797 w 145"/>
                <a:gd name="T79" fmla="*/ 3585 h 268"/>
                <a:gd name="T80" fmla="*/ 879 w 145"/>
                <a:gd name="T81" fmla="*/ 3983 h 268"/>
                <a:gd name="T82" fmla="*/ 985 w 145"/>
                <a:gd name="T83" fmla="*/ 4299 h 268"/>
                <a:gd name="T84" fmla="*/ 1131 w 145"/>
                <a:gd name="T85" fmla="*/ 4528 h 268"/>
                <a:gd name="T86" fmla="*/ 1301 w 145"/>
                <a:gd name="T87" fmla="*/ 4528 h 268"/>
                <a:gd name="T88" fmla="*/ 1571 w 145"/>
                <a:gd name="T89" fmla="*/ 4528 h 268"/>
                <a:gd name="T90" fmla="*/ 1781 w 145"/>
                <a:gd name="T91" fmla="*/ 4697 h 268"/>
                <a:gd name="T92" fmla="*/ 1868 w 145"/>
                <a:gd name="T93" fmla="*/ 4844 h 268"/>
                <a:gd name="T94" fmla="*/ 2074 w 145"/>
                <a:gd name="T95" fmla="*/ 4990 h 268"/>
                <a:gd name="T96" fmla="*/ 2285 w 145"/>
                <a:gd name="T97" fmla="*/ 5178 h 268"/>
                <a:gd name="T98" fmla="*/ 2074 w 145"/>
                <a:gd name="T99" fmla="*/ 5302 h 268"/>
                <a:gd name="T100" fmla="*/ 2180 w 145"/>
                <a:gd name="T101" fmla="*/ 5448 h 268"/>
                <a:gd name="T102" fmla="*/ 2368 w 145"/>
                <a:gd name="T103" fmla="*/ 5448 h 268"/>
                <a:gd name="T104" fmla="*/ 2748 w 145"/>
                <a:gd name="T105" fmla="*/ 5389 h 268"/>
                <a:gd name="T106" fmla="*/ 2830 w 145"/>
                <a:gd name="T107" fmla="*/ 5595 h 268"/>
                <a:gd name="T108" fmla="*/ 3018 w 145"/>
                <a:gd name="T109" fmla="*/ 3457 h 268"/>
                <a:gd name="T110" fmla="*/ 2748 w 145"/>
                <a:gd name="T111" fmla="*/ 23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2" name="Freeform 1237"/>
            <p:cNvSpPr>
              <a:spLocks noChangeAspect="1"/>
            </p:cNvSpPr>
            <p:nvPr/>
          </p:nvSpPr>
          <p:spPr bwMode="auto">
            <a:xfrm>
              <a:off x="2017" y="1723"/>
              <a:ext cx="193" cy="137"/>
            </a:xfrm>
            <a:custGeom>
              <a:avLst/>
              <a:gdLst>
                <a:gd name="T0" fmla="*/ 804 w 42"/>
                <a:gd name="T1" fmla="*/ 333 h 30"/>
                <a:gd name="T2" fmla="*/ 804 w 42"/>
                <a:gd name="T3" fmla="*/ 187 h 30"/>
                <a:gd name="T4" fmla="*/ 804 w 42"/>
                <a:gd name="T5" fmla="*/ 41 h 30"/>
                <a:gd name="T6" fmla="*/ 781 w 42"/>
                <a:gd name="T7" fmla="*/ 0 h 30"/>
                <a:gd name="T8" fmla="*/ 634 w 42"/>
                <a:gd name="T9" fmla="*/ 41 h 30"/>
                <a:gd name="T10" fmla="*/ 340 w 42"/>
                <a:gd name="T11" fmla="*/ 41 h 30"/>
                <a:gd name="T12" fmla="*/ 188 w 42"/>
                <a:gd name="T13" fmla="*/ 82 h 30"/>
                <a:gd name="T14" fmla="*/ 64 w 42"/>
                <a:gd name="T15" fmla="*/ 187 h 30"/>
                <a:gd name="T16" fmla="*/ 0 w 42"/>
                <a:gd name="T17" fmla="*/ 251 h 30"/>
                <a:gd name="T18" fmla="*/ 0 w 42"/>
                <a:gd name="T19" fmla="*/ 292 h 30"/>
                <a:gd name="T20" fmla="*/ 64 w 42"/>
                <a:gd name="T21" fmla="*/ 333 h 30"/>
                <a:gd name="T22" fmla="*/ 23 w 42"/>
                <a:gd name="T23" fmla="*/ 397 h 30"/>
                <a:gd name="T24" fmla="*/ 64 w 42"/>
                <a:gd name="T25" fmla="*/ 438 h 30"/>
                <a:gd name="T26" fmla="*/ 83 w 42"/>
                <a:gd name="T27" fmla="*/ 480 h 30"/>
                <a:gd name="T28" fmla="*/ 188 w 42"/>
                <a:gd name="T29" fmla="*/ 480 h 30"/>
                <a:gd name="T30" fmla="*/ 234 w 42"/>
                <a:gd name="T31" fmla="*/ 438 h 30"/>
                <a:gd name="T32" fmla="*/ 276 w 42"/>
                <a:gd name="T33" fmla="*/ 626 h 30"/>
                <a:gd name="T34" fmla="*/ 381 w 42"/>
                <a:gd name="T35" fmla="*/ 543 h 30"/>
                <a:gd name="T36" fmla="*/ 505 w 42"/>
                <a:gd name="T37" fmla="*/ 543 h 30"/>
                <a:gd name="T38" fmla="*/ 698 w 42"/>
                <a:gd name="T39" fmla="*/ 626 h 30"/>
                <a:gd name="T40" fmla="*/ 804 w 42"/>
                <a:gd name="T41" fmla="*/ 626 h 30"/>
                <a:gd name="T42" fmla="*/ 864 w 42"/>
                <a:gd name="T43" fmla="*/ 626 h 30"/>
                <a:gd name="T44" fmla="*/ 887 w 42"/>
                <a:gd name="T45" fmla="*/ 438 h 30"/>
                <a:gd name="T46" fmla="*/ 804 w 42"/>
                <a:gd name="T47" fmla="*/ 333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30"/>
                <a:gd name="T74" fmla="*/ 42 w 42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30">
                  <a:moveTo>
                    <a:pt x="38" y="16"/>
                  </a:moveTo>
                  <a:lnTo>
                    <a:pt x="38" y="9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3" y="30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33" y="30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2" y="21"/>
                  </a:lnTo>
                  <a:lnTo>
                    <a:pt x="38" y="1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3" name="Freeform 1239"/>
            <p:cNvSpPr>
              <a:spLocks noChangeAspect="1"/>
            </p:cNvSpPr>
            <p:nvPr/>
          </p:nvSpPr>
          <p:spPr bwMode="auto">
            <a:xfrm>
              <a:off x="2017" y="955"/>
              <a:ext cx="658" cy="1221"/>
            </a:xfrm>
            <a:custGeom>
              <a:avLst/>
              <a:gdLst>
                <a:gd name="T0" fmla="*/ 2737 w 144"/>
                <a:gd name="T1" fmla="*/ 270 h 267"/>
                <a:gd name="T2" fmla="*/ 2591 w 144"/>
                <a:gd name="T3" fmla="*/ 439 h 267"/>
                <a:gd name="T4" fmla="*/ 2445 w 144"/>
                <a:gd name="T5" fmla="*/ 375 h 267"/>
                <a:gd name="T6" fmla="*/ 2358 w 144"/>
                <a:gd name="T7" fmla="*/ 334 h 267"/>
                <a:gd name="T8" fmla="*/ 2445 w 144"/>
                <a:gd name="T9" fmla="*/ 123 h 267"/>
                <a:gd name="T10" fmla="*/ 2152 w 144"/>
                <a:gd name="T11" fmla="*/ 41 h 267"/>
                <a:gd name="T12" fmla="*/ 2006 w 144"/>
                <a:gd name="T13" fmla="*/ 123 h 267"/>
                <a:gd name="T14" fmla="*/ 2212 w 144"/>
                <a:gd name="T15" fmla="*/ 480 h 267"/>
                <a:gd name="T16" fmla="*/ 2445 w 144"/>
                <a:gd name="T17" fmla="*/ 649 h 267"/>
                <a:gd name="T18" fmla="*/ 2152 w 144"/>
                <a:gd name="T19" fmla="*/ 773 h 267"/>
                <a:gd name="T20" fmla="*/ 2088 w 144"/>
                <a:gd name="T21" fmla="*/ 901 h 267"/>
                <a:gd name="T22" fmla="*/ 1942 w 144"/>
                <a:gd name="T23" fmla="*/ 1194 h 267"/>
                <a:gd name="T24" fmla="*/ 2024 w 144"/>
                <a:gd name="T25" fmla="*/ 1445 h 267"/>
                <a:gd name="T26" fmla="*/ 1567 w 144"/>
                <a:gd name="T27" fmla="*/ 1445 h 267"/>
                <a:gd name="T28" fmla="*/ 1773 w 144"/>
                <a:gd name="T29" fmla="*/ 1633 h 267"/>
                <a:gd name="T30" fmla="*/ 1878 w 144"/>
                <a:gd name="T31" fmla="*/ 1715 h 267"/>
                <a:gd name="T32" fmla="*/ 1773 w 144"/>
                <a:gd name="T33" fmla="*/ 1779 h 267"/>
                <a:gd name="T34" fmla="*/ 1421 w 144"/>
                <a:gd name="T35" fmla="*/ 1715 h 267"/>
                <a:gd name="T36" fmla="*/ 1170 w 144"/>
                <a:gd name="T37" fmla="*/ 1399 h 267"/>
                <a:gd name="T38" fmla="*/ 1024 w 144"/>
                <a:gd name="T39" fmla="*/ 1235 h 267"/>
                <a:gd name="T40" fmla="*/ 795 w 144"/>
                <a:gd name="T41" fmla="*/ 1047 h 267"/>
                <a:gd name="T42" fmla="*/ 1526 w 144"/>
                <a:gd name="T43" fmla="*/ 1130 h 267"/>
                <a:gd name="T44" fmla="*/ 1860 w 144"/>
                <a:gd name="T45" fmla="*/ 942 h 267"/>
                <a:gd name="T46" fmla="*/ 1919 w 144"/>
                <a:gd name="T47" fmla="*/ 627 h 267"/>
                <a:gd name="T48" fmla="*/ 1211 w 144"/>
                <a:gd name="T49" fmla="*/ 357 h 267"/>
                <a:gd name="T50" fmla="*/ 416 w 144"/>
                <a:gd name="T51" fmla="*/ 293 h 267"/>
                <a:gd name="T52" fmla="*/ 480 w 144"/>
                <a:gd name="T53" fmla="*/ 187 h 267"/>
                <a:gd name="T54" fmla="*/ 210 w 144"/>
                <a:gd name="T55" fmla="*/ 270 h 267"/>
                <a:gd name="T56" fmla="*/ 23 w 144"/>
                <a:gd name="T57" fmla="*/ 544 h 267"/>
                <a:gd name="T58" fmla="*/ 210 w 144"/>
                <a:gd name="T59" fmla="*/ 855 h 267"/>
                <a:gd name="T60" fmla="*/ 375 w 144"/>
                <a:gd name="T61" fmla="*/ 1358 h 267"/>
                <a:gd name="T62" fmla="*/ 480 w 144"/>
                <a:gd name="T63" fmla="*/ 1779 h 267"/>
                <a:gd name="T64" fmla="*/ 731 w 144"/>
                <a:gd name="T65" fmla="*/ 2154 h 267"/>
                <a:gd name="T66" fmla="*/ 1024 w 144"/>
                <a:gd name="T67" fmla="*/ 2552 h 267"/>
                <a:gd name="T68" fmla="*/ 708 w 144"/>
                <a:gd name="T69" fmla="*/ 3160 h 267"/>
                <a:gd name="T70" fmla="*/ 941 w 144"/>
                <a:gd name="T71" fmla="*/ 3219 h 267"/>
                <a:gd name="T72" fmla="*/ 1065 w 144"/>
                <a:gd name="T73" fmla="*/ 3283 h 267"/>
                <a:gd name="T74" fmla="*/ 918 w 144"/>
                <a:gd name="T75" fmla="*/ 3366 h 267"/>
                <a:gd name="T76" fmla="*/ 795 w 144"/>
                <a:gd name="T77" fmla="*/ 3512 h 267"/>
                <a:gd name="T78" fmla="*/ 795 w 144"/>
                <a:gd name="T79" fmla="*/ 3700 h 267"/>
                <a:gd name="T80" fmla="*/ 854 w 144"/>
                <a:gd name="T81" fmla="*/ 4139 h 267"/>
                <a:gd name="T82" fmla="*/ 1065 w 144"/>
                <a:gd name="T83" fmla="*/ 4349 h 267"/>
                <a:gd name="T84" fmla="*/ 1170 w 144"/>
                <a:gd name="T85" fmla="*/ 4495 h 267"/>
                <a:gd name="T86" fmla="*/ 1380 w 144"/>
                <a:gd name="T87" fmla="*/ 4518 h 267"/>
                <a:gd name="T88" fmla="*/ 1650 w 144"/>
                <a:gd name="T89" fmla="*/ 4518 h 267"/>
                <a:gd name="T90" fmla="*/ 1773 w 144"/>
                <a:gd name="T91" fmla="*/ 4770 h 267"/>
                <a:gd name="T92" fmla="*/ 1942 w 144"/>
                <a:gd name="T93" fmla="*/ 4875 h 267"/>
                <a:gd name="T94" fmla="*/ 2234 w 144"/>
                <a:gd name="T95" fmla="*/ 4998 h 267"/>
                <a:gd name="T96" fmla="*/ 2234 w 144"/>
                <a:gd name="T97" fmla="*/ 5168 h 267"/>
                <a:gd name="T98" fmla="*/ 2152 w 144"/>
                <a:gd name="T99" fmla="*/ 5291 h 267"/>
                <a:gd name="T100" fmla="*/ 2234 w 144"/>
                <a:gd name="T101" fmla="*/ 5501 h 267"/>
                <a:gd name="T102" fmla="*/ 2445 w 144"/>
                <a:gd name="T103" fmla="*/ 5414 h 267"/>
                <a:gd name="T104" fmla="*/ 2819 w 144"/>
                <a:gd name="T105" fmla="*/ 5414 h 267"/>
                <a:gd name="T106" fmla="*/ 2924 w 144"/>
                <a:gd name="T107" fmla="*/ 5584 h 267"/>
                <a:gd name="T108" fmla="*/ 2737 w 144"/>
                <a:gd name="T109" fmla="*/ 0 h 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267"/>
                <a:gd name="T167" fmla="*/ 144 w 144"/>
                <a:gd name="T168" fmla="*/ 267 h 2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267">
                  <a:moveTo>
                    <a:pt x="131" y="0"/>
                  </a:moveTo>
                  <a:lnTo>
                    <a:pt x="128" y="6"/>
                  </a:lnTo>
                  <a:lnTo>
                    <a:pt x="131" y="13"/>
                  </a:lnTo>
                  <a:lnTo>
                    <a:pt x="131" y="16"/>
                  </a:lnTo>
                  <a:lnTo>
                    <a:pt x="130" y="18"/>
                  </a:lnTo>
                  <a:lnTo>
                    <a:pt x="124" y="21"/>
                  </a:lnTo>
                  <a:lnTo>
                    <a:pt x="121" y="21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3" y="13"/>
                  </a:lnTo>
                  <a:lnTo>
                    <a:pt x="116" y="9"/>
                  </a:lnTo>
                  <a:lnTo>
                    <a:pt x="117" y="6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3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6"/>
                  </a:lnTo>
                  <a:lnTo>
                    <a:pt x="117" y="31"/>
                  </a:lnTo>
                  <a:lnTo>
                    <a:pt x="117" y="37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102" y="38"/>
                  </a:lnTo>
                  <a:lnTo>
                    <a:pt x="100" y="43"/>
                  </a:lnTo>
                  <a:lnTo>
                    <a:pt x="97" y="47"/>
                  </a:lnTo>
                  <a:lnTo>
                    <a:pt x="93" y="54"/>
                  </a:lnTo>
                  <a:lnTo>
                    <a:pt x="93" y="57"/>
                  </a:lnTo>
                  <a:lnTo>
                    <a:pt x="95" y="59"/>
                  </a:lnTo>
                  <a:lnTo>
                    <a:pt x="106" y="67"/>
                  </a:lnTo>
                  <a:lnTo>
                    <a:pt x="97" y="69"/>
                  </a:lnTo>
                  <a:lnTo>
                    <a:pt x="86" y="69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5" y="72"/>
                  </a:lnTo>
                  <a:lnTo>
                    <a:pt x="79" y="76"/>
                  </a:lnTo>
                  <a:lnTo>
                    <a:pt x="85" y="78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0" y="82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5" y="79"/>
                  </a:lnTo>
                  <a:lnTo>
                    <a:pt x="58" y="71"/>
                  </a:lnTo>
                  <a:lnTo>
                    <a:pt x="56" y="67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51" y="52"/>
                  </a:lnTo>
                  <a:lnTo>
                    <a:pt x="73" y="54"/>
                  </a:lnTo>
                  <a:lnTo>
                    <a:pt x="80" y="51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2" y="38"/>
                  </a:lnTo>
                  <a:lnTo>
                    <a:pt x="93" y="34"/>
                  </a:lnTo>
                  <a:lnTo>
                    <a:pt x="92" y="30"/>
                  </a:lnTo>
                  <a:lnTo>
                    <a:pt x="86" y="24"/>
                  </a:lnTo>
                  <a:lnTo>
                    <a:pt x="78" y="21"/>
                  </a:lnTo>
                  <a:lnTo>
                    <a:pt x="58" y="17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20" y="14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4" y="40"/>
                  </a:lnTo>
                  <a:lnTo>
                    <a:pt x="10" y="41"/>
                  </a:lnTo>
                  <a:lnTo>
                    <a:pt x="14" y="47"/>
                  </a:lnTo>
                  <a:lnTo>
                    <a:pt x="13" y="54"/>
                  </a:lnTo>
                  <a:lnTo>
                    <a:pt x="18" y="65"/>
                  </a:lnTo>
                  <a:lnTo>
                    <a:pt x="28" y="72"/>
                  </a:lnTo>
                  <a:lnTo>
                    <a:pt x="23" y="79"/>
                  </a:lnTo>
                  <a:lnTo>
                    <a:pt x="23" y="85"/>
                  </a:lnTo>
                  <a:lnTo>
                    <a:pt x="33" y="91"/>
                  </a:lnTo>
                  <a:lnTo>
                    <a:pt x="38" y="98"/>
                  </a:lnTo>
                  <a:lnTo>
                    <a:pt x="35" y="103"/>
                  </a:lnTo>
                  <a:lnTo>
                    <a:pt x="44" y="107"/>
                  </a:lnTo>
                  <a:lnTo>
                    <a:pt x="51" y="113"/>
                  </a:lnTo>
                  <a:lnTo>
                    <a:pt x="49" y="122"/>
                  </a:lnTo>
                  <a:lnTo>
                    <a:pt x="44" y="130"/>
                  </a:lnTo>
                  <a:lnTo>
                    <a:pt x="38" y="139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40" y="153"/>
                  </a:lnTo>
                  <a:lnTo>
                    <a:pt x="45" y="154"/>
                  </a:lnTo>
                  <a:lnTo>
                    <a:pt x="51" y="156"/>
                  </a:lnTo>
                  <a:lnTo>
                    <a:pt x="51" y="157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4" y="161"/>
                  </a:lnTo>
                  <a:lnTo>
                    <a:pt x="38" y="163"/>
                  </a:lnTo>
                  <a:lnTo>
                    <a:pt x="38" y="165"/>
                  </a:lnTo>
                  <a:lnTo>
                    <a:pt x="38" y="168"/>
                  </a:lnTo>
                  <a:lnTo>
                    <a:pt x="37" y="168"/>
                  </a:lnTo>
                  <a:lnTo>
                    <a:pt x="38" y="170"/>
                  </a:lnTo>
                  <a:lnTo>
                    <a:pt x="38" y="177"/>
                  </a:lnTo>
                  <a:lnTo>
                    <a:pt x="38" y="184"/>
                  </a:lnTo>
                  <a:lnTo>
                    <a:pt x="42" y="189"/>
                  </a:lnTo>
                  <a:lnTo>
                    <a:pt x="41" y="198"/>
                  </a:lnTo>
                  <a:lnTo>
                    <a:pt x="45" y="198"/>
                  </a:lnTo>
                  <a:lnTo>
                    <a:pt x="47" y="204"/>
                  </a:lnTo>
                  <a:lnTo>
                    <a:pt x="51" y="208"/>
                  </a:lnTo>
                  <a:lnTo>
                    <a:pt x="54" y="215"/>
                  </a:lnTo>
                  <a:lnTo>
                    <a:pt x="56" y="215"/>
                  </a:lnTo>
                  <a:lnTo>
                    <a:pt x="61" y="216"/>
                  </a:lnTo>
                  <a:lnTo>
                    <a:pt x="62" y="215"/>
                  </a:lnTo>
                  <a:lnTo>
                    <a:pt x="66" y="216"/>
                  </a:lnTo>
                  <a:lnTo>
                    <a:pt x="69" y="218"/>
                  </a:lnTo>
                  <a:lnTo>
                    <a:pt x="75" y="215"/>
                  </a:lnTo>
                  <a:lnTo>
                    <a:pt x="79" y="216"/>
                  </a:lnTo>
                  <a:lnTo>
                    <a:pt x="83" y="219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9" y="229"/>
                  </a:lnTo>
                  <a:lnTo>
                    <a:pt x="89" y="230"/>
                  </a:lnTo>
                  <a:lnTo>
                    <a:pt x="93" y="233"/>
                  </a:lnTo>
                  <a:lnTo>
                    <a:pt x="99" y="235"/>
                  </a:lnTo>
                  <a:lnTo>
                    <a:pt x="99" y="237"/>
                  </a:lnTo>
                  <a:lnTo>
                    <a:pt x="107" y="239"/>
                  </a:lnTo>
                  <a:lnTo>
                    <a:pt x="111" y="243"/>
                  </a:lnTo>
                  <a:lnTo>
                    <a:pt x="109" y="246"/>
                  </a:lnTo>
                  <a:lnTo>
                    <a:pt x="107" y="247"/>
                  </a:lnTo>
                  <a:lnTo>
                    <a:pt x="100" y="249"/>
                  </a:lnTo>
                  <a:lnTo>
                    <a:pt x="99" y="252"/>
                  </a:lnTo>
                  <a:lnTo>
                    <a:pt x="103" y="253"/>
                  </a:lnTo>
                  <a:lnTo>
                    <a:pt x="103" y="256"/>
                  </a:lnTo>
                  <a:lnTo>
                    <a:pt x="104" y="259"/>
                  </a:lnTo>
                  <a:lnTo>
                    <a:pt x="107" y="263"/>
                  </a:lnTo>
                  <a:lnTo>
                    <a:pt x="111" y="263"/>
                  </a:lnTo>
                  <a:lnTo>
                    <a:pt x="113" y="259"/>
                  </a:lnTo>
                  <a:lnTo>
                    <a:pt x="117" y="259"/>
                  </a:lnTo>
                  <a:lnTo>
                    <a:pt x="126" y="254"/>
                  </a:lnTo>
                  <a:lnTo>
                    <a:pt x="131" y="256"/>
                  </a:lnTo>
                  <a:lnTo>
                    <a:pt x="135" y="259"/>
                  </a:lnTo>
                  <a:lnTo>
                    <a:pt x="134" y="261"/>
                  </a:lnTo>
                  <a:lnTo>
                    <a:pt x="135" y="266"/>
                  </a:lnTo>
                  <a:lnTo>
                    <a:pt x="140" y="267"/>
                  </a:lnTo>
                  <a:lnTo>
                    <a:pt x="144" y="267"/>
                  </a:lnTo>
                  <a:lnTo>
                    <a:pt x="144" y="0"/>
                  </a:lnTo>
                  <a:lnTo>
                    <a:pt x="13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4" name="Freeform 1240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944 w 89"/>
                <a:gd name="T1" fmla="*/ 188 h 207"/>
                <a:gd name="T2" fmla="*/ 779 w 89"/>
                <a:gd name="T3" fmla="*/ 334 h 207"/>
                <a:gd name="T4" fmla="*/ 674 w 89"/>
                <a:gd name="T5" fmla="*/ 545 h 207"/>
                <a:gd name="T6" fmla="*/ 568 w 89"/>
                <a:gd name="T7" fmla="*/ 797 h 207"/>
                <a:gd name="T8" fmla="*/ 440 w 89"/>
                <a:gd name="T9" fmla="*/ 1008 h 207"/>
                <a:gd name="T10" fmla="*/ 293 w 89"/>
                <a:gd name="T11" fmla="*/ 1447 h 207"/>
                <a:gd name="T12" fmla="*/ 380 w 89"/>
                <a:gd name="T13" fmla="*/ 1658 h 207"/>
                <a:gd name="T14" fmla="*/ 83 w 89"/>
                <a:gd name="T15" fmla="*/ 1869 h 207"/>
                <a:gd name="T16" fmla="*/ 128 w 89"/>
                <a:gd name="T17" fmla="*/ 2372 h 207"/>
                <a:gd name="T18" fmla="*/ 229 w 89"/>
                <a:gd name="T19" fmla="*/ 2578 h 207"/>
                <a:gd name="T20" fmla="*/ 170 w 89"/>
                <a:gd name="T21" fmla="*/ 2917 h 207"/>
                <a:gd name="T22" fmla="*/ 23 w 89"/>
                <a:gd name="T23" fmla="*/ 3229 h 207"/>
                <a:gd name="T24" fmla="*/ 0 w 89"/>
                <a:gd name="T25" fmla="*/ 3375 h 207"/>
                <a:gd name="T26" fmla="*/ 83 w 89"/>
                <a:gd name="T27" fmla="*/ 3503 h 207"/>
                <a:gd name="T28" fmla="*/ 211 w 89"/>
                <a:gd name="T29" fmla="*/ 3838 h 207"/>
                <a:gd name="T30" fmla="*/ 293 w 89"/>
                <a:gd name="T31" fmla="*/ 4007 h 207"/>
                <a:gd name="T32" fmla="*/ 293 w 89"/>
                <a:gd name="T33" fmla="*/ 4131 h 207"/>
                <a:gd name="T34" fmla="*/ 358 w 89"/>
                <a:gd name="T35" fmla="*/ 4236 h 207"/>
                <a:gd name="T36" fmla="*/ 527 w 89"/>
                <a:gd name="T37" fmla="*/ 4342 h 207"/>
                <a:gd name="T38" fmla="*/ 651 w 89"/>
                <a:gd name="T39" fmla="*/ 4218 h 207"/>
                <a:gd name="T40" fmla="*/ 779 w 89"/>
                <a:gd name="T41" fmla="*/ 4090 h 207"/>
                <a:gd name="T42" fmla="*/ 1031 w 89"/>
                <a:gd name="T43" fmla="*/ 3774 h 207"/>
                <a:gd name="T44" fmla="*/ 1031 w 89"/>
                <a:gd name="T45" fmla="*/ 3586 h 207"/>
                <a:gd name="T46" fmla="*/ 1073 w 89"/>
                <a:gd name="T47" fmla="*/ 3416 h 207"/>
                <a:gd name="T48" fmla="*/ 1137 w 89"/>
                <a:gd name="T49" fmla="*/ 3229 h 207"/>
                <a:gd name="T50" fmla="*/ 1325 w 89"/>
                <a:gd name="T51" fmla="*/ 3123 h 207"/>
                <a:gd name="T52" fmla="*/ 1366 w 89"/>
                <a:gd name="T53" fmla="*/ 2977 h 207"/>
                <a:gd name="T54" fmla="*/ 1284 w 89"/>
                <a:gd name="T55" fmla="*/ 2789 h 207"/>
                <a:gd name="T56" fmla="*/ 1073 w 89"/>
                <a:gd name="T57" fmla="*/ 2642 h 207"/>
                <a:gd name="T58" fmla="*/ 1031 w 89"/>
                <a:gd name="T59" fmla="*/ 2519 h 207"/>
                <a:gd name="T60" fmla="*/ 1031 w 89"/>
                <a:gd name="T61" fmla="*/ 2120 h 207"/>
                <a:gd name="T62" fmla="*/ 1284 w 89"/>
                <a:gd name="T63" fmla="*/ 1782 h 207"/>
                <a:gd name="T64" fmla="*/ 1472 w 89"/>
                <a:gd name="T65" fmla="*/ 1571 h 207"/>
                <a:gd name="T66" fmla="*/ 1577 w 89"/>
                <a:gd name="T67" fmla="*/ 1424 h 207"/>
                <a:gd name="T68" fmla="*/ 1536 w 89"/>
                <a:gd name="T69" fmla="*/ 1259 h 207"/>
                <a:gd name="T70" fmla="*/ 1618 w 89"/>
                <a:gd name="T71" fmla="*/ 1072 h 207"/>
                <a:gd name="T72" fmla="*/ 1829 w 89"/>
                <a:gd name="T73" fmla="*/ 943 h 207"/>
                <a:gd name="T74" fmla="*/ 1806 w 89"/>
                <a:gd name="T75" fmla="*/ 838 h 207"/>
                <a:gd name="T76" fmla="*/ 1742 w 89"/>
                <a:gd name="T77" fmla="*/ 609 h 207"/>
                <a:gd name="T78" fmla="*/ 1618 w 89"/>
                <a:gd name="T79" fmla="*/ 398 h 207"/>
                <a:gd name="T80" fmla="*/ 1536 w 89"/>
                <a:gd name="T81" fmla="*/ 188 h 207"/>
                <a:gd name="T82" fmla="*/ 1178 w 89"/>
                <a:gd name="T83" fmla="*/ 0 h 207"/>
                <a:gd name="T84" fmla="*/ 1155 w 89"/>
                <a:gd name="T85" fmla="*/ 21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5" name="Freeform 1241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944 w 89"/>
                <a:gd name="T1" fmla="*/ 188 h 207"/>
                <a:gd name="T2" fmla="*/ 779 w 89"/>
                <a:gd name="T3" fmla="*/ 334 h 207"/>
                <a:gd name="T4" fmla="*/ 674 w 89"/>
                <a:gd name="T5" fmla="*/ 545 h 207"/>
                <a:gd name="T6" fmla="*/ 568 w 89"/>
                <a:gd name="T7" fmla="*/ 797 h 207"/>
                <a:gd name="T8" fmla="*/ 440 w 89"/>
                <a:gd name="T9" fmla="*/ 1008 h 207"/>
                <a:gd name="T10" fmla="*/ 293 w 89"/>
                <a:gd name="T11" fmla="*/ 1447 h 207"/>
                <a:gd name="T12" fmla="*/ 380 w 89"/>
                <a:gd name="T13" fmla="*/ 1658 h 207"/>
                <a:gd name="T14" fmla="*/ 83 w 89"/>
                <a:gd name="T15" fmla="*/ 1869 h 207"/>
                <a:gd name="T16" fmla="*/ 128 w 89"/>
                <a:gd name="T17" fmla="*/ 2372 h 207"/>
                <a:gd name="T18" fmla="*/ 229 w 89"/>
                <a:gd name="T19" fmla="*/ 2578 h 207"/>
                <a:gd name="T20" fmla="*/ 170 w 89"/>
                <a:gd name="T21" fmla="*/ 2917 h 207"/>
                <a:gd name="T22" fmla="*/ 23 w 89"/>
                <a:gd name="T23" fmla="*/ 3229 h 207"/>
                <a:gd name="T24" fmla="*/ 0 w 89"/>
                <a:gd name="T25" fmla="*/ 3375 h 207"/>
                <a:gd name="T26" fmla="*/ 83 w 89"/>
                <a:gd name="T27" fmla="*/ 3503 h 207"/>
                <a:gd name="T28" fmla="*/ 211 w 89"/>
                <a:gd name="T29" fmla="*/ 3838 h 207"/>
                <a:gd name="T30" fmla="*/ 293 w 89"/>
                <a:gd name="T31" fmla="*/ 4007 h 207"/>
                <a:gd name="T32" fmla="*/ 293 w 89"/>
                <a:gd name="T33" fmla="*/ 4131 h 207"/>
                <a:gd name="T34" fmla="*/ 358 w 89"/>
                <a:gd name="T35" fmla="*/ 4236 h 207"/>
                <a:gd name="T36" fmla="*/ 527 w 89"/>
                <a:gd name="T37" fmla="*/ 4342 h 207"/>
                <a:gd name="T38" fmla="*/ 651 w 89"/>
                <a:gd name="T39" fmla="*/ 4218 h 207"/>
                <a:gd name="T40" fmla="*/ 779 w 89"/>
                <a:gd name="T41" fmla="*/ 4090 h 207"/>
                <a:gd name="T42" fmla="*/ 1031 w 89"/>
                <a:gd name="T43" fmla="*/ 3774 h 207"/>
                <a:gd name="T44" fmla="*/ 1031 w 89"/>
                <a:gd name="T45" fmla="*/ 3586 h 207"/>
                <a:gd name="T46" fmla="*/ 1073 w 89"/>
                <a:gd name="T47" fmla="*/ 3416 h 207"/>
                <a:gd name="T48" fmla="*/ 1137 w 89"/>
                <a:gd name="T49" fmla="*/ 3229 h 207"/>
                <a:gd name="T50" fmla="*/ 1325 w 89"/>
                <a:gd name="T51" fmla="*/ 3123 h 207"/>
                <a:gd name="T52" fmla="*/ 1366 w 89"/>
                <a:gd name="T53" fmla="*/ 2977 h 207"/>
                <a:gd name="T54" fmla="*/ 1284 w 89"/>
                <a:gd name="T55" fmla="*/ 2789 h 207"/>
                <a:gd name="T56" fmla="*/ 1073 w 89"/>
                <a:gd name="T57" fmla="*/ 2642 h 207"/>
                <a:gd name="T58" fmla="*/ 1031 w 89"/>
                <a:gd name="T59" fmla="*/ 2519 h 207"/>
                <a:gd name="T60" fmla="*/ 1031 w 89"/>
                <a:gd name="T61" fmla="*/ 2120 h 207"/>
                <a:gd name="T62" fmla="*/ 1284 w 89"/>
                <a:gd name="T63" fmla="*/ 1782 h 207"/>
                <a:gd name="T64" fmla="*/ 1472 w 89"/>
                <a:gd name="T65" fmla="*/ 1571 h 207"/>
                <a:gd name="T66" fmla="*/ 1577 w 89"/>
                <a:gd name="T67" fmla="*/ 1424 h 207"/>
                <a:gd name="T68" fmla="*/ 1536 w 89"/>
                <a:gd name="T69" fmla="*/ 1259 h 207"/>
                <a:gd name="T70" fmla="*/ 1618 w 89"/>
                <a:gd name="T71" fmla="*/ 1072 h 207"/>
                <a:gd name="T72" fmla="*/ 1829 w 89"/>
                <a:gd name="T73" fmla="*/ 943 h 207"/>
                <a:gd name="T74" fmla="*/ 1806 w 89"/>
                <a:gd name="T75" fmla="*/ 838 h 207"/>
                <a:gd name="T76" fmla="*/ 1742 w 89"/>
                <a:gd name="T77" fmla="*/ 609 h 207"/>
                <a:gd name="T78" fmla="*/ 1618 w 89"/>
                <a:gd name="T79" fmla="*/ 398 h 207"/>
                <a:gd name="T80" fmla="*/ 1536 w 89"/>
                <a:gd name="T81" fmla="*/ 188 h 207"/>
                <a:gd name="T82" fmla="*/ 1178 w 89"/>
                <a:gd name="T83" fmla="*/ 0 h 207"/>
                <a:gd name="T84" fmla="*/ 1155 w 89"/>
                <a:gd name="T85" fmla="*/ 21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6" name="Freeform 1243"/>
            <p:cNvSpPr>
              <a:spLocks noChangeAspect="1"/>
            </p:cNvSpPr>
            <p:nvPr/>
          </p:nvSpPr>
          <p:spPr bwMode="auto">
            <a:xfrm>
              <a:off x="1527" y="1124"/>
              <a:ext cx="408" cy="942"/>
            </a:xfrm>
            <a:custGeom>
              <a:avLst/>
              <a:gdLst>
                <a:gd name="T0" fmla="*/ 944 w 89"/>
                <a:gd name="T1" fmla="*/ 169 h 206"/>
                <a:gd name="T2" fmla="*/ 779 w 89"/>
                <a:gd name="T3" fmla="*/ 316 h 206"/>
                <a:gd name="T4" fmla="*/ 674 w 89"/>
                <a:gd name="T5" fmla="*/ 562 h 206"/>
                <a:gd name="T6" fmla="*/ 568 w 89"/>
                <a:gd name="T7" fmla="*/ 796 h 206"/>
                <a:gd name="T8" fmla="*/ 440 w 89"/>
                <a:gd name="T9" fmla="*/ 1001 h 206"/>
                <a:gd name="T10" fmla="*/ 293 w 89"/>
                <a:gd name="T11" fmla="*/ 1463 h 206"/>
                <a:gd name="T12" fmla="*/ 380 w 89"/>
                <a:gd name="T13" fmla="*/ 1674 h 206"/>
                <a:gd name="T14" fmla="*/ 83 w 89"/>
                <a:gd name="T15" fmla="*/ 1861 h 206"/>
                <a:gd name="T16" fmla="*/ 128 w 89"/>
                <a:gd name="T17" fmla="*/ 2382 h 206"/>
                <a:gd name="T18" fmla="*/ 229 w 89"/>
                <a:gd name="T19" fmla="*/ 2593 h 206"/>
                <a:gd name="T20" fmla="*/ 170 w 89"/>
                <a:gd name="T21" fmla="*/ 2927 h 206"/>
                <a:gd name="T22" fmla="*/ 23 w 89"/>
                <a:gd name="T23" fmla="*/ 3242 h 206"/>
                <a:gd name="T24" fmla="*/ 0 w 89"/>
                <a:gd name="T25" fmla="*/ 3388 h 206"/>
                <a:gd name="T26" fmla="*/ 83 w 89"/>
                <a:gd name="T27" fmla="*/ 3512 h 206"/>
                <a:gd name="T28" fmla="*/ 211 w 89"/>
                <a:gd name="T29" fmla="*/ 3846 h 206"/>
                <a:gd name="T30" fmla="*/ 293 w 89"/>
                <a:gd name="T31" fmla="*/ 3992 h 206"/>
                <a:gd name="T32" fmla="*/ 293 w 89"/>
                <a:gd name="T33" fmla="*/ 4097 h 206"/>
                <a:gd name="T34" fmla="*/ 358 w 89"/>
                <a:gd name="T35" fmla="*/ 4225 h 206"/>
                <a:gd name="T36" fmla="*/ 527 w 89"/>
                <a:gd name="T37" fmla="*/ 4308 h 206"/>
                <a:gd name="T38" fmla="*/ 651 w 89"/>
                <a:gd name="T39" fmla="*/ 4184 h 206"/>
                <a:gd name="T40" fmla="*/ 779 w 89"/>
                <a:gd name="T41" fmla="*/ 4079 h 206"/>
                <a:gd name="T42" fmla="*/ 1031 w 89"/>
                <a:gd name="T43" fmla="*/ 3745 h 206"/>
                <a:gd name="T44" fmla="*/ 1031 w 89"/>
                <a:gd name="T45" fmla="*/ 3576 h 206"/>
                <a:gd name="T46" fmla="*/ 1073 w 89"/>
                <a:gd name="T47" fmla="*/ 3388 h 206"/>
                <a:gd name="T48" fmla="*/ 1137 w 89"/>
                <a:gd name="T49" fmla="*/ 3242 h 206"/>
                <a:gd name="T50" fmla="*/ 1325 w 89"/>
                <a:gd name="T51" fmla="*/ 3137 h 206"/>
                <a:gd name="T52" fmla="*/ 1366 w 89"/>
                <a:gd name="T53" fmla="*/ 2991 h 206"/>
                <a:gd name="T54" fmla="*/ 1284 w 89"/>
                <a:gd name="T55" fmla="*/ 2780 h 206"/>
                <a:gd name="T56" fmla="*/ 1073 w 89"/>
                <a:gd name="T57" fmla="*/ 2657 h 206"/>
                <a:gd name="T58" fmla="*/ 1031 w 89"/>
                <a:gd name="T59" fmla="*/ 2510 h 206"/>
                <a:gd name="T60" fmla="*/ 1031 w 89"/>
                <a:gd name="T61" fmla="*/ 2131 h 206"/>
                <a:gd name="T62" fmla="*/ 1284 w 89"/>
                <a:gd name="T63" fmla="*/ 1797 h 206"/>
                <a:gd name="T64" fmla="*/ 1472 w 89"/>
                <a:gd name="T65" fmla="*/ 1591 h 206"/>
                <a:gd name="T66" fmla="*/ 1577 w 89"/>
                <a:gd name="T67" fmla="*/ 1422 h 206"/>
                <a:gd name="T68" fmla="*/ 1536 w 89"/>
                <a:gd name="T69" fmla="*/ 1276 h 206"/>
                <a:gd name="T70" fmla="*/ 1618 w 89"/>
                <a:gd name="T71" fmla="*/ 1088 h 206"/>
                <a:gd name="T72" fmla="*/ 1829 w 89"/>
                <a:gd name="T73" fmla="*/ 942 h 206"/>
                <a:gd name="T74" fmla="*/ 1806 w 89"/>
                <a:gd name="T75" fmla="*/ 814 h 206"/>
                <a:gd name="T76" fmla="*/ 1742 w 89"/>
                <a:gd name="T77" fmla="*/ 626 h 206"/>
                <a:gd name="T78" fmla="*/ 1618 w 89"/>
                <a:gd name="T79" fmla="*/ 416 h 206"/>
                <a:gd name="T80" fmla="*/ 1536 w 89"/>
                <a:gd name="T81" fmla="*/ 210 h 206"/>
                <a:gd name="T82" fmla="*/ 1178 w 89"/>
                <a:gd name="T83" fmla="*/ 0 h 206"/>
                <a:gd name="T84" fmla="*/ 1155 w 89"/>
                <a:gd name="T85" fmla="*/ 229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6"/>
                <a:gd name="T131" fmla="*/ 89 w 89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6">
                  <a:moveTo>
                    <a:pt x="55" y="11"/>
                  </a:moveTo>
                  <a:lnTo>
                    <a:pt x="45" y="8"/>
                  </a:lnTo>
                  <a:lnTo>
                    <a:pt x="42" y="15"/>
                  </a:lnTo>
                  <a:lnTo>
                    <a:pt x="37" y="15"/>
                  </a:lnTo>
                  <a:lnTo>
                    <a:pt x="32" y="20"/>
                  </a:lnTo>
                  <a:lnTo>
                    <a:pt x="32" y="27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1"/>
                  </a:lnTo>
                  <a:lnTo>
                    <a:pt x="14" y="70"/>
                  </a:lnTo>
                  <a:lnTo>
                    <a:pt x="20" y="73"/>
                  </a:lnTo>
                  <a:lnTo>
                    <a:pt x="18" y="80"/>
                  </a:lnTo>
                  <a:lnTo>
                    <a:pt x="8" y="80"/>
                  </a:lnTo>
                  <a:lnTo>
                    <a:pt x="4" y="89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11" y="119"/>
                  </a:lnTo>
                  <a:lnTo>
                    <a:pt x="11" y="124"/>
                  </a:lnTo>
                  <a:lnTo>
                    <a:pt x="8" y="128"/>
                  </a:lnTo>
                  <a:lnTo>
                    <a:pt x="8" y="140"/>
                  </a:lnTo>
                  <a:lnTo>
                    <a:pt x="4" y="143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4" y="165"/>
                  </a:lnTo>
                  <a:lnTo>
                    <a:pt x="4" y="168"/>
                  </a:lnTo>
                  <a:lnTo>
                    <a:pt x="4" y="175"/>
                  </a:lnTo>
                  <a:lnTo>
                    <a:pt x="10" y="184"/>
                  </a:lnTo>
                  <a:lnTo>
                    <a:pt x="14" y="186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4" y="196"/>
                  </a:lnTo>
                  <a:lnTo>
                    <a:pt x="15" y="199"/>
                  </a:lnTo>
                  <a:lnTo>
                    <a:pt x="17" y="202"/>
                  </a:lnTo>
                  <a:lnTo>
                    <a:pt x="17" y="206"/>
                  </a:lnTo>
                  <a:lnTo>
                    <a:pt x="25" y="206"/>
                  </a:lnTo>
                  <a:lnTo>
                    <a:pt x="30" y="205"/>
                  </a:lnTo>
                  <a:lnTo>
                    <a:pt x="31" y="200"/>
                  </a:lnTo>
                  <a:lnTo>
                    <a:pt x="32" y="196"/>
                  </a:lnTo>
                  <a:lnTo>
                    <a:pt x="37" y="195"/>
                  </a:lnTo>
                  <a:lnTo>
                    <a:pt x="45" y="196"/>
                  </a:lnTo>
                  <a:lnTo>
                    <a:pt x="49" y="179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2"/>
                  </a:lnTo>
                  <a:lnTo>
                    <a:pt x="51" y="158"/>
                  </a:lnTo>
                  <a:lnTo>
                    <a:pt x="54" y="155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5"/>
                  </a:lnTo>
                  <a:lnTo>
                    <a:pt x="65" y="143"/>
                  </a:lnTo>
                  <a:lnTo>
                    <a:pt x="66" y="140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7"/>
                  </a:lnTo>
                  <a:lnTo>
                    <a:pt x="49" y="124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2"/>
                  </a:lnTo>
                  <a:lnTo>
                    <a:pt x="55" y="93"/>
                  </a:lnTo>
                  <a:lnTo>
                    <a:pt x="61" y="86"/>
                  </a:lnTo>
                  <a:lnTo>
                    <a:pt x="69" y="79"/>
                  </a:lnTo>
                  <a:lnTo>
                    <a:pt x="70" y="76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1"/>
                  </a:lnTo>
                  <a:lnTo>
                    <a:pt x="75" y="56"/>
                  </a:lnTo>
                  <a:lnTo>
                    <a:pt x="77" y="52"/>
                  </a:lnTo>
                  <a:lnTo>
                    <a:pt x="79" y="46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39"/>
                  </a:lnTo>
                  <a:lnTo>
                    <a:pt x="85" y="35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77" y="20"/>
                  </a:lnTo>
                  <a:lnTo>
                    <a:pt x="77" y="14"/>
                  </a:lnTo>
                  <a:lnTo>
                    <a:pt x="73" y="10"/>
                  </a:lnTo>
                  <a:lnTo>
                    <a:pt x="61" y="4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5" y="1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7" name="Freeform 1244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3587 w 172"/>
                <a:gd name="T1" fmla="*/ 82 h 205"/>
                <a:gd name="T2" fmla="*/ 3253 w 172"/>
                <a:gd name="T3" fmla="*/ 64 h 205"/>
                <a:gd name="T4" fmla="*/ 3170 w 172"/>
                <a:gd name="T5" fmla="*/ 0 h 205"/>
                <a:gd name="T6" fmla="*/ 3042 w 172"/>
                <a:gd name="T7" fmla="*/ 64 h 205"/>
                <a:gd name="T8" fmla="*/ 2895 w 172"/>
                <a:gd name="T9" fmla="*/ 293 h 205"/>
                <a:gd name="T10" fmla="*/ 2731 w 172"/>
                <a:gd name="T11" fmla="*/ 82 h 205"/>
                <a:gd name="T12" fmla="*/ 2602 w 172"/>
                <a:gd name="T13" fmla="*/ 334 h 205"/>
                <a:gd name="T14" fmla="*/ 2373 w 172"/>
                <a:gd name="T15" fmla="*/ 439 h 205"/>
                <a:gd name="T16" fmla="*/ 2181 w 172"/>
                <a:gd name="T17" fmla="*/ 439 h 205"/>
                <a:gd name="T18" fmla="*/ 1929 w 172"/>
                <a:gd name="T19" fmla="*/ 627 h 205"/>
                <a:gd name="T20" fmla="*/ 1888 w 172"/>
                <a:gd name="T21" fmla="*/ 837 h 205"/>
                <a:gd name="T22" fmla="*/ 1741 w 172"/>
                <a:gd name="T23" fmla="*/ 1066 h 205"/>
                <a:gd name="T24" fmla="*/ 1594 w 172"/>
                <a:gd name="T25" fmla="*/ 1277 h 205"/>
                <a:gd name="T26" fmla="*/ 1530 w 172"/>
                <a:gd name="T27" fmla="*/ 1423 h 205"/>
                <a:gd name="T28" fmla="*/ 1278 w 172"/>
                <a:gd name="T29" fmla="*/ 1903 h 205"/>
                <a:gd name="T30" fmla="*/ 1072 w 172"/>
                <a:gd name="T31" fmla="*/ 2155 h 205"/>
                <a:gd name="T32" fmla="*/ 1072 w 172"/>
                <a:gd name="T33" fmla="*/ 2283 h 205"/>
                <a:gd name="T34" fmla="*/ 820 w 172"/>
                <a:gd name="T35" fmla="*/ 2594 h 205"/>
                <a:gd name="T36" fmla="*/ 651 w 172"/>
                <a:gd name="T37" fmla="*/ 2640 h 205"/>
                <a:gd name="T38" fmla="*/ 504 w 172"/>
                <a:gd name="T39" fmla="*/ 2787 h 205"/>
                <a:gd name="T40" fmla="*/ 229 w 172"/>
                <a:gd name="T41" fmla="*/ 2910 h 205"/>
                <a:gd name="T42" fmla="*/ 64 w 172"/>
                <a:gd name="T43" fmla="*/ 3057 h 205"/>
                <a:gd name="T44" fmla="*/ 23 w 172"/>
                <a:gd name="T45" fmla="*/ 3226 h 205"/>
                <a:gd name="T46" fmla="*/ 23 w 172"/>
                <a:gd name="T47" fmla="*/ 3308 h 205"/>
                <a:gd name="T48" fmla="*/ 0 w 172"/>
                <a:gd name="T49" fmla="*/ 3432 h 205"/>
                <a:gd name="T50" fmla="*/ 23 w 172"/>
                <a:gd name="T51" fmla="*/ 3642 h 205"/>
                <a:gd name="T52" fmla="*/ 147 w 172"/>
                <a:gd name="T53" fmla="*/ 3725 h 205"/>
                <a:gd name="T54" fmla="*/ 64 w 172"/>
                <a:gd name="T55" fmla="*/ 3853 h 205"/>
                <a:gd name="T56" fmla="*/ 147 w 172"/>
                <a:gd name="T57" fmla="*/ 3958 h 205"/>
                <a:gd name="T58" fmla="*/ 64 w 172"/>
                <a:gd name="T59" fmla="*/ 4022 h 205"/>
                <a:gd name="T60" fmla="*/ 147 w 172"/>
                <a:gd name="T61" fmla="*/ 4168 h 205"/>
                <a:gd name="T62" fmla="*/ 275 w 172"/>
                <a:gd name="T63" fmla="*/ 4292 h 205"/>
                <a:gd name="T64" fmla="*/ 733 w 172"/>
                <a:gd name="T65" fmla="*/ 4146 h 205"/>
                <a:gd name="T66" fmla="*/ 944 w 172"/>
                <a:gd name="T67" fmla="*/ 4022 h 205"/>
                <a:gd name="T68" fmla="*/ 1026 w 172"/>
                <a:gd name="T69" fmla="*/ 3853 h 205"/>
                <a:gd name="T70" fmla="*/ 1132 w 172"/>
                <a:gd name="T71" fmla="*/ 4063 h 205"/>
                <a:gd name="T72" fmla="*/ 1324 w 172"/>
                <a:gd name="T73" fmla="*/ 3706 h 205"/>
                <a:gd name="T74" fmla="*/ 1384 w 172"/>
                <a:gd name="T75" fmla="*/ 3285 h 205"/>
                <a:gd name="T76" fmla="*/ 1237 w 172"/>
                <a:gd name="T77" fmla="*/ 2658 h 205"/>
                <a:gd name="T78" fmla="*/ 1576 w 172"/>
                <a:gd name="T79" fmla="*/ 2302 h 205"/>
                <a:gd name="T80" fmla="*/ 1594 w 172"/>
                <a:gd name="T81" fmla="*/ 1803 h 205"/>
                <a:gd name="T82" fmla="*/ 1869 w 172"/>
                <a:gd name="T83" fmla="*/ 1446 h 205"/>
                <a:gd name="T84" fmla="*/ 1929 w 172"/>
                <a:gd name="T85" fmla="*/ 1130 h 205"/>
                <a:gd name="T86" fmla="*/ 2309 w 172"/>
                <a:gd name="T87" fmla="*/ 1007 h 205"/>
                <a:gd name="T88" fmla="*/ 2309 w 172"/>
                <a:gd name="T89" fmla="*/ 732 h 205"/>
                <a:gd name="T90" fmla="*/ 2813 w 172"/>
                <a:gd name="T91" fmla="*/ 773 h 205"/>
                <a:gd name="T92" fmla="*/ 3024 w 172"/>
                <a:gd name="T93" fmla="*/ 439 h 205"/>
                <a:gd name="T94" fmla="*/ 3399 w 172"/>
                <a:gd name="T95" fmla="*/ 421 h 205"/>
                <a:gd name="T96" fmla="*/ 3610 w 172"/>
                <a:gd name="T97" fmla="*/ 35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8" name="Freeform 1245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3587 w 172"/>
                <a:gd name="T1" fmla="*/ 82 h 205"/>
                <a:gd name="T2" fmla="*/ 3253 w 172"/>
                <a:gd name="T3" fmla="*/ 64 h 205"/>
                <a:gd name="T4" fmla="*/ 3170 w 172"/>
                <a:gd name="T5" fmla="*/ 0 h 205"/>
                <a:gd name="T6" fmla="*/ 3042 w 172"/>
                <a:gd name="T7" fmla="*/ 64 h 205"/>
                <a:gd name="T8" fmla="*/ 2895 w 172"/>
                <a:gd name="T9" fmla="*/ 293 h 205"/>
                <a:gd name="T10" fmla="*/ 2731 w 172"/>
                <a:gd name="T11" fmla="*/ 82 h 205"/>
                <a:gd name="T12" fmla="*/ 2602 w 172"/>
                <a:gd name="T13" fmla="*/ 334 h 205"/>
                <a:gd name="T14" fmla="*/ 2373 w 172"/>
                <a:gd name="T15" fmla="*/ 439 h 205"/>
                <a:gd name="T16" fmla="*/ 2181 w 172"/>
                <a:gd name="T17" fmla="*/ 439 h 205"/>
                <a:gd name="T18" fmla="*/ 1929 w 172"/>
                <a:gd name="T19" fmla="*/ 627 h 205"/>
                <a:gd name="T20" fmla="*/ 1888 w 172"/>
                <a:gd name="T21" fmla="*/ 837 h 205"/>
                <a:gd name="T22" fmla="*/ 1741 w 172"/>
                <a:gd name="T23" fmla="*/ 1066 h 205"/>
                <a:gd name="T24" fmla="*/ 1594 w 172"/>
                <a:gd name="T25" fmla="*/ 1277 h 205"/>
                <a:gd name="T26" fmla="*/ 1530 w 172"/>
                <a:gd name="T27" fmla="*/ 1423 h 205"/>
                <a:gd name="T28" fmla="*/ 1278 w 172"/>
                <a:gd name="T29" fmla="*/ 1903 h 205"/>
                <a:gd name="T30" fmla="*/ 1072 w 172"/>
                <a:gd name="T31" fmla="*/ 2155 h 205"/>
                <a:gd name="T32" fmla="*/ 1072 w 172"/>
                <a:gd name="T33" fmla="*/ 2283 h 205"/>
                <a:gd name="T34" fmla="*/ 820 w 172"/>
                <a:gd name="T35" fmla="*/ 2594 h 205"/>
                <a:gd name="T36" fmla="*/ 651 w 172"/>
                <a:gd name="T37" fmla="*/ 2640 h 205"/>
                <a:gd name="T38" fmla="*/ 504 w 172"/>
                <a:gd name="T39" fmla="*/ 2787 h 205"/>
                <a:gd name="T40" fmla="*/ 229 w 172"/>
                <a:gd name="T41" fmla="*/ 2910 h 205"/>
                <a:gd name="T42" fmla="*/ 64 w 172"/>
                <a:gd name="T43" fmla="*/ 3057 h 205"/>
                <a:gd name="T44" fmla="*/ 23 w 172"/>
                <a:gd name="T45" fmla="*/ 3226 h 205"/>
                <a:gd name="T46" fmla="*/ 23 w 172"/>
                <a:gd name="T47" fmla="*/ 3308 h 205"/>
                <a:gd name="T48" fmla="*/ 0 w 172"/>
                <a:gd name="T49" fmla="*/ 3432 h 205"/>
                <a:gd name="T50" fmla="*/ 23 w 172"/>
                <a:gd name="T51" fmla="*/ 3642 h 205"/>
                <a:gd name="T52" fmla="*/ 147 w 172"/>
                <a:gd name="T53" fmla="*/ 3725 h 205"/>
                <a:gd name="T54" fmla="*/ 64 w 172"/>
                <a:gd name="T55" fmla="*/ 3853 h 205"/>
                <a:gd name="T56" fmla="*/ 147 w 172"/>
                <a:gd name="T57" fmla="*/ 3958 h 205"/>
                <a:gd name="T58" fmla="*/ 64 w 172"/>
                <a:gd name="T59" fmla="*/ 4022 h 205"/>
                <a:gd name="T60" fmla="*/ 147 w 172"/>
                <a:gd name="T61" fmla="*/ 4168 h 205"/>
                <a:gd name="T62" fmla="*/ 275 w 172"/>
                <a:gd name="T63" fmla="*/ 4292 h 205"/>
                <a:gd name="T64" fmla="*/ 733 w 172"/>
                <a:gd name="T65" fmla="*/ 4146 h 205"/>
                <a:gd name="T66" fmla="*/ 944 w 172"/>
                <a:gd name="T67" fmla="*/ 4022 h 205"/>
                <a:gd name="T68" fmla="*/ 1026 w 172"/>
                <a:gd name="T69" fmla="*/ 3853 h 205"/>
                <a:gd name="T70" fmla="*/ 1132 w 172"/>
                <a:gd name="T71" fmla="*/ 4063 h 205"/>
                <a:gd name="T72" fmla="*/ 1324 w 172"/>
                <a:gd name="T73" fmla="*/ 3706 h 205"/>
                <a:gd name="T74" fmla="*/ 1384 w 172"/>
                <a:gd name="T75" fmla="*/ 3285 h 205"/>
                <a:gd name="T76" fmla="*/ 1237 w 172"/>
                <a:gd name="T77" fmla="*/ 2658 h 205"/>
                <a:gd name="T78" fmla="*/ 1576 w 172"/>
                <a:gd name="T79" fmla="*/ 2302 h 205"/>
                <a:gd name="T80" fmla="*/ 1594 w 172"/>
                <a:gd name="T81" fmla="*/ 1803 h 205"/>
                <a:gd name="T82" fmla="*/ 1869 w 172"/>
                <a:gd name="T83" fmla="*/ 1446 h 205"/>
                <a:gd name="T84" fmla="*/ 1929 w 172"/>
                <a:gd name="T85" fmla="*/ 1130 h 205"/>
                <a:gd name="T86" fmla="*/ 2309 w 172"/>
                <a:gd name="T87" fmla="*/ 1007 h 205"/>
                <a:gd name="T88" fmla="*/ 2309 w 172"/>
                <a:gd name="T89" fmla="*/ 732 h 205"/>
                <a:gd name="T90" fmla="*/ 2813 w 172"/>
                <a:gd name="T91" fmla="*/ 773 h 205"/>
                <a:gd name="T92" fmla="*/ 3024 w 172"/>
                <a:gd name="T93" fmla="*/ 439 h 205"/>
                <a:gd name="T94" fmla="*/ 3399 w 172"/>
                <a:gd name="T95" fmla="*/ 421 h 205"/>
                <a:gd name="T96" fmla="*/ 3610 w 172"/>
                <a:gd name="T97" fmla="*/ 35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49" name="Freeform 1247"/>
            <p:cNvSpPr>
              <a:spLocks noChangeAspect="1"/>
            </p:cNvSpPr>
            <p:nvPr/>
          </p:nvSpPr>
          <p:spPr bwMode="auto">
            <a:xfrm>
              <a:off x="1275" y="949"/>
              <a:ext cx="788" cy="944"/>
            </a:xfrm>
            <a:custGeom>
              <a:avLst/>
              <a:gdLst>
                <a:gd name="T0" fmla="*/ 3587 w 172"/>
                <a:gd name="T1" fmla="*/ 82 h 206"/>
                <a:gd name="T2" fmla="*/ 3253 w 172"/>
                <a:gd name="T3" fmla="*/ 64 h 206"/>
                <a:gd name="T4" fmla="*/ 3170 w 172"/>
                <a:gd name="T5" fmla="*/ 0 h 206"/>
                <a:gd name="T6" fmla="*/ 3042 w 172"/>
                <a:gd name="T7" fmla="*/ 64 h 206"/>
                <a:gd name="T8" fmla="*/ 2895 w 172"/>
                <a:gd name="T9" fmla="*/ 293 h 206"/>
                <a:gd name="T10" fmla="*/ 2731 w 172"/>
                <a:gd name="T11" fmla="*/ 82 h 206"/>
                <a:gd name="T12" fmla="*/ 2602 w 172"/>
                <a:gd name="T13" fmla="*/ 357 h 206"/>
                <a:gd name="T14" fmla="*/ 2373 w 172"/>
                <a:gd name="T15" fmla="*/ 463 h 206"/>
                <a:gd name="T16" fmla="*/ 2181 w 172"/>
                <a:gd name="T17" fmla="*/ 440 h 206"/>
                <a:gd name="T18" fmla="*/ 1929 w 172"/>
                <a:gd name="T19" fmla="*/ 609 h 206"/>
                <a:gd name="T20" fmla="*/ 1888 w 172"/>
                <a:gd name="T21" fmla="*/ 820 h 206"/>
                <a:gd name="T22" fmla="*/ 1741 w 172"/>
                <a:gd name="T23" fmla="*/ 1072 h 206"/>
                <a:gd name="T24" fmla="*/ 1594 w 172"/>
                <a:gd name="T25" fmla="*/ 1260 h 206"/>
                <a:gd name="T26" fmla="*/ 1530 w 172"/>
                <a:gd name="T27" fmla="*/ 1430 h 206"/>
                <a:gd name="T28" fmla="*/ 1278 w 172"/>
                <a:gd name="T29" fmla="*/ 1888 h 206"/>
                <a:gd name="T30" fmla="*/ 1072 w 172"/>
                <a:gd name="T31" fmla="*/ 2163 h 206"/>
                <a:gd name="T32" fmla="*/ 1072 w 172"/>
                <a:gd name="T33" fmla="*/ 2268 h 206"/>
                <a:gd name="T34" fmla="*/ 820 w 172"/>
                <a:gd name="T35" fmla="*/ 2603 h 206"/>
                <a:gd name="T36" fmla="*/ 651 w 172"/>
                <a:gd name="T37" fmla="*/ 2626 h 206"/>
                <a:gd name="T38" fmla="*/ 504 w 172"/>
                <a:gd name="T39" fmla="*/ 2791 h 206"/>
                <a:gd name="T40" fmla="*/ 229 w 172"/>
                <a:gd name="T41" fmla="*/ 2942 h 206"/>
                <a:gd name="T42" fmla="*/ 64 w 172"/>
                <a:gd name="T43" fmla="*/ 3089 h 206"/>
                <a:gd name="T44" fmla="*/ 23 w 172"/>
                <a:gd name="T45" fmla="*/ 3235 h 206"/>
                <a:gd name="T46" fmla="*/ 23 w 172"/>
                <a:gd name="T47" fmla="*/ 3318 h 206"/>
                <a:gd name="T48" fmla="*/ 0 w 172"/>
                <a:gd name="T49" fmla="*/ 3464 h 206"/>
                <a:gd name="T50" fmla="*/ 23 w 172"/>
                <a:gd name="T51" fmla="*/ 3634 h 206"/>
                <a:gd name="T52" fmla="*/ 147 w 172"/>
                <a:gd name="T53" fmla="*/ 3739 h 206"/>
                <a:gd name="T54" fmla="*/ 64 w 172"/>
                <a:gd name="T55" fmla="*/ 3845 h 206"/>
                <a:gd name="T56" fmla="*/ 147 w 172"/>
                <a:gd name="T57" fmla="*/ 3968 h 206"/>
                <a:gd name="T58" fmla="*/ 64 w 172"/>
                <a:gd name="T59" fmla="*/ 4051 h 206"/>
                <a:gd name="T60" fmla="*/ 147 w 172"/>
                <a:gd name="T61" fmla="*/ 4179 h 206"/>
                <a:gd name="T62" fmla="*/ 275 w 172"/>
                <a:gd name="T63" fmla="*/ 4326 h 206"/>
                <a:gd name="T64" fmla="*/ 733 w 172"/>
                <a:gd name="T65" fmla="*/ 4138 h 206"/>
                <a:gd name="T66" fmla="*/ 944 w 172"/>
                <a:gd name="T67" fmla="*/ 4033 h 206"/>
                <a:gd name="T68" fmla="*/ 1026 w 172"/>
                <a:gd name="T69" fmla="*/ 3845 h 206"/>
                <a:gd name="T70" fmla="*/ 1132 w 172"/>
                <a:gd name="T71" fmla="*/ 4051 h 206"/>
                <a:gd name="T72" fmla="*/ 1324 w 172"/>
                <a:gd name="T73" fmla="*/ 3739 h 206"/>
                <a:gd name="T74" fmla="*/ 1384 w 172"/>
                <a:gd name="T75" fmla="*/ 3295 h 206"/>
                <a:gd name="T76" fmla="*/ 1237 w 172"/>
                <a:gd name="T77" fmla="*/ 2667 h 206"/>
                <a:gd name="T78" fmla="*/ 1576 w 172"/>
                <a:gd name="T79" fmla="*/ 2333 h 206"/>
                <a:gd name="T80" fmla="*/ 1594 w 172"/>
                <a:gd name="T81" fmla="*/ 1806 h 206"/>
                <a:gd name="T82" fmla="*/ 1869 w 172"/>
                <a:gd name="T83" fmla="*/ 1448 h 206"/>
                <a:gd name="T84" fmla="*/ 1929 w 172"/>
                <a:gd name="T85" fmla="*/ 1114 h 206"/>
                <a:gd name="T86" fmla="*/ 2309 w 172"/>
                <a:gd name="T87" fmla="*/ 1031 h 206"/>
                <a:gd name="T88" fmla="*/ 2309 w 172"/>
                <a:gd name="T89" fmla="*/ 756 h 206"/>
                <a:gd name="T90" fmla="*/ 2813 w 172"/>
                <a:gd name="T91" fmla="*/ 756 h 206"/>
                <a:gd name="T92" fmla="*/ 3024 w 172"/>
                <a:gd name="T93" fmla="*/ 440 h 206"/>
                <a:gd name="T94" fmla="*/ 3399 w 172"/>
                <a:gd name="T95" fmla="*/ 399 h 206"/>
                <a:gd name="T96" fmla="*/ 3610 w 172"/>
                <a:gd name="T97" fmla="*/ 357 h 2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6"/>
                <a:gd name="T149" fmla="*/ 172 w 172"/>
                <a:gd name="T150" fmla="*/ 206 h 2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6">
                  <a:moveTo>
                    <a:pt x="159" y="12"/>
                  </a:moveTo>
                  <a:lnTo>
                    <a:pt x="165" y="10"/>
                  </a:lnTo>
                  <a:lnTo>
                    <a:pt x="171" y="4"/>
                  </a:lnTo>
                  <a:lnTo>
                    <a:pt x="159" y="1"/>
                  </a:lnTo>
                  <a:lnTo>
                    <a:pt x="156" y="1"/>
                  </a:lnTo>
                  <a:lnTo>
                    <a:pt x="155" y="3"/>
                  </a:lnTo>
                  <a:lnTo>
                    <a:pt x="152" y="7"/>
                  </a:lnTo>
                  <a:lnTo>
                    <a:pt x="151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5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10"/>
                  </a:lnTo>
                  <a:lnTo>
                    <a:pt x="123" y="14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14" y="19"/>
                  </a:lnTo>
                  <a:lnTo>
                    <a:pt x="113" y="22"/>
                  </a:lnTo>
                  <a:lnTo>
                    <a:pt x="110" y="24"/>
                  </a:lnTo>
                  <a:lnTo>
                    <a:pt x="106" y="24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5"/>
                  </a:lnTo>
                  <a:lnTo>
                    <a:pt x="92" y="29"/>
                  </a:lnTo>
                  <a:lnTo>
                    <a:pt x="87" y="36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85" y="45"/>
                  </a:lnTo>
                  <a:lnTo>
                    <a:pt x="82" y="45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70"/>
                  </a:lnTo>
                  <a:lnTo>
                    <a:pt x="68" y="76"/>
                  </a:lnTo>
                  <a:lnTo>
                    <a:pt x="61" y="90"/>
                  </a:lnTo>
                  <a:lnTo>
                    <a:pt x="59" y="99"/>
                  </a:lnTo>
                  <a:lnTo>
                    <a:pt x="56" y="101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1" y="108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5"/>
                  </a:lnTo>
                  <a:lnTo>
                    <a:pt x="34" y="124"/>
                  </a:lnTo>
                  <a:lnTo>
                    <a:pt x="31" y="125"/>
                  </a:lnTo>
                  <a:lnTo>
                    <a:pt x="30" y="127"/>
                  </a:lnTo>
                  <a:lnTo>
                    <a:pt x="28" y="130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40"/>
                  </a:lnTo>
                  <a:lnTo>
                    <a:pt x="8" y="142"/>
                  </a:lnTo>
                  <a:lnTo>
                    <a:pt x="7" y="145"/>
                  </a:lnTo>
                  <a:lnTo>
                    <a:pt x="3" y="147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3" y="155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0" y="165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1" y="181"/>
                  </a:lnTo>
                  <a:lnTo>
                    <a:pt x="7" y="178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3" y="183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0"/>
                  </a:lnTo>
                  <a:lnTo>
                    <a:pt x="4" y="193"/>
                  </a:lnTo>
                  <a:lnTo>
                    <a:pt x="3" y="193"/>
                  </a:lnTo>
                  <a:lnTo>
                    <a:pt x="1" y="193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3"/>
                  </a:lnTo>
                  <a:lnTo>
                    <a:pt x="13" y="206"/>
                  </a:lnTo>
                  <a:lnTo>
                    <a:pt x="22" y="206"/>
                  </a:lnTo>
                  <a:lnTo>
                    <a:pt x="31" y="203"/>
                  </a:lnTo>
                  <a:lnTo>
                    <a:pt x="35" y="197"/>
                  </a:lnTo>
                  <a:lnTo>
                    <a:pt x="39" y="192"/>
                  </a:lnTo>
                  <a:lnTo>
                    <a:pt x="42" y="193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3"/>
                  </a:lnTo>
                  <a:lnTo>
                    <a:pt x="49" y="183"/>
                  </a:lnTo>
                  <a:lnTo>
                    <a:pt x="51" y="186"/>
                  </a:lnTo>
                  <a:lnTo>
                    <a:pt x="52" y="190"/>
                  </a:lnTo>
                  <a:lnTo>
                    <a:pt x="54" y="193"/>
                  </a:lnTo>
                  <a:lnTo>
                    <a:pt x="56" y="193"/>
                  </a:lnTo>
                  <a:lnTo>
                    <a:pt x="59" y="181"/>
                  </a:lnTo>
                  <a:lnTo>
                    <a:pt x="63" y="178"/>
                  </a:lnTo>
                  <a:lnTo>
                    <a:pt x="63" y="166"/>
                  </a:lnTo>
                  <a:lnTo>
                    <a:pt x="66" y="162"/>
                  </a:lnTo>
                  <a:lnTo>
                    <a:pt x="66" y="157"/>
                  </a:lnTo>
                  <a:lnTo>
                    <a:pt x="61" y="152"/>
                  </a:lnTo>
                  <a:lnTo>
                    <a:pt x="61" y="142"/>
                  </a:lnTo>
                  <a:lnTo>
                    <a:pt x="59" y="127"/>
                  </a:lnTo>
                  <a:lnTo>
                    <a:pt x="63" y="118"/>
                  </a:lnTo>
                  <a:lnTo>
                    <a:pt x="73" y="118"/>
                  </a:lnTo>
                  <a:lnTo>
                    <a:pt x="75" y="111"/>
                  </a:lnTo>
                  <a:lnTo>
                    <a:pt x="69" y="108"/>
                  </a:lnTo>
                  <a:lnTo>
                    <a:pt x="76" y="99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6"/>
                  </a:lnTo>
                  <a:lnTo>
                    <a:pt x="89" y="69"/>
                  </a:lnTo>
                  <a:lnTo>
                    <a:pt x="87" y="65"/>
                  </a:lnTo>
                  <a:lnTo>
                    <a:pt x="87" y="58"/>
                  </a:lnTo>
                  <a:lnTo>
                    <a:pt x="92" y="53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10" y="49"/>
                  </a:lnTo>
                  <a:lnTo>
                    <a:pt x="110" y="39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16" y="32"/>
                  </a:lnTo>
                  <a:lnTo>
                    <a:pt x="128" y="39"/>
                  </a:lnTo>
                  <a:lnTo>
                    <a:pt x="134" y="36"/>
                  </a:lnTo>
                  <a:lnTo>
                    <a:pt x="141" y="39"/>
                  </a:lnTo>
                  <a:lnTo>
                    <a:pt x="144" y="29"/>
                  </a:lnTo>
                  <a:lnTo>
                    <a:pt x="144" y="21"/>
                  </a:lnTo>
                  <a:lnTo>
                    <a:pt x="148" y="17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5" y="25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0" name="Freeform 1248"/>
            <p:cNvSpPr>
              <a:spLocks noChangeAspect="1"/>
            </p:cNvSpPr>
            <p:nvPr/>
          </p:nvSpPr>
          <p:spPr bwMode="auto">
            <a:xfrm>
              <a:off x="1389" y="2900"/>
              <a:ext cx="65" cy="110"/>
            </a:xfrm>
            <a:custGeom>
              <a:avLst/>
              <a:gdLst>
                <a:gd name="T0" fmla="*/ 214 w 14"/>
                <a:gd name="T1" fmla="*/ 105 h 24"/>
                <a:gd name="T2" fmla="*/ 214 w 14"/>
                <a:gd name="T3" fmla="*/ 0 h 24"/>
                <a:gd name="T4" fmla="*/ 279 w 14"/>
                <a:gd name="T5" fmla="*/ 0 h 24"/>
                <a:gd name="T6" fmla="*/ 279 w 14"/>
                <a:gd name="T7" fmla="*/ 128 h 24"/>
                <a:gd name="T8" fmla="*/ 302 w 14"/>
                <a:gd name="T9" fmla="*/ 147 h 24"/>
                <a:gd name="T10" fmla="*/ 302 w 14"/>
                <a:gd name="T11" fmla="*/ 275 h 24"/>
                <a:gd name="T12" fmla="*/ 279 w 14"/>
                <a:gd name="T13" fmla="*/ 335 h 24"/>
                <a:gd name="T14" fmla="*/ 279 w 14"/>
                <a:gd name="T15" fmla="*/ 399 h 24"/>
                <a:gd name="T16" fmla="*/ 214 w 14"/>
                <a:gd name="T17" fmla="*/ 504 h 24"/>
                <a:gd name="T18" fmla="*/ 153 w 14"/>
                <a:gd name="T19" fmla="*/ 504 h 24"/>
                <a:gd name="T20" fmla="*/ 107 w 14"/>
                <a:gd name="T21" fmla="*/ 463 h 24"/>
                <a:gd name="T22" fmla="*/ 130 w 14"/>
                <a:gd name="T23" fmla="*/ 422 h 24"/>
                <a:gd name="T24" fmla="*/ 65 w 14"/>
                <a:gd name="T25" fmla="*/ 399 h 24"/>
                <a:gd name="T26" fmla="*/ 130 w 14"/>
                <a:gd name="T27" fmla="*/ 358 h 24"/>
                <a:gd name="T28" fmla="*/ 42 w 14"/>
                <a:gd name="T29" fmla="*/ 335 h 24"/>
                <a:gd name="T30" fmla="*/ 107 w 14"/>
                <a:gd name="T31" fmla="*/ 293 h 24"/>
                <a:gd name="T32" fmla="*/ 42 w 14"/>
                <a:gd name="T33" fmla="*/ 275 h 24"/>
                <a:gd name="T34" fmla="*/ 0 w 14"/>
                <a:gd name="T35" fmla="*/ 188 h 24"/>
                <a:gd name="T36" fmla="*/ 65 w 14"/>
                <a:gd name="T37" fmla="*/ 188 h 24"/>
                <a:gd name="T38" fmla="*/ 65 w 14"/>
                <a:gd name="T39" fmla="*/ 128 h 24"/>
                <a:gd name="T40" fmla="*/ 130 w 14"/>
                <a:gd name="T41" fmla="*/ 128 h 24"/>
                <a:gd name="T42" fmla="*/ 214 w 14"/>
                <a:gd name="T43" fmla="*/ 105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4"/>
                <a:gd name="T68" fmla="*/ 14 w 14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4">
                  <a:moveTo>
                    <a:pt x="10" y="5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1" name="Freeform 1249"/>
            <p:cNvSpPr>
              <a:spLocks noChangeAspect="1"/>
            </p:cNvSpPr>
            <p:nvPr/>
          </p:nvSpPr>
          <p:spPr bwMode="auto">
            <a:xfrm>
              <a:off x="1101" y="2331"/>
              <a:ext cx="192" cy="129"/>
            </a:xfrm>
            <a:custGeom>
              <a:avLst/>
              <a:gdLst>
                <a:gd name="T0" fmla="*/ 773 w 42"/>
                <a:gd name="T1" fmla="*/ 488 h 28"/>
                <a:gd name="T2" fmla="*/ 773 w 42"/>
                <a:gd name="T3" fmla="*/ 424 h 28"/>
                <a:gd name="T4" fmla="*/ 855 w 42"/>
                <a:gd name="T5" fmla="*/ 424 h 28"/>
                <a:gd name="T6" fmla="*/ 878 w 42"/>
                <a:gd name="T7" fmla="*/ 359 h 28"/>
                <a:gd name="T8" fmla="*/ 878 w 42"/>
                <a:gd name="T9" fmla="*/ 299 h 28"/>
                <a:gd name="T10" fmla="*/ 814 w 42"/>
                <a:gd name="T11" fmla="*/ 235 h 28"/>
                <a:gd name="T12" fmla="*/ 731 w 42"/>
                <a:gd name="T13" fmla="*/ 170 h 28"/>
                <a:gd name="T14" fmla="*/ 773 w 42"/>
                <a:gd name="T15" fmla="*/ 129 h 28"/>
                <a:gd name="T16" fmla="*/ 709 w 42"/>
                <a:gd name="T17" fmla="*/ 65 h 28"/>
                <a:gd name="T18" fmla="*/ 585 w 42"/>
                <a:gd name="T19" fmla="*/ 23 h 28"/>
                <a:gd name="T20" fmla="*/ 462 w 42"/>
                <a:gd name="T21" fmla="*/ 23 h 28"/>
                <a:gd name="T22" fmla="*/ 357 w 42"/>
                <a:gd name="T23" fmla="*/ 65 h 28"/>
                <a:gd name="T24" fmla="*/ 293 w 42"/>
                <a:gd name="T25" fmla="*/ 23 h 28"/>
                <a:gd name="T26" fmla="*/ 210 w 42"/>
                <a:gd name="T27" fmla="*/ 0 h 28"/>
                <a:gd name="T28" fmla="*/ 123 w 42"/>
                <a:gd name="T29" fmla="*/ 23 h 28"/>
                <a:gd name="T30" fmla="*/ 0 w 42"/>
                <a:gd name="T31" fmla="*/ 65 h 28"/>
                <a:gd name="T32" fmla="*/ 64 w 42"/>
                <a:gd name="T33" fmla="*/ 83 h 28"/>
                <a:gd name="T34" fmla="*/ 123 w 42"/>
                <a:gd name="T35" fmla="*/ 170 h 28"/>
                <a:gd name="T36" fmla="*/ 169 w 42"/>
                <a:gd name="T37" fmla="*/ 235 h 28"/>
                <a:gd name="T38" fmla="*/ 293 w 42"/>
                <a:gd name="T39" fmla="*/ 299 h 28"/>
                <a:gd name="T40" fmla="*/ 293 w 42"/>
                <a:gd name="T41" fmla="*/ 299 h 28"/>
                <a:gd name="T42" fmla="*/ 375 w 42"/>
                <a:gd name="T43" fmla="*/ 359 h 28"/>
                <a:gd name="T44" fmla="*/ 375 w 42"/>
                <a:gd name="T45" fmla="*/ 424 h 28"/>
                <a:gd name="T46" fmla="*/ 503 w 42"/>
                <a:gd name="T47" fmla="*/ 424 h 28"/>
                <a:gd name="T48" fmla="*/ 562 w 42"/>
                <a:gd name="T49" fmla="*/ 511 h 28"/>
                <a:gd name="T50" fmla="*/ 709 w 42"/>
                <a:gd name="T51" fmla="*/ 594 h 28"/>
                <a:gd name="T52" fmla="*/ 773 w 42"/>
                <a:gd name="T53" fmla="*/ 594 h 28"/>
                <a:gd name="T54" fmla="*/ 773 w 42"/>
                <a:gd name="T55" fmla="*/ 530 h 28"/>
                <a:gd name="T56" fmla="*/ 773 w 42"/>
                <a:gd name="T57" fmla="*/ 48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28"/>
                <a:gd name="T89" fmla="*/ 42 w 42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28">
                  <a:moveTo>
                    <a:pt x="37" y="23"/>
                  </a:moveTo>
                  <a:lnTo>
                    <a:pt x="37" y="20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8"/>
                  </a:lnTo>
                  <a:lnTo>
                    <a:pt x="8" y="11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5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2" name="Freeform 1250"/>
            <p:cNvSpPr>
              <a:spLocks noChangeAspect="1"/>
            </p:cNvSpPr>
            <p:nvPr/>
          </p:nvSpPr>
          <p:spPr bwMode="auto">
            <a:xfrm>
              <a:off x="1101" y="2331"/>
              <a:ext cx="192" cy="129"/>
            </a:xfrm>
            <a:custGeom>
              <a:avLst/>
              <a:gdLst>
                <a:gd name="T0" fmla="*/ 773 w 42"/>
                <a:gd name="T1" fmla="*/ 488 h 28"/>
                <a:gd name="T2" fmla="*/ 773 w 42"/>
                <a:gd name="T3" fmla="*/ 424 h 28"/>
                <a:gd name="T4" fmla="*/ 855 w 42"/>
                <a:gd name="T5" fmla="*/ 424 h 28"/>
                <a:gd name="T6" fmla="*/ 878 w 42"/>
                <a:gd name="T7" fmla="*/ 359 h 28"/>
                <a:gd name="T8" fmla="*/ 878 w 42"/>
                <a:gd name="T9" fmla="*/ 299 h 28"/>
                <a:gd name="T10" fmla="*/ 814 w 42"/>
                <a:gd name="T11" fmla="*/ 235 h 28"/>
                <a:gd name="T12" fmla="*/ 731 w 42"/>
                <a:gd name="T13" fmla="*/ 170 h 28"/>
                <a:gd name="T14" fmla="*/ 773 w 42"/>
                <a:gd name="T15" fmla="*/ 129 h 28"/>
                <a:gd name="T16" fmla="*/ 709 w 42"/>
                <a:gd name="T17" fmla="*/ 65 h 28"/>
                <a:gd name="T18" fmla="*/ 585 w 42"/>
                <a:gd name="T19" fmla="*/ 23 h 28"/>
                <a:gd name="T20" fmla="*/ 462 w 42"/>
                <a:gd name="T21" fmla="*/ 23 h 28"/>
                <a:gd name="T22" fmla="*/ 357 w 42"/>
                <a:gd name="T23" fmla="*/ 65 h 28"/>
                <a:gd name="T24" fmla="*/ 293 w 42"/>
                <a:gd name="T25" fmla="*/ 23 h 28"/>
                <a:gd name="T26" fmla="*/ 210 w 42"/>
                <a:gd name="T27" fmla="*/ 0 h 28"/>
                <a:gd name="T28" fmla="*/ 123 w 42"/>
                <a:gd name="T29" fmla="*/ 23 h 28"/>
                <a:gd name="T30" fmla="*/ 0 w 42"/>
                <a:gd name="T31" fmla="*/ 65 h 28"/>
                <a:gd name="T32" fmla="*/ 64 w 42"/>
                <a:gd name="T33" fmla="*/ 83 h 28"/>
                <a:gd name="T34" fmla="*/ 123 w 42"/>
                <a:gd name="T35" fmla="*/ 170 h 28"/>
                <a:gd name="T36" fmla="*/ 169 w 42"/>
                <a:gd name="T37" fmla="*/ 235 h 28"/>
                <a:gd name="T38" fmla="*/ 293 w 42"/>
                <a:gd name="T39" fmla="*/ 299 h 28"/>
                <a:gd name="T40" fmla="*/ 293 w 42"/>
                <a:gd name="T41" fmla="*/ 299 h 28"/>
                <a:gd name="T42" fmla="*/ 375 w 42"/>
                <a:gd name="T43" fmla="*/ 359 h 28"/>
                <a:gd name="T44" fmla="*/ 375 w 42"/>
                <a:gd name="T45" fmla="*/ 424 h 28"/>
                <a:gd name="T46" fmla="*/ 503 w 42"/>
                <a:gd name="T47" fmla="*/ 424 h 28"/>
                <a:gd name="T48" fmla="*/ 562 w 42"/>
                <a:gd name="T49" fmla="*/ 511 h 28"/>
                <a:gd name="T50" fmla="*/ 709 w 42"/>
                <a:gd name="T51" fmla="*/ 594 h 28"/>
                <a:gd name="T52" fmla="*/ 773 w 42"/>
                <a:gd name="T53" fmla="*/ 594 h 28"/>
                <a:gd name="T54" fmla="*/ 773 w 42"/>
                <a:gd name="T55" fmla="*/ 530 h 28"/>
                <a:gd name="T56" fmla="*/ 773 w 42"/>
                <a:gd name="T57" fmla="*/ 48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28"/>
                <a:gd name="T89" fmla="*/ 42 w 42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28">
                  <a:moveTo>
                    <a:pt x="37" y="23"/>
                  </a:moveTo>
                  <a:lnTo>
                    <a:pt x="37" y="20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8"/>
                  </a:lnTo>
                  <a:lnTo>
                    <a:pt x="8" y="11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25"/>
                  </a:lnTo>
                  <a:lnTo>
                    <a:pt x="37" y="23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3" name="Freeform 1251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651 w 43"/>
                <a:gd name="T1" fmla="*/ 718 h 40"/>
                <a:gd name="T2" fmla="*/ 651 w 43"/>
                <a:gd name="T3" fmla="*/ 612 h 40"/>
                <a:gd name="T4" fmla="*/ 651 w 43"/>
                <a:gd name="T5" fmla="*/ 552 h 40"/>
                <a:gd name="T6" fmla="*/ 756 w 43"/>
                <a:gd name="T7" fmla="*/ 506 h 40"/>
                <a:gd name="T8" fmla="*/ 756 w 43"/>
                <a:gd name="T9" fmla="*/ 465 h 40"/>
                <a:gd name="T10" fmla="*/ 861 w 43"/>
                <a:gd name="T11" fmla="*/ 423 h 40"/>
                <a:gd name="T12" fmla="*/ 880 w 43"/>
                <a:gd name="T13" fmla="*/ 340 h 40"/>
                <a:gd name="T14" fmla="*/ 797 w 43"/>
                <a:gd name="T15" fmla="*/ 276 h 40"/>
                <a:gd name="T16" fmla="*/ 880 w 43"/>
                <a:gd name="T17" fmla="*/ 276 h 40"/>
                <a:gd name="T18" fmla="*/ 903 w 43"/>
                <a:gd name="T19" fmla="*/ 147 h 40"/>
                <a:gd name="T20" fmla="*/ 880 w 43"/>
                <a:gd name="T21" fmla="*/ 64 h 40"/>
                <a:gd name="T22" fmla="*/ 880 w 43"/>
                <a:gd name="T23" fmla="*/ 64 h 40"/>
                <a:gd name="T24" fmla="*/ 820 w 43"/>
                <a:gd name="T25" fmla="*/ 0 h 40"/>
                <a:gd name="T26" fmla="*/ 756 w 43"/>
                <a:gd name="T27" fmla="*/ 0 h 40"/>
                <a:gd name="T28" fmla="*/ 586 w 43"/>
                <a:gd name="T29" fmla="*/ 64 h 40"/>
                <a:gd name="T30" fmla="*/ 568 w 43"/>
                <a:gd name="T31" fmla="*/ 64 h 40"/>
                <a:gd name="T32" fmla="*/ 527 w 43"/>
                <a:gd name="T33" fmla="*/ 129 h 40"/>
                <a:gd name="T34" fmla="*/ 568 w 43"/>
                <a:gd name="T35" fmla="*/ 189 h 40"/>
                <a:gd name="T36" fmla="*/ 586 w 43"/>
                <a:gd name="T37" fmla="*/ 276 h 40"/>
                <a:gd name="T38" fmla="*/ 609 w 43"/>
                <a:gd name="T39" fmla="*/ 294 h 40"/>
                <a:gd name="T40" fmla="*/ 568 w 43"/>
                <a:gd name="T41" fmla="*/ 340 h 40"/>
                <a:gd name="T42" fmla="*/ 504 w 43"/>
                <a:gd name="T43" fmla="*/ 359 h 40"/>
                <a:gd name="T44" fmla="*/ 440 w 43"/>
                <a:gd name="T45" fmla="*/ 340 h 40"/>
                <a:gd name="T46" fmla="*/ 463 w 43"/>
                <a:gd name="T47" fmla="*/ 189 h 40"/>
                <a:gd name="T48" fmla="*/ 440 w 43"/>
                <a:gd name="T49" fmla="*/ 147 h 40"/>
                <a:gd name="T50" fmla="*/ 399 w 43"/>
                <a:gd name="T51" fmla="*/ 106 h 40"/>
                <a:gd name="T52" fmla="*/ 293 w 43"/>
                <a:gd name="T53" fmla="*/ 340 h 40"/>
                <a:gd name="T54" fmla="*/ 211 w 43"/>
                <a:gd name="T55" fmla="*/ 465 h 40"/>
                <a:gd name="T56" fmla="*/ 170 w 43"/>
                <a:gd name="T57" fmla="*/ 570 h 40"/>
                <a:gd name="T58" fmla="*/ 105 w 43"/>
                <a:gd name="T59" fmla="*/ 570 h 40"/>
                <a:gd name="T60" fmla="*/ 82 w 43"/>
                <a:gd name="T61" fmla="*/ 570 h 40"/>
                <a:gd name="T62" fmla="*/ 64 w 43"/>
                <a:gd name="T63" fmla="*/ 612 h 40"/>
                <a:gd name="T64" fmla="*/ 0 w 43"/>
                <a:gd name="T65" fmla="*/ 635 h 40"/>
                <a:gd name="T66" fmla="*/ 64 w 43"/>
                <a:gd name="T67" fmla="*/ 658 h 40"/>
                <a:gd name="T68" fmla="*/ 170 w 43"/>
                <a:gd name="T69" fmla="*/ 699 h 40"/>
                <a:gd name="T70" fmla="*/ 252 w 43"/>
                <a:gd name="T71" fmla="*/ 658 h 40"/>
                <a:gd name="T72" fmla="*/ 376 w 43"/>
                <a:gd name="T73" fmla="*/ 658 h 40"/>
                <a:gd name="T74" fmla="*/ 504 w 43"/>
                <a:gd name="T75" fmla="*/ 699 h 40"/>
                <a:gd name="T76" fmla="*/ 568 w 43"/>
                <a:gd name="T77" fmla="*/ 764 h 40"/>
                <a:gd name="T78" fmla="*/ 527 w 43"/>
                <a:gd name="T79" fmla="*/ 805 h 40"/>
                <a:gd name="T80" fmla="*/ 586 w 43"/>
                <a:gd name="T81" fmla="*/ 846 h 40"/>
                <a:gd name="T82" fmla="*/ 586 w 43"/>
                <a:gd name="T83" fmla="*/ 782 h 40"/>
                <a:gd name="T84" fmla="*/ 651 w 43"/>
                <a:gd name="T85" fmla="*/ 718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4" name="Freeform 1252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651 w 43"/>
                <a:gd name="T1" fmla="*/ 718 h 40"/>
                <a:gd name="T2" fmla="*/ 651 w 43"/>
                <a:gd name="T3" fmla="*/ 612 h 40"/>
                <a:gd name="T4" fmla="*/ 651 w 43"/>
                <a:gd name="T5" fmla="*/ 552 h 40"/>
                <a:gd name="T6" fmla="*/ 756 w 43"/>
                <a:gd name="T7" fmla="*/ 506 h 40"/>
                <a:gd name="T8" fmla="*/ 756 w 43"/>
                <a:gd name="T9" fmla="*/ 465 h 40"/>
                <a:gd name="T10" fmla="*/ 861 w 43"/>
                <a:gd name="T11" fmla="*/ 423 h 40"/>
                <a:gd name="T12" fmla="*/ 880 w 43"/>
                <a:gd name="T13" fmla="*/ 340 h 40"/>
                <a:gd name="T14" fmla="*/ 797 w 43"/>
                <a:gd name="T15" fmla="*/ 276 h 40"/>
                <a:gd name="T16" fmla="*/ 880 w 43"/>
                <a:gd name="T17" fmla="*/ 276 h 40"/>
                <a:gd name="T18" fmla="*/ 903 w 43"/>
                <a:gd name="T19" fmla="*/ 147 h 40"/>
                <a:gd name="T20" fmla="*/ 880 w 43"/>
                <a:gd name="T21" fmla="*/ 64 h 40"/>
                <a:gd name="T22" fmla="*/ 880 w 43"/>
                <a:gd name="T23" fmla="*/ 64 h 40"/>
                <a:gd name="T24" fmla="*/ 820 w 43"/>
                <a:gd name="T25" fmla="*/ 0 h 40"/>
                <a:gd name="T26" fmla="*/ 756 w 43"/>
                <a:gd name="T27" fmla="*/ 0 h 40"/>
                <a:gd name="T28" fmla="*/ 586 w 43"/>
                <a:gd name="T29" fmla="*/ 64 h 40"/>
                <a:gd name="T30" fmla="*/ 568 w 43"/>
                <a:gd name="T31" fmla="*/ 64 h 40"/>
                <a:gd name="T32" fmla="*/ 527 w 43"/>
                <a:gd name="T33" fmla="*/ 129 h 40"/>
                <a:gd name="T34" fmla="*/ 568 w 43"/>
                <a:gd name="T35" fmla="*/ 189 h 40"/>
                <a:gd name="T36" fmla="*/ 586 w 43"/>
                <a:gd name="T37" fmla="*/ 276 h 40"/>
                <a:gd name="T38" fmla="*/ 609 w 43"/>
                <a:gd name="T39" fmla="*/ 294 h 40"/>
                <a:gd name="T40" fmla="*/ 568 w 43"/>
                <a:gd name="T41" fmla="*/ 340 h 40"/>
                <a:gd name="T42" fmla="*/ 504 w 43"/>
                <a:gd name="T43" fmla="*/ 359 h 40"/>
                <a:gd name="T44" fmla="*/ 440 w 43"/>
                <a:gd name="T45" fmla="*/ 340 h 40"/>
                <a:gd name="T46" fmla="*/ 463 w 43"/>
                <a:gd name="T47" fmla="*/ 189 h 40"/>
                <a:gd name="T48" fmla="*/ 440 w 43"/>
                <a:gd name="T49" fmla="*/ 147 h 40"/>
                <a:gd name="T50" fmla="*/ 399 w 43"/>
                <a:gd name="T51" fmla="*/ 106 h 40"/>
                <a:gd name="T52" fmla="*/ 293 w 43"/>
                <a:gd name="T53" fmla="*/ 340 h 40"/>
                <a:gd name="T54" fmla="*/ 211 w 43"/>
                <a:gd name="T55" fmla="*/ 465 h 40"/>
                <a:gd name="T56" fmla="*/ 170 w 43"/>
                <a:gd name="T57" fmla="*/ 570 h 40"/>
                <a:gd name="T58" fmla="*/ 105 w 43"/>
                <a:gd name="T59" fmla="*/ 570 h 40"/>
                <a:gd name="T60" fmla="*/ 82 w 43"/>
                <a:gd name="T61" fmla="*/ 570 h 40"/>
                <a:gd name="T62" fmla="*/ 64 w 43"/>
                <a:gd name="T63" fmla="*/ 612 h 40"/>
                <a:gd name="T64" fmla="*/ 0 w 43"/>
                <a:gd name="T65" fmla="*/ 635 h 40"/>
                <a:gd name="T66" fmla="*/ 64 w 43"/>
                <a:gd name="T67" fmla="*/ 658 h 40"/>
                <a:gd name="T68" fmla="*/ 170 w 43"/>
                <a:gd name="T69" fmla="*/ 699 h 40"/>
                <a:gd name="T70" fmla="*/ 252 w 43"/>
                <a:gd name="T71" fmla="*/ 658 h 40"/>
                <a:gd name="T72" fmla="*/ 376 w 43"/>
                <a:gd name="T73" fmla="*/ 658 h 40"/>
                <a:gd name="T74" fmla="*/ 504 w 43"/>
                <a:gd name="T75" fmla="*/ 699 h 40"/>
                <a:gd name="T76" fmla="*/ 568 w 43"/>
                <a:gd name="T77" fmla="*/ 764 h 40"/>
                <a:gd name="T78" fmla="*/ 527 w 43"/>
                <a:gd name="T79" fmla="*/ 805 h 40"/>
                <a:gd name="T80" fmla="*/ 586 w 43"/>
                <a:gd name="T81" fmla="*/ 846 h 40"/>
                <a:gd name="T82" fmla="*/ 586 w 43"/>
                <a:gd name="T83" fmla="*/ 782 h 40"/>
                <a:gd name="T84" fmla="*/ 651 w 43"/>
                <a:gd name="T85" fmla="*/ 718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5" name="Freeform 1253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1837 w 103"/>
                <a:gd name="T1" fmla="*/ 1821 h 155"/>
                <a:gd name="T2" fmla="*/ 1791 w 103"/>
                <a:gd name="T3" fmla="*/ 1569 h 155"/>
                <a:gd name="T4" fmla="*/ 1580 w 103"/>
                <a:gd name="T5" fmla="*/ 1317 h 155"/>
                <a:gd name="T6" fmla="*/ 1520 w 103"/>
                <a:gd name="T7" fmla="*/ 1066 h 155"/>
                <a:gd name="T8" fmla="*/ 1391 w 103"/>
                <a:gd name="T9" fmla="*/ 650 h 155"/>
                <a:gd name="T10" fmla="*/ 1180 w 103"/>
                <a:gd name="T11" fmla="*/ 521 h 155"/>
                <a:gd name="T12" fmla="*/ 1116 w 103"/>
                <a:gd name="T13" fmla="*/ 229 h 155"/>
                <a:gd name="T14" fmla="*/ 1098 w 103"/>
                <a:gd name="T15" fmla="*/ 82 h 155"/>
                <a:gd name="T16" fmla="*/ 804 w 103"/>
                <a:gd name="T17" fmla="*/ 0 h 155"/>
                <a:gd name="T18" fmla="*/ 716 w 103"/>
                <a:gd name="T19" fmla="*/ 293 h 155"/>
                <a:gd name="T20" fmla="*/ 505 w 103"/>
                <a:gd name="T21" fmla="*/ 439 h 155"/>
                <a:gd name="T22" fmla="*/ 129 w 103"/>
                <a:gd name="T23" fmla="*/ 357 h 155"/>
                <a:gd name="T24" fmla="*/ 129 w 103"/>
                <a:gd name="T25" fmla="*/ 567 h 155"/>
                <a:gd name="T26" fmla="*/ 464 w 103"/>
                <a:gd name="T27" fmla="*/ 755 h 155"/>
                <a:gd name="T28" fmla="*/ 592 w 103"/>
                <a:gd name="T29" fmla="*/ 942 h 155"/>
                <a:gd name="T30" fmla="*/ 634 w 103"/>
                <a:gd name="T31" fmla="*/ 1171 h 155"/>
                <a:gd name="T32" fmla="*/ 716 w 103"/>
                <a:gd name="T33" fmla="*/ 1400 h 155"/>
                <a:gd name="T34" fmla="*/ 886 w 103"/>
                <a:gd name="T35" fmla="*/ 1464 h 155"/>
                <a:gd name="T36" fmla="*/ 951 w 103"/>
                <a:gd name="T37" fmla="*/ 1528 h 155"/>
                <a:gd name="T38" fmla="*/ 951 w 103"/>
                <a:gd name="T39" fmla="*/ 1610 h 155"/>
                <a:gd name="T40" fmla="*/ 634 w 103"/>
                <a:gd name="T41" fmla="*/ 2113 h 155"/>
                <a:gd name="T42" fmla="*/ 464 w 103"/>
                <a:gd name="T43" fmla="*/ 2301 h 155"/>
                <a:gd name="T44" fmla="*/ 505 w 103"/>
                <a:gd name="T45" fmla="*/ 2511 h 155"/>
                <a:gd name="T46" fmla="*/ 634 w 103"/>
                <a:gd name="T47" fmla="*/ 2763 h 155"/>
                <a:gd name="T48" fmla="*/ 634 w 103"/>
                <a:gd name="T49" fmla="*/ 2950 h 155"/>
                <a:gd name="T50" fmla="*/ 781 w 103"/>
                <a:gd name="T51" fmla="*/ 3097 h 155"/>
                <a:gd name="T52" fmla="*/ 822 w 103"/>
                <a:gd name="T53" fmla="*/ 3243 h 155"/>
                <a:gd name="T54" fmla="*/ 1010 w 103"/>
                <a:gd name="T55" fmla="*/ 3220 h 155"/>
                <a:gd name="T56" fmla="*/ 1368 w 103"/>
                <a:gd name="T57" fmla="*/ 3033 h 155"/>
                <a:gd name="T58" fmla="*/ 1814 w 103"/>
                <a:gd name="T59" fmla="*/ 2827 h 155"/>
                <a:gd name="T60" fmla="*/ 2025 w 103"/>
                <a:gd name="T61" fmla="*/ 2429 h 155"/>
                <a:gd name="T62" fmla="*/ 2172 w 103"/>
                <a:gd name="T63" fmla="*/ 2072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6" name="Freeform 1254"/>
            <p:cNvSpPr>
              <a:spLocks noChangeAspect="1"/>
            </p:cNvSpPr>
            <p:nvPr/>
          </p:nvSpPr>
          <p:spPr bwMode="auto">
            <a:xfrm>
              <a:off x="1389" y="2900"/>
              <a:ext cx="65" cy="110"/>
            </a:xfrm>
            <a:custGeom>
              <a:avLst/>
              <a:gdLst>
                <a:gd name="T0" fmla="*/ 214 w 14"/>
                <a:gd name="T1" fmla="*/ 105 h 24"/>
                <a:gd name="T2" fmla="*/ 214 w 14"/>
                <a:gd name="T3" fmla="*/ 0 h 24"/>
                <a:gd name="T4" fmla="*/ 279 w 14"/>
                <a:gd name="T5" fmla="*/ 0 h 24"/>
                <a:gd name="T6" fmla="*/ 279 w 14"/>
                <a:gd name="T7" fmla="*/ 128 h 24"/>
                <a:gd name="T8" fmla="*/ 302 w 14"/>
                <a:gd name="T9" fmla="*/ 147 h 24"/>
                <a:gd name="T10" fmla="*/ 302 w 14"/>
                <a:gd name="T11" fmla="*/ 275 h 24"/>
                <a:gd name="T12" fmla="*/ 279 w 14"/>
                <a:gd name="T13" fmla="*/ 335 h 24"/>
                <a:gd name="T14" fmla="*/ 279 w 14"/>
                <a:gd name="T15" fmla="*/ 399 h 24"/>
                <a:gd name="T16" fmla="*/ 214 w 14"/>
                <a:gd name="T17" fmla="*/ 504 h 24"/>
                <a:gd name="T18" fmla="*/ 153 w 14"/>
                <a:gd name="T19" fmla="*/ 504 h 24"/>
                <a:gd name="T20" fmla="*/ 107 w 14"/>
                <a:gd name="T21" fmla="*/ 463 h 24"/>
                <a:gd name="T22" fmla="*/ 130 w 14"/>
                <a:gd name="T23" fmla="*/ 422 h 24"/>
                <a:gd name="T24" fmla="*/ 65 w 14"/>
                <a:gd name="T25" fmla="*/ 399 h 24"/>
                <a:gd name="T26" fmla="*/ 130 w 14"/>
                <a:gd name="T27" fmla="*/ 358 h 24"/>
                <a:gd name="T28" fmla="*/ 42 w 14"/>
                <a:gd name="T29" fmla="*/ 335 h 24"/>
                <a:gd name="T30" fmla="*/ 107 w 14"/>
                <a:gd name="T31" fmla="*/ 293 h 24"/>
                <a:gd name="T32" fmla="*/ 42 w 14"/>
                <a:gd name="T33" fmla="*/ 275 h 24"/>
                <a:gd name="T34" fmla="*/ 0 w 14"/>
                <a:gd name="T35" fmla="*/ 188 h 24"/>
                <a:gd name="T36" fmla="*/ 65 w 14"/>
                <a:gd name="T37" fmla="*/ 188 h 24"/>
                <a:gd name="T38" fmla="*/ 65 w 14"/>
                <a:gd name="T39" fmla="*/ 128 h 24"/>
                <a:gd name="T40" fmla="*/ 130 w 14"/>
                <a:gd name="T41" fmla="*/ 128 h 24"/>
                <a:gd name="T42" fmla="*/ 214 w 14"/>
                <a:gd name="T43" fmla="*/ 105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4"/>
                <a:gd name="T68" fmla="*/ 14 w 14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4">
                  <a:moveTo>
                    <a:pt x="10" y="5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7" name="Freeform 1255"/>
            <p:cNvSpPr>
              <a:spLocks noChangeAspect="1"/>
            </p:cNvSpPr>
            <p:nvPr/>
          </p:nvSpPr>
          <p:spPr bwMode="auto">
            <a:xfrm>
              <a:off x="1147" y="2194"/>
              <a:ext cx="197" cy="184"/>
            </a:xfrm>
            <a:custGeom>
              <a:avLst/>
              <a:gdLst>
                <a:gd name="T0" fmla="*/ 651 w 43"/>
                <a:gd name="T1" fmla="*/ 718 h 40"/>
                <a:gd name="T2" fmla="*/ 651 w 43"/>
                <a:gd name="T3" fmla="*/ 612 h 40"/>
                <a:gd name="T4" fmla="*/ 651 w 43"/>
                <a:gd name="T5" fmla="*/ 552 h 40"/>
                <a:gd name="T6" fmla="*/ 756 w 43"/>
                <a:gd name="T7" fmla="*/ 506 h 40"/>
                <a:gd name="T8" fmla="*/ 756 w 43"/>
                <a:gd name="T9" fmla="*/ 465 h 40"/>
                <a:gd name="T10" fmla="*/ 861 w 43"/>
                <a:gd name="T11" fmla="*/ 423 h 40"/>
                <a:gd name="T12" fmla="*/ 880 w 43"/>
                <a:gd name="T13" fmla="*/ 340 h 40"/>
                <a:gd name="T14" fmla="*/ 797 w 43"/>
                <a:gd name="T15" fmla="*/ 276 h 40"/>
                <a:gd name="T16" fmla="*/ 880 w 43"/>
                <a:gd name="T17" fmla="*/ 276 h 40"/>
                <a:gd name="T18" fmla="*/ 903 w 43"/>
                <a:gd name="T19" fmla="*/ 147 h 40"/>
                <a:gd name="T20" fmla="*/ 880 w 43"/>
                <a:gd name="T21" fmla="*/ 64 h 40"/>
                <a:gd name="T22" fmla="*/ 880 w 43"/>
                <a:gd name="T23" fmla="*/ 64 h 40"/>
                <a:gd name="T24" fmla="*/ 820 w 43"/>
                <a:gd name="T25" fmla="*/ 0 h 40"/>
                <a:gd name="T26" fmla="*/ 756 w 43"/>
                <a:gd name="T27" fmla="*/ 0 h 40"/>
                <a:gd name="T28" fmla="*/ 586 w 43"/>
                <a:gd name="T29" fmla="*/ 64 h 40"/>
                <a:gd name="T30" fmla="*/ 568 w 43"/>
                <a:gd name="T31" fmla="*/ 64 h 40"/>
                <a:gd name="T32" fmla="*/ 527 w 43"/>
                <a:gd name="T33" fmla="*/ 129 h 40"/>
                <a:gd name="T34" fmla="*/ 568 w 43"/>
                <a:gd name="T35" fmla="*/ 189 h 40"/>
                <a:gd name="T36" fmla="*/ 586 w 43"/>
                <a:gd name="T37" fmla="*/ 276 h 40"/>
                <a:gd name="T38" fmla="*/ 609 w 43"/>
                <a:gd name="T39" fmla="*/ 294 h 40"/>
                <a:gd name="T40" fmla="*/ 568 w 43"/>
                <a:gd name="T41" fmla="*/ 340 h 40"/>
                <a:gd name="T42" fmla="*/ 504 w 43"/>
                <a:gd name="T43" fmla="*/ 359 h 40"/>
                <a:gd name="T44" fmla="*/ 440 w 43"/>
                <a:gd name="T45" fmla="*/ 340 h 40"/>
                <a:gd name="T46" fmla="*/ 463 w 43"/>
                <a:gd name="T47" fmla="*/ 189 h 40"/>
                <a:gd name="T48" fmla="*/ 440 w 43"/>
                <a:gd name="T49" fmla="*/ 147 h 40"/>
                <a:gd name="T50" fmla="*/ 399 w 43"/>
                <a:gd name="T51" fmla="*/ 106 h 40"/>
                <a:gd name="T52" fmla="*/ 293 w 43"/>
                <a:gd name="T53" fmla="*/ 340 h 40"/>
                <a:gd name="T54" fmla="*/ 211 w 43"/>
                <a:gd name="T55" fmla="*/ 465 h 40"/>
                <a:gd name="T56" fmla="*/ 170 w 43"/>
                <a:gd name="T57" fmla="*/ 570 h 40"/>
                <a:gd name="T58" fmla="*/ 105 w 43"/>
                <a:gd name="T59" fmla="*/ 570 h 40"/>
                <a:gd name="T60" fmla="*/ 82 w 43"/>
                <a:gd name="T61" fmla="*/ 570 h 40"/>
                <a:gd name="T62" fmla="*/ 64 w 43"/>
                <a:gd name="T63" fmla="*/ 612 h 40"/>
                <a:gd name="T64" fmla="*/ 0 w 43"/>
                <a:gd name="T65" fmla="*/ 635 h 40"/>
                <a:gd name="T66" fmla="*/ 64 w 43"/>
                <a:gd name="T67" fmla="*/ 658 h 40"/>
                <a:gd name="T68" fmla="*/ 170 w 43"/>
                <a:gd name="T69" fmla="*/ 699 h 40"/>
                <a:gd name="T70" fmla="*/ 252 w 43"/>
                <a:gd name="T71" fmla="*/ 658 h 40"/>
                <a:gd name="T72" fmla="*/ 376 w 43"/>
                <a:gd name="T73" fmla="*/ 658 h 40"/>
                <a:gd name="T74" fmla="*/ 504 w 43"/>
                <a:gd name="T75" fmla="*/ 699 h 40"/>
                <a:gd name="T76" fmla="*/ 568 w 43"/>
                <a:gd name="T77" fmla="*/ 764 h 40"/>
                <a:gd name="T78" fmla="*/ 527 w 43"/>
                <a:gd name="T79" fmla="*/ 805 h 40"/>
                <a:gd name="T80" fmla="*/ 586 w 43"/>
                <a:gd name="T81" fmla="*/ 846 h 40"/>
                <a:gd name="T82" fmla="*/ 586 w 43"/>
                <a:gd name="T83" fmla="*/ 782 h 40"/>
                <a:gd name="T84" fmla="*/ 651 w 43"/>
                <a:gd name="T85" fmla="*/ 718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40"/>
                <a:gd name="T131" fmla="*/ 43 w 43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40">
                  <a:moveTo>
                    <a:pt x="31" y="34"/>
                  </a:moveTo>
                  <a:lnTo>
                    <a:pt x="31" y="29"/>
                  </a:lnTo>
                  <a:lnTo>
                    <a:pt x="31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2" y="16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3" y="7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7"/>
                  </a:lnTo>
                  <a:lnTo>
                    <a:pt x="21" y="16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8" name="Freeform 1256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1837 w 103"/>
                <a:gd name="T1" fmla="*/ 1821 h 155"/>
                <a:gd name="T2" fmla="*/ 1791 w 103"/>
                <a:gd name="T3" fmla="*/ 1569 h 155"/>
                <a:gd name="T4" fmla="*/ 1580 w 103"/>
                <a:gd name="T5" fmla="*/ 1317 h 155"/>
                <a:gd name="T6" fmla="*/ 1520 w 103"/>
                <a:gd name="T7" fmla="*/ 1066 h 155"/>
                <a:gd name="T8" fmla="*/ 1391 w 103"/>
                <a:gd name="T9" fmla="*/ 650 h 155"/>
                <a:gd name="T10" fmla="*/ 1180 w 103"/>
                <a:gd name="T11" fmla="*/ 521 h 155"/>
                <a:gd name="T12" fmla="*/ 1116 w 103"/>
                <a:gd name="T13" fmla="*/ 229 h 155"/>
                <a:gd name="T14" fmla="*/ 1098 w 103"/>
                <a:gd name="T15" fmla="*/ 82 h 155"/>
                <a:gd name="T16" fmla="*/ 804 w 103"/>
                <a:gd name="T17" fmla="*/ 0 h 155"/>
                <a:gd name="T18" fmla="*/ 716 w 103"/>
                <a:gd name="T19" fmla="*/ 293 h 155"/>
                <a:gd name="T20" fmla="*/ 505 w 103"/>
                <a:gd name="T21" fmla="*/ 439 h 155"/>
                <a:gd name="T22" fmla="*/ 129 w 103"/>
                <a:gd name="T23" fmla="*/ 357 h 155"/>
                <a:gd name="T24" fmla="*/ 129 w 103"/>
                <a:gd name="T25" fmla="*/ 567 h 155"/>
                <a:gd name="T26" fmla="*/ 464 w 103"/>
                <a:gd name="T27" fmla="*/ 755 h 155"/>
                <a:gd name="T28" fmla="*/ 592 w 103"/>
                <a:gd name="T29" fmla="*/ 942 h 155"/>
                <a:gd name="T30" fmla="*/ 634 w 103"/>
                <a:gd name="T31" fmla="*/ 1171 h 155"/>
                <a:gd name="T32" fmla="*/ 716 w 103"/>
                <a:gd name="T33" fmla="*/ 1400 h 155"/>
                <a:gd name="T34" fmla="*/ 886 w 103"/>
                <a:gd name="T35" fmla="*/ 1464 h 155"/>
                <a:gd name="T36" fmla="*/ 951 w 103"/>
                <a:gd name="T37" fmla="*/ 1528 h 155"/>
                <a:gd name="T38" fmla="*/ 951 w 103"/>
                <a:gd name="T39" fmla="*/ 1610 h 155"/>
                <a:gd name="T40" fmla="*/ 634 w 103"/>
                <a:gd name="T41" fmla="*/ 2113 h 155"/>
                <a:gd name="T42" fmla="*/ 464 w 103"/>
                <a:gd name="T43" fmla="*/ 2301 h 155"/>
                <a:gd name="T44" fmla="*/ 505 w 103"/>
                <a:gd name="T45" fmla="*/ 2511 h 155"/>
                <a:gd name="T46" fmla="*/ 634 w 103"/>
                <a:gd name="T47" fmla="*/ 2763 h 155"/>
                <a:gd name="T48" fmla="*/ 634 w 103"/>
                <a:gd name="T49" fmla="*/ 2950 h 155"/>
                <a:gd name="T50" fmla="*/ 781 w 103"/>
                <a:gd name="T51" fmla="*/ 3097 h 155"/>
                <a:gd name="T52" fmla="*/ 822 w 103"/>
                <a:gd name="T53" fmla="*/ 3243 h 155"/>
                <a:gd name="T54" fmla="*/ 1010 w 103"/>
                <a:gd name="T55" fmla="*/ 3220 h 155"/>
                <a:gd name="T56" fmla="*/ 1368 w 103"/>
                <a:gd name="T57" fmla="*/ 3033 h 155"/>
                <a:gd name="T58" fmla="*/ 1814 w 103"/>
                <a:gd name="T59" fmla="*/ 2827 h 155"/>
                <a:gd name="T60" fmla="*/ 2025 w 103"/>
                <a:gd name="T61" fmla="*/ 2429 h 155"/>
                <a:gd name="T62" fmla="*/ 2172 w 103"/>
                <a:gd name="T63" fmla="*/ 2072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59" name="Freeform 1257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0" name="Freeform 1260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293 w 76"/>
                <a:gd name="T1" fmla="*/ 798 h 51"/>
                <a:gd name="T2" fmla="*/ 375 w 76"/>
                <a:gd name="T3" fmla="*/ 968 h 51"/>
                <a:gd name="T4" fmla="*/ 545 w 76"/>
                <a:gd name="T5" fmla="*/ 1074 h 51"/>
                <a:gd name="T6" fmla="*/ 673 w 76"/>
                <a:gd name="T7" fmla="*/ 1074 h 51"/>
                <a:gd name="T8" fmla="*/ 797 w 76"/>
                <a:gd name="T9" fmla="*/ 1074 h 51"/>
                <a:gd name="T10" fmla="*/ 943 w 76"/>
                <a:gd name="T11" fmla="*/ 1074 h 51"/>
                <a:gd name="T12" fmla="*/ 1172 w 76"/>
                <a:gd name="T13" fmla="*/ 1009 h 51"/>
                <a:gd name="T14" fmla="*/ 1259 w 76"/>
                <a:gd name="T15" fmla="*/ 1009 h 51"/>
                <a:gd name="T16" fmla="*/ 1383 w 76"/>
                <a:gd name="T17" fmla="*/ 945 h 51"/>
                <a:gd name="T18" fmla="*/ 1511 w 76"/>
                <a:gd name="T19" fmla="*/ 886 h 51"/>
                <a:gd name="T20" fmla="*/ 1593 w 76"/>
                <a:gd name="T21" fmla="*/ 674 h 51"/>
                <a:gd name="T22" fmla="*/ 1529 w 76"/>
                <a:gd name="T23" fmla="*/ 652 h 51"/>
                <a:gd name="T24" fmla="*/ 1511 w 76"/>
                <a:gd name="T25" fmla="*/ 569 h 51"/>
                <a:gd name="T26" fmla="*/ 1529 w 76"/>
                <a:gd name="T27" fmla="*/ 463 h 51"/>
                <a:gd name="T28" fmla="*/ 1552 w 76"/>
                <a:gd name="T29" fmla="*/ 399 h 51"/>
                <a:gd name="T30" fmla="*/ 1447 w 76"/>
                <a:gd name="T31" fmla="*/ 399 h 51"/>
                <a:gd name="T32" fmla="*/ 1383 w 76"/>
                <a:gd name="T33" fmla="*/ 294 h 51"/>
                <a:gd name="T34" fmla="*/ 1300 w 76"/>
                <a:gd name="T35" fmla="*/ 358 h 51"/>
                <a:gd name="T36" fmla="*/ 1259 w 76"/>
                <a:gd name="T37" fmla="*/ 399 h 51"/>
                <a:gd name="T38" fmla="*/ 1195 w 76"/>
                <a:gd name="T39" fmla="*/ 381 h 51"/>
                <a:gd name="T40" fmla="*/ 1113 w 76"/>
                <a:gd name="T41" fmla="*/ 399 h 51"/>
                <a:gd name="T42" fmla="*/ 1090 w 76"/>
                <a:gd name="T43" fmla="*/ 317 h 51"/>
                <a:gd name="T44" fmla="*/ 1026 w 76"/>
                <a:gd name="T45" fmla="*/ 317 h 51"/>
                <a:gd name="T46" fmla="*/ 1007 w 76"/>
                <a:gd name="T47" fmla="*/ 381 h 51"/>
                <a:gd name="T48" fmla="*/ 966 w 76"/>
                <a:gd name="T49" fmla="*/ 294 h 51"/>
                <a:gd name="T50" fmla="*/ 861 w 76"/>
                <a:gd name="T51" fmla="*/ 294 h 51"/>
                <a:gd name="T52" fmla="*/ 797 w 76"/>
                <a:gd name="T53" fmla="*/ 358 h 51"/>
                <a:gd name="T54" fmla="*/ 756 w 76"/>
                <a:gd name="T55" fmla="*/ 358 h 51"/>
                <a:gd name="T56" fmla="*/ 733 w 76"/>
                <a:gd name="T57" fmla="*/ 211 h 51"/>
                <a:gd name="T58" fmla="*/ 673 w 76"/>
                <a:gd name="T59" fmla="*/ 229 h 51"/>
                <a:gd name="T60" fmla="*/ 673 w 76"/>
                <a:gd name="T61" fmla="*/ 381 h 51"/>
                <a:gd name="T62" fmla="*/ 609 w 76"/>
                <a:gd name="T63" fmla="*/ 381 h 51"/>
                <a:gd name="T64" fmla="*/ 586 w 76"/>
                <a:gd name="T65" fmla="*/ 317 h 51"/>
                <a:gd name="T66" fmla="*/ 504 w 76"/>
                <a:gd name="T67" fmla="*/ 399 h 51"/>
                <a:gd name="T68" fmla="*/ 504 w 76"/>
                <a:gd name="T69" fmla="*/ 294 h 51"/>
                <a:gd name="T70" fmla="*/ 586 w 76"/>
                <a:gd name="T71" fmla="*/ 211 h 51"/>
                <a:gd name="T72" fmla="*/ 504 w 76"/>
                <a:gd name="T73" fmla="*/ 23 h 51"/>
                <a:gd name="T74" fmla="*/ 375 w 76"/>
                <a:gd name="T75" fmla="*/ 0 h 51"/>
                <a:gd name="T76" fmla="*/ 398 w 76"/>
                <a:gd name="T77" fmla="*/ 147 h 51"/>
                <a:gd name="T78" fmla="*/ 316 w 76"/>
                <a:gd name="T79" fmla="*/ 23 h 51"/>
                <a:gd name="T80" fmla="*/ 252 w 76"/>
                <a:gd name="T81" fmla="*/ 83 h 51"/>
                <a:gd name="T82" fmla="*/ 211 w 76"/>
                <a:gd name="T83" fmla="*/ 106 h 51"/>
                <a:gd name="T84" fmla="*/ 252 w 76"/>
                <a:gd name="T85" fmla="*/ 147 h 51"/>
                <a:gd name="T86" fmla="*/ 169 w 76"/>
                <a:gd name="T87" fmla="*/ 106 h 51"/>
                <a:gd name="T88" fmla="*/ 147 w 76"/>
                <a:gd name="T89" fmla="*/ 147 h 51"/>
                <a:gd name="T90" fmla="*/ 82 w 76"/>
                <a:gd name="T91" fmla="*/ 147 h 51"/>
                <a:gd name="T92" fmla="*/ 105 w 76"/>
                <a:gd name="T93" fmla="*/ 211 h 51"/>
                <a:gd name="T94" fmla="*/ 293 w 76"/>
                <a:gd name="T95" fmla="*/ 229 h 51"/>
                <a:gd name="T96" fmla="*/ 375 w 76"/>
                <a:gd name="T97" fmla="*/ 317 h 51"/>
                <a:gd name="T98" fmla="*/ 293 w 76"/>
                <a:gd name="T99" fmla="*/ 358 h 51"/>
                <a:gd name="T100" fmla="*/ 357 w 76"/>
                <a:gd name="T101" fmla="*/ 399 h 51"/>
                <a:gd name="T102" fmla="*/ 375 w 76"/>
                <a:gd name="T103" fmla="*/ 440 h 51"/>
                <a:gd name="T104" fmla="*/ 357 w 76"/>
                <a:gd name="T105" fmla="*/ 463 h 51"/>
                <a:gd name="T106" fmla="*/ 23 w 76"/>
                <a:gd name="T107" fmla="*/ 358 h 51"/>
                <a:gd name="T108" fmla="*/ 0 w 76"/>
                <a:gd name="T109" fmla="*/ 399 h 51"/>
                <a:gd name="T110" fmla="*/ 252 w 76"/>
                <a:gd name="T111" fmla="*/ 463 h 51"/>
                <a:gd name="T112" fmla="*/ 229 w 76"/>
                <a:gd name="T113" fmla="*/ 528 h 51"/>
                <a:gd name="T114" fmla="*/ 229 w 76"/>
                <a:gd name="T115" fmla="*/ 652 h 51"/>
                <a:gd name="T116" fmla="*/ 169 w 76"/>
                <a:gd name="T117" fmla="*/ 716 h 51"/>
                <a:gd name="T118" fmla="*/ 82 w 76"/>
                <a:gd name="T119" fmla="*/ 716 h 51"/>
                <a:gd name="T120" fmla="*/ 41 w 76"/>
                <a:gd name="T121" fmla="*/ 739 h 51"/>
                <a:gd name="T122" fmla="*/ 293 w 76"/>
                <a:gd name="T123" fmla="*/ 79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1" name="Freeform 1261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293 w 76"/>
                <a:gd name="T1" fmla="*/ 798 h 51"/>
                <a:gd name="T2" fmla="*/ 375 w 76"/>
                <a:gd name="T3" fmla="*/ 968 h 51"/>
                <a:gd name="T4" fmla="*/ 545 w 76"/>
                <a:gd name="T5" fmla="*/ 1074 h 51"/>
                <a:gd name="T6" fmla="*/ 673 w 76"/>
                <a:gd name="T7" fmla="*/ 1074 h 51"/>
                <a:gd name="T8" fmla="*/ 797 w 76"/>
                <a:gd name="T9" fmla="*/ 1074 h 51"/>
                <a:gd name="T10" fmla="*/ 943 w 76"/>
                <a:gd name="T11" fmla="*/ 1074 h 51"/>
                <a:gd name="T12" fmla="*/ 1172 w 76"/>
                <a:gd name="T13" fmla="*/ 1009 h 51"/>
                <a:gd name="T14" fmla="*/ 1259 w 76"/>
                <a:gd name="T15" fmla="*/ 1009 h 51"/>
                <a:gd name="T16" fmla="*/ 1383 w 76"/>
                <a:gd name="T17" fmla="*/ 945 h 51"/>
                <a:gd name="T18" fmla="*/ 1511 w 76"/>
                <a:gd name="T19" fmla="*/ 886 h 51"/>
                <a:gd name="T20" fmla="*/ 1593 w 76"/>
                <a:gd name="T21" fmla="*/ 674 h 51"/>
                <a:gd name="T22" fmla="*/ 1529 w 76"/>
                <a:gd name="T23" fmla="*/ 652 h 51"/>
                <a:gd name="T24" fmla="*/ 1511 w 76"/>
                <a:gd name="T25" fmla="*/ 569 h 51"/>
                <a:gd name="T26" fmla="*/ 1529 w 76"/>
                <a:gd name="T27" fmla="*/ 463 h 51"/>
                <a:gd name="T28" fmla="*/ 1552 w 76"/>
                <a:gd name="T29" fmla="*/ 399 h 51"/>
                <a:gd name="T30" fmla="*/ 1447 w 76"/>
                <a:gd name="T31" fmla="*/ 399 h 51"/>
                <a:gd name="T32" fmla="*/ 1383 w 76"/>
                <a:gd name="T33" fmla="*/ 294 h 51"/>
                <a:gd name="T34" fmla="*/ 1300 w 76"/>
                <a:gd name="T35" fmla="*/ 358 h 51"/>
                <a:gd name="T36" fmla="*/ 1259 w 76"/>
                <a:gd name="T37" fmla="*/ 399 h 51"/>
                <a:gd name="T38" fmla="*/ 1195 w 76"/>
                <a:gd name="T39" fmla="*/ 381 h 51"/>
                <a:gd name="T40" fmla="*/ 1113 w 76"/>
                <a:gd name="T41" fmla="*/ 399 h 51"/>
                <a:gd name="T42" fmla="*/ 1090 w 76"/>
                <a:gd name="T43" fmla="*/ 317 h 51"/>
                <a:gd name="T44" fmla="*/ 1026 w 76"/>
                <a:gd name="T45" fmla="*/ 317 h 51"/>
                <a:gd name="T46" fmla="*/ 1007 w 76"/>
                <a:gd name="T47" fmla="*/ 381 h 51"/>
                <a:gd name="T48" fmla="*/ 966 w 76"/>
                <a:gd name="T49" fmla="*/ 294 h 51"/>
                <a:gd name="T50" fmla="*/ 861 w 76"/>
                <a:gd name="T51" fmla="*/ 294 h 51"/>
                <a:gd name="T52" fmla="*/ 797 w 76"/>
                <a:gd name="T53" fmla="*/ 358 h 51"/>
                <a:gd name="T54" fmla="*/ 756 w 76"/>
                <a:gd name="T55" fmla="*/ 358 h 51"/>
                <a:gd name="T56" fmla="*/ 733 w 76"/>
                <a:gd name="T57" fmla="*/ 211 h 51"/>
                <a:gd name="T58" fmla="*/ 673 w 76"/>
                <a:gd name="T59" fmla="*/ 229 h 51"/>
                <a:gd name="T60" fmla="*/ 673 w 76"/>
                <a:gd name="T61" fmla="*/ 381 h 51"/>
                <a:gd name="T62" fmla="*/ 609 w 76"/>
                <a:gd name="T63" fmla="*/ 381 h 51"/>
                <a:gd name="T64" fmla="*/ 586 w 76"/>
                <a:gd name="T65" fmla="*/ 317 h 51"/>
                <a:gd name="T66" fmla="*/ 504 w 76"/>
                <a:gd name="T67" fmla="*/ 399 h 51"/>
                <a:gd name="T68" fmla="*/ 504 w 76"/>
                <a:gd name="T69" fmla="*/ 294 h 51"/>
                <a:gd name="T70" fmla="*/ 586 w 76"/>
                <a:gd name="T71" fmla="*/ 211 h 51"/>
                <a:gd name="T72" fmla="*/ 504 w 76"/>
                <a:gd name="T73" fmla="*/ 23 h 51"/>
                <a:gd name="T74" fmla="*/ 375 w 76"/>
                <a:gd name="T75" fmla="*/ 0 h 51"/>
                <a:gd name="T76" fmla="*/ 398 w 76"/>
                <a:gd name="T77" fmla="*/ 147 h 51"/>
                <a:gd name="T78" fmla="*/ 316 w 76"/>
                <a:gd name="T79" fmla="*/ 23 h 51"/>
                <a:gd name="T80" fmla="*/ 252 w 76"/>
                <a:gd name="T81" fmla="*/ 83 h 51"/>
                <a:gd name="T82" fmla="*/ 211 w 76"/>
                <a:gd name="T83" fmla="*/ 106 h 51"/>
                <a:gd name="T84" fmla="*/ 252 w 76"/>
                <a:gd name="T85" fmla="*/ 147 h 51"/>
                <a:gd name="T86" fmla="*/ 169 w 76"/>
                <a:gd name="T87" fmla="*/ 106 h 51"/>
                <a:gd name="T88" fmla="*/ 147 w 76"/>
                <a:gd name="T89" fmla="*/ 147 h 51"/>
                <a:gd name="T90" fmla="*/ 82 w 76"/>
                <a:gd name="T91" fmla="*/ 147 h 51"/>
                <a:gd name="T92" fmla="*/ 105 w 76"/>
                <a:gd name="T93" fmla="*/ 211 h 51"/>
                <a:gd name="T94" fmla="*/ 293 w 76"/>
                <a:gd name="T95" fmla="*/ 229 h 51"/>
                <a:gd name="T96" fmla="*/ 375 w 76"/>
                <a:gd name="T97" fmla="*/ 317 h 51"/>
                <a:gd name="T98" fmla="*/ 293 w 76"/>
                <a:gd name="T99" fmla="*/ 358 h 51"/>
                <a:gd name="T100" fmla="*/ 357 w 76"/>
                <a:gd name="T101" fmla="*/ 399 h 51"/>
                <a:gd name="T102" fmla="*/ 375 w 76"/>
                <a:gd name="T103" fmla="*/ 440 h 51"/>
                <a:gd name="T104" fmla="*/ 357 w 76"/>
                <a:gd name="T105" fmla="*/ 463 h 51"/>
                <a:gd name="T106" fmla="*/ 23 w 76"/>
                <a:gd name="T107" fmla="*/ 358 h 51"/>
                <a:gd name="T108" fmla="*/ 0 w 76"/>
                <a:gd name="T109" fmla="*/ 399 h 51"/>
                <a:gd name="T110" fmla="*/ 252 w 76"/>
                <a:gd name="T111" fmla="*/ 463 h 51"/>
                <a:gd name="T112" fmla="*/ 229 w 76"/>
                <a:gd name="T113" fmla="*/ 528 h 51"/>
                <a:gd name="T114" fmla="*/ 229 w 76"/>
                <a:gd name="T115" fmla="*/ 652 h 51"/>
                <a:gd name="T116" fmla="*/ 169 w 76"/>
                <a:gd name="T117" fmla="*/ 716 h 51"/>
                <a:gd name="T118" fmla="*/ 82 w 76"/>
                <a:gd name="T119" fmla="*/ 716 h 51"/>
                <a:gd name="T120" fmla="*/ 41 w 76"/>
                <a:gd name="T121" fmla="*/ 739 h 51"/>
                <a:gd name="T122" fmla="*/ 293 w 76"/>
                <a:gd name="T123" fmla="*/ 79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2" name="Freeform 1262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3" name="Freeform 1263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4" name="Freeform 1265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293 w 76"/>
                <a:gd name="T1" fmla="*/ 798 h 51"/>
                <a:gd name="T2" fmla="*/ 375 w 76"/>
                <a:gd name="T3" fmla="*/ 968 h 51"/>
                <a:gd name="T4" fmla="*/ 545 w 76"/>
                <a:gd name="T5" fmla="*/ 1074 h 51"/>
                <a:gd name="T6" fmla="*/ 673 w 76"/>
                <a:gd name="T7" fmla="*/ 1074 h 51"/>
                <a:gd name="T8" fmla="*/ 797 w 76"/>
                <a:gd name="T9" fmla="*/ 1074 h 51"/>
                <a:gd name="T10" fmla="*/ 943 w 76"/>
                <a:gd name="T11" fmla="*/ 1074 h 51"/>
                <a:gd name="T12" fmla="*/ 1172 w 76"/>
                <a:gd name="T13" fmla="*/ 1009 h 51"/>
                <a:gd name="T14" fmla="*/ 1259 w 76"/>
                <a:gd name="T15" fmla="*/ 1009 h 51"/>
                <a:gd name="T16" fmla="*/ 1383 w 76"/>
                <a:gd name="T17" fmla="*/ 945 h 51"/>
                <a:gd name="T18" fmla="*/ 1511 w 76"/>
                <a:gd name="T19" fmla="*/ 886 h 51"/>
                <a:gd name="T20" fmla="*/ 1593 w 76"/>
                <a:gd name="T21" fmla="*/ 674 h 51"/>
                <a:gd name="T22" fmla="*/ 1529 w 76"/>
                <a:gd name="T23" fmla="*/ 652 h 51"/>
                <a:gd name="T24" fmla="*/ 1511 w 76"/>
                <a:gd name="T25" fmla="*/ 569 h 51"/>
                <a:gd name="T26" fmla="*/ 1529 w 76"/>
                <a:gd name="T27" fmla="*/ 463 h 51"/>
                <a:gd name="T28" fmla="*/ 1552 w 76"/>
                <a:gd name="T29" fmla="*/ 399 h 51"/>
                <a:gd name="T30" fmla="*/ 1447 w 76"/>
                <a:gd name="T31" fmla="*/ 399 h 51"/>
                <a:gd name="T32" fmla="*/ 1383 w 76"/>
                <a:gd name="T33" fmla="*/ 294 h 51"/>
                <a:gd name="T34" fmla="*/ 1300 w 76"/>
                <a:gd name="T35" fmla="*/ 358 h 51"/>
                <a:gd name="T36" fmla="*/ 1259 w 76"/>
                <a:gd name="T37" fmla="*/ 399 h 51"/>
                <a:gd name="T38" fmla="*/ 1195 w 76"/>
                <a:gd name="T39" fmla="*/ 381 h 51"/>
                <a:gd name="T40" fmla="*/ 1113 w 76"/>
                <a:gd name="T41" fmla="*/ 399 h 51"/>
                <a:gd name="T42" fmla="*/ 1090 w 76"/>
                <a:gd name="T43" fmla="*/ 317 h 51"/>
                <a:gd name="T44" fmla="*/ 1026 w 76"/>
                <a:gd name="T45" fmla="*/ 317 h 51"/>
                <a:gd name="T46" fmla="*/ 1007 w 76"/>
                <a:gd name="T47" fmla="*/ 381 h 51"/>
                <a:gd name="T48" fmla="*/ 966 w 76"/>
                <a:gd name="T49" fmla="*/ 294 h 51"/>
                <a:gd name="T50" fmla="*/ 861 w 76"/>
                <a:gd name="T51" fmla="*/ 294 h 51"/>
                <a:gd name="T52" fmla="*/ 797 w 76"/>
                <a:gd name="T53" fmla="*/ 358 h 51"/>
                <a:gd name="T54" fmla="*/ 756 w 76"/>
                <a:gd name="T55" fmla="*/ 358 h 51"/>
                <a:gd name="T56" fmla="*/ 733 w 76"/>
                <a:gd name="T57" fmla="*/ 211 h 51"/>
                <a:gd name="T58" fmla="*/ 673 w 76"/>
                <a:gd name="T59" fmla="*/ 229 h 51"/>
                <a:gd name="T60" fmla="*/ 673 w 76"/>
                <a:gd name="T61" fmla="*/ 381 h 51"/>
                <a:gd name="T62" fmla="*/ 609 w 76"/>
                <a:gd name="T63" fmla="*/ 381 h 51"/>
                <a:gd name="T64" fmla="*/ 586 w 76"/>
                <a:gd name="T65" fmla="*/ 317 h 51"/>
                <a:gd name="T66" fmla="*/ 504 w 76"/>
                <a:gd name="T67" fmla="*/ 399 h 51"/>
                <a:gd name="T68" fmla="*/ 504 w 76"/>
                <a:gd name="T69" fmla="*/ 294 h 51"/>
                <a:gd name="T70" fmla="*/ 586 w 76"/>
                <a:gd name="T71" fmla="*/ 211 h 51"/>
                <a:gd name="T72" fmla="*/ 504 w 76"/>
                <a:gd name="T73" fmla="*/ 23 h 51"/>
                <a:gd name="T74" fmla="*/ 375 w 76"/>
                <a:gd name="T75" fmla="*/ 0 h 51"/>
                <a:gd name="T76" fmla="*/ 398 w 76"/>
                <a:gd name="T77" fmla="*/ 147 h 51"/>
                <a:gd name="T78" fmla="*/ 316 w 76"/>
                <a:gd name="T79" fmla="*/ 23 h 51"/>
                <a:gd name="T80" fmla="*/ 252 w 76"/>
                <a:gd name="T81" fmla="*/ 83 h 51"/>
                <a:gd name="T82" fmla="*/ 211 w 76"/>
                <a:gd name="T83" fmla="*/ 106 h 51"/>
                <a:gd name="T84" fmla="*/ 252 w 76"/>
                <a:gd name="T85" fmla="*/ 147 h 51"/>
                <a:gd name="T86" fmla="*/ 169 w 76"/>
                <a:gd name="T87" fmla="*/ 106 h 51"/>
                <a:gd name="T88" fmla="*/ 147 w 76"/>
                <a:gd name="T89" fmla="*/ 147 h 51"/>
                <a:gd name="T90" fmla="*/ 82 w 76"/>
                <a:gd name="T91" fmla="*/ 147 h 51"/>
                <a:gd name="T92" fmla="*/ 105 w 76"/>
                <a:gd name="T93" fmla="*/ 211 h 51"/>
                <a:gd name="T94" fmla="*/ 293 w 76"/>
                <a:gd name="T95" fmla="*/ 229 h 51"/>
                <a:gd name="T96" fmla="*/ 375 w 76"/>
                <a:gd name="T97" fmla="*/ 317 h 51"/>
                <a:gd name="T98" fmla="*/ 293 w 76"/>
                <a:gd name="T99" fmla="*/ 358 h 51"/>
                <a:gd name="T100" fmla="*/ 357 w 76"/>
                <a:gd name="T101" fmla="*/ 399 h 51"/>
                <a:gd name="T102" fmla="*/ 375 w 76"/>
                <a:gd name="T103" fmla="*/ 440 h 51"/>
                <a:gd name="T104" fmla="*/ 357 w 76"/>
                <a:gd name="T105" fmla="*/ 463 h 51"/>
                <a:gd name="T106" fmla="*/ 23 w 76"/>
                <a:gd name="T107" fmla="*/ 358 h 51"/>
                <a:gd name="T108" fmla="*/ 0 w 76"/>
                <a:gd name="T109" fmla="*/ 399 h 51"/>
                <a:gd name="T110" fmla="*/ 252 w 76"/>
                <a:gd name="T111" fmla="*/ 463 h 51"/>
                <a:gd name="T112" fmla="*/ 229 w 76"/>
                <a:gd name="T113" fmla="*/ 528 h 51"/>
                <a:gd name="T114" fmla="*/ 229 w 76"/>
                <a:gd name="T115" fmla="*/ 652 h 51"/>
                <a:gd name="T116" fmla="*/ 169 w 76"/>
                <a:gd name="T117" fmla="*/ 716 h 51"/>
                <a:gd name="T118" fmla="*/ 82 w 76"/>
                <a:gd name="T119" fmla="*/ 716 h 51"/>
                <a:gd name="T120" fmla="*/ 41 w 76"/>
                <a:gd name="T121" fmla="*/ 739 h 51"/>
                <a:gd name="T122" fmla="*/ 293 w 76"/>
                <a:gd name="T123" fmla="*/ 79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5" name="Freeform 1266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6" name="Freeform 1267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7" name="Freeform 1268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8" name="Freeform 1269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69" name="Freeform 1270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0" name="Freeform 1271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1" name="Freeform 1272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2" name="Freeform 1273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3" name="Freeform 1274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4" name="Freeform 1275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5" name="Freeform 1276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6" name="Freeform 1277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7" name="Freeform 127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8" name="Freeform 1279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79" name="Freeform 1280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0" name="Freeform 1281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1" name="Freeform 1282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2" name="Freeform 1283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3" name="Freeform 1284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4" name="Freeform 1285"/>
            <p:cNvSpPr>
              <a:spLocks noChangeAspect="1"/>
            </p:cNvSpPr>
            <p:nvPr/>
          </p:nvSpPr>
          <p:spPr bwMode="auto">
            <a:xfrm>
              <a:off x="1389" y="1925"/>
              <a:ext cx="124" cy="192"/>
            </a:xfrm>
            <a:custGeom>
              <a:avLst/>
              <a:gdLst>
                <a:gd name="T0" fmla="*/ 400 w 27"/>
                <a:gd name="T1" fmla="*/ 878 h 42"/>
                <a:gd name="T2" fmla="*/ 335 w 27"/>
                <a:gd name="T3" fmla="*/ 795 h 42"/>
                <a:gd name="T4" fmla="*/ 400 w 27"/>
                <a:gd name="T5" fmla="*/ 795 h 42"/>
                <a:gd name="T6" fmla="*/ 335 w 27"/>
                <a:gd name="T7" fmla="*/ 709 h 42"/>
                <a:gd name="T8" fmla="*/ 335 w 27"/>
                <a:gd name="T9" fmla="*/ 626 h 42"/>
                <a:gd name="T10" fmla="*/ 441 w 27"/>
                <a:gd name="T11" fmla="*/ 480 h 42"/>
                <a:gd name="T12" fmla="*/ 505 w 27"/>
                <a:gd name="T13" fmla="*/ 503 h 42"/>
                <a:gd name="T14" fmla="*/ 569 w 27"/>
                <a:gd name="T15" fmla="*/ 357 h 42"/>
                <a:gd name="T16" fmla="*/ 487 w 27"/>
                <a:gd name="T17" fmla="*/ 293 h 42"/>
                <a:gd name="T18" fmla="*/ 441 w 27"/>
                <a:gd name="T19" fmla="*/ 187 h 42"/>
                <a:gd name="T20" fmla="*/ 487 w 27"/>
                <a:gd name="T21" fmla="*/ 64 h 42"/>
                <a:gd name="T22" fmla="*/ 487 w 27"/>
                <a:gd name="T23" fmla="*/ 23 h 42"/>
                <a:gd name="T24" fmla="*/ 423 w 27"/>
                <a:gd name="T25" fmla="*/ 0 h 42"/>
                <a:gd name="T26" fmla="*/ 358 w 27"/>
                <a:gd name="T27" fmla="*/ 23 h 42"/>
                <a:gd name="T28" fmla="*/ 335 w 27"/>
                <a:gd name="T29" fmla="*/ 64 h 42"/>
                <a:gd name="T30" fmla="*/ 276 w 27"/>
                <a:gd name="T31" fmla="*/ 82 h 42"/>
                <a:gd name="T32" fmla="*/ 211 w 27"/>
                <a:gd name="T33" fmla="*/ 123 h 42"/>
                <a:gd name="T34" fmla="*/ 129 w 27"/>
                <a:gd name="T35" fmla="*/ 146 h 42"/>
                <a:gd name="T36" fmla="*/ 106 w 27"/>
                <a:gd name="T37" fmla="*/ 187 h 42"/>
                <a:gd name="T38" fmla="*/ 64 w 27"/>
                <a:gd name="T39" fmla="*/ 229 h 42"/>
                <a:gd name="T40" fmla="*/ 129 w 27"/>
                <a:gd name="T41" fmla="*/ 293 h 42"/>
                <a:gd name="T42" fmla="*/ 41 w 27"/>
                <a:gd name="T43" fmla="*/ 293 h 42"/>
                <a:gd name="T44" fmla="*/ 41 w 27"/>
                <a:gd name="T45" fmla="*/ 357 h 42"/>
                <a:gd name="T46" fmla="*/ 41 w 27"/>
                <a:gd name="T47" fmla="*/ 439 h 42"/>
                <a:gd name="T48" fmla="*/ 64 w 27"/>
                <a:gd name="T49" fmla="*/ 503 h 42"/>
                <a:gd name="T50" fmla="*/ 0 w 27"/>
                <a:gd name="T51" fmla="*/ 521 h 42"/>
                <a:gd name="T52" fmla="*/ 0 w 27"/>
                <a:gd name="T53" fmla="*/ 562 h 42"/>
                <a:gd name="T54" fmla="*/ 64 w 27"/>
                <a:gd name="T55" fmla="*/ 709 h 42"/>
                <a:gd name="T56" fmla="*/ 129 w 27"/>
                <a:gd name="T57" fmla="*/ 649 h 42"/>
                <a:gd name="T58" fmla="*/ 129 w 27"/>
                <a:gd name="T59" fmla="*/ 773 h 42"/>
                <a:gd name="T60" fmla="*/ 147 w 27"/>
                <a:gd name="T61" fmla="*/ 837 h 42"/>
                <a:gd name="T62" fmla="*/ 211 w 27"/>
                <a:gd name="T63" fmla="*/ 855 h 42"/>
                <a:gd name="T64" fmla="*/ 400 w 27"/>
                <a:gd name="T65" fmla="*/ 87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2"/>
                <a:gd name="T101" fmla="*/ 27 w 27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2">
                  <a:moveTo>
                    <a:pt x="19" y="42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5" name="Freeform 1287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6" name="Freeform 1289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7" name="Freeform 1291"/>
            <p:cNvSpPr>
              <a:spLocks noChangeAspect="1"/>
            </p:cNvSpPr>
            <p:nvPr/>
          </p:nvSpPr>
          <p:spPr bwMode="auto">
            <a:xfrm>
              <a:off x="1261" y="2584"/>
              <a:ext cx="248" cy="128"/>
            </a:xfrm>
            <a:custGeom>
              <a:avLst/>
              <a:gdLst>
                <a:gd name="T0" fmla="*/ 992 w 54"/>
                <a:gd name="T1" fmla="*/ 270 h 28"/>
                <a:gd name="T2" fmla="*/ 951 w 54"/>
                <a:gd name="T3" fmla="*/ 229 h 28"/>
                <a:gd name="T4" fmla="*/ 886 w 54"/>
                <a:gd name="T5" fmla="*/ 187 h 28"/>
                <a:gd name="T6" fmla="*/ 886 w 54"/>
                <a:gd name="T7" fmla="*/ 82 h 28"/>
                <a:gd name="T8" fmla="*/ 886 w 54"/>
                <a:gd name="T9" fmla="*/ 64 h 28"/>
                <a:gd name="T10" fmla="*/ 698 w 54"/>
                <a:gd name="T11" fmla="*/ 0 h 28"/>
                <a:gd name="T12" fmla="*/ 592 w 54"/>
                <a:gd name="T13" fmla="*/ 64 h 28"/>
                <a:gd name="T14" fmla="*/ 441 w 54"/>
                <a:gd name="T15" fmla="*/ 64 h 28"/>
                <a:gd name="T16" fmla="*/ 381 w 54"/>
                <a:gd name="T17" fmla="*/ 64 h 28"/>
                <a:gd name="T18" fmla="*/ 294 w 54"/>
                <a:gd name="T19" fmla="*/ 82 h 28"/>
                <a:gd name="T20" fmla="*/ 211 w 54"/>
                <a:gd name="T21" fmla="*/ 123 h 28"/>
                <a:gd name="T22" fmla="*/ 211 w 54"/>
                <a:gd name="T23" fmla="*/ 187 h 28"/>
                <a:gd name="T24" fmla="*/ 129 w 54"/>
                <a:gd name="T25" fmla="*/ 229 h 28"/>
                <a:gd name="T26" fmla="*/ 83 w 54"/>
                <a:gd name="T27" fmla="*/ 293 h 28"/>
                <a:gd name="T28" fmla="*/ 0 w 54"/>
                <a:gd name="T29" fmla="*/ 375 h 28"/>
                <a:gd name="T30" fmla="*/ 0 w 54"/>
                <a:gd name="T31" fmla="*/ 480 h 28"/>
                <a:gd name="T32" fmla="*/ 83 w 54"/>
                <a:gd name="T33" fmla="*/ 439 h 28"/>
                <a:gd name="T34" fmla="*/ 211 w 54"/>
                <a:gd name="T35" fmla="*/ 480 h 28"/>
                <a:gd name="T36" fmla="*/ 211 w 54"/>
                <a:gd name="T37" fmla="*/ 503 h 28"/>
                <a:gd name="T38" fmla="*/ 276 w 54"/>
                <a:gd name="T39" fmla="*/ 562 h 28"/>
                <a:gd name="T40" fmla="*/ 487 w 54"/>
                <a:gd name="T41" fmla="*/ 562 h 28"/>
                <a:gd name="T42" fmla="*/ 592 w 54"/>
                <a:gd name="T43" fmla="*/ 375 h 28"/>
                <a:gd name="T44" fmla="*/ 781 w 54"/>
                <a:gd name="T45" fmla="*/ 585 h 28"/>
                <a:gd name="T46" fmla="*/ 845 w 54"/>
                <a:gd name="T47" fmla="*/ 375 h 28"/>
                <a:gd name="T48" fmla="*/ 951 w 54"/>
                <a:gd name="T49" fmla="*/ 416 h 28"/>
                <a:gd name="T50" fmla="*/ 1010 w 54"/>
                <a:gd name="T51" fmla="*/ 375 h 28"/>
                <a:gd name="T52" fmla="*/ 1098 w 54"/>
                <a:gd name="T53" fmla="*/ 375 h 28"/>
                <a:gd name="T54" fmla="*/ 1139 w 54"/>
                <a:gd name="T55" fmla="*/ 357 h 28"/>
                <a:gd name="T56" fmla="*/ 1098 w 54"/>
                <a:gd name="T57" fmla="*/ 229 h 28"/>
                <a:gd name="T58" fmla="*/ 992 w 54"/>
                <a:gd name="T59" fmla="*/ 270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28"/>
                <a:gd name="T92" fmla="*/ 54 w 54"/>
                <a:gd name="T93" fmla="*/ 28 h 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28">
                  <a:moveTo>
                    <a:pt x="47" y="13"/>
                  </a:moveTo>
                  <a:lnTo>
                    <a:pt x="45" y="11"/>
                  </a:lnTo>
                  <a:lnTo>
                    <a:pt x="42" y="9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23" y="27"/>
                  </a:lnTo>
                  <a:lnTo>
                    <a:pt x="28" y="18"/>
                  </a:lnTo>
                  <a:lnTo>
                    <a:pt x="37" y="28"/>
                  </a:lnTo>
                  <a:lnTo>
                    <a:pt x="40" y="18"/>
                  </a:lnTo>
                  <a:lnTo>
                    <a:pt x="45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7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8" name="Freeform 1293"/>
            <p:cNvSpPr>
              <a:spLocks noChangeAspect="1"/>
            </p:cNvSpPr>
            <p:nvPr/>
          </p:nvSpPr>
          <p:spPr bwMode="auto">
            <a:xfrm>
              <a:off x="1454" y="2492"/>
              <a:ext cx="402" cy="174"/>
            </a:xfrm>
            <a:custGeom>
              <a:avLst/>
              <a:gdLst>
                <a:gd name="T0" fmla="*/ 1275 w 88"/>
                <a:gd name="T1" fmla="*/ 774 h 38"/>
                <a:gd name="T2" fmla="*/ 1357 w 88"/>
                <a:gd name="T3" fmla="*/ 714 h 38"/>
                <a:gd name="T4" fmla="*/ 1480 w 88"/>
                <a:gd name="T5" fmla="*/ 714 h 38"/>
                <a:gd name="T6" fmla="*/ 1608 w 88"/>
                <a:gd name="T7" fmla="*/ 691 h 38"/>
                <a:gd name="T8" fmla="*/ 1608 w 88"/>
                <a:gd name="T9" fmla="*/ 627 h 38"/>
                <a:gd name="T10" fmla="*/ 1690 w 88"/>
                <a:gd name="T11" fmla="*/ 568 h 38"/>
                <a:gd name="T12" fmla="*/ 1690 w 88"/>
                <a:gd name="T13" fmla="*/ 481 h 38"/>
                <a:gd name="T14" fmla="*/ 1690 w 88"/>
                <a:gd name="T15" fmla="*/ 357 h 38"/>
                <a:gd name="T16" fmla="*/ 1795 w 88"/>
                <a:gd name="T17" fmla="*/ 334 h 38"/>
                <a:gd name="T18" fmla="*/ 1836 w 88"/>
                <a:gd name="T19" fmla="*/ 252 h 38"/>
                <a:gd name="T20" fmla="*/ 1754 w 88"/>
                <a:gd name="T21" fmla="*/ 188 h 38"/>
                <a:gd name="T22" fmla="*/ 1754 w 88"/>
                <a:gd name="T23" fmla="*/ 64 h 38"/>
                <a:gd name="T24" fmla="*/ 1503 w 88"/>
                <a:gd name="T25" fmla="*/ 64 h 38"/>
                <a:gd name="T26" fmla="*/ 1293 w 88"/>
                <a:gd name="T27" fmla="*/ 0 h 38"/>
                <a:gd name="T28" fmla="*/ 1252 w 88"/>
                <a:gd name="T29" fmla="*/ 124 h 38"/>
                <a:gd name="T30" fmla="*/ 1105 w 88"/>
                <a:gd name="T31" fmla="*/ 147 h 38"/>
                <a:gd name="T32" fmla="*/ 1000 w 88"/>
                <a:gd name="T33" fmla="*/ 105 h 38"/>
                <a:gd name="T34" fmla="*/ 1000 w 88"/>
                <a:gd name="T35" fmla="*/ 147 h 38"/>
                <a:gd name="T36" fmla="*/ 895 w 88"/>
                <a:gd name="T37" fmla="*/ 147 h 38"/>
                <a:gd name="T38" fmla="*/ 895 w 88"/>
                <a:gd name="T39" fmla="*/ 252 h 38"/>
                <a:gd name="T40" fmla="*/ 795 w 88"/>
                <a:gd name="T41" fmla="*/ 293 h 38"/>
                <a:gd name="T42" fmla="*/ 836 w 88"/>
                <a:gd name="T43" fmla="*/ 398 h 38"/>
                <a:gd name="T44" fmla="*/ 836 w 88"/>
                <a:gd name="T45" fmla="*/ 481 h 38"/>
                <a:gd name="T46" fmla="*/ 690 w 88"/>
                <a:gd name="T47" fmla="*/ 421 h 38"/>
                <a:gd name="T48" fmla="*/ 502 w 88"/>
                <a:gd name="T49" fmla="*/ 481 h 38"/>
                <a:gd name="T50" fmla="*/ 397 w 88"/>
                <a:gd name="T51" fmla="*/ 504 h 38"/>
                <a:gd name="T52" fmla="*/ 210 w 88"/>
                <a:gd name="T53" fmla="*/ 481 h 38"/>
                <a:gd name="T54" fmla="*/ 123 w 88"/>
                <a:gd name="T55" fmla="*/ 545 h 38"/>
                <a:gd name="T56" fmla="*/ 0 w 88"/>
                <a:gd name="T57" fmla="*/ 504 h 38"/>
                <a:gd name="T58" fmla="*/ 0 w 88"/>
                <a:gd name="T59" fmla="*/ 609 h 38"/>
                <a:gd name="T60" fmla="*/ 64 w 88"/>
                <a:gd name="T61" fmla="*/ 650 h 38"/>
                <a:gd name="T62" fmla="*/ 123 w 88"/>
                <a:gd name="T63" fmla="*/ 691 h 38"/>
                <a:gd name="T64" fmla="*/ 210 w 88"/>
                <a:gd name="T65" fmla="*/ 691 h 38"/>
                <a:gd name="T66" fmla="*/ 251 w 88"/>
                <a:gd name="T67" fmla="*/ 774 h 38"/>
                <a:gd name="T68" fmla="*/ 270 w 88"/>
                <a:gd name="T69" fmla="*/ 714 h 38"/>
                <a:gd name="T70" fmla="*/ 356 w 88"/>
                <a:gd name="T71" fmla="*/ 756 h 38"/>
                <a:gd name="T72" fmla="*/ 461 w 88"/>
                <a:gd name="T73" fmla="*/ 650 h 38"/>
                <a:gd name="T74" fmla="*/ 649 w 88"/>
                <a:gd name="T75" fmla="*/ 627 h 38"/>
                <a:gd name="T76" fmla="*/ 708 w 88"/>
                <a:gd name="T77" fmla="*/ 691 h 38"/>
                <a:gd name="T78" fmla="*/ 1000 w 88"/>
                <a:gd name="T79" fmla="*/ 774 h 38"/>
                <a:gd name="T80" fmla="*/ 1000 w 88"/>
                <a:gd name="T81" fmla="*/ 797 h 38"/>
                <a:gd name="T82" fmla="*/ 1105 w 88"/>
                <a:gd name="T83" fmla="*/ 774 h 38"/>
                <a:gd name="T84" fmla="*/ 1275 w 88"/>
                <a:gd name="T85" fmla="*/ 774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38"/>
                <a:gd name="T131" fmla="*/ 88 w 88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38">
                  <a:moveTo>
                    <a:pt x="61" y="37"/>
                  </a:moveTo>
                  <a:lnTo>
                    <a:pt x="65" y="34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77" y="30"/>
                  </a:lnTo>
                  <a:lnTo>
                    <a:pt x="81" y="27"/>
                  </a:lnTo>
                  <a:lnTo>
                    <a:pt x="81" y="23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8" y="12"/>
                  </a:lnTo>
                  <a:lnTo>
                    <a:pt x="84" y="9"/>
                  </a:lnTo>
                  <a:lnTo>
                    <a:pt x="84" y="3"/>
                  </a:lnTo>
                  <a:lnTo>
                    <a:pt x="72" y="3"/>
                  </a:lnTo>
                  <a:lnTo>
                    <a:pt x="62" y="0"/>
                  </a:lnTo>
                  <a:lnTo>
                    <a:pt x="60" y="6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3" y="20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1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48" y="37"/>
                  </a:lnTo>
                  <a:lnTo>
                    <a:pt x="48" y="38"/>
                  </a:lnTo>
                  <a:lnTo>
                    <a:pt x="53" y="37"/>
                  </a:lnTo>
                  <a:lnTo>
                    <a:pt x="61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89" name="Freeform 1295"/>
            <p:cNvSpPr>
              <a:spLocks noChangeAspect="1"/>
            </p:cNvSpPr>
            <p:nvPr/>
          </p:nvSpPr>
          <p:spPr bwMode="auto">
            <a:xfrm>
              <a:off x="1586" y="2350"/>
              <a:ext cx="339" cy="174"/>
            </a:xfrm>
            <a:custGeom>
              <a:avLst/>
              <a:gdLst>
                <a:gd name="T0" fmla="*/ 1324 w 74"/>
                <a:gd name="T1" fmla="*/ 650 h 38"/>
                <a:gd name="T2" fmla="*/ 1406 w 74"/>
                <a:gd name="T3" fmla="*/ 545 h 38"/>
                <a:gd name="T4" fmla="*/ 1512 w 74"/>
                <a:gd name="T5" fmla="*/ 481 h 38"/>
                <a:gd name="T6" fmla="*/ 1553 w 74"/>
                <a:gd name="T7" fmla="*/ 398 h 38"/>
                <a:gd name="T8" fmla="*/ 1512 w 74"/>
                <a:gd name="T9" fmla="*/ 334 h 38"/>
                <a:gd name="T10" fmla="*/ 1383 w 74"/>
                <a:gd name="T11" fmla="*/ 293 h 38"/>
                <a:gd name="T12" fmla="*/ 1301 w 74"/>
                <a:gd name="T13" fmla="*/ 275 h 38"/>
                <a:gd name="T14" fmla="*/ 1237 w 74"/>
                <a:gd name="T15" fmla="*/ 211 h 38"/>
                <a:gd name="T16" fmla="*/ 1113 w 74"/>
                <a:gd name="T17" fmla="*/ 188 h 38"/>
                <a:gd name="T18" fmla="*/ 1113 w 74"/>
                <a:gd name="T19" fmla="*/ 252 h 38"/>
                <a:gd name="T20" fmla="*/ 1026 w 74"/>
                <a:gd name="T21" fmla="*/ 275 h 38"/>
                <a:gd name="T22" fmla="*/ 902 w 74"/>
                <a:gd name="T23" fmla="*/ 211 h 38"/>
                <a:gd name="T24" fmla="*/ 944 w 74"/>
                <a:gd name="T25" fmla="*/ 124 h 38"/>
                <a:gd name="T26" fmla="*/ 820 w 74"/>
                <a:gd name="T27" fmla="*/ 124 h 38"/>
                <a:gd name="T28" fmla="*/ 692 w 74"/>
                <a:gd name="T29" fmla="*/ 64 h 38"/>
                <a:gd name="T30" fmla="*/ 609 w 74"/>
                <a:gd name="T31" fmla="*/ 0 h 38"/>
                <a:gd name="T32" fmla="*/ 609 w 74"/>
                <a:gd name="T33" fmla="*/ 64 h 38"/>
                <a:gd name="T34" fmla="*/ 527 w 74"/>
                <a:gd name="T35" fmla="*/ 41 h 38"/>
                <a:gd name="T36" fmla="*/ 440 w 74"/>
                <a:gd name="T37" fmla="*/ 41 h 38"/>
                <a:gd name="T38" fmla="*/ 399 w 74"/>
                <a:gd name="T39" fmla="*/ 124 h 38"/>
                <a:gd name="T40" fmla="*/ 316 w 74"/>
                <a:gd name="T41" fmla="*/ 147 h 38"/>
                <a:gd name="T42" fmla="*/ 188 w 74"/>
                <a:gd name="T43" fmla="*/ 211 h 38"/>
                <a:gd name="T44" fmla="*/ 82 w 74"/>
                <a:gd name="T45" fmla="*/ 252 h 38"/>
                <a:gd name="T46" fmla="*/ 0 w 74"/>
                <a:gd name="T47" fmla="*/ 293 h 38"/>
                <a:gd name="T48" fmla="*/ 82 w 74"/>
                <a:gd name="T49" fmla="*/ 398 h 38"/>
                <a:gd name="T50" fmla="*/ 41 w 74"/>
                <a:gd name="T51" fmla="*/ 481 h 38"/>
                <a:gd name="T52" fmla="*/ 188 w 74"/>
                <a:gd name="T53" fmla="*/ 609 h 38"/>
                <a:gd name="T54" fmla="*/ 399 w 74"/>
                <a:gd name="T55" fmla="*/ 714 h 38"/>
                <a:gd name="T56" fmla="*/ 399 w 74"/>
                <a:gd name="T57" fmla="*/ 756 h 38"/>
                <a:gd name="T58" fmla="*/ 527 w 74"/>
                <a:gd name="T59" fmla="*/ 797 h 38"/>
                <a:gd name="T60" fmla="*/ 651 w 74"/>
                <a:gd name="T61" fmla="*/ 774 h 38"/>
                <a:gd name="T62" fmla="*/ 692 w 74"/>
                <a:gd name="T63" fmla="*/ 650 h 38"/>
                <a:gd name="T64" fmla="*/ 902 w 74"/>
                <a:gd name="T65" fmla="*/ 714 h 38"/>
                <a:gd name="T66" fmla="*/ 1154 w 74"/>
                <a:gd name="T67" fmla="*/ 714 h 38"/>
                <a:gd name="T68" fmla="*/ 1154 w 74"/>
                <a:gd name="T69" fmla="*/ 714 h 38"/>
                <a:gd name="T70" fmla="*/ 1196 w 74"/>
                <a:gd name="T71" fmla="*/ 650 h 38"/>
                <a:gd name="T72" fmla="*/ 1324 w 74"/>
                <a:gd name="T73" fmla="*/ 65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38"/>
                <a:gd name="T113" fmla="*/ 74 w 7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38">
                  <a:moveTo>
                    <a:pt x="63" y="31"/>
                  </a:moveTo>
                  <a:lnTo>
                    <a:pt x="67" y="26"/>
                  </a:lnTo>
                  <a:lnTo>
                    <a:pt x="72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3" y="10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5" y="38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43" y="34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0" name="Freeform 1296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1" name="Freeform 1297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2" name="Freeform 1298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3" name="Freeform 1299"/>
            <p:cNvSpPr>
              <a:spLocks noChangeAspect="1"/>
            </p:cNvSpPr>
            <p:nvPr/>
          </p:nvSpPr>
          <p:spPr bwMode="auto">
            <a:xfrm>
              <a:off x="1674" y="2657"/>
              <a:ext cx="324" cy="233"/>
            </a:xfrm>
            <a:custGeom>
              <a:avLst/>
              <a:gdLst>
                <a:gd name="T0" fmla="*/ 1063 w 71"/>
                <a:gd name="T1" fmla="*/ 895 h 51"/>
                <a:gd name="T2" fmla="*/ 1040 w 71"/>
                <a:gd name="T3" fmla="*/ 877 h 51"/>
                <a:gd name="T4" fmla="*/ 935 w 71"/>
                <a:gd name="T5" fmla="*/ 854 h 51"/>
                <a:gd name="T6" fmla="*/ 894 w 71"/>
                <a:gd name="T7" fmla="*/ 749 h 51"/>
                <a:gd name="T8" fmla="*/ 748 w 71"/>
                <a:gd name="T9" fmla="*/ 667 h 51"/>
                <a:gd name="T10" fmla="*/ 643 w 71"/>
                <a:gd name="T11" fmla="*/ 544 h 51"/>
                <a:gd name="T12" fmla="*/ 561 w 71"/>
                <a:gd name="T13" fmla="*/ 521 h 51"/>
                <a:gd name="T14" fmla="*/ 602 w 71"/>
                <a:gd name="T15" fmla="*/ 375 h 51"/>
                <a:gd name="T16" fmla="*/ 643 w 71"/>
                <a:gd name="T17" fmla="*/ 375 h 51"/>
                <a:gd name="T18" fmla="*/ 748 w 71"/>
                <a:gd name="T19" fmla="*/ 439 h 51"/>
                <a:gd name="T20" fmla="*/ 771 w 71"/>
                <a:gd name="T21" fmla="*/ 375 h 51"/>
                <a:gd name="T22" fmla="*/ 853 w 71"/>
                <a:gd name="T23" fmla="*/ 356 h 51"/>
                <a:gd name="T24" fmla="*/ 977 w 71"/>
                <a:gd name="T25" fmla="*/ 375 h 51"/>
                <a:gd name="T26" fmla="*/ 1104 w 71"/>
                <a:gd name="T27" fmla="*/ 375 h 51"/>
                <a:gd name="T28" fmla="*/ 1186 w 71"/>
                <a:gd name="T29" fmla="*/ 375 h 51"/>
                <a:gd name="T30" fmla="*/ 1269 w 71"/>
                <a:gd name="T31" fmla="*/ 375 h 51"/>
                <a:gd name="T32" fmla="*/ 1415 w 71"/>
                <a:gd name="T33" fmla="*/ 397 h 51"/>
                <a:gd name="T34" fmla="*/ 1415 w 71"/>
                <a:gd name="T35" fmla="*/ 315 h 51"/>
                <a:gd name="T36" fmla="*/ 1479 w 71"/>
                <a:gd name="T37" fmla="*/ 315 h 51"/>
                <a:gd name="T38" fmla="*/ 1415 w 71"/>
                <a:gd name="T39" fmla="*/ 292 h 51"/>
                <a:gd name="T40" fmla="*/ 1355 w 71"/>
                <a:gd name="T41" fmla="*/ 210 h 51"/>
                <a:gd name="T42" fmla="*/ 1291 w 71"/>
                <a:gd name="T43" fmla="*/ 105 h 51"/>
                <a:gd name="T44" fmla="*/ 1145 w 71"/>
                <a:gd name="T45" fmla="*/ 169 h 51"/>
                <a:gd name="T46" fmla="*/ 1063 w 71"/>
                <a:gd name="T47" fmla="*/ 169 h 51"/>
                <a:gd name="T48" fmla="*/ 1040 w 71"/>
                <a:gd name="T49" fmla="*/ 105 h 51"/>
                <a:gd name="T50" fmla="*/ 935 w 71"/>
                <a:gd name="T51" fmla="*/ 146 h 51"/>
                <a:gd name="T52" fmla="*/ 894 w 71"/>
                <a:gd name="T53" fmla="*/ 105 h 51"/>
                <a:gd name="T54" fmla="*/ 789 w 71"/>
                <a:gd name="T55" fmla="*/ 41 h 51"/>
                <a:gd name="T56" fmla="*/ 707 w 71"/>
                <a:gd name="T57" fmla="*/ 0 h 51"/>
                <a:gd name="T58" fmla="*/ 625 w 71"/>
                <a:gd name="T59" fmla="*/ 23 h 51"/>
                <a:gd name="T60" fmla="*/ 543 w 71"/>
                <a:gd name="T61" fmla="*/ 105 h 51"/>
                <a:gd name="T62" fmla="*/ 543 w 71"/>
                <a:gd name="T63" fmla="*/ 228 h 51"/>
                <a:gd name="T64" fmla="*/ 456 w 71"/>
                <a:gd name="T65" fmla="*/ 251 h 51"/>
                <a:gd name="T66" fmla="*/ 397 w 71"/>
                <a:gd name="T67" fmla="*/ 315 h 51"/>
                <a:gd name="T68" fmla="*/ 292 w 71"/>
                <a:gd name="T69" fmla="*/ 315 h 51"/>
                <a:gd name="T70" fmla="*/ 251 w 71"/>
                <a:gd name="T71" fmla="*/ 251 h 51"/>
                <a:gd name="T72" fmla="*/ 123 w 71"/>
                <a:gd name="T73" fmla="*/ 356 h 51"/>
                <a:gd name="T74" fmla="*/ 41 w 71"/>
                <a:gd name="T75" fmla="*/ 375 h 51"/>
                <a:gd name="T76" fmla="*/ 0 w 71"/>
                <a:gd name="T77" fmla="*/ 375 h 51"/>
                <a:gd name="T78" fmla="*/ 0 w 71"/>
                <a:gd name="T79" fmla="*/ 375 h 51"/>
                <a:gd name="T80" fmla="*/ 105 w 71"/>
                <a:gd name="T81" fmla="*/ 544 h 51"/>
                <a:gd name="T82" fmla="*/ 251 w 71"/>
                <a:gd name="T83" fmla="*/ 375 h 51"/>
                <a:gd name="T84" fmla="*/ 251 w 71"/>
                <a:gd name="T85" fmla="*/ 544 h 51"/>
                <a:gd name="T86" fmla="*/ 356 w 71"/>
                <a:gd name="T87" fmla="*/ 503 h 51"/>
                <a:gd name="T88" fmla="*/ 356 w 71"/>
                <a:gd name="T89" fmla="*/ 603 h 51"/>
                <a:gd name="T90" fmla="*/ 479 w 71"/>
                <a:gd name="T91" fmla="*/ 667 h 51"/>
                <a:gd name="T92" fmla="*/ 456 w 71"/>
                <a:gd name="T93" fmla="*/ 708 h 51"/>
                <a:gd name="T94" fmla="*/ 602 w 71"/>
                <a:gd name="T95" fmla="*/ 795 h 51"/>
                <a:gd name="T96" fmla="*/ 625 w 71"/>
                <a:gd name="T97" fmla="*/ 854 h 51"/>
                <a:gd name="T98" fmla="*/ 689 w 71"/>
                <a:gd name="T99" fmla="*/ 895 h 51"/>
                <a:gd name="T100" fmla="*/ 853 w 71"/>
                <a:gd name="T101" fmla="*/ 895 h 51"/>
                <a:gd name="T102" fmla="*/ 999 w 71"/>
                <a:gd name="T103" fmla="*/ 959 h 51"/>
                <a:gd name="T104" fmla="*/ 853 w 71"/>
                <a:gd name="T105" fmla="*/ 1001 h 51"/>
                <a:gd name="T106" fmla="*/ 1123 w 71"/>
                <a:gd name="T107" fmla="*/ 1064 h 51"/>
                <a:gd name="T108" fmla="*/ 1123 w 71"/>
                <a:gd name="T109" fmla="*/ 959 h 51"/>
                <a:gd name="T110" fmla="*/ 1063 w 71"/>
                <a:gd name="T111" fmla="*/ 895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51"/>
                <a:gd name="T170" fmla="*/ 71 w 71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51">
                  <a:moveTo>
                    <a:pt x="51" y="43"/>
                  </a:moveTo>
                  <a:lnTo>
                    <a:pt x="50" y="42"/>
                  </a:lnTo>
                  <a:lnTo>
                    <a:pt x="45" y="41"/>
                  </a:lnTo>
                  <a:lnTo>
                    <a:pt x="43" y="36"/>
                  </a:lnTo>
                  <a:lnTo>
                    <a:pt x="36" y="32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37" y="18"/>
                  </a:lnTo>
                  <a:lnTo>
                    <a:pt x="41" y="17"/>
                  </a:lnTo>
                  <a:lnTo>
                    <a:pt x="47" y="18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8" y="19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62" y="5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5" y="2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23" y="32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3" y="43"/>
                  </a:lnTo>
                  <a:lnTo>
                    <a:pt x="41" y="43"/>
                  </a:lnTo>
                  <a:lnTo>
                    <a:pt x="48" y="46"/>
                  </a:lnTo>
                  <a:lnTo>
                    <a:pt x="41" y="48"/>
                  </a:lnTo>
                  <a:lnTo>
                    <a:pt x="54" y="51"/>
                  </a:lnTo>
                  <a:lnTo>
                    <a:pt x="54" y="46"/>
                  </a:lnTo>
                  <a:lnTo>
                    <a:pt x="51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4" name="Freeform 1300"/>
            <p:cNvSpPr>
              <a:spLocks noChangeAspect="1"/>
            </p:cNvSpPr>
            <p:nvPr/>
          </p:nvSpPr>
          <p:spPr bwMode="auto">
            <a:xfrm>
              <a:off x="1674" y="2625"/>
              <a:ext cx="165" cy="114"/>
            </a:xfrm>
            <a:custGeom>
              <a:avLst/>
              <a:gdLst>
                <a:gd name="T0" fmla="*/ 124 w 36"/>
                <a:gd name="T1" fmla="*/ 497 h 25"/>
                <a:gd name="T2" fmla="*/ 252 w 36"/>
                <a:gd name="T3" fmla="*/ 397 h 25"/>
                <a:gd name="T4" fmla="*/ 293 w 36"/>
                <a:gd name="T5" fmla="*/ 456 h 25"/>
                <a:gd name="T6" fmla="*/ 399 w 36"/>
                <a:gd name="T7" fmla="*/ 456 h 25"/>
                <a:gd name="T8" fmla="*/ 463 w 36"/>
                <a:gd name="T9" fmla="*/ 397 h 25"/>
                <a:gd name="T10" fmla="*/ 545 w 36"/>
                <a:gd name="T11" fmla="*/ 374 h 25"/>
                <a:gd name="T12" fmla="*/ 545 w 36"/>
                <a:gd name="T13" fmla="*/ 251 h 25"/>
                <a:gd name="T14" fmla="*/ 628 w 36"/>
                <a:gd name="T15" fmla="*/ 164 h 25"/>
                <a:gd name="T16" fmla="*/ 756 w 36"/>
                <a:gd name="T17" fmla="*/ 146 h 25"/>
                <a:gd name="T18" fmla="*/ 628 w 36"/>
                <a:gd name="T19" fmla="*/ 0 h 25"/>
                <a:gd name="T20" fmla="*/ 610 w 36"/>
                <a:gd name="T21" fmla="*/ 23 h 25"/>
                <a:gd name="T22" fmla="*/ 610 w 36"/>
                <a:gd name="T23" fmla="*/ 82 h 25"/>
                <a:gd name="T24" fmla="*/ 504 w 36"/>
                <a:gd name="T25" fmla="*/ 105 h 25"/>
                <a:gd name="T26" fmla="*/ 357 w 36"/>
                <a:gd name="T27" fmla="*/ 105 h 25"/>
                <a:gd name="T28" fmla="*/ 275 w 36"/>
                <a:gd name="T29" fmla="*/ 164 h 25"/>
                <a:gd name="T30" fmla="*/ 124 w 36"/>
                <a:gd name="T31" fmla="*/ 164 h 25"/>
                <a:gd name="T32" fmla="*/ 0 w 36"/>
                <a:gd name="T33" fmla="*/ 187 h 25"/>
                <a:gd name="T34" fmla="*/ 0 w 36"/>
                <a:gd name="T35" fmla="*/ 251 h 25"/>
                <a:gd name="T36" fmla="*/ 0 w 36"/>
                <a:gd name="T37" fmla="*/ 397 h 25"/>
                <a:gd name="T38" fmla="*/ 0 w 36"/>
                <a:gd name="T39" fmla="*/ 397 h 25"/>
                <a:gd name="T40" fmla="*/ 64 w 36"/>
                <a:gd name="T41" fmla="*/ 397 h 25"/>
                <a:gd name="T42" fmla="*/ 0 w 36"/>
                <a:gd name="T43" fmla="*/ 456 h 25"/>
                <a:gd name="T44" fmla="*/ 0 w 36"/>
                <a:gd name="T45" fmla="*/ 520 h 25"/>
                <a:gd name="T46" fmla="*/ 41 w 36"/>
                <a:gd name="T47" fmla="*/ 520 h 25"/>
                <a:gd name="T48" fmla="*/ 124 w 36"/>
                <a:gd name="T49" fmla="*/ 497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25"/>
                <a:gd name="T77" fmla="*/ 36 w 36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25">
                  <a:moveTo>
                    <a:pt x="6" y="24"/>
                  </a:moveTo>
                  <a:lnTo>
                    <a:pt x="12" y="19"/>
                  </a:lnTo>
                  <a:lnTo>
                    <a:pt x="14" y="22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6" y="7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5" name="Freeform 1305"/>
            <p:cNvSpPr>
              <a:spLocks noChangeAspect="1"/>
            </p:cNvSpPr>
            <p:nvPr/>
          </p:nvSpPr>
          <p:spPr bwMode="auto">
            <a:xfrm>
              <a:off x="1797" y="2735"/>
              <a:ext cx="224" cy="179"/>
            </a:xfrm>
            <a:custGeom>
              <a:avLst/>
              <a:gdLst>
                <a:gd name="T0" fmla="*/ 773 w 49"/>
                <a:gd name="T1" fmla="*/ 675 h 39"/>
                <a:gd name="T2" fmla="*/ 837 w 49"/>
                <a:gd name="T3" fmla="*/ 610 h 39"/>
                <a:gd name="T4" fmla="*/ 855 w 49"/>
                <a:gd name="T5" fmla="*/ 546 h 39"/>
                <a:gd name="T6" fmla="*/ 919 w 49"/>
                <a:gd name="T7" fmla="*/ 546 h 39"/>
                <a:gd name="T8" fmla="*/ 878 w 49"/>
                <a:gd name="T9" fmla="*/ 505 h 39"/>
                <a:gd name="T10" fmla="*/ 1024 w 49"/>
                <a:gd name="T11" fmla="*/ 441 h 39"/>
                <a:gd name="T12" fmla="*/ 983 w 49"/>
                <a:gd name="T13" fmla="*/ 358 h 39"/>
                <a:gd name="T14" fmla="*/ 1024 w 49"/>
                <a:gd name="T15" fmla="*/ 294 h 39"/>
                <a:gd name="T16" fmla="*/ 919 w 49"/>
                <a:gd name="T17" fmla="*/ 229 h 39"/>
                <a:gd name="T18" fmla="*/ 878 w 49"/>
                <a:gd name="T19" fmla="*/ 170 h 39"/>
                <a:gd name="T20" fmla="*/ 878 w 49"/>
                <a:gd name="T21" fmla="*/ 83 h 39"/>
                <a:gd name="T22" fmla="*/ 795 w 49"/>
                <a:gd name="T23" fmla="*/ 83 h 39"/>
                <a:gd name="T24" fmla="*/ 795 w 49"/>
                <a:gd name="T25" fmla="*/ 23 h 39"/>
                <a:gd name="T26" fmla="*/ 709 w 49"/>
                <a:gd name="T27" fmla="*/ 23 h 39"/>
                <a:gd name="T28" fmla="*/ 626 w 49"/>
                <a:gd name="T29" fmla="*/ 23 h 39"/>
                <a:gd name="T30" fmla="*/ 544 w 49"/>
                <a:gd name="T31" fmla="*/ 23 h 39"/>
                <a:gd name="T32" fmla="*/ 416 w 49"/>
                <a:gd name="T33" fmla="*/ 23 h 39"/>
                <a:gd name="T34" fmla="*/ 293 w 49"/>
                <a:gd name="T35" fmla="*/ 0 h 39"/>
                <a:gd name="T36" fmla="*/ 210 w 49"/>
                <a:gd name="T37" fmla="*/ 23 h 39"/>
                <a:gd name="T38" fmla="*/ 187 w 49"/>
                <a:gd name="T39" fmla="*/ 83 h 39"/>
                <a:gd name="T40" fmla="*/ 82 w 49"/>
                <a:gd name="T41" fmla="*/ 23 h 39"/>
                <a:gd name="T42" fmla="*/ 41 w 49"/>
                <a:gd name="T43" fmla="*/ 23 h 39"/>
                <a:gd name="T44" fmla="*/ 0 w 49"/>
                <a:gd name="T45" fmla="*/ 170 h 39"/>
                <a:gd name="T46" fmla="*/ 82 w 49"/>
                <a:gd name="T47" fmla="*/ 188 h 39"/>
                <a:gd name="T48" fmla="*/ 187 w 49"/>
                <a:gd name="T49" fmla="*/ 317 h 39"/>
                <a:gd name="T50" fmla="*/ 334 w 49"/>
                <a:gd name="T51" fmla="*/ 399 h 39"/>
                <a:gd name="T52" fmla="*/ 375 w 49"/>
                <a:gd name="T53" fmla="*/ 505 h 39"/>
                <a:gd name="T54" fmla="*/ 480 w 49"/>
                <a:gd name="T55" fmla="*/ 528 h 39"/>
                <a:gd name="T56" fmla="*/ 503 w 49"/>
                <a:gd name="T57" fmla="*/ 546 h 39"/>
                <a:gd name="T58" fmla="*/ 562 w 49"/>
                <a:gd name="T59" fmla="*/ 610 h 39"/>
                <a:gd name="T60" fmla="*/ 562 w 49"/>
                <a:gd name="T61" fmla="*/ 716 h 39"/>
                <a:gd name="T62" fmla="*/ 795 w 49"/>
                <a:gd name="T63" fmla="*/ 822 h 39"/>
                <a:gd name="T64" fmla="*/ 795 w 49"/>
                <a:gd name="T65" fmla="*/ 716 h 39"/>
                <a:gd name="T66" fmla="*/ 773 w 49"/>
                <a:gd name="T67" fmla="*/ 675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39"/>
                <a:gd name="T104" fmla="*/ 49 w 49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39">
                  <a:moveTo>
                    <a:pt x="37" y="32"/>
                  </a:moveTo>
                  <a:lnTo>
                    <a:pt x="40" y="29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9" y="14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8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6" y="19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7" y="29"/>
                  </a:lnTo>
                  <a:lnTo>
                    <a:pt x="27" y="34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6" name="Freeform 1306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7" name="Freeform 1307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8" name="Freeform 1310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599" name="Freeform 1311"/>
            <p:cNvSpPr>
              <a:spLocks noChangeAspect="1"/>
            </p:cNvSpPr>
            <p:nvPr/>
          </p:nvSpPr>
          <p:spPr bwMode="auto">
            <a:xfrm>
              <a:off x="1811" y="2492"/>
              <a:ext cx="334" cy="202"/>
            </a:xfrm>
            <a:custGeom>
              <a:avLst/>
              <a:gdLst>
                <a:gd name="T0" fmla="*/ 796 w 73"/>
                <a:gd name="T1" fmla="*/ 799 h 44"/>
                <a:gd name="T2" fmla="*/ 878 w 73"/>
                <a:gd name="T3" fmla="*/ 780 h 44"/>
                <a:gd name="T4" fmla="*/ 1025 w 73"/>
                <a:gd name="T5" fmla="*/ 780 h 44"/>
                <a:gd name="T6" fmla="*/ 1130 w 73"/>
                <a:gd name="T7" fmla="*/ 758 h 44"/>
                <a:gd name="T8" fmla="*/ 1171 w 73"/>
                <a:gd name="T9" fmla="*/ 698 h 44"/>
                <a:gd name="T10" fmla="*/ 1235 w 73"/>
                <a:gd name="T11" fmla="*/ 698 h 44"/>
                <a:gd name="T12" fmla="*/ 1235 w 73"/>
                <a:gd name="T13" fmla="*/ 569 h 44"/>
                <a:gd name="T14" fmla="*/ 1277 w 73"/>
                <a:gd name="T15" fmla="*/ 505 h 44"/>
                <a:gd name="T16" fmla="*/ 1359 w 73"/>
                <a:gd name="T17" fmla="*/ 422 h 44"/>
                <a:gd name="T18" fmla="*/ 1423 w 73"/>
                <a:gd name="T19" fmla="*/ 275 h 44"/>
                <a:gd name="T20" fmla="*/ 1464 w 73"/>
                <a:gd name="T21" fmla="*/ 188 h 44"/>
                <a:gd name="T22" fmla="*/ 1528 w 73"/>
                <a:gd name="T23" fmla="*/ 129 h 44"/>
                <a:gd name="T24" fmla="*/ 1464 w 73"/>
                <a:gd name="T25" fmla="*/ 64 h 44"/>
                <a:gd name="T26" fmla="*/ 1382 w 73"/>
                <a:gd name="T27" fmla="*/ 0 h 44"/>
                <a:gd name="T28" fmla="*/ 1277 w 73"/>
                <a:gd name="T29" fmla="*/ 0 h 44"/>
                <a:gd name="T30" fmla="*/ 1212 w 73"/>
                <a:gd name="T31" fmla="*/ 0 h 44"/>
                <a:gd name="T32" fmla="*/ 1089 w 73"/>
                <a:gd name="T33" fmla="*/ 0 h 44"/>
                <a:gd name="T34" fmla="*/ 1007 w 73"/>
                <a:gd name="T35" fmla="*/ 0 h 44"/>
                <a:gd name="T36" fmla="*/ 878 w 73"/>
                <a:gd name="T37" fmla="*/ 147 h 44"/>
                <a:gd name="T38" fmla="*/ 773 w 73"/>
                <a:gd name="T39" fmla="*/ 129 h 44"/>
                <a:gd name="T40" fmla="*/ 773 w 73"/>
                <a:gd name="T41" fmla="*/ 147 h 44"/>
                <a:gd name="T42" fmla="*/ 627 w 73"/>
                <a:gd name="T43" fmla="*/ 211 h 44"/>
                <a:gd name="T44" fmla="*/ 627 w 73"/>
                <a:gd name="T45" fmla="*/ 275 h 44"/>
                <a:gd name="T46" fmla="*/ 293 w 73"/>
                <a:gd name="T47" fmla="*/ 335 h 44"/>
                <a:gd name="T48" fmla="*/ 229 w 73"/>
                <a:gd name="T49" fmla="*/ 275 h 44"/>
                <a:gd name="T50" fmla="*/ 169 w 73"/>
                <a:gd name="T51" fmla="*/ 275 h 44"/>
                <a:gd name="T52" fmla="*/ 169 w 73"/>
                <a:gd name="T53" fmla="*/ 335 h 44"/>
                <a:gd name="T54" fmla="*/ 82 w 73"/>
                <a:gd name="T55" fmla="*/ 358 h 44"/>
                <a:gd name="T56" fmla="*/ 82 w 73"/>
                <a:gd name="T57" fmla="*/ 487 h 44"/>
                <a:gd name="T58" fmla="*/ 64 w 73"/>
                <a:gd name="T59" fmla="*/ 569 h 44"/>
                <a:gd name="T60" fmla="*/ 0 w 73"/>
                <a:gd name="T61" fmla="*/ 611 h 44"/>
                <a:gd name="T62" fmla="*/ 124 w 73"/>
                <a:gd name="T63" fmla="*/ 758 h 44"/>
                <a:gd name="T64" fmla="*/ 82 w 73"/>
                <a:gd name="T65" fmla="*/ 758 h 44"/>
                <a:gd name="T66" fmla="*/ 169 w 73"/>
                <a:gd name="T67" fmla="*/ 799 h 44"/>
                <a:gd name="T68" fmla="*/ 270 w 73"/>
                <a:gd name="T69" fmla="*/ 863 h 44"/>
                <a:gd name="T70" fmla="*/ 316 w 73"/>
                <a:gd name="T71" fmla="*/ 904 h 44"/>
                <a:gd name="T72" fmla="*/ 421 w 73"/>
                <a:gd name="T73" fmla="*/ 863 h 44"/>
                <a:gd name="T74" fmla="*/ 439 w 73"/>
                <a:gd name="T75" fmla="*/ 927 h 44"/>
                <a:gd name="T76" fmla="*/ 522 w 73"/>
                <a:gd name="T77" fmla="*/ 927 h 44"/>
                <a:gd name="T78" fmla="*/ 668 w 73"/>
                <a:gd name="T79" fmla="*/ 863 h 44"/>
                <a:gd name="T80" fmla="*/ 714 w 73"/>
                <a:gd name="T81" fmla="*/ 863 h 44"/>
                <a:gd name="T82" fmla="*/ 732 w 73"/>
                <a:gd name="T83" fmla="*/ 799 h 44"/>
                <a:gd name="T84" fmla="*/ 796 w 73"/>
                <a:gd name="T85" fmla="*/ 799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44"/>
                <a:gd name="T131" fmla="*/ 73 w 73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44">
                  <a:moveTo>
                    <a:pt x="38" y="38"/>
                  </a:moveTo>
                  <a:lnTo>
                    <a:pt x="42" y="37"/>
                  </a:lnTo>
                  <a:lnTo>
                    <a:pt x="49" y="37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5" y="20"/>
                  </a:lnTo>
                  <a:lnTo>
                    <a:pt x="68" y="13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0" y="3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7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3" y="41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5" y="44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5" y="38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0" name="Freeform 1312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42 w 3"/>
                <a:gd name="T1" fmla="*/ 50 h 2"/>
                <a:gd name="T2" fmla="*/ 65 w 3"/>
                <a:gd name="T3" fmla="*/ 50 h 2"/>
                <a:gd name="T4" fmla="*/ 0 w 3"/>
                <a:gd name="T5" fmla="*/ 0 h 2"/>
                <a:gd name="T6" fmla="*/ 42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1" name="Freeform 1313"/>
            <p:cNvSpPr>
              <a:spLocks noChangeAspect="1"/>
            </p:cNvSpPr>
            <p:nvPr/>
          </p:nvSpPr>
          <p:spPr bwMode="auto">
            <a:xfrm>
              <a:off x="2080" y="2492"/>
              <a:ext cx="14" cy="10"/>
            </a:xfrm>
            <a:custGeom>
              <a:avLst/>
              <a:gdLst>
                <a:gd name="T0" fmla="*/ 42 w 3"/>
                <a:gd name="T1" fmla="*/ 50 h 2"/>
                <a:gd name="T2" fmla="*/ 65 w 3"/>
                <a:gd name="T3" fmla="*/ 50 h 2"/>
                <a:gd name="T4" fmla="*/ 0 w 3"/>
                <a:gd name="T5" fmla="*/ 0 h 2"/>
                <a:gd name="T6" fmla="*/ 42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2" name="Freeform 1314"/>
            <p:cNvSpPr>
              <a:spLocks noChangeAspect="1"/>
            </p:cNvSpPr>
            <p:nvPr/>
          </p:nvSpPr>
          <p:spPr bwMode="auto">
            <a:xfrm>
              <a:off x="2094" y="2502"/>
              <a:ext cx="6" cy="0"/>
            </a:xfrm>
            <a:custGeom>
              <a:avLst/>
              <a:gdLst>
                <a:gd name="T0" fmla="*/ 36 w 1"/>
                <a:gd name="T1" fmla="*/ 0 w 1"/>
                <a:gd name="T2" fmla="*/ 36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3" name="Line 1315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4" name="Line 1316"/>
            <p:cNvSpPr>
              <a:spLocks noChangeAspect="1" noChangeShapeType="1"/>
            </p:cNvSpPr>
            <p:nvPr/>
          </p:nvSpPr>
          <p:spPr bwMode="auto">
            <a:xfrm flipV="1">
              <a:off x="2090" y="2492"/>
              <a:ext cx="10" cy="10"/>
            </a:xfrm>
            <a:prstGeom prst="line">
              <a:avLst/>
            </a:prstGeom>
            <a:noFill/>
            <a:ln w="4763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5" name="Freeform 1317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6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6" name="Freeform 1318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7" name="Freeform 1319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8" name="Freeform 1320"/>
            <p:cNvSpPr>
              <a:spLocks noChangeAspect="1"/>
            </p:cNvSpPr>
            <p:nvPr/>
          </p:nvSpPr>
          <p:spPr bwMode="auto">
            <a:xfrm>
              <a:off x="2076" y="2492"/>
              <a:ext cx="4" cy="0"/>
            </a:xfrm>
            <a:custGeom>
              <a:avLst/>
              <a:gdLst>
                <a:gd name="T0" fmla="*/ 0 w 1"/>
                <a:gd name="T1" fmla="*/ 16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09" name="Freeform 1321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0" name="Freeform 1322"/>
            <p:cNvSpPr>
              <a:spLocks noChangeAspect="1"/>
            </p:cNvSpPr>
            <p:nvPr/>
          </p:nvSpPr>
          <p:spPr bwMode="auto">
            <a:xfrm>
              <a:off x="1925" y="2441"/>
              <a:ext cx="14" cy="6"/>
            </a:xfrm>
            <a:custGeom>
              <a:avLst/>
              <a:gdLst>
                <a:gd name="T0" fmla="*/ 65 w 3"/>
                <a:gd name="T1" fmla="*/ 36 h 1"/>
                <a:gd name="T2" fmla="*/ 0 w 3"/>
                <a:gd name="T3" fmla="*/ 0 h 1"/>
                <a:gd name="T4" fmla="*/ 0 w 3"/>
                <a:gd name="T5" fmla="*/ 0 h 1"/>
                <a:gd name="T6" fmla="*/ 42 w 3"/>
                <a:gd name="T7" fmla="*/ 36 h 1"/>
                <a:gd name="T8" fmla="*/ 65 w 3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1" name="Freeform 1323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2" name="Freeform 1324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3" name="Freeform 1326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4" name="Freeform 1327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5" name="Freeform 1328"/>
            <p:cNvSpPr>
              <a:spLocks noChangeAspect="1"/>
            </p:cNvSpPr>
            <p:nvPr/>
          </p:nvSpPr>
          <p:spPr bwMode="auto">
            <a:xfrm>
              <a:off x="1839" y="2437"/>
              <a:ext cx="283" cy="128"/>
            </a:xfrm>
            <a:custGeom>
              <a:avLst/>
              <a:gdLst>
                <a:gd name="T0" fmla="*/ 1105 w 62"/>
                <a:gd name="T1" fmla="*/ 0 h 28"/>
                <a:gd name="T2" fmla="*/ 1041 w 62"/>
                <a:gd name="T3" fmla="*/ 0 h 28"/>
                <a:gd name="T4" fmla="*/ 936 w 62"/>
                <a:gd name="T5" fmla="*/ 0 h 28"/>
                <a:gd name="T6" fmla="*/ 876 w 62"/>
                <a:gd name="T7" fmla="*/ 23 h 28"/>
                <a:gd name="T8" fmla="*/ 790 w 62"/>
                <a:gd name="T9" fmla="*/ 23 h 28"/>
                <a:gd name="T10" fmla="*/ 730 w 62"/>
                <a:gd name="T11" fmla="*/ 82 h 28"/>
                <a:gd name="T12" fmla="*/ 648 w 62"/>
                <a:gd name="T13" fmla="*/ 82 h 28"/>
                <a:gd name="T14" fmla="*/ 648 w 62"/>
                <a:gd name="T15" fmla="*/ 41 h 28"/>
                <a:gd name="T16" fmla="*/ 543 w 62"/>
                <a:gd name="T17" fmla="*/ 0 h 28"/>
                <a:gd name="T18" fmla="*/ 456 w 62"/>
                <a:gd name="T19" fmla="*/ 41 h 28"/>
                <a:gd name="T20" fmla="*/ 438 w 62"/>
                <a:gd name="T21" fmla="*/ 41 h 28"/>
                <a:gd name="T22" fmla="*/ 397 w 62"/>
                <a:gd name="T23" fmla="*/ 23 h 28"/>
                <a:gd name="T24" fmla="*/ 310 w 62"/>
                <a:gd name="T25" fmla="*/ 82 h 28"/>
                <a:gd name="T26" fmla="*/ 251 w 62"/>
                <a:gd name="T27" fmla="*/ 146 h 28"/>
                <a:gd name="T28" fmla="*/ 169 w 62"/>
                <a:gd name="T29" fmla="*/ 251 h 28"/>
                <a:gd name="T30" fmla="*/ 41 w 62"/>
                <a:gd name="T31" fmla="*/ 251 h 28"/>
                <a:gd name="T32" fmla="*/ 0 w 62"/>
                <a:gd name="T33" fmla="*/ 357 h 28"/>
                <a:gd name="T34" fmla="*/ 0 w 62"/>
                <a:gd name="T35" fmla="*/ 439 h 28"/>
                <a:gd name="T36" fmla="*/ 82 w 62"/>
                <a:gd name="T37" fmla="*/ 503 h 28"/>
                <a:gd name="T38" fmla="*/ 41 w 62"/>
                <a:gd name="T39" fmla="*/ 521 h 28"/>
                <a:gd name="T40" fmla="*/ 105 w 62"/>
                <a:gd name="T41" fmla="*/ 521 h 28"/>
                <a:gd name="T42" fmla="*/ 169 w 62"/>
                <a:gd name="T43" fmla="*/ 585 h 28"/>
                <a:gd name="T44" fmla="*/ 502 w 62"/>
                <a:gd name="T45" fmla="*/ 521 h 28"/>
                <a:gd name="T46" fmla="*/ 502 w 62"/>
                <a:gd name="T47" fmla="*/ 462 h 28"/>
                <a:gd name="T48" fmla="*/ 648 w 62"/>
                <a:gd name="T49" fmla="*/ 398 h 28"/>
                <a:gd name="T50" fmla="*/ 648 w 62"/>
                <a:gd name="T51" fmla="*/ 375 h 28"/>
                <a:gd name="T52" fmla="*/ 749 w 62"/>
                <a:gd name="T53" fmla="*/ 398 h 28"/>
                <a:gd name="T54" fmla="*/ 876 w 62"/>
                <a:gd name="T55" fmla="*/ 251 h 28"/>
                <a:gd name="T56" fmla="*/ 959 w 62"/>
                <a:gd name="T57" fmla="*/ 251 h 28"/>
                <a:gd name="T58" fmla="*/ 1082 w 62"/>
                <a:gd name="T59" fmla="*/ 251 h 28"/>
                <a:gd name="T60" fmla="*/ 1105 w 62"/>
                <a:gd name="T61" fmla="*/ 251 h 28"/>
                <a:gd name="T62" fmla="*/ 1169 w 62"/>
                <a:gd name="T63" fmla="*/ 251 h 28"/>
                <a:gd name="T64" fmla="*/ 1187 w 62"/>
                <a:gd name="T65" fmla="*/ 251 h 28"/>
                <a:gd name="T66" fmla="*/ 1228 w 62"/>
                <a:gd name="T67" fmla="*/ 146 h 28"/>
                <a:gd name="T68" fmla="*/ 1292 w 62"/>
                <a:gd name="T69" fmla="*/ 23 h 28"/>
                <a:gd name="T70" fmla="*/ 1105 w 62"/>
                <a:gd name="T71" fmla="*/ 0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28"/>
                <a:gd name="T110" fmla="*/ 62 w 62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28">
                  <a:moveTo>
                    <a:pt x="53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53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6" name="Freeform 1330"/>
            <p:cNvSpPr>
              <a:spLocks noChangeAspect="1"/>
            </p:cNvSpPr>
            <p:nvPr/>
          </p:nvSpPr>
          <p:spPr bwMode="auto">
            <a:xfrm>
              <a:off x="1966" y="2657"/>
              <a:ext cx="257" cy="284"/>
            </a:xfrm>
            <a:custGeom>
              <a:avLst/>
              <a:gdLst>
                <a:gd name="T0" fmla="*/ 358 w 56"/>
                <a:gd name="T1" fmla="*/ 1090 h 62"/>
                <a:gd name="T2" fmla="*/ 441 w 56"/>
                <a:gd name="T3" fmla="*/ 1113 h 62"/>
                <a:gd name="T4" fmla="*/ 505 w 56"/>
                <a:gd name="T5" fmla="*/ 1113 h 62"/>
                <a:gd name="T6" fmla="*/ 528 w 56"/>
                <a:gd name="T7" fmla="*/ 1177 h 62"/>
                <a:gd name="T8" fmla="*/ 652 w 56"/>
                <a:gd name="T9" fmla="*/ 1260 h 62"/>
                <a:gd name="T10" fmla="*/ 675 w 56"/>
                <a:gd name="T11" fmla="*/ 1301 h 62"/>
                <a:gd name="T12" fmla="*/ 716 w 56"/>
                <a:gd name="T13" fmla="*/ 1218 h 62"/>
                <a:gd name="T14" fmla="*/ 757 w 56"/>
                <a:gd name="T15" fmla="*/ 1177 h 62"/>
                <a:gd name="T16" fmla="*/ 821 w 56"/>
                <a:gd name="T17" fmla="*/ 1177 h 62"/>
                <a:gd name="T18" fmla="*/ 1010 w 56"/>
                <a:gd name="T19" fmla="*/ 1113 h 62"/>
                <a:gd name="T20" fmla="*/ 1115 w 56"/>
                <a:gd name="T21" fmla="*/ 1113 h 62"/>
                <a:gd name="T22" fmla="*/ 1115 w 56"/>
                <a:gd name="T23" fmla="*/ 1026 h 62"/>
                <a:gd name="T24" fmla="*/ 1097 w 56"/>
                <a:gd name="T25" fmla="*/ 1008 h 62"/>
                <a:gd name="T26" fmla="*/ 1097 w 56"/>
                <a:gd name="T27" fmla="*/ 902 h 62"/>
                <a:gd name="T28" fmla="*/ 1115 w 56"/>
                <a:gd name="T29" fmla="*/ 902 h 62"/>
                <a:gd name="T30" fmla="*/ 1179 w 56"/>
                <a:gd name="T31" fmla="*/ 797 h 62"/>
                <a:gd name="T32" fmla="*/ 1074 w 56"/>
                <a:gd name="T33" fmla="*/ 733 h 62"/>
                <a:gd name="T34" fmla="*/ 1033 w 56"/>
                <a:gd name="T35" fmla="*/ 650 h 62"/>
                <a:gd name="T36" fmla="*/ 1010 w 56"/>
                <a:gd name="T37" fmla="*/ 545 h 62"/>
                <a:gd name="T38" fmla="*/ 1033 w 56"/>
                <a:gd name="T39" fmla="*/ 463 h 62"/>
                <a:gd name="T40" fmla="*/ 1010 w 56"/>
                <a:gd name="T41" fmla="*/ 440 h 62"/>
                <a:gd name="T42" fmla="*/ 1010 w 56"/>
                <a:gd name="T43" fmla="*/ 357 h 62"/>
                <a:gd name="T44" fmla="*/ 886 w 56"/>
                <a:gd name="T45" fmla="*/ 399 h 62"/>
                <a:gd name="T46" fmla="*/ 757 w 56"/>
                <a:gd name="T47" fmla="*/ 376 h 62"/>
                <a:gd name="T48" fmla="*/ 652 w 56"/>
                <a:gd name="T49" fmla="*/ 357 h 62"/>
                <a:gd name="T50" fmla="*/ 716 w 56"/>
                <a:gd name="T51" fmla="*/ 252 h 62"/>
                <a:gd name="T52" fmla="*/ 592 w 56"/>
                <a:gd name="T53" fmla="*/ 229 h 62"/>
                <a:gd name="T54" fmla="*/ 505 w 56"/>
                <a:gd name="T55" fmla="*/ 169 h 62"/>
                <a:gd name="T56" fmla="*/ 464 w 56"/>
                <a:gd name="T57" fmla="*/ 105 h 62"/>
                <a:gd name="T58" fmla="*/ 381 w 56"/>
                <a:gd name="T59" fmla="*/ 41 h 62"/>
                <a:gd name="T60" fmla="*/ 358 w 56"/>
                <a:gd name="T61" fmla="*/ 0 h 62"/>
                <a:gd name="T62" fmla="*/ 317 w 56"/>
                <a:gd name="T63" fmla="*/ 23 h 62"/>
                <a:gd name="T64" fmla="*/ 170 w 56"/>
                <a:gd name="T65" fmla="*/ 23 h 62"/>
                <a:gd name="T66" fmla="*/ 83 w 56"/>
                <a:gd name="T67" fmla="*/ 41 h 62"/>
                <a:gd name="T68" fmla="*/ 23 w 56"/>
                <a:gd name="T69" fmla="*/ 41 h 62"/>
                <a:gd name="T70" fmla="*/ 0 w 56"/>
                <a:gd name="T71" fmla="*/ 105 h 62"/>
                <a:gd name="T72" fmla="*/ 23 w 56"/>
                <a:gd name="T73" fmla="*/ 211 h 62"/>
                <a:gd name="T74" fmla="*/ 83 w 56"/>
                <a:gd name="T75" fmla="*/ 293 h 62"/>
                <a:gd name="T76" fmla="*/ 147 w 56"/>
                <a:gd name="T77" fmla="*/ 316 h 62"/>
                <a:gd name="T78" fmla="*/ 83 w 56"/>
                <a:gd name="T79" fmla="*/ 316 h 62"/>
                <a:gd name="T80" fmla="*/ 83 w 56"/>
                <a:gd name="T81" fmla="*/ 399 h 62"/>
                <a:gd name="T82" fmla="*/ 23 w 56"/>
                <a:gd name="T83" fmla="*/ 376 h 62"/>
                <a:gd name="T84" fmla="*/ 64 w 56"/>
                <a:gd name="T85" fmla="*/ 440 h 62"/>
                <a:gd name="T86" fmla="*/ 147 w 56"/>
                <a:gd name="T87" fmla="*/ 440 h 62"/>
                <a:gd name="T88" fmla="*/ 147 w 56"/>
                <a:gd name="T89" fmla="*/ 527 h 62"/>
                <a:gd name="T90" fmla="*/ 147 w 56"/>
                <a:gd name="T91" fmla="*/ 586 h 62"/>
                <a:gd name="T92" fmla="*/ 252 w 56"/>
                <a:gd name="T93" fmla="*/ 650 h 62"/>
                <a:gd name="T94" fmla="*/ 211 w 56"/>
                <a:gd name="T95" fmla="*/ 715 h 62"/>
                <a:gd name="T96" fmla="*/ 252 w 56"/>
                <a:gd name="T97" fmla="*/ 797 h 62"/>
                <a:gd name="T98" fmla="*/ 147 w 56"/>
                <a:gd name="T99" fmla="*/ 861 h 62"/>
                <a:gd name="T100" fmla="*/ 147 w 56"/>
                <a:gd name="T101" fmla="*/ 902 h 62"/>
                <a:gd name="T102" fmla="*/ 83 w 56"/>
                <a:gd name="T103" fmla="*/ 902 h 62"/>
                <a:gd name="T104" fmla="*/ 64 w 56"/>
                <a:gd name="T105" fmla="*/ 967 h 62"/>
                <a:gd name="T106" fmla="*/ 0 w 56"/>
                <a:gd name="T107" fmla="*/ 1026 h 62"/>
                <a:gd name="T108" fmla="*/ 23 w 56"/>
                <a:gd name="T109" fmla="*/ 1072 h 62"/>
                <a:gd name="T110" fmla="*/ 23 w 56"/>
                <a:gd name="T111" fmla="*/ 1177 h 62"/>
                <a:gd name="T112" fmla="*/ 64 w 56"/>
                <a:gd name="T113" fmla="*/ 1177 h 62"/>
                <a:gd name="T114" fmla="*/ 252 w 56"/>
                <a:gd name="T115" fmla="*/ 1301 h 62"/>
                <a:gd name="T116" fmla="*/ 252 w 56"/>
                <a:gd name="T117" fmla="*/ 1260 h 62"/>
                <a:gd name="T118" fmla="*/ 358 w 56"/>
                <a:gd name="T119" fmla="*/ 1090 h 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62"/>
                <a:gd name="T182" fmla="*/ 56 w 56"/>
                <a:gd name="T183" fmla="*/ 62 h 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62">
                  <a:moveTo>
                    <a:pt x="17" y="52"/>
                  </a:moveTo>
                  <a:lnTo>
                    <a:pt x="21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2" y="62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9" y="56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2" y="48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6" y="38"/>
                  </a:lnTo>
                  <a:lnTo>
                    <a:pt x="51" y="35"/>
                  </a:lnTo>
                  <a:lnTo>
                    <a:pt x="49" y="31"/>
                  </a:lnTo>
                  <a:lnTo>
                    <a:pt x="48" y="26"/>
                  </a:lnTo>
                  <a:lnTo>
                    <a:pt x="49" y="22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7" y="52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7" name="Freeform 1332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8" name="Freeform 1336"/>
            <p:cNvSpPr>
              <a:spLocks noChangeAspect="1"/>
            </p:cNvSpPr>
            <p:nvPr/>
          </p:nvSpPr>
          <p:spPr bwMode="auto">
            <a:xfrm>
              <a:off x="2021" y="2894"/>
              <a:ext cx="124" cy="193"/>
            </a:xfrm>
            <a:custGeom>
              <a:avLst/>
              <a:gdLst>
                <a:gd name="T0" fmla="*/ 423 w 27"/>
                <a:gd name="T1" fmla="*/ 781 h 42"/>
                <a:gd name="T2" fmla="*/ 505 w 27"/>
                <a:gd name="T3" fmla="*/ 740 h 42"/>
                <a:gd name="T4" fmla="*/ 505 w 27"/>
                <a:gd name="T5" fmla="*/ 634 h 42"/>
                <a:gd name="T6" fmla="*/ 569 w 27"/>
                <a:gd name="T7" fmla="*/ 593 h 42"/>
                <a:gd name="T8" fmla="*/ 547 w 27"/>
                <a:gd name="T9" fmla="*/ 487 h 42"/>
                <a:gd name="T10" fmla="*/ 487 w 27"/>
                <a:gd name="T11" fmla="*/ 487 h 42"/>
                <a:gd name="T12" fmla="*/ 400 w 27"/>
                <a:gd name="T13" fmla="*/ 381 h 42"/>
                <a:gd name="T14" fmla="*/ 400 w 27"/>
                <a:gd name="T15" fmla="*/ 234 h 42"/>
                <a:gd name="T16" fmla="*/ 400 w 27"/>
                <a:gd name="T17" fmla="*/ 170 h 42"/>
                <a:gd name="T18" fmla="*/ 276 w 27"/>
                <a:gd name="T19" fmla="*/ 83 h 42"/>
                <a:gd name="T20" fmla="*/ 253 w 27"/>
                <a:gd name="T21" fmla="*/ 23 h 42"/>
                <a:gd name="T22" fmla="*/ 188 w 27"/>
                <a:gd name="T23" fmla="*/ 23 h 42"/>
                <a:gd name="T24" fmla="*/ 64 w 27"/>
                <a:gd name="T25" fmla="*/ 0 h 42"/>
                <a:gd name="T26" fmla="*/ 0 w 27"/>
                <a:gd name="T27" fmla="*/ 170 h 42"/>
                <a:gd name="T28" fmla="*/ 0 w 27"/>
                <a:gd name="T29" fmla="*/ 211 h 42"/>
                <a:gd name="T30" fmla="*/ 64 w 27"/>
                <a:gd name="T31" fmla="*/ 234 h 42"/>
                <a:gd name="T32" fmla="*/ 106 w 27"/>
                <a:gd name="T33" fmla="*/ 276 h 42"/>
                <a:gd name="T34" fmla="*/ 106 w 27"/>
                <a:gd name="T35" fmla="*/ 294 h 42"/>
                <a:gd name="T36" fmla="*/ 106 w 27"/>
                <a:gd name="T37" fmla="*/ 423 h 42"/>
                <a:gd name="T38" fmla="*/ 129 w 27"/>
                <a:gd name="T39" fmla="*/ 634 h 42"/>
                <a:gd name="T40" fmla="*/ 188 w 27"/>
                <a:gd name="T41" fmla="*/ 740 h 42"/>
                <a:gd name="T42" fmla="*/ 317 w 27"/>
                <a:gd name="T43" fmla="*/ 804 h 42"/>
                <a:gd name="T44" fmla="*/ 400 w 27"/>
                <a:gd name="T45" fmla="*/ 887 h 42"/>
                <a:gd name="T46" fmla="*/ 423 w 27"/>
                <a:gd name="T47" fmla="*/ 887 h 42"/>
                <a:gd name="T48" fmla="*/ 423 w 27"/>
                <a:gd name="T49" fmla="*/ 78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42"/>
                <a:gd name="T77" fmla="*/ 27 w 2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42">
                  <a:moveTo>
                    <a:pt x="20" y="37"/>
                  </a:moveTo>
                  <a:lnTo>
                    <a:pt x="24" y="35"/>
                  </a:lnTo>
                  <a:lnTo>
                    <a:pt x="24" y="30"/>
                  </a:lnTo>
                  <a:lnTo>
                    <a:pt x="27" y="28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3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19" name="Freeform 1339"/>
            <p:cNvSpPr>
              <a:spLocks noChangeAspect="1"/>
            </p:cNvSpPr>
            <p:nvPr/>
          </p:nvSpPr>
          <p:spPr bwMode="auto">
            <a:xfrm>
              <a:off x="2100" y="2900"/>
              <a:ext cx="151" cy="104"/>
            </a:xfrm>
            <a:custGeom>
              <a:avLst/>
              <a:gdLst>
                <a:gd name="T0" fmla="*/ 627 w 33"/>
                <a:gd name="T1" fmla="*/ 63 h 23"/>
                <a:gd name="T2" fmla="*/ 503 w 33"/>
                <a:gd name="T3" fmla="*/ 41 h 23"/>
                <a:gd name="T4" fmla="*/ 503 w 33"/>
                <a:gd name="T5" fmla="*/ 0 h 23"/>
                <a:gd name="T6" fmla="*/ 398 w 33"/>
                <a:gd name="T7" fmla="*/ 0 h 23"/>
                <a:gd name="T8" fmla="*/ 210 w 33"/>
                <a:gd name="T9" fmla="*/ 63 h 23"/>
                <a:gd name="T10" fmla="*/ 146 w 33"/>
                <a:gd name="T11" fmla="*/ 63 h 23"/>
                <a:gd name="T12" fmla="*/ 105 w 33"/>
                <a:gd name="T13" fmla="*/ 104 h 23"/>
                <a:gd name="T14" fmla="*/ 64 w 33"/>
                <a:gd name="T15" fmla="*/ 185 h 23"/>
                <a:gd name="T16" fmla="*/ 0 w 33"/>
                <a:gd name="T17" fmla="*/ 145 h 23"/>
                <a:gd name="T18" fmla="*/ 0 w 33"/>
                <a:gd name="T19" fmla="*/ 203 h 23"/>
                <a:gd name="T20" fmla="*/ 41 w 33"/>
                <a:gd name="T21" fmla="*/ 348 h 23"/>
                <a:gd name="T22" fmla="*/ 105 w 33"/>
                <a:gd name="T23" fmla="*/ 448 h 23"/>
                <a:gd name="T24" fmla="*/ 188 w 33"/>
                <a:gd name="T25" fmla="*/ 470 h 23"/>
                <a:gd name="T26" fmla="*/ 210 w 33"/>
                <a:gd name="T27" fmla="*/ 470 h 23"/>
                <a:gd name="T28" fmla="*/ 210 w 33"/>
                <a:gd name="T29" fmla="*/ 470 h 23"/>
                <a:gd name="T30" fmla="*/ 316 w 33"/>
                <a:gd name="T31" fmla="*/ 448 h 23"/>
                <a:gd name="T32" fmla="*/ 398 w 33"/>
                <a:gd name="T33" fmla="*/ 448 h 23"/>
                <a:gd name="T34" fmla="*/ 480 w 33"/>
                <a:gd name="T35" fmla="*/ 326 h 23"/>
                <a:gd name="T36" fmla="*/ 650 w 33"/>
                <a:gd name="T37" fmla="*/ 326 h 23"/>
                <a:gd name="T38" fmla="*/ 691 w 33"/>
                <a:gd name="T39" fmla="*/ 267 h 23"/>
                <a:gd name="T40" fmla="*/ 691 w 33"/>
                <a:gd name="T41" fmla="*/ 145 h 23"/>
                <a:gd name="T42" fmla="*/ 627 w 33"/>
                <a:gd name="T43" fmla="*/ 6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3"/>
                <a:gd name="T68" fmla="*/ 33 w 33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3">
                  <a:moveTo>
                    <a:pt x="30" y="3"/>
                  </a:moveTo>
                  <a:lnTo>
                    <a:pt x="24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3" y="16"/>
                  </a:lnTo>
                  <a:lnTo>
                    <a:pt x="31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0" name="Freeform 1342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1" name="Freeform 1346"/>
            <p:cNvSpPr>
              <a:spLocks noChangeAspect="1"/>
            </p:cNvSpPr>
            <p:nvPr/>
          </p:nvSpPr>
          <p:spPr bwMode="auto">
            <a:xfrm>
              <a:off x="2186" y="2725"/>
              <a:ext cx="348" cy="234"/>
            </a:xfrm>
            <a:custGeom>
              <a:avLst/>
              <a:gdLst>
                <a:gd name="T0" fmla="*/ 1218 w 76"/>
                <a:gd name="T1" fmla="*/ 652 h 51"/>
                <a:gd name="T2" fmla="*/ 1300 w 76"/>
                <a:gd name="T3" fmla="*/ 652 h 51"/>
                <a:gd name="T4" fmla="*/ 1383 w 76"/>
                <a:gd name="T5" fmla="*/ 587 h 51"/>
                <a:gd name="T6" fmla="*/ 1511 w 76"/>
                <a:gd name="T7" fmla="*/ 633 h 51"/>
                <a:gd name="T8" fmla="*/ 1593 w 76"/>
                <a:gd name="T9" fmla="*/ 587 h 51"/>
                <a:gd name="T10" fmla="*/ 1511 w 76"/>
                <a:gd name="T11" fmla="*/ 546 h 51"/>
                <a:gd name="T12" fmla="*/ 1406 w 76"/>
                <a:gd name="T13" fmla="*/ 486 h 51"/>
                <a:gd name="T14" fmla="*/ 1470 w 76"/>
                <a:gd name="T15" fmla="*/ 399 h 51"/>
                <a:gd name="T16" fmla="*/ 1470 w 76"/>
                <a:gd name="T17" fmla="*/ 275 h 51"/>
                <a:gd name="T18" fmla="*/ 1470 w 76"/>
                <a:gd name="T19" fmla="*/ 211 h 51"/>
                <a:gd name="T20" fmla="*/ 1529 w 76"/>
                <a:gd name="T21" fmla="*/ 188 h 51"/>
                <a:gd name="T22" fmla="*/ 1552 w 76"/>
                <a:gd name="T23" fmla="*/ 147 h 51"/>
                <a:gd name="T24" fmla="*/ 1552 w 76"/>
                <a:gd name="T25" fmla="*/ 83 h 51"/>
                <a:gd name="T26" fmla="*/ 1552 w 76"/>
                <a:gd name="T27" fmla="*/ 64 h 51"/>
                <a:gd name="T28" fmla="*/ 1406 w 76"/>
                <a:gd name="T29" fmla="*/ 64 h 51"/>
                <a:gd name="T30" fmla="*/ 1406 w 76"/>
                <a:gd name="T31" fmla="*/ 0 h 51"/>
                <a:gd name="T32" fmla="*/ 1300 w 76"/>
                <a:gd name="T33" fmla="*/ 41 h 51"/>
                <a:gd name="T34" fmla="*/ 1218 w 76"/>
                <a:gd name="T35" fmla="*/ 0 h 51"/>
                <a:gd name="T36" fmla="*/ 1090 w 76"/>
                <a:gd name="T37" fmla="*/ 41 h 51"/>
                <a:gd name="T38" fmla="*/ 966 w 76"/>
                <a:gd name="T39" fmla="*/ 83 h 51"/>
                <a:gd name="T40" fmla="*/ 861 w 76"/>
                <a:gd name="T41" fmla="*/ 211 h 51"/>
                <a:gd name="T42" fmla="*/ 714 w 76"/>
                <a:gd name="T43" fmla="*/ 229 h 51"/>
                <a:gd name="T44" fmla="*/ 586 w 76"/>
                <a:gd name="T45" fmla="*/ 229 h 51"/>
                <a:gd name="T46" fmla="*/ 504 w 76"/>
                <a:gd name="T47" fmla="*/ 229 h 51"/>
                <a:gd name="T48" fmla="*/ 440 w 76"/>
                <a:gd name="T49" fmla="*/ 294 h 51"/>
                <a:gd name="T50" fmla="*/ 211 w 76"/>
                <a:gd name="T51" fmla="*/ 294 h 51"/>
                <a:gd name="T52" fmla="*/ 105 w 76"/>
                <a:gd name="T53" fmla="*/ 275 h 51"/>
                <a:gd name="T54" fmla="*/ 105 w 76"/>
                <a:gd name="T55" fmla="*/ 211 h 51"/>
                <a:gd name="T56" fmla="*/ 23 w 76"/>
                <a:gd name="T57" fmla="*/ 188 h 51"/>
                <a:gd name="T58" fmla="*/ 0 w 76"/>
                <a:gd name="T59" fmla="*/ 229 h 51"/>
                <a:gd name="T60" fmla="*/ 23 w 76"/>
                <a:gd name="T61" fmla="*/ 335 h 51"/>
                <a:gd name="T62" fmla="*/ 64 w 76"/>
                <a:gd name="T63" fmla="*/ 422 h 51"/>
                <a:gd name="T64" fmla="*/ 169 w 76"/>
                <a:gd name="T65" fmla="*/ 486 h 51"/>
                <a:gd name="T66" fmla="*/ 105 w 76"/>
                <a:gd name="T67" fmla="*/ 587 h 51"/>
                <a:gd name="T68" fmla="*/ 82 w 76"/>
                <a:gd name="T69" fmla="*/ 587 h 51"/>
                <a:gd name="T70" fmla="*/ 82 w 76"/>
                <a:gd name="T71" fmla="*/ 693 h 51"/>
                <a:gd name="T72" fmla="*/ 105 w 76"/>
                <a:gd name="T73" fmla="*/ 716 h 51"/>
                <a:gd name="T74" fmla="*/ 105 w 76"/>
                <a:gd name="T75" fmla="*/ 798 h 51"/>
                <a:gd name="T76" fmla="*/ 105 w 76"/>
                <a:gd name="T77" fmla="*/ 844 h 51"/>
                <a:gd name="T78" fmla="*/ 229 w 76"/>
                <a:gd name="T79" fmla="*/ 863 h 51"/>
                <a:gd name="T80" fmla="*/ 293 w 76"/>
                <a:gd name="T81" fmla="*/ 945 h 51"/>
                <a:gd name="T82" fmla="*/ 293 w 76"/>
                <a:gd name="T83" fmla="*/ 1074 h 51"/>
                <a:gd name="T84" fmla="*/ 293 w 76"/>
                <a:gd name="T85" fmla="*/ 1051 h 51"/>
                <a:gd name="T86" fmla="*/ 398 w 76"/>
                <a:gd name="T87" fmla="*/ 1051 h 51"/>
                <a:gd name="T88" fmla="*/ 504 w 76"/>
                <a:gd name="T89" fmla="*/ 1009 h 51"/>
                <a:gd name="T90" fmla="*/ 650 w 76"/>
                <a:gd name="T91" fmla="*/ 927 h 51"/>
                <a:gd name="T92" fmla="*/ 733 w 76"/>
                <a:gd name="T93" fmla="*/ 945 h 51"/>
                <a:gd name="T94" fmla="*/ 820 w 76"/>
                <a:gd name="T95" fmla="*/ 945 h 51"/>
                <a:gd name="T96" fmla="*/ 902 w 76"/>
                <a:gd name="T97" fmla="*/ 945 h 51"/>
                <a:gd name="T98" fmla="*/ 1071 w 76"/>
                <a:gd name="T99" fmla="*/ 927 h 51"/>
                <a:gd name="T100" fmla="*/ 1154 w 76"/>
                <a:gd name="T101" fmla="*/ 863 h 51"/>
                <a:gd name="T102" fmla="*/ 1113 w 76"/>
                <a:gd name="T103" fmla="*/ 780 h 51"/>
                <a:gd name="T104" fmla="*/ 1218 w 76"/>
                <a:gd name="T105" fmla="*/ 780 h 51"/>
                <a:gd name="T106" fmla="*/ 1218 w 76"/>
                <a:gd name="T107" fmla="*/ 757 h 51"/>
                <a:gd name="T108" fmla="*/ 1218 w 76"/>
                <a:gd name="T109" fmla="*/ 652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51"/>
                <a:gd name="T167" fmla="*/ 76 w 76"/>
                <a:gd name="T168" fmla="*/ 51 h 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51">
                  <a:moveTo>
                    <a:pt x="58" y="31"/>
                  </a:moveTo>
                  <a:lnTo>
                    <a:pt x="62" y="31"/>
                  </a:lnTo>
                  <a:lnTo>
                    <a:pt x="66" y="28"/>
                  </a:lnTo>
                  <a:lnTo>
                    <a:pt x="72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67" y="23"/>
                  </a:lnTo>
                  <a:lnTo>
                    <a:pt x="70" y="19"/>
                  </a:lnTo>
                  <a:lnTo>
                    <a:pt x="70" y="13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1" y="14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51" y="44"/>
                  </a:lnTo>
                  <a:lnTo>
                    <a:pt x="55" y="41"/>
                  </a:lnTo>
                  <a:lnTo>
                    <a:pt x="53" y="37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2" name="Freeform 1347"/>
            <p:cNvSpPr>
              <a:spLocks noChangeAspect="1"/>
            </p:cNvSpPr>
            <p:nvPr/>
          </p:nvSpPr>
          <p:spPr bwMode="auto">
            <a:xfrm>
              <a:off x="2442" y="2853"/>
              <a:ext cx="216" cy="344"/>
            </a:xfrm>
            <a:custGeom>
              <a:avLst/>
              <a:gdLst>
                <a:gd name="T0" fmla="*/ 593 w 47"/>
                <a:gd name="T1" fmla="*/ 128 h 75"/>
                <a:gd name="T2" fmla="*/ 381 w 47"/>
                <a:gd name="T3" fmla="*/ 0 h 75"/>
                <a:gd name="T4" fmla="*/ 211 w 47"/>
                <a:gd name="T5" fmla="*/ 0 h 75"/>
                <a:gd name="T6" fmla="*/ 41 w 47"/>
                <a:gd name="T7" fmla="*/ 64 h 75"/>
                <a:gd name="T8" fmla="*/ 0 w 47"/>
                <a:gd name="T9" fmla="*/ 188 h 75"/>
                <a:gd name="T10" fmla="*/ 41 w 47"/>
                <a:gd name="T11" fmla="*/ 358 h 75"/>
                <a:gd name="T12" fmla="*/ 0 w 47"/>
                <a:gd name="T13" fmla="*/ 505 h 75"/>
                <a:gd name="T14" fmla="*/ 188 w 47"/>
                <a:gd name="T15" fmla="*/ 482 h 75"/>
                <a:gd name="T16" fmla="*/ 83 w 47"/>
                <a:gd name="T17" fmla="*/ 674 h 75"/>
                <a:gd name="T18" fmla="*/ 294 w 47"/>
                <a:gd name="T19" fmla="*/ 821 h 75"/>
                <a:gd name="T20" fmla="*/ 423 w 47"/>
                <a:gd name="T21" fmla="*/ 991 h 75"/>
                <a:gd name="T22" fmla="*/ 446 w 47"/>
                <a:gd name="T23" fmla="*/ 1137 h 75"/>
                <a:gd name="T24" fmla="*/ 276 w 47"/>
                <a:gd name="T25" fmla="*/ 1137 h 75"/>
                <a:gd name="T26" fmla="*/ 340 w 47"/>
                <a:gd name="T27" fmla="*/ 1284 h 75"/>
                <a:gd name="T28" fmla="*/ 446 w 47"/>
                <a:gd name="T29" fmla="*/ 1261 h 75"/>
                <a:gd name="T30" fmla="*/ 593 w 47"/>
                <a:gd name="T31" fmla="*/ 1326 h 75"/>
                <a:gd name="T32" fmla="*/ 634 w 47"/>
                <a:gd name="T33" fmla="*/ 1472 h 75"/>
                <a:gd name="T34" fmla="*/ 653 w 47"/>
                <a:gd name="T35" fmla="*/ 1514 h 75"/>
                <a:gd name="T36" fmla="*/ 717 w 47"/>
                <a:gd name="T37" fmla="*/ 1555 h 75"/>
                <a:gd name="T38" fmla="*/ 887 w 47"/>
                <a:gd name="T39" fmla="*/ 1578 h 75"/>
                <a:gd name="T40" fmla="*/ 993 w 47"/>
                <a:gd name="T41" fmla="*/ 1495 h 75"/>
                <a:gd name="T42" fmla="*/ 804 w 47"/>
                <a:gd name="T43" fmla="*/ 170 h 75"/>
                <a:gd name="T44" fmla="*/ 864 w 47"/>
                <a:gd name="T45" fmla="*/ 399 h 75"/>
                <a:gd name="T46" fmla="*/ 653 w 47"/>
                <a:gd name="T47" fmla="*/ 463 h 75"/>
                <a:gd name="T48" fmla="*/ 381 w 47"/>
                <a:gd name="T49" fmla="*/ 546 h 75"/>
                <a:gd name="T50" fmla="*/ 234 w 47"/>
                <a:gd name="T51" fmla="*/ 546 h 75"/>
                <a:gd name="T52" fmla="*/ 129 w 47"/>
                <a:gd name="T53" fmla="*/ 693 h 75"/>
                <a:gd name="T54" fmla="*/ 147 w 47"/>
                <a:gd name="T55" fmla="*/ 610 h 75"/>
                <a:gd name="T56" fmla="*/ 340 w 47"/>
                <a:gd name="T57" fmla="*/ 463 h 75"/>
                <a:gd name="T58" fmla="*/ 506 w 47"/>
                <a:gd name="T59" fmla="*/ 275 h 75"/>
                <a:gd name="T60" fmla="*/ 781 w 47"/>
                <a:gd name="T61" fmla="*/ 211 h 75"/>
                <a:gd name="T62" fmla="*/ 804 w 47"/>
                <a:gd name="T63" fmla="*/ 275 h 75"/>
                <a:gd name="T64" fmla="*/ 887 w 47"/>
                <a:gd name="T65" fmla="*/ 316 h 75"/>
                <a:gd name="T66" fmla="*/ 804 w 47"/>
                <a:gd name="T67" fmla="*/ 17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75"/>
                <a:gd name="T104" fmla="*/ 47 w 4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75">
                  <a:moveTo>
                    <a:pt x="38" y="8"/>
                  </a:moveTo>
                  <a:lnTo>
                    <a:pt x="28" y="6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4" y="3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18" y="50"/>
                  </a:lnTo>
                  <a:lnTo>
                    <a:pt x="21" y="54"/>
                  </a:lnTo>
                  <a:lnTo>
                    <a:pt x="17" y="56"/>
                  </a:lnTo>
                  <a:lnTo>
                    <a:pt x="13" y="54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4" y="60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30" y="70"/>
                  </a:lnTo>
                  <a:lnTo>
                    <a:pt x="34" y="71"/>
                  </a:lnTo>
                  <a:lnTo>
                    <a:pt x="31" y="72"/>
                  </a:lnTo>
                  <a:lnTo>
                    <a:pt x="31" y="74"/>
                  </a:lnTo>
                  <a:lnTo>
                    <a:pt x="34" y="74"/>
                  </a:lnTo>
                  <a:lnTo>
                    <a:pt x="44" y="72"/>
                  </a:lnTo>
                  <a:lnTo>
                    <a:pt x="42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6" y="22"/>
                  </a:lnTo>
                  <a:lnTo>
                    <a:pt x="17" y="16"/>
                  </a:lnTo>
                  <a:lnTo>
                    <a:pt x="24" y="13"/>
                  </a:lnTo>
                  <a:lnTo>
                    <a:pt x="30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3" name="Freeform 1351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652 w 39"/>
                <a:gd name="T1" fmla="*/ 145 h 23"/>
                <a:gd name="T2" fmla="*/ 739 w 39"/>
                <a:gd name="T3" fmla="*/ 203 h 23"/>
                <a:gd name="T4" fmla="*/ 652 w 39"/>
                <a:gd name="T5" fmla="*/ 244 h 23"/>
                <a:gd name="T6" fmla="*/ 528 w 39"/>
                <a:gd name="T7" fmla="*/ 244 h 23"/>
                <a:gd name="T8" fmla="*/ 358 w 39"/>
                <a:gd name="T9" fmla="*/ 326 h 23"/>
                <a:gd name="T10" fmla="*/ 294 w 39"/>
                <a:gd name="T11" fmla="*/ 326 h 23"/>
                <a:gd name="T12" fmla="*/ 229 w 39"/>
                <a:gd name="T13" fmla="*/ 326 h 23"/>
                <a:gd name="T14" fmla="*/ 106 w 39"/>
                <a:gd name="T15" fmla="*/ 326 h 23"/>
                <a:gd name="T16" fmla="*/ 64 w 39"/>
                <a:gd name="T17" fmla="*/ 407 h 23"/>
                <a:gd name="T18" fmla="*/ 0 w 39"/>
                <a:gd name="T19" fmla="*/ 470 h 23"/>
                <a:gd name="T20" fmla="*/ 0 w 39"/>
                <a:gd name="T21" fmla="*/ 448 h 23"/>
                <a:gd name="T22" fmla="*/ 23 w 39"/>
                <a:gd name="T23" fmla="*/ 407 h 23"/>
                <a:gd name="T24" fmla="*/ 83 w 39"/>
                <a:gd name="T25" fmla="*/ 326 h 23"/>
                <a:gd name="T26" fmla="*/ 211 w 39"/>
                <a:gd name="T27" fmla="*/ 244 h 23"/>
                <a:gd name="T28" fmla="*/ 229 w 39"/>
                <a:gd name="T29" fmla="*/ 122 h 23"/>
                <a:gd name="T30" fmla="*/ 381 w 39"/>
                <a:gd name="T31" fmla="*/ 63 h 23"/>
                <a:gd name="T32" fmla="*/ 505 w 39"/>
                <a:gd name="T33" fmla="*/ 63 h 23"/>
                <a:gd name="T34" fmla="*/ 652 w 39"/>
                <a:gd name="T35" fmla="*/ 0 h 23"/>
                <a:gd name="T36" fmla="*/ 675 w 39"/>
                <a:gd name="T37" fmla="*/ 0 h 23"/>
                <a:gd name="T38" fmla="*/ 675 w 39"/>
                <a:gd name="T39" fmla="*/ 63 h 23"/>
                <a:gd name="T40" fmla="*/ 799 w 39"/>
                <a:gd name="T41" fmla="*/ 63 h 23"/>
                <a:gd name="T42" fmla="*/ 822 w 39"/>
                <a:gd name="T43" fmla="*/ 63 h 23"/>
                <a:gd name="T44" fmla="*/ 757 w 39"/>
                <a:gd name="T45" fmla="*/ 104 h 23"/>
                <a:gd name="T46" fmla="*/ 652 w 39"/>
                <a:gd name="T47" fmla="*/ 145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4" name="Freeform 1352"/>
            <p:cNvSpPr>
              <a:spLocks noChangeAspect="1"/>
            </p:cNvSpPr>
            <p:nvPr/>
          </p:nvSpPr>
          <p:spPr bwMode="auto">
            <a:xfrm>
              <a:off x="2469" y="2900"/>
              <a:ext cx="179" cy="104"/>
            </a:xfrm>
            <a:custGeom>
              <a:avLst/>
              <a:gdLst>
                <a:gd name="T0" fmla="*/ 652 w 39"/>
                <a:gd name="T1" fmla="*/ 145 h 23"/>
                <a:gd name="T2" fmla="*/ 739 w 39"/>
                <a:gd name="T3" fmla="*/ 203 h 23"/>
                <a:gd name="T4" fmla="*/ 652 w 39"/>
                <a:gd name="T5" fmla="*/ 244 h 23"/>
                <a:gd name="T6" fmla="*/ 528 w 39"/>
                <a:gd name="T7" fmla="*/ 244 h 23"/>
                <a:gd name="T8" fmla="*/ 358 w 39"/>
                <a:gd name="T9" fmla="*/ 326 h 23"/>
                <a:gd name="T10" fmla="*/ 294 w 39"/>
                <a:gd name="T11" fmla="*/ 326 h 23"/>
                <a:gd name="T12" fmla="*/ 229 w 39"/>
                <a:gd name="T13" fmla="*/ 326 h 23"/>
                <a:gd name="T14" fmla="*/ 106 w 39"/>
                <a:gd name="T15" fmla="*/ 326 h 23"/>
                <a:gd name="T16" fmla="*/ 64 w 39"/>
                <a:gd name="T17" fmla="*/ 407 h 23"/>
                <a:gd name="T18" fmla="*/ 0 w 39"/>
                <a:gd name="T19" fmla="*/ 470 h 23"/>
                <a:gd name="T20" fmla="*/ 0 w 39"/>
                <a:gd name="T21" fmla="*/ 448 h 23"/>
                <a:gd name="T22" fmla="*/ 23 w 39"/>
                <a:gd name="T23" fmla="*/ 407 h 23"/>
                <a:gd name="T24" fmla="*/ 83 w 39"/>
                <a:gd name="T25" fmla="*/ 326 h 23"/>
                <a:gd name="T26" fmla="*/ 211 w 39"/>
                <a:gd name="T27" fmla="*/ 244 h 23"/>
                <a:gd name="T28" fmla="*/ 229 w 39"/>
                <a:gd name="T29" fmla="*/ 122 h 23"/>
                <a:gd name="T30" fmla="*/ 381 w 39"/>
                <a:gd name="T31" fmla="*/ 63 h 23"/>
                <a:gd name="T32" fmla="*/ 505 w 39"/>
                <a:gd name="T33" fmla="*/ 63 h 23"/>
                <a:gd name="T34" fmla="*/ 652 w 39"/>
                <a:gd name="T35" fmla="*/ 0 h 23"/>
                <a:gd name="T36" fmla="*/ 675 w 39"/>
                <a:gd name="T37" fmla="*/ 0 h 23"/>
                <a:gd name="T38" fmla="*/ 675 w 39"/>
                <a:gd name="T39" fmla="*/ 63 h 23"/>
                <a:gd name="T40" fmla="*/ 799 w 39"/>
                <a:gd name="T41" fmla="*/ 63 h 23"/>
                <a:gd name="T42" fmla="*/ 822 w 39"/>
                <a:gd name="T43" fmla="*/ 63 h 23"/>
                <a:gd name="T44" fmla="*/ 757 w 39"/>
                <a:gd name="T45" fmla="*/ 104 h 23"/>
                <a:gd name="T46" fmla="*/ 652 w 39"/>
                <a:gd name="T47" fmla="*/ 145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23"/>
                <a:gd name="T74" fmla="*/ 39 w 39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23">
                  <a:moveTo>
                    <a:pt x="31" y="7"/>
                  </a:moveTo>
                  <a:lnTo>
                    <a:pt x="35" y="10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4" y="16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1" y="7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5" name="Freeform 1354"/>
            <p:cNvSpPr>
              <a:spLocks noChangeAspect="1"/>
            </p:cNvSpPr>
            <p:nvPr/>
          </p:nvSpPr>
          <p:spPr bwMode="auto">
            <a:xfrm>
              <a:off x="2035" y="2460"/>
              <a:ext cx="530" cy="330"/>
            </a:xfrm>
            <a:custGeom>
              <a:avLst/>
              <a:gdLst>
                <a:gd name="T0" fmla="*/ 2129 w 116"/>
                <a:gd name="T1" fmla="*/ 797 h 72"/>
                <a:gd name="T2" fmla="*/ 1983 w 116"/>
                <a:gd name="T3" fmla="*/ 715 h 72"/>
                <a:gd name="T4" fmla="*/ 1919 w 116"/>
                <a:gd name="T5" fmla="*/ 545 h 72"/>
                <a:gd name="T6" fmla="*/ 1919 w 116"/>
                <a:gd name="T7" fmla="*/ 422 h 72"/>
                <a:gd name="T8" fmla="*/ 1796 w 116"/>
                <a:gd name="T9" fmla="*/ 293 h 72"/>
                <a:gd name="T10" fmla="*/ 1713 w 116"/>
                <a:gd name="T11" fmla="*/ 252 h 72"/>
                <a:gd name="T12" fmla="*/ 1567 w 116"/>
                <a:gd name="T13" fmla="*/ 147 h 72"/>
                <a:gd name="T14" fmla="*/ 1480 w 116"/>
                <a:gd name="T15" fmla="*/ 41 h 72"/>
                <a:gd name="T16" fmla="*/ 1398 w 116"/>
                <a:gd name="T17" fmla="*/ 0 h 72"/>
                <a:gd name="T18" fmla="*/ 1275 w 116"/>
                <a:gd name="T19" fmla="*/ 124 h 72"/>
                <a:gd name="T20" fmla="*/ 1087 w 116"/>
                <a:gd name="T21" fmla="*/ 188 h 72"/>
                <a:gd name="T22" fmla="*/ 1001 w 116"/>
                <a:gd name="T23" fmla="*/ 252 h 72"/>
                <a:gd name="T24" fmla="*/ 918 w 116"/>
                <a:gd name="T25" fmla="*/ 211 h 72"/>
                <a:gd name="T26" fmla="*/ 795 w 116"/>
                <a:gd name="T27" fmla="*/ 252 h 72"/>
                <a:gd name="T28" fmla="*/ 690 w 116"/>
                <a:gd name="T29" fmla="*/ 252 h 72"/>
                <a:gd name="T30" fmla="*/ 608 w 116"/>
                <a:gd name="T31" fmla="*/ 211 h 72"/>
                <a:gd name="T32" fmla="*/ 503 w 116"/>
                <a:gd name="T33" fmla="*/ 275 h 72"/>
                <a:gd name="T34" fmla="*/ 439 w 116"/>
                <a:gd name="T35" fmla="*/ 335 h 72"/>
                <a:gd name="T36" fmla="*/ 398 w 116"/>
                <a:gd name="T37" fmla="*/ 422 h 72"/>
                <a:gd name="T38" fmla="*/ 292 w 116"/>
                <a:gd name="T39" fmla="*/ 568 h 72"/>
                <a:gd name="T40" fmla="*/ 251 w 116"/>
                <a:gd name="T41" fmla="*/ 651 h 72"/>
                <a:gd name="T42" fmla="*/ 210 w 116"/>
                <a:gd name="T43" fmla="*/ 715 h 72"/>
                <a:gd name="T44" fmla="*/ 210 w 116"/>
                <a:gd name="T45" fmla="*/ 839 h 72"/>
                <a:gd name="T46" fmla="*/ 146 w 116"/>
                <a:gd name="T47" fmla="*/ 839 h 72"/>
                <a:gd name="T48" fmla="*/ 105 w 116"/>
                <a:gd name="T49" fmla="*/ 903 h 72"/>
                <a:gd name="T50" fmla="*/ 0 w 116"/>
                <a:gd name="T51" fmla="*/ 903 h 72"/>
                <a:gd name="T52" fmla="*/ 64 w 116"/>
                <a:gd name="T53" fmla="*/ 944 h 72"/>
                <a:gd name="T54" fmla="*/ 146 w 116"/>
                <a:gd name="T55" fmla="*/ 1008 h 72"/>
                <a:gd name="T56" fmla="*/ 187 w 116"/>
                <a:gd name="T57" fmla="*/ 1072 h 72"/>
                <a:gd name="T58" fmla="*/ 270 w 116"/>
                <a:gd name="T59" fmla="*/ 1132 h 72"/>
                <a:gd name="T60" fmla="*/ 398 w 116"/>
                <a:gd name="T61" fmla="*/ 1155 h 72"/>
                <a:gd name="T62" fmla="*/ 334 w 116"/>
                <a:gd name="T63" fmla="*/ 1260 h 72"/>
                <a:gd name="T64" fmla="*/ 439 w 116"/>
                <a:gd name="T65" fmla="*/ 1283 h 72"/>
                <a:gd name="T66" fmla="*/ 562 w 116"/>
                <a:gd name="T67" fmla="*/ 1302 h 72"/>
                <a:gd name="T68" fmla="*/ 690 w 116"/>
                <a:gd name="T69" fmla="*/ 1260 h 72"/>
                <a:gd name="T70" fmla="*/ 690 w 116"/>
                <a:gd name="T71" fmla="*/ 1366 h 72"/>
                <a:gd name="T72" fmla="*/ 708 w 116"/>
                <a:gd name="T73" fmla="*/ 1366 h 72"/>
                <a:gd name="T74" fmla="*/ 690 w 116"/>
                <a:gd name="T75" fmla="*/ 1407 h 72"/>
                <a:gd name="T76" fmla="*/ 795 w 116"/>
                <a:gd name="T77" fmla="*/ 1430 h 72"/>
                <a:gd name="T78" fmla="*/ 795 w 116"/>
                <a:gd name="T79" fmla="*/ 1490 h 72"/>
                <a:gd name="T80" fmla="*/ 896 w 116"/>
                <a:gd name="T81" fmla="*/ 1512 h 72"/>
                <a:gd name="T82" fmla="*/ 1129 w 116"/>
                <a:gd name="T83" fmla="*/ 1512 h 72"/>
                <a:gd name="T84" fmla="*/ 1188 w 116"/>
                <a:gd name="T85" fmla="*/ 1448 h 72"/>
                <a:gd name="T86" fmla="*/ 1275 w 116"/>
                <a:gd name="T87" fmla="*/ 1448 h 72"/>
                <a:gd name="T88" fmla="*/ 1398 w 116"/>
                <a:gd name="T89" fmla="*/ 1448 h 72"/>
                <a:gd name="T90" fmla="*/ 1544 w 116"/>
                <a:gd name="T91" fmla="*/ 1430 h 72"/>
                <a:gd name="T92" fmla="*/ 1649 w 116"/>
                <a:gd name="T93" fmla="*/ 1302 h 72"/>
                <a:gd name="T94" fmla="*/ 1773 w 116"/>
                <a:gd name="T95" fmla="*/ 1260 h 72"/>
                <a:gd name="T96" fmla="*/ 1901 w 116"/>
                <a:gd name="T97" fmla="*/ 1219 h 72"/>
                <a:gd name="T98" fmla="*/ 1983 w 116"/>
                <a:gd name="T99" fmla="*/ 1260 h 72"/>
                <a:gd name="T100" fmla="*/ 2065 w 116"/>
                <a:gd name="T101" fmla="*/ 1219 h 72"/>
                <a:gd name="T102" fmla="*/ 2088 w 116"/>
                <a:gd name="T103" fmla="*/ 1283 h 72"/>
                <a:gd name="T104" fmla="*/ 2234 w 116"/>
                <a:gd name="T105" fmla="*/ 1283 h 72"/>
                <a:gd name="T106" fmla="*/ 2234 w 116"/>
                <a:gd name="T107" fmla="*/ 1072 h 72"/>
                <a:gd name="T108" fmla="*/ 2298 w 116"/>
                <a:gd name="T109" fmla="*/ 944 h 72"/>
                <a:gd name="T110" fmla="*/ 2399 w 116"/>
                <a:gd name="T111" fmla="*/ 862 h 72"/>
                <a:gd name="T112" fmla="*/ 2422 w 116"/>
                <a:gd name="T113" fmla="*/ 797 h 72"/>
                <a:gd name="T114" fmla="*/ 2358 w 116"/>
                <a:gd name="T115" fmla="*/ 756 h 72"/>
                <a:gd name="T116" fmla="*/ 2234 w 116"/>
                <a:gd name="T117" fmla="*/ 756 h 72"/>
                <a:gd name="T118" fmla="*/ 2129 w 116"/>
                <a:gd name="T119" fmla="*/ 797 h 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"/>
                <a:gd name="T181" fmla="*/ 0 h 72"/>
                <a:gd name="T182" fmla="*/ 116 w 116"/>
                <a:gd name="T183" fmla="*/ 72 h 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" h="72">
                  <a:moveTo>
                    <a:pt x="102" y="38"/>
                  </a:moveTo>
                  <a:lnTo>
                    <a:pt x="95" y="34"/>
                  </a:lnTo>
                  <a:lnTo>
                    <a:pt x="92" y="26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82" y="12"/>
                  </a:lnTo>
                  <a:lnTo>
                    <a:pt x="75" y="7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5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7" y="62"/>
                  </a:lnTo>
                  <a:lnTo>
                    <a:pt x="33" y="60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3" y="67"/>
                  </a:lnTo>
                  <a:lnTo>
                    <a:pt x="38" y="68"/>
                  </a:lnTo>
                  <a:lnTo>
                    <a:pt x="38" y="71"/>
                  </a:lnTo>
                  <a:lnTo>
                    <a:pt x="43" y="72"/>
                  </a:lnTo>
                  <a:lnTo>
                    <a:pt x="54" y="72"/>
                  </a:lnTo>
                  <a:lnTo>
                    <a:pt x="57" y="69"/>
                  </a:lnTo>
                  <a:lnTo>
                    <a:pt x="61" y="69"/>
                  </a:lnTo>
                  <a:lnTo>
                    <a:pt x="67" y="69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85" y="60"/>
                  </a:lnTo>
                  <a:lnTo>
                    <a:pt x="91" y="58"/>
                  </a:lnTo>
                  <a:lnTo>
                    <a:pt x="95" y="60"/>
                  </a:lnTo>
                  <a:lnTo>
                    <a:pt x="99" y="58"/>
                  </a:lnTo>
                  <a:lnTo>
                    <a:pt x="100" y="61"/>
                  </a:lnTo>
                  <a:lnTo>
                    <a:pt x="107" y="61"/>
                  </a:lnTo>
                  <a:lnTo>
                    <a:pt x="107" y="51"/>
                  </a:lnTo>
                  <a:lnTo>
                    <a:pt x="110" y="45"/>
                  </a:lnTo>
                  <a:lnTo>
                    <a:pt x="115" y="41"/>
                  </a:lnTo>
                  <a:lnTo>
                    <a:pt x="116" y="38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102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6" name="Freeform 1356"/>
            <p:cNvSpPr>
              <a:spLocks noChangeAspect="1"/>
            </p:cNvSpPr>
            <p:nvPr/>
          </p:nvSpPr>
          <p:spPr bwMode="auto">
            <a:xfrm>
              <a:off x="2342" y="2441"/>
              <a:ext cx="210" cy="184"/>
            </a:xfrm>
            <a:custGeom>
              <a:avLst/>
              <a:gdLst>
                <a:gd name="T0" fmla="*/ 730 w 46"/>
                <a:gd name="T1" fmla="*/ 635 h 40"/>
                <a:gd name="T2" fmla="*/ 667 w 46"/>
                <a:gd name="T3" fmla="*/ 570 h 40"/>
                <a:gd name="T4" fmla="*/ 749 w 46"/>
                <a:gd name="T5" fmla="*/ 506 h 40"/>
                <a:gd name="T6" fmla="*/ 959 w 46"/>
                <a:gd name="T7" fmla="*/ 446 h 40"/>
                <a:gd name="T8" fmla="*/ 895 w 46"/>
                <a:gd name="T9" fmla="*/ 382 h 40"/>
                <a:gd name="T10" fmla="*/ 813 w 46"/>
                <a:gd name="T11" fmla="*/ 294 h 40"/>
                <a:gd name="T12" fmla="*/ 790 w 46"/>
                <a:gd name="T13" fmla="*/ 212 h 40"/>
                <a:gd name="T14" fmla="*/ 648 w 46"/>
                <a:gd name="T15" fmla="*/ 189 h 40"/>
                <a:gd name="T16" fmla="*/ 584 w 46"/>
                <a:gd name="T17" fmla="*/ 64 h 40"/>
                <a:gd name="T18" fmla="*/ 397 w 46"/>
                <a:gd name="T19" fmla="*/ 64 h 40"/>
                <a:gd name="T20" fmla="*/ 228 w 46"/>
                <a:gd name="T21" fmla="*/ 0 h 40"/>
                <a:gd name="T22" fmla="*/ 169 w 46"/>
                <a:gd name="T23" fmla="*/ 64 h 40"/>
                <a:gd name="T24" fmla="*/ 23 w 46"/>
                <a:gd name="T25" fmla="*/ 64 h 40"/>
                <a:gd name="T26" fmla="*/ 0 w 46"/>
                <a:gd name="T27" fmla="*/ 83 h 40"/>
                <a:gd name="T28" fmla="*/ 82 w 46"/>
                <a:gd name="T29" fmla="*/ 129 h 40"/>
                <a:gd name="T30" fmla="*/ 169 w 46"/>
                <a:gd name="T31" fmla="*/ 235 h 40"/>
                <a:gd name="T32" fmla="*/ 310 w 46"/>
                <a:gd name="T33" fmla="*/ 340 h 40"/>
                <a:gd name="T34" fmla="*/ 397 w 46"/>
                <a:gd name="T35" fmla="*/ 382 h 40"/>
                <a:gd name="T36" fmla="*/ 520 w 46"/>
                <a:gd name="T37" fmla="*/ 506 h 40"/>
                <a:gd name="T38" fmla="*/ 520 w 46"/>
                <a:gd name="T39" fmla="*/ 635 h 40"/>
                <a:gd name="T40" fmla="*/ 584 w 46"/>
                <a:gd name="T41" fmla="*/ 805 h 40"/>
                <a:gd name="T42" fmla="*/ 648 w 46"/>
                <a:gd name="T43" fmla="*/ 846 h 40"/>
                <a:gd name="T44" fmla="*/ 667 w 46"/>
                <a:gd name="T45" fmla="*/ 782 h 40"/>
                <a:gd name="T46" fmla="*/ 730 w 46"/>
                <a:gd name="T47" fmla="*/ 635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40"/>
                <a:gd name="T74" fmla="*/ 46 w 4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40">
                  <a:moveTo>
                    <a:pt x="35" y="30"/>
                  </a:moveTo>
                  <a:lnTo>
                    <a:pt x="32" y="27"/>
                  </a:lnTo>
                  <a:lnTo>
                    <a:pt x="36" y="24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8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1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28" y="38"/>
                  </a:lnTo>
                  <a:lnTo>
                    <a:pt x="31" y="40"/>
                  </a:lnTo>
                  <a:lnTo>
                    <a:pt x="32" y="37"/>
                  </a:lnTo>
                  <a:lnTo>
                    <a:pt x="35" y="3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7" name="Freeform 1362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8" name="Freeform 1363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437 w 27"/>
                <a:gd name="T1" fmla="*/ 42 h 14"/>
                <a:gd name="T2" fmla="*/ 292 w 27"/>
                <a:gd name="T3" fmla="*/ 42 h 14"/>
                <a:gd name="T4" fmla="*/ 210 w 27"/>
                <a:gd name="T5" fmla="*/ 0 h 14"/>
                <a:gd name="T6" fmla="*/ 164 w 27"/>
                <a:gd name="T7" fmla="*/ 65 h 14"/>
                <a:gd name="T8" fmla="*/ 82 w 27"/>
                <a:gd name="T9" fmla="*/ 107 h 14"/>
                <a:gd name="T10" fmla="*/ 0 w 27"/>
                <a:gd name="T11" fmla="*/ 130 h 14"/>
                <a:gd name="T12" fmla="*/ 0 w 27"/>
                <a:gd name="T13" fmla="*/ 195 h 14"/>
                <a:gd name="T14" fmla="*/ 0 w 27"/>
                <a:gd name="T15" fmla="*/ 260 h 14"/>
                <a:gd name="T16" fmla="*/ 210 w 27"/>
                <a:gd name="T17" fmla="*/ 302 h 14"/>
                <a:gd name="T18" fmla="*/ 560 w 27"/>
                <a:gd name="T19" fmla="*/ 260 h 14"/>
                <a:gd name="T20" fmla="*/ 497 w 27"/>
                <a:gd name="T21" fmla="*/ 42 h 14"/>
                <a:gd name="T22" fmla="*/ 437 w 27"/>
                <a:gd name="T23" fmla="*/ 4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29" name="Freeform 1364"/>
            <p:cNvSpPr>
              <a:spLocks noChangeAspect="1"/>
            </p:cNvSpPr>
            <p:nvPr/>
          </p:nvSpPr>
          <p:spPr bwMode="auto">
            <a:xfrm>
              <a:off x="1935" y="2052"/>
              <a:ext cx="123" cy="65"/>
            </a:xfrm>
            <a:custGeom>
              <a:avLst/>
              <a:gdLst>
                <a:gd name="T0" fmla="*/ 437 w 27"/>
                <a:gd name="T1" fmla="*/ 42 h 14"/>
                <a:gd name="T2" fmla="*/ 292 w 27"/>
                <a:gd name="T3" fmla="*/ 42 h 14"/>
                <a:gd name="T4" fmla="*/ 210 w 27"/>
                <a:gd name="T5" fmla="*/ 0 h 14"/>
                <a:gd name="T6" fmla="*/ 164 w 27"/>
                <a:gd name="T7" fmla="*/ 65 h 14"/>
                <a:gd name="T8" fmla="*/ 82 w 27"/>
                <a:gd name="T9" fmla="*/ 107 h 14"/>
                <a:gd name="T10" fmla="*/ 0 w 27"/>
                <a:gd name="T11" fmla="*/ 130 h 14"/>
                <a:gd name="T12" fmla="*/ 0 w 27"/>
                <a:gd name="T13" fmla="*/ 195 h 14"/>
                <a:gd name="T14" fmla="*/ 0 w 27"/>
                <a:gd name="T15" fmla="*/ 260 h 14"/>
                <a:gd name="T16" fmla="*/ 210 w 27"/>
                <a:gd name="T17" fmla="*/ 302 h 14"/>
                <a:gd name="T18" fmla="*/ 560 w 27"/>
                <a:gd name="T19" fmla="*/ 260 h 14"/>
                <a:gd name="T20" fmla="*/ 497 w 27"/>
                <a:gd name="T21" fmla="*/ 42 h 14"/>
                <a:gd name="T22" fmla="*/ 437 w 27"/>
                <a:gd name="T23" fmla="*/ 4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4"/>
                <a:gd name="T38" fmla="*/ 27 w 2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4">
                  <a:moveTo>
                    <a:pt x="21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4"/>
                  </a:lnTo>
                  <a:lnTo>
                    <a:pt x="27" y="12"/>
                  </a:lnTo>
                  <a:lnTo>
                    <a:pt x="24" y="2"/>
                  </a:lnTo>
                  <a:lnTo>
                    <a:pt x="21" y="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0" name="Freeform 1366"/>
            <p:cNvSpPr>
              <a:spLocks noChangeAspect="1"/>
            </p:cNvSpPr>
            <p:nvPr/>
          </p:nvSpPr>
          <p:spPr bwMode="auto">
            <a:xfrm>
              <a:off x="1668" y="2093"/>
              <a:ext cx="504" cy="362"/>
            </a:xfrm>
            <a:custGeom>
              <a:avLst/>
              <a:gdLst>
                <a:gd name="T0" fmla="*/ 2098 w 110"/>
                <a:gd name="T1" fmla="*/ 1430 h 79"/>
                <a:gd name="T2" fmla="*/ 2227 w 110"/>
                <a:gd name="T3" fmla="*/ 1178 h 79"/>
                <a:gd name="T4" fmla="*/ 2309 w 110"/>
                <a:gd name="T5" fmla="*/ 1155 h 79"/>
                <a:gd name="T6" fmla="*/ 2286 w 110"/>
                <a:gd name="T7" fmla="*/ 1072 h 79"/>
                <a:gd name="T8" fmla="*/ 2186 w 110"/>
                <a:gd name="T9" fmla="*/ 880 h 79"/>
                <a:gd name="T10" fmla="*/ 2121 w 110"/>
                <a:gd name="T11" fmla="*/ 797 h 79"/>
                <a:gd name="T12" fmla="*/ 2098 w 110"/>
                <a:gd name="T13" fmla="*/ 651 h 79"/>
                <a:gd name="T14" fmla="*/ 2016 w 110"/>
                <a:gd name="T15" fmla="*/ 651 h 79"/>
                <a:gd name="T16" fmla="*/ 2016 w 110"/>
                <a:gd name="T17" fmla="*/ 587 h 79"/>
                <a:gd name="T18" fmla="*/ 2121 w 110"/>
                <a:gd name="T19" fmla="*/ 463 h 79"/>
                <a:gd name="T20" fmla="*/ 2016 w 110"/>
                <a:gd name="T21" fmla="*/ 252 h 79"/>
                <a:gd name="T22" fmla="*/ 1952 w 110"/>
                <a:gd name="T23" fmla="*/ 82 h 79"/>
                <a:gd name="T24" fmla="*/ 1805 w 110"/>
                <a:gd name="T25" fmla="*/ 23 h 79"/>
                <a:gd name="T26" fmla="*/ 1430 w 110"/>
                <a:gd name="T27" fmla="*/ 82 h 79"/>
                <a:gd name="T28" fmla="*/ 1219 w 110"/>
                <a:gd name="T29" fmla="*/ 64 h 79"/>
                <a:gd name="T30" fmla="*/ 1090 w 110"/>
                <a:gd name="T31" fmla="*/ 105 h 79"/>
                <a:gd name="T32" fmla="*/ 967 w 110"/>
                <a:gd name="T33" fmla="*/ 82 h 79"/>
                <a:gd name="T34" fmla="*/ 880 w 110"/>
                <a:gd name="T35" fmla="*/ 64 h 79"/>
                <a:gd name="T36" fmla="*/ 797 w 110"/>
                <a:gd name="T37" fmla="*/ 0 h 79"/>
                <a:gd name="T38" fmla="*/ 674 w 110"/>
                <a:gd name="T39" fmla="*/ 0 h 79"/>
                <a:gd name="T40" fmla="*/ 481 w 110"/>
                <a:gd name="T41" fmla="*/ 82 h 79"/>
                <a:gd name="T42" fmla="*/ 440 w 110"/>
                <a:gd name="T43" fmla="*/ 170 h 79"/>
                <a:gd name="T44" fmla="*/ 316 w 110"/>
                <a:gd name="T45" fmla="*/ 211 h 79"/>
                <a:gd name="T46" fmla="*/ 64 w 110"/>
                <a:gd name="T47" fmla="*/ 316 h 79"/>
                <a:gd name="T48" fmla="*/ 23 w 110"/>
                <a:gd name="T49" fmla="*/ 316 h 79"/>
                <a:gd name="T50" fmla="*/ 23 w 110"/>
                <a:gd name="T51" fmla="*/ 440 h 79"/>
                <a:gd name="T52" fmla="*/ 64 w 110"/>
                <a:gd name="T53" fmla="*/ 527 h 79"/>
                <a:gd name="T54" fmla="*/ 0 w 110"/>
                <a:gd name="T55" fmla="*/ 651 h 79"/>
                <a:gd name="T56" fmla="*/ 124 w 110"/>
                <a:gd name="T57" fmla="*/ 733 h 79"/>
                <a:gd name="T58" fmla="*/ 124 w 110"/>
                <a:gd name="T59" fmla="*/ 797 h 79"/>
                <a:gd name="T60" fmla="*/ 211 w 110"/>
                <a:gd name="T61" fmla="*/ 926 h 79"/>
                <a:gd name="T62" fmla="*/ 147 w 110"/>
                <a:gd name="T63" fmla="*/ 1008 h 79"/>
                <a:gd name="T64" fmla="*/ 211 w 110"/>
                <a:gd name="T65" fmla="*/ 1091 h 79"/>
                <a:gd name="T66" fmla="*/ 211 w 110"/>
                <a:gd name="T67" fmla="*/ 1178 h 79"/>
                <a:gd name="T68" fmla="*/ 316 w 110"/>
                <a:gd name="T69" fmla="*/ 1237 h 79"/>
                <a:gd name="T70" fmla="*/ 440 w 110"/>
                <a:gd name="T71" fmla="*/ 1301 h 79"/>
                <a:gd name="T72" fmla="*/ 568 w 110"/>
                <a:gd name="T73" fmla="*/ 1301 h 79"/>
                <a:gd name="T74" fmla="*/ 527 w 110"/>
                <a:gd name="T75" fmla="*/ 1384 h 79"/>
                <a:gd name="T76" fmla="*/ 651 w 110"/>
                <a:gd name="T77" fmla="*/ 1448 h 79"/>
                <a:gd name="T78" fmla="*/ 715 w 110"/>
                <a:gd name="T79" fmla="*/ 1430 h 79"/>
                <a:gd name="T80" fmla="*/ 715 w 110"/>
                <a:gd name="T81" fmla="*/ 1366 h 79"/>
                <a:gd name="T82" fmla="*/ 861 w 110"/>
                <a:gd name="T83" fmla="*/ 1384 h 79"/>
                <a:gd name="T84" fmla="*/ 926 w 110"/>
                <a:gd name="T85" fmla="*/ 1448 h 79"/>
                <a:gd name="T86" fmla="*/ 1008 w 110"/>
                <a:gd name="T87" fmla="*/ 1471 h 79"/>
                <a:gd name="T88" fmla="*/ 1132 w 110"/>
                <a:gd name="T89" fmla="*/ 1512 h 79"/>
                <a:gd name="T90" fmla="*/ 1178 w 110"/>
                <a:gd name="T91" fmla="*/ 1576 h 79"/>
                <a:gd name="T92" fmla="*/ 1237 w 110"/>
                <a:gd name="T93" fmla="*/ 1618 h 79"/>
                <a:gd name="T94" fmla="*/ 1324 w 110"/>
                <a:gd name="T95" fmla="*/ 1576 h 79"/>
                <a:gd name="T96" fmla="*/ 1384 w 110"/>
                <a:gd name="T97" fmla="*/ 1618 h 79"/>
                <a:gd name="T98" fmla="*/ 1430 w 110"/>
                <a:gd name="T99" fmla="*/ 1659 h 79"/>
                <a:gd name="T100" fmla="*/ 1512 w 110"/>
                <a:gd name="T101" fmla="*/ 1659 h 79"/>
                <a:gd name="T102" fmla="*/ 1576 w 110"/>
                <a:gd name="T103" fmla="*/ 1595 h 79"/>
                <a:gd name="T104" fmla="*/ 1659 w 110"/>
                <a:gd name="T105" fmla="*/ 1595 h 79"/>
                <a:gd name="T106" fmla="*/ 1723 w 110"/>
                <a:gd name="T107" fmla="*/ 1576 h 79"/>
                <a:gd name="T108" fmla="*/ 1828 w 110"/>
                <a:gd name="T109" fmla="*/ 1576 h 79"/>
                <a:gd name="T110" fmla="*/ 1888 w 110"/>
                <a:gd name="T111" fmla="*/ 1576 h 79"/>
                <a:gd name="T112" fmla="*/ 2080 w 110"/>
                <a:gd name="T113" fmla="*/ 1595 h 79"/>
                <a:gd name="T114" fmla="*/ 2034 w 110"/>
                <a:gd name="T115" fmla="*/ 1618 h 79"/>
                <a:gd name="T116" fmla="*/ 2121 w 110"/>
                <a:gd name="T117" fmla="*/ 1595 h 79"/>
                <a:gd name="T118" fmla="*/ 2098 w 110"/>
                <a:gd name="T119" fmla="*/ 1430 h 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79"/>
                <a:gd name="T182" fmla="*/ 110 w 110"/>
                <a:gd name="T183" fmla="*/ 79 h 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79">
                  <a:moveTo>
                    <a:pt x="100" y="68"/>
                  </a:moveTo>
                  <a:lnTo>
                    <a:pt x="106" y="56"/>
                  </a:lnTo>
                  <a:lnTo>
                    <a:pt x="110" y="55"/>
                  </a:lnTo>
                  <a:lnTo>
                    <a:pt x="109" y="51"/>
                  </a:lnTo>
                  <a:lnTo>
                    <a:pt x="104" y="42"/>
                  </a:lnTo>
                  <a:lnTo>
                    <a:pt x="101" y="38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6" y="28"/>
                  </a:lnTo>
                  <a:lnTo>
                    <a:pt x="101" y="22"/>
                  </a:lnTo>
                  <a:lnTo>
                    <a:pt x="96" y="12"/>
                  </a:lnTo>
                  <a:lnTo>
                    <a:pt x="93" y="4"/>
                  </a:lnTo>
                  <a:lnTo>
                    <a:pt x="86" y="1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52" y="5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15" y="10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10" y="44"/>
                  </a:lnTo>
                  <a:lnTo>
                    <a:pt x="7" y="48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5" y="59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5" y="66"/>
                  </a:lnTo>
                  <a:lnTo>
                    <a:pt x="31" y="69"/>
                  </a:lnTo>
                  <a:lnTo>
                    <a:pt x="34" y="68"/>
                  </a:lnTo>
                  <a:lnTo>
                    <a:pt x="34" y="65"/>
                  </a:lnTo>
                  <a:lnTo>
                    <a:pt x="41" y="66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6" y="75"/>
                  </a:lnTo>
                  <a:lnTo>
                    <a:pt x="59" y="77"/>
                  </a:lnTo>
                  <a:lnTo>
                    <a:pt x="63" y="75"/>
                  </a:lnTo>
                  <a:lnTo>
                    <a:pt x="66" y="77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6"/>
                  </a:lnTo>
                  <a:lnTo>
                    <a:pt x="79" y="76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9" y="76"/>
                  </a:lnTo>
                  <a:lnTo>
                    <a:pt x="97" y="77"/>
                  </a:lnTo>
                  <a:lnTo>
                    <a:pt x="101" y="76"/>
                  </a:lnTo>
                  <a:lnTo>
                    <a:pt x="100" y="68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1" name="Freeform 1367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437 w 27"/>
                <a:gd name="T1" fmla="*/ 0 h 13"/>
                <a:gd name="T2" fmla="*/ 292 w 27"/>
                <a:gd name="T3" fmla="*/ 0 h 13"/>
                <a:gd name="T4" fmla="*/ 210 w 27"/>
                <a:gd name="T5" fmla="*/ 0 h 13"/>
                <a:gd name="T6" fmla="*/ 164 w 27"/>
                <a:gd name="T7" fmla="*/ 66 h 13"/>
                <a:gd name="T8" fmla="*/ 82 w 27"/>
                <a:gd name="T9" fmla="*/ 66 h 13"/>
                <a:gd name="T10" fmla="*/ 0 w 27"/>
                <a:gd name="T11" fmla="*/ 131 h 13"/>
                <a:gd name="T12" fmla="*/ 0 w 27"/>
                <a:gd name="T13" fmla="*/ 197 h 13"/>
                <a:gd name="T14" fmla="*/ 0 w 27"/>
                <a:gd name="T15" fmla="*/ 263 h 13"/>
                <a:gd name="T16" fmla="*/ 210 w 27"/>
                <a:gd name="T17" fmla="*/ 286 h 13"/>
                <a:gd name="T18" fmla="*/ 560 w 27"/>
                <a:gd name="T19" fmla="*/ 221 h 13"/>
                <a:gd name="T20" fmla="*/ 497 w 27"/>
                <a:gd name="T21" fmla="*/ 42 h 13"/>
                <a:gd name="T22" fmla="*/ 437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2" name="Freeform 1368"/>
            <p:cNvSpPr>
              <a:spLocks noChangeAspect="1"/>
            </p:cNvSpPr>
            <p:nvPr/>
          </p:nvSpPr>
          <p:spPr bwMode="auto">
            <a:xfrm>
              <a:off x="1935" y="2052"/>
              <a:ext cx="123" cy="61"/>
            </a:xfrm>
            <a:custGeom>
              <a:avLst/>
              <a:gdLst>
                <a:gd name="T0" fmla="*/ 437 w 27"/>
                <a:gd name="T1" fmla="*/ 0 h 13"/>
                <a:gd name="T2" fmla="*/ 292 w 27"/>
                <a:gd name="T3" fmla="*/ 0 h 13"/>
                <a:gd name="T4" fmla="*/ 210 w 27"/>
                <a:gd name="T5" fmla="*/ 0 h 13"/>
                <a:gd name="T6" fmla="*/ 164 w 27"/>
                <a:gd name="T7" fmla="*/ 66 h 13"/>
                <a:gd name="T8" fmla="*/ 82 w 27"/>
                <a:gd name="T9" fmla="*/ 66 h 13"/>
                <a:gd name="T10" fmla="*/ 0 w 27"/>
                <a:gd name="T11" fmla="*/ 131 h 13"/>
                <a:gd name="T12" fmla="*/ 0 w 27"/>
                <a:gd name="T13" fmla="*/ 197 h 13"/>
                <a:gd name="T14" fmla="*/ 0 w 27"/>
                <a:gd name="T15" fmla="*/ 263 h 13"/>
                <a:gd name="T16" fmla="*/ 210 w 27"/>
                <a:gd name="T17" fmla="*/ 286 h 13"/>
                <a:gd name="T18" fmla="*/ 560 w 27"/>
                <a:gd name="T19" fmla="*/ 221 h 13"/>
                <a:gd name="T20" fmla="*/ 497 w 27"/>
                <a:gd name="T21" fmla="*/ 42 h 13"/>
                <a:gd name="T22" fmla="*/ 437 w 27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3"/>
                <a:gd name="T38" fmla="*/ 27 w 27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3">
                  <a:moveTo>
                    <a:pt x="21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13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3" name="Freeform 1370"/>
            <p:cNvSpPr>
              <a:spLocks noChangeAspect="1"/>
            </p:cNvSpPr>
            <p:nvPr/>
          </p:nvSpPr>
          <p:spPr bwMode="auto">
            <a:xfrm>
              <a:off x="1953" y="1952"/>
              <a:ext cx="270" cy="179"/>
            </a:xfrm>
            <a:custGeom>
              <a:avLst/>
              <a:gdLst>
                <a:gd name="T0" fmla="*/ 860 w 59"/>
                <a:gd name="T1" fmla="*/ 757 h 39"/>
                <a:gd name="T2" fmla="*/ 879 w 59"/>
                <a:gd name="T3" fmla="*/ 757 h 39"/>
                <a:gd name="T4" fmla="*/ 879 w 59"/>
                <a:gd name="T5" fmla="*/ 716 h 39"/>
                <a:gd name="T6" fmla="*/ 984 w 59"/>
                <a:gd name="T7" fmla="*/ 675 h 39"/>
                <a:gd name="T8" fmla="*/ 1025 w 59"/>
                <a:gd name="T9" fmla="*/ 652 h 39"/>
                <a:gd name="T10" fmla="*/ 1089 w 59"/>
                <a:gd name="T11" fmla="*/ 652 h 39"/>
                <a:gd name="T12" fmla="*/ 1066 w 59"/>
                <a:gd name="T13" fmla="*/ 592 h 39"/>
                <a:gd name="T14" fmla="*/ 1066 w 59"/>
                <a:gd name="T15" fmla="*/ 505 h 39"/>
                <a:gd name="T16" fmla="*/ 1066 w 59"/>
                <a:gd name="T17" fmla="*/ 399 h 39"/>
                <a:gd name="T18" fmla="*/ 1130 w 59"/>
                <a:gd name="T19" fmla="*/ 381 h 39"/>
                <a:gd name="T20" fmla="*/ 1153 w 59"/>
                <a:gd name="T21" fmla="*/ 317 h 39"/>
                <a:gd name="T22" fmla="*/ 1213 w 59"/>
                <a:gd name="T23" fmla="*/ 317 h 39"/>
                <a:gd name="T24" fmla="*/ 1236 w 59"/>
                <a:gd name="T25" fmla="*/ 252 h 39"/>
                <a:gd name="T26" fmla="*/ 1172 w 59"/>
                <a:gd name="T27" fmla="*/ 252 h 39"/>
                <a:gd name="T28" fmla="*/ 1172 w 59"/>
                <a:gd name="T29" fmla="*/ 170 h 39"/>
                <a:gd name="T30" fmla="*/ 1089 w 59"/>
                <a:gd name="T31" fmla="*/ 147 h 39"/>
                <a:gd name="T32" fmla="*/ 1007 w 59"/>
                <a:gd name="T33" fmla="*/ 106 h 39"/>
                <a:gd name="T34" fmla="*/ 920 w 59"/>
                <a:gd name="T35" fmla="*/ 64 h 39"/>
                <a:gd name="T36" fmla="*/ 796 w 59"/>
                <a:gd name="T37" fmla="*/ 64 h 39"/>
                <a:gd name="T38" fmla="*/ 773 w 59"/>
                <a:gd name="T39" fmla="*/ 0 h 39"/>
                <a:gd name="T40" fmla="*/ 627 w 59"/>
                <a:gd name="T41" fmla="*/ 83 h 39"/>
                <a:gd name="T42" fmla="*/ 503 w 59"/>
                <a:gd name="T43" fmla="*/ 64 h 39"/>
                <a:gd name="T44" fmla="*/ 375 w 59"/>
                <a:gd name="T45" fmla="*/ 83 h 39"/>
                <a:gd name="T46" fmla="*/ 229 w 59"/>
                <a:gd name="T47" fmla="*/ 83 h 39"/>
                <a:gd name="T48" fmla="*/ 82 w 59"/>
                <a:gd name="T49" fmla="*/ 170 h 39"/>
                <a:gd name="T50" fmla="*/ 0 w 59"/>
                <a:gd name="T51" fmla="*/ 229 h 39"/>
                <a:gd name="T52" fmla="*/ 23 w 59"/>
                <a:gd name="T53" fmla="*/ 252 h 39"/>
                <a:gd name="T54" fmla="*/ 82 w 59"/>
                <a:gd name="T55" fmla="*/ 441 h 39"/>
                <a:gd name="T56" fmla="*/ 82 w 59"/>
                <a:gd name="T57" fmla="*/ 464 h 39"/>
                <a:gd name="T58" fmla="*/ 169 w 59"/>
                <a:gd name="T59" fmla="*/ 505 h 39"/>
                <a:gd name="T60" fmla="*/ 357 w 59"/>
                <a:gd name="T61" fmla="*/ 505 h 39"/>
                <a:gd name="T62" fmla="*/ 421 w 59"/>
                <a:gd name="T63" fmla="*/ 528 h 39"/>
                <a:gd name="T64" fmla="*/ 481 w 59"/>
                <a:gd name="T65" fmla="*/ 716 h 39"/>
                <a:gd name="T66" fmla="*/ 503 w 59"/>
                <a:gd name="T67" fmla="*/ 716 h 39"/>
                <a:gd name="T68" fmla="*/ 650 w 59"/>
                <a:gd name="T69" fmla="*/ 757 h 39"/>
                <a:gd name="T70" fmla="*/ 668 w 59"/>
                <a:gd name="T71" fmla="*/ 822 h 39"/>
                <a:gd name="T72" fmla="*/ 773 w 59"/>
                <a:gd name="T73" fmla="*/ 757 h 39"/>
                <a:gd name="T74" fmla="*/ 860 w 59"/>
                <a:gd name="T75" fmla="*/ 757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9"/>
                <a:gd name="T116" fmla="*/ 59 w 59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9">
                  <a:moveTo>
                    <a:pt x="41" y="36"/>
                  </a:moveTo>
                  <a:lnTo>
                    <a:pt x="42" y="36"/>
                  </a:lnTo>
                  <a:lnTo>
                    <a:pt x="42" y="34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7" y="36"/>
                  </a:lnTo>
                  <a:lnTo>
                    <a:pt x="41" y="36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4" name="Freeform 1372"/>
            <p:cNvSpPr>
              <a:spLocks noChangeAspect="1"/>
            </p:cNvSpPr>
            <p:nvPr/>
          </p:nvSpPr>
          <p:spPr bwMode="auto">
            <a:xfrm>
              <a:off x="2100" y="2126"/>
              <a:ext cx="575" cy="517"/>
            </a:xfrm>
            <a:custGeom>
              <a:avLst/>
              <a:gdLst>
                <a:gd name="T0" fmla="*/ 2478 w 126"/>
                <a:gd name="T1" fmla="*/ 229 h 113"/>
                <a:gd name="T2" fmla="*/ 2478 w 126"/>
                <a:gd name="T3" fmla="*/ 82 h 113"/>
                <a:gd name="T4" fmla="*/ 2250 w 126"/>
                <a:gd name="T5" fmla="*/ 0 h 113"/>
                <a:gd name="T6" fmla="*/ 1981 w 126"/>
                <a:gd name="T7" fmla="*/ 64 h 113"/>
                <a:gd name="T8" fmla="*/ 1894 w 126"/>
                <a:gd name="T9" fmla="*/ 169 h 113"/>
                <a:gd name="T10" fmla="*/ 1688 w 126"/>
                <a:gd name="T11" fmla="*/ 375 h 113"/>
                <a:gd name="T12" fmla="*/ 1561 w 126"/>
                <a:gd name="T13" fmla="*/ 439 h 113"/>
                <a:gd name="T14" fmla="*/ 1396 w 126"/>
                <a:gd name="T15" fmla="*/ 439 h 113"/>
                <a:gd name="T16" fmla="*/ 1209 w 126"/>
                <a:gd name="T17" fmla="*/ 503 h 113"/>
                <a:gd name="T18" fmla="*/ 1063 w 126"/>
                <a:gd name="T19" fmla="*/ 567 h 113"/>
                <a:gd name="T20" fmla="*/ 789 w 126"/>
                <a:gd name="T21" fmla="*/ 503 h 113"/>
                <a:gd name="T22" fmla="*/ 415 w 126"/>
                <a:gd name="T23" fmla="*/ 567 h 113"/>
                <a:gd name="T24" fmla="*/ 251 w 126"/>
                <a:gd name="T25" fmla="*/ 668 h 113"/>
                <a:gd name="T26" fmla="*/ 210 w 126"/>
                <a:gd name="T27" fmla="*/ 773 h 113"/>
                <a:gd name="T28" fmla="*/ 333 w 126"/>
                <a:gd name="T29" fmla="*/ 1025 h 113"/>
                <a:gd name="T30" fmla="*/ 105 w 126"/>
                <a:gd name="T31" fmla="*/ 1299 h 113"/>
                <a:gd name="T32" fmla="*/ 64 w 126"/>
                <a:gd name="T33" fmla="*/ 1505 h 113"/>
                <a:gd name="T34" fmla="*/ 0 w 126"/>
                <a:gd name="T35" fmla="*/ 1716 h 113"/>
                <a:gd name="T36" fmla="*/ 146 w 126"/>
                <a:gd name="T37" fmla="*/ 1780 h 113"/>
                <a:gd name="T38" fmla="*/ 310 w 126"/>
                <a:gd name="T39" fmla="*/ 1780 h 113"/>
                <a:gd name="T40" fmla="*/ 502 w 126"/>
                <a:gd name="T41" fmla="*/ 1780 h 113"/>
                <a:gd name="T42" fmla="*/ 707 w 126"/>
                <a:gd name="T43" fmla="*/ 1798 h 113"/>
                <a:gd name="T44" fmla="*/ 999 w 126"/>
                <a:gd name="T45" fmla="*/ 1675 h 113"/>
                <a:gd name="T46" fmla="*/ 1104 w 126"/>
                <a:gd name="T47" fmla="*/ 1569 h 113"/>
                <a:gd name="T48" fmla="*/ 1269 w 126"/>
                <a:gd name="T49" fmla="*/ 1505 h 113"/>
                <a:gd name="T50" fmla="*/ 1501 w 126"/>
                <a:gd name="T51" fmla="*/ 1505 h 113"/>
                <a:gd name="T52" fmla="*/ 1748 w 126"/>
                <a:gd name="T53" fmla="*/ 1633 h 113"/>
                <a:gd name="T54" fmla="*/ 1917 w 126"/>
                <a:gd name="T55" fmla="*/ 1780 h 113"/>
                <a:gd name="T56" fmla="*/ 2063 w 126"/>
                <a:gd name="T57" fmla="*/ 1926 h 113"/>
                <a:gd name="T58" fmla="*/ 1771 w 126"/>
                <a:gd name="T59" fmla="*/ 2031 h 113"/>
                <a:gd name="T60" fmla="*/ 1771 w 126"/>
                <a:gd name="T61" fmla="*/ 2242 h 113"/>
                <a:gd name="T62" fmla="*/ 1835 w 126"/>
                <a:gd name="T63" fmla="*/ 2365 h 113"/>
                <a:gd name="T64" fmla="*/ 2063 w 126"/>
                <a:gd name="T65" fmla="*/ 2283 h 113"/>
                <a:gd name="T66" fmla="*/ 2186 w 126"/>
                <a:gd name="T67" fmla="*/ 1944 h 113"/>
                <a:gd name="T68" fmla="*/ 2355 w 126"/>
                <a:gd name="T69" fmla="*/ 1780 h 113"/>
                <a:gd name="T70" fmla="*/ 2624 w 126"/>
                <a:gd name="T71" fmla="*/ 1739 h 113"/>
                <a:gd name="T72" fmla="*/ 2542 w 126"/>
                <a:gd name="T73" fmla="*/ 22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1"/>
                  </a:moveTo>
                  <a:lnTo>
                    <a:pt x="119" y="11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99" y="3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2" y="11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67" y="21"/>
                  </a:lnTo>
                  <a:lnTo>
                    <a:pt x="62" y="25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4"/>
                  </a:lnTo>
                  <a:lnTo>
                    <a:pt x="27" y="25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5" y="44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5" y="62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5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30" y="85"/>
                  </a:lnTo>
                  <a:lnTo>
                    <a:pt x="34" y="86"/>
                  </a:lnTo>
                  <a:lnTo>
                    <a:pt x="38" y="83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61" y="72"/>
                  </a:lnTo>
                  <a:lnTo>
                    <a:pt x="64" y="69"/>
                  </a:lnTo>
                  <a:lnTo>
                    <a:pt x="72" y="72"/>
                  </a:lnTo>
                  <a:lnTo>
                    <a:pt x="81" y="72"/>
                  </a:lnTo>
                  <a:lnTo>
                    <a:pt x="84" y="78"/>
                  </a:lnTo>
                  <a:lnTo>
                    <a:pt x="91" y="80"/>
                  </a:lnTo>
                  <a:lnTo>
                    <a:pt x="92" y="85"/>
                  </a:lnTo>
                  <a:lnTo>
                    <a:pt x="96" y="87"/>
                  </a:lnTo>
                  <a:lnTo>
                    <a:pt x="99" y="92"/>
                  </a:lnTo>
                  <a:lnTo>
                    <a:pt x="89" y="93"/>
                  </a:lnTo>
                  <a:lnTo>
                    <a:pt x="85" y="97"/>
                  </a:lnTo>
                  <a:lnTo>
                    <a:pt x="88" y="100"/>
                  </a:lnTo>
                  <a:lnTo>
                    <a:pt x="85" y="107"/>
                  </a:lnTo>
                  <a:lnTo>
                    <a:pt x="84" y="110"/>
                  </a:lnTo>
                  <a:lnTo>
                    <a:pt x="88" y="113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105" y="93"/>
                  </a:lnTo>
                  <a:lnTo>
                    <a:pt x="109" y="89"/>
                  </a:lnTo>
                  <a:lnTo>
                    <a:pt x="113" y="85"/>
                  </a:lnTo>
                  <a:lnTo>
                    <a:pt x="119" y="82"/>
                  </a:lnTo>
                  <a:lnTo>
                    <a:pt x="126" y="83"/>
                  </a:lnTo>
                  <a:lnTo>
                    <a:pt x="126" y="11"/>
                  </a:lnTo>
                  <a:lnTo>
                    <a:pt x="122" y="1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5" name="Freeform 1376"/>
            <p:cNvSpPr>
              <a:spLocks noChangeAspect="1"/>
            </p:cNvSpPr>
            <p:nvPr/>
          </p:nvSpPr>
          <p:spPr bwMode="auto">
            <a:xfrm>
              <a:off x="2100" y="2117"/>
              <a:ext cx="575" cy="516"/>
            </a:xfrm>
            <a:custGeom>
              <a:avLst/>
              <a:gdLst>
                <a:gd name="T0" fmla="*/ 2478 w 126"/>
                <a:gd name="T1" fmla="*/ 251 h 113"/>
                <a:gd name="T2" fmla="*/ 2478 w 126"/>
                <a:gd name="T3" fmla="*/ 105 h 113"/>
                <a:gd name="T4" fmla="*/ 2250 w 126"/>
                <a:gd name="T5" fmla="*/ 0 h 113"/>
                <a:gd name="T6" fmla="*/ 1981 w 126"/>
                <a:gd name="T7" fmla="*/ 105 h 113"/>
                <a:gd name="T8" fmla="*/ 1894 w 126"/>
                <a:gd name="T9" fmla="*/ 187 h 113"/>
                <a:gd name="T10" fmla="*/ 1688 w 126"/>
                <a:gd name="T11" fmla="*/ 416 h 113"/>
                <a:gd name="T12" fmla="*/ 1561 w 126"/>
                <a:gd name="T13" fmla="*/ 457 h 113"/>
                <a:gd name="T14" fmla="*/ 1396 w 126"/>
                <a:gd name="T15" fmla="*/ 479 h 113"/>
                <a:gd name="T16" fmla="*/ 1209 w 126"/>
                <a:gd name="T17" fmla="*/ 502 h 113"/>
                <a:gd name="T18" fmla="*/ 1063 w 126"/>
                <a:gd name="T19" fmla="*/ 562 h 113"/>
                <a:gd name="T20" fmla="*/ 789 w 126"/>
                <a:gd name="T21" fmla="*/ 543 h 113"/>
                <a:gd name="T22" fmla="*/ 415 w 126"/>
                <a:gd name="T23" fmla="*/ 562 h 113"/>
                <a:gd name="T24" fmla="*/ 251 w 126"/>
                <a:gd name="T25" fmla="*/ 690 h 113"/>
                <a:gd name="T26" fmla="*/ 210 w 126"/>
                <a:gd name="T27" fmla="*/ 772 h 113"/>
                <a:gd name="T28" fmla="*/ 333 w 126"/>
                <a:gd name="T29" fmla="*/ 1041 h 113"/>
                <a:gd name="T30" fmla="*/ 105 w 126"/>
                <a:gd name="T31" fmla="*/ 1315 h 113"/>
                <a:gd name="T32" fmla="*/ 64 w 126"/>
                <a:gd name="T33" fmla="*/ 1502 h 113"/>
                <a:gd name="T34" fmla="*/ 0 w 126"/>
                <a:gd name="T35" fmla="*/ 1753 h 113"/>
                <a:gd name="T36" fmla="*/ 146 w 126"/>
                <a:gd name="T37" fmla="*/ 1772 h 113"/>
                <a:gd name="T38" fmla="*/ 310 w 126"/>
                <a:gd name="T39" fmla="*/ 1772 h 113"/>
                <a:gd name="T40" fmla="*/ 502 w 126"/>
                <a:gd name="T41" fmla="*/ 1813 h 113"/>
                <a:gd name="T42" fmla="*/ 707 w 126"/>
                <a:gd name="T43" fmla="*/ 1813 h 113"/>
                <a:gd name="T44" fmla="*/ 999 w 126"/>
                <a:gd name="T45" fmla="*/ 1690 h 113"/>
                <a:gd name="T46" fmla="*/ 1104 w 126"/>
                <a:gd name="T47" fmla="*/ 1562 h 113"/>
                <a:gd name="T48" fmla="*/ 1269 w 126"/>
                <a:gd name="T49" fmla="*/ 1543 h 113"/>
                <a:gd name="T50" fmla="*/ 1501 w 126"/>
                <a:gd name="T51" fmla="*/ 1543 h 113"/>
                <a:gd name="T52" fmla="*/ 1748 w 126"/>
                <a:gd name="T53" fmla="*/ 1667 h 113"/>
                <a:gd name="T54" fmla="*/ 1917 w 126"/>
                <a:gd name="T55" fmla="*/ 1772 h 113"/>
                <a:gd name="T56" fmla="*/ 2063 w 126"/>
                <a:gd name="T57" fmla="*/ 1918 h 113"/>
                <a:gd name="T58" fmla="*/ 1771 w 126"/>
                <a:gd name="T59" fmla="*/ 2046 h 113"/>
                <a:gd name="T60" fmla="*/ 1771 w 126"/>
                <a:gd name="T61" fmla="*/ 2274 h 113"/>
                <a:gd name="T62" fmla="*/ 1835 w 126"/>
                <a:gd name="T63" fmla="*/ 2356 h 113"/>
                <a:gd name="T64" fmla="*/ 2063 w 126"/>
                <a:gd name="T65" fmla="*/ 2315 h 113"/>
                <a:gd name="T66" fmla="*/ 2186 w 126"/>
                <a:gd name="T67" fmla="*/ 1959 h 113"/>
                <a:gd name="T68" fmla="*/ 2355 w 126"/>
                <a:gd name="T69" fmla="*/ 1813 h 113"/>
                <a:gd name="T70" fmla="*/ 2624 w 126"/>
                <a:gd name="T71" fmla="*/ 1753 h 113"/>
                <a:gd name="T72" fmla="*/ 2542 w 126"/>
                <a:gd name="T73" fmla="*/ 269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113"/>
                <a:gd name="T113" fmla="*/ 126 w 126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113">
                  <a:moveTo>
                    <a:pt x="122" y="13"/>
                  </a:moveTo>
                  <a:lnTo>
                    <a:pt x="119" y="12"/>
                  </a:lnTo>
                  <a:lnTo>
                    <a:pt x="116" y="7"/>
                  </a:lnTo>
                  <a:lnTo>
                    <a:pt x="119" y="5"/>
                  </a:lnTo>
                  <a:lnTo>
                    <a:pt x="113" y="2"/>
                  </a:lnTo>
                  <a:lnTo>
                    <a:pt x="108" y="0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5" y="9"/>
                  </a:lnTo>
                  <a:lnTo>
                    <a:pt x="91" y="9"/>
                  </a:lnTo>
                  <a:lnTo>
                    <a:pt x="82" y="12"/>
                  </a:lnTo>
                  <a:lnTo>
                    <a:pt x="81" y="20"/>
                  </a:lnTo>
                  <a:lnTo>
                    <a:pt x="81" y="23"/>
                  </a:lnTo>
                  <a:lnTo>
                    <a:pt x="75" y="22"/>
                  </a:lnTo>
                  <a:lnTo>
                    <a:pt x="70" y="24"/>
                  </a:lnTo>
                  <a:lnTo>
                    <a:pt x="67" y="23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4" y="24"/>
                  </a:lnTo>
                  <a:lnTo>
                    <a:pt x="51" y="27"/>
                  </a:lnTo>
                  <a:lnTo>
                    <a:pt x="47" y="24"/>
                  </a:lnTo>
                  <a:lnTo>
                    <a:pt x="38" y="26"/>
                  </a:lnTo>
                  <a:lnTo>
                    <a:pt x="27" y="26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10" y="37"/>
                  </a:lnTo>
                  <a:lnTo>
                    <a:pt x="15" y="46"/>
                  </a:lnTo>
                  <a:lnTo>
                    <a:pt x="16" y="50"/>
                  </a:lnTo>
                  <a:lnTo>
                    <a:pt x="12" y="51"/>
                  </a:lnTo>
                  <a:lnTo>
                    <a:pt x="5" y="63"/>
                  </a:lnTo>
                  <a:lnTo>
                    <a:pt x="7" y="71"/>
                  </a:lnTo>
                  <a:lnTo>
                    <a:pt x="3" y="72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3" y="82"/>
                  </a:lnTo>
                  <a:lnTo>
                    <a:pt x="7" y="85"/>
                  </a:lnTo>
                  <a:lnTo>
                    <a:pt x="10" y="88"/>
                  </a:lnTo>
                  <a:lnTo>
                    <a:pt x="15" y="85"/>
                  </a:lnTo>
                  <a:lnTo>
                    <a:pt x="20" y="87"/>
                  </a:lnTo>
                  <a:lnTo>
                    <a:pt x="24" y="87"/>
                  </a:lnTo>
                  <a:lnTo>
                    <a:pt x="30" y="85"/>
                  </a:lnTo>
                  <a:lnTo>
                    <a:pt x="34" y="87"/>
                  </a:lnTo>
                  <a:lnTo>
                    <a:pt x="38" y="84"/>
                  </a:lnTo>
                  <a:lnTo>
                    <a:pt x="48" y="81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61" y="74"/>
                  </a:lnTo>
                  <a:lnTo>
                    <a:pt x="64" y="71"/>
                  </a:lnTo>
                  <a:lnTo>
                    <a:pt x="72" y="74"/>
                  </a:lnTo>
                  <a:lnTo>
                    <a:pt x="81" y="74"/>
                  </a:lnTo>
                  <a:lnTo>
                    <a:pt x="84" y="80"/>
                  </a:lnTo>
                  <a:lnTo>
                    <a:pt x="91" y="81"/>
                  </a:lnTo>
                  <a:lnTo>
                    <a:pt x="92" y="85"/>
                  </a:lnTo>
                  <a:lnTo>
                    <a:pt x="96" y="89"/>
                  </a:lnTo>
                  <a:lnTo>
                    <a:pt x="99" y="92"/>
                  </a:lnTo>
                  <a:lnTo>
                    <a:pt x="89" y="95"/>
                  </a:lnTo>
                  <a:lnTo>
                    <a:pt x="85" y="98"/>
                  </a:lnTo>
                  <a:lnTo>
                    <a:pt x="88" y="101"/>
                  </a:lnTo>
                  <a:lnTo>
                    <a:pt x="85" y="109"/>
                  </a:lnTo>
                  <a:lnTo>
                    <a:pt x="84" y="112"/>
                  </a:lnTo>
                  <a:lnTo>
                    <a:pt x="88" y="113"/>
                  </a:lnTo>
                  <a:lnTo>
                    <a:pt x="95" y="111"/>
                  </a:lnTo>
                  <a:lnTo>
                    <a:pt x="99" y="111"/>
                  </a:lnTo>
                  <a:lnTo>
                    <a:pt x="99" y="106"/>
                  </a:lnTo>
                  <a:lnTo>
                    <a:pt x="105" y="94"/>
                  </a:lnTo>
                  <a:lnTo>
                    <a:pt x="109" y="89"/>
                  </a:lnTo>
                  <a:lnTo>
                    <a:pt x="113" y="87"/>
                  </a:lnTo>
                  <a:lnTo>
                    <a:pt x="119" y="84"/>
                  </a:lnTo>
                  <a:lnTo>
                    <a:pt x="126" y="84"/>
                  </a:lnTo>
                  <a:lnTo>
                    <a:pt x="126" y="13"/>
                  </a:lnTo>
                  <a:lnTo>
                    <a:pt x="122" y="1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6" name="Freeform 1378"/>
            <p:cNvSpPr>
              <a:spLocks noChangeAspect="1"/>
            </p:cNvSpPr>
            <p:nvPr/>
          </p:nvSpPr>
          <p:spPr bwMode="auto">
            <a:xfrm>
              <a:off x="2100" y="1938"/>
              <a:ext cx="424" cy="334"/>
            </a:xfrm>
            <a:custGeom>
              <a:avLst/>
              <a:gdLst>
                <a:gd name="T0" fmla="*/ 1769 w 93"/>
                <a:gd name="T1" fmla="*/ 814 h 73"/>
                <a:gd name="T2" fmla="*/ 1705 w 93"/>
                <a:gd name="T3" fmla="*/ 714 h 73"/>
                <a:gd name="T4" fmla="*/ 1892 w 93"/>
                <a:gd name="T5" fmla="*/ 650 h 73"/>
                <a:gd name="T6" fmla="*/ 1892 w 93"/>
                <a:gd name="T7" fmla="*/ 522 h 73"/>
                <a:gd name="T8" fmla="*/ 1682 w 93"/>
                <a:gd name="T9" fmla="*/ 439 h 73"/>
                <a:gd name="T10" fmla="*/ 1477 w 93"/>
                <a:gd name="T11" fmla="*/ 357 h 73"/>
                <a:gd name="T12" fmla="*/ 1391 w 93"/>
                <a:gd name="T13" fmla="*/ 270 h 73"/>
                <a:gd name="T14" fmla="*/ 1350 w 93"/>
                <a:gd name="T15" fmla="*/ 124 h 73"/>
                <a:gd name="T16" fmla="*/ 1185 w 93"/>
                <a:gd name="T17" fmla="*/ 23 h 73"/>
                <a:gd name="T18" fmla="*/ 998 w 93"/>
                <a:gd name="T19" fmla="*/ 64 h 73"/>
                <a:gd name="T20" fmla="*/ 894 w 93"/>
                <a:gd name="T21" fmla="*/ 64 h 73"/>
                <a:gd name="T22" fmla="*/ 748 w 93"/>
                <a:gd name="T23" fmla="*/ 0 h 73"/>
                <a:gd name="T24" fmla="*/ 543 w 93"/>
                <a:gd name="T25" fmla="*/ 169 h 73"/>
                <a:gd name="T26" fmla="*/ 497 w 93"/>
                <a:gd name="T27" fmla="*/ 229 h 73"/>
                <a:gd name="T28" fmla="*/ 561 w 93"/>
                <a:gd name="T29" fmla="*/ 316 h 73"/>
                <a:gd name="T30" fmla="*/ 479 w 93"/>
                <a:gd name="T31" fmla="*/ 375 h 73"/>
                <a:gd name="T32" fmla="*/ 397 w 93"/>
                <a:gd name="T33" fmla="*/ 462 h 73"/>
                <a:gd name="T34" fmla="*/ 397 w 93"/>
                <a:gd name="T35" fmla="*/ 650 h 73"/>
                <a:gd name="T36" fmla="*/ 356 w 93"/>
                <a:gd name="T37" fmla="*/ 714 h 73"/>
                <a:gd name="T38" fmla="*/ 210 w 93"/>
                <a:gd name="T39" fmla="*/ 773 h 73"/>
                <a:gd name="T40" fmla="*/ 187 w 93"/>
                <a:gd name="T41" fmla="*/ 814 h 73"/>
                <a:gd name="T42" fmla="*/ 0 w 93"/>
                <a:gd name="T43" fmla="*/ 878 h 73"/>
                <a:gd name="T44" fmla="*/ 146 w 93"/>
                <a:gd name="T45" fmla="*/ 1171 h 73"/>
                <a:gd name="T46" fmla="*/ 41 w 93"/>
                <a:gd name="T47" fmla="*/ 1359 h 73"/>
                <a:gd name="T48" fmla="*/ 146 w 93"/>
                <a:gd name="T49" fmla="*/ 1528 h 73"/>
                <a:gd name="T50" fmla="*/ 310 w 93"/>
                <a:gd name="T51" fmla="*/ 1464 h 73"/>
                <a:gd name="T52" fmla="*/ 561 w 93"/>
                <a:gd name="T53" fmla="*/ 1382 h 73"/>
                <a:gd name="T54" fmla="*/ 976 w 93"/>
                <a:gd name="T55" fmla="*/ 1359 h 73"/>
                <a:gd name="T56" fmla="*/ 1122 w 93"/>
                <a:gd name="T57" fmla="*/ 1359 h 73"/>
                <a:gd name="T58" fmla="*/ 1290 w 93"/>
                <a:gd name="T59" fmla="*/ 1382 h 73"/>
                <a:gd name="T60" fmla="*/ 1454 w 93"/>
                <a:gd name="T61" fmla="*/ 1359 h 73"/>
                <a:gd name="T62" fmla="*/ 1682 w 93"/>
                <a:gd name="T63" fmla="*/ 1318 h 73"/>
                <a:gd name="T64" fmla="*/ 1705 w 93"/>
                <a:gd name="T65" fmla="*/ 1089 h 73"/>
                <a:gd name="T66" fmla="*/ 1787 w 93"/>
                <a:gd name="T67" fmla="*/ 94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3"/>
                <a:gd name="T104" fmla="*/ 93 w 9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3">
                  <a:moveTo>
                    <a:pt x="85" y="42"/>
                  </a:moveTo>
                  <a:lnTo>
                    <a:pt x="85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4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5" y="20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6"/>
                  </a:lnTo>
                  <a:lnTo>
                    <a:pt x="7" y="73"/>
                  </a:lnTo>
                  <a:lnTo>
                    <a:pt x="12" y="73"/>
                  </a:lnTo>
                  <a:lnTo>
                    <a:pt x="15" y="70"/>
                  </a:lnTo>
                  <a:lnTo>
                    <a:pt x="20" y="68"/>
                  </a:lnTo>
                  <a:lnTo>
                    <a:pt x="27" y="66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1" y="68"/>
                  </a:lnTo>
                  <a:lnTo>
                    <a:pt x="54" y="65"/>
                  </a:lnTo>
                  <a:lnTo>
                    <a:pt x="58" y="65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70" y="65"/>
                  </a:lnTo>
                  <a:lnTo>
                    <a:pt x="75" y="62"/>
                  </a:lnTo>
                  <a:lnTo>
                    <a:pt x="81" y="63"/>
                  </a:lnTo>
                  <a:lnTo>
                    <a:pt x="81" y="59"/>
                  </a:lnTo>
                  <a:lnTo>
                    <a:pt x="82" y="52"/>
                  </a:lnTo>
                  <a:lnTo>
                    <a:pt x="91" y="49"/>
                  </a:lnTo>
                  <a:lnTo>
                    <a:pt x="86" y="45"/>
                  </a:lnTo>
                  <a:lnTo>
                    <a:pt x="85" y="4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7" name="Freeform 1382"/>
            <p:cNvSpPr>
              <a:spLocks noChangeAspect="1"/>
            </p:cNvSpPr>
            <p:nvPr/>
          </p:nvSpPr>
          <p:spPr bwMode="auto">
            <a:xfrm>
              <a:off x="2100" y="1938"/>
              <a:ext cx="424" cy="330"/>
            </a:xfrm>
            <a:custGeom>
              <a:avLst/>
              <a:gdLst>
                <a:gd name="T0" fmla="*/ 1769 w 93"/>
                <a:gd name="T1" fmla="*/ 797 h 72"/>
                <a:gd name="T2" fmla="*/ 1705 w 93"/>
                <a:gd name="T3" fmla="*/ 715 h 72"/>
                <a:gd name="T4" fmla="*/ 1892 w 93"/>
                <a:gd name="T5" fmla="*/ 651 h 72"/>
                <a:gd name="T6" fmla="*/ 1892 w 93"/>
                <a:gd name="T7" fmla="*/ 527 h 72"/>
                <a:gd name="T8" fmla="*/ 1682 w 93"/>
                <a:gd name="T9" fmla="*/ 422 h 72"/>
                <a:gd name="T10" fmla="*/ 1477 w 93"/>
                <a:gd name="T11" fmla="*/ 316 h 72"/>
                <a:gd name="T12" fmla="*/ 1391 w 93"/>
                <a:gd name="T13" fmla="*/ 275 h 72"/>
                <a:gd name="T14" fmla="*/ 1350 w 93"/>
                <a:gd name="T15" fmla="*/ 83 h 72"/>
                <a:gd name="T16" fmla="*/ 1185 w 93"/>
                <a:gd name="T17" fmla="*/ 0 h 72"/>
                <a:gd name="T18" fmla="*/ 998 w 93"/>
                <a:gd name="T19" fmla="*/ 23 h 72"/>
                <a:gd name="T20" fmla="*/ 894 w 93"/>
                <a:gd name="T21" fmla="*/ 23 h 72"/>
                <a:gd name="T22" fmla="*/ 748 w 93"/>
                <a:gd name="T23" fmla="*/ 0 h 72"/>
                <a:gd name="T24" fmla="*/ 543 w 93"/>
                <a:gd name="T25" fmla="*/ 147 h 72"/>
                <a:gd name="T26" fmla="*/ 497 w 93"/>
                <a:gd name="T27" fmla="*/ 211 h 72"/>
                <a:gd name="T28" fmla="*/ 561 w 93"/>
                <a:gd name="T29" fmla="*/ 316 h 72"/>
                <a:gd name="T30" fmla="*/ 479 w 93"/>
                <a:gd name="T31" fmla="*/ 380 h 72"/>
                <a:gd name="T32" fmla="*/ 397 w 93"/>
                <a:gd name="T33" fmla="*/ 440 h 72"/>
                <a:gd name="T34" fmla="*/ 397 w 93"/>
                <a:gd name="T35" fmla="*/ 628 h 72"/>
                <a:gd name="T36" fmla="*/ 356 w 93"/>
                <a:gd name="T37" fmla="*/ 674 h 72"/>
                <a:gd name="T38" fmla="*/ 210 w 93"/>
                <a:gd name="T39" fmla="*/ 733 h 72"/>
                <a:gd name="T40" fmla="*/ 187 w 93"/>
                <a:gd name="T41" fmla="*/ 820 h 72"/>
                <a:gd name="T42" fmla="*/ 0 w 93"/>
                <a:gd name="T43" fmla="*/ 862 h 72"/>
                <a:gd name="T44" fmla="*/ 146 w 93"/>
                <a:gd name="T45" fmla="*/ 1178 h 72"/>
                <a:gd name="T46" fmla="*/ 41 w 93"/>
                <a:gd name="T47" fmla="*/ 1366 h 72"/>
                <a:gd name="T48" fmla="*/ 146 w 93"/>
                <a:gd name="T49" fmla="*/ 1512 h 72"/>
                <a:gd name="T50" fmla="*/ 310 w 93"/>
                <a:gd name="T51" fmla="*/ 1448 h 72"/>
                <a:gd name="T52" fmla="*/ 561 w 93"/>
                <a:gd name="T53" fmla="*/ 1366 h 72"/>
                <a:gd name="T54" fmla="*/ 976 w 93"/>
                <a:gd name="T55" fmla="*/ 1325 h 72"/>
                <a:gd name="T56" fmla="*/ 1122 w 93"/>
                <a:gd name="T57" fmla="*/ 1325 h 72"/>
                <a:gd name="T58" fmla="*/ 1290 w 93"/>
                <a:gd name="T59" fmla="*/ 1366 h 72"/>
                <a:gd name="T60" fmla="*/ 1454 w 93"/>
                <a:gd name="T61" fmla="*/ 1325 h 72"/>
                <a:gd name="T62" fmla="*/ 1682 w 93"/>
                <a:gd name="T63" fmla="*/ 1302 h 72"/>
                <a:gd name="T64" fmla="*/ 1705 w 93"/>
                <a:gd name="T65" fmla="*/ 1072 h 72"/>
                <a:gd name="T66" fmla="*/ 1787 w 93"/>
                <a:gd name="T67" fmla="*/ 926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72"/>
                <a:gd name="T104" fmla="*/ 93 w 93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72">
                  <a:moveTo>
                    <a:pt x="85" y="41"/>
                  </a:moveTo>
                  <a:lnTo>
                    <a:pt x="85" y="38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9" y="32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75" y="18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19" y="30"/>
                  </a:lnTo>
                  <a:lnTo>
                    <a:pt x="20" y="34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9" y="39"/>
                  </a:lnTo>
                  <a:lnTo>
                    <a:pt x="5" y="38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7" y="56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7" y="72"/>
                  </a:lnTo>
                  <a:lnTo>
                    <a:pt x="12" y="72"/>
                  </a:lnTo>
                  <a:lnTo>
                    <a:pt x="15" y="69"/>
                  </a:lnTo>
                  <a:lnTo>
                    <a:pt x="20" y="66"/>
                  </a:lnTo>
                  <a:lnTo>
                    <a:pt x="27" y="65"/>
                  </a:lnTo>
                  <a:lnTo>
                    <a:pt x="38" y="65"/>
                  </a:lnTo>
                  <a:lnTo>
                    <a:pt x="47" y="63"/>
                  </a:lnTo>
                  <a:lnTo>
                    <a:pt x="51" y="66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2" y="65"/>
                  </a:lnTo>
                  <a:lnTo>
                    <a:pt x="67" y="62"/>
                  </a:lnTo>
                  <a:lnTo>
                    <a:pt x="70" y="63"/>
                  </a:lnTo>
                  <a:lnTo>
                    <a:pt x="75" y="61"/>
                  </a:lnTo>
                  <a:lnTo>
                    <a:pt x="81" y="62"/>
                  </a:lnTo>
                  <a:lnTo>
                    <a:pt x="81" y="59"/>
                  </a:lnTo>
                  <a:lnTo>
                    <a:pt x="82" y="51"/>
                  </a:lnTo>
                  <a:lnTo>
                    <a:pt x="91" y="48"/>
                  </a:lnTo>
                  <a:lnTo>
                    <a:pt x="86" y="44"/>
                  </a:lnTo>
                  <a:lnTo>
                    <a:pt x="85" y="4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8" name="Freeform 1384"/>
            <p:cNvSpPr>
              <a:spLocks noChangeAspect="1"/>
            </p:cNvSpPr>
            <p:nvPr/>
          </p:nvSpPr>
          <p:spPr bwMode="auto">
            <a:xfrm>
              <a:off x="1953" y="1842"/>
              <a:ext cx="312" cy="155"/>
            </a:xfrm>
            <a:custGeom>
              <a:avLst/>
              <a:gdLst>
                <a:gd name="T0" fmla="*/ 1285 w 68"/>
                <a:gd name="T1" fmla="*/ 210 h 34"/>
                <a:gd name="T2" fmla="*/ 1243 w 68"/>
                <a:gd name="T3" fmla="*/ 105 h 34"/>
                <a:gd name="T4" fmla="*/ 1097 w 68"/>
                <a:gd name="T5" fmla="*/ 82 h 34"/>
                <a:gd name="T6" fmla="*/ 991 w 68"/>
                <a:gd name="T7" fmla="*/ 105 h 34"/>
                <a:gd name="T8" fmla="*/ 798 w 68"/>
                <a:gd name="T9" fmla="*/ 0 h 34"/>
                <a:gd name="T10" fmla="*/ 674 w 68"/>
                <a:gd name="T11" fmla="*/ 0 h 34"/>
                <a:gd name="T12" fmla="*/ 569 w 68"/>
                <a:gd name="T13" fmla="*/ 82 h 34"/>
                <a:gd name="T14" fmla="*/ 569 w 68"/>
                <a:gd name="T15" fmla="*/ 105 h 34"/>
                <a:gd name="T16" fmla="*/ 587 w 68"/>
                <a:gd name="T17" fmla="*/ 164 h 34"/>
                <a:gd name="T18" fmla="*/ 587 w 68"/>
                <a:gd name="T19" fmla="*/ 251 h 34"/>
                <a:gd name="T20" fmla="*/ 569 w 68"/>
                <a:gd name="T21" fmla="*/ 310 h 34"/>
                <a:gd name="T22" fmla="*/ 505 w 68"/>
                <a:gd name="T23" fmla="*/ 310 h 34"/>
                <a:gd name="T24" fmla="*/ 422 w 68"/>
                <a:gd name="T25" fmla="*/ 310 h 34"/>
                <a:gd name="T26" fmla="*/ 294 w 68"/>
                <a:gd name="T27" fmla="*/ 210 h 34"/>
                <a:gd name="T28" fmla="*/ 170 w 68"/>
                <a:gd name="T29" fmla="*/ 164 h 34"/>
                <a:gd name="T30" fmla="*/ 83 w 68"/>
                <a:gd name="T31" fmla="*/ 228 h 34"/>
                <a:gd name="T32" fmla="*/ 23 w 68"/>
                <a:gd name="T33" fmla="*/ 397 h 34"/>
                <a:gd name="T34" fmla="*/ 0 w 68"/>
                <a:gd name="T35" fmla="*/ 497 h 34"/>
                <a:gd name="T36" fmla="*/ 0 w 68"/>
                <a:gd name="T37" fmla="*/ 561 h 34"/>
                <a:gd name="T38" fmla="*/ 0 w 68"/>
                <a:gd name="T39" fmla="*/ 707 h 34"/>
                <a:gd name="T40" fmla="*/ 83 w 68"/>
                <a:gd name="T41" fmla="*/ 643 h 34"/>
                <a:gd name="T42" fmla="*/ 229 w 68"/>
                <a:gd name="T43" fmla="*/ 561 h 34"/>
                <a:gd name="T44" fmla="*/ 381 w 68"/>
                <a:gd name="T45" fmla="*/ 561 h 34"/>
                <a:gd name="T46" fmla="*/ 505 w 68"/>
                <a:gd name="T47" fmla="*/ 561 h 34"/>
                <a:gd name="T48" fmla="*/ 633 w 68"/>
                <a:gd name="T49" fmla="*/ 561 h 34"/>
                <a:gd name="T50" fmla="*/ 780 w 68"/>
                <a:gd name="T51" fmla="*/ 497 h 34"/>
                <a:gd name="T52" fmla="*/ 780 w 68"/>
                <a:gd name="T53" fmla="*/ 520 h 34"/>
                <a:gd name="T54" fmla="*/ 927 w 68"/>
                <a:gd name="T55" fmla="*/ 561 h 34"/>
                <a:gd name="T56" fmla="*/ 1009 w 68"/>
                <a:gd name="T57" fmla="*/ 584 h 34"/>
                <a:gd name="T58" fmla="*/ 1074 w 68"/>
                <a:gd name="T59" fmla="*/ 602 h 34"/>
                <a:gd name="T60" fmla="*/ 1156 w 68"/>
                <a:gd name="T61" fmla="*/ 602 h 34"/>
                <a:gd name="T62" fmla="*/ 1220 w 68"/>
                <a:gd name="T63" fmla="*/ 584 h 34"/>
                <a:gd name="T64" fmla="*/ 1326 w 68"/>
                <a:gd name="T65" fmla="*/ 584 h 34"/>
                <a:gd name="T66" fmla="*/ 1432 w 68"/>
                <a:gd name="T67" fmla="*/ 438 h 34"/>
                <a:gd name="T68" fmla="*/ 1367 w 68"/>
                <a:gd name="T69" fmla="*/ 292 h 34"/>
                <a:gd name="T70" fmla="*/ 1285 w 68"/>
                <a:gd name="T71" fmla="*/ 21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34"/>
                <a:gd name="T110" fmla="*/ 68 w 68"/>
                <a:gd name="T111" fmla="*/ 34 h 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34">
                  <a:moveTo>
                    <a:pt x="61" y="10"/>
                  </a:moveTo>
                  <a:lnTo>
                    <a:pt x="59" y="5"/>
                  </a:lnTo>
                  <a:lnTo>
                    <a:pt x="52" y="4"/>
                  </a:lnTo>
                  <a:lnTo>
                    <a:pt x="47" y="5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11" y="27"/>
                  </a:lnTo>
                  <a:lnTo>
                    <a:pt x="18" y="27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44" y="27"/>
                  </a:lnTo>
                  <a:lnTo>
                    <a:pt x="48" y="28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8" y="21"/>
                  </a:lnTo>
                  <a:lnTo>
                    <a:pt x="65" y="14"/>
                  </a:lnTo>
                  <a:lnTo>
                    <a:pt x="61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39" name="Freeform 1386"/>
            <p:cNvSpPr>
              <a:spLocks noChangeAspect="1"/>
            </p:cNvSpPr>
            <p:nvPr/>
          </p:nvSpPr>
          <p:spPr bwMode="auto">
            <a:xfrm>
              <a:off x="2017" y="1732"/>
              <a:ext cx="193" cy="133"/>
            </a:xfrm>
            <a:custGeom>
              <a:avLst/>
              <a:gdLst>
                <a:gd name="T0" fmla="*/ 804 w 42"/>
                <a:gd name="T1" fmla="*/ 316 h 29"/>
                <a:gd name="T2" fmla="*/ 804 w 42"/>
                <a:gd name="T3" fmla="*/ 147 h 29"/>
                <a:gd name="T4" fmla="*/ 804 w 42"/>
                <a:gd name="T5" fmla="*/ 23 h 29"/>
                <a:gd name="T6" fmla="*/ 781 w 42"/>
                <a:gd name="T7" fmla="*/ 0 h 29"/>
                <a:gd name="T8" fmla="*/ 634 w 42"/>
                <a:gd name="T9" fmla="*/ 0 h 29"/>
                <a:gd name="T10" fmla="*/ 340 w 42"/>
                <a:gd name="T11" fmla="*/ 23 h 29"/>
                <a:gd name="T12" fmla="*/ 188 w 42"/>
                <a:gd name="T13" fmla="*/ 83 h 29"/>
                <a:gd name="T14" fmla="*/ 64 w 42"/>
                <a:gd name="T15" fmla="*/ 147 h 29"/>
                <a:gd name="T16" fmla="*/ 0 w 42"/>
                <a:gd name="T17" fmla="*/ 211 h 29"/>
                <a:gd name="T18" fmla="*/ 0 w 42"/>
                <a:gd name="T19" fmla="*/ 252 h 29"/>
                <a:gd name="T20" fmla="*/ 64 w 42"/>
                <a:gd name="T21" fmla="*/ 316 h 29"/>
                <a:gd name="T22" fmla="*/ 23 w 42"/>
                <a:gd name="T23" fmla="*/ 381 h 29"/>
                <a:gd name="T24" fmla="*/ 64 w 42"/>
                <a:gd name="T25" fmla="*/ 440 h 29"/>
                <a:gd name="T26" fmla="*/ 83 w 42"/>
                <a:gd name="T27" fmla="*/ 463 h 29"/>
                <a:gd name="T28" fmla="*/ 188 w 42"/>
                <a:gd name="T29" fmla="*/ 463 h 29"/>
                <a:gd name="T30" fmla="*/ 234 w 42"/>
                <a:gd name="T31" fmla="*/ 440 h 29"/>
                <a:gd name="T32" fmla="*/ 276 w 42"/>
                <a:gd name="T33" fmla="*/ 587 h 29"/>
                <a:gd name="T34" fmla="*/ 381 w 42"/>
                <a:gd name="T35" fmla="*/ 527 h 29"/>
                <a:gd name="T36" fmla="*/ 505 w 42"/>
                <a:gd name="T37" fmla="*/ 527 h 29"/>
                <a:gd name="T38" fmla="*/ 698 w 42"/>
                <a:gd name="T39" fmla="*/ 610 h 29"/>
                <a:gd name="T40" fmla="*/ 804 w 42"/>
                <a:gd name="T41" fmla="*/ 587 h 29"/>
                <a:gd name="T42" fmla="*/ 864 w 42"/>
                <a:gd name="T43" fmla="*/ 587 h 29"/>
                <a:gd name="T44" fmla="*/ 887 w 42"/>
                <a:gd name="T45" fmla="*/ 440 h 29"/>
                <a:gd name="T46" fmla="*/ 804 w 42"/>
                <a:gd name="T47" fmla="*/ 316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29"/>
                <a:gd name="T74" fmla="*/ 42 w 4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29">
                  <a:moveTo>
                    <a:pt x="38" y="15"/>
                  </a:moveTo>
                  <a:lnTo>
                    <a:pt x="38" y="7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6" y="1"/>
                  </a:lnTo>
                  <a:lnTo>
                    <a:pt x="9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0" name="Freeform 1388"/>
            <p:cNvSpPr>
              <a:spLocks noChangeAspect="1"/>
            </p:cNvSpPr>
            <p:nvPr/>
          </p:nvSpPr>
          <p:spPr bwMode="auto">
            <a:xfrm>
              <a:off x="2017" y="949"/>
              <a:ext cx="664" cy="1227"/>
            </a:xfrm>
            <a:custGeom>
              <a:avLst/>
              <a:gdLst>
                <a:gd name="T0" fmla="*/ 2683 w 145"/>
                <a:gd name="T1" fmla="*/ 147 h 268"/>
                <a:gd name="T2" fmla="*/ 2725 w 145"/>
                <a:gd name="T3" fmla="*/ 398 h 268"/>
                <a:gd name="T4" fmla="*/ 2496 w 145"/>
                <a:gd name="T5" fmla="*/ 398 h 268"/>
                <a:gd name="T6" fmla="*/ 2368 w 145"/>
                <a:gd name="T7" fmla="*/ 398 h 268"/>
                <a:gd name="T8" fmla="*/ 2432 w 145"/>
                <a:gd name="T9" fmla="*/ 229 h 268"/>
                <a:gd name="T10" fmla="*/ 2308 w 145"/>
                <a:gd name="T11" fmla="*/ 23 h 268"/>
                <a:gd name="T12" fmla="*/ 1887 w 145"/>
                <a:gd name="T13" fmla="*/ 105 h 268"/>
                <a:gd name="T14" fmla="*/ 2180 w 145"/>
                <a:gd name="T15" fmla="*/ 440 h 268"/>
                <a:gd name="T16" fmla="*/ 2368 w 145"/>
                <a:gd name="T17" fmla="*/ 568 h 268"/>
                <a:gd name="T18" fmla="*/ 2308 w 145"/>
                <a:gd name="T19" fmla="*/ 755 h 268"/>
                <a:gd name="T20" fmla="*/ 2139 w 145"/>
                <a:gd name="T21" fmla="*/ 820 h 268"/>
                <a:gd name="T22" fmla="*/ 1951 w 145"/>
                <a:gd name="T23" fmla="*/ 1154 h 268"/>
                <a:gd name="T24" fmla="*/ 2221 w 145"/>
                <a:gd name="T25" fmla="*/ 1424 h 268"/>
                <a:gd name="T26" fmla="*/ 1635 w 145"/>
                <a:gd name="T27" fmla="*/ 1447 h 268"/>
                <a:gd name="T28" fmla="*/ 1658 w 145"/>
                <a:gd name="T29" fmla="*/ 1616 h 268"/>
                <a:gd name="T30" fmla="*/ 1887 w 145"/>
                <a:gd name="T31" fmla="*/ 1676 h 268"/>
                <a:gd name="T32" fmla="*/ 1845 w 145"/>
                <a:gd name="T33" fmla="*/ 1804 h 268"/>
                <a:gd name="T34" fmla="*/ 1488 w 145"/>
                <a:gd name="T35" fmla="*/ 1740 h 268"/>
                <a:gd name="T36" fmla="*/ 1218 w 145"/>
                <a:gd name="T37" fmla="*/ 1511 h 268"/>
                <a:gd name="T38" fmla="*/ 1172 w 145"/>
                <a:gd name="T39" fmla="*/ 1300 h 268"/>
                <a:gd name="T40" fmla="*/ 691 w 145"/>
                <a:gd name="T41" fmla="*/ 1090 h 268"/>
                <a:gd name="T42" fmla="*/ 1072 w 145"/>
                <a:gd name="T43" fmla="*/ 1113 h 268"/>
                <a:gd name="T44" fmla="*/ 1781 w 145"/>
                <a:gd name="T45" fmla="*/ 1067 h 268"/>
                <a:gd name="T46" fmla="*/ 1951 w 145"/>
                <a:gd name="T47" fmla="*/ 733 h 268"/>
                <a:gd name="T48" fmla="*/ 1635 w 145"/>
                <a:gd name="T49" fmla="*/ 504 h 268"/>
                <a:gd name="T50" fmla="*/ 838 w 145"/>
                <a:gd name="T51" fmla="*/ 316 h 268"/>
                <a:gd name="T52" fmla="*/ 504 w 145"/>
                <a:gd name="T53" fmla="*/ 229 h 268"/>
                <a:gd name="T54" fmla="*/ 293 w 145"/>
                <a:gd name="T55" fmla="*/ 293 h 268"/>
                <a:gd name="T56" fmla="*/ 124 w 145"/>
                <a:gd name="T57" fmla="*/ 440 h 268"/>
                <a:gd name="T58" fmla="*/ 82 w 145"/>
                <a:gd name="T59" fmla="*/ 861 h 268"/>
                <a:gd name="T60" fmla="*/ 275 w 145"/>
                <a:gd name="T61" fmla="*/ 1154 h 268"/>
                <a:gd name="T62" fmla="*/ 481 w 145"/>
                <a:gd name="T63" fmla="*/ 1676 h 268"/>
                <a:gd name="T64" fmla="*/ 797 w 145"/>
                <a:gd name="T65" fmla="*/ 2074 h 268"/>
                <a:gd name="T66" fmla="*/ 1072 w 145"/>
                <a:gd name="T67" fmla="*/ 2390 h 268"/>
                <a:gd name="T68" fmla="*/ 797 w 145"/>
                <a:gd name="T69" fmla="*/ 2935 h 268"/>
                <a:gd name="T70" fmla="*/ 838 w 145"/>
                <a:gd name="T71" fmla="*/ 3228 h 268"/>
                <a:gd name="T72" fmla="*/ 1072 w 145"/>
                <a:gd name="T73" fmla="*/ 3310 h 268"/>
                <a:gd name="T74" fmla="*/ 943 w 145"/>
                <a:gd name="T75" fmla="*/ 3333 h 268"/>
                <a:gd name="T76" fmla="*/ 797 w 145"/>
                <a:gd name="T77" fmla="*/ 3480 h 268"/>
                <a:gd name="T78" fmla="*/ 797 w 145"/>
                <a:gd name="T79" fmla="*/ 3585 h 268"/>
                <a:gd name="T80" fmla="*/ 879 w 145"/>
                <a:gd name="T81" fmla="*/ 3983 h 268"/>
                <a:gd name="T82" fmla="*/ 985 w 145"/>
                <a:gd name="T83" fmla="*/ 4299 h 268"/>
                <a:gd name="T84" fmla="*/ 1131 w 145"/>
                <a:gd name="T85" fmla="*/ 4528 h 268"/>
                <a:gd name="T86" fmla="*/ 1301 w 145"/>
                <a:gd name="T87" fmla="*/ 4528 h 268"/>
                <a:gd name="T88" fmla="*/ 1571 w 145"/>
                <a:gd name="T89" fmla="*/ 4528 h 268"/>
                <a:gd name="T90" fmla="*/ 1781 w 145"/>
                <a:gd name="T91" fmla="*/ 4697 h 268"/>
                <a:gd name="T92" fmla="*/ 1868 w 145"/>
                <a:gd name="T93" fmla="*/ 4844 h 268"/>
                <a:gd name="T94" fmla="*/ 2074 w 145"/>
                <a:gd name="T95" fmla="*/ 4990 h 268"/>
                <a:gd name="T96" fmla="*/ 2285 w 145"/>
                <a:gd name="T97" fmla="*/ 5178 h 268"/>
                <a:gd name="T98" fmla="*/ 2074 w 145"/>
                <a:gd name="T99" fmla="*/ 5302 h 268"/>
                <a:gd name="T100" fmla="*/ 2180 w 145"/>
                <a:gd name="T101" fmla="*/ 5448 h 268"/>
                <a:gd name="T102" fmla="*/ 2368 w 145"/>
                <a:gd name="T103" fmla="*/ 5448 h 268"/>
                <a:gd name="T104" fmla="*/ 2748 w 145"/>
                <a:gd name="T105" fmla="*/ 5389 h 268"/>
                <a:gd name="T106" fmla="*/ 2830 w 145"/>
                <a:gd name="T107" fmla="*/ 5595 h 268"/>
                <a:gd name="T108" fmla="*/ 3018 w 145"/>
                <a:gd name="T109" fmla="*/ 3457 h 268"/>
                <a:gd name="T110" fmla="*/ 2748 w 145"/>
                <a:gd name="T111" fmla="*/ 23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268"/>
                <a:gd name="T170" fmla="*/ 145 w 145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268">
                  <a:moveTo>
                    <a:pt x="131" y="1"/>
                  </a:moveTo>
                  <a:lnTo>
                    <a:pt x="131" y="0"/>
                  </a:lnTo>
                  <a:lnTo>
                    <a:pt x="128" y="7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0" y="19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3" y="14"/>
                  </a:lnTo>
                  <a:lnTo>
                    <a:pt x="116" y="11"/>
                  </a:lnTo>
                  <a:lnTo>
                    <a:pt x="117" y="7"/>
                  </a:lnTo>
                  <a:lnTo>
                    <a:pt x="116" y="5"/>
                  </a:lnTo>
                  <a:lnTo>
                    <a:pt x="110" y="1"/>
                  </a:lnTo>
                  <a:lnTo>
                    <a:pt x="103" y="3"/>
                  </a:lnTo>
                  <a:lnTo>
                    <a:pt x="97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3" y="27"/>
                  </a:lnTo>
                  <a:lnTo>
                    <a:pt x="117" y="32"/>
                  </a:lnTo>
                  <a:lnTo>
                    <a:pt x="117" y="38"/>
                  </a:lnTo>
                  <a:lnTo>
                    <a:pt x="110" y="36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0" y="44"/>
                  </a:lnTo>
                  <a:lnTo>
                    <a:pt x="97" y="49"/>
                  </a:lnTo>
                  <a:lnTo>
                    <a:pt x="93" y="55"/>
                  </a:lnTo>
                  <a:lnTo>
                    <a:pt x="93" y="58"/>
                  </a:lnTo>
                  <a:lnTo>
                    <a:pt x="95" y="60"/>
                  </a:lnTo>
                  <a:lnTo>
                    <a:pt x="106" y="68"/>
                  </a:lnTo>
                  <a:lnTo>
                    <a:pt x="97" y="70"/>
                  </a:lnTo>
                  <a:lnTo>
                    <a:pt x="86" y="70"/>
                  </a:lnTo>
                  <a:lnTo>
                    <a:pt x="78" y="69"/>
                  </a:lnTo>
                  <a:lnTo>
                    <a:pt x="75" y="70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5" y="79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0" y="83"/>
                  </a:lnTo>
                  <a:lnTo>
                    <a:pt x="89" y="86"/>
                  </a:lnTo>
                  <a:lnTo>
                    <a:pt x="88" y="86"/>
                  </a:lnTo>
                  <a:lnTo>
                    <a:pt x="85" y="86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5" y="80"/>
                  </a:lnTo>
                  <a:lnTo>
                    <a:pt x="58" y="72"/>
                  </a:lnTo>
                  <a:lnTo>
                    <a:pt x="56" y="68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49" y="60"/>
                  </a:lnTo>
                  <a:lnTo>
                    <a:pt x="44" y="58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2" y="53"/>
                  </a:lnTo>
                  <a:lnTo>
                    <a:pt x="51" y="53"/>
                  </a:lnTo>
                  <a:lnTo>
                    <a:pt x="73" y="55"/>
                  </a:lnTo>
                  <a:lnTo>
                    <a:pt x="80" y="52"/>
                  </a:lnTo>
                  <a:lnTo>
                    <a:pt x="85" y="51"/>
                  </a:lnTo>
                  <a:lnTo>
                    <a:pt x="89" y="46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58" y="18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20" y="15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6" y="21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0" y="42"/>
                  </a:lnTo>
                  <a:lnTo>
                    <a:pt x="14" y="48"/>
                  </a:lnTo>
                  <a:lnTo>
                    <a:pt x="13" y="55"/>
                  </a:lnTo>
                  <a:lnTo>
                    <a:pt x="18" y="66"/>
                  </a:lnTo>
                  <a:lnTo>
                    <a:pt x="28" y="73"/>
                  </a:lnTo>
                  <a:lnTo>
                    <a:pt x="23" y="80"/>
                  </a:lnTo>
                  <a:lnTo>
                    <a:pt x="23" y="86"/>
                  </a:lnTo>
                  <a:lnTo>
                    <a:pt x="33" y="92"/>
                  </a:lnTo>
                  <a:lnTo>
                    <a:pt x="38" y="99"/>
                  </a:lnTo>
                  <a:lnTo>
                    <a:pt x="35" y="104"/>
                  </a:lnTo>
                  <a:lnTo>
                    <a:pt x="44" y="108"/>
                  </a:lnTo>
                  <a:lnTo>
                    <a:pt x="51" y="114"/>
                  </a:lnTo>
                  <a:lnTo>
                    <a:pt x="49" y="123"/>
                  </a:lnTo>
                  <a:lnTo>
                    <a:pt x="44" y="131"/>
                  </a:lnTo>
                  <a:lnTo>
                    <a:pt x="38" y="140"/>
                  </a:lnTo>
                  <a:lnTo>
                    <a:pt x="34" y="152"/>
                  </a:lnTo>
                  <a:lnTo>
                    <a:pt x="37" y="149"/>
                  </a:lnTo>
                  <a:lnTo>
                    <a:pt x="40" y="154"/>
                  </a:lnTo>
                  <a:lnTo>
                    <a:pt x="45" y="155"/>
                  </a:lnTo>
                  <a:lnTo>
                    <a:pt x="51" y="157"/>
                  </a:lnTo>
                  <a:lnTo>
                    <a:pt x="51" y="158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4" y="162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8" y="171"/>
                  </a:lnTo>
                  <a:lnTo>
                    <a:pt x="38" y="178"/>
                  </a:lnTo>
                  <a:lnTo>
                    <a:pt x="38" y="185"/>
                  </a:lnTo>
                  <a:lnTo>
                    <a:pt x="42" y="190"/>
                  </a:lnTo>
                  <a:lnTo>
                    <a:pt x="41" y="199"/>
                  </a:lnTo>
                  <a:lnTo>
                    <a:pt x="45" y="200"/>
                  </a:lnTo>
                  <a:lnTo>
                    <a:pt x="47" y="205"/>
                  </a:lnTo>
                  <a:lnTo>
                    <a:pt x="51" y="209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61" y="217"/>
                  </a:lnTo>
                  <a:lnTo>
                    <a:pt x="62" y="216"/>
                  </a:lnTo>
                  <a:lnTo>
                    <a:pt x="66" y="217"/>
                  </a:lnTo>
                  <a:lnTo>
                    <a:pt x="69" y="219"/>
                  </a:lnTo>
                  <a:lnTo>
                    <a:pt x="75" y="216"/>
                  </a:lnTo>
                  <a:lnTo>
                    <a:pt x="79" y="217"/>
                  </a:lnTo>
                  <a:lnTo>
                    <a:pt x="83" y="220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9" y="230"/>
                  </a:lnTo>
                  <a:lnTo>
                    <a:pt x="89" y="231"/>
                  </a:lnTo>
                  <a:lnTo>
                    <a:pt x="93" y="234"/>
                  </a:lnTo>
                  <a:lnTo>
                    <a:pt x="99" y="236"/>
                  </a:lnTo>
                  <a:lnTo>
                    <a:pt x="99" y="238"/>
                  </a:lnTo>
                  <a:lnTo>
                    <a:pt x="109" y="240"/>
                  </a:lnTo>
                  <a:lnTo>
                    <a:pt x="111" y="244"/>
                  </a:lnTo>
                  <a:lnTo>
                    <a:pt x="109" y="247"/>
                  </a:lnTo>
                  <a:lnTo>
                    <a:pt x="107" y="248"/>
                  </a:lnTo>
                  <a:lnTo>
                    <a:pt x="100" y="250"/>
                  </a:lnTo>
                  <a:lnTo>
                    <a:pt x="99" y="253"/>
                  </a:lnTo>
                  <a:lnTo>
                    <a:pt x="103" y="254"/>
                  </a:lnTo>
                  <a:lnTo>
                    <a:pt x="103" y="257"/>
                  </a:lnTo>
                  <a:lnTo>
                    <a:pt x="104" y="260"/>
                  </a:lnTo>
                  <a:lnTo>
                    <a:pt x="109" y="264"/>
                  </a:lnTo>
                  <a:lnTo>
                    <a:pt x="113" y="264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6" y="255"/>
                  </a:lnTo>
                  <a:lnTo>
                    <a:pt x="131" y="257"/>
                  </a:lnTo>
                  <a:lnTo>
                    <a:pt x="135" y="260"/>
                  </a:lnTo>
                  <a:lnTo>
                    <a:pt x="134" y="262"/>
                  </a:lnTo>
                  <a:lnTo>
                    <a:pt x="135" y="267"/>
                  </a:lnTo>
                  <a:lnTo>
                    <a:pt x="140" y="268"/>
                  </a:lnTo>
                  <a:lnTo>
                    <a:pt x="144" y="268"/>
                  </a:lnTo>
                  <a:lnTo>
                    <a:pt x="144" y="165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31" y="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1" name="Freeform 1390"/>
            <p:cNvSpPr>
              <a:spLocks noChangeAspect="1"/>
            </p:cNvSpPr>
            <p:nvPr/>
          </p:nvSpPr>
          <p:spPr bwMode="auto">
            <a:xfrm>
              <a:off x="2017" y="1723"/>
              <a:ext cx="193" cy="137"/>
            </a:xfrm>
            <a:custGeom>
              <a:avLst/>
              <a:gdLst>
                <a:gd name="T0" fmla="*/ 804 w 42"/>
                <a:gd name="T1" fmla="*/ 333 h 30"/>
                <a:gd name="T2" fmla="*/ 804 w 42"/>
                <a:gd name="T3" fmla="*/ 187 h 30"/>
                <a:gd name="T4" fmla="*/ 804 w 42"/>
                <a:gd name="T5" fmla="*/ 41 h 30"/>
                <a:gd name="T6" fmla="*/ 781 w 42"/>
                <a:gd name="T7" fmla="*/ 0 h 30"/>
                <a:gd name="T8" fmla="*/ 634 w 42"/>
                <a:gd name="T9" fmla="*/ 41 h 30"/>
                <a:gd name="T10" fmla="*/ 340 w 42"/>
                <a:gd name="T11" fmla="*/ 41 h 30"/>
                <a:gd name="T12" fmla="*/ 188 w 42"/>
                <a:gd name="T13" fmla="*/ 82 h 30"/>
                <a:gd name="T14" fmla="*/ 64 w 42"/>
                <a:gd name="T15" fmla="*/ 187 h 30"/>
                <a:gd name="T16" fmla="*/ 0 w 42"/>
                <a:gd name="T17" fmla="*/ 251 h 30"/>
                <a:gd name="T18" fmla="*/ 0 w 42"/>
                <a:gd name="T19" fmla="*/ 292 h 30"/>
                <a:gd name="T20" fmla="*/ 64 w 42"/>
                <a:gd name="T21" fmla="*/ 333 h 30"/>
                <a:gd name="T22" fmla="*/ 23 w 42"/>
                <a:gd name="T23" fmla="*/ 397 h 30"/>
                <a:gd name="T24" fmla="*/ 64 w 42"/>
                <a:gd name="T25" fmla="*/ 438 h 30"/>
                <a:gd name="T26" fmla="*/ 83 w 42"/>
                <a:gd name="T27" fmla="*/ 480 h 30"/>
                <a:gd name="T28" fmla="*/ 188 w 42"/>
                <a:gd name="T29" fmla="*/ 480 h 30"/>
                <a:gd name="T30" fmla="*/ 234 w 42"/>
                <a:gd name="T31" fmla="*/ 438 h 30"/>
                <a:gd name="T32" fmla="*/ 276 w 42"/>
                <a:gd name="T33" fmla="*/ 626 h 30"/>
                <a:gd name="T34" fmla="*/ 381 w 42"/>
                <a:gd name="T35" fmla="*/ 543 h 30"/>
                <a:gd name="T36" fmla="*/ 505 w 42"/>
                <a:gd name="T37" fmla="*/ 543 h 30"/>
                <a:gd name="T38" fmla="*/ 698 w 42"/>
                <a:gd name="T39" fmla="*/ 626 h 30"/>
                <a:gd name="T40" fmla="*/ 804 w 42"/>
                <a:gd name="T41" fmla="*/ 626 h 30"/>
                <a:gd name="T42" fmla="*/ 864 w 42"/>
                <a:gd name="T43" fmla="*/ 626 h 30"/>
                <a:gd name="T44" fmla="*/ 887 w 42"/>
                <a:gd name="T45" fmla="*/ 438 h 30"/>
                <a:gd name="T46" fmla="*/ 804 w 42"/>
                <a:gd name="T47" fmla="*/ 333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"/>
                <a:gd name="T73" fmla="*/ 0 h 30"/>
                <a:gd name="T74" fmla="*/ 42 w 42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" h="30">
                  <a:moveTo>
                    <a:pt x="38" y="16"/>
                  </a:moveTo>
                  <a:lnTo>
                    <a:pt x="38" y="9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3" y="30"/>
                  </a:lnTo>
                  <a:lnTo>
                    <a:pt x="18" y="26"/>
                  </a:lnTo>
                  <a:lnTo>
                    <a:pt x="24" y="26"/>
                  </a:lnTo>
                  <a:lnTo>
                    <a:pt x="33" y="30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2" y="21"/>
                  </a:lnTo>
                  <a:lnTo>
                    <a:pt x="38" y="16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2" name="Freeform 1392"/>
            <p:cNvSpPr>
              <a:spLocks noChangeAspect="1"/>
            </p:cNvSpPr>
            <p:nvPr/>
          </p:nvSpPr>
          <p:spPr bwMode="auto">
            <a:xfrm>
              <a:off x="2017" y="955"/>
              <a:ext cx="658" cy="1221"/>
            </a:xfrm>
            <a:custGeom>
              <a:avLst/>
              <a:gdLst>
                <a:gd name="T0" fmla="*/ 2737 w 144"/>
                <a:gd name="T1" fmla="*/ 270 h 267"/>
                <a:gd name="T2" fmla="*/ 2591 w 144"/>
                <a:gd name="T3" fmla="*/ 439 h 267"/>
                <a:gd name="T4" fmla="*/ 2445 w 144"/>
                <a:gd name="T5" fmla="*/ 375 h 267"/>
                <a:gd name="T6" fmla="*/ 2358 w 144"/>
                <a:gd name="T7" fmla="*/ 334 h 267"/>
                <a:gd name="T8" fmla="*/ 2445 w 144"/>
                <a:gd name="T9" fmla="*/ 123 h 267"/>
                <a:gd name="T10" fmla="*/ 2152 w 144"/>
                <a:gd name="T11" fmla="*/ 41 h 267"/>
                <a:gd name="T12" fmla="*/ 2006 w 144"/>
                <a:gd name="T13" fmla="*/ 123 h 267"/>
                <a:gd name="T14" fmla="*/ 2212 w 144"/>
                <a:gd name="T15" fmla="*/ 480 h 267"/>
                <a:gd name="T16" fmla="*/ 2445 w 144"/>
                <a:gd name="T17" fmla="*/ 649 h 267"/>
                <a:gd name="T18" fmla="*/ 2152 w 144"/>
                <a:gd name="T19" fmla="*/ 773 h 267"/>
                <a:gd name="T20" fmla="*/ 2088 w 144"/>
                <a:gd name="T21" fmla="*/ 901 h 267"/>
                <a:gd name="T22" fmla="*/ 1942 w 144"/>
                <a:gd name="T23" fmla="*/ 1194 h 267"/>
                <a:gd name="T24" fmla="*/ 2024 w 144"/>
                <a:gd name="T25" fmla="*/ 1445 h 267"/>
                <a:gd name="T26" fmla="*/ 1567 w 144"/>
                <a:gd name="T27" fmla="*/ 1445 h 267"/>
                <a:gd name="T28" fmla="*/ 1773 w 144"/>
                <a:gd name="T29" fmla="*/ 1633 h 267"/>
                <a:gd name="T30" fmla="*/ 1878 w 144"/>
                <a:gd name="T31" fmla="*/ 1715 h 267"/>
                <a:gd name="T32" fmla="*/ 1773 w 144"/>
                <a:gd name="T33" fmla="*/ 1779 h 267"/>
                <a:gd name="T34" fmla="*/ 1421 w 144"/>
                <a:gd name="T35" fmla="*/ 1715 h 267"/>
                <a:gd name="T36" fmla="*/ 1170 w 144"/>
                <a:gd name="T37" fmla="*/ 1399 h 267"/>
                <a:gd name="T38" fmla="*/ 1024 w 144"/>
                <a:gd name="T39" fmla="*/ 1235 h 267"/>
                <a:gd name="T40" fmla="*/ 795 w 144"/>
                <a:gd name="T41" fmla="*/ 1047 h 267"/>
                <a:gd name="T42" fmla="*/ 1526 w 144"/>
                <a:gd name="T43" fmla="*/ 1130 h 267"/>
                <a:gd name="T44" fmla="*/ 1860 w 144"/>
                <a:gd name="T45" fmla="*/ 942 h 267"/>
                <a:gd name="T46" fmla="*/ 1919 w 144"/>
                <a:gd name="T47" fmla="*/ 627 h 267"/>
                <a:gd name="T48" fmla="*/ 1211 w 144"/>
                <a:gd name="T49" fmla="*/ 357 h 267"/>
                <a:gd name="T50" fmla="*/ 416 w 144"/>
                <a:gd name="T51" fmla="*/ 293 h 267"/>
                <a:gd name="T52" fmla="*/ 480 w 144"/>
                <a:gd name="T53" fmla="*/ 187 h 267"/>
                <a:gd name="T54" fmla="*/ 210 w 144"/>
                <a:gd name="T55" fmla="*/ 270 h 267"/>
                <a:gd name="T56" fmla="*/ 23 w 144"/>
                <a:gd name="T57" fmla="*/ 544 h 267"/>
                <a:gd name="T58" fmla="*/ 210 w 144"/>
                <a:gd name="T59" fmla="*/ 855 h 267"/>
                <a:gd name="T60" fmla="*/ 375 w 144"/>
                <a:gd name="T61" fmla="*/ 1358 h 267"/>
                <a:gd name="T62" fmla="*/ 480 w 144"/>
                <a:gd name="T63" fmla="*/ 1779 h 267"/>
                <a:gd name="T64" fmla="*/ 731 w 144"/>
                <a:gd name="T65" fmla="*/ 2154 h 267"/>
                <a:gd name="T66" fmla="*/ 1024 w 144"/>
                <a:gd name="T67" fmla="*/ 2552 h 267"/>
                <a:gd name="T68" fmla="*/ 708 w 144"/>
                <a:gd name="T69" fmla="*/ 3160 h 267"/>
                <a:gd name="T70" fmla="*/ 941 w 144"/>
                <a:gd name="T71" fmla="*/ 3219 h 267"/>
                <a:gd name="T72" fmla="*/ 1065 w 144"/>
                <a:gd name="T73" fmla="*/ 3283 h 267"/>
                <a:gd name="T74" fmla="*/ 918 w 144"/>
                <a:gd name="T75" fmla="*/ 3366 h 267"/>
                <a:gd name="T76" fmla="*/ 795 w 144"/>
                <a:gd name="T77" fmla="*/ 3512 h 267"/>
                <a:gd name="T78" fmla="*/ 795 w 144"/>
                <a:gd name="T79" fmla="*/ 3700 h 267"/>
                <a:gd name="T80" fmla="*/ 854 w 144"/>
                <a:gd name="T81" fmla="*/ 4139 h 267"/>
                <a:gd name="T82" fmla="*/ 1065 w 144"/>
                <a:gd name="T83" fmla="*/ 4349 h 267"/>
                <a:gd name="T84" fmla="*/ 1170 w 144"/>
                <a:gd name="T85" fmla="*/ 4495 h 267"/>
                <a:gd name="T86" fmla="*/ 1380 w 144"/>
                <a:gd name="T87" fmla="*/ 4518 h 267"/>
                <a:gd name="T88" fmla="*/ 1650 w 144"/>
                <a:gd name="T89" fmla="*/ 4518 h 267"/>
                <a:gd name="T90" fmla="*/ 1773 w 144"/>
                <a:gd name="T91" fmla="*/ 4770 h 267"/>
                <a:gd name="T92" fmla="*/ 1942 w 144"/>
                <a:gd name="T93" fmla="*/ 4875 h 267"/>
                <a:gd name="T94" fmla="*/ 2234 w 144"/>
                <a:gd name="T95" fmla="*/ 4998 h 267"/>
                <a:gd name="T96" fmla="*/ 2234 w 144"/>
                <a:gd name="T97" fmla="*/ 5168 h 267"/>
                <a:gd name="T98" fmla="*/ 2152 w 144"/>
                <a:gd name="T99" fmla="*/ 5291 h 267"/>
                <a:gd name="T100" fmla="*/ 2234 w 144"/>
                <a:gd name="T101" fmla="*/ 5501 h 267"/>
                <a:gd name="T102" fmla="*/ 2445 w 144"/>
                <a:gd name="T103" fmla="*/ 5414 h 267"/>
                <a:gd name="T104" fmla="*/ 2819 w 144"/>
                <a:gd name="T105" fmla="*/ 5414 h 267"/>
                <a:gd name="T106" fmla="*/ 2924 w 144"/>
                <a:gd name="T107" fmla="*/ 5584 h 267"/>
                <a:gd name="T108" fmla="*/ 2737 w 144"/>
                <a:gd name="T109" fmla="*/ 0 h 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267"/>
                <a:gd name="T167" fmla="*/ 144 w 144"/>
                <a:gd name="T168" fmla="*/ 267 h 2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267">
                  <a:moveTo>
                    <a:pt x="131" y="0"/>
                  </a:moveTo>
                  <a:lnTo>
                    <a:pt x="128" y="6"/>
                  </a:lnTo>
                  <a:lnTo>
                    <a:pt x="131" y="13"/>
                  </a:lnTo>
                  <a:lnTo>
                    <a:pt x="131" y="16"/>
                  </a:lnTo>
                  <a:lnTo>
                    <a:pt x="130" y="18"/>
                  </a:lnTo>
                  <a:lnTo>
                    <a:pt x="124" y="21"/>
                  </a:lnTo>
                  <a:lnTo>
                    <a:pt x="121" y="21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3" y="13"/>
                  </a:lnTo>
                  <a:lnTo>
                    <a:pt x="116" y="9"/>
                  </a:lnTo>
                  <a:lnTo>
                    <a:pt x="117" y="6"/>
                  </a:lnTo>
                  <a:lnTo>
                    <a:pt x="116" y="4"/>
                  </a:lnTo>
                  <a:lnTo>
                    <a:pt x="110" y="0"/>
                  </a:lnTo>
                  <a:lnTo>
                    <a:pt x="103" y="2"/>
                  </a:lnTo>
                  <a:lnTo>
                    <a:pt x="97" y="3"/>
                  </a:lnTo>
                  <a:lnTo>
                    <a:pt x="90" y="4"/>
                  </a:lnTo>
                  <a:lnTo>
                    <a:pt x="96" y="6"/>
                  </a:lnTo>
                  <a:lnTo>
                    <a:pt x="102" y="9"/>
                  </a:lnTo>
                  <a:lnTo>
                    <a:pt x="104" y="20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6"/>
                  </a:lnTo>
                  <a:lnTo>
                    <a:pt x="117" y="31"/>
                  </a:lnTo>
                  <a:lnTo>
                    <a:pt x="117" y="37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102" y="38"/>
                  </a:lnTo>
                  <a:lnTo>
                    <a:pt x="100" y="43"/>
                  </a:lnTo>
                  <a:lnTo>
                    <a:pt x="97" y="47"/>
                  </a:lnTo>
                  <a:lnTo>
                    <a:pt x="93" y="54"/>
                  </a:lnTo>
                  <a:lnTo>
                    <a:pt x="93" y="57"/>
                  </a:lnTo>
                  <a:lnTo>
                    <a:pt x="95" y="59"/>
                  </a:lnTo>
                  <a:lnTo>
                    <a:pt x="106" y="67"/>
                  </a:lnTo>
                  <a:lnTo>
                    <a:pt x="97" y="69"/>
                  </a:lnTo>
                  <a:lnTo>
                    <a:pt x="86" y="69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5" y="72"/>
                  </a:lnTo>
                  <a:lnTo>
                    <a:pt x="79" y="76"/>
                  </a:lnTo>
                  <a:lnTo>
                    <a:pt x="85" y="78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0" y="82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78" y="83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5" y="79"/>
                  </a:lnTo>
                  <a:lnTo>
                    <a:pt x="58" y="71"/>
                  </a:lnTo>
                  <a:lnTo>
                    <a:pt x="56" y="67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51" y="52"/>
                  </a:lnTo>
                  <a:lnTo>
                    <a:pt x="73" y="54"/>
                  </a:lnTo>
                  <a:lnTo>
                    <a:pt x="80" y="51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2" y="38"/>
                  </a:lnTo>
                  <a:lnTo>
                    <a:pt x="93" y="34"/>
                  </a:lnTo>
                  <a:lnTo>
                    <a:pt x="92" y="30"/>
                  </a:lnTo>
                  <a:lnTo>
                    <a:pt x="86" y="24"/>
                  </a:lnTo>
                  <a:lnTo>
                    <a:pt x="78" y="21"/>
                  </a:lnTo>
                  <a:lnTo>
                    <a:pt x="58" y="17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20" y="14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4" y="40"/>
                  </a:lnTo>
                  <a:lnTo>
                    <a:pt x="10" y="41"/>
                  </a:lnTo>
                  <a:lnTo>
                    <a:pt x="14" y="47"/>
                  </a:lnTo>
                  <a:lnTo>
                    <a:pt x="13" y="54"/>
                  </a:lnTo>
                  <a:lnTo>
                    <a:pt x="18" y="65"/>
                  </a:lnTo>
                  <a:lnTo>
                    <a:pt x="28" y="72"/>
                  </a:lnTo>
                  <a:lnTo>
                    <a:pt x="23" y="79"/>
                  </a:lnTo>
                  <a:lnTo>
                    <a:pt x="23" y="85"/>
                  </a:lnTo>
                  <a:lnTo>
                    <a:pt x="33" y="91"/>
                  </a:lnTo>
                  <a:lnTo>
                    <a:pt x="38" y="98"/>
                  </a:lnTo>
                  <a:lnTo>
                    <a:pt x="35" y="103"/>
                  </a:lnTo>
                  <a:lnTo>
                    <a:pt x="44" y="107"/>
                  </a:lnTo>
                  <a:lnTo>
                    <a:pt x="51" y="113"/>
                  </a:lnTo>
                  <a:lnTo>
                    <a:pt x="49" y="122"/>
                  </a:lnTo>
                  <a:lnTo>
                    <a:pt x="44" y="130"/>
                  </a:lnTo>
                  <a:lnTo>
                    <a:pt x="38" y="139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40" y="153"/>
                  </a:lnTo>
                  <a:lnTo>
                    <a:pt x="45" y="154"/>
                  </a:lnTo>
                  <a:lnTo>
                    <a:pt x="51" y="156"/>
                  </a:lnTo>
                  <a:lnTo>
                    <a:pt x="51" y="157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4" y="161"/>
                  </a:lnTo>
                  <a:lnTo>
                    <a:pt x="38" y="163"/>
                  </a:lnTo>
                  <a:lnTo>
                    <a:pt x="38" y="165"/>
                  </a:lnTo>
                  <a:lnTo>
                    <a:pt x="38" y="168"/>
                  </a:lnTo>
                  <a:lnTo>
                    <a:pt x="37" y="168"/>
                  </a:lnTo>
                  <a:lnTo>
                    <a:pt x="38" y="170"/>
                  </a:lnTo>
                  <a:lnTo>
                    <a:pt x="38" y="177"/>
                  </a:lnTo>
                  <a:lnTo>
                    <a:pt x="38" y="184"/>
                  </a:lnTo>
                  <a:lnTo>
                    <a:pt x="42" y="189"/>
                  </a:lnTo>
                  <a:lnTo>
                    <a:pt x="41" y="198"/>
                  </a:lnTo>
                  <a:lnTo>
                    <a:pt x="45" y="198"/>
                  </a:lnTo>
                  <a:lnTo>
                    <a:pt x="47" y="204"/>
                  </a:lnTo>
                  <a:lnTo>
                    <a:pt x="51" y="208"/>
                  </a:lnTo>
                  <a:lnTo>
                    <a:pt x="54" y="215"/>
                  </a:lnTo>
                  <a:lnTo>
                    <a:pt x="56" y="215"/>
                  </a:lnTo>
                  <a:lnTo>
                    <a:pt x="61" y="216"/>
                  </a:lnTo>
                  <a:lnTo>
                    <a:pt x="62" y="215"/>
                  </a:lnTo>
                  <a:lnTo>
                    <a:pt x="66" y="216"/>
                  </a:lnTo>
                  <a:lnTo>
                    <a:pt x="69" y="218"/>
                  </a:lnTo>
                  <a:lnTo>
                    <a:pt x="75" y="215"/>
                  </a:lnTo>
                  <a:lnTo>
                    <a:pt x="79" y="216"/>
                  </a:lnTo>
                  <a:lnTo>
                    <a:pt x="83" y="219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9" y="229"/>
                  </a:lnTo>
                  <a:lnTo>
                    <a:pt x="89" y="230"/>
                  </a:lnTo>
                  <a:lnTo>
                    <a:pt x="93" y="233"/>
                  </a:lnTo>
                  <a:lnTo>
                    <a:pt x="99" y="235"/>
                  </a:lnTo>
                  <a:lnTo>
                    <a:pt x="99" y="237"/>
                  </a:lnTo>
                  <a:lnTo>
                    <a:pt x="107" y="239"/>
                  </a:lnTo>
                  <a:lnTo>
                    <a:pt x="111" y="243"/>
                  </a:lnTo>
                  <a:lnTo>
                    <a:pt x="109" y="246"/>
                  </a:lnTo>
                  <a:lnTo>
                    <a:pt x="107" y="247"/>
                  </a:lnTo>
                  <a:lnTo>
                    <a:pt x="100" y="249"/>
                  </a:lnTo>
                  <a:lnTo>
                    <a:pt x="99" y="252"/>
                  </a:lnTo>
                  <a:lnTo>
                    <a:pt x="103" y="253"/>
                  </a:lnTo>
                  <a:lnTo>
                    <a:pt x="103" y="256"/>
                  </a:lnTo>
                  <a:lnTo>
                    <a:pt x="104" y="259"/>
                  </a:lnTo>
                  <a:lnTo>
                    <a:pt x="107" y="263"/>
                  </a:lnTo>
                  <a:lnTo>
                    <a:pt x="111" y="263"/>
                  </a:lnTo>
                  <a:lnTo>
                    <a:pt x="113" y="259"/>
                  </a:lnTo>
                  <a:lnTo>
                    <a:pt x="117" y="259"/>
                  </a:lnTo>
                  <a:lnTo>
                    <a:pt x="126" y="254"/>
                  </a:lnTo>
                  <a:lnTo>
                    <a:pt x="131" y="256"/>
                  </a:lnTo>
                  <a:lnTo>
                    <a:pt x="135" y="259"/>
                  </a:lnTo>
                  <a:lnTo>
                    <a:pt x="134" y="261"/>
                  </a:lnTo>
                  <a:lnTo>
                    <a:pt x="135" y="266"/>
                  </a:lnTo>
                  <a:lnTo>
                    <a:pt x="140" y="267"/>
                  </a:lnTo>
                  <a:lnTo>
                    <a:pt x="144" y="267"/>
                  </a:lnTo>
                  <a:lnTo>
                    <a:pt x="144" y="0"/>
                  </a:lnTo>
                  <a:lnTo>
                    <a:pt x="131" y="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3" name="Freeform 1394"/>
            <p:cNvSpPr>
              <a:spLocks noChangeAspect="1"/>
            </p:cNvSpPr>
            <p:nvPr/>
          </p:nvSpPr>
          <p:spPr bwMode="auto">
            <a:xfrm>
              <a:off x="1527" y="1128"/>
              <a:ext cx="408" cy="948"/>
            </a:xfrm>
            <a:custGeom>
              <a:avLst/>
              <a:gdLst>
                <a:gd name="T0" fmla="*/ 944 w 89"/>
                <a:gd name="T1" fmla="*/ 188 h 207"/>
                <a:gd name="T2" fmla="*/ 779 w 89"/>
                <a:gd name="T3" fmla="*/ 334 h 207"/>
                <a:gd name="T4" fmla="*/ 674 w 89"/>
                <a:gd name="T5" fmla="*/ 545 h 207"/>
                <a:gd name="T6" fmla="*/ 568 w 89"/>
                <a:gd name="T7" fmla="*/ 797 h 207"/>
                <a:gd name="T8" fmla="*/ 440 w 89"/>
                <a:gd name="T9" fmla="*/ 1008 h 207"/>
                <a:gd name="T10" fmla="*/ 293 w 89"/>
                <a:gd name="T11" fmla="*/ 1447 h 207"/>
                <a:gd name="T12" fmla="*/ 380 w 89"/>
                <a:gd name="T13" fmla="*/ 1658 h 207"/>
                <a:gd name="T14" fmla="*/ 83 w 89"/>
                <a:gd name="T15" fmla="*/ 1869 h 207"/>
                <a:gd name="T16" fmla="*/ 128 w 89"/>
                <a:gd name="T17" fmla="*/ 2372 h 207"/>
                <a:gd name="T18" fmla="*/ 229 w 89"/>
                <a:gd name="T19" fmla="*/ 2578 h 207"/>
                <a:gd name="T20" fmla="*/ 170 w 89"/>
                <a:gd name="T21" fmla="*/ 2917 h 207"/>
                <a:gd name="T22" fmla="*/ 23 w 89"/>
                <a:gd name="T23" fmla="*/ 3229 h 207"/>
                <a:gd name="T24" fmla="*/ 0 w 89"/>
                <a:gd name="T25" fmla="*/ 3375 h 207"/>
                <a:gd name="T26" fmla="*/ 83 w 89"/>
                <a:gd name="T27" fmla="*/ 3503 h 207"/>
                <a:gd name="T28" fmla="*/ 211 w 89"/>
                <a:gd name="T29" fmla="*/ 3838 h 207"/>
                <a:gd name="T30" fmla="*/ 293 w 89"/>
                <a:gd name="T31" fmla="*/ 4007 h 207"/>
                <a:gd name="T32" fmla="*/ 293 w 89"/>
                <a:gd name="T33" fmla="*/ 4131 h 207"/>
                <a:gd name="T34" fmla="*/ 358 w 89"/>
                <a:gd name="T35" fmla="*/ 4236 h 207"/>
                <a:gd name="T36" fmla="*/ 527 w 89"/>
                <a:gd name="T37" fmla="*/ 4342 h 207"/>
                <a:gd name="T38" fmla="*/ 651 w 89"/>
                <a:gd name="T39" fmla="*/ 4218 h 207"/>
                <a:gd name="T40" fmla="*/ 779 w 89"/>
                <a:gd name="T41" fmla="*/ 4090 h 207"/>
                <a:gd name="T42" fmla="*/ 1031 w 89"/>
                <a:gd name="T43" fmla="*/ 3774 h 207"/>
                <a:gd name="T44" fmla="*/ 1031 w 89"/>
                <a:gd name="T45" fmla="*/ 3586 h 207"/>
                <a:gd name="T46" fmla="*/ 1073 w 89"/>
                <a:gd name="T47" fmla="*/ 3416 h 207"/>
                <a:gd name="T48" fmla="*/ 1137 w 89"/>
                <a:gd name="T49" fmla="*/ 3229 h 207"/>
                <a:gd name="T50" fmla="*/ 1325 w 89"/>
                <a:gd name="T51" fmla="*/ 3123 h 207"/>
                <a:gd name="T52" fmla="*/ 1366 w 89"/>
                <a:gd name="T53" fmla="*/ 2977 h 207"/>
                <a:gd name="T54" fmla="*/ 1284 w 89"/>
                <a:gd name="T55" fmla="*/ 2789 h 207"/>
                <a:gd name="T56" fmla="*/ 1073 w 89"/>
                <a:gd name="T57" fmla="*/ 2642 h 207"/>
                <a:gd name="T58" fmla="*/ 1031 w 89"/>
                <a:gd name="T59" fmla="*/ 2519 h 207"/>
                <a:gd name="T60" fmla="*/ 1031 w 89"/>
                <a:gd name="T61" fmla="*/ 2120 h 207"/>
                <a:gd name="T62" fmla="*/ 1284 w 89"/>
                <a:gd name="T63" fmla="*/ 1782 h 207"/>
                <a:gd name="T64" fmla="*/ 1472 w 89"/>
                <a:gd name="T65" fmla="*/ 1571 h 207"/>
                <a:gd name="T66" fmla="*/ 1577 w 89"/>
                <a:gd name="T67" fmla="*/ 1424 h 207"/>
                <a:gd name="T68" fmla="*/ 1536 w 89"/>
                <a:gd name="T69" fmla="*/ 1259 h 207"/>
                <a:gd name="T70" fmla="*/ 1618 w 89"/>
                <a:gd name="T71" fmla="*/ 1072 h 207"/>
                <a:gd name="T72" fmla="*/ 1829 w 89"/>
                <a:gd name="T73" fmla="*/ 943 h 207"/>
                <a:gd name="T74" fmla="*/ 1806 w 89"/>
                <a:gd name="T75" fmla="*/ 838 h 207"/>
                <a:gd name="T76" fmla="*/ 1742 w 89"/>
                <a:gd name="T77" fmla="*/ 609 h 207"/>
                <a:gd name="T78" fmla="*/ 1618 w 89"/>
                <a:gd name="T79" fmla="*/ 398 h 207"/>
                <a:gd name="T80" fmla="*/ 1536 w 89"/>
                <a:gd name="T81" fmla="*/ 188 h 207"/>
                <a:gd name="T82" fmla="*/ 1178 w 89"/>
                <a:gd name="T83" fmla="*/ 0 h 207"/>
                <a:gd name="T84" fmla="*/ 1155 w 89"/>
                <a:gd name="T85" fmla="*/ 21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7"/>
                <a:gd name="T131" fmla="*/ 89 w 89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7">
                  <a:moveTo>
                    <a:pt x="55" y="10"/>
                  </a:moveTo>
                  <a:lnTo>
                    <a:pt x="45" y="9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0"/>
                  </a:lnTo>
                  <a:lnTo>
                    <a:pt x="14" y="69"/>
                  </a:lnTo>
                  <a:lnTo>
                    <a:pt x="20" y="72"/>
                  </a:lnTo>
                  <a:lnTo>
                    <a:pt x="18" y="79"/>
                  </a:lnTo>
                  <a:lnTo>
                    <a:pt x="8" y="81"/>
                  </a:lnTo>
                  <a:lnTo>
                    <a:pt x="4" y="89"/>
                  </a:lnTo>
                  <a:lnTo>
                    <a:pt x="6" y="103"/>
                  </a:lnTo>
                  <a:lnTo>
                    <a:pt x="6" y="113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8" y="129"/>
                  </a:lnTo>
                  <a:lnTo>
                    <a:pt x="8" y="139"/>
                  </a:lnTo>
                  <a:lnTo>
                    <a:pt x="4" y="143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4" y="164"/>
                  </a:lnTo>
                  <a:lnTo>
                    <a:pt x="4" y="167"/>
                  </a:lnTo>
                  <a:lnTo>
                    <a:pt x="4" y="175"/>
                  </a:lnTo>
                  <a:lnTo>
                    <a:pt x="10" y="183"/>
                  </a:lnTo>
                  <a:lnTo>
                    <a:pt x="14" y="187"/>
                  </a:lnTo>
                  <a:lnTo>
                    <a:pt x="14" y="191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5" y="198"/>
                  </a:lnTo>
                  <a:lnTo>
                    <a:pt x="17" y="202"/>
                  </a:lnTo>
                  <a:lnTo>
                    <a:pt x="17" y="207"/>
                  </a:lnTo>
                  <a:lnTo>
                    <a:pt x="25" y="207"/>
                  </a:lnTo>
                  <a:lnTo>
                    <a:pt x="30" y="205"/>
                  </a:lnTo>
                  <a:lnTo>
                    <a:pt x="31" y="201"/>
                  </a:lnTo>
                  <a:lnTo>
                    <a:pt x="32" y="197"/>
                  </a:lnTo>
                  <a:lnTo>
                    <a:pt x="37" y="195"/>
                  </a:lnTo>
                  <a:lnTo>
                    <a:pt x="45" y="195"/>
                  </a:lnTo>
                  <a:lnTo>
                    <a:pt x="49" y="180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3"/>
                  </a:lnTo>
                  <a:lnTo>
                    <a:pt x="51" y="157"/>
                  </a:lnTo>
                  <a:lnTo>
                    <a:pt x="54" y="154"/>
                  </a:lnTo>
                  <a:lnTo>
                    <a:pt x="61" y="151"/>
                  </a:lnTo>
                  <a:lnTo>
                    <a:pt x="63" y="149"/>
                  </a:lnTo>
                  <a:lnTo>
                    <a:pt x="63" y="144"/>
                  </a:lnTo>
                  <a:lnTo>
                    <a:pt x="65" y="142"/>
                  </a:lnTo>
                  <a:lnTo>
                    <a:pt x="66" y="139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6"/>
                  </a:lnTo>
                  <a:lnTo>
                    <a:pt x="49" y="125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1"/>
                  </a:lnTo>
                  <a:lnTo>
                    <a:pt x="55" y="92"/>
                  </a:lnTo>
                  <a:lnTo>
                    <a:pt x="61" y="85"/>
                  </a:lnTo>
                  <a:lnTo>
                    <a:pt x="69" y="79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0"/>
                  </a:lnTo>
                  <a:lnTo>
                    <a:pt x="75" y="57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40"/>
                  </a:lnTo>
                  <a:lnTo>
                    <a:pt x="85" y="34"/>
                  </a:lnTo>
                  <a:lnTo>
                    <a:pt x="83" y="29"/>
                  </a:lnTo>
                  <a:lnTo>
                    <a:pt x="83" y="23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4" name="Freeform 1396"/>
            <p:cNvSpPr>
              <a:spLocks noChangeAspect="1"/>
            </p:cNvSpPr>
            <p:nvPr/>
          </p:nvSpPr>
          <p:spPr bwMode="auto">
            <a:xfrm>
              <a:off x="1527" y="1124"/>
              <a:ext cx="408" cy="942"/>
            </a:xfrm>
            <a:custGeom>
              <a:avLst/>
              <a:gdLst>
                <a:gd name="T0" fmla="*/ 944 w 89"/>
                <a:gd name="T1" fmla="*/ 169 h 206"/>
                <a:gd name="T2" fmla="*/ 779 w 89"/>
                <a:gd name="T3" fmla="*/ 316 h 206"/>
                <a:gd name="T4" fmla="*/ 674 w 89"/>
                <a:gd name="T5" fmla="*/ 562 h 206"/>
                <a:gd name="T6" fmla="*/ 568 w 89"/>
                <a:gd name="T7" fmla="*/ 796 h 206"/>
                <a:gd name="T8" fmla="*/ 440 w 89"/>
                <a:gd name="T9" fmla="*/ 1001 h 206"/>
                <a:gd name="T10" fmla="*/ 293 w 89"/>
                <a:gd name="T11" fmla="*/ 1463 h 206"/>
                <a:gd name="T12" fmla="*/ 380 w 89"/>
                <a:gd name="T13" fmla="*/ 1674 h 206"/>
                <a:gd name="T14" fmla="*/ 83 w 89"/>
                <a:gd name="T15" fmla="*/ 1861 h 206"/>
                <a:gd name="T16" fmla="*/ 128 w 89"/>
                <a:gd name="T17" fmla="*/ 2382 h 206"/>
                <a:gd name="T18" fmla="*/ 229 w 89"/>
                <a:gd name="T19" fmla="*/ 2593 h 206"/>
                <a:gd name="T20" fmla="*/ 170 w 89"/>
                <a:gd name="T21" fmla="*/ 2927 h 206"/>
                <a:gd name="T22" fmla="*/ 23 w 89"/>
                <a:gd name="T23" fmla="*/ 3242 h 206"/>
                <a:gd name="T24" fmla="*/ 0 w 89"/>
                <a:gd name="T25" fmla="*/ 3388 h 206"/>
                <a:gd name="T26" fmla="*/ 83 w 89"/>
                <a:gd name="T27" fmla="*/ 3512 h 206"/>
                <a:gd name="T28" fmla="*/ 211 w 89"/>
                <a:gd name="T29" fmla="*/ 3846 h 206"/>
                <a:gd name="T30" fmla="*/ 293 w 89"/>
                <a:gd name="T31" fmla="*/ 3992 h 206"/>
                <a:gd name="T32" fmla="*/ 293 w 89"/>
                <a:gd name="T33" fmla="*/ 4097 h 206"/>
                <a:gd name="T34" fmla="*/ 358 w 89"/>
                <a:gd name="T35" fmla="*/ 4225 h 206"/>
                <a:gd name="T36" fmla="*/ 527 w 89"/>
                <a:gd name="T37" fmla="*/ 4308 h 206"/>
                <a:gd name="T38" fmla="*/ 651 w 89"/>
                <a:gd name="T39" fmla="*/ 4184 h 206"/>
                <a:gd name="T40" fmla="*/ 779 w 89"/>
                <a:gd name="T41" fmla="*/ 4079 h 206"/>
                <a:gd name="T42" fmla="*/ 1031 w 89"/>
                <a:gd name="T43" fmla="*/ 3745 h 206"/>
                <a:gd name="T44" fmla="*/ 1031 w 89"/>
                <a:gd name="T45" fmla="*/ 3576 h 206"/>
                <a:gd name="T46" fmla="*/ 1073 w 89"/>
                <a:gd name="T47" fmla="*/ 3388 h 206"/>
                <a:gd name="T48" fmla="*/ 1137 w 89"/>
                <a:gd name="T49" fmla="*/ 3242 h 206"/>
                <a:gd name="T50" fmla="*/ 1325 w 89"/>
                <a:gd name="T51" fmla="*/ 3137 h 206"/>
                <a:gd name="T52" fmla="*/ 1366 w 89"/>
                <a:gd name="T53" fmla="*/ 2991 h 206"/>
                <a:gd name="T54" fmla="*/ 1284 w 89"/>
                <a:gd name="T55" fmla="*/ 2780 h 206"/>
                <a:gd name="T56" fmla="*/ 1073 w 89"/>
                <a:gd name="T57" fmla="*/ 2657 h 206"/>
                <a:gd name="T58" fmla="*/ 1031 w 89"/>
                <a:gd name="T59" fmla="*/ 2510 h 206"/>
                <a:gd name="T60" fmla="*/ 1031 w 89"/>
                <a:gd name="T61" fmla="*/ 2131 h 206"/>
                <a:gd name="T62" fmla="*/ 1284 w 89"/>
                <a:gd name="T63" fmla="*/ 1797 h 206"/>
                <a:gd name="T64" fmla="*/ 1472 w 89"/>
                <a:gd name="T65" fmla="*/ 1591 h 206"/>
                <a:gd name="T66" fmla="*/ 1577 w 89"/>
                <a:gd name="T67" fmla="*/ 1422 h 206"/>
                <a:gd name="T68" fmla="*/ 1536 w 89"/>
                <a:gd name="T69" fmla="*/ 1276 h 206"/>
                <a:gd name="T70" fmla="*/ 1618 w 89"/>
                <a:gd name="T71" fmla="*/ 1088 h 206"/>
                <a:gd name="T72" fmla="*/ 1829 w 89"/>
                <a:gd name="T73" fmla="*/ 942 h 206"/>
                <a:gd name="T74" fmla="*/ 1806 w 89"/>
                <a:gd name="T75" fmla="*/ 814 h 206"/>
                <a:gd name="T76" fmla="*/ 1742 w 89"/>
                <a:gd name="T77" fmla="*/ 626 h 206"/>
                <a:gd name="T78" fmla="*/ 1618 w 89"/>
                <a:gd name="T79" fmla="*/ 416 h 206"/>
                <a:gd name="T80" fmla="*/ 1536 w 89"/>
                <a:gd name="T81" fmla="*/ 210 h 206"/>
                <a:gd name="T82" fmla="*/ 1178 w 89"/>
                <a:gd name="T83" fmla="*/ 0 h 206"/>
                <a:gd name="T84" fmla="*/ 1155 w 89"/>
                <a:gd name="T85" fmla="*/ 229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206"/>
                <a:gd name="T131" fmla="*/ 89 w 89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206">
                  <a:moveTo>
                    <a:pt x="55" y="11"/>
                  </a:moveTo>
                  <a:lnTo>
                    <a:pt x="45" y="8"/>
                  </a:lnTo>
                  <a:lnTo>
                    <a:pt x="42" y="15"/>
                  </a:lnTo>
                  <a:lnTo>
                    <a:pt x="37" y="15"/>
                  </a:lnTo>
                  <a:lnTo>
                    <a:pt x="32" y="20"/>
                  </a:lnTo>
                  <a:lnTo>
                    <a:pt x="32" y="27"/>
                  </a:lnTo>
                  <a:lnTo>
                    <a:pt x="34" y="31"/>
                  </a:lnTo>
                  <a:lnTo>
                    <a:pt x="27" y="38"/>
                  </a:lnTo>
                  <a:lnTo>
                    <a:pt x="27" y="45"/>
                  </a:lnTo>
                  <a:lnTo>
                    <a:pt x="21" y="48"/>
                  </a:lnTo>
                  <a:lnTo>
                    <a:pt x="21" y="61"/>
                  </a:lnTo>
                  <a:lnTo>
                    <a:pt x="14" y="70"/>
                  </a:lnTo>
                  <a:lnTo>
                    <a:pt x="20" y="73"/>
                  </a:lnTo>
                  <a:lnTo>
                    <a:pt x="18" y="80"/>
                  </a:lnTo>
                  <a:lnTo>
                    <a:pt x="8" y="80"/>
                  </a:lnTo>
                  <a:lnTo>
                    <a:pt x="4" y="89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11" y="119"/>
                  </a:lnTo>
                  <a:lnTo>
                    <a:pt x="11" y="124"/>
                  </a:lnTo>
                  <a:lnTo>
                    <a:pt x="8" y="128"/>
                  </a:lnTo>
                  <a:lnTo>
                    <a:pt x="8" y="140"/>
                  </a:lnTo>
                  <a:lnTo>
                    <a:pt x="4" y="143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4" y="165"/>
                  </a:lnTo>
                  <a:lnTo>
                    <a:pt x="4" y="168"/>
                  </a:lnTo>
                  <a:lnTo>
                    <a:pt x="4" y="175"/>
                  </a:lnTo>
                  <a:lnTo>
                    <a:pt x="10" y="184"/>
                  </a:lnTo>
                  <a:lnTo>
                    <a:pt x="14" y="186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4" y="196"/>
                  </a:lnTo>
                  <a:lnTo>
                    <a:pt x="15" y="199"/>
                  </a:lnTo>
                  <a:lnTo>
                    <a:pt x="17" y="202"/>
                  </a:lnTo>
                  <a:lnTo>
                    <a:pt x="17" y="206"/>
                  </a:lnTo>
                  <a:lnTo>
                    <a:pt x="25" y="206"/>
                  </a:lnTo>
                  <a:lnTo>
                    <a:pt x="30" y="205"/>
                  </a:lnTo>
                  <a:lnTo>
                    <a:pt x="31" y="200"/>
                  </a:lnTo>
                  <a:lnTo>
                    <a:pt x="32" y="196"/>
                  </a:lnTo>
                  <a:lnTo>
                    <a:pt x="37" y="195"/>
                  </a:lnTo>
                  <a:lnTo>
                    <a:pt x="45" y="196"/>
                  </a:lnTo>
                  <a:lnTo>
                    <a:pt x="49" y="179"/>
                  </a:lnTo>
                  <a:lnTo>
                    <a:pt x="51" y="175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51" y="162"/>
                  </a:lnTo>
                  <a:lnTo>
                    <a:pt x="51" y="158"/>
                  </a:lnTo>
                  <a:lnTo>
                    <a:pt x="54" y="155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5"/>
                  </a:lnTo>
                  <a:lnTo>
                    <a:pt x="65" y="143"/>
                  </a:lnTo>
                  <a:lnTo>
                    <a:pt x="66" y="140"/>
                  </a:lnTo>
                  <a:lnTo>
                    <a:pt x="61" y="133"/>
                  </a:lnTo>
                  <a:lnTo>
                    <a:pt x="52" y="127"/>
                  </a:lnTo>
                  <a:lnTo>
                    <a:pt x="51" y="127"/>
                  </a:lnTo>
                  <a:lnTo>
                    <a:pt x="49" y="124"/>
                  </a:lnTo>
                  <a:lnTo>
                    <a:pt x="49" y="120"/>
                  </a:lnTo>
                  <a:lnTo>
                    <a:pt x="48" y="110"/>
                  </a:lnTo>
                  <a:lnTo>
                    <a:pt x="49" y="102"/>
                  </a:lnTo>
                  <a:lnTo>
                    <a:pt x="55" y="93"/>
                  </a:lnTo>
                  <a:lnTo>
                    <a:pt x="61" y="86"/>
                  </a:lnTo>
                  <a:lnTo>
                    <a:pt x="69" y="79"/>
                  </a:lnTo>
                  <a:lnTo>
                    <a:pt x="70" y="76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75" y="65"/>
                  </a:lnTo>
                  <a:lnTo>
                    <a:pt x="73" y="61"/>
                  </a:lnTo>
                  <a:lnTo>
                    <a:pt x="75" y="56"/>
                  </a:lnTo>
                  <a:lnTo>
                    <a:pt x="77" y="52"/>
                  </a:lnTo>
                  <a:lnTo>
                    <a:pt x="79" y="46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6" y="39"/>
                  </a:lnTo>
                  <a:lnTo>
                    <a:pt x="85" y="35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77" y="20"/>
                  </a:lnTo>
                  <a:lnTo>
                    <a:pt x="77" y="14"/>
                  </a:lnTo>
                  <a:lnTo>
                    <a:pt x="73" y="10"/>
                  </a:lnTo>
                  <a:lnTo>
                    <a:pt x="61" y="4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5" y="11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5" name="Freeform 1398"/>
            <p:cNvSpPr>
              <a:spLocks noChangeAspect="1"/>
            </p:cNvSpPr>
            <p:nvPr/>
          </p:nvSpPr>
          <p:spPr bwMode="auto">
            <a:xfrm>
              <a:off x="1275" y="955"/>
              <a:ext cx="788" cy="938"/>
            </a:xfrm>
            <a:custGeom>
              <a:avLst/>
              <a:gdLst>
                <a:gd name="T0" fmla="*/ 3587 w 172"/>
                <a:gd name="T1" fmla="*/ 82 h 205"/>
                <a:gd name="T2" fmla="*/ 3253 w 172"/>
                <a:gd name="T3" fmla="*/ 64 h 205"/>
                <a:gd name="T4" fmla="*/ 3170 w 172"/>
                <a:gd name="T5" fmla="*/ 0 h 205"/>
                <a:gd name="T6" fmla="*/ 3042 w 172"/>
                <a:gd name="T7" fmla="*/ 64 h 205"/>
                <a:gd name="T8" fmla="*/ 2895 w 172"/>
                <a:gd name="T9" fmla="*/ 293 h 205"/>
                <a:gd name="T10" fmla="*/ 2731 w 172"/>
                <a:gd name="T11" fmla="*/ 82 h 205"/>
                <a:gd name="T12" fmla="*/ 2602 w 172"/>
                <a:gd name="T13" fmla="*/ 334 h 205"/>
                <a:gd name="T14" fmla="*/ 2373 w 172"/>
                <a:gd name="T15" fmla="*/ 439 h 205"/>
                <a:gd name="T16" fmla="*/ 2181 w 172"/>
                <a:gd name="T17" fmla="*/ 439 h 205"/>
                <a:gd name="T18" fmla="*/ 1929 w 172"/>
                <a:gd name="T19" fmla="*/ 627 h 205"/>
                <a:gd name="T20" fmla="*/ 1888 w 172"/>
                <a:gd name="T21" fmla="*/ 837 h 205"/>
                <a:gd name="T22" fmla="*/ 1741 w 172"/>
                <a:gd name="T23" fmla="*/ 1066 h 205"/>
                <a:gd name="T24" fmla="*/ 1594 w 172"/>
                <a:gd name="T25" fmla="*/ 1277 h 205"/>
                <a:gd name="T26" fmla="*/ 1530 w 172"/>
                <a:gd name="T27" fmla="*/ 1423 h 205"/>
                <a:gd name="T28" fmla="*/ 1278 w 172"/>
                <a:gd name="T29" fmla="*/ 1903 h 205"/>
                <a:gd name="T30" fmla="*/ 1072 w 172"/>
                <a:gd name="T31" fmla="*/ 2155 h 205"/>
                <a:gd name="T32" fmla="*/ 1072 w 172"/>
                <a:gd name="T33" fmla="*/ 2283 h 205"/>
                <a:gd name="T34" fmla="*/ 820 w 172"/>
                <a:gd name="T35" fmla="*/ 2594 h 205"/>
                <a:gd name="T36" fmla="*/ 651 w 172"/>
                <a:gd name="T37" fmla="*/ 2640 h 205"/>
                <a:gd name="T38" fmla="*/ 504 w 172"/>
                <a:gd name="T39" fmla="*/ 2787 h 205"/>
                <a:gd name="T40" fmla="*/ 229 w 172"/>
                <a:gd name="T41" fmla="*/ 2910 h 205"/>
                <a:gd name="T42" fmla="*/ 64 w 172"/>
                <a:gd name="T43" fmla="*/ 3057 h 205"/>
                <a:gd name="T44" fmla="*/ 23 w 172"/>
                <a:gd name="T45" fmla="*/ 3226 h 205"/>
                <a:gd name="T46" fmla="*/ 23 w 172"/>
                <a:gd name="T47" fmla="*/ 3308 h 205"/>
                <a:gd name="T48" fmla="*/ 0 w 172"/>
                <a:gd name="T49" fmla="*/ 3432 h 205"/>
                <a:gd name="T50" fmla="*/ 23 w 172"/>
                <a:gd name="T51" fmla="*/ 3642 h 205"/>
                <a:gd name="T52" fmla="*/ 147 w 172"/>
                <a:gd name="T53" fmla="*/ 3725 h 205"/>
                <a:gd name="T54" fmla="*/ 64 w 172"/>
                <a:gd name="T55" fmla="*/ 3853 h 205"/>
                <a:gd name="T56" fmla="*/ 147 w 172"/>
                <a:gd name="T57" fmla="*/ 3958 h 205"/>
                <a:gd name="T58" fmla="*/ 64 w 172"/>
                <a:gd name="T59" fmla="*/ 4022 h 205"/>
                <a:gd name="T60" fmla="*/ 147 w 172"/>
                <a:gd name="T61" fmla="*/ 4168 h 205"/>
                <a:gd name="T62" fmla="*/ 275 w 172"/>
                <a:gd name="T63" fmla="*/ 4292 h 205"/>
                <a:gd name="T64" fmla="*/ 733 w 172"/>
                <a:gd name="T65" fmla="*/ 4146 h 205"/>
                <a:gd name="T66" fmla="*/ 944 w 172"/>
                <a:gd name="T67" fmla="*/ 4022 h 205"/>
                <a:gd name="T68" fmla="*/ 1026 w 172"/>
                <a:gd name="T69" fmla="*/ 3853 h 205"/>
                <a:gd name="T70" fmla="*/ 1132 w 172"/>
                <a:gd name="T71" fmla="*/ 4063 h 205"/>
                <a:gd name="T72" fmla="*/ 1324 w 172"/>
                <a:gd name="T73" fmla="*/ 3706 h 205"/>
                <a:gd name="T74" fmla="*/ 1384 w 172"/>
                <a:gd name="T75" fmla="*/ 3285 h 205"/>
                <a:gd name="T76" fmla="*/ 1237 w 172"/>
                <a:gd name="T77" fmla="*/ 2658 h 205"/>
                <a:gd name="T78" fmla="*/ 1576 w 172"/>
                <a:gd name="T79" fmla="*/ 2302 h 205"/>
                <a:gd name="T80" fmla="*/ 1594 w 172"/>
                <a:gd name="T81" fmla="*/ 1803 h 205"/>
                <a:gd name="T82" fmla="*/ 1869 w 172"/>
                <a:gd name="T83" fmla="*/ 1446 h 205"/>
                <a:gd name="T84" fmla="*/ 1929 w 172"/>
                <a:gd name="T85" fmla="*/ 1130 h 205"/>
                <a:gd name="T86" fmla="*/ 2309 w 172"/>
                <a:gd name="T87" fmla="*/ 1007 h 205"/>
                <a:gd name="T88" fmla="*/ 2309 w 172"/>
                <a:gd name="T89" fmla="*/ 732 h 205"/>
                <a:gd name="T90" fmla="*/ 2813 w 172"/>
                <a:gd name="T91" fmla="*/ 773 h 205"/>
                <a:gd name="T92" fmla="*/ 3024 w 172"/>
                <a:gd name="T93" fmla="*/ 439 h 205"/>
                <a:gd name="T94" fmla="*/ 3399 w 172"/>
                <a:gd name="T95" fmla="*/ 421 h 205"/>
                <a:gd name="T96" fmla="*/ 3610 w 172"/>
                <a:gd name="T97" fmla="*/ 357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5"/>
                <a:gd name="T149" fmla="*/ 172 w 172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5">
                  <a:moveTo>
                    <a:pt x="159" y="13"/>
                  </a:moveTo>
                  <a:lnTo>
                    <a:pt x="165" y="9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56" y="0"/>
                  </a:lnTo>
                  <a:lnTo>
                    <a:pt x="155" y="3"/>
                  </a:lnTo>
                  <a:lnTo>
                    <a:pt x="152" y="6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6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9"/>
                  </a:lnTo>
                  <a:lnTo>
                    <a:pt x="123" y="13"/>
                  </a:lnTo>
                  <a:lnTo>
                    <a:pt x="124" y="16"/>
                  </a:lnTo>
                  <a:lnTo>
                    <a:pt x="116" y="17"/>
                  </a:lnTo>
                  <a:lnTo>
                    <a:pt x="114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06" y="23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7" y="35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85" y="45"/>
                  </a:lnTo>
                  <a:lnTo>
                    <a:pt x="82" y="44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69"/>
                  </a:lnTo>
                  <a:lnTo>
                    <a:pt x="68" y="75"/>
                  </a:lnTo>
                  <a:lnTo>
                    <a:pt x="61" y="91"/>
                  </a:lnTo>
                  <a:lnTo>
                    <a:pt x="59" y="99"/>
                  </a:lnTo>
                  <a:lnTo>
                    <a:pt x="56" y="102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7"/>
                  </a:lnTo>
                  <a:lnTo>
                    <a:pt x="51" y="109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6"/>
                  </a:lnTo>
                  <a:lnTo>
                    <a:pt x="34" y="124"/>
                  </a:lnTo>
                  <a:lnTo>
                    <a:pt x="31" y="126"/>
                  </a:lnTo>
                  <a:lnTo>
                    <a:pt x="30" y="126"/>
                  </a:lnTo>
                  <a:lnTo>
                    <a:pt x="28" y="129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39"/>
                  </a:lnTo>
                  <a:lnTo>
                    <a:pt x="8" y="141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1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60"/>
                  </a:lnTo>
                  <a:lnTo>
                    <a:pt x="3" y="161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4"/>
                  </a:lnTo>
                  <a:lnTo>
                    <a:pt x="4" y="174"/>
                  </a:lnTo>
                  <a:lnTo>
                    <a:pt x="1" y="180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1"/>
                  </a:lnTo>
                  <a:lnTo>
                    <a:pt x="3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1"/>
                  </a:lnTo>
                  <a:lnTo>
                    <a:pt x="4" y="192"/>
                  </a:lnTo>
                  <a:lnTo>
                    <a:pt x="3" y="192"/>
                  </a:lnTo>
                  <a:lnTo>
                    <a:pt x="1" y="194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2"/>
                  </a:lnTo>
                  <a:lnTo>
                    <a:pt x="13" y="205"/>
                  </a:lnTo>
                  <a:lnTo>
                    <a:pt x="22" y="205"/>
                  </a:lnTo>
                  <a:lnTo>
                    <a:pt x="31" y="202"/>
                  </a:lnTo>
                  <a:lnTo>
                    <a:pt x="35" y="198"/>
                  </a:lnTo>
                  <a:lnTo>
                    <a:pt x="39" y="192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4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2" y="189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9" y="181"/>
                  </a:lnTo>
                  <a:lnTo>
                    <a:pt x="63" y="177"/>
                  </a:lnTo>
                  <a:lnTo>
                    <a:pt x="63" y="167"/>
                  </a:lnTo>
                  <a:lnTo>
                    <a:pt x="66" y="161"/>
                  </a:lnTo>
                  <a:lnTo>
                    <a:pt x="66" y="157"/>
                  </a:lnTo>
                  <a:lnTo>
                    <a:pt x="61" y="151"/>
                  </a:lnTo>
                  <a:lnTo>
                    <a:pt x="61" y="141"/>
                  </a:lnTo>
                  <a:lnTo>
                    <a:pt x="59" y="127"/>
                  </a:lnTo>
                  <a:lnTo>
                    <a:pt x="63" y="119"/>
                  </a:lnTo>
                  <a:lnTo>
                    <a:pt x="73" y="117"/>
                  </a:lnTo>
                  <a:lnTo>
                    <a:pt x="75" y="110"/>
                  </a:lnTo>
                  <a:lnTo>
                    <a:pt x="69" y="107"/>
                  </a:lnTo>
                  <a:lnTo>
                    <a:pt x="76" y="98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5"/>
                  </a:lnTo>
                  <a:lnTo>
                    <a:pt x="89" y="69"/>
                  </a:lnTo>
                  <a:lnTo>
                    <a:pt x="87" y="64"/>
                  </a:lnTo>
                  <a:lnTo>
                    <a:pt x="87" y="58"/>
                  </a:lnTo>
                  <a:lnTo>
                    <a:pt x="92" y="54"/>
                  </a:lnTo>
                  <a:lnTo>
                    <a:pt x="97" y="54"/>
                  </a:lnTo>
                  <a:lnTo>
                    <a:pt x="100" y="47"/>
                  </a:lnTo>
                  <a:lnTo>
                    <a:pt x="110" y="48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16" y="33"/>
                  </a:lnTo>
                  <a:lnTo>
                    <a:pt x="128" y="38"/>
                  </a:lnTo>
                  <a:lnTo>
                    <a:pt x="134" y="37"/>
                  </a:lnTo>
                  <a:lnTo>
                    <a:pt x="141" y="38"/>
                  </a:lnTo>
                  <a:lnTo>
                    <a:pt x="144" y="30"/>
                  </a:lnTo>
                  <a:lnTo>
                    <a:pt x="144" y="21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2" y="20"/>
                  </a:lnTo>
                  <a:lnTo>
                    <a:pt x="165" y="26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6" name="Freeform 1400"/>
            <p:cNvSpPr>
              <a:spLocks noChangeAspect="1"/>
            </p:cNvSpPr>
            <p:nvPr/>
          </p:nvSpPr>
          <p:spPr bwMode="auto">
            <a:xfrm>
              <a:off x="1275" y="949"/>
              <a:ext cx="788" cy="944"/>
            </a:xfrm>
            <a:custGeom>
              <a:avLst/>
              <a:gdLst>
                <a:gd name="T0" fmla="*/ 3587 w 172"/>
                <a:gd name="T1" fmla="*/ 82 h 206"/>
                <a:gd name="T2" fmla="*/ 3253 w 172"/>
                <a:gd name="T3" fmla="*/ 64 h 206"/>
                <a:gd name="T4" fmla="*/ 3170 w 172"/>
                <a:gd name="T5" fmla="*/ 0 h 206"/>
                <a:gd name="T6" fmla="*/ 3042 w 172"/>
                <a:gd name="T7" fmla="*/ 64 h 206"/>
                <a:gd name="T8" fmla="*/ 2895 w 172"/>
                <a:gd name="T9" fmla="*/ 293 h 206"/>
                <a:gd name="T10" fmla="*/ 2731 w 172"/>
                <a:gd name="T11" fmla="*/ 82 h 206"/>
                <a:gd name="T12" fmla="*/ 2602 w 172"/>
                <a:gd name="T13" fmla="*/ 357 h 206"/>
                <a:gd name="T14" fmla="*/ 2373 w 172"/>
                <a:gd name="T15" fmla="*/ 463 h 206"/>
                <a:gd name="T16" fmla="*/ 2181 w 172"/>
                <a:gd name="T17" fmla="*/ 440 h 206"/>
                <a:gd name="T18" fmla="*/ 1929 w 172"/>
                <a:gd name="T19" fmla="*/ 609 h 206"/>
                <a:gd name="T20" fmla="*/ 1888 w 172"/>
                <a:gd name="T21" fmla="*/ 820 h 206"/>
                <a:gd name="T22" fmla="*/ 1741 w 172"/>
                <a:gd name="T23" fmla="*/ 1072 h 206"/>
                <a:gd name="T24" fmla="*/ 1594 w 172"/>
                <a:gd name="T25" fmla="*/ 1260 h 206"/>
                <a:gd name="T26" fmla="*/ 1530 w 172"/>
                <a:gd name="T27" fmla="*/ 1430 h 206"/>
                <a:gd name="T28" fmla="*/ 1278 w 172"/>
                <a:gd name="T29" fmla="*/ 1888 h 206"/>
                <a:gd name="T30" fmla="*/ 1072 w 172"/>
                <a:gd name="T31" fmla="*/ 2163 h 206"/>
                <a:gd name="T32" fmla="*/ 1072 w 172"/>
                <a:gd name="T33" fmla="*/ 2268 h 206"/>
                <a:gd name="T34" fmla="*/ 820 w 172"/>
                <a:gd name="T35" fmla="*/ 2603 h 206"/>
                <a:gd name="T36" fmla="*/ 651 w 172"/>
                <a:gd name="T37" fmla="*/ 2626 h 206"/>
                <a:gd name="T38" fmla="*/ 504 w 172"/>
                <a:gd name="T39" fmla="*/ 2791 h 206"/>
                <a:gd name="T40" fmla="*/ 229 w 172"/>
                <a:gd name="T41" fmla="*/ 2942 h 206"/>
                <a:gd name="T42" fmla="*/ 64 w 172"/>
                <a:gd name="T43" fmla="*/ 3089 h 206"/>
                <a:gd name="T44" fmla="*/ 23 w 172"/>
                <a:gd name="T45" fmla="*/ 3235 h 206"/>
                <a:gd name="T46" fmla="*/ 23 w 172"/>
                <a:gd name="T47" fmla="*/ 3318 h 206"/>
                <a:gd name="T48" fmla="*/ 0 w 172"/>
                <a:gd name="T49" fmla="*/ 3464 h 206"/>
                <a:gd name="T50" fmla="*/ 23 w 172"/>
                <a:gd name="T51" fmla="*/ 3634 h 206"/>
                <a:gd name="T52" fmla="*/ 147 w 172"/>
                <a:gd name="T53" fmla="*/ 3739 h 206"/>
                <a:gd name="T54" fmla="*/ 64 w 172"/>
                <a:gd name="T55" fmla="*/ 3845 h 206"/>
                <a:gd name="T56" fmla="*/ 147 w 172"/>
                <a:gd name="T57" fmla="*/ 3968 h 206"/>
                <a:gd name="T58" fmla="*/ 64 w 172"/>
                <a:gd name="T59" fmla="*/ 4051 h 206"/>
                <a:gd name="T60" fmla="*/ 147 w 172"/>
                <a:gd name="T61" fmla="*/ 4179 h 206"/>
                <a:gd name="T62" fmla="*/ 275 w 172"/>
                <a:gd name="T63" fmla="*/ 4326 h 206"/>
                <a:gd name="T64" fmla="*/ 733 w 172"/>
                <a:gd name="T65" fmla="*/ 4138 h 206"/>
                <a:gd name="T66" fmla="*/ 944 w 172"/>
                <a:gd name="T67" fmla="*/ 4033 h 206"/>
                <a:gd name="T68" fmla="*/ 1026 w 172"/>
                <a:gd name="T69" fmla="*/ 3845 h 206"/>
                <a:gd name="T70" fmla="*/ 1132 w 172"/>
                <a:gd name="T71" fmla="*/ 4051 h 206"/>
                <a:gd name="T72" fmla="*/ 1324 w 172"/>
                <a:gd name="T73" fmla="*/ 3739 h 206"/>
                <a:gd name="T74" fmla="*/ 1384 w 172"/>
                <a:gd name="T75" fmla="*/ 3295 h 206"/>
                <a:gd name="T76" fmla="*/ 1237 w 172"/>
                <a:gd name="T77" fmla="*/ 2667 h 206"/>
                <a:gd name="T78" fmla="*/ 1576 w 172"/>
                <a:gd name="T79" fmla="*/ 2333 h 206"/>
                <a:gd name="T80" fmla="*/ 1594 w 172"/>
                <a:gd name="T81" fmla="*/ 1806 h 206"/>
                <a:gd name="T82" fmla="*/ 1869 w 172"/>
                <a:gd name="T83" fmla="*/ 1448 h 206"/>
                <a:gd name="T84" fmla="*/ 1929 w 172"/>
                <a:gd name="T85" fmla="*/ 1114 h 206"/>
                <a:gd name="T86" fmla="*/ 2309 w 172"/>
                <a:gd name="T87" fmla="*/ 1031 h 206"/>
                <a:gd name="T88" fmla="*/ 2309 w 172"/>
                <a:gd name="T89" fmla="*/ 756 h 206"/>
                <a:gd name="T90" fmla="*/ 2813 w 172"/>
                <a:gd name="T91" fmla="*/ 756 h 206"/>
                <a:gd name="T92" fmla="*/ 3024 w 172"/>
                <a:gd name="T93" fmla="*/ 440 h 206"/>
                <a:gd name="T94" fmla="*/ 3399 w 172"/>
                <a:gd name="T95" fmla="*/ 399 h 206"/>
                <a:gd name="T96" fmla="*/ 3610 w 172"/>
                <a:gd name="T97" fmla="*/ 357 h 2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206"/>
                <a:gd name="T149" fmla="*/ 172 w 172"/>
                <a:gd name="T150" fmla="*/ 206 h 2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206">
                  <a:moveTo>
                    <a:pt x="159" y="12"/>
                  </a:moveTo>
                  <a:lnTo>
                    <a:pt x="165" y="10"/>
                  </a:lnTo>
                  <a:lnTo>
                    <a:pt x="171" y="4"/>
                  </a:lnTo>
                  <a:lnTo>
                    <a:pt x="159" y="1"/>
                  </a:lnTo>
                  <a:lnTo>
                    <a:pt x="156" y="1"/>
                  </a:lnTo>
                  <a:lnTo>
                    <a:pt x="155" y="3"/>
                  </a:lnTo>
                  <a:lnTo>
                    <a:pt x="152" y="7"/>
                  </a:lnTo>
                  <a:lnTo>
                    <a:pt x="151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5" y="3"/>
                  </a:lnTo>
                  <a:lnTo>
                    <a:pt x="145" y="7"/>
                  </a:lnTo>
                  <a:lnTo>
                    <a:pt x="142" y="3"/>
                  </a:lnTo>
                  <a:lnTo>
                    <a:pt x="138" y="14"/>
                  </a:lnTo>
                  <a:lnTo>
                    <a:pt x="137" y="5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10"/>
                  </a:lnTo>
                  <a:lnTo>
                    <a:pt x="123" y="14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14" y="19"/>
                  </a:lnTo>
                  <a:lnTo>
                    <a:pt x="113" y="22"/>
                  </a:lnTo>
                  <a:lnTo>
                    <a:pt x="110" y="24"/>
                  </a:lnTo>
                  <a:lnTo>
                    <a:pt x="106" y="24"/>
                  </a:lnTo>
                  <a:lnTo>
                    <a:pt x="104" y="21"/>
                  </a:lnTo>
                  <a:lnTo>
                    <a:pt x="101" y="21"/>
                  </a:lnTo>
                  <a:lnTo>
                    <a:pt x="96" y="25"/>
                  </a:lnTo>
                  <a:lnTo>
                    <a:pt x="92" y="29"/>
                  </a:lnTo>
                  <a:lnTo>
                    <a:pt x="87" y="36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85" y="45"/>
                  </a:lnTo>
                  <a:lnTo>
                    <a:pt x="82" y="45"/>
                  </a:lnTo>
                  <a:lnTo>
                    <a:pt x="83" y="51"/>
                  </a:lnTo>
                  <a:lnTo>
                    <a:pt x="79" y="55"/>
                  </a:lnTo>
                  <a:lnTo>
                    <a:pt x="77" y="58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3" y="65"/>
                  </a:lnTo>
                  <a:lnTo>
                    <a:pt x="73" y="68"/>
                  </a:lnTo>
                  <a:lnTo>
                    <a:pt x="69" y="70"/>
                  </a:lnTo>
                  <a:lnTo>
                    <a:pt x="68" y="76"/>
                  </a:lnTo>
                  <a:lnTo>
                    <a:pt x="61" y="90"/>
                  </a:lnTo>
                  <a:lnTo>
                    <a:pt x="59" y="99"/>
                  </a:lnTo>
                  <a:lnTo>
                    <a:pt x="56" y="101"/>
                  </a:lnTo>
                  <a:lnTo>
                    <a:pt x="51" y="103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1" y="108"/>
                  </a:lnTo>
                  <a:lnTo>
                    <a:pt x="45" y="116"/>
                  </a:lnTo>
                  <a:lnTo>
                    <a:pt x="41" y="123"/>
                  </a:lnTo>
                  <a:lnTo>
                    <a:pt x="39" y="124"/>
                  </a:lnTo>
                  <a:lnTo>
                    <a:pt x="38" y="125"/>
                  </a:lnTo>
                  <a:lnTo>
                    <a:pt x="34" y="124"/>
                  </a:lnTo>
                  <a:lnTo>
                    <a:pt x="31" y="125"/>
                  </a:lnTo>
                  <a:lnTo>
                    <a:pt x="30" y="127"/>
                  </a:lnTo>
                  <a:lnTo>
                    <a:pt x="28" y="130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7" y="137"/>
                  </a:lnTo>
                  <a:lnTo>
                    <a:pt x="11" y="140"/>
                  </a:lnTo>
                  <a:lnTo>
                    <a:pt x="8" y="142"/>
                  </a:lnTo>
                  <a:lnTo>
                    <a:pt x="7" y="145"/>
                  </a:lnTo>
                  <a:lnTo>
                    <a:pt x="3" y="147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3" y="155"/>
                  </a:lnTo>
                  <a:lnTo>
                    <a:pt x="3" y="157"/>
                  </a:lnTo>
                  <a:lnTo>
                    <a:pt x="1" y="158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0" y="165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1" y="181"/>
                  </a:lnTo>
                  <a:lnTo>
                    <a:pt x="7" y="178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3" y="183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7" y="189"/>
                  </a:lnTo>
                  <a:lnTo>
                    <a:pt x="7" y="190"/>
                  </a:lnTo>
                  <a:lnTo>
                    <a:pt x="4" y="193"/>
                  </a:lnTo>
                  <a:lnTo>
                    <a:pt x="3" y="193"/>
                  </a:lnTo>
                  <a:lnTo>
                    <a:pt x="1" y="193"/>
                  </a:lnTo>
                  <a:lnTo>
                    <a:pt x="3" y="196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15" y="203"/>
                  </a:lnTo>
                  <a:lnTo>
                    <a:pt x="13" y="206"/>
                  </a:lnTo>
                  <a:lnTo>
                    <a:pt x="22" y="206"/>
                  </a:lnTo>
                  <a:lnTo>
                    <a:pt x="31" y="203"/>
                  </a:lnTo>
                  <a:lnTo>
                    <a:pt x="35" y="197"/>
                  </a:lnTo>
                  <a:lnTo>
                    <a:pt x="39" y="192"/>
                  </a:lnTo>
                  <a:lnTo>
                    <a:pt x="42" y="193"/>
                  </a:lnTo>
                  <a:lnTo>
                    <a:pt x="45" y="192"/>
                  </a:lnTo>
                  <a:lnTo>
                    <a:pt x="46" y="188"/>
                  </a:lnTo>
                  <a:lnTo>
                    <a:pt x="46" y="183"/>
                  </a:lnTo>
                  <a:lnTo>
                    <a:pt x="49" y="183"/>
                  </a:lnTo>
                  <a:lnTo>
                    <a:pt x="51" y="186"/>
                  </a:lnTo>
                  <a:lnTo>
                    <a:pt x="52" y="190"/>
                  </a:lnTo>
                  <a:lnTo>
                    <a:pt x="54" y="193"/>
                  </a:lnTo>
                  <a:lnTo>
                    <a:pt x="56" y="193"/>
                  </a:lnTo>
                  <a:lnTo>
                    <a:pt x="59" y="181"/>
                  </a:lnTo>
                  <a:lnTo>
                    <a:pt x="63" y="178"/>
                  </a:lnTo>
                  <a:lnTo>
                    <a:pt x="63" y="166"/>
                  </a:lnTo>
                  <a:lnTo>
                    <a:pt x="66" y="162"/>
                  </a:lnTo>
                  <a:lnTo>
                    <a:pt x="66" y="157"/>
                  </a:lnTo>
                  <a:lnTo>
                    <a:pt x="61" y="152"/>
                  </a:lnTo>
                  <a:lnTo>
                    <a:pt x="61" y="142"/>
                  </a:lnTo>
                  <a:lnTo>
                    <a:pt x="59" y="127"/>
                  </a:lnTo>
                  <a:lnTo>
                    <a:pt x="63" y="118"/>
                  </a:lnTo>
                  <a:lnTo>
                    <a:pt x="73" y="118"/>
                  </a:lnTo>
                  <a:lnTo>
                    <a:pt x="75" y="111"/>
                  </a:lnTo>
                  <a:lnTo>
                    <a:pt x="69" y="108"/>
                  </a:lnTo>
                  <a:lnTo>
                    <a:pt x="76" y="99"/>
                  </a:lnTo>
                  <a:lnTo>
                    <a:pt x="76" y="86"/>
                  </a:lnTo>
                  <a:lnTo>
                    <a:pt x="82" y="83"/>
                  </a:lnTo>
                  <a:lnTo>
                    <a:pt x="82" y="76"/>
                  </a:lnTo>
                  <a:lnTo>
                    <a:pt x="89" y="69"/>
                  </a:lnTo>
                  <a:lnTo>
                    <a:pt x="87" y="65"/>
                  </a:lnTo>
                  <a:lnTo>
                    <a:pt x="87" y="58"/>
                  </a:lnTo>
                  <a:lnTo>
                    <a:pt x="92" y="53"/>
                  </a:lnTo>
                  <a:lnTo>
                    <a:pt x="97" y="53"/>
                  </a:lnTo>
                  <a:lnTo>
                    <a:pt x="100" y="46"/>
                  </a:lnTo>
                  <a:lnTo>
                    <a:pt x="110" y="49"/>
                  </a:lnTo>
                  <a:lnTo>
                    <a:pt x="110" y="39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16" y="32"/>
                  </a:lnTo>
                  <a:lnTo>
                    <a:pt x="128" y="39"/>
                  </a:lnTo>
                  <a:lnTo>
                    <a:pt x="134" y="36"/>
                  </a:lnTo>
                  <a:lnTo>
                    <a:pt x="141" y="39"/>
                  </a:lnTo>
                  <a:lnTo>
                    <a:pt x="144" y="29"/>
                  </a:lnTo>
                  <a:lnTo>
                    <a:pt x="144" y="21"/>
                  </a:lnTo>
                  <a:lnTo>
                    <a:pt x="148" y="17"/>
                  </a:lnTo>
                  <a:lnTo>
                    <a:pt x="154" y="17"/>
                  </a:lnTo>
                  <a:lnTo>
                    <a:pt x="162" y="19"/>
                  </a:lnTo>
                  <a:lnTo>
                    <a:pt x="165" y="25"/>
                  </a:lnTo>
                  <a:lnTo>
                    <a:pt x="168" y="21"/>
                  </a:lnTo>
                  <a:lnTo>
                    <a:pt x="172" y="17"/>
                  </a:lnTo>
                  <a:lnTo>
                    <a:pt x="172" y="14"/>
                  </a:lnTo>
                  <a:lnTo>
                    <a:pt x="159" y="12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7" name="Freeform 1401"/>
            <p:cNvSpPr>
              <a:spLocks noChangeAspect="1"/>
            </p:cNvSpPr>
            <p:nvPr/>
          </p:nvSpPr>
          <p:spPr bwMode="auto">
            <a:xfrm>
              <a:off x="1778" y="1027"/>
              <a:ext cx="473" cy="709"/>
            </a:xfrm>
            <a:custGeom>
              <a:avLst/>
              <a:gdLst>
                <a:gd name="T0" fmla="*/ 1837 w 103"/>
                <a:gd name="T1" fmla="*/ 1821 h 155"/>
                <a:gd name="T2" fmla="*/ 1791 w 103"/>
                <a:gd name="T3" fmla="*/ 1569 h 155"/>
                <a:gd name="T4" fmla="*/ 1580 w 103"/>
                <a:gd name="T5" fmla="*/ 1317 h 155"/>
                <a:gd name="T6" fmla="*/ 1520 w 103"/>
                <a:gd name="T7" fmla="*/ 1066 h 155"/>
                <a:gd name="T8" fmla="*/ 1391 w 103"/>
                <a:gd name="T9" fmla="*/ 650 h 155"/>
                <a:gd name="T10" fmla="*/ 1180 w 103"/>
                <a:gd name="T11" fmla="*/ 521 h 155"/>
                <a:gd name="T12" fmla="*/ 1116 w 103"/>
                <a:gd name="T13" fmla="*/ 229 h 155"/>
                <a:gd name="T14" fmla="*/ 1098 w 103"/>
                <a:gd name="T15" fmla="*/ 82 h 155"/>
                <a:gd name="T16" fmla="*/ 804 w 103"/>
                <a:gd name="T17" fmla="*/ 0 h 155"/>
                <a:gd name="T18" fmla="*/ 716 w 103"/>
                <a:gd name="T19" fmla="*/ 293 h 155"/>
                <a:gd name="T20" fmla="*/ 505 w 103"/>
                <a:gd name="T21" fmla="*/ 439 h 155"/>
                <a:gd name="T22" fmla="*/ 129 w 103"/>
                <a:gd name="T23" fmla="*/ 357 h 155"/>
                <a:gd name="T24" fmla="*/ 129 w 103"/>
                <a:gd name="T25" fmla="*/ 567 h 155"/>
                <a:gd name="T26" fmla="*/ 464 w 103"/>
                <a:gd name="T27" fmla="*/ 755 h 155"/>
                <a:gd name="T28" fmla="*/ 592 w 103"/>
                <a:gd name="T29" fmla="*/ 942 h 155"/>
                <a:gd name="T30" fmla="*/ 634 w 103"/>
                <a:gd name="T31" fmla="*/ 1171 h 155"/>
                <a:gd name="T32" fmla="*/ 716 w 103"/>
                <a:gd name="T33" fmla="*/ 1400 h 155"/>
                <a:gd name="T34" fmla="*/ 886 w 103"/>
                <a:gd name="T35" fmla="*/ 1464 h 155"/>
                <a:gd name="T36" fmla="*/ 951 w 103"/>
                <a:gd name="T37" fmla="*/ 1528 h 155"/>
                <a:gd name="T38" fmla="*/ 951 w 103"/>
                <a:gd name="T39" fmla="*/ 1610 h 155"/>
                <a:gd name="T40" fmla="*/ 634 w 103"/>
                <a:gd name="T41" fmla="*/ 2113 h 155"/>
                <a:gd name="T42" fmla="*/ 464 w 103"/>
                <a:gd name="T43" fmla="*/ 2301 h 155"/>
                <a:gd name="T44" fmla="*/ 505 w 103"/>
                <a:gd name="T45" fmla="*/ 2511 h 155"/>
                <a:gd name="T46" fmla="*/ 634 w 103"/>
                <a:gd name="T47" fmla="*/ 2763 h 155"/>
                <a:gd name="T48" fmla="*/ 634 w 103"/>
                <a:gd name="T49" fmla="*/ 2950 h 155"/>
                <a:gd name="T50" fmla="*/ 781 w 103"/>
                <a:gd name="T51" fmla="*/ 3097 h 155"/>
                <a:gd name="T52" fmla="*/ 822 w 103"/>
                <a:gd name="T53" fmla="*/ 3243 h 155"/>
                <a:gd name="T54" fmla="*/ 1010 w 103"/>
                <a:gd name="T55" fmla="*/ 3220 h 155"/>
                <a:gd name="T56" fmla="*/ 1368 w 103"/>
                <a:gd name="T57" fmla="*/ 3033 h 155"/>
                <a:gd name="T58" fmla="*/ 1814 w 103"/>
                <a:gd name="T59" fmla="*/ 2827 h 155"/>
                <a:gd name="T60" fmla="*/ 2025 w 103"/>
                <a:gd name="T61" fmla="*/ 2429 h 155"/>
                <a:gd name="T62" fmla="*/ 2172 w 103"/>
                <a:gd name="T63" fmla="*/ 2072 h 1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55"/>
                <a:gd name="T98" fmla="*/ 103 w 103"/>
                <a:gd name="T99" fmla="*/ 155 h 1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55">
                  <a:moveTo>
                    <a:pt x="96" y="93"/>
                  </a:moveTo>
                  <a:lnTo>
                    <a:pt x="87" y="87"/>
                  </a:lnTo>
                  <a:lnTo>
                    <a:pt x="90" y="82"/>
                  </a:lnTo>
                  <a:lnTo>
                    <a:pt x="85" y="75"/>
                  </a:lnTo>
                  <a:lnTo>
                    <a:pt x="76" y="70"/>
                  </a:lnTo>
                  <a:lnTo>
                    <a:pt x="75" y="63"/>
                  </a:lnTo>
                  <a:lnTo>
                    <a:pt x="80" y="58"/>
                  </a:lnTo>
                  <a:lnTo>
                    <a:pt x="72" y="51"/>
                  </a:lnTo>
                  <a:lnTo>
                    <a:pt x="65" y="38"/>
                  </a:lnTo>
                  <a:lnTo>
                    <a:pt x="66" y="31"/>
                  </a:lnTo>
                  <a:lnTo>
                    <a:pt x="62" y="27"/>
                  </a:lnTo>
                  <a:lnTo>
                    <a:pt x="56" y="25"/>
                  </a:lnTo>
                  <a:lnTo>
                    <a:pt x="52" y="17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4" y="5"/>
                  </a:lnTo>
                  <a:lnTo>
                    <a:pt x="34" y="1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8" y="22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6" y="27"/>
                  </a:lnTo>
                  <a:lnTo>
                    <a:pt x="18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8" y="45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42" y="70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6" y="75"/>
                  </a:lnTo>
                  <a:lnTo>
                    <a:pt x="45" y="77"/>
                  </a:lnTo>
                  <a:lnTo>
                    <a:pt x="41" y="84"/>
                  </a:lnTo>
                  <a:lnTo>
                    <a:pt x="30" y="101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4" y="120"/>
                  </a:lnTo>
                  <a:lnTo>
                    <a:pt x="27" y="128"/>
                  </a:lnTo>
                  <a:lnTo>
                    <a:pt x="30" y="132"/>
                  </a:lnTo>
                  <a:lnTo>
                    <a:pt x="30" y="137"/>
                  </a:lnTo>
                  <a:lnTo>
                    <a:pt x="30" y="141"/>
                  </a:lnTo>
                  <a:lnTo>
                    <a:pt x="32" y="145"/>
                  </a:lnTo>
                  <a:lnTo>
                    <a:pt x="37" y="148"/>
                  </a:lnTo>
                  <a:lnTo>
                    <a:pt x="41" y="149"/>
                  </a:lnTo>
                  <a:lnTo>
                    <a:pt x="39" y="155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52" y="152"/>
                  </a:lnTo>
                  <a:lnTo>
                    <a:pt x="65" y="145"/>
                  </a:lnTo>
                  <a:lnTo>
                    <a:pt x="76" y="141"/>
                  </a:lnTo>
                  <a:lnTo>
                    <a:pt x="86" y="135"/>
                  </a:lnTo>
                  <a:lnTo>
                    <a:pt x="90" y="124"/>
                  </a:lnTo>
                  <a:lnTo>
                    <a:pt x="96" y="116"/>
                  </a:lnTo>
                  <a:lnTo>
                    <a:pt x="101" y="107"/>
                  </a:lnTo>
                  <a:lnTo>
                    <a:pt x="103" y="99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8" name="Freeform 1403"/>
            <p:cNvSpPr>
              <a:spLocks noChangeAspect="1"/>
            </p:cNvSpPr>
            <p:nvPr/>
          </p:nvSpPr>
          <p:spPr bwMode="auto">
            <a:xfrm>
              <a:off x="374" y="2757"/>
              <a:ext cx="709" cy="532"/>
            </a:xfrm>
            <a:custGeom>
              <a:avLst/>
              <a:gdLst>
                <a:gd name="T0" fmla="*/ 3120 w 155"/>
                <a:gd name="T1" fmla="*/ 862 h 116"/>
                <a:gd name="T2" fmla="*/ 2781 w 155"/>
                <a:gd name="T3" fmla="*/ 757 h 116"/>
                <a:gd name="T4" fmla="*/ 2447 w 155"/>
                <a:gd name="T5" fmla="*/ 715 h 116"/>
                <a:gd name="T6" fmla="*/ 2324 w 155"/>
                <a:gd name="T7" fmla="*/ 610 h 116"/>
                <a:gd name="T8" fmla="*/ 2113 w 155"/>
                <a:gd name="T9" fmla="*/ 482 h 116"/>
                <a:gd name="T10" fmla="*/ 1944 w 155"/>
                <a:gd name="T11" fmla="*/ 358 h 116"/>
                <a:gd name="T12" fmla="*/ 1798 w 155"/>
                <a:gd name="T13" fmla="*/ 335 h 116"/>
                <a:gd name="T14" fmla="*/ 1610 w 155"/>
                <a:gd name="T15" fmla="*/ 335 h 116"/>
                <a:gd name="T16" fmla="*/ 1400 w 155"/>
                <a:gd name="T17" fmla="*/ 275 h 116"/>
                <a:gd name="T18" fmla="*/ 1047 w 155"/>
                <a:gd name="T19" fmla="*/ 147 h 116"/>
                <a:gd name="T20" fmla="*/ 878 w 155"/>
                <a:gd name="T21" fmla="*/ 128 h 116"/>
                <a:gd name="T22" fmla="*/ 544 w 155"/>
                <a:gd name="T23" fmla="*/ 41 h 116"/>
                <a:gd name="T24" fmla="*/ 462 w 155"/>
                <a:gd name="T25" fmla="*/ 0 h 116"/>
                <a:gd name="T26" fmla="*/ 375 w 155"/>
                <a:gd name="T27" fmla="*/ 0 h 116"/>
                <a:gd name="T28" fmla="*/ 293 w 155"/>
                <a:gd name="T29" fmla="*/ 64 h 116"/>
                <a:gd name="T30" fmla="*/ 41 w 155"/>
                <a:gd name="T31" fmla="*/ 128 h 116"/>
                <a:gd name="T32" fmla="*/ 82 w 155"/>
                <a:gd name="T33" fmla="*/ 211 h 116"/>
                <a:gd name="T34" fmla="*/ 82 w 155"/>
                <a:gd name="T35" fmla="*/ 335 h 116"/>
                <a:gd name="T36" fmla="*/ 169 w 155"/>
                <a:gd name="T37" fmla="*/ 440 h 116"/>
                <a:gd name="T38" fmla="*/ 229 w 155"/>
                <a:gd name="T39" fmla="*/ 504 h 116"/>
                <a:gd name="T40" fmla="*/ 252 w 155"/>
                <a:gd name="T41" fmla="*/ 546 h 116"/>
                <a:gd name="T42" fmla="*/ 375 w 155"/>
                <a:gd name="T43" fmla="*/ 610 h 116"/>
                <a:gd name="T44" fmla="*/ 521 w 155"/>
                <a:gd name="T45" fmla="*/ 569 h 116"/>
                <a:gd name="T46" fmla="*/ 650 w 155"/>
                <a:gd name="T47" fmla="*/ 651 h 116"/>
                <a:gd name="T48" fmla="*/ 668 w 155"/>
                <a:gd name="T49" fmla="*/ 693 h 116"/>
                <a:gd name="T50" fmla="*/ 691 w 155"/>
                <a:gd name="T51" fmla="*/ 757 h 116"/>
                <a:gd name="T52" fmla="*/ 544 w 155"/>
                <a:gd name="T53" fmla="*/ 839 h 116"/>
                <a:gd name="T54" fmla="*/ 462 w 155"/>
                <a:gd name="T55" fmla="*/ 926 h 116"/>
                <a:gd name="T56" fmla="*/ 439 w 155"/>
                <a:gd name="T57" fmla="*/ 1073 h 116"/>
                <a:gd name="T58" fmla="*/ 375 w 155"/>
                <a:gd name="T59" fmla="*/ 1114 h 116"/>
                <a:gd name="T60" fmla="*/ 334 w 155"/>
                <a:gd name="T61" fmla="*/ 1220 h 116"/>
                <a:gd name="T62" fmla="*/ 188 w 155"/>
                <a:gd name="T63" fmla="*/ 1261 h 116"/>
                <a:gd name="T64" fmla="*/ 293 w 155"/>
                <a:gd name="T65" fmla="*/ 1449 h 116"/>
                <a:gd name="T66" fmla="*/ 293 w 155"/>
                <a:gd name="T67" fmla="*/ 1495 h 116"/>
                <a:gd name="T68" fmla="*/ 169 w 155"/>
                <a:gd name="T69" fmla="*/ 1555 h 116"/>
                <a:gd name="T70" fmla="*/ 169 w 155"/>
                <a:gd name="T71" fmla="*/ 1660 h 116"/>
                <a:gd name="T72" fmla="*/ 229 w 155"/>
                <a:gd name="T73" fmla="*/ 1724 h 116"/>
                <a:gd name="T74" fmla="*/ 41 w 155"/>
                <a:gd name="T75" fmla="*/ 1853 h 116"/>
                <a:gd name="T76" fmla="*/ 0 w 155"/>
                <a:gd name="T77" fmla="*/ 2000 h 116"/>
                <a:gd name="T78" fmla="*/ 169 w 155"/>
                <a:gd name="T79" fmla="*/ 2018 h 116"/>
                <a:gd name="T80" fmla="*/ 293 w 155"/>
                <a:gd name="T81" fmla="*/ 2146 h 116"/>
                <a:gd name="T82" fmla="*/ 316 w 155"/>
                <a:gd name="T83" fmla="*/ 2357 h 116"/>
                <a:gd name="T84" fmla="*/ 585 w 155"/>
                <a:gd name="T85" fmla="*/ 2376 h 116"/>
                <a:gd name="T86" fmla="*/ 796 w 155"/>
                <a:gd name="T87" fmla="*/ 2311 h 116"/>
                <a:gd name="T88" fmla="*/ 1025 w 155"/>
                <a:gd name="T89" fmla="*/ 2311 h 116"/>
                <a:gd name="T90" fmla="*/ 1464 w 155"/>
                <a:gd name="T91" fmla="*/ 2376 h 116"/>
                <a:gd name="T92" fmla="*/ 1610 w 155"/>
                <a:gd name="T93" fmla="*/ 2311 h 116"/>
                <a:gd name="T94" fmla="*/ 1756 w 155"/>
                <a:gd name="T95" fmla="*/ 2165 h 116"/>
                <a:gd name="T96" fmla="*/ 1944 w 155"/>
                <a:gd name="T97" fmla="*/ 2123 h 116"/>
                <a:gd name="T98" fmla="*/ 2113 w 155"/>
                <a:gd name="T99" fmla="*/ 1912 h 116"/>
                <a:gd name="T100" fmla="*/ 2177 w 155"/>
                <a:gd name="T101" fmla="*/ 1701 h 116"/>
                <a:gd name="T102" fmla="*/ 2260 w 155"/>
                <a:gd name="T103" fmla="*/ 1513 h 116"/>
                <a:gd name="T104" fmla="*/ 2488 w 155"/>
                <a:gd name="T105" fmla="*/ 1284 h 116"/>
                <a:gd name="T106" fmla="*/ 2530 w 155"/>
                <a:gd name="T107" fmla="*/ 1197 h 116"/>
                <a:gd name="T108" fmla="*/ 2740 w 155"/>
                <a:gd name="T109" fmla="*/ 1137 h 116"/>
                <a:gd name="T110" fmla="*/ 3202 w 155"/>
                <a:gd name="T111" fmla="*/ 945 h 116"/>
                <a:gd name="T112" fmla="*/ 3243 w 155"/>
                <a:gd name="T113" fmla="*/ 926 h 116"/>
                <a:gd name="T114" fmla="*/ 3179 w 155"/>
                <a:gd name="T115" fmla="*/ 903 h 1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116"/>
                <a:gd name="T176" fmla="*/ 155 w 155"/>
                <a:gd name="T177" fmla="*/ 116 h 1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116">
                  <a:moveTo>
                    <a:pt x="152" y="43"/>
                  </a:moveTo>
                  <a:lnTo>
                    <a:pt x="149" y="41"/>
                  </a:lnTo>
                  <a:lnTo>
                    <a:pt x="141" y="38"/>
                  </a:lnTo>
                  <a:lnTo>
                    <a:pt x="133" y="36"/>
                  </a:lnTo>
                  <a:lnTo>
                    <a:pt x="125" y="34"/>
                  </a:lnTo>
                  <a:lnTo>
                    <a:pt x="117" y="34"/>
                  </a:lnTo>
                  <a:lnTo>
                    <a:pt x="115" y="31"/>
                  </a:lnTo>
                  <a:lnTo>
                    <a:pt x="111" y="29"/>
                  </a:lnTo>
                  <a:lnTo>
                    <a:pt x="105" y="27"/>
                  </a:lnTo>
                  <a:lnTo>
                    <a:pt x="101" y="23"/>
                  </a:lnTo>
                  <a:lnTo>
                    <a:pt x="94" y="19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6"/>
                  </a:lnTo>
                  <a:lnTo>
                    <a:pt x="81" y="14"/>
                  </a:lnTo>
                  <a:lnTo>
                    <a:pt x="77" y="16"/>
                  </a:lnTo>
                  <a:lnTo>
                    <a:pt x="71" y="13"/>
                  </a:lnTo>
                  <a:lnTo>
                    <a:pt x="67" y="13"/>
                  </a:lnTo>
                  <a:lnTo>
                    <a:pt x="62" y="12"/>
                  </a:lnTo>
                  <a:lnTo>
                    <a:pt x="50" y="7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5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2" y="41"/>
                  </a:lnTo>
                  <a:lnTo>
                    <a:pt x="22" y="44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7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9" y="60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9" y="72"/>
                  </a:lnTo>
                  <a:lnTo>
                    <a:pt x="8" y="74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8" y="85"/>
                  </a:lnTo>
                  <a:lnTo>
                    <a:pt x="2" y="88"/>
                  </a:lnTo>
                  <a:lnTo>
                    <a:pt x="1" y="91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8" y="96"/>
                  </a:lnTo>
                  <a:lnTo>
                    <a:pt x="12" y="99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9" y="116"/>
                  </a:lnTo>
                  <a:lnTo>
                    <a:pt x="28" y="113"/>
                  </a:lnTo>
                  <a:lnTo>
                    <a:pt x="32" y="112"/>
                  </a:lnTo>
                  <a:lnTo>
                    <a:pt x="38" y="110"/>
                  </a:lnTo>
                  <a:lnTo>
                    <a:pt x="43" y="109"/>
                  </a:lnTo>
                  <a:lnTo>
                    <a:pt x="49" y="110"/>
                  </a:lnTo>
                  <a:lnTo>
                    <a:pt x="60" y="112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7" y="110"/>
                  </a:lnTo>
                  <a:lnTo>
                    <a:pt x="78" y="106"/>
                  </a:lnTo>
                  <a:lnTo>
                    <a:pt x="84" y="103"/>
                  </a:lnTo>
                  <a:lnTo>
                    <a:pt x="94" y="103"/>
                  </a:lnTo>
                  <a:lnTo>
                    <a:pt x="93" y="101"/>
                  </a:lnTo>
                  <a:lnTo>
                    <a:pt x="94" y="98"/>
                  </a:lnTo>
                  <a:lnTo>
                    <a:pt x="101" y="91"/>
                  </a:lnTo>
                  <a:lnTo>
                    <a:pt x="108" y="88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8" y="72"/>
                  </a:lnTo>
                  <a:lnTo>
                    <a:pt x="114" y="65"/>
                  </a:lnTo>
                  <a:lnTo>
                    <a:pt x="119" y="61"/>
                  </a:lnTo>
                  <a:lnTo>
                    <a:pt x="121" y="61"/>
                  </a:lnTo>
                  <a:lnTo>
                    <a:pt x="121" y="57"/>
                  </a:lnTo>
                  <a:lnTo>
                    <a:pt x="125" y="54"/>
                  </a:lnTo>
                  <a:lnTo>
                    <a:pt x="131" y="54"/>
                  </a:lnTo>
                  <a:lnTo>
                    <a:pt x="141" y="53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5" y="44"/>
                  </a:lnTo>
                  <a:lnTo>
                    <a:pt x="155" y="41"/>
                  </a:lnTo>
                  <a:lnTo>
                    <a:pt x="152" y="4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49" name="Freeform 1407"/>
            <p:cNvSpPr>
              <a:spLocks noChangeAspect="1"/>
            </p:cNvSpPr>
            <p:nvPr/>
          </p:nvSpPr>
          <p:spPr bwMode="auto">
            <a:xfrm>
              <a:off x="374" y="2757"/>
              <a:ext cx="709" cy="532"/>
            </a:xfrm>
            <a:custGeom>
              <a:avLst/>
              <a:gdLst>
                <a:gd name="T0" fmla="*/ 3120 w 155"/>
                <a:gd name="T1" fmla="*/ 862 h 116"/>
                <a:gd name="T2" fmla="*/ 2781 w 155"/>
                <a:gd name="T3" fmla="*/ 757 h 116"/>
                <a:gd name="T4" fmla="*/ 2447 w 155"/>
                <a:gd name="T5" fmla="*/ 715 h 116"/>
                <a:gd name="T6" fmla="*/ 2324 w 155"/>
                <a:gd name="T7" fmla="*/ 610 h 116"/>
                <a:gd name="T8" fmla="*/ 2113 w 155"/>
                <a:gd name="T9" fmla="*/ 482 h 116"/>
                <a:gd name="T10" fmla="*/ 1944 w 155"/>
                <a:gd name="T11" fmla="*/ 358 h 116"/>
                <a:gd name="T12" fmla="*/ 1798 w 155"/>
                <a:gd name="T13" fmla="*/ 335 h 116"/>
                <a:gd name="T14" fmla="*/ 1610 w 155"/>
                <a:gd name="T15" fmla="*/ 335 h 116"/>
                <a:gd name="T16" fmla="*/ 1400 w 155"/>
                <a:gd name="T17" fmla="*/ 275 h 116"/>
                <a:gd name="T18" fmla="*/ 1047 w 155"/>
                <a:gd name="T19" fmla="*/ 147 h 116"/>
                <a:gd name="T20" fmla="*/ 878 w 155"/>
                <a:gd name="T21" fmla="*/ 128 h 116"/>
                <a:gd name="T22" fmla="*/ 544 w 155"/>
                <a:gd name="T23" fmla="*/ 41 h 116"/>
                <a:gd name="T24" fmla="*/ 462 w 155"/>
                <a:gd name="T25" fmla="*/ 0 h 116"/>
                <a:gd name="T26" fmla="*/ 375 w 155"/>
                <a:gd name="T27" fmla="*/ 0 h 116"/>
                <a:gd name="T28" fmla="*/ 293 w 155"/>
                <a:gd name="T29" fmla="*/ 64 h 116"/>
                <a:gd name="T30" fmla="*/ 41 w 155"/>
                <a:gd name="T31" fmla="*/ 128 h 116"/>
                <a:gd name="T32" fmla="*/ 82 w 155"/>
                <a:gd name="T33" fmla="*/ 211 h 116"/>
                <a:gd name="T34" fmla="*/ 82 w 155"/>
                <a:gd name="T35" fmla="*/ 335 h 116"/>
                <a:gd name="T36" fmla="*/ 169 w 155"/>
                <a:gd name="T37" fmla="*/ 440 h 116"/>
                <a:gd name="T38" fmla="*/ 229 w 155"/>
                <a:gd name="T39" fmla="*/ 504 h 116"/>
                <a:gd name="T40" fmla="*/ 252 w 155"/>
                <a:gd name="T41" fmla="*/ 546 h 116"/>
                <a:gd name="T42" fmla="*/ 375 w 155"/>
                <a:gd name="T43" fmla="*/ 610 h 116"/>
                <a:gd name="T44" fmla="*/ 521 w 155"/>
                <a:gd name="T45" fmla="*/ 569 h 116"/>
                <a:gd name="T46" fmla="*/ 650 w 155"/>
                <a:gd name="T47" fmla="*/ 651 h 116"/>
                <a:gd name="T48" fmla="*/ 668 w 155"/>
                <a:gd name="T49" fmla="*/ 693 h 116"/>
                <a:gd name="T50" fmla="*/ 691 w 155"/>
                <a:gd name="T51" fmla="*/ 757 h 116"/>
                <a:gd name="T52" fmla="*/ 544 w 155"/>
                <a:gd name="T53" fmla="*/ 839 h 116"/>
                <a:gd name="T54" fmla="*/ 462 w 155"/>
                <a:gd name="T55" fmla="*/ 926 h 116"/>
                <a:gd name="T56" fmla="*/ 439 w 155"/>
                <a:gd name="T57" fmla="*/ 1073 h 116"/>
                <a:gd name="T58" fmla="*/ 375 w 155"/>
                <a:gd name="T59" fmla="*/ 1114 h 116"/>
                <a:gd name="T60" fmla="*/ 334 w 155"/>
                <a:gd name="T61" fmla="*/ 1220 h 116"/>
                <a:gd name="T62" fmla="*/ 188 w 155"/>
                <a:gd name="T63" fmla="*/ 1261 h 116"/>
                <a:gd name="T64" fmla="*/ 293 w 155"/>
                <a:gd name="T65" fmla="*/ 1449 h 116"/>
                <a:gd name="T66" fmla="*/ 293 w 155"/>
                <a:gd name="T67" fmla="*/ 1495 h 116"/>
                <a:gd name="T68" fmla="*/ 169 w 155"/>
                <a:gd name="T69" fmla="*/ 1555 h 116"/>
                <a:gd name="T70" fmla="*/ 169 w 155"/>
                <a:gd name="T71" fmla="*/ 1660 h 116"/>
                <a:gd name="T72" fmla="*/ 229 w 155"/>
                <a:gd name="T73" fmla="*/ 1724 h 116"/>
                <a:gd name="T74" fmla="*/ 41 w 155"/>
                <a:gd name="T75" fmla="*/ 1853 h 116"/>
                <a:gd name="T76" fmla="*/ 0 w 155"/>
                <a:gd name="T77" fmla="*/ 2000 h 116"/>
                <a:gd name="T78" fmla="*/ 169 w 155"/>
                <a:gd name="T79" fmla="*/ 2018 h 116"/>
                <a:gd name="T80" fmla="*/ 293 w 155"/>
                <a:gd name="T81" fmla="*/ 2146 h 116"/>
                <a:gd name="T82" fmla="*/ 316 w 155"/>
                <a:gd name="T83" fmla="*/ 2357 h 116"/>
                <a:gd name="T84" fmla="*/ 585 w 155"/>
                <a:gd name="T85" fmla="*/ 2376 h 116"/>
                <a:gd name="T86" fmla="*/ 796 w 155"/>
                <a:gd name="T87" fmla="*/ 2311 h 116"/>
                <a:gd name="T88" fmla="*/ 1025 w 155"/>
                <a:gd name="T89" fmla="*/ 2311 h 116"/>
                <a:gd name="T90" fmla="*/ 1464 w 155"/>
                <a:gd name="T91" fmla="*/ 2376 h 116"/>
                <a:gd name="T92" fmla="*/ 1610 w 155"/>
                <a:gd name="T93" fmla="*/ 2311 h 116"/>
                <a:gd name="T94" fmla="*/ 1756 w 155"/>
                <a:gd name="T95" fmla="*/ 2165 h 116"/>
                <a:gd name="T96" fmla="*/ 1944 w 155"/>
                <a:gd name="T97" fmla="*/ 2123 h 116"/>
                <a:gd name="T98" fmla="*/ 2113 w 155"/>
                <a:gd name="T99" fmla="*/ 1912 h 116"/>
                <a:gd name="T100" fmla="*/ 2177 w 155"/>
                <a:gd name="T101" fmla="*/ 1701 h 116"/>
                <a:gd name="T102" fmla="*/ 2260 w 155"/>
                <a:gd name="T103" fmla="*/ 1513 h 116"/>
                <a:gd name="T104" fmla="*/ 2488 w 155"/>
                <a:gd name="T105" fmla="*/ 1284 h 116"/>
                <a:gd name="T106" fmla="*/ 2530 w 155"/>
                <a:gd name="T107" fmla="*/ 1197 h 116"/>
                <a:gd name="T108" fmla="*/ 2740 w 155"/>
                <a:gd name="T109" fmla="*/ 1137 h 116"/>
                <a:gd name="T110" fmla="*/ 3202 w 155"/>
                <a:gd name="T111" fmla="*/ 945 h 116"/>
                <a:gd name="T112" fmla="*/ 3243 w 155"/>
                <a:gd name="T113" fmla="*/ 926 h 116"/>
                <a:gd name="T114" fmla="*/ 3179 w 155"/>
                <a:gd name="T115" fmla="*/ 903 h 1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116"/>
                <a:gd name="T176" fmla="*/ 155 w 155"/>
                <a:gd name="T177" fmla="*/ 116 h 1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116">
                  <a:moveTo>
                    <a:pt x="152" y="43"/>
                  </a:moveTo>
                  <a:lnTo>
                    <a:pt x="149" y="41"/>
                  </a:lnTo>
                  <a:lnTo>
                    <a:pt x="141" y="38"/>
                  </a:lnTo>
                  <a:lnTo>
                    <a:pt x="133" y="36"/>
                  </a:lnTo>
                  <a:lnTo>
                    <a:pt x="125" y="34"/>
                  </a:lnTo>
                  <a:lnTo>
                    <a:pt x="117" y="34"/>
                  </a:lnTo>
                  <a:lnTo>
                    <a:pt x="115" y="31"/>
                  </a:lnTo>
                  <a:lnTo>
                    <a:pt x="111" y="29"/>
                  </a:lnTo>
                  <a:lnTo>
                    <a:pt x="105" y="27"/>
                  </a:lnTo>
                  <a:lnTo>
                    <a:pt x="101" y="23"/>
                  </a:lnTo>
                  <a:lnTo>
                    <a:pt x="94" y="19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6"/>
                  </a:lnTo>
                  <a:lnTo>
                    <a:pt x="81" y="14"/>
                  </a:lnTo>
                  <a:lnTo>
                    <a:pt x="77" y="16"/>
                  </a:lnTo>
                  <a:lnTo>
                    <a:pt x="71" y="13"/>
                  </a:lnTo>
                  <a:lnTo>
                    <a:pt x="67" y="13"/>
                  </a:lnTo>
                  <a:lnTo>
                    <a:pt x="62" y="12"/>
                  </a:lnTo>
                  <a:lnTo>
                    <a:pt x="50" y="7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5" y="27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2" y="41"/>
                  </a:lnTo>
                  <a:lnTo>
                    <a:pt x="22" y="44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7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9" y="60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9" y="72"/>
                  </a:lnTo>
                  <a:lnTo>
                    <a:pt x="8" y="74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8" y="85"/>
                  </a:lnTo>
                  <a:lnTo>
                    <a:pt x="2" y="88"/>
                  </a:lnTo>
                  <a:lnTo>
                    <a:pt x="1" y="91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8" y="96"/>
                  </a:lnTo>
                  <a:lnTo>
                    <a:pt x="12" y="99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9" y="116"/>
                  </a:lnTo>
                  <a:lnTo>
                    <a:pt x="28" y="113"/>
                  </a:lnTo>
                  <a:lnTo>
                    <a:pt x="32" y="112"/>
                  </a:lnTo>
                  <a:lnTo>
                    <a:pt x="38" y="110"/>
                  </a:lnTo>
                  <a:lnTo>
                    <a:pt x="43" y="109"/>
                  </a:lnTo>
                  <a:lnTo>
                    <a:pt x="49" y="110"/>
                  </a:lnTo>
                  <a:lnTo>
                    <a:pt x="60" y="112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7" y="110"/>
                  </a:lnTo>
                  <a:lnTo>
                    <a:pt x="78" y="106"/>
                  </a:lnTo>
                  <a:lnTo>
                    <a:pt x="84" y="103"/>
                  </a:lnTo>
                  <a:lnTo>
                    <a:pt x="94" y="103"/>
                  </a:lnTo>
                  <a:lnTo>
                    <a:pt x="93" y="101"/>
                  </a:lnTo>
                  <a:lnTo>
                    <a:pt x="94" y="98"/>
                  </a:lnTo>
                  <a:lnTo>
                    <a:pt x="101" y="91"/>
                  </a:lnTo>
                  <a:lnTo>
                    <a:pt x="108" y="88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8" y="72"/>
                  </a:lnTo>
                  <a:lnTo>
                    <a:pt x="114" y="65"/>
                  </a:lnTo>
                  <a:lnTo>
                    <a:pt x="119" y="61"/>
                  </a:lnTo>
                  <a:lnTo>
                    <a:pt x="121" y="61"/>
                  </a:lnTo>
                  <a:lnTo>
                    <a:pt x="121" y="57"/>
                  </a:lnTo>
                  <a:lnTo>
                    <a:pt x="125" y="54"/>
                  </a:lnTo>
                  <a:lnTo>
                    <a:pt x="131" y="54"/>
                  </a:lnTo>
                  <a:lnTo>
                    <a:pt x="141" y="53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5" y="44"/>
                  </a:lnTo>
                  <a:lnTo>
                    <a:pt x="155" y="41"/>
                  </a:lnTo>
                  <a:lnTo>
                    <a:pt x="152" y="43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0" name="Freeform 1411"/>
            <p:cNvSpPr>
              <a:spLocks noChangeAspect="1"/>
            </p:cNvSpPr>
            <p:nvPr/>
          </p:nvSpPr>
          <p:spPr bwMode="auto">
            <a:xfrm>
              <a:off x="506" y="2007"/>
              <a:ext cx="233" cy="228"/>
            </a:xfrm>
            <a:custGeom>
              <a:avLst/>
              <a:gdLst>
                <a:gd name="T0" fmla="*/ 982 w 51"/>
                <a:gd name="T1" fmla="*/ 397 h 50"/>
                <a:gd name="T2" fmla="*/ 941 w 51"/>
                <a:gd name="T3" fmla="*/ 333 h 50"/>
                <a:gd name="T4" fmla="*/ 877 w 51"/>
                <a:gd name="T5" fmla="*/ 310 h 50"/>
                <a:gd name="T6" fmla="*/ 795 w 51"/>
                <a:gd name="T7" fmla="*/ 356 h 50"/>
                <a:gd name="T8" fmla="*/ 708 w 51"/>
                <a:gd name="T9" fmla="*/ 251 h 50"/>
                <a:gd name="T10" fmla="*/ 731 w 51"/>
                <a:gd name="T11" fmla="*/ 187 h 50"/>
                <a:gd name="T12" fmla="*/ 731 w 51"/>
                <a:gd name="T13" fmla="*/ 146 h 50"/>
                <a:gd name="T14" fmla="*/ 836 w 51"/>
                <a:gd name="T15" fmla="*/ 146 h 50"/>
                <a:gd name="T16" fmla="*/ 854 w 51"/>
                <a:gd name="T17" fmla="*/ 123 h 50"/>
                <a:gd name="T18" fmla="*/ 877 w 51"/>
                <a:gd name="T19" fmla="*/ 64 h 50"/>
                <a:gd name="T20" fmla="*/ 918 w 51"/>
                <a:gd name="T21" fmla="*/ 64 h 50"/>
                <a:gd name="T22" fmla="*/ 941 w 51"/>
                <a:gd name="T23" fmla="*/ 0 h 50"/>
                <a:gd name="T24" fmla="*/ 877 w 51"/>
                <a:gd name="T25" fmla="*/ 0 h 50"/>
                <a:gd name="T26" fmla="*/ 836 w 51"/>
                <a:gd name="T27" fmla="*/ 0 h 50"/>
                <a:gd name="T28" fmla="*/ 708 w 51"/>
                <a:gd name="T29" fmla="*/ 0 h 50"/>
                <a:gd name="T30" fmla="*/ 690 w 51"/>
                <a:gd name="T31" fmla="*/ 64 h 50"/>
                <a:gd name="T32" fmla="*/ 585 w 51"/>
                <a:gd name="T33" fmla="*/ 123 h 50"/>
                <a:gd name="T34" fmla="*/ 585 w 51"/>
                <a:gd name="T35" fmla="*/ 187 h 50"/>
                <a:gd name="T36" fmla="*/ 503 w 51"/>
                <a:gd name="T37" fmla="*/ 251 h 50"/>
                <a:gd name="T38" fmla="*/ 356 w 51"/>
                <a:gd name="T39" fmla="*/ 187 h 50"/>
                <a:gd name="T40" fmla="*/ 228 w 51"/>
                <a:gd name="T41" fmla="*/ 269 h 50"/>
                <a:gd name="T42" fmla="*/ 292 w 51"/>
                <a:gd name="T43" fmla="*/ 333 h 50"/>
                <a:gd name="T44" fmla="*/ 210 w 51"/>
                <a:gd name="T45" fmla="*/ 397 h 50"/>
                <a:gd name="T46" fmla="*/ 292 w 51"/>
                <a:gd name="T47" fmla="*/ 479 h 50"/>
                <a:gd name="T48" fmla="*/ 416 w 51"/>
                <a:gd name="T49" fmla="*/ 497 h 50"/>
                <a:gd name="T50" fmla="*/ 375 w 51"/>
                <a:gd name="T51" fmla="*/ 561 h 50"/>
                <a:gd name="T52" fmla="*/ 334 w 51"/>
                <a:gd name="T53" fmla="*/ 561 h 50"/>
                <a:gd name="T54" fmla="*/ 270 w 51"/>
                <a:gd name="T55" fmla="*/ 643 h 50"/>
                <a:gd name="T56" fmla="*/ 146 w 51"/>
                <a:gd name="T57" fmla="*/ 684 h 50"/>
                <a:gd name="T58" fmla="*/ 146 w 51"/>
                <a:gd name="T59" fmla="*/ 771 h 50"/>
                <a:gd name="T60" fmla="*/ 41 w 51"/>
                <a:gd name="T61" fmla="*/ 771 h 50"/>
                <a:gd name="T62" fmla="*/ 64 w 51"/>
                <a:gd name="T63" fmla="*/ 830 h 50"/>
                <a:gd name="T64" fmla="*/ 0 w 51"/>
                <a:gd name="T65" fmla="*/ 917 h 50"/>
                <a:gd name="T66" fmla="*/ 64 w 51"/>
                <a:gd name="T67" fmla="*/ 958 h 50"/>
                <a:gd name="T68" fmla="*/ 64 w 51"/>
                <a:gd name="T69" fmla="*/ 999 h 50"/>
                <a:gd name="T70" fmla="*/ 146 w 51"/>
                <a:gd name="T71" fmla="*/ 1040 h 50"/>
                <a:gd name="T72" fmla="*/ 439 w 51"/>
                <a:gd name="T73" fmla="*/ 1040 h 50"/>
                <a:gd name="T74" fmla="*/ 626 w 51"/>
                <a:gd name="T75" fmla="*/ 958 h 50"/>
                <a:gd name="T76" fmla="*/ 772 w 51"/>
                <a:gd name="T77" fmla="*/ 958 h 50"/>
                <a:gd name="T78" fmla="*/ 877 w 51"/>
                <a:gd name="T79" fmla="*/ 976 h 50"/>
                <a:gd name="T80" fmla="*/ 877 w 51"/>
                <a:gd name="T81" fmla="*/ 917 h 50"/>
                <a:gd name="T82" fmla="*/ 941 w 51"/>
                <a:gd name="T83" fmla="*/ 830 h 50"/>
                <a:gd name="T84" fmla="*/ 1001 w 51"/>
                <a:gd name="T85" fmla="*/ 771 h 50"/>
                <a:gd name="T86" fmla="*/ 1023 w 51"/>
                <a:gd name="T87" fmla="*/ 602 h 50"/>
                <a:gd name="T88" fmla="*/ 1023 w 51"/>
                <a:gd name="T89" fmla="*/ 497 h 50"/>
                <a:gd name="T90" fmla="*/ 1001 w 51"/>
                <a:gd name="T91" fmla="*/ 456 h 50"/>
                <a:gd name="T92" fmla="*/ 1064 w 51"/>
                <a:gd name="T93" fmla="*/ 415 h 50"/>
                <a:gd name="T94" fmla="*/ 1023 w 51"/>
                <a:gd name="T95" fmla="*/ 397 h 50"/>
                <a:gd name="T96" fmla="*/ 982 w 51"/>
                <a:gd name="T97" fmla="*/ 397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50"/>
                <a:gd name="T149" fmla="*/ 51 w 51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50">
                  <a:moveTo>
                    <a:pt x="47" y="19"/>
                  </a:moveTo>
                  <a:lnTo>
                    <a:pt x="45" y="16"/>
                  </a:lnTo>
                  <a:lnTo>
                    <a:pt x="42" y="15"/>
                  </a:lnTo>
                  <a:lnTo>
                    <a:pt x="38" y="17"/>
                  </a:lnTo>
                  <a:lnTo>
                    <a:pt x="34" y="12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3" y="3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11" y="13"/>
                  </a:lnTo>
                  <a:lnTo>
                    <a:pt x="14" y="16"/>
                  </a:lnTo>
                  <a:lnTo>
                    <a:pt x="10" y="19"/>
                  </a:lnTo>
                  <a:lnTo>
                    <a:pt x="14" y="23"/>
                  </a:lnTo>
                  <a:lnTo>
                    <a:pt x="20" y="24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3" y="31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3" y="40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21" y="50"/>
                  </a:lnTo>
                  <a:lnTo>
                    <a:pt x="30" y="46"/>
                  </a:lnTo>
                  <a:lnTo>
                    <a:pt x="37" y="46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8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7" y="19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1" name="Freeform 1412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2" name="Freeform 1413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3" name="Freeform 1416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4" name="Freeform 1417"/>
            <p:cNvSpPr>
              <a:spLocks noChangeAspect="1"/>
            </p:cNvSpPr>
            <p:nvPr/>
          </p:nvSpPr>
          <p:spPr bwMode="auto">
            <a:xfrm>
              <a:off x="661" y="2017"/>
              <a:ext cx="115" cy="82"/>
            </a:xfrm>
            <a:custGeom>
              <a:avLst/>
              <a:gdLst>
                <a:gd name="T0" fmla="*/ 506 w 25"/>
                <a:gd name="T1" fmla="*/ 210 h 18"/>
                <a:gd name="T2" fmla="*/ 488 w 25"/>
                <a:gd name="T3" fmla="*/ 146 h 18"/>
                <a:gd name="T4" fmla="*/ 488 w 25"/>
                <a:gd name="T5" fmla="*/ 64 h 18"/>
                <a:gd name="T6" fmla="*/ 423 w 25"/>
                <a:gd name="T7" fmla="*/ 0 h 18"/>
                <a:gd name="T8" fmla="*/ 317 w 25"/>
                <a:gd name="T9" fmla="*/ 0 h 18"/>
                <a:gd name="T10" fmla="*/ 294 w 25"/>
                <a:gd name="T11" fmla="*/ 0 h 18"/>
                <a:gd name="T12" fmla="*/ 212 w 25"/>
                <a:gd name="T13" fmla="*/ 0 h 18"/>
                <a:gd name="T14" fmla="*/ 212 w 25"/>
                <a:gd name="T15" fmla="*/ 23 h 18"/>
                <a:gd name="T16" fmla="*/ 212 w 25"/>
                <a:gd name="T17" fmla="*/ 0 h 18"/>
                <a:gd name="T18" fmla="*/ 170 w 25"/>
                <a:gd name="T19" fmla="*/ 23 h 18"/>
                <a:gd name="T20" fmla="*/ 147 w 25"/>
                <a:gd name="T21" fmla="*/ 82 h 18"/>
                <a:gd name="T22" fmla="*/ 129 w 25"/>
                <a:gd name="T23" fmla="*/ 105 h 18"/>
                <a:gd name="T24" fmla="*/ 23 w 25"/>
                <a:gd name="T25" fmla="*/ 105 h 18"/>
                <a:gd name="T26" fmla="*/ 23 w 25"/>
                <a:gd name="T27" fmla="*/ 146 h 18"/>
                <a:gd name="T28" fmla="*/ 0 w 25"/>
                <a:gd name="T29" fmla="*/ 210 h 18"/>
                <a:gd name="T30" fmla="*/ 83 w 25"/>
                <a:gd name="T31" fmla="*/ 310 h 18"/>
                <a:gd name="T32" fmla="*/ 170 w 25"/>
                <a:gd name="T33" fmla="*/ 269 h 18"/>
                <a:gd name="T34" fmla="*/ 235 w 25"/>
                <a:gd name="T35" fmla="*/ 292 h 18"/>
                <a:gd name="T36" fmla="*/ 276 w 25"/>
                <a:gd name="T37" fmla="*/ 351 h 18"/>
                <a:gd name="T38" fmla="*/ 317 w 25"/>
                <a:gd name="T39" fmla="*/ 351 h 18"/>
                <a:gd name="T40" fmla="*/ 359 w 25"/>
                <a:gd name="T41" fmla="*/ 374 h 18"/>
                <a:gd name="T42" fmla="*/ 382 w 25"/>
                <a:gd name="T43" fmla="*/ 374 h 18"/>
                <a:gd name="T44" fmla="*/ 446 w 25"/>
                <a:gd name="T45" fmla="*/ 351 h 18"/>
                <a:gd name="T46" fmla="*/ 506 w 25"/>
                <a:gd name="T47" fmla="*/ 310 h 18"/>
                <a:gd name="T48" fmla="*/ 529 w 25"/>
                <a:gd name="T49" fmla="*/ 228 h 18"/>
                <a:gd name="T50" fmla="*/ 506 w 25"/>
                <a:gd name="T51" fmla="*/ 210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8"/>
                <a:gd name="T80" fmla="*/ 25 w 2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8">
                  <a:moveTo>
                    <a:pt x="24" y="10"/>
                  </a:moveTo>
                  <a:lnTo>
                    <a:pt x="23" y="7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4" y="10"/>
                  </a:lnTo>
                  <a:close/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5" name="Freeform 1421"/>
            <p:cNvSpPr>
              <a:spLocks noChangeAspect="1"/>
            </p:cNvSpPr>
            <p:nvPr/>
          </p:nvSpPr>
          <p:spPr bwMode="auto">
            <a:xfrm>
              <a:off x="327" y="1357"/>
              <a:ext cx="348" cy="234"/>
            </a:xfrm>
            <a:custGeom>
              <a:avLst/>
              <a:gdLst>
                <a:gd name="T0" fmla="*/ 293 w 76"/>
                <a:gd name="T1" fmla="*/ 798 h 51"/>
                <a:gd name="T2" fmla="*/ 375 w 76"/>
                <a:gd name="T3" fmla="*/ 968 h 51"/>
                <a:gd name="T4" fmla="*/ 545 w 76"/>
                <a:gd name="T5" fmla="*/ 1074 h 51"/>
                <a:gd name="T6" fmla="*/ 673 w 76"/>
                <a:gd name="T7" fmla="*/ 1074 h 51"/>
                <a:gd name="T8" fmla="*/ 797 w 76"/>
                <a:gd name="T9" fmla="*/ 1074 h 51"/>
                <a:gd name="T10" fmla="*/ 943 w 76"/>
                <a:gd name="T11" fmla="*/ 1074 h 51"/>
                <a:gd name="T12" fmla="*/ 1172 w 76"/>
                <a:gd name="T13" fmla="*/ 1009 h 51"/>
                <a:gd name="T14" fmla="*/ 1259 w 76"/>
                <a:gd name="T15" fmla="*/ 1009 h 51"/>
                <a:gd name="T16" fmla="*/ 1383 w 76"/>
                <a:gd name="T17" fmla="*/ 945 h 51"/>
                <a:gd name="T18" fmla="*/ 1511 w 76"/>
                <a:gd name="T19" fmla="*/ 886 h 51"/>
                <a:gd name="T20" fmla="*/ 1593 w 76"/>
                <a:gd name="T21" fmla="*/ 674 h 51"/>
                <a:gd name="T22" fmla="*/ 1529 w 76"/>
                <a:gd name="T23" fmla="*/ 652 h 51"/>
                <a:gd name="T24" fmla="*/ 1511 w 76"/>
                <a:gd name="T25" fmla="*/ 569 h 51"/>
                <a:gd name="T26" fmla="*/ 1529 w 76"/>
                <a:gd name="T27" fmla="*/ 463 h 51"/>
                <a:gd name="T28" fmla="*/ 1552 w 76"/>
                <a:gd name="T29" fmla="*/ 399 h 51"/>
                <a:gd name="T30" fmla="*/ 1447 w 76"/>
                <a:gd name="T31" fmla="*/ 399 h 51"/>
                <a:gd name="T32" fmla="*/ 1383 w 76"/>
                <a:gd name="T33" fmla="*/ 294 h 51"/>
                <a:gd name="T34" fmla="*/ 1300 w 76"/>
                <a:gd name="T35" fmla="*/ 358 h 51"/>
                <a:gd name="T36" fmla="*/ 1259 w 76"/>
                <a:gd name="T37" fmla="*/ 399 h 51"/>
                <a:gd name="T38" fmla="*/ 1195 w 76"/>
                <a:gd name="T39" fmla="*/ 381 h 51"/>
                <a:gd name="T40" fmla="*/ 1113 w 76"/>
                <a:gd name="T41" fmla="*/ 399 h 51"/>
                <a:gd name="T42" fmla="*/ 1090 w 76"/>
                <a:gd name="T43" fmla="*/ 317 h 51"/>
                <a:gd name="T44" fmla="*/ 1026 w 76"/>
                <a:gd name="T45" fmla="*/ 317 h 51"/>
                <a:gd name="T46" fmla="*/ 1007 w 76"/>
                <a:gd name="T47" fmla="*/ 381 h 51"/>
                <a:gd name="T48" fmla="*/ 966 w 76"/>
                <a:gd name="T49" fmla="*/ 294 h 51"/>
                <a:gd name="T50" fmla="*/ 861 w 76"/>
                <a:gd name="T51" fmla="*/ 294 h 51"/>
                <a:gd name="T52" fmla="*/ 797 w 76"/>
                <a:gd name="T53" fmla="*/ 358 h 51"/>
                <a:gd name="T54" fmla="*/ 756 w 76"/>
                <a:gd name="T55" fmla="*/ 358 h 51"/>
                <a:gd name="T56" fmla="*/ 733 w 76"/>
                <a:gd name="T57" fmla="*/ 211 h 51"/>
                <a:gd name="T58" fmla="*/ 673 w 76"/>
                <a:gd name="T59" fmla="*/ 229 h 51"/>
                <a:gd name="T60" fmla="*/ 673 w 76"/>
                <a:gd name="T61" fmla="*/ 381 h 51"/>
                <a:gd name="T62" fmla="*/ 609 w 76"/>
                <a:gd name="T63" fmla="*/ 381 h 51"/>
                <a:gd name="T64" fmla="*/ 586 w 76"/>
                <a:gd name="T65" fmla="*/ 317 h 51"/>
                <a:gd name="T66" fmla="*/ 504 w 76"/>
                <a:gd name="T67" fmla="*/ 399 h 51"/>
                <a:gd name="T68" fmla="*/ 504 w 76"/>
                <a:gd name="T69" fmla="*/ 294 h 51"/>
                <a:gd name="T70" fmla="*/ 586 w 76"/>
                <a:gd name="T71" fmla="*/ 211 h 51"/>
                <a:gd name="T72" fmla="*/ 504 w 76"/>
                <a:gd name="T73" fmla="*/ 23 h 51"/>
                <a:gd name="T74" fmla="*/ 375 w 76"/>
                <a:gd name="T75" fmla="*/ 0 h 51"/>
                <a:gd name="T76" fmla="*/ 398 w 76"/>
                <a:gd name="T77" fmla="*/ 147 h 51"/>
                <a:gd name="T78" fmla="*/ 316 w 76"/>
                <a:gd name="T79" fmla="*/ 23 h 51"/>
                <a:gd name="T80" fmla="*/ 252 w 76"/>
                <a:gd name="T81" fmla="*/ 83 h 51"/>
                <a:gd name="T82" fmla="*/ 211 w 76"/>
                <a:gd name="T83" fmla="*/ 106 h 51"/>
                <a:gd name="T84" fmla="*/ 252 w 76"/>
                <a:gd name="T85" fmla="*/ 147 h 51"/>
                <a:gd name="T86" fmla="*/ 169 w 76"/>
                <a:gd name="T87" fmla="*/ 106 h 51"/>
                <a:gd name="T88" fmla="*/ 147 w 76"/>
                <a:gd name="T89" fmla="*/ 147 h 51"/>
                <a:gd name="T90" fmla="*/ 82 w 76"/>
                <a:gd name="T91" fmla="*/ 147 h 51"/>
                <a:gd name="T92" fmla="*/ 105 w 76"/>
                <a:gd name="T93" fmla="*/ 211 h 51"/>
                <a:gd name="T94" fmla="*/ 293 w 76"/>
                <a:gd name="T95" fmla="*/ 229 h 51"/>
                <a:gd name="T96" fmla="*/ 375 w 76"/>
                <a:gd name="T97" fmla="*/ 317 h 51"/>
                <a:gd name="T98" fmla="*/ 293 w 76"/>
                <a:gd name="T99" fmla="*/ 358 h 51"/>
                <a:gd name="T100" fmla="*/ 357 w 76"/>
                <a:gd name="T101" fmla="*/ 399 h 51"/>
                <a:gd name="T102" fmla="*/ 375 w 76"/>
                <a:gd name="T103" fmla="*/ 440 h 51"/>
                <a:gd name="T104" fmla="*/ 357 w 76"/>
                <a:gd name="T105" fmla="*/ 463 h 51"/>
                <a:gd name="T106" fmla="*/ 23 w 76"/>
                <a:gd name="T107" fmla="*/ 358 h 51"/>
                <a:gd name="T108" fmla="*/ 0 w 76"/>
                <a:gd name="T109" fmla="*/ 399 h 51"/>
                <a:gd name="T110" fmla="*/ 252 w 76"/>
                <a:gd name="T111" fmla="*/ 463 h 51"/>
                <a:gd name="T112" fmla="*/ 229 w 76"/>
                <a:gd name="T113" fmla="*/ 528 h 51"/>
                <a:gd name="T114" fmla="*/ 229 w 76"/>
                <a:gd name="T115" fmla="*/ 652 h 51"/>
                <a:gd name="T116" fmla="*/ 169 w 76"/>
                <a:gd name="T117" fmla="*/ 716 h 51"/>
                <a:gd name="T118" fmla="*/ 82 w 76"/>
                <a:gd name="T119" fmla="*/ 716 h 51"/>
                <a:gd name="T120" fmla="*/ 41 w 76"/>
                <a:gd name="T121" fmla="*/ 739 h 51"/>
                <a:gd name="T122" fmla="*/ 293 w 76"/>
                <a:gd name="T123" fmla="*/ 798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"/>
                <a:gd name="T187" fmla="*/ 0 h 51"/>
                <a:gd name="T188" fmla="*/ 76 w 76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" h="51">
                  <a:moveTo>
                    <a:pt x="14" y="38"/>
                  </a:moveTo>
                  <a:lnTo>
                    <a:pt x="18" y="46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8" y="51"/>
                  </a:lnTo>
                  <a:lnTo>
                    <a:pt x="45" y="51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3" y="31"/>
                  </a:lnTo>
                  <a:lnTo>
                    <a:pt x="72" y="27"/>
                  </a:lnTo>
                  <a:lnTo>
                    <a:pt x="73" y="22"/>
                  </a:lnTo>
                  <a:lnTo>
                    <a:pt x="74" y="19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8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4" y="38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6" name="Freeform 1422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7" name="Freeform 1423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8" name="Freeform 1426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59" name="Freeform 1427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0" name="Freeform 1428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w 9"/>
                <a:gd name="T13" fmla="*/ 58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1" name="Freeform 1429"/>
            <p:cNvSpPr>
              <a:spLocks noChangeAspect="1"/>
            </p:cNvSpPr>
            <p:nvPr/>
          </p:nvSpPr>
          <p:spPr bwMode="auto">
            <a:xfrm>
              <a:off x="1468" y="2062"/>
              <a:ext cx="41" cy="31"/>
            </a:xfrm>
            <a:custGeom>
              <a:avLst/>
              <a:gdLst>
                <a:gd name="T0" fmla="*/ 0 w 9"/>
                <a:gd name="T1" fmla="*/ 58 h 7"/>
                <a:gd name="T2" fmla="*/ 64 w 9"/>
                <a:gd name="T3" fmla="*/ 137 h 7"/>
                <a:gd name="T4" fmla="*/ 146 w 9"/>
                <a:gd name="T5" fmla="*/ 137 h 7"/>
                <a:gd name="T6" fmla="*/ 187 w 9"/>
                <a:gd name="T7" fmla="*/ 97 h 7"/>
                <a:gd name="T8" fmla="*/ 146 w 9"/>
                <a:gd name="T9" fmla="*/ 0 h 7"/>
                <a:gd name="T10" fmla="*/ 0 w 9"/>
                <a:gd name="T11" fmla="*/ 1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2" name="Freeform 1430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3" name="Freeform 1431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4" name="Freeform 1432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5" name="Freeform 1433"/>
            <p:cNvSpPr>
              <a:spLocks noChangeAspect="1"/>
            </p:cNvSpPr>
            <p:nvPr/>
          </p:nvSpPr>
          <p:spPr bwMode="auto">
            <a:xfrm>
              <a:off x="1527" y="2021"/>
              <a:ext cx="59" cy="105"/>
            </a:xfrm>
            <a:custGeom>
              <a:avLst/>
              <a:gdLst>
                <a:gd name="T0" fmla="*/ 0 w 13"/>
                <a:gd name="T1" fmla="*/ 438 h 23"/>
                <a:gd name="T2" fmla="*/ 123 w 13"/>
                <a:gd name="T3" fmla="*/ 479 h 23"/>
                <a:gd name="T4" fmla="*/ 163 w 13"/>
                <a:gd name="T5" fmla="*/ 397 h 23"/>
                <a:gd name="T6" fmla="*/ 163 w 13"/>
                <a:gd name="T7" fmla="*/ 292 h 23"/>
                <a:gd name="T8" fmla="*/ 268 w 13"/>
                <a:gd name="T9" fmla="*/ 269 h 23"/>
                <a:gd name="T10" fmla="*/ 227 w 13"/>
                <a:gd name="T11" fmla="*/ 187 h 23"/>
                <a:gd name="T12" fmla="*/ 268 w 13"/>
                <a:gd name="T13" fmla="*/ 187 h 23"/>
                <a:gd name="T14" fmla="*/ 268 w 13"/>
                <a:gd name="T15" fmla="*/ 41 h 23"/>
                <a:gd name="T16" fmla="*/ 204 w 13"/>
                <a:gd name="T17" fmla="*/ 0 h 23"/>
                <a:gd name="T18" fmla="*/ 163 w 13"/>
                <a:gd name="T19" fmla="*/ 64 h 23"/>
                <a:gd name="T20" fmla="*/ 145 w 13"/>
                <a:gd name="T21" fmla="*/ 123 h 23"/>
                <a:gd name="T22" fmla="*/ 82 w 13"/>
                <a:gd name="T23" fmla="*/ 64 h 23"/>
                <a:gd name="T24" fmla="*/ 0 w 13"/>
                <a:gd name="T25" fmla="*/ 123 h 23"/>
                <a:gd name="T26" fmla="*/ 0 w 13"/>
                <a:gd name="T27" fmla="*/ 123 h 23"/>
                <a:gd name="T28" fmla="*/ 0 w 13"/>
                <a:gd name="T29" fmla="*/ 187 h 23"/>
                <a:gd name="T30" fmla="*/ 82 w 13"/>
                <a:gd name="T31" fmla="*/ 251 h 23"/>
                <a:gd name="T32" fmla="*/ 123 w 13"/>
                <a:gd name="T33" fmla="*/ 292 h 23"/>
                <a:gd name="T34" fmla="*/ 82 w 13"/>
                <a:gd name="T35" fmla="*/ 397 h 23"/>
                <a:gd name="T36" fmla="*/ 0 w 13"/>
                <a:gd name="T37" fmla="*/ 356 h 23"/>
                <a:gd name="T38" fmla="*/ 0 w 13"/>
                <a:gd name="T39" fmla="*/ 438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3"/>
                <a:gd name="T62" fmla="*/ 13 w 13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3">
                  <a:moveTo>
                    <a:pt x="0" y="21"/>
                  </a:moveTo>
                  <a:lnTo>
                    <a:pt x="6" y="23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6" name="Freeform 1434"/>
            <p:cNvSpPr>
              <a:spLocks noChangeAspect="1"/>
            </p:cNvSpPr>
            <p:nvPr/>
          </p:nvSpPr>
          <p:spPr bwMode="auto">
            <a:xfrm>
              <a:off x="2373" y="3297"/>
              <a:ext cx="179" cy="37"/>
            </a:xfrm>
            <a:custGeom>
              <a:avLst/>
              <a:gdLst>
                <a:gd name="T0" fmla="*/ 0 w 39"/>
                <a:gd name="T1" fmla="*/ 42 h 8"/>
                <a:gd name="T2" fmla="*/ 23 w 39"/>
                <a:gd name="T3" fmla="*/ 148 h 8"/>
                <a:gd name="T4" fmla="*/ 83 w 39"/>
                <a:gd name="T5" fmla="*/ 171 h 8"/>
                <a:gd name="T6" fmla="*/ 170 w 39"/>
                <a:gd name="T7" fmla="*/ 171 h 8"/>
                <a:gd name="T8" fmla="*/ 358 w 39"/>
                <a:gd name="T9" fmla="*/ 148 h 8"/>
                <a:gd name="T10" fmla="*/ 381 w 39"/>
                <a:gd name="T11" fmla="*/ 148 h 8"/>
                <a:gd name="T12" fmla="*/ 381 w 39"/>
                <a:gd name="T13" fmla="*/ 171 h 8"/>
                <a:gd name="T14" fmla="*/ 528 w 39"/>
                <a:gd name="T15" fmla="*/ 171 h 8"/>
                <a:gd name="T16" fmla="*/ 592 w 39"/>
                <a:gd name="T17" fmla="*/ 148 h 8"/>
                <a:gd name="T18" fmla="*/ 675 w 39"/>
                <a:gd name="T19" fmla="*/ 148 h 8"/>
                <a:gd name="T20" fmla="*/ 739 w 39"/>
                <a:gd name="T21" fmla="*/ 88 h 8"/>
                <a:gd name="T22" fmla="*/ 822 w 39"/>
                <a:gd name="T23" fmla="*/ 88 h 8"/>
                <a:gd name="T24" fmla="*/ 822 w 39"/>
                <a:gd name="T25" fmla="*/ 0 h 8"/>
                <a:gd name="T26" fmla="*/ 757 w 39"/>
                <a:gd name="T27" fmla="*/ 23 h 8"/>
                <a:gd name="T28" fmla="*/ 739 w 39"/>
                <a:gd name="T29" fmla="*/ 42 h 8"/>
                <a:gd name="T30" fmla="*/ 675 w 39"/>
                <a:gd name="T31" fmla="*/ 42 h 8"/>
                <a:gd name="T32" fmla="*/ 652 w 39"/>
                <a:gd name="T33" fmla="*/ 23 h 8"/>
                <a:gd name="T34" fmla="*/ 592 w 39"/>
                <a:gd name="T35" fmla="*/ 23 h 8"/>
                <a:gd name="T36" fmla="*/ 441 w 39"/>
                <a:gd name="T37" fmla="*/ 42 h 8"/>
                <a:gd name="T38" fmla="*/ 441 w 39"/>
                <a:gd name="T39" fmla="*/ 23 h 8"/>
                <a:gd name="T40" fmla="*/ 229 w 39"/>
                <a:gd name="T41" fmla="*/ 88 h 8"/>
                <a:gd name="T42" fmla="*/ 211 w 39"/>
                <a:gd name="T43" fmla="*/ 23 h 8"/>
                <a:gd name="T44" fmla="*/ 147 w 39"/>
                <a:gd name="T45" fmla="*/ 23 h 8"/>
                <a:gd name="T46" fmla="*/ 147 w 39"/>
                <a:gd name="T47" fmla="*/ 42 h 8"/>
                <a:gd name="T48" fmla="*/ 83 w 39"/>
                <a:gd name="T49" fmla="*/ 42 h 8"/>
                <a:gd name="T50" fmla="*/ 23 w 39"/>
                <a:gd name="T51" fmla="*/ 0 h 8"/>
                <a:gd name="T52" fmla="*/ 23 w 39"/>
                <a:gd name="T53" fmla="*/ 23 h 8"/>
                <a:gd name="T54" fmla="*/ 0 w 39"/>
                <a:gd name="T55" fmla="*/ 42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"/>
                <a:gd name="T86" fmla="*/ 39 w 3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">
                  <a:moveTo>
                    <a:pt x="0" y="2"/>
                  </a:moveTo>
                  <a:lnTo>
                    <a:pt x="1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5" y="8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7" name="Freeform 1438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8" name="Freeform 1439"/>
            <p:cNvSpPr>
              <a:spLocks noChangeAspect="1"/>
            </p:cNvSpPr>
            <p:nvPr/>
          </p:nvSpPr>
          <p:spPr bwMode="auto">
            <a:xfrm>
              <a:off x="1271" y="2423"/>
              <a:ext cx="32" cy="46"/>
            </a:xfrm>
            <a:custGeom>
              <a:avLst/>
              <a:gdLst>
                <a:gd name="T0" fmla="*/ 41 w 7"/>
                <a:gd name="T1" fmla="*/ 64 h 10"/>
                <a:gd name="T2" fmla="*/ 41 w 7"/>
                <a:gd name="T3" fmla="*/ 0 h 10"/>
                <a:gd name="T4" fmla="*/ 0 w 7"/>
                <a:gd name="T5" fmla="*/ 0 h 10"/>
                <a:gd name="T6" fmla="*/ 0 w 7"/>
                <a:gd name="T7" fmla="*/ 64 h 10"/>
                <a:gd name="T8" fmla="*/ 0 w 7"/>
                <a:gd name="T9" fmla="*/ 106 h 10"/>
                <a:gd name="T10" fmla="*/ 0 w 7"/>
                <a:gd name="T11" fmla="*/ 170 h 10"/>
                <a:gd name="T12" fmla="*/ 82 w 7"/>
                <a:gd name="T13" fmla="*/ 212 h 10"/>
                <a:gd name="T14" fmla="*/ 146 w 7"/>
                <a:gd name="T15" fmla="*/ 106 h 10"/>
                <a:gd name="T16" fmla="*/ 41 w 7"/>
                <a:gd name="T17" fmla="*/ 6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5"/>
                  </a:lnTo>
                  <a:lnTo>
                    <a:pt x="2" y="3"/>
                  </a:lnTo>
                  <a:close/>
                </a:path>
              </a:pathLst>
            </a:custGeom>
            <a:noFill/>
            <a:ln w="1588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69" name="Freeform 1440"/>
            <p:cNvSpPr>
              <a:spLocks noChangeAspect="1"/>
            </p:cNvSpPr>
            <p:nvPr/>
          </p:nvSpPr>
          <p:spPr bwMode="auto">
            <a:xfrm>
              <a:off x="712" y="2345"/>
              <a:ext cx="673" cy="610"/>
            </a:xfrm>
            <a:custGeom>
              <a:avLst/>
              <a:gdLst>
                <a:gd name="T0" fmla="*/ 2600 w 147"/>
                <a:gd name="T1" fmla="*/ 1536 h 133"/>
                <a:gd name="T2" fmla="*/ 2559 w 147"/>
                <a:gd name="T3" fmla="*/ 1472 h 133"/>
                <a:gd name="T4" fmla="*/ 2660 w 147"/>
                <a:gd name="T5" fmla="*/ 1325 h 133"/>
                <a:gd name="T6" fmla="*/ 2747 w 147"/>
                <a:gd name="T7" fmla="*/ 1220 h 133"/>
                <a:gd name="T8" fmla="*/ 2935 w 147"/>
                <a:gd name="T9" fmla="*/ 1156 h 133"/>
                <a:gd name="T10" fmla="*/ 2999 w 147"/>
                <a:gd name="T11" fmla="*/ 821 h 133"/>
                <a:gd name="T12" fmla="*/ 2935 w 147"/>
                <a:gd name="T13" fmla="*/ 674 h 133"/>
                <a:gd name="T14" fmla="*/ 2724 w 147"/>
                <a:gd name="T15" fmla="*/ 633 h 133"/>
                <a:gd name="T16" fmla="*/ 2495 w 147"/>
                <a:gd name="T17" fmla="*/ 527 h 133"/>
                <a:gd name="T18" fmla="*/ 2285 w 147"/>
                <a:gd name="T19" fmla="*/ 358 h 133"/>
                <a:gd name="T20" fmla="*/ 2161 w 147"/>
                <a:gd name="T21" fmla="*/ 294 h 133"/>
                <a:gd name="T22" fmla="*/ 2074 w 147"/>
                <a:gd name="T23" fmla="*/ 229 h 133"/>
                <a:gd name="T24" fmla="*/ 1909 w 147"/>
                <a:gd name="T25" fmla="*/ 105 h 133"/>
                <a:gd name="T26" fmla="*/ 1781 w 147"/>
                <a:gd name="T27" fmla="*/ 0 h 133"/>
                <a:gd name="T28" fmla="*/ 1593 w 147"/>
                <a:gd name="T29" fmla="*/ 64 h 133"/>
                <a:gd name="T30" fmla="*/ 1511 w 147"/>
                <a:gd name="T31" fmla="*/ 275 h 133"/>
                <a:gd name="T32" fmla="*/ 1300 w 147"/>
                <a:gd name="T33" fmla="*/ 358 h 133"/>
                <a:gd name="T34" fmla="*/ 1218 w 147"/>
                <a:gd name="T35" fmla="*/ 440 h 133"/>
                <a:gd name="T36" fmla="*/ 1090 w 147"/>
                <a:gd name="T37" fmla="*/ 463 h 133"/>
                <a:gd name="T38" fmla="*/ 920 w 147"/>
                <a:gd name="T39" fmla="*/ 422 h 133"/>
                <a:gd name="T40" fmla="*/ 714 w 147"/>
                <a:gd name="T41" fmla="*/ 358 h 133"/>
                <a:gd name="T42" fmla="*/ 797 w 147"/>
                <a:gd name="T43" fmla="*/ 651 h 133"/>
                <a:gd name="T44" fmla="*/ 568 w 147"/>
                <a:gd name="T45" fmla="*/ 633 h 133"/>
                <a:gd name="T46" fmla="*/ 481 w 147"/>
                <a:gd name="T47" fmla="*/ 587 h 133"/>
                <a:gd name="T48" fmla="*/ 334 w 147"/>
                <a:gd name="T49" fmla="*/ 527 h 133"/>
                <a:gd name="T50" fmla="*/ 211 w 147"/>
                <a:gd name="T51" fmla="*/ 569 h 133"/>
                <a:gd name="T52" fmla="*/ 0 w 147"/>
                <a:gd name="T53" fmla="*/ 587 h 133"/>
                <a:gd name="T54" fmla="*/ 0 w 147"/>
                <a:gd name="T55" fmla="*/ 633 h 133"/>
                <a:gd name="T56" fmla="*/ 64 w 147"/>
                <a:gd name="T57" fmla="*/ 674 h 133"/>
                <a:gd name="T58" fmla="*/ 41 w 147"/>
                <a:gd name="T59" fmla="*/ 738 h 133"/>
                <a:gd name="T60" fmla="*/ 82 w 147"/>
                <a:gd name="T61" fmla="*/ 798 h 133"/>
                <a:gd name="T62" fmla="*/ 293 w 147"/>
                <a:gd name="T63" fmla="*/ 821 h 133"/>
                <a:gd name="T64" fmla="*/ 421 w 147"/>
                <a:gd name="T65" fmla="*/ 945 h 133"/>
                <a:gd name="T66" fmla="*/ 504 w 147"/>
                <a:gd name="T67" fmla="*/ 1032 h 133"/>
                <a:gd name="T68" fmla="*/ 568 w 147"/>
                <a:gd name="T69" fmla="*/ 1156 h 133"/>
                <a:gd name="T70" fmla="*/ 714 w 147"/>
                <a:gd name="T71" fmla="*/ 1367 h 133"/>
                <a:gd name="T72" fmla="*/ 755 w 147"/>
                <a:gd name="T73" fmla="*/ 1472 h 133"/>
                <a:gd name="T74" fmla="*/ 797 w 147"/>
                <a:gd name="T75" fmla="*/ 1642 h 133"/>
                <a:gd name="T76" fmla="*/ 627 w 147"/>
                <a:gd name="T77" fmla="*/ 1977 h 133"/>
                <a:gd name="T78" fmla="*/ 481 w 147"/>
                <a:gd name="T79" fmla="*/ 2229 h 133"/>
                <a:gd name="T80" fmla="*/ 421 w 147"/>
                <a:gd name="T81" fmla="*/ 2293 h 133"/>
                <a:gd name="T82" fmla="*/ 650 w 147"/>
                <a:gd name="T83" fmla="*/ 2463 h 133"/>
                <a:gd name="T84" fmla="*/ 861 w 147"/>
                <a:gd name="T85" fmla="*/ 2545 h 133"/>
                <a:gd name="T86" fmla="*/ 1067 w 147"/>
                <a:gd name="T87" fmla="*/ 2610 h 133"/>
                <a:gd name="T88" fmla="*/ 1406 w 147"/>
                <a:gd name="T89" fmla="*/ 2692 h 133"/>
                <a:gd name="T90" fmla="*/ 1634 w 147"/>
                <a:gd name="T91" fmla="*/ 2798 h 133"/>
                <a:gd name="T92" fmla="*/ 1717 w 147"/>
                <a:gd name="T93" fmla="*/ 2734 h 133"/>
                <a:gd name="T94" fmla="*/ 1699 w 147"/>
                <a:gd name="T95" fmla="*/ 2545 h 133"/>
                <a:gd name="T96" fmla="*/ 1845 w 147"/>
                <a:gd name="T97" fmla="*/ 2399 h 133"/>
                <a:gd name="T98" fmla="*/ 2014 w 147"/>
                <a:gd name="T99" fmla="*/ 2376 h 133"/>
                <a:gd name="T100" fmla="*/ 2367 w 147"/>
                <a:gd name="T101" fmla="*/ 2463 h 133"/>
                <a:gd name="T102" fmla="*/ 2559 w 147"/>
                <a:gd name="T103" fmla="*/ 2523 h 133"/>
                <a:gd name="T104" fmla="*/ 2600 w 147"/>
                <a:gd name="T105" fmla="*/ 2463 h 133"/>
                <a:gd name="T106" fmla="*/ 2747 w 147"/>
                <a:gd name="T107" fmla="*/ 2376 h 133"/>
                <a:gd name="T108" fmla="*/ 2935 w 147"/>
                <a:gd name="T109" fmla="*/ 2188 h 133"/>
                <a:gd name="T110" fmla="*/ 2747 w 147"/>
                <a:gd name="T111" fmla="*/ 2018 h 133"/>
                <a:gd name="T112" fmla="*/ 2788 w 147"/>
                <a:gd name="T113" fmla="*/ 1830 h 133"/>
                <a:gd name="T114" fmla="*/ 2788 w 147"/>
                <a:gd name="T115" fmla="*/ 1683 h 133"/>
                <a:gd name="T116" fmla="*/ 2724 w 147"/>
                <a:gd name="T117" fmla="*/ 1578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"/>
                <a:gd name="T178" fmla="*/ 0 h 133"/>
                <a:gd name="T179" fmla="*/ 147 w 147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" h="133">
                  <a:moveTo>
                    <a:pt x="130" y="75"/>
                  </a:moveTo>
                  <a:lnTo>
                    <a:pt x="124" y="73"/>
                  </a:lnTo>
                  <a:lnTo>
                    <a:pt x="120" y="75"/>
                  </a:lnTo>
                  <a:lnTo>
                    <a:pt x="122" y="70"/>
                  </a:lnTo>
                  <a:lnTo>
                    <a:pt x="126" y="66"/>
                  </a:lnTo>
                  <a:lnTo>
                    <a:pt x="127" y="63"/>
                  </a:lnTo>
                  <a:lnTo>
                    <a:pt x="130" y="61"/>
                  </a:lnTo>
                  <a:lnTo>
                    <a:pt x="131" y="58"/>
                  </a:lnTo>
                  <a:lnTo>
                    <a:pt x="136" y="56"/>
                  </a:lnTo>
                  <a:lnTo>
                    <a:pt x="140" y="55"/>
                  </a:lnTo>
                  <a:lnTo>
                    <a:pt x="141" y="44"/>
                  </a:lnTo>
                  <a:lnTo>
                    <a:pt x="143" y="39"/>
                  </a:lnTo>
                  <a:lnTo>
                    <a:pt x="147" y="35"/>
                  </a:lnTo>
                  <a:lnTo>
                    <a:pt x="140" y="32"/>
                  </a:lnTo>
                  <a:lnTo>
                    <a:pt x="133" y="31"/>
                  </a:lnTo>
                  <a:lnTo>
                    <a:pt x="130" y="30"/>
                  </a:lnTo>
                  <a:lnTo>
                    <a:pt x="127" y="27"/>
                  </a:lnTo>
                  <a:lnTo>
                    <a:pt x="119" y="25"/>
                  </a:lnTo>
                  <a:lnTo>
                    <a:pt x="112" y="21"/>
                  </a:lnTo>
                  <a:lnTo>
                    <a:pt x="109" y="17"/>
                  </a:lnTo>
                  <a:lnTo>
                    <a:pt x="103" y="17"/>
                  </a:lnTo>
                  <a:lnTo>
                    <a:pt x="103" y="14"/>
                  </a:lnTo>
                  <a:lnTo>
                    <a:pt x="99" y="11"/>
                  </a:lnTo>
                  <a:lnTo>
                    <a:pt x="93" y="8"/>
                  </a:lnTo>
                  <a:lnTo>
                    <a:pt x="91" y="5"/>
                  </a:lnTo>
                  <a:lnTo>
                    <a:pt x="88" y="1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6" y="3"/>
                  </a:lnTo>
                  <a:lnTo>
                    <a:pt x="75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8" y="21"/>
                  </a:lnTo>
                  <a:lnTo>
                    <a:pt x="57" y="22"/>
                  </a:lnTo>
                  <a:lnTo>
                    <a:pt x="52" y="22"/>
                  </a:lnTo>
                  <a:lnTo>
                    <a:pt x="47" y="21"/>
                  </a:lnTo>
                  <a:lnTo>
                    <a:pt x="44" y="20"/>
                  </a:lnTo>
                  <a:lnTo>
                    <a:pt x="43" y="17"/>
                  </a:lnTo>
                  <a:lnTo>
                    <a:pt x="34" y="17"/>
                  </a:lnTo>
                  <a:lnTo>
                    <a:pt x="38" y="24"/>
                  </a:lnTo>
                  <a:lnTo>
                    <a:pt x="38" y="31"/>
                  </a:lnTo>
                  <a:lnTo>
                    <a:pt x="33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3" y="28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1" y="62"/>
                  </a:lnTo>
                  <a:lnTo>
                    <a:pt x="34" y="65"/>
                  </a:lnTo>
                  <a:lnTo>
                    <a:pt x="37" y="68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0" y="94"/>
                  </a:lnTo>
                  <a:lnTo>
                    <a:pt x="26" y="103"/>
                  </a:lnTo>
                  <a:lnTo>
                    <a:pt x="23" y="106"/>
                  </a:lnTo>
                  <a:lnTo>
                    <a:pt x="19" y="107"/>
                  </a:lnTo>
                  <a:lnTo>
                    <a:pt x="20" y="109"/>
                  </a:lnTo>
                  <a:lnTo>
                    <a:pt x="27" y="113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41" y="121"/>
                  </a:lnTo>
                  <a:lnTo>
                    <a:pt x="43" y="124"/>
                  </a:lnTo>
                  <a:lnTo>
                    <a:pt x="51" y="124"/>
                  </a:lnTo>
                  <a:lnTo>
                    <a:pt x="59" y="126"/>
                  </a:lnTo>
                  <a:lnTo>
                    <a:pt x="67" y="128"/>
                  </a:lnTo>
                  <a:lnTo>
                    <a:pt x="75" y="130"/>
                  </a:lnTo>
                  <a:lnTo>
                    <a:pt x="78" y="133"/>
                  </a:lnTo>
                  <a:lnTo>
                    <a:pt x="81" y="131"/>
                  </a:lnTo>
                  <a:lnTo>
                    <a:pt x="82" y="130"/>
                  </a:lnTo>
                  <a:lnTo>
                    <a:pt x="79" y="126"/>
                  </a:lnTo>
                  <a:lnTo>
                    <a:pt x="81" y="121"/>
                  </a:lnTo>
                  <a:lnTo>
                    <a:pt x="83" y="117"/>
                  </a:lnTo>
                  <a:lnTo>
                    <a:pt x="88" y="114"/>
                  </a:lnTo>
                  <a:lnTo>
                    <a:pt x="92" y="113"/>
                  </a:lnTo>
                  <a:lnTo>
                    <a:pt x="96" y="113"/>
                  </a:lnTo>
                  <a:lnTo>
                    <a:pt x="107" y="116"/>
                  </a:lnTo>
                  <a:lnTo>
                    <a:pt x="113" y="117"/>
                  </a:lnTo>
                  <a:lnTo>
                    <a:pt x="117" y="120"/>
                  </a:lnTo>
                  <a:lnTo>
                    <a:pt x="122" y="120"/>
                  </a:lnTo>
                  <a:lnTo>
                    <a:pt x="123" y="119"/>
                  </a:lnTo>
                  <a:lnTo>
                    <a:pt x="124" y="117"/>
                  </a:lnTo>
                  <a:lnTo>
                    <a:pt x="126" y="117"/>
                  </a:lnTo>
                  <a:lnTo>
                    <a:pt x="131" y="113"/>
                  </a:lnTo>
                  <a:lnTo>
                    <a:pt x="137" y="110"/>
                  </a:lnTo>
                  <a:lnTo>
                    <a:pt x="140" y="104"/>
                  </a:lnTo>
                  <a:lnTo>
                    <a:pt x="130" y="102"/>
                  </a:lnTo>
                  <a:lnTo>
                    <a:pt x="131" y="96"/>
                  </a:lnTo>
                  <a:lnTo>
                    <a:pt x="127" y="90"/>
                  </a:lnTo>
                  <a:lnTo>
                    <a:pt x="133" y="87"/>
                  </a:lnTo>
                  <a:lnTo>
                    <a:pt x="131" y="80"/>
                  </a:lnTo>
                  <a:lnTo>
                    <a:pt x="133" y="80"/>
                  </a:lnTo>
                  <a:lnTo>
                    <a:pt x="131" y="78"/>
                  </a:lnTo>
                  <a:lnTo>
                    <a:pt x="130" y="75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70" name="Freeform 1441"/>
            <p:cNvSpPr>
              <a:spLocks noChangeAspect="1"/>
            </p:cNvSpPr>
            <p:nvPr/>
          </p:nvSpPr>
          <p:spPr bwMode="auto">
            <a:xfrm>
              <a:off x="1637" y="3210"/>
              <a:ext cx="192" cy="120"/>
            </a:xfrm>
            <a:custGeom>
              <a:avLst/>
              <a:gdLst>
                <a:gd name="T0" fmla="*/ 0 w 42"/>
                <a:gd name="T1" fmla="*/ 212 h 26"/>
                <a:gd name="T2" fmla="*/ 0 w 42"/>
                <a:gd name="T3" fmla="*/ 148 h 26"/>
                <a:gd name="T4" fmla="*/ 82 w 42"/>
                <a:gd name="T5" fmla="*/ 83 h 26"/>
                <a:gd name="T6" fmla="*/ 146 w 42"/>
                <a:gd name="T7" fmla="*/ 129 h 26"/>
                <a:gd name="T8" fmla="*/ 169 w 42"/>
                <a:gd name="T9" fmla="*/ 83 h 26"/>
                <a:gd name="T10" fmla="*/ 270 w 42"/>
                <a:gd name="T11" fmla="*/ 65 h 26"/>
                <a:gd name="T12" fmla="*/ 293 w 42"/>
                <a:gd name="T13" fmla="*/ 83 h 26"/>
                <a:gd name="T14" fmla="*/ 315 w 42"/>
                <a:gd name="T15" fmla="*/ 83 h 26"/>
                <a:gd name="T16" fmla="*/ 375 w 42"/>
                <a:gd name="T17" fmla="*/ 129 h 26"/>
                <a:gd name="T18" fmla="*/ 439 w 42"/>
                <a:gd name="T19" fmla="*/ 83 h 26"/>
                <a:gd name="T20" fmla="*/ 562 w 42"/>
                <a:gd name="T21" fmla="*/ 83 h 26"/>
                <a:gd name="T22" fmla="*/ 649 w 42"/>
                <a:gd name="T23" fmla="*/ 83 h 26"/>
                <a:gd name="T24" fmla="*/ 667 w 42"/>
                <a:gd name="T25" fmla="*/ 42 h 26"/>
                <a:gd name="T26" fmla="*/ 709 w 42"/>
                <a:gd name="T27" fmla="*/ 42 h 26"/>
                <a:gd name="T28" fmla="*/ 773 w 42"/>
                <a:gd name="T29" fmla="*/ 65 h 26"/>
                <a:gd name="T30" fmla="*/ 795 w 42"/>
                <a:gd name="T31" fmla="*/ 42 h 26"/>
                <a:gd name="T32" fmla="*/ 855 w 42"/>
                <a:gd name="T33" fmla="*/ 0 h 26"/>
                <a:gd name="T34" fmla="*/ 878 w 42"/>
                <a:gd name="T35" fmla="*/ 42 h 26"/>
                <a:gd name="T36" fmla="*/ 855 w 42"/>
                <a:gd name="T37" fmla="*/ 148 h 26"/>
                <a:gd name="T38" fmla="*/ 814 w 42"/>
                <a:gd name="T39" fmla="*/ 212 h 26"/>
                <a:gd name="T40" fmla="*/ 773 w 42"/>
                <a:gd name="T41" fmla="*/ 277 h 26"/>
                <a:gd name="T42" fmla="*/ 773 w 42"/>
                <a:gd name="T43" fmla="*/ 300 h 26"/>
                <a:gd name="T44" fmla="*/ 814 w 42"/>
                <a:gd name="T45" fmla="*/ 342 h 26"/>
                <a:gd name="T46" fmla="*/ 855 w 42"/>
                <a:gd name="T47" fmla="*/ 425 h 26"/>
                <a:gd name="T48" fmla="*/ 814 w 42"/>
                <a:gd name="T49" fmla="*/ 448 h 26"/>
                <a:gd name="T50" fmla="*/ 814 w 42"/>
                <a:gd name="T51" fmla="*/ 554 h 26"/>
                <a:gd name="T52" fmla="*/ 731 w 42"/>
                <a:gd name="T53" fmla="*/ 512 h 26"/>
                <a:gd name="T54" fmla="*/ 626 w 42"/>
                <a:gd name="T55" fmla="*/ 489 h 26"/>
                <a:gd name="T56" fmla="*/ 562 w 42"/>
                <a:gd name="T57" fmla="*/ 406 h 26"/>
                <a:gd name="T58" fmla="*/ 462 w 42"/>
                <a:gd name="T59" fmla="*/ 425 h 26"/>
                <a:gd name="T60" fmla="*/ 375 w 42"/>
                <a:gd name="T61" fmla="*/ 360 h 26"/>
                <a:gd name="T62" fmla="*/ 357 w 42"/>
                <a:gd name="T63" fmla="*/ 342 h 26"/>
                <a:gd name="T64" fmla="*/ 293 w 42"/>
                <a:gd name="T65" fmla="*/ 342 h 26"/>
                <a:gd name="T66" fmla="*/ 229 w 42"/>
                <a:gd name="T67" fmla="*/ 300 h 26"/>
                <a:gd name="T68" fmla="*/ 169 w 42"/>
                <a:gd name="T69" fmla="*/ 300 h 26"/>
                <a:gd name="T70" fmla="*/ 146 w 42"/>
                <a:gd name="T71" fmla="*/ 235 h 26"/>
                <a:gd name="T72" fmla="*/ 82 w 42"/>
                <a:gd name="T73" fmla="*/ 277 h 26"/>
                <a:gd name="T74" fmla="*/ 0 w 42"/>
                <a:gd name="T75" fmla="*/ 212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26"/>
                <a:gd name="T116" fmla="*/ 42 w 42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26">
                  <a:moveTo>
                    <a:pt x="0" y="10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7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2" y="2"/>
                  </a:lnTo>
                  <a:lnTo>
                    <a:pt x="41" y="7"/>
                  </a:lnTo>
                  <a:lnTo>
                    <a:pt x="39" y="10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41" y="20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5" y="24"/>
                  </a:lnTo>
                  <a:lnTo>
                    <a:pt x="30" y="23"/>
                  </a:lnTo>
                  <a:lnTo>
                    <a:pt x="27" y="19"/>
                  </a:lnTo>
                  <a:lnTo>
                    <a:pt x="22" y="20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4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71" name="Freeform 1442"/>
            <p:cNvSpPr>
              <a:spLocks noChangeAspect="1"/>
            </p:cNvSpPr>
            <p:nvPr/>
          </p:nvSpPr>
          <p:spPr bwMode="auto">
            <a:xfrm>
              <a:off x="1275" y="2113"/>
              <a:ext cx="440" cy="498"/>
            </a:xfrm>
            <a:custGeom>
              <a:avLst/>
              <a:gdLst>
                <a:gd name="T0" fmla="*/ 628 w 96"/>
                <a:gd name="T1" fmla="*/ 2152 h 109"/>
                <a:gd name="T2" fmla="*/ 944 w 96"/>
                <a:gd name="T3" fmla="*/ 2275 h 109"/>
                <a:gd name="T4" fmla="*/ 1219 w 96"/>
                <a:gd name="T5" fmla="*/ 2234 h 109"/>
                <a:gd name="T6" fmla="*/ 1513 w 96"/>
                <a:gd name="T7" fmla="*/ 2152 h 109"/>
                <a:gd name="T8" fmla="*/ 1659 w 96"/>
                <a:gd name="T9" fmla="*/ 2129 h 109"/>
                <a:gd name="T10" fmla="*/ 1723 w 96"/>
                <a:gd name="T11" fmla="*/ 1983 h 109"/>
                <a:gd name="T12" fmla="*/ 1829 w 96"/>
                <a:gd name="T13" fmla="*/ 1878 h 109"/>
                <a:gd name="T14" fmla="*/ 1618 w 96"/>
                <a:gd name="T15" fmla="*/ 1690 h 109"/>
                <a:gd name="T16" fmla="*/ 1513 w 96"/>
                <a:gd name="T17" fmla="*/ 1480 h 109"/>
                <a:gd name="T18" fmla="*/ 1513 w 96"/>
                <a:gd name="T19" fmla="*/ 1334 h 109"/>
                <a:gd name="T20" fmla="*/ 1742 w 96"/>
                <a:gd name="T21" fmla="*/ 1234 h 109"/>
                <a:gd name="T22" fmla="*/ 1870 w 96"/>
                <a:gd name="T23" fmla="*/ 1128 h 109"/>
                <a:gd name="T24" fmla="*/ 2017 w 96"/>
                <a:gd name="T25" fmla="*/ 1147 h 109"/>
                <a:gd name="T26" fmla="*/ 1952 w 96"/>
                <a:gd name="T27" fmla="*/ 918 h 109"/>
                <a:gd name="T28" fmla="*/ 1934 w 96"/>
                <a:gd name="T29" fmla="*/ 708 h 109"/>
                <a:gd name="T30" fmla="*/ 1806 w 96"/>
                <a:gd name="T31" fmla="*/ 562 h 109"/>
                <a:gd name="T32" fmla="*/ 1829 w 96"/>
                <a:gd name="T33" fmla="*/ 356 h 109"/>
                <a:gd name="T34" fmla="*/ 1742 w 96"/>
                <a:gd name="T35" fmla="*/ 210 h 109"/>
                <a:gd name="T36" fmla="*/ 1659 w 96"/>
                <a:gd name="T37" fmla="*/ 82 h 109"/>
                <a:gd name="T38" fmla="*/ 1577 w 96"/>
                <a:gd name="T39" fmla="*/ 82 h 109"/>
                <a:gd name="T40" fmla="*/ 1513 w 96"/>
                <a:gd name="T41" fmla="*/ 82 h 109"/>
                <a:gd name="T42" fmla="*/ 1448 w 96"/>
                <a:gd name="T43" fmla="*/ 82 h 109"/>
                <a:gd name="T44" fmla="*/ 1302 w 96"/>
                <a:gd name="T45" fmla="*/ 169 h 109"/>
                <a:gd name="T46" fmla="*/ 1178 w 96"/>
                <a:gd name="T47" fmla="*/ 228 h 109"/>
                <a:gd name="T48" fmla="*/ 1155 w 96"/>
                <a:gd name="T49" fmla="*/ 169 h 109"/>
                <a:gd name="T50" fmla="*/ 1072 w 96"/>
                <a:gd name="T51" fmla="*/ 146 h 109"/>
                <a:gd name="T52" fmla="*/ 944 w 96"/>
                <a:gd name="T53" fmla="*/ 23 h 109"/>
                <a:gd name="T54" fmla="*/ 674 w 96"/>
                <a:gd name="T55" fmla="*/ 0 h 109"/>
                <a:gd name="T56" fmla="*/ 651 w 96"/>
                <a:gd name="T57" fmla="*/ 82 h 109"/>
                <a:gd name="T58" fmla="*/ 733 w 96"/>
                <a:gd name="T59" fmla="*/ 292 h 109"/>
                <a:gd name="T60" fmla="*/ 651 w 96"/>
                <a:gd name="T61" fmla="*/ 292 h 109"/>
                <a:gd name="T62" fmla="*/ 587 w 96"/>
                <a:gd name="T63" fmla="*/ 356 h 109"/>
                <a:gd name="T64" fmla="*/ 504 w 96"/>
                <a:gd name="T65" fmla="*/ 334 h 109"/>
                <a:gd name="T66" fmla="*/ 293 w 96"/>
                <a:gd name="T67" fmla="*/ 356 h 109"/>
                <a:gd name="T68" fmla="*/ 316 w 96"/>
                <a:gd name="T69" fmla="*/ 521 h 109"/>
                <a:gd name="T70" fmla="*/ 211 w 96"/>
                <a:gd name="T71" fmla="*/ 649 h 109"/>
                <a:gd name="T72" fmla="*/ 229 w 96"/>
                <a:gd name="T73" fmla="*/ 795 h 109"/>
                <a:gd name="T74" fmla="*/ 170 w 96"/>
                <a:gd name="T75" fmla="*/ 877 h 109"/>
                <a:gd name="T76" fmla="*/ 64 w 96"/>
                <a:gd name="T77" fmla="*/ 982 h 109"/>
                <a:gd name="T78" fmla="*/ 0 w 96"/>
                <a:gd name="T79" fmla="*/ 1147 h 109"/>
                <a:gd name="T80" fmla="*/ 23 w 96"/>
                <a:gd name="T81" fmla="*/ 1211 h 109"/>
                <a:gd name="T82" fmla="*/ 83 w 96"/>
                <a:gd name="T83" fmla="*/ 1357 h 109"/>
                <a:gd name="T84" fmla="*/ 23 w 96"/>
                <a:gd name="T85" fmla="*/ 1421 h 109"/>
                <a:gd name="T86" fmla="*/ 128 w 96"/>
                <a:gd name="T87" fmla="*/ 1526 h 109"/>
                <a:gd name="T88" fmla="*/ 147 w 96"/>
                <a:gd name="T89" fmla="*/ 1690 h 109"/>
                <a:gd name="T90" fmla="*/ 358 w 96"/>
                <a:gd name="T91" fmla="*/ 1732 h 109"/>
                <a:gd name="T92" fmla="*/ 422 w 96"/>
                <a:gd name="T93" fmla="*/ 1878 h 109"/>
                <a:gd name="T94" fmla="*/ 358 w 96"/>
                <a:gd name="T95" fmla="*/ 2211 h 109"/>
                <a:gd name="T96" fmla="*/ 380 w 96"/>
                <a:gd name="T97" fmla="*/ 221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109"/>
                <a:gd name="T149" fmla="*/ 96 w 96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109">
                  <a:moveTo>
                    <a:pt x="25" y="106"/>
                  </a:moveTo>
                  <a:lnTo>
                    <a:pt x="30" y="103"/>
                  </a:lnTo>
                  <a:lnTo>
                    <a:pt x="39" y="106"/>
                  </a:lnTo>
                  <a:lnTo>
                    <a:pt x="45" y="109"/>
                  </a:lnTo>
                  <a:lnTo>
                    <a:pt x="49" y="106"/>
                  </a:lnTo>
                  <a:lnTo>
                    <a:pt x="58" y="107"/>
                  </a:lnTo>
                  <a:lnTo>
                    <a:pt x="63" y="106"/>
                  </a:lnTo>
                  <a:lnTo>
                    <a:pt x="72" y="103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77" y="97"/>
                  </a:lnTo>
                  <a:lnTo>
                    <a:pt x="82" y="95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77" y="81"/>
                  </a:lnTo>
                  <a:lnTo>
                    <a:pt x="70" y="75"/>
                  </a:lnTo>
                  <a:lnTo>
                    <a:pt x="72" y="71"/>
                  </a:lnTo>
                  <a:lnTo>
                    <a:pt x="68" y="66"/>
                  </a:lnTo>
                  <a:lnTo>
                    <a:pt x="72" y="64"/>
                  </a:lnTo>
                  <a:lnTo>
                    <a:pt x="77" y="62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4"/>
                  </a:lnTo>
                  <a:lnTo>
                    <a:pt x="93" y="54"/>
                  </a:lnTo>
                  <a:lnTo>
                    <a:pt x="96" y="55"/>
                  </a:lnTo>
                  <a:lnTo>
                    <a:pt x="96" y="48"/>
                  </a:lnTo>
                  <a:lnTo>
                    <a:pt x="93" y="44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86" y="27"/>
                  </a:lnTo>
                  <a:lnTo>
                    <a:pt x="89" y="20"/>
                  </a:lnTo>
                  <a:lnTo>
                    <a:pt x="87" y="17"/>
                  </a:lnTo>
                  <a:lnTo>
                    <a:pt x="87" y="11"/>
                  </a:lnTo>
                  <a:lnTo>
                    <a:pt x="83" y="10"/>
                  </a:lnTo>
                  <a:lnTo>
                    <a:pt x="77" y="8"/>
                  </a:lnTo>
                  <a:lnTo>
                    <a:pt x="79" y="4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73" y="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62" y="8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5" y="8"/>
                  </a:lnTo>
                  <a:lnTo>
                    <a:pt x="55" y="4"/>
                  </a:lnTo>
                  <a:lnTo>
                    <a:pt x="51" y="7"/>
                  </a:lnTo>
                  <a:lnTo>
                    <a:pt x="45" y="4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32" y="0"/>
                  </a:lnTo>
                  <a:lnTo>
                    <a:pt x="35" y="3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13" y="34"/>
                  </a:lnTo>
                  <a:lnTo>
                    <a:pt x="11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3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3" y="68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6" y="73"/>
                  </a:lnTo>
                  <a:lnTo>
                    <a:pt x="3" y="78"/>
                  </a:lnTo>
                  <a:lnTo>
                    <a:pt x="7" y="81"/>
                  </a:lnTo>
                  <a:lnTo>
                    <a:pt x="10" y="82"/>
                  </a:lnTo>
                  <a:lnTo>
                    <a:pt x="17" y="83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18" y="95"/>
                  </a:lnTo>
                  <a:lnTo>
                    <a:pt x="17" y="106"/>
                  </a:lnTo>
                  <a:lnTo>
                    <a:pt x="15" y="106"/>
                  </a:lnTo>
                  <a:lnTo>
                    <a:pt x="18" y="106"/>
                  </a:lnTo>
                  <a:lnTo>
                    <a:pt x="25" y="106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72" name="Freeform 1443"/>
            <p:cNvSpPr>
              <a:spLocks noChangeAspect="1"/>
            </p:cNvSpPr>
            <p:nvPr/>
          </p:nvSpPr>
          <p:spPr bwMode="auto">
            <a:xfrm>
              <a:off x="1293" y="2629"/>
              <a:ext cx="697" cy="599"/>
            </a:xfrm>
            <a:custGeom>
              <a:avLst/>
              <a:gdLst>
                <a:gd name="T0" fmla="*/ 3026 w 152"/>
                <a:gd name="T1" fmla="*/ 1861 h 131"/>
                <a:gd name="T2" fmla="*/ 2733 w 152"/>
                <a:gd name="T3" fmla="*/ 1715 h 131"/>
                <a:gd name="T4" fmla="*/ 2522 w 152"/>
                <a:gd name="T5" fmla="*/ 1568 h 131"/>
                <a:gd name="T6" fmla="*/ 2440 w 152"/>
                <a:gd name="T7" fmla="*/ 1504 h 131"/>
                <a:gd name="T8" fmla="*/ 2229 w 152"/>
                <a:gd name="T9" fmla="*/ 1504 h 131"/>
                <a:gd name="T10" fmla="*/ 1999 w 152"/>
                <a:gd name="T11" fmla="*/ 1358 h 131"/>
                <a:gd name="T12" fmla="*/ 1853 w 152"/>
                <a:gd name="T13" fmla="*/ 1148 h 131"/>
                <a:gd name="T14" fmla="*/ 1513 w 152"/>
                <a:gd name="T15" fmla="*/ 878 h 131"/>
                <a:gd name="T16" fmla="*/ 1431 w 152"/>
                <a:gd name="T17" fmla="*/ 709 h 131"/>
                <a:gd name="T18" fmla="*/ 1495 w 152"/>
                <a:gd name="T19" fmla="*/ 626 h 131"/>
                <a:gd name="T20" fmla="*/ 1449 w 152"/>
                <a:gd name="T21" fmla="*/ 562 h 131"/>
                <a:gd name="T22" fmla="*/ 1513 w 152"/>
                <a:gd name="T23" fmla="*/ 480 h 131"/>
                <a:gd name="T24" fmla="*/ 1747 w 152"/>
                <a:gd name="T25" fmla="*/ 375 h 131"/>
                <a:gd name="T26" fmla="*/ 1747 w 152"/>
                <a:gd name="T27" fmla="*/ 146 h 131"/>
                <a:gd name="T28" fmla="*/ 1389 w 152"/>
                <a:gd name="T29" fmla="*/ 0 h 131"/>
                <a:gd name="T30" fmla="*/ 1091 w 152"/>
                <a:gd name="T31" fmla="*/ 123 h 131"/>
                <a:gd name="T32" fmla="*/ 945 w 152"/>
                <a:gd name="T33" fmla="*/ 169 h 131"/>
                <a:gd name="T34" fmla="*/ 798 w 152"/>
                <a:gd name="T35" fmla="*/ 210 h 131"/>
                <a:gd name="T36" fmla="*/ 633 w 152"/>
                <a:gd name="T37" fmla="*/ 375 h 131"/>
                <a:gd name="T38" fmla="*/ 335 w 152"/>
                <a:gd name="T39" fmla="*/ 357 h 131"/>
                <a:gd name="T40" fmla="*/ 128 w 152"/>
                <a:gd name="T41" fmla="*/ 521 h 131"/>
                <a:gd name="T42" fmla="*/ 64 w 152"/>
                <a:gd name="T43" fmla="*/ 709 h 131"/>
                <a:gd name="T44" fmla="*/ 275 w 152"/>
                <a:gd name="T45" fmla="*/ 919 h 131"/>
                <a:gd name="T46" fmla="*/ 275 w 152"/>
                <a:gd name="T47" fmla="*/ 1001 h 131"/>
                <a:gd name="T48" fmla="*/ 440 w 152"/>
                <a:gd name="T49" fmla="*/ 878 h 131"/>
                <a:gd name="T50" fmla="*/ 569 w 152"/>
                <a:gd name="T51" fmla="*/ 837 h 131"/>
                <a:gd name="T52" fmla="*/ 715 w 152"/>
                <a:gd name="T53" fmla="*/ 919 h 131"/>
                <a:gd name="T54" fmla="*/ 862 w 152"/>
                <a:gd name="T55" fmla="*/ 942 h 131"/>
                <a:gd name="T56" fmla="*/ 926 w 152"/>
                <a:gd name="T57" fmla="*/ 1088 h 131"/>
                <a:gd name="T58" fmla="*/ 1009 w 152"/>
                <a:gd name="T59" fmla="*/ 1276 h 131"/>
                <a:gd name="T60" fmla="*/ 1156 w 152"/>
                <a:gd name="T61" fmla="*/ 1422 h 131"/>
                <a:gd name="T62" fmla="*/ 1344 w 152"/>
                <a:gd name="T63" fmla="*/ 1504 h 131"/>
                <a:gd name="T64" fmla="*/ 1642 w 152"/>
                <a:gd name="T65" fmla="*/ 1738 h 131"/>
                <a:gd name="T66" fmla="*/ 1747 w 152"/>
                <a:gd name="T67" fmla="*/ 1779 h 131"/>
                <a:gd name="T68" fmla="*/ 2018 w 152"/>
                <a:gd name="T69" fmla="*/ 1884 h 131"/>
                <a:gd name="T70" fmla="*/ 2105 w 152"/>
                <a:gd name="T71" fmla="*/ 1925 h 131"/>
                <a:gd name="T72" fmla="*/ 2206 w 152"/>
                <a:gd name="T73" fmla="*/ 1943 h 131"/>
                <a:gd name="T74" fmla="*/ 2311 w 152"/>
                <a:gd name="T75" fmla="*/ 2090 h 131"/>
                <a:gd name="T76" fmla="*/ 2522 w 152"/>
                <a:gd name="T77" fmla="*/ 2195 h 131"/>
                <a:gd name="T78" fmla="*/ 2650 w 152"/>
                <a:gd name="T79" fmla="*/ 2510 h 131"/>
                <a:gd name="T80" fmla="*/ 2522 w 152"/>
                <a:gd name="T81" fmla="*/ 2529 h 131"/>
                <a:gd name="T82" fmla="*/ 2522 w 152"/>
                <a:gd name="T83" fmla="*/ 2657 h 131"/>
                <a:gd name="T84" fmla="*/ 2522 w 152"/>
                <a:gd name="T85" fmla="*/ 2739 h 131"/>
                <a:gd name="T86" fmla="*/ 2650 w 152"/>
                <a:gd name="T87" fmla="*/ 2739 h 131"/>
                <a:gd name="T88" fmla="*/ 2733 w 152"/>
                <a:gd name="T89" fmla="*/ 2529 h 131"/>
                <a:gd name="T90" fmla="*/ 2903 w 152"/>
                <a:gd name="T91" fmla="*/ 2423 h 131"/>
                <a:gd name="T92" fmla="*/ 2861 w 152"/>
                <a:gd name="T93" fmla="*/ 2277 h 131"/>
                <a:gd name="T94" fmla="*/ 2733 w 152"/>
                <a:gd name="T95" fmla="*/ 2218 h 131"/>
                <a:gd name="T96" fmla="*/ 2733 w 152"/>
                <a:gd name="T97" fmla="*/ 2030 h 131"/>
                <a:gd name="T98" fmla="*/ 2816 w 152"/>
                <a:gd name="T99" fmla="*/ 1943 h 131"/>
                <a:gd name="T100" fmla="*/ 3114 w 152"/>
                <a:gd name="T101" fmla="*/ 2030 h 131"/>
                <a:gd name="T102" fmla="*/ 3196 w 152"/>
                <a:gd name="T103" fmla="*/ 2007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"/>
                <a:gd name="T157" fmla="*/ 0 h 131"/>
                <a:gd name="T158" fmla="*/ 152 w 152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" h="131">
                  <a:moveTo>
                    <a:pt x="148" y="92"/>
                  </a:moveTo>
                  <a:lnTo>
                    <a:pt x="144" y="89"/>
                  </a:lnTo>
                  <a:lnTo>
                    <a:pt x="140" y="88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20" y="75"/>
                  </a:lnTo>
                  <a:lnTo>
                    <a:pt x="120" y="73"/>
                  </a:lnTo>
                  <a:lnTo>
                    <a:pt x="116" y="72"/>
                  </a:lnTo>
                  <a:lnTo>
                    <a:pt x="112" y="72"/>
                  </a:lnTo>
                  <a:lnTo>
                    <a:pt x="106" y="72"/>
                  </a:lnTo>
                  <a:lnTo>
                    <a:pt x="100" y="69"/>
                  </a:lnTo>
                  <a:lnTo>
                    <a:pt x="95" y="65"/>
                  </a:lnTo>
                  <a:lnTo>
                    <a:pt x="92" y="59"/>
                  </a:lnTo>
                  <a:lnTo>
                    <a:pt x="88" y="55"/>
                  </a:lnTo>
                  <a:lnTo>
                    <a:pt x="83" y="49"/>
                  </a:lnTo>
                  <a:lnTo>
                    <a:pt x="72" y="42"/>
                  </a:lnTo>
                  <a:lnTo>
                    <a:pt x="68" y="37"/>
                  </a:lnTo>
                  <a:lnTo>
                    <a:pt x="68" y="34"/>
                  </a:lnTo>
                  <a:lnTo>
                    <a:pt x="69" y="31"/>
                  </a:lnTo>
                  <a:lnTo>
                    <a:pt x="71" y="30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83" y="18"/>
                  </a:lnTo>
                  <a:lnTo>
                    <a:pt x="83" y="11"/>
                  </a:lnTo>
                  <a:lnTo>
                    <a:pt x="83" y="7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57" y="1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3" y="8"/>
                  </a:lnTo>
                  <a:lnTo>
                    <a:pt x="30" y="18"/>
                  </a:lnTo>
                  <a:lnTo>
                    <a:pt x="21" y="8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3" y="40"/>
                  </a:lnTo>
                  <a:lnTo>
                    <a:pt x="13" y="44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7" y="47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35" y="45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2"/>
                  </a:lnTo>
                  <a:lnTo>
                    <a:pt x="47" y="58"/>
                  </a:lnTo>
                  <a:lnTo>
                    <a:pt x="48" y="61"/>
                  </a:lnTo>
                  <a:lnTo>
                    <a:pt x="51" y="62"/>
                  </a:lnTo>
                  <a:lnTo>
                    <a:pt x="55" y="68"/>
                  </a:lnTo>
                  <a:lnTo>
                    <a:pt x="61" y="71"/>
                  </a:lnTo>
                  <a:lnTo>
                    <a:pt x="64" y="72"/>
                  </a:lnTo>
                  <a:lnTo>
                    <a:pt x="66" y="75"/>
                  </a:lnTo>
                  <a:lnTo>
                    <a:pt x="78" y="83"/>
                  </a:lnTo>
                  <a:lnTo>
                    <a:pt x="81" y="85"/>
                  </a:lnTo>
                  <a:lnTo>
                    <a:pt x="83" y="85"/>
                  </a:lnTo>
                  <a:lnTo>
                    <a:pt x="92" y="88"/>
                  </a:lnTo>
                  <a:lnTo>
                    <a:pt x="96" y="90"/>
                  </a:lnTo>
                  <a:lnTo>
                    <a:pt x="99" y="90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5" y="93"/>
                  </a:lnTo>
                  <a:lnTo>
                    <a:pt x="106" y="97"/>
                  </a:lnTo>
                  <a:lnTo>
                    <a:pt x="110" y="100"/>
                  </a:lnTo>
                  <a:lnTo>
                    <a:pt x="116" y="103"/>
                  </a:lnTo>
                  <a:lnTo>
                    <a:pt x="120" y="105"/>
                  </a:lnTo>
                  <a:lnTo>
                    <a:pt x="121" y="110"/>
                  </a:lnTo>
                  <a:lnTo>
                    <a:pt x="126" y="120"/>
                  </a:lnTo>
                  <a:lnTo>
                    <a:pt x="123" y="120"/>
                  </a:lnTo>
                  <a:lnTo>
                    <a:pt x="120" y="121"/>
                  </a:lnTo>
                  <a:lnTo>
                    <a:pt x="120" y="124"/>
                  </a:lnTo>
                  <a:lnTo>
                    <a:pt x="120" y="127"/>
                  </a:lnTo>
                  <a:lnTo>
                    <a:pt x="119" y="129"/>
                  </a:lnTo>
                  <a:lnTo>
                    <a:pt x="120" y="131"/>
                  </a:lnTo>
                  <a:lnTo>
                    <a:pt x="123" y="131"/>
                  </a:lnTo>
                  <a:lnTo>
                    <a:pt x="126" y="131"/>
                  </a:lnTo>
                  <a:lnTo>
                    <a:pt x="128" y="127"/>
                  </a:lnTo>
                  <a:lnTo>
                    <a:pt x="130" y="121"/>
                  </a:lnTo>
                  <a:lnTo>
                    <a:pt x="133" y="117"/>
                  </a:lnTo>
                  <a:lnTo>
                    <a:pt x="138" y="116"/>
                  </a:lnTo>
                  <a:lnTo>
                    <a:pt x="138" y="110"/>
                  </a:lnTo>
                  <a:lnTo>
                    <a:pt x="136" y="109"/>
                  </a:lnTo>
                  <a:lnTo>
                    <a:pt x="133" y="107"/>
                  </a:lnTo>
                  <a:lnTo>
                    <a:pt x="130" y="106"/>
                  </a:lnTo>
                  <a:lnTo>
                    <a:pt x="128" y="103"/>
                  </a:lnTo>
                  <a:lnTo>
                    <a:pt x="130" y="97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3" y="95"/>
                  </a:lnTo>
                  <a:lnTo>
                    <a:pt x="148" y="97"/>
                  </a:lnTo>
                  <a:lnTo>
                    <a:pt x="152" y="100"/>
                  </a:lnTo>
                  <a:lnTo>
                    <a:pt x="152" y="96"/>
                  </a:lnTo>
                  <a:lnTo>
                    <a:pt x="148" y="92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673" name="Freeform 1444"/>
            <p:cNvSpPr>
              <a:spLocks noChangeAspect="1"/>
            </p:cNvSpPr>
            <p:nvPr/>
          </p:nvSpPr>
          <p:spPr bwMode="auto">
            <a:xfrm>
              <a:off x="1371" y="3022"/>
              <a:ext cx="97" cy="161"/>
            </a:xfrm>
            <a:custGeom>
              <a:avLst/>
              <a:gdLst>
                <a:gd name="T0" fmla="*/ 0 w 21"/>
                <a:gd name="T1" fmla="*/ 83 h 35"/>
                <a:gd name="T2" fmla="*/ 83 w 21"/>
                <a:gd name="T3" fmla="*/ 129 h 35"/>
                <a:gd name="T4" fmla="*/ 148 w 21"/>
                <a:gd name="T5" fmla="*/ 83 h 35"/>
                <a:gd name="T6" fmla="*/ 277 w 21"/>
                <a:gd name="T7" fmla="*/ 41 h 35"/>
                <a:gd name="T8" fmla="*/ 300 w 21"/>
                <a:gd name="T9" fmla="*/ 0 h 35"/>
                <a:gd name="T10" fmla="*/ 383 w 21"/>
                <a:gd name="T11" fmla="*/ 41 h 35"/>
                <a:gd name="T12" fmla="*/ 383 w 21"/>
                <a:gd name="T13" fmla="*/ 83 h 35"/>
                <a:gd name="T14" fmla="*/ 448 w 21"/>
                <a:gd name="T15" fmla="*/ 235 h 35"/>
                <a:gd name="T16" fmla="*/ 425 w 21"/>
                <a:gd name="T17" fmla="*/ 294 h 35"/>
                <a:gd name="T18" fmla="*/ 448 w 21"/>
                <a:gd name="T19" fmla="*/ 400 h 35"/>
                <a:gd name="T20" fmla="*/ 383 w 21"/>
                <a:gd name="T21" fmla="*/ 658 h 35"/>
                <a:gd name="T22" fmla="*/ 300 w 21"/>
                <a:gd name="T23" fmla="*/ 635 h 35"/>
                <a:gd name="T24" fmla="*/ 236 w 21"/>
                <a:gd name="T25" fmla="*/ 635 h 35"/>
                <a:gd name="T26" fmla="*/ 212 w 21"/>
                <a:gd name="T27" fmla="*/ 699 h 35"/>
                <a:gd name="T28" fmla="*/ 194 w 21"/>
                <a:gd name="T29" fmla="*/ 718 h 35"/>
                <a:gd name="T30" fmla="*/ 129 w 21"/>
                <a:gd name="T31" fmla="*/ 741 h 35"/>
                <a:gd name="T32" fmla="*/ 65 w 21"/>
                <a:gd name="T33" fmla="*/ 635 h 35"/>
                <a:gd name="T34" fmla="*/ 65 w 21"/>
                <a:gd name="T35" fmla="*/ 506 h 35"/>
                <a:gd name="T36" fmla="*/ 83 w 21"/>
                <a:gd name="T37" fmla="*/ 446 h 35"/>
                <a:gd name="T38" fmla="*/ 65 w 21"/>
                <a:gd name="T39" fmla="*/ 423 h 35"/>
                <a:gd name="T40" fmla="*/ 83 w 21"/>
                <a:gd name="T41" fmla="*/ 359 h 35"/>
                <a:gd name="T42" fmla="*/ 83 w 21"/>
                <a:gd name="T43" fmla="*/ 294 h 35"/>
                <a:gd name="T44" fmla="*/ 65 w 21"/>
                <a:gd name="T45" fmla="*/ 212 h 35"/>
                <a:gd name="T46" fmla="*/ 0 w 21"/>
                <a:gd name="T47" fmla="*/ 189 h 35"/>
                <a:gd name="T48" fmla="*/ 0 w 21"/>
                <a:gd name="T49" fmla="*/ 83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5"/>
                <a:gd name="T77" fmla="*/ 21 w 2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5">
                  <a:moveTo>
                    <a:pt x="0" y="4"/>
                  </a:moveTo>
                  <a:lnTo>
                    <a:pt x="4" y="6"/>
                  </a:lnTo>
                  <a:lnTo>
                    <a:pt x="7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21" y="19"/>
                  </a:lnTo>
                  <a:lnTo>
                    <a:pt x="18" y="31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6" y="35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3" y="10"/>
                  </a:lnTo>
                  <a:lnTo>
                    <a:pt x="0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CC99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8438" name="Picture 1446" descr="Germa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1242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47" descr="Belgi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987800"/>
            <a:ext cx="508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48" descr="Finl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2736850"/>
            <a:ext cx="508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49" descr="Franc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460875"/>
            <a:ext cx="50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50" descr="Ital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4919663"/>
            <a:ext cx="50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51" descr="Netherland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3549650"/>
            <a:ext cx="50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04AA-1142-47DD-90A6-607B23348ECC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2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>
                <a:latin typeface="Arial" charset="0"/>
                <a:ea typeface="ヒラギノ角ゴ Pro W3"/>
                <a:cs typeface="Arial" charset="0"/>
              </a:rPr>
              <a:t>Haitallisimmat ympäristöaltisteet </a:t>
            </a:r>
            <a:r>
              <a:rPr lang="fi-FI" sz="1800" dirty="0" smtClean="0">
                <a:latin typeface="Arial" charset="0"/>
                <a:ea typeface="ヒラギノ角ゴ Pro W3"/>
                <a:cs typeface="Arial" charset="0"/>
              </a:rPr>
              <a:t>(Hänninen ja </a:t>
            </a:r>
            <a:r>
              <a:rPr lang="fi-FI" sz="1800" dirty="0" err="1" smtClean="0">
                <a:latin typeface="Arial" charset="0"/>
                <a:ea typeface="ヒラギノ角ゴ Pro W3"/>
                <a:cs typeface="Arial" charset="0"/>
              </a:rPr>
              <a:t>Knol</a:t>
            </a:r>
            <a:r>
              <a:rPr lang="fi-FI" sz="1800" dirty="0" smtClean="0">
                <a:latin typeface="Arial" charset="0"/>
                <a:ea typeface="ヒラギノ角ゴ Pro W3"/>
                <a:cs typeface="Arial" charset="0"/>
              </a:rPr>
              <a:t> 2011)</a:t>
            </a:r>
          </a:p>
        </p:txBody>
      </p:sp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484784"/>
            <a:ext cx="90297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16805" y="2779240"/>
            <a:ext cx="7921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71550" y="4328318"/>
            <a:ext cx="541337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308304" y="4581525"/>
            <a:ext cx="6905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04AA-1142-47DD-90A6-607B23348EC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3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0533"/>
            <a:ext cx="8207375" cy="1008063"/>
          </a:xfrm>
        </p:spPr>
        <p:txBody>
          <a:bodyPr/>
          <a:lstStyle/>
          <a:p>
            <a:r>
              <a:rPr lang="fi-FI" dirty="0" smtClean="0"/>
              <a:t>Haitallisimmat ympäristöaltisteet </a:t>
            </a:r>
            <a:r>
              <a:rPr lang="fi-FI" sz="1800" dirty="0" smtClean="0"/>
              <a:t>(Asikainen ym. 2012)</a:t>
            </a:r>
            <a:endParaRPr lang="fi-FI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04AA-1142-47DD-90A6-607B23348ECC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74115"/>
            <a:ext cx="8315325" cy="51911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9552" y="4509120"/>
            <a:ext cx="244827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9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Taustaa: Kustannustehokkuus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Ympäristöaltisteiden tautikuormaa voidaan alentaa toimenpiteillä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Toimenpiteiden kannattavuutta voidaan tarkastella kustannustehokkuudella (hyödyt&gt;kustannukset)</a:t>
            </a:r>
            <a:r>
              <a:rPr lang="fi-FI" sz="2400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800" dirty="0" smtClean="0"/>
              <a:t>Kustannustehokkuutta mitataan mm. nettohyödyllä (kustannus-hyötyanalyysi) ja takaisinmaksuajalla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400" dirty="0" smtClean="0"/>
              <a:t>Kustannus-hyötyanalyysillä suuri merkitys ympäristöterveyttä koskevassa päätöksenteossa </a:t>
            </a:r>
            <a:r>
              <a:rPr lang="fi-FI" sz="1500" dirty="0" smtClean="0"/>
              <a:t>(Arrow ym. 1996, </a:t>
            </a:r>
            <a:r>
              <a:rPr lang="fi-FI" sz="1500" dirty="0" err="1" smtClean="0"/>
              <a:t>Pearce</a:t>
            </a:r>
            <a:r>
              <a:rPr lang="fi-FI" sz="1500" dirty="0" smtClean="0"/>
              <a:t> ym. 2006)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i-FI" sz="2400" dirty="0" smtClean="0"/>
              <a:t>Takaisinmaksuajan soveltaminen ympäristöterveydessä, esim. asunto-olojen parantaminen </a:t>
            </a:r>
            <a:r>
              <a:rPr lang="fi-FI" sz="1500" dirty="0" smtClean="0"/>
              <a:t>(mm. </a:t>
            </a:r>
            <a:r>
              <a:rPr lang="fi-FI" sz="1500" dirty="0" err="1" smtClean="0"/>
              <a:t>Chapman</a:t>
            </a:r>
            <a:r>
              <a:rPr lang="fi-FI" sz="1500" dirty="0" smtClean="0"/>
              <a:t> ym. 2009, Stewart 2013)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fi-FI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7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Taustaa: Koetut </a:t>
            </a:r>
            <a:r>
              <a:rPr lang="fi-FI" dirty="0"/>
              <a:t>a</a:t>
            </a:r>
            <a:r>
              <a:rPr lang="fi-FI" dirty="0" smtClean="0"/>
              <a:t>rvot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Kansalaisilla voi olla toimenpiteisiin liittyviä koettuja arvoja, joita ei ole riittävästi huomioitu ympäristöterveyttä koskevissa vaikutusarvioinneissa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Ympäristöterveyttä edistävät toimenpiteet vaikuttavat kansalaisten elämään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Koettujen arvojen konteksti on hyöty- ja haittanäkökulma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 smtClean="0"/>
              <a:t>Tässä työssä koettuja arvoja mitattiin koettujen arvojen kyselyllä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smtClean="0"/>
              <a:t>Miten ihmiset arvottavat rahassa ympäristöterveyttä edistävistä toimenpiteistä syntyviä hyötyjä ja haittoja</a:t>
            </a:r>
          </a:p>
          <a:p>
            <a:pPr marL="5715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11.2.2014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Juho Kutvonen: Arvotehokkuus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9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THL_fi_2012</Template>
  <TotalTime>448</TotalTime>
  <Words>2017</Words>
  <Application>Microsoft Office PowerPoint</Application>
  <PresentationFormat>On-screen Show (4:3)</PresentationFormat>
  <Paragraphs>541</Paragraphs>
  <Slides>46</Slides>
  <Notes>1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thl_fi_2012</vt:lpstr>
      <vt:lpstr>Microsoft Excel -kaavio</vt:lpstr>
      <vt:lpstr>Kaavio</vt:lpstr>
      <vt:lpstr>Ympäristöterveyttä edistävien toimenpiteiden kustannus- ja arvotehokkuudet</vt:lpstr>
      <vt:lpstr>Sisältö</vt:lpstr>
      <vt:lpstr>Taustaa</vt:lpstr>
      <vt:lpstr>Tautikuorman mittari:  Haittapainotettu elinvuosi (DALY)</vt:lpstr>
      <vt:lpstr>Environmental Burden  of Disease in Europe</vt:lpstr>
      <vt:lpstr>Haitallisimmat ympäristöaltisteet (Hänninen ja Knol 2011)</vt:lpstr>
      <vt:lpstr>Haitallisimmat ympäristöaltisteet (Asikainen ym. 2012)</vt:lpstr>
      <vt:lpstr>Taustaa: Kustannustehokkuus</vt:lpstr>
      <vt:lpstr>Taustaa: Koetut arvot</vt:lpstr>
      <vt:lpstr>Tavoiteet</vt:lpstr>
      <vt:lpstr>Aineisto ja menetelmät</vt:lpstr>
      <vt:lpstr>Toimenpiteet</vt:lpstr>
      <vt:lpstr>Terveyshyötyjen laskenta</vt:lpstr>
      <vt:lpstr>Toimenpiteiden kustannukset</vt:lpstr>
      <vt:lpstr>Koettujen arvojen kysely</vt:lpstr>
      <vt:lpstr>Kyselypopulaatio</vt:lpstr>
      <vt:lpstr>PowerPoint Presentation</vt:lpstr>
      <vt:lpstr>Tulokset</vt:lpstr>
      <vt:lpstr>Koetut arvot</vt:lpstr>
      <vt:lpstr>Pienhiukkasiin kohdentuvien toimenpiteiden terveyshyödyt</vt:lpstr>
      <vt:lpstr>Tupakointirajoitusten terveyshyödyt</vt:lpstr>
      <vt:lpstr>Radonkorjauksen terveyshyödyt</vt:lpstr>
      <vt:lpstr>Toimenpiteiden kustannustehokkuus</vt:lpstr>
      <vt:lpstr>Toimenpiteiden kustannustehokkuus (ympäristönäkökulma) </vt:lpstr>
      <vt:lpstr>Tupakointirajoitusten kustannustehokkuus (kokonaisterveysnäkökulma)</vt:lpstr>
      <vt:lpstr>Kustannustehokkuuden mittareita</vt:lpstr>
      <vt:lpstr>Toimenpiteiden arvotehokkuus</vt:lpstr>
      <vt:lpstr>Toimenpiteiden arvotehokkuus (ympäristönäkökulma)</vt:lpstr>
      <vt:lpstr>Tupakointirajoitusten arvotehokkuus (kokonaisterveysnäkökulma)</vt:lpstr>
      <vt:lpstr>Toimenpiteiden priorisointi (terveyshyödyt/50v)</vt:lpstr>
      <vt:lpstr>Toimenpiteiden priorisointi (kustannustehokkuus, nettohyöty/50v)</vt:lpstr>
      <vt:lpstr>Toimenpiteiden priorisointi (kustannustehokkuus, vuosituotto) </vt:lpstr>
      <vt:lpstr>Toimenpiteiden priorisointi (koetut arvot/50v)</vt:lpstr>
      <vt:lpstr>Toimenpiteiden priorisointi (arvotehokkuus/50v)</vt:lpstr>
      <vt:lpstr>Epävarmuudet</vt:lpstr>
      <vt:lpstr>Johtopäätökset 1/2</vt:lpstr>
      <vt:lpstr>Johtopäätökset 2/2</vt:lpstr>
      <vt:lpstr>Lähteet</vt:lpstr>
      <vt:lpstr>Kiitos!</vt:lpstr>
      <vt:lpstr>Puun pienpolttokiellon kustannukset</vt:lpstr>
      <vt:lpstr>Puun pienpolton puolittamisen kustannukset</vt:lpstr>
      <vt:lpstr>Alennettujen nopeusrajoitusten kustannukset</vt:lpstr>
      <vt:lpstr>Tupakointikiellon kustannukset</vt:lpstr>
      <vt:lpstr>Puun pienpolton puolittamisen kustannukset</vt:lpstr>
      <vt:lpstr>Radonkorjauksen (&gt;700 Bq/m3) kustannukset</vt:lpstr>
      <vt:lpstr>Radonkorjauksen (&gt;300 Bq/m3) kustannukset</vt:lpstr>
    </vt:vector>
  </TitlesOfParts>
  <Manager>Recommended Finland</Manager>
  <Company>University of Eastern 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suomi</dc:subject>
  <dc:creator>Juho Kutvonen</dc:creator>
  <cp:lastModifiedBy>Kutvonen Juho</cp:lastModifiedBy>
  <cp:revision>35</cp:revision>
  <dcterms:created xsi:type="dcterms:W3CDTF">2014-02-07T10:48:09Z</dcterms:created>
  <dcterms:modified xsi:type="dcterms:W3CDTF">2014-02-11T14:01:41Z</dcterms:modified>
</cp:coreProperties>
</file>