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0" r:id="rId5"/>
    <p:sldId id="261" r:id="rId6"/>
    <p:sldId id="258" r:id="rId7"/>
    <p:sldId id="259" r:id="rId8"/>
    <p:sldId id="262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65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44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18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017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086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051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09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739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646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604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1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27275-AE94-4E85-A626-1FABE3C68254}" type="datetimeFigureOut">
              <a:rPr lang="fi-FI" smtClean="0"/>
              <a:t>11.5.2015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3C4A0-8B74-40A2-B9D6-B1C889B73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69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dinilmasto.fi/files/2013/04/PEK-raportti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nergiatehokashelsinki.fi/energiankulutus/Helsink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Homework 9: Participate in an </a:t>
            </a:r>
            <a:r>
              <a:rPr lang="en-US" b="1" dirty="0" smtClean="0"/>
              <a:t>Assessment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 err="1" smtClean="0"/>
              <a:t>Climate</a:t>
            </a:r>
            <a:r>
              <a:rPr lang="fi-FI" sz="3200" dirty="0" smtClean="0"/>
              <a:t> </a:t>
            </a:r>
            <a:r>
              <a:rPr lang="fi-FI" sz="3200" dirty="0" err="1" smtClean="0"/>
              <a:t>change</a:t>
            </a:r>
            <a:r>
              <a:rPr lang="fi-FI" sz="3200" dirty="0" smtClean="0"/>
              <a:t> </a:t>
            </a:r>
            <a:r>
              <a:rPr lang="fi-FI" sz="3200" dirty="0" err="1" smtClean="0"/>
              <a:t>policies</a:t>
            </a:r>
            <a:r>
              <a:rPr lang="fi-FI" sz="3200" dirty="0" smtClean="0"/>
              <a:t> in Helsinki</a:t>
            </a:r>
          </a:p>
          <a:p>
            <a:endParaRPr lang="fi-FI" sz="3200" dirty="0" smtClean="0"/>
          </a:p>
          <a:p>
            <a:r>
              <a:rPr lang="fi-FI" dirty="0" smtClean="0"/>
              <a:t>Anni, Michael and Mari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40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Introduction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 was to contribute to making an assessment</a:t>
            </a:r>
          </a:p>
          <a:p>
            <a:r>
              <a:rPr lang="en-US" dirty="0" smtClean="0"/>
              <a:t>Finding data about building stock in Helsinki</a:t>
            </a:r>
          </a:p>
          <a:p>
            <a:pPr lvl="1"/>
            <a:r>
              <a:rPr lang="en-US" dirty="0" smtClean="0"/>
              <a:t>Energy demand by use type</a:t>
            </a:r>
          </a:p>
          <a:p>
            <a:pPr lvl="1"/>
            <a:r>
              <a:rPr lang="en-US" dirty="0" smtClean="0"/>
              <a:t>Changes in energy efficiency of different energy sinks</a:t>
            </a:r>
          </a:p>
          <a:p>
            <a:r>
              <a:rPr lang="en-US" dirty="0" smtClean="0"/>
              <a:t>Used for modeling </a:t>
            </a:r>
          </a:p>
          <a:p>
            <a:pPr lvl="1"/>
            <a:r>
              <a:rPr lang="en-US" dirty="0" smtClean="0"/>
              <a:t>Help in decision making process</a:t>
            </a:r>
          </a:p>
          <a:p>
            <a:pPr lvl="1"/>
            <a:r>
              <a:rPr lang="en-US" dirty="0" smtClean="0"/>
              <a:t>Help </a:t>
            </a:r>
            <a:r>
              <a:rPr lang="en-US" dirty="0"/>
              <a:t>in identifying the most </a:t>
            </a:r>
            <a:r>
              <a:rPr lang="en-US" dirty="0" smtClean="0"/>
              <a:t>favorable </a:t>
            </a:r>
            <a:r>
              <a:rPr lang="en-US" dirty="0"/>
              <a:t>ways to cut GHG </a:t>
            </a:r>
            <a:r>
              <a:rPr lang="en-US" dirty="0" smtClean="0"/>
              <a:t>emissions</a:t>
            </a:r>
          </a:p>
          <a:p>
            <a:pPr lvl="1"/>
            <a:r>
              <a:rPr lang="en-US" dirty="0" smtClean="0"/>
              <a:t>The model has not been created yet</a:t>
            </a:r>
          </a:p>
        </p:txBody>
      </p:sp>
    </p:spTree>
    <p:extLst>
      <p:ext uri="{BB962C8B-B14F-4D97-AF65-F5344CB8AC3E}">
        <p14:creationId xmlns:p14="http://schemas.microsoft.com/office/powerpoint/2010/main" val="276809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8410" y="638356"/>
            <a:ext cx="9995180" cy="5939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58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9344"/>
            <a:ext cx="10515600" cy="5822830"/>
          </a:xfrm>
        </p:spPr>
        <p:txBody>
          <a:bodyPr>
            <a:normAutofit/>
          </a:bodyPr>
          <a:lstStyle/>
          <a:p>
            <a:r>
              <a:rPr lang="en-US" dirty="0" smtClean="0"/>
              <a:t>We used Copenhagen data</a:t>
            </a:r>
          </a:p>
          <a:p>
            <a:pPr lvl="1"/>
            <a:r>
              <a:rPr lang="en-US" dirty="0" smtClean="0"/>
              <a:t>Used total energy demand and percentages of different sections e.g. electricity, heating</a:t>
            </a:r>
          </a:p>
          <a:p>
            <a:pPr marL="457200" lvl="1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kWh/m2a</a:t>
            </a:r>
          </a:p>
          <a:p>
            <a:pPr lvl="1"/>
            <a:r>
              <a:rPr lang="en-US" dirty="0" smtClean="0"/>
              <a:t>For appliances: </a:t>
            </a:r>
          </a:p>
          <a:p>
            <a:pPr marL="457200" lvl="1" indent="0">
              <a:buNone/>
            </a:pPr>
            <a:r>
              <a:rPr lang="en-US" dirty="0" smtClean="0"/>
              <a:t>28,2kWh/m2a*88,0%</a:t>
            </a:r>
          </a:p>
          <a:p>
            <a:pPr marL="457200" lvl="1" indent="0">
              <a:buNone/>
            </a:pPr>
            <a:r>
              <a:rPr lang="en-US" dirty="0" smtClean="0"/>
              <a:t>=24,8kWh/m2a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Floor area from Helsinki needed to calculate energy </a:t>
            </a:r>
            <a:r>
              <a:rPr lang="en-US" dirty="0" smtClean="0"/>
              <a:t>demand</a:t>
            </a:r>
          </a:p>
          <a:p>
            <a:r>
              <a:rPr lang="en-US" dirty="0" smtClean="0"/>
              <a:t>Some data are still missing e.g. cooling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5722" y="1631731"/>
            <a:ext cx="7026110" cy="3371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5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706" y="1580618"/>
            <a:ext cx="6203366" cy="32262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2309"/>
            <a:ext cx="10515600" cy="5814654"/>
          </a:xfrm>
        </p:spPr>
        <p:txBody>
          <a:bodyPr/>
          <a:lstStyle/>
          <a:p>
            <a:r>
              <a:rPr lang="fi-FI" dirty="0" err="1" smtClean="0"/>
              <a:t>Estimated</a:t>
            </a:r>
            <a:r>
              <a:rPr lang="fi-FI" dirty="0" smtClean="0"/>
              <a:t> 2 % of energy for </a:t>
            </a:r>
            <a:r>
              <a:rPr lang="fi-FI" dirty="0" err="1" smtClean="0"/>
              <a:t>housing</a:t>
            </a:r>
            <a:r>
              <a:rPr lang="fi-FI" dirty="0" smtClean="0"/>
              <a:t> </a:t>
            </a:r>
            <a:r>
              <a:rPr lang="fi-FI" dirty="0" err="1" smtClean="0"/>
              <a:t>goes</a:t>
            </a:r>
            <a:r>
              <a:rPr lang="fi-FI" dirty="0" smtClean="0"/>
              <a:t> to </a:t>
            </a:r>
            <a:r>
              <a:rPr lang="fi-FI" dirty="0" err="1" smtClean="0"/>
              <a:t>cooling</a:t>
            </a:r>
            <a:endParaRPr lang="fi-FI" dirty="0" smtClean="0"/>
          </a:p>
          <a:p>
            <a:r>
              <a:rPr lang="fi-FI" dirty="0" err="1" smtClean="0"/>
              <a:t>We</a:t>
            </a:r>
            <a:r>
              <a:rPr lang="fi-FI" dirty="0" smtClean="0"/>
              <a:t> made an </a:t>
            </a:r>
            <a:r>
              <a:rPr lang="fi-FI" dirty="0" err="1" smtClean="0"/>
              <a:t>estimate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annual</a:t>
            </a:r>
            <a:r>
              <a:rPr lang="fi-FI" dirty="0" smtClean="0"/>
              <a:t> energy </a:t>
            </a:r>
            <a:r>
              <a:rPr lang="fi-FI" dirty="0" err="1" smtClean="0"/>
              <a:t>demand</a:t>
            </a:r>
            <a:r>
              <a:rPr lang="fi-FI" dirty="0" smtClean="0"/>
              <a:t> of </a:t>
            </a:r>
            <a:r>
              <a:rPr lang="fi-FI" dirty="0" err="1" smtClean="0"/>
              <a:t>housing</a:t>
            </a:r>
            <a:r>
              <a:rPr lang="fi-FI" dirty="0" smtClean="0"/>
              <a:t>  </a:t>
            </a:r>
            <a:r>
              <a:rPr lang="fi-FI" dirty="0" err="1" smtClean="0"/>
              <a:t>using</a:t>
            </a:r>
            <a:r>
              <a:rPr lang="fi-FI" dirty="0" smtClean="0"/>
              <a:t> </a:t>
            </a:r>
            <a:r>
              <a:rPr lang="fi-FI" dirty="0" err="1" smtClean="0"/>
              <a:t>total</a:t>
            </a:r>
            <a:r>
              <a:rPr lang="fi-FI" dirty="0" smtClean="0"/>
              <a:t> energy </a:t>
            </a:r>
            <a:r>
              <a:rPr lang="fi-FI" dirty="0" err="1" smtClean="0"/>
              <a:t>demand</a:t>
            </a:r>
            <a:r>
              <a:rPr lang="fi-FI" dirty="0" smtClean="0"/>
              <a:t> in Helsinki (14332 </a:t>
            </a:r>
            <a:r>
              <a:rPr lang="fi-FI" dirty="0" err="1" smtClean="0"/>
              <a:t>GWh</a:t>
            </a:r>
            <a:r>
              <a:rPr lang="fi-FI" dirty="0" smtClean="0"/>
              <a:t>/a)</a:t>
            </a:r>
          </a:p>
          <a:p>
            <a:pPr lvl="1"/>
            <a:r>
              <a:rPr lang="fi-FI" dirty="0" err="1" smtClean="0"/>
              <a:t>Took</a:t>
            </a:r>
            <a:r>
              <a:rPr lang="fi-FI" dirty="0" smtClean="0"/>
              <a:t> out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share</a:t>
            </a:r>
            <a:r>
              <a:rPr lang="fi-FI" dirty="0" smtClean="0"/>
              <a:t> </a:t>
            </a:r>
            <a:r>
              <a:rPr lang="fi-FI" dirty="0" smtClean="0"/>
              <a:t>of </a:t>
            </a:r>
            <a:r>
              <a:rPr lang="fi-FI" dirty="0" err="1" smtClean="0"/>
              <a:t>traffic</a:t>
            </a:r>
            <a:r>
              <a:rPr lang="fi-FI" dirty="0" smtClean="0"/>
              <a:t> (18%)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Total estimated amount of energy needed for cooling 23504480 kWh/a</a:t>
            </a:r>
          </a:p>
          <a:p>
            <a:pPr marL="0" indent="0">
              <a:buNone/>
            </a:pPr>
            <a:r>
              <a:rPr lang="fi-FI" sz="1200" dirty="0" smtClean="0">
                <a:hlinkClick r:id="rId3"/>
              </a:rPr>
              <a:t>http://www.stadinilmasto.fi/files/2013/04/PEK-raportti.pdf</a:t>
            </a:r>
            <a:r>
              <a:rPr lang="fi-FI" sz="1200" dirty="0" smtClean="0"/>
              <a:t>, </a:t>
            </a:r>
            <a:r>
              <a:rPr lang="fi-FI" sz="1200" dirty="0" smtClean="0">
                <a:hlinkClick r:id="rId4"/>
              </a:rPr>
              <a:t>http://www.energiatehokashelsinki.fi/energiankulutus/Helsinki</a:t>
            </a:r>
            <a:r>
              <a:rPr lang="fi-FI" sz="1200" dirty="0" smtClean="0"/>
              <a:t>, http://www.korjaustieto.fi/pientalot/pientalojen-energiatehokkuus/energiatehokkuus-pientaloissa/pientalon-energiankulutus-ja-paastot.html</a:t>
            </a:r>
          </a:p>
          <a:p>
            <a:pPr marL="0" indent="0">
              <a:buNone/>
            </a:pPr>
            <a:endParaRPr lang="fi-FI" sz="1200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173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0550" y="802257"/>
            <a:ext cx="10770900" cy="513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3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5335"/>
            <a:ext cx="10515600" cy="4891627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Some values </a:t>
            </a:r>
            <a:r>
              <a:rPr lang="en-US" sz="3000" dirty="0" smtClean="0"/>
              <a:t>could be found </a:t>
            </a:r>
            <a:r>
              <a:rPr lang="en-US" sz="3000" dirty="0" smtClean="0"/>
              <a:t>from Copenhagen data</a:t>
            </a:r>
          </a:p>
          <a:p>
            <a:r>
              <a:rPr lang="en-US" sz="3000" dirty="0" smtClean="0"/>
              <a:t>For other sections we estimated </a:t>
            </a:r>
          </a:p>
          <a:p>
            <a:pPr lvl="1"/>
            <a:r>
              <a:rPr lang="en-US" sz="2600" dirty="0" smtClean="0"/>
              <a:t>Assumption: 3 % of houses </a:t>
            </a:r>
            <a:r>
              <a:rPr lang="en-US" sz="2600" dirty="0" smtClean="0"/>
              <a:t>renovated/year</a:t>
            </a:r>
          </a:p>
          <a:p>
            <a:pPr lvl="2"/>
            <a:r>
              <a:rPr lang="en-US" sz="2200" dirty="0" smtClean="0"/>
              <a:t>Same as in Kuopio</a:t>
            </a:r>
            <a:endParaRPr lang="en-US" sz="2200" dirty="0" smtClean="0"/>
          </a:p>
          <a:p>
            <a:pPr lvl="1"/>
            <a:r>
              <a:rPr lang="en-US" sz="2600" dirty="0" smtClean="0"/>
              <a:t>20 % increase in energy efficiency when </a:t>
            </a:r>
            <a:r>
              <a:rPr lang="en-US" sz="2600" dirty="0" smtClean="0"/>
              <a:t>renovated*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à"/>
            </a:pPr>
            <a:r>
              <a:rPr lang="en-US" sz="4000" dirty="0" smtClean="0">
                <a:sym typeface="Wingdings" panose="05000000000000000000" pitchFamily="2" charset="2"/>
              </a:rPr>
              <a:t>0,6 </a:t>
            </a:r>
            <a:r>
              <a:rPr lang="en-US" sz="4000" dirty="0" smtClean="0">
                <a:sym typeface="Wingdings" panose="05000000000000000000" pitchFamily="2" charset="2"/>
              </a:rPr>
              <a:t>% increase in energy efficiency</a:t>
            </a:r>
            <a:endParaRPr lang="en-US" sz="4000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en-US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en-US" dirty="0" smtClean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en-US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en-US" dirty="0" smtClean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fi-FI" sz="1600" dirty="0" smtClean="0"/>
          </a:p>
          <a:p>
            <a:pPr marL="457200" lvl="1" indent="0">
              <a:buNone/>
            </a:pPr>
            <a:endParaRPr lang="fi-FI" sz="1600" dirty="0"/>
          </a:p>
          <a:p>
            <a:pPr marL="457200" lvl="1" indent="0">
              <a:buNone/>
            </a:pPr>
            <a:endParaRPr lang="fi-FI" sz="1600" dirty="0" smtClean="0"/>
          </a:p>
          <a:p>
            <a:pPr marL="457200" lvl="1" indent="0">
              <a:buNone/>
            </a:pPr>
            <a:endParaRPr lang="fi-FI" sz="1600" dirty="0"/>
          </a:p>
          <a:p>
            <a:pPr marL="457200" lvl="1" indent="0">
              <a:buNone/>
            </a:pPr>
            <a:r>
              <a:rPr lang="fi-FI" sz="1600" dirty="0" smtClean="0"/>
              <a:t>*http</a:t>
            </a:r>
            <a:r>
              <a:rPr lang="fi-FI" sz="1600" dirty="0" smtClean="0"/>
              <a:t>://www.hel.fi/static/rakvv/ohjeet/energiatehokkuus_korjaamisessa.pdf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64845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Conclusions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</a:t>
            </a:r>
            <a:r>
              <a:rPr lang="en-US" dirty="0"/>
              <a:t>the correct data was difficult</a:t>
            </a:r>
          </a:p>
          <a:p>
            <a:pPr lvl="1"/>
            <a:r>
              <a:rPr lang="en-US" dirty="0"/>
              <a:t>Using data from different sources</a:t>
            </a:r>
          </a:p>
          <a:p>
            <a:pPr lvl="1"/>
            <a:r>
              <a:rPr lang="en-US" dirty="0"/>
              <a:t>Estimations can be made to fill in the gaps</a:t>
            </a:r>
          </a:p>
          <a:p>
            <a:pPr lvl="2"/>
            <a:r>
              <a:rPr lang="en-US" dirty="0"/>
              <a:t>It is important to tell what the estimations are based on</a:t>
            </a:r>
          </a:p>
          <a:p>
            <a:r>
              <a:rPr lang="en-US" dirty="0"/>
              <a:t>Collected data is important for the assessment and </a:t>
            </a:r>
            <a:r>
              <a:rPr lang="en-US" dirty="0" smtClean="0"/>
              <a:t>will be incorporated </a:t>
            </a:r>
            <a:r>
              <a:rPr lang="en-US" dirty="0"/>
              <a:t>in the bigger picture</a:t>
            </a:r>
          </a:p>
          <a:p>
            <a:r>
              <a:rPr lang="en-US" dirty="0" smtClean="0"/>
              <a:t>Other data is still needed in order to utilize the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4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Thank</a:t>
            </a:r>
            <a:r>
              <a:rPr lang="fi-FI" dirty="0" smtClean="0"/>
              <a:t> </a:t>
            </a:r>
            <a:r>
              <a:rPr lang="fi-FI" dirty="0" err="1" smtClean="0"/>
              <a:t>you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attention</a:t>
            </a:r>
            <a:r>
              <a:rPr lang="fi-FI" dirty="0" smtClean="0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49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257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Homework 9: Participate in an Assessment 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  <vt:lpstr>Thank you for the attention!</vt:lpstr>
    </vt:vector>
  </TitlesOfParts>
  <Company>University of Eastern Finland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9: Participate in an assessment</dc:title>
  <dc:creator>Michael Assibey</dc:creator>
  <cp:lastModifiedBy>Mari Malinen</cp:lastModifiedBy>
  <cp:revision>15</cp:revision>
  <dcterms:created xsi:type="dcterms:W3CDTF">2015-05-05T13:16:59Z</dcterms:created>
  <dcterms:modified xsi:type="dcterms:W3CDTF">2015-05-11T11:39:46Z</dcterms:modified>
</cp:coreProperties>
</file>