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70" r:id="rId3"/>
    <p:sldId id="271" r:id="rId4"/>
    <p:sldId id="264" r:id="rId5"/>
    <p:sldId id="266" r:id="rId6"/>
    <p:sldId id="268" r:id="rId7"/>
    <p:sldId id="269" r:id="rId8"/>
    <p:sldId id="267" r:id="rId9"/>
    <p:sldId id="272" r:id="rId10"/>
  </p:sldIdLst>
  <p:sldSz cx="9144000" cy="6858000" type="screen4x3"/>
  <p:notesSz cx="7099300" cy="102346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8E6"/>
    <a:srgbClr val="85B2DC"/>
    <a:srgbClr val="C0BFC1"/>
    <a:srgbClr val="A6A6A8"/>
    <a:srgbClr val="CAE7B4"/>
    <a:srgbClr val="A3D47B"/>
    <a:srgbClr val="B19ACA"/>
    <a:srgbClr val="E20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600"/>
  </p:normalViewPr>
  <p:slideViewPr>
    <p:cSldViewPr showGuides="1">
      <p:cViewPr varScale="1">
        <p:scale>
          <a:sx n="48" d="100"/>
          <a:sy n="48" d="100"/>
        </p:scale>
        <p:origin x="-1210" y="-58"/>
      </p:cViewPr>
      <p:guideLst>
        <p:guide orient="horz" pos="4042"/>
        <p:guide orient="horz" pos="2614"/>
        <p:guide pos="3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>
            <a:lvl1pPr defTabSz="990600">
              <a:defRPr sz="900"/>
            </a:lvl1pPr>
          </a:lstStyle>
          <a:p>
            <a:endParaRPr 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>
            <a:lvl1pPr algn="r" defTabSz="990600">
              <a:defRPr sz="900"/>
            </a:lvl1pPr>
          </a:lstStyle>
          <a:p>
            <a:endParaRPr lang="fi-FI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b" anchorCtr="0" compatLnSpc="1">
            <a:prstTxWarp prst="textNoShape">
              <a:avLst/>
            </a:prstTxWarp>
          </a:bodyPr>
          <a:lstStyle>
            <a:lvl1pPr defTabSz="990600">
              <a:defRPr sz="900"/>
            </a:lvl1pPr>
          </a:lstStyle>
          <a:p>
            <a:endParaRPr lang="fi-FI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b" anchorCtr="0" compatLnSpc="1">
            <a:prstTxWarp prst="textNoShape">
              <a:avLst/>
            </a:prstTxWarp>
          </a:bodyPr>
          <a:lstStyle>
            <a:lvl1pPr algn="r" defTabSz="990600">
              <a:defRPr sz="900"/>
            </a:lvl1pPr>
          </a:lstStyle>
          <a:p>
            <a:fld id="{951D0073-4171-4740-BF3A-D7E7C2B1D69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826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>
            <a:lvl1pPr defTabSz="990600">
              <a:defRPr sz="900"/>
            </a:lvl1pPr>
          </a:lstStyle>
          <a:p>
            <a:endParaRPr 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>
            <a:lvl1pPr algn="r" defTabSz="990600">
              <a:defRPr sz="900"/>
            </a:lvl1pPr>
          </a:lstStyle>
          <a:p>
            <a:endParaRPr lang="fi-FI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b" anchorCtr="0" compatLnSpc="1">
            <a:prstTxWarp prst="textNoShape">
              <a:avLst/>
            </a:prstTxWarp>
          </a:bodyPr>
          <a:lstStyle>
            <a:lvl1pPr defTabSz="990600">
              <a:defRPr sz="900"/>
            </a:lvl1pPr>
          </a:lstStyle>
          <a:p>
            <a:endParaRPr lang="fi-F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5" rIns="99048" bIns="49525" numCol="1" anchor="b" anchorCtr="0" compatLnSpc="1">
            <a:prstTxWarp prst="textNoShape">
              <a:avLst/>
            </a:prstTxWarp>
          </a:bodyPr>
          <a:lstStyle>
            <a:lvl1pPr algn="r" defTabSz="990600">
              <a:defRPr sz="900"/>
            </a:lvl1pPr>
          </a:lstStyle>
          <a:p>
            <a:fld id="{FA5FCF88-723A-4626-AEF2-9A2369E914C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6631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/>
          <p:cNvSpPr>
            <a:spLocks noChangeArrowheads="1"/>
          </p:cNvSpPr>
          <p:nvPr userDrawn="1"/>
        </p:nvSpPr>
        <p:spPr bwMode="auto">
          <a:xfrm>
            <a:off x="0" y="6561138"/>
            <a:ext cx="9144000" cy="29686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C5F7CC24-6A23-4F21-B479-65268436FAE6}" type="datetime1">
              <a:rPr lang="fi-FI" smtClean="0"/>
              <a:t>20.4.2015</a:t>
            </a:fld>
            <a:endParaRPr lang="fi-FI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4AE90ED-C1C6-472D-BC2D-035E1DA73F27}" type="slidenum">
              <a:rPr lang="fi-FI"/>
              <a:pPr/>
              <a:t>‹#›</a:t>
            </a:fld>
            <a:endParaRPr lang="fi-FI"/>
          </a:p>
        </p:txBody>
      </p:sp>
      <p:pic>
        <p:nvPicPr>
          <p:cNvPr id="12" name="Picture 11" descr="SHORT_THL_LOGO_RGB_lar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124200" y="4038600"/>
            <a:ext cx="2603500" cy="1064086"/>
          </a:xfrm>
          <a:prstGeom prst="rect">
            <a:avLst/>
          </a:prstGeom>
        </p:spPr>
      </p:pic>
      <p:sp>
        <p:nvSpPr>
          <p:cNvPr id="1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38100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i-FI"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43000"/>
            <a:ext cx="8207375" cy="1295400"/>
          </a:xfrm>
        </p:spPr>
        <p:txBody>
          <a:bodyPr/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632075"/>
            <a:ext cx="8207375" cy="949325"/>
          </a:xfrm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597650"/>
            <a:ext cx="6048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 spc="20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 dirty="0"/>
          </a:p>
        </p:txBody>
      </p:sp>
      <p:pic>
        <p:nvPicPr>
          <p:cNvPr id="19" name="Picture 14" descr="THL_KV_LOGO_PPT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09800" y="5226679"/>
            <a:ext cx="4572000" cy="2258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A8E38-7188-4FAA-BF8A-7FFF9149F59A}" type="datetime1">
              <a:rPr lang="fi-FI" smtClean="0"/>
              <a:t>20.4.2015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8B681-2CC6-44B1-93C6-7D39F9444A4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hjä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B1A5-2073-4F34-9D99-965039C962C0}" type="datetime1">
              <a:rPr lang="fi-FI" smtClean="0"/>
              <a:t>20.4.2015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BD22-0332-4DBC-B8EE-8AB1909EAC6C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597650"/>
            <a:ext cx="6048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 spc="20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25475" indent="-265113">
              <a:defRPr/>
            </a:lvl2pPr>
            <a:lvl3pPr marL="900113" indent="-274638">
              <a:defRPr/>
            </a:lvl3pPr>
            <a:lvl4pPr marL="1165225" indent="-265113">
              <a:defRPr/>
            </a:lvl4pPr>
            <a:lvl5pPr marL="1346200" indent="-180975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78DF68-3702-4643-B9BB-A43C3911D210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47369-19E2-4791-B101-DB9661BC3DFB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251520" y="1484784"/>
            <a:ext cx="8640960" cy="439248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0000"/>
            <a:ext cx="8218488" cy="4068000"/>
          </a:xfrm>
        </p:spPr>
        <p:txBody>
          <a:bodyPr/>
          <a:lstStyle>
            <a:lvl2pPr marL="625475" indent="-265113">
              <a:defRPr/>
            </a:lvl2pPr>
            <a:lvl3pPr marL="900113" indent="-274638">
              <a:defRPr/>
            </a:lvl3pPr>
            <a:lvl4pPr marL="1165225" indent="-265113">
              <a:defRPr/>
            </a:lvl4pPr>
            <a:lvl5pPr marL="1346200" indent="-180975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F05679-7CE6-48A6-A276-6896AB5117D7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47369-19E2-4791-B101-DB9661BC3DFB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2250" cy="4392612"/>
          </a:xfrm>
        </p:spPr>
        <p:txBody>
          <a:bodyPr/>
          <a:lstStyle>
            <a:lvl1pPr>
              <a:defRPr sz="2200"/>
            </a:lvl1pPr>
            <a:lvl2pPr marL="625475" indent="-265113">
              <a:defRPr sz="2000"/>
            </a:lvl2pPr>
            <a:lvl3pPr marL="900113" indent="-274638">
              <a:defRPr sz="1800"/>
            </a:lvl3pPr>
            <a:lvl4pPr marL="1165225" indent="-265113">
              <a:defRPr sz="1600"/>
            </a:lvl4pPr>
            <a:lvl5pPr marL="14303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484313"/>
            <a:ext cx="4033838" cy="439261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D36EF-702B-484F-9F3B-D096DD6AEE5A}" type="datetime1">
              <a:rPr lang="fi-FI" smtClean="0"/>
              <a:t>20.4.2015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A7374-414B-4D0D-9853-A8432DB7984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_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251520" y="1484784"/>
            <a:ext cx="8640960" cy="439248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0000"/>
            <a:ext cx="4032250" cy="4068000"/>
          </a:xfrm>
        </p:spPr>
        <p:txBody>
          <a:bodyPr/>
          <a:lstStyle>
            <a:lvl1pPr>
              <a:defRPr sz="2200"/>
            </a:lvl1pPr>
            <a:lvl2pPr marL="625475" indent="-265113">
              <a:defRPr sz="2000"/>
            </a:lvl2pPr>
            <a:lvl3pPr marL="900113" indent="-274638">
              <a:defRPr sz="1800"/>
            </a:lvl3pPr>
            <a:lvl4pPr marL="1165225" indent="-265113">
              <a:defRPr sz="1600"/>
            </a:lvl4pPr>
            <a:lvl5pPr marL="14303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620000"/>
            <a:ext cx="4033838" cy="4068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5B99B8-AD92-4117-BF00-2E362F7B365B}" type="datetime1">
              <a:rPr lang="fi-FI" smtClean="0"/>
              <a:t>20.4.2015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A7374-414B-4D0D-9853-A8432DB7984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9FFE32-5DDC-42F7-9263-7F90E9BF22B0}" type="datetime1">
              <a:rPr lang="fi-FI" smtClean="0"/>
              <a:t>20.4.2015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174A-68A3-4748-9195-F5D2476522EF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4E2FAC-1CD5-410E-88A7-1C063E2DCCD2}" type="datetime1">
              <a:rPr lang="fi-FI" smtClean="0"/>
              <a:t>20.4.2015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E04AA-1142-47DD-90A6-607B23348ECC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_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27E615-1D76-4599-9744-F98A8328A7B8}" type="datetime1">
              <a:rPr lang="fi-FI" smtClean="0"/>
              <a:t>20.4.2015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E04AA-1142-47DD-90A6-607B23348ECC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Suorakulmio 5"/>
          <p:cNvSpPr/>
          <p:nvPr userDrawn="1"/>
        </p:nvSpPr>
        <p:spPr>
          <a:xfrm>
            <a:off x="251520" y="1484784"/>
            <a:ext cx="8640960" cy="439248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561138"/>
            <a:ext cx="9144000" cy="29686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18488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89713"/>
            <a:ext cx="10906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spc="30" baseline="0">
                <a:solidFill>
                  <a:schemeClr val="bg1"/>
                </a:solidFill>
              </a:defRPr>
            </a:lvl1pPr>
          </a:lstStyle>
          <a:p>
            <a:fld id="{893CA55D-AEB9-4131-9BBF-EDD521C64D21}" type="datetime1">
              <a:rPr lang="fi-FI" smtClean="0"/>
              <a:t>20.4.2015</a:t>
            </a:fld>
            <a:endParaRPr lang="fi-FI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597650"/>
            <a:ext cx="6048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 spc="20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GOHERR kick-off meeting, 20.-22.4.2015, Helsinki / Arja Asikainen</a:t>
            </a:r>
            <a:endParaRPr lang="fi-FI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6188" y="6597650"/>
            <a:ext cx="1079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 spc="30" baseline="0">
                <a:solidFill>
                  <a:schemeClr val="bg1"/>
                </a:solidFill>
              </a:defRPr>
            </a:lvl1pPr>
          </a:lstStyle>
          <a:p>
            <a:fld id="{D28B6E41-5D14-4BD8-B322-AC61B067EAB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SHORT_THL_LOGO_WEB_186x80px.jpg"/>
          <p:cNvPicPr>
            <a:picLocks noChangeAspect="1"/>
          </p:cNvPicPr>
          <p:nvPr/>
        </p:nvPicPr>
        <p:blipFill>
          <a:blip r:embed="rId13" cstate="print"/>
          <a:srcRect t="9687" b="12813"/>
          <a:stretch>
            <a:fillRect/>
          </a:stretch>
        </p:blipFill>
        <p:spPr>
          <a:xfrm>
            <a:off x="152400" y="5994398"/>
            <a:ext cx="1524000" cy="508000"/>
          </a:xfrm>
          <a:prstGeom prst="rect">
            <a:avLst/>
          </a:prstGeom>
        </p:spPr>
      </p:pic>
      <p:pic>
        <p:nvPicPr>
          <p:cNvPr id="14" name="Picture 12" descr="THL_KV_LOGO_PPT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368801" y="6273801"/>
            <a:ext cx="4572000" cy="2258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6" r:id="rId4"/>
    <p:sldLayoutId id="2147483652" r:id="rId5"/>
    <p:sldLayoutId id="2147483658" r:id="rId6"/>
    <p:sldLayoutId id="2147483653" r:id="rId7"/>
    <p:sldLayoutId id="2147483654" r:id="rId8"/>
    <p:sldLayoutId id="2147483659" r:id="rId9"/>
    <p:sldLayoutId id="2147483655" r:id="rId10"/>
    <p:sldLayoutId id="2147483657" r:id="rId11"/>
  </p:sldLayoutIdLst>
  <p:hf hdr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chemeClr val="accent1"/>
          </a:solidFill>
          <a:latin typeface="Arial" charset="0"/>
        </a:defRPr>
      </a:lvl9pPr>
    </p:titleStyle>
    <p:bodyStyle>
      <a:lvl1pPr marL="357188" indent="-357188" algn="l" rtl="0" eaLnBrk="1" fontAlgn="base" hangingPunct="1">
        <a:lnSpc>
          <a:spcPct val="95000"/>
        </a:lnSpc>
        <a:spcBef>
          <a:spcPts val="900"/>
        </a:spcBef>
        <a:spcAft>
          <a:spcPct val="0"/>
        </a:spcAft>
        <a:buClr>
          <a:schemeClr val="accent1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5113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900113" indent="-274638" algn="l" rtl="0" eaLnBrk="1" fontAlgn="base" hangingPunct="1">
        <a:lnSpc>
          <a:spcPct val="95000"/>
        </a:lnSpc>
        <a:spcBef>
          <a:spcPts val="540"/>
        </a:spcBef>
        <a:spcAft>
          <a:spcPct val="0"/>
        </a:spcAft>
        <a:buClr>
          <a:schemeClr val="accent1"/>
        </a:buClr>
        <a:buChar char="•"/>
        <a:defRPr sz="1800">
          <a:solidFill>
            <a:schemeClr val="tx1"/>
          </a:solidFill>
          <a:latin typeface="+mn-lt"/>
        </a:defRPr>
      </a:lvl3pPr>
      <a:lvl4pPr marL="1165225" indent="-265113" algn="l" rtl="0" eaLnBrk="1" fontAlgn="base" hangingPunct="1">
        <a:lnSpc>
          <a:spcPct val="95000"/>
        </a:lnSpc>
        <a:spcBef>
          <a:spcPts val="54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430338" indent="-265113" algn="l" rtl="0" eaLnBrk="1" fontAlgn="base" hangingPunct="1">
        <a:lnSpc>
          <a:spcPct val="95000"/>
        </a:lnSpc>
        <a:spcBef>
          <a:spcPts val="54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608263" indent="-265113" algn="l" rtl="0" eaLnBrk="1" fontAlgn="base" hangingPunct="1">
        <a:lnSpc>
          <a:spcPct val="85000"/>
        </a:lnSpc>
        <a:spcBef>
          <a:spcPct val="2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065463" indent="-265113" algn="l" rtl="0" eaLnBrk="1" fontAlgn="base" hangingPunct="1">
        <a:lnSpc>
          <a:spcPct val="85000"/>
        </a:lnSpc>
        <a:spcBef>
          <a:spcPct val="2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522663" indent="-265113" algn="l" rtl="0" eaLnBrk="1" fontAlgn="base" hangingPunct="1">
        <a:lnSpc>
          <a:spcPct val="85000"/>
        </a:lnSpc>
        <a:spcBef>
          <a:spcPct val="2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979863" indent="-265113" algn="l" rtl="0" eaLnBrk="1" fontAlgn="base" hangingPunct="1">
        <a:lnSpc>
          <a:spcPct val="85000"/>
        </a:lnSpc>
        <a:spcBef>
          <a:spcPct val="2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64FADD4-DE69-4D45-A84E-E8E410E69C3F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397BD22-0332-4DBC-B8EE-8AB1909EAC6C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GOHERR WP5</a:t>
            </a:r>
            <a:endParaRPr lang="fi-FI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Linking the health of the Baltic Sea with the health of humans: Dioxin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 smtClean="0"/>
              <a:t>GOHERR </a:t>
            </a:r>
            <a:r>
              <a:rPr lang="fi-FI" dirty="0" err="1" smtClean="0"/>
              <a:t>kick-off</a:t>
            </a:r>
            <a:r>
              <a:rPr lang="fi-FI" dirty="0" smtClean="0"/>
              <a:t> </a:t>
            </a:r>
            <a:r>
              <a:rPr lang="fi-FI" dirty="0" err="1" smtClean="0"/>
              <a:t>meeting</a:t>
            </a:r>
            <a:r>
              <a:rPr lang="fi-FI" dirty="0" smtClean="0"/>
              <a:t>, 20.-22.4.2015, Helsinki / Arja Asikainen</a:t>
            </a:r>
            <a:endParaRPr lang="fi-FI" dirty="0"/>
          </a:p>
        </p:txBody>
      </p:sp>
      <p:pic>
        <p:nvPicPr>
          <p:cNvPr id="9" name="Picture 7" descr="ylabanneri_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77976"/>
            <a:ext cx="9144000" cy="7842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WP5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Herring and salmon as fatty fish are healthy food, but they also contain harmful dioxins. </a:t>
            </a:r>
            <a:endParaRPr lang="en-US" dirty="0" smtClean="0"/>
          </a:p>
          <a:p>
            <a:r>
              <a:rPr lang="en-US" dirty="0" smtClean="0"/>
              <a:t>Estimates of </a:t>
            </a:r>
            <a:r>
              <a:rPr lang="en-US" dirty="0"/>
              <a:t>fish consumption and health benefits and risks are crucial in making rational policy about fish stocks </a:t>
            </a:r>
            <a:r>
              <a:rPr lang="en-US" dirty="0" smtClean="0"/>
              <a:t>and food </a:t>
            </a:r>
            <a:r>
              <a:rPr lang="en-US" dirty="0"/>
              <a:t>recommendations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Dioxins </a:t>
            </a:r>
            <a:r>
              <a:rPr lang="en-US" dirty="0"/>
              <a:t>are persistent and </a:t>
            </a:r>
            <a:r>
              <a:rPr lang="en-US" dirty="0" err="1" smtClean="0"/>
              <a:t>bioaccumulative</a:t>
            </a:r>
            <a:r>
              <a:rPr lang="en-US" dirty="0"/>
              <a:t>, which means that </a:t>
            </a:r>
            <a:r>
              <a:rPr lang="en-US" dirty="0" smtClean="0"/>
              <a:t>the concentrations </a:t>
            </a:r>
            <a:r>
              <a:rPr lang="en-US" dirty="0"/>
              <a:t>increase toward the top of the food </a:t>
            </a:r>
            <a:r>
              <a:rPr lang="en-US" dirty="0" smtClean="0"/>
              <a:t>chain </a:t>
            </a:r>
          </a:p>
          <a:p>
            <a:pPr lvl="1"/>
            <a:r>
              <a:rPr lang="en-US" dirty="0" smtClean="0"/>
              <a:t>Emissions </a:t>
            </a:r>
            <a:r>
              <a:rPr lang="en-US" dirty="0"/>
              <a:t>have decreased, but dioxin levels in salmon and Baltic herring are still </a:t>
            </a:r>
            <a:r>
              <a:rPr lang="en-US" dirty="0" smtClean="0"/>
              <a:t>high</a:t>
            </a:r>
          </a:p>
          <a:p>
            <a:pPr lvl="1"/>
            <a:r>
              <a:rPr lang="en-US" dirty="0"/>
              <a:t>Bioaccumulation depends on the attributes of organisms, such as body size and lipid </a:t>
            </a:r>
            <a:r>
              <a:rPr lang="en-US" dirty="0" smtClean="0"/>
              <a:t>content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DF68-3702-4643-B9BB-A43C3911D210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2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60649"/>
            <a:ext cx="792088" cy="53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9"/>
            <a:ext cx="2160240" cy="59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09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WP5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Finnish </a:t>
            </a:r>
            <a:r>
              <a:rPr lang="en-US" dirty="0"/>
              <a:t>Food Safety Authority </a:t>
            </a:r>
            <a:r>
              <a:rPr lang="en-US" dirty="0" smtClean="0"/>
              <a:t>EVIRA recommendation:</a:t>
            </a:r>
          </a:p>
          <a:p>
            <a:pPr lvl="1"/>
            <a:r>
              <a:rPr lang="en-US" dirty="0" smtClean="0"/>
              <a:t>Children</a:t>
            </a:r>
            <a:r>
              <a:rPr lang="en-US" dirty="0"/>
              <a:t>, the young and young </a:t>
            </a:r>
            <a:r>
              <a:rPr lang="en-US" dirty="0" smtClean="0"/>
              <a:t>women should limit eating of </a:t>
            </a:r>
            <a:r>
              <a:rPr lang="en-US" dirty="0"/>
              <a:t>big herring (over 17 cm) or Baltic salmon </a:t>
            </a:r>
            <a:r>
              <a:rPr lang="en-US" dirty="0" smtClean="0"/>
              <a:t>to 1-2 </a:t>
            </a:r>
            <a:r>
              <a:rPr lang="en-US" dirty="0"/>
              <a:t>times per </a:t>
            </a:r>
            <a:r>
              <a:rPr lang="en-US" dirty="0" smtClean="0"/>
              <a:t>month</a:t>
            </a:r>
          </a:p>
          <a:p>
            <a:r>
              <a:rPr lang="en-US" dirty="0" smtClean="0"/>
              <a:t>In </a:t>
            </a:r>
            <a:r>
              <a:rPr lang="en-US" dirty="0"/>
              <a:t>Sweden, </a:t>
            </a:r>
            <a:r>
              <a:rPr lang="en-US" dirty="0" smtClean="0"/>
              <a:t>the current recommendation: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consumption of Baltic Sea herring and salmon for children up to 18 </a:t>
            </a:r>
            <a:r>
              <a:rPr lang="en-US" dirty="0" smtClean="0"/>
              <a:t>years and </a:t>
            </a:r>
            <a:r>
              <a:rPr lang="en-US" dirty="0"/>
              <a:t>for young women </a:t>
            </a:r>
            <a:r>
              <a:rPr lang="en-US" dirty="0" smtClean="0"/>
              <a:t>2-3 </a:t>
            </a:r>
            <a:r>
              <a:rPr lang="en-US" dirty="0"/>
              <a:t>times per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other groups </a:t>
            </a:r>
            <a:r>
              <a:rPr lang="en-US" dirty="0" smtClean="0"/>
              <a:t>once </a:t>
            </a:r>
            <a:r>
              <a:rPr lang="en-US" dirty="0"/>
              <a:t>a week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DF68-3702-4643-B9BB-A43C3911D210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3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60649"/>
            <a:ext cx="792088" cy="53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9"/>
            <a:ext cx="2160240" cy="59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09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Objective</a:t>
            </a:r>
            <a:r>
              <a:rPr lang="en-US" dirty="0"/>
              <a:t>: To resolve consequences of different scenarios of human consumption and fisheries management for bioaccumulation of dioxins in fish and consequences for human health</a:t>
            </a:r>
            <a:endParaRPr lang="fi-FI" dirty="0"/>
          </a:p>
          <a:p>
            <a:r>
              <a:rPr lang="en-US" b="1" dirty="0" smtClean="0"/>
              <a:t>Partners</a:t>
            </a:r>
            <a:r>
              <a:rPr lang="en-US" b="1" dirty="0"/>
              <a:t>: </a:t>
            </a:r>
            <a:endParaRPr lang="en-US" b="1" dirty="0" smtClean="0"/>
          </a:p>
          <a:p>
            <a:pPr lvl="1"/>
            <a:r>
              <a:rPr lang="en-US" b="1" dirty="0" smtClean="0"/>
              <a:t>THL</a:t>
            </a:r>
            <a:r>
              <a:rPr lang="en-US" dirty="0" smtClean="0"/>
              <a:t>: WP and </a:t>
            </a:r>
            <a:r>
              <a:rPr lang="en-US" dirty="0" smtClean="0"/>
              <a:t>task 5.3 and 5.4 </a:t>
            </a:r>
            <a:r>
              <a:rPr lang="en-US" dirty="0" smtClean="0"/>
              <a:t>leader, 16 </a:t>
            </a:r>
            <a:r>
              <a:rPr lang="en-US" dirty="0" err="1" smtClean="0"/>
              <a:t>pmo</a:t>
            </a:r>
            <a:r>
              <a:rPr lang="en-US" dirty="0" smtClean="0"/>
              <a:t> (Jouni Tuomisto, Arja Asikainen)</a:t>
            </a:r>
            <a:endParaRPr lang="en-US" dirty="0" smtClean="0"/>
          </a:p>
          <a:p>
            <a:pPr lvl="1"/>
            <a:r>
              <a:rPr lang="en-US" b="1" dirty="0" smtClean="0"/>
              <a:t>SLU</a:t>
            </a:r>
            <a:r>
              <a:rPr lang="en-US" dirty="0" smtClean="0"/>
              <a:t>: </a:t>
            </a:r>
            <a:r>
              <a:rPr lang="en-US" dirty="0" smtClean="0"/>
              <a:t>task 5.1 and 5.2 </a:t>
            </a:r>
            <a:r>
              <a:rPr lang="en-US" dirty="0" smtClean="0"/>
              <a:t>leader, 13 </a:t>
            </a:r>
            <a:r>
              <a:rPr lang="en-US" dirty="0" err="1" smtClean="0"/>
              <a:t>pmo</a:t>
            </a:r>
            <a:r>
              <a:rPr lang="en-US" dirty="0"/>
              <a:t> (Anna </a:t>
            </a:r>
            <a:r>
              <a:rPr lang="en-US" dirty="0" err="1" smtClean="0"/>
              <a:t>Gårdmark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b="1" dirty="0" smtClean="0"/>
              <a:t>UOULU</a:t>
            </a:r>
            <a:r>
              <a:rPr lang="en-US" dirty="0" smtClean="0"/>
              <a:t>: participant, 2 </a:t>
            </a:r>
            <a:r>
              <a:rPr lang="en-US" dirty="0" err="1" smtClean="0"/>
              <a:t>pmo</a:t>
            </a:r>
            <a:endParaRPr lang="en-US" dirty="0" smtClean="0"/>
          </a:p>
          <a:p>
            <a:pPr lvl="1"/>
            <a:r>
              <a:rPr lang="en-US" b="1" dirty="0" smtClean="0"/>
              <a:t>UH</a:t>
            </a:r>
            <a:r>
              <a:rPr lang="en-US" dirty="0" smtClean="0"/>
              <a:t>: participant, 8 </a:t>
            </a:r>
            <a:r>
              <a:rPr lang="en-US" dirty="0" err="1" smtClean="0"/>
              <a:t>pmo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3D95-8B1B-43B0-A882-4325BC8B6B3E}" type="datetime1">
              <a:rPr lang="fi-FI" smtClean="0"/>
              <a:t>20.4.2015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GOHERR </a:t>
            </a:r>
            <a:r>
              <a:rPr lang="fi-FI" dirty="0" err="1"/>
              <a:t>kick-off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, 20.-22.4.2015, Helsinki / Arja Asikainen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BD22-0332-4DBC-B8EE-8AB1909EAC6C}" type="slidenum">
              <a:rPr lang="fi-FI" smtClean="0"/>
              <a:pPr/>
              <a:t>4</a:t>
            </a:fld>
            <a:endParaRPr lang="fi-FI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60649"/>
            <a:ext cx="792088" cy="53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9"/>
            <a:ext cx="2160240" cy="59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5.1 Effects of fishing on bioaccumulation of dioxins in herring (SLU) (M36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5.2 Herring fishing to reduce dioxin in salmon and herring (SLU) (M36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b="1" dirty="0" smtClean="0"/>
              <a:t>5.3:</a:t>
            </a:r>
            <a:r>
              <a:rPr lang="en-US" dirty="0" smtClean="0"/>
              <a:t> </a:t>
            </a:r>
            <a:r>
              <a:rPr lang="en-US" dirty="0"/>
              <a:t>Determinants of fish eating habits (THL, UH, UOULU) (</a:t>
            </a:r>
            <a:r>
              <a:rPr lang="en-US" dirty="0" smtClean="0"/>
              <a:t>Months 10-22)</a:t>
            </a:r>
          </a:p>
          <a:p>
            <a:r>
              <a:rPr lang="en-US" b="1" dirty="0" smtClean="0"/>
              <a:t>5.4:</a:t>
            </a:r>
            <a:r>
              <a:rPr lang="en-US" dirty="0" smtClean="0"/>
              <a:t> </a:t>
            </a:r>
            <a:r>
              <a:rPr lang="en-US" dirty="0"/>
              <a:t>Benefit-risk assessment of previous, current and future fish intake (THL) (</a:t>
            </a:r>
            <a:r>
              <a:rPr lang="en-US" dirty="0" smtClean="0"/>
              <a:t>Months 1-9 and 25-34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006D-EB1B-4A1C-954E-F9B12D3827EF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GOHERR </a:t>
            </a:r>
            <a:r>
              <a:rPr lang="fi-FI" dirty="0" err="1"/>
              <a:t>kick-off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, 20.-22.4.2015, Helsinki / Arja Asikainen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5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60649"/>
            <a:ext cx="792088" cy="53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9"/>
            <a:ext cx="2160240" cy="59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608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Determinants of fish eating habits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313"/>
            <a:ext cx="8291264" cy="4320952"/>
          </a:xfrm>
        </p:spPr>
        <p:txBody>
          <a:bodyPr/>
          <a:lstStyle/>
          <a:p>
            <a:r>
              <a:rPr lang="en-US" sz="2000" dirty="0"/>
              <a:t>The impact of different eating habits (demand of different sizes of herring) on the state of the fish stocks </a:t>
            </a:r>
            <a:r>
              <a:rPr lang="en-US" sz="2000" dirty="0" smtClean="0"/>
              <a:t>and finally </a:t>
            </a:r>
            <a:r>
              <a:rPr lang="en-US" sz="2000" dirty="0"/>
              <a:t>the Baltic Sea will be examined. </a:t>
            </a:r>
            <a:endParaRPr lang="en-US" sz="2000" dirty="0" smtClean="0"/>
          </a:p>
          <a:p>
            <a:r>
              <a:rPr lang="en-US" sz="2000" dirty="0" smtClean="0"/>
              <a:t>Determinants </a:t>
            </a:r>
            <a:r>
              <a:rPr lang="en-US" sz="2000" dirty="0"/>
              <a:t>(such as age and knowledge about dioxins </a:t>
            </a:r>
            <a:r>
              <a:rPr lang="en-US" sz="2000" dirty="0" smtClean="0"/>
              <a:t>or recommendations</a:t>
            </a:r>
            <a:r>
              <a:rPr lang="en-US" sz="2000" dirty="0"/>
              <a:t>) and trends in people’s eating habits will be studied </a:t>
            </a:r>
            <a:endParaRPr lang="en-US" sz="2000" dirty="0" smtClean="0"/>
          </a:p>
          <a:p>
            <a:pPr lvl="1"/>
            <a:r>
              <a:rPr lang="en-US" sz="1800" dirty="0" smtClean="0"/>
              <a:t>Questionnaire </a:t>
            </a:r>
            <a:r>
              <a:rPr lang="en-US" sz="1800" dirty="0"/>
              <a:t>targeted to </a:t>
            </a:r>
            <a:r>
              <a:rPr lang="en-US" sz="1800" dirty="0" smtClean="0"/>
              <a:t>a large </a:t>
            </a:r>
            <a:r>
              <a:rPr lang="en-US" sz="1800" dirty="0"/>
              <a:t>sample of consumers in selected case studies (different Baltic Sea countries</a:t>
            </a:r>
            <a:r>
              <a:rPr lang="en-US" sz="1800" dirty="0" smtClean="0"/>
              <a:t>).</a:t>
            </a:r>
          </a:p>
          <a:p>
            <a:pPr lvl="1"/>
            <a:r>
              <a:rPr lang="en-US" sz="1800" dirty="0"/>
              <a:t>How improved information for consumers may impact the consumption, and health benefits and risks related to the consumption.</a:t>
            </a:r>
          </a:p>
          <a:p>
            <a:pPr lvl="1"/>
            <a:r>
              <a:rPr lang="en-US" sz="1800" dirty="0" smtClean="0"/>
              <a:t>Results are fed in the </a:t>
            </a:r>
            <a:r>
              <a:rPr lang="en-US" sz="1800" dirty="0"/>
              <a:t>scenario modelling related to the use of herring and salmon in </a:t>
            </a:r>
            <a:r>
              <a:rPr lang="en-US" sz="1800" dirty="0" smtClean="0"/>
              <a:t>WP3 and in the Decision Support Model of WP6. </a:t>
            </a:r>
          </a:p>
          <a:p>
            <a:r>
              <a:rPr lang="en-US" sz="2000" b="1" dirty="0" smtClean="0"/>
              <a:t>MS</a:t>
            </a:r>
            <a:r>
              <a:rPr lang="en-US" sz="2000" dirty="0" smtClean="0"/>
              <a:t>: Trends </a:t>
            </a:r>
            <a:r>
              <a:rPr lang="en-US" sz="2000" dirty="0"/>
              <a:t>and impacts of eating </a:t>
            </a:r>
            <a:r>
              <a:rPr lang="en-US" sz="2000" dirty="0" smtClean="0"/>
              <a:t>habits, </a:t>
            </a:r>
            <a:r>
              <a:rPr lang="en-US" sz="2000" dirty="0" smtClean="0"/>
              <a:t>month </a:t>
            </a:r>
            <a:r>
              <a:rPr lang="en-US" sz="2000" dirty="0"/>
              <a:t>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7F373-BA72-494C-BF28-5FF8DBC363B6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GOHERR </a:t>
            </a:r>
            <a:r>
              <a:rPr lang="fi-FI" dirty="0" err="1"/>
              <a:t>kick-off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, 20.-22.4.2015, Helsinki / Arja Asikainen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6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60649"/>
            <a:ext cx="792088" cy="53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9"/>
            <a:ext cx="2160240" cy="59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6016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089" y="852064"/>
            <a:ext cx="8207375" cy="1008063"/>
          </a:xfrm>
        </p:spPr>
        <p:txBody>
          <a:bodyPr/>
          <a:lstStyle/>
          <a:p>
            <a:r>
              <a:rPr lang="en-US" dirty="0"/>
              <a:t>5.4 Benefit-risk assessment of previous, current and future fish intake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18488" cy="4176463"/>
          </a:xfrm>
        </p:spPr>
        <p:txBody>
          <a:bodyPr/>
          <a:lstStyle/>
          <a:p>
            <a:r>
              <a:rPr lang="en-US" sz="1800" dirty="0" smtClean="0"/>
              <a:t>Recently </a:t>
            </a:r>
            <a:r>
              <a:rPr lang="en-US" sz="1800" dirty="0"/>
              <a:t>collected data about previous and current fish consumption in </a:t>
            </a:r>
            <a:r>
              <a:rPr lang="en-US" sz="1800" dirty="0" smtClean="0"/>
              <a:t>Finland will </a:t>
            </a:r>
            <a:r>
              <a:rPr lang="en-US" sz="1800" dirty="0"/>
              <a:t>be used to update the estimates about fish intake and </a:t>
            </a:r>
            <a:r>
              <a:rPr lang="en-US" sz="1800" dirty="0" smtClean="0"/>
              <a:t>exposures to harmful </a:t>
            </a:r>
            <a:r>
              <a:rPr lang="en-US" sz="1800" dirty="0" smtClean="0"/>
              <a:t>and </a:t>
            </a:r>
            <a:r>
              <a:rPr lang="en-US" sz="1800" dirty="0"/>
              <a:t>healthy </a:t>
            </a:r>
            <a:r>
              <a:rPr lang="en-US" sz="1800" dirty="0" smtClean="0"/>
              <a:t>compounds </a:t>
            </a:r>
            <a:r>
              <a:rPr lang="en-US" sz="1800" dirty="0" smtClean="0"/>
              <a:t>in Baltic </a:t>
            </a:r>
            <a:r>
              <a:rPr lang="en-US" sz="1800" dirty="0"/>
              <a:t>fish. </a:t>
            </a:r>
            <a:endParaRPr lang="en-US" sz="1800" dirty="0" smtClean="0"/>
          </a:p>
          <a:p>
            <a:r>
              <a:rPr lang="en-US" sz="1800" dirty="0" smtClean="0"/>
              <a:t>A </a:t>
            </a:r>
            <a:r>
              <a:rPr lang="en-US" sz="1800" dirty="0"/>
              <a:t>probabilistic benefit-risk assessment will be performed to inform policy makers about the </a:t>
            </a:r>
            <a:r>
              <a:rPr lang="en-US" sz="1800" dirty="0" smtClean="0"/>
              <a:t>health impacts </a:t>
            </a:r>
            <a:r>
              <a:rPr lang="en-US" sz="1800" dirty="0"/>
              <a:t>of </a:t>
            </a:r>
            <a:r>
              <a:rPr lang="en-US" sz="1800" dirty="0" smtClean="0"/>
              <a:t>fish</a:t>
            </a:r>
            <a:endParaRPr lang="en-US" sz="1800" dirty="0"/>
          </a:p>
          <a:p>
            <a:pPr lvl="1"/>
            <a:r>
              <a:rPr lang="en-US" sz="1600" dirty="0" smtClean="0"/>
              <a:t>Improve earlier model into a Bayesian model?</a:t>
            </a:r>
            <a:endParaRPr lang="en-US" sz="1600" dirty="0" smtClean="0"/>
          </a:p>
          <a:p>
            <a:r>
              <a:rPr lang="en-US" sz="1800" dirty="0" smtClean="0"/>
              <a:t>Assessment </a:t>
            </a:r>
            <a:r>
              <a:rPr lang="en-US" sz="1800" dirty="0"/>
              <a:t>will </a:t>
            </a:r>
            <a:r>
              <a:rPr lang="en-US" sz="1800" dirty="0" smtClean="0"/>
              <a:t>feed in to the </a:t>
            </a:r>
            <a:r>
              <a:rPr lang="en-US" sz="1800" dirty="0"/>
              <a:t>other </a:t>
            </a:r>
            <a:r>
              <a:rPr lang="en-US" sz="1800" dirty="0" smtClean="0"/>
              <a:t>WPs (especially WP6 decision support model)  </a:t>
            </a:r>
            <a:r>
              <a:rPr lang="en-US" sz="1800" dirty="0"/>
              <a:t>to </a:t>
            </a:r>
            <a:r>
              <a:rPr lang="en-US" sz="1800" dirty="0" smtClean="0"/>
              <a:t>produce estimates </a:t>
            </a:r>
            <a:r>
              <a:rPr lang="en-US" sz="1800" dirty="0"/>
              <a:t>of future health impacts of Baltic fish related to different policy </a:t>
            </a:r>
            <a:r>
              <a:rPr lang="en-US" sz="1800" dirty="0" smtClean="0"/>
              <a:t>options</a:t>
            </a:r>
          </a:p>
          <a:p>
            <a:r>
              <a:rPr lang="en-US" sz="1800" dirty="0" smtClean="0"/>
              <a:t>A </a:t>
            </a:r>
            <a:r>
              <a:rPr lang="en-US" sz="1800" dirty="0"/>
              <a:t>similar assessment will be produced for Sweden using their respective national data about </a:t>
            </a:r>
            <a:r>
              <a:rPr lang="en-US" sz="1800" dirty="0" smtClean="0"/>
              <a:t>fish </a:t>
            </a:r>
            <a:r>
              <a:rPr lang="en-US" sz="1800" dirty="0" smtClean="0"/>
              <a:t>consumption</a:t>
            </a:r>
            <a:endParaRPr lang="en-US" sz="1800" dirty="0"/>
          </a:p>
          <a:p>
            <a:pPr lvl="1"/>
            <a:r>
              <a:rPr lang="en-US" sz="1600" dirty="0" smtClean="0"/>
              <a:t>Data availability?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DF68-3702-4643-B9BB-A43C3911D210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7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60649"/>
            <a:ext cx="792088" cy="53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9"/>
            <a:ext cx="2160240" cy="59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2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D5.1 An open online model about dioxins in fish; human consumption; and health benefits and risks (</a:t>
            </a:r>
            <a:r>
              <a:rPr lang="en-US" dirty="0" smtClean="0"/>
              <a:t>Month 24</a:t>
            </a:r>
            <a:r>
              <a:rPr lang="en-US" dirty="0"/>
              <a:t>). Responsible partner: THL.</a:t>
            </a:r>
          </a:p>
          <a:p>
            <a:r>
              <a:rPr lang="en-US" dirty="0"/>
              <a:t>D5.2 Journal publication (submitted): The health benefit-risk model results (Month 34). Responsible </a:t>
            </a:r>
            <a:r>
              <a:rPr lang="en-US" dirty="0" smtClean="0"/>
              <a:t>partner: THL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D5.3 Report/MS: The role of size-selective fisheries on bioaccumulation of dioxins (Month 36).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Responsible partner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: SLU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FF40-876D-4737-9115-A63FCEAA8EBD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GOHERR </a:t>
            </a:r>
            <a:r>
              <a:rPr lang="fi-FI" dirty="0" err="1"/>
              <a:t>kick-off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, 20.-22.4.2015, Helsinki / Arja Asikainen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8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60649"/>
            <a:ext cx="792088" cy="53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9"/>
            <a:ext cx="2160240" cy="59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1022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 of fish eating habits questionnaire</a:t>
            </a:r>
          </a:p>
          <a:p>
            <a:pPr lvl="1"/>
            <a:r>
              <a:rPr lang="en-US" dirty="0" smtClean="0"/>
              <a:t>Countries?</a:t>
            </a:r>
          </a:p>
          <a:p>
            <a:pPr lvl="1"/>
            <a:r>
              <a:rPr lang="en-US" dirty="0" smtClean="0"/>
              <a:t>Technical details (on-line, paper, target audience, distribution etc.)</a:t>
            </a:r>
          </a:p>
          <a:p>
            <a:r>
              <a:rPr lang="en-US" dirty="0" smtClean="0"/>
              <a:t>Details </a:t>
            </a:r>
            <a:r>
              <a:rPr lang="en-US" dirty="0" smtClean="0"/>
              <a:t>of inputs </a:t>
            </a:r>
            <a:r>
              <a:rPr lang="en-US" dirty="0"/>
              <a:t>required from </a:t>
            </a:r>
            <a:r>
              <a:rPr lang="en-US" dirty="0" smtClean="0"/>
              <a:t>WP5  to WP3 and WP6 should be defined </a:t>
            </a:r>
            <a:r>
              <a:rPr lang="en-US" dirty="0" smtClean="0"/>
              <a:t>as soon as </a:t>
            </a:r>
            <a:r>
              <a:rPr lang="en-US" dirty="0" smtClean="0"/>
              <a:t>possible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DF68-3702-4643-B9BB-A43C3911D210}" type="datetime1">
              <a:rPr lang="fi-FI" smtClean="0"/>
              <a:t>20.4.2015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GOHERR kick-off meeting, 20.-22.4.2015, Helsinki / Arja Asikainen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7369-19E2-4791-B101-DB9661BC3DFB}" type="slidenum">
              <a:rPr lang="fi-FI" smtClean="0"/>
              <a:pPr/>
              <a:t>9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60649"/>
            <a:ext cx="792088" cy="53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0649"/>
            <a:ext cx="2160240" cy="591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2122703"/>
      </p:ext>
    </p:extLst>
  </p:cSld>
  <p:clrMapOvr>
    <a:masterClrMapping/>
  </p:clrMapOvr>
</p:sld>
</file>

<file path=ppt/theme/theme1.xml><?xml version="1.0" encoding="utf-8"?>
<a:theme xmlns:a="http://schemas.openxmlformats.org/drawingml/2006/main" name="thl_uk_2014_4-3">
  <a:themeElements>
    <a:clrScheme name="THL 2014">
      <a:dk1>
        <a:srgbClr val="303030"/>
      </a:dk1>
      <a:lt1>
        <a:srgbClr val="FFFFFF"/>
      </a:lt1>
      <a:dk2>
        <a:srgbClr val="606060"/>
      </a:dk2>
      <a:lt2>
        <a:srgbClr val="F2F2F2"/>
      </a:lt2>
      <a:accent1>
        <a:srgbClr val="519B2F"/>
      </a:accent1>
      <a:accent2>
        <a:srgbClr val="079E9E"/>
      </a:accent2>
      <a:accent3>
        <a:srgbClr val="9171BC"/>
      </a:accent3>
      <a:accent4>
        <a:srgbClr val="BC4BA7"/>
      </a:accent4>
      <a:accent5>
        <a:srgbClr val="7BC143"/>
      </a:accent5>
      <a:accent6>
        <a:srgbClr val="6BC9C7"/>
      </a:accent6>
      <a:hlink>
        <a:srgbClr val="0060A6"/>
      </a:hlink>
      <a:folHlink>
        <a:srgbClr val="9171BC"/>
      </a:folHlink>
    </a:clrScheme>
    <a:fontScheme name="TH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L 1">
        <a:dk1>
          <a:srgbClr val="000000"/>
        </a:dk1>
        <a:lt1>
          <a:srgbClr val="FFFFFF"/>
        </a:lt1>
        <a:dk2>
          <a:srgbClr val="807F83"/>
        </a:dk2>
        <a:lt2>
          <a:srgbClr val="EEECE1"/>
        </a:lt2>
        <a:accent1>
          <a:srgbClr val="7BC143"/>
        </a:accent1>
        <a:accent2>
          <a:srgbClr val="6BC9C7"/>
        </a:accent2>
        <a:accent3>
          <a:srgbClr val="FFFFFF"/>
        </a:accent3>
        <a:accent4>
          <a:srgbClr val="000000"/>
        </a:accent4>
        <a:accent5>
          <a:srgbClr val="BFDDB0"/>
        </a:accent5>
        <a:accent6>
          <a:srgbClr val="60B6B4"/>
        </a:accent6>
        <a:hlink>
          <a:srgbClr val="C1DF63"/>
        </a:hlink>
        <a:folHlink>
          <a:srgbClr val="5191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807F83"/>
      </a:dk2>
      <a:lt2>
        <a:srgbClr val="EEECE1"/>
      </a:lt2>
      <a:accent1>
        <a:srgbClr val="7BC143"/>
      </a:accent1>
      <a:accent2>
        <a:srgbClr val="6BC9C7"/>
      </a:accent2>
      <a:accent3>
        <a:srgbClr val="FFFFFF"/>
      </a:accent3>
      <a:accent4>
        <a:srgbClr val="000000"/>
      </a:accent4>
      <a:accent5>
        <a:srgbClr val="BFDDB0"/>
      </a:accent5>
      <a:accent6>
        <a:srgbClr val="60B6B4"/>
      </a:accent6>
      <a:hlink>
        <a:srgbClr val="C1DF63"/>
      </a:hlink>
      <a:folHlink>
        <a:srgbClr val="5191C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807F83"/>
      </a:dk2>
      <a:lt2>
        <a:srgbClr val="EEECE1"/>
      </a:lt2>
      <a:accent1>
        <a:srgbClr val="7BC143"/>
      </a:accent1>
      <a:accent2>
        <a:srgbClr val="6BC9C7"/>
      </a:accent2>
      <a:accent3>
        <a:srgbClr val="FFFFFF"/>
      </a:accent3>
      <a:accent4>
        <a:srgbClr val="000000"/>
      </a:accent4>
      <a:accent5>
        <a:srgbClr val="BFDDB0"/>
      </a:accent5>
      <a:accent6>
        <a:srgbClr val="60B6B4"/>
      </a:accent6>
      <a:hlink>
        <a:srgbClr val="C1DF63"/>
      </a:hlink>
      <a:folHlink>
        <a:srgbClr val="5191C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thl_uk_2014_4-3</Template>
  <TotalTime>706</TotalTime>
  <Words>805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thl_uk_2014_4-3</vt:lpstr>
      <vt:lpstr>GOHERR WP5</vt:lpstr>
      <vt:lpstr>WP5 background</vt:lpstr>
      <vt:lpstr>WP5 background</vt:lpstr>
      <vt:lpstr>Content</vt:lpstr>
      <vt:lpstr>Tasks</vt:lpstr>
      <vt:lpstr>5.3 Determinants of fish eating habits</vt:lpstr>
      <vt:lpstr>5.4 Benefit-risk assessment of previous, current and future fish intake</vt:lpstr>
      <vt:lpstr>Deliverables</vt:lpstr>
      <vt:lpstr>Discussion points</vt:lpstr>
    </vt:vector>
  </TitlesOfParts>
  <Manager>Recommended Finland</Manager>
  <Company>THL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GOHERR WP5</dc:title>
  <dc:subject>suomi</dc:subject>
  <dc:creator>Asikainen Arja</dc:creator>
  <cp:lastModifiedBy>Asikainen Arja</cp:lastModifiedBy>
  <cp:revision>35</cp:revision>
  <dcterms:created xsi:type="dcterms:W3CDTF">2015-04-17T04:35:15Z</dcterms:created>
  <dcterms:modified xsi:type="dcterms:W3CDTF">2015-04-20T14:47:17Z</dcterms:modified>
</cp:coreProperties>
</file>