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5" r:id="rId1"/>
  </p:sldMasterIdLst>
  <p:sldIdLst>
    <p:sldId id="256" r:id="rId2"/>
    <p:sldId id="257" r:id="rId3"/>
    <p:sldId id="258" r:id="rId4"/>
    <p:sldId id="259" r:id="rId5"/>
    <p:sldId id="261" r:id="rId6"/>
    <p:sldId id="260" r:id="rId7"/>
    <p:sldId id="262" r:id="rId8"/>
    <p:sldId id="263" r:id="rId9"/>
    <p:sldId id="264" r:id="rId10"/>
    <p:sldId id="265"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0F056F-9686-4B3C-90B4-8DE37D7DFFFC}" type="datetimeFigureOut">
              <a:rPr lang="fi-FI" smtClean="0"/>
              <a:t>25.5.2017</a:t>
            </a:fld>
            <a:endParaRPr lang="fi-FI"/>
          </a:p>
        </p:txBody>
      </p:sp>
      <p:sp>
        <p:nvSpPr>
          <p:cNvPr id="5" name="Footer Placeholder 4"/>
          <p:cNvSpPr>
            <a:spLocks noGrp="1"/>
          </p:cNvSpPr>
          <p:nvPr>
            <p:ph type="ftr" sz="quarter" idx="11"/>
          </p:nvPr>
        </p:nvSpPr>
        <p:spPr/>
        <p:txBody>
          <a:bodyPr/>
          <a:lstStyle/>
          <a:p>
            <a:endParaRPr lang="fi-F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224128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0F056F-9686-4B3C-90B4-8DE37D7DFFFC}" type="datetimeFigureOut">
              <a:rPr lang="fi-FI" smtClean="0"/>
              <a:t>25.5.2017</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9354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0F056F-9686-4B3C-90B4-8DE37D7DFFFC}" type="datetimeFigureOut">
              <a:rPr lang="fi-FI" smtClean="0"/>
              <a:t>25.5.2017</a:t>
            </a:fld>
            <a:endParaRPr lang="fi-FI"/>
          </a:p>
        </p:txBody>
      </p:sp>
      <p:sp>
        <p:nvSpPr>
          <p:cNvPr id="5" name="Footer Placeholder 4"/>
          <p:cNvSpPr>
            <a:spLocks noGrp="1"/>
          </p:cNvSpPr>
          <p:nvPr>
            <p:ph type="ftr" sz="quarter" idx="11"/>
          </p:nvPr>
        </p:nvSpPr>
        <p:spPr/>
        <p:txBody>
          <a:bodyPr/>
          <a:lstStyle/>
          <a:p>
            <a:endParaRPr lang="fi-F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E0D8A9-722D-4A27-BABD-86D5A8A0C9D4}" type="slidenum">
              <a:rPr lang="fi-FI" smtClean="0"/>
              <a:t>‹#›</a:t>
            </a:fld>
            <a:endParaRPr lang="fi-F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62809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90F056F-9686-4B3C-90B4-8DE37D7DFFFC}" type="datetimeFigureOut">
              <a:rPr lang="fi-FI" smtClean="0"/>
              <a:t>25.5.2017</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102124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90F056F-9686-4B3C-90B4-8DE37D7DFFFC}" type="datetimeFigureOut">
              <a:rPr lang="fi-FI" smtClean="0"/>
              <a:t>25.5.2017</a:t>
            </a:fld>
            <a:endParaRPr lang="fi-FI"/>
          </a:p>
        </p:txBody>
      </p:sp>
      <p:sp>
        <p:nvSpPr>
          <p:cNvPr id="6" name="Footer Placeholder 5"/>
          <p:cNvSpPr>
            <a:spLocks noGrp="1"/>
          </p:cNvSpPr>
          <p:nvPr>
            <p:ph type="ftr" sz="quarter" idx="11"/>
          </p:nvPr>
        </p:nvSpPr>
        <p:spPr/>
        <p:txBody>
          <a:bodyPr/>
          <a:lstStyle/>
          <a:p>
            <a:endParaRPr lang="fi-F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0D8A9-722D-4A27-BABD-86D5A8A0C9D4}" type="slidenum">
              <a:rPr lang="fi-FI" smtClean="0"/>
              <a:t>‹#›</a:t>
            </a:fld>
            <a:endParaRPr lang="fi-F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51794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90F056F-9686-4B3C-90B4-8DE37D7DFFFC}" type="datetimeFigureOut">
              <a:rPr lang="fi-FI" smtClean="0"/>
              <a:t>25.5.2017</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2829876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0F056F-9686-4B3C-90B4-8DE37D7DFFFC}" type="datetimeFigureOut">
              <a:rPr lang="fi-FI" smtClean="0"/>
              <a:t>25.5.2017</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1663264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0F056F-9686-4B3C-90B4-8DE37D7DFFFC}" type="datetimeFigureOut">
              <a:rPr lang="fi-FI" smtClean="0"/>
              <a:t>25.5.2017</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165636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0F056F-9686-4B3C-90B4-8DE37D7DFFFC}" type="datetimeFigureOut">
              <a:rPr lang="fi-FI" smtClean="0"/>
              <a:t>25.5.2017</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205099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0F056F-9686-4B3C-90B4-8DE37D7DFFFC}" type="datetimeFigureOut">
              <a:rPr lang="fi-FI" smtClean="0"/>
              <a:t>25.5.2017</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399921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0F056F-9686-4B3C-90B4-8DE37D7DFFFC}" type="datetimeFigureOut">
              <a:rPr lang="fi-FI" smtClean="0"/>
              <a:t>25.5.2017</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302861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0F056F-9686-4B3C-90B4-8DE37D7DFFFC}" type="datetimeFigureOut">
              <a:rPr lang="fi-FI" smtClean="0"/>
              <a:t>25.5.2017</a:t>
            </a:fld>
            <a:endParaRPr lang="fi-FI"/>
          </a:p>
        </p:txBody>
      </p:sp>
      <p:sp>
        <p:nvSpPr>
          <p:cNvPr id="8" name="Footer Placeholder 7"/>
          <p:cNvSpPr>
            <a:spLocks noGrp="1"/>
          </p:cNvSpPr>
          <p:nvPr>
            <p:ph type="ftr" sz="quarter" idx="11"/>
          </p:nvPr>
        </p:nvSpPr>
        <p:spPr/>
        <p:txBody>
          <a:bodyPr/>
          <a:lstStyle/>
          <a:p>
            <a:endParaRPr lang="fi-F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21983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0F056F-9686-4B3C-90B4-8DE37D7DFFFC}" type="datetimeFigureOut">
              <a:rPr lang="fi-FI" smtClean="0"/>
              <a:t>25.5.2017</a:t>
            </a:fld>
            <a:endParaRPr lang="fi-FI"/>
          </a:p>
        </p:txBody>
      </p:sp>
      <p:sp>
        <p:nvSpPr>
          <p:cNvPr id="4" name="Footer Placeholder 3"/>
          <p:cNvSpPr>
            <a:spLocks noGrp="1"/>
          </p:cNvSpPr>
          <p:nvPr>
            <p:ph type="ftr" sz="quarter" idx="11"/>
          </p:nvPr>
        </p:nvSpPr>
        <p:spPr/>
        <p:txBody>
          <a:bodyPr/>
          <a:lstStyle/>
          <a:p>
            <a:endParaRPr lang="fi-F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330713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F056F-9686-4B3C-90B4-8DE37D7DFFFC}" type="datetimeFigureOut">
              <a:rPr lang="fi-FI" smtClean="0"/>
              <a:t>25.5.2017</a:t>
            </a:fld>
            <a:endParaRPr lang="fi-FI"/>
          </a:p>
        </p:txBody>
      </p:sp>
      <p:sp>
        <p:nvSpPr>
          <p:cNvPr id="3" name="Footer Placeholder 2"/>
          <p:cNvSpPr>
            <a:spLocks noGrp="1"/>
          </p:cNvSpPr>
          <p:nvPr>
            <p:ph type="ftr" sz="quarter" idx="11"/>
          </p:nvPr>
        </p:nvSpPr>
        <p:spPr/>
        <p:txBody>
          <a:bodyPr/>
          <a:lstStyle/>
          <a:p>
            <a:endParaRPr lang="fi-F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114257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0F056F-9686-4B3C-90B4-8DE37D7DFFFC}" type="datetimeFigureOut">
              <a:rPr lang="fi-FI" smtClean="0"/>
              <a:t>25.5.2017</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136668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0F056F-9686-4B3C-90B4-8DE37D7DFFFC}" type="datetimeFigureOut">
              <a:rPr lang="fi-FI" smtClean="0"/>
              <a:t>25.5.2017</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6E0D8A9-722D-4A27-BABD-86D5A8A0C9D4}" type="slidenum">
              <a:rPr lang="fi-FI" smtClean="0"/>
              <a:t>‹#›</a:t>
            </a:fld>
            <a:endParaRPr lang="fi-FI"/>
          </a:p>
        </p:txBody>
      </p:sp>
    </p:spTree>
    <p:extLst>
      <p:ext uri="{BB962C8B-B14F-4D97-AF65-F5344CB8AC3E}">
        <p14:creationId xmlns:p14="http://schemas.microsoft.com/office/powerpoint/2010/main" val="90401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90F056F-9686-4B3C-90B4-8DE37D7DFFFC}" type="datetimeFigureOut">
              <a:rPr lang="fi-FI" smtClean="0"/>
              <a:t>25.5.2017</a:t>
            </a:fld>
            <a:endParaRPr lang="fi-F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6E0D8A9-722D-4A27-BABD-86D5A8A0C9D4}" type="slidenum">
              <a:rPr lang="fi-FI" smtClean="0"/>
              <a:t>‹#›</a:t>
            </a:fld>
            <a:endParaRPr lang="fi-FI"/>
          </a:p>
        </p:txBody>
      </p:sp>
    </p:spTree>
    <p:extLst>
      <p:ext uri="{BB962C8B-B14F-4D97-AF65-F5344CB8AC3E}">
        <p14:creationId xmlns:p14="http://schemas.microsoft.com/office/powerpoint/2010/main" val="3704447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130658"/>
            <a:ext cx="12192000" cy="3727342"/>
          </a:xfrm>
          <a:prstGeom prst="rect">
            <a:avLst/>
          </a:prstGeom>
          <a:effectLst>
            <a:glow rad="63500">
              <a:schemeClr val="accent2">
                <a:satMod val="175000"/>
                <a:alpha val="40000"/>
              </a:schemeClr>
            </a:glow>
          </a:effectLst>
        </p:spPr>
      </p:pic>
      <p:sp>
        <p:nvSpPr>
          <p:cNvPr id="2" name="Title 1"/>
          <p:cNvSpPr>
            <a:spLocks noGrp="1"/>
          </p:cNvSpPr>
          <p:nvPr>
            <p:ph type="ctrTitle"/>
          </p:nvPr>
        </p:nvSpPr>
        <p:spPr>
          <a:xfrm>
            <a:off x="437435" y="1"/>
            <a:ext cx="11317132" cy="3130658"/>
          </a:xfrm>
        </p:spPr>
        <p:txBody>
          <a:bodyPr>
            <a:normAutofit/>
          </a:bodyPr>
          <a:lstStyle/>
          <a:p>
            <a:pPr algn="ctr"/>
            <a:r>
              <a:rPr lang="fi-FI" sz="3600">
                <a:solidFill>
                  <a:schemeClr val="bg2">
                    <a:lumMod val="25000"/>
                  </a:schemeClr>
                </a:solidFill>
                <a:latin typeface="Algerian" panose="04020705040A02060702" pitchFamily="82" charset="0"/>
              </a:rPr>
              <a:t>ASSOCIATION BETWEEN LONG TERM EXPOSURE TO PM POLLUTION WITH THE RISK OF LUNG CANCER AND COPD: COHORT STUDY FROM A MINING CITY</a:t>
            </a:r>
            <a:br>
              <a:rPr lang="fi-FI" sz="3600">
                <a:solidFill>
                  <a:schemeClr val="bg2">
                    <a:lumMod val="25000"/>
                  </a:schemeClr>
                </a:solidFill>
                <a:latin typeface="Algerian" panose="04020705040A02060702" pitchFamily="82" charset="0"/>
              </a:rPr>
            </a:br>
            <a:br>
              <a:rPr lang="fi-FI" sz="3200">
                <a:solidFill>
                  <a:schemeClr val="bg2">
                    <a:lumMod val="25000"/>
                  </a:schemeClr>
                </a:solidFill>
              </a:rPr>
            </a:br>
            <a:r>
              <a:rPr lang="fi-FI" sz="2800" err="1">
                <a:solidFill>
                  <a:schemeClr val="bg2">
                    <a:lumMod val="25000"/>
                  </a:schemeClr>
                </a:solidFill>
              </a:rPr>
              <a:t>Zahra</a:t>
            </a:r>
            <a:r>
              <a:rPr lang="fi-FI" sz="2800">
                <a:solidFill>
                  <a:schemeClr val="bg2">
                    <a:lumMod val="25000"/>
                  </a:schemeClr>
                </a:solidFill>
              </a:rPr>
              <a:t> </a:t>
            </a:r>
            <a:r>
              <a:rPr lang="fi-FI" sz="2800" err="1">
                <a:solidFill>
                  <a:schemeClr val="bg2">
                    <a:lumMod val="25000"/>
                  </a:schemeClr>
                </a:solidFill>
              </a:rPr>
              <a:t>Shirani</a:t>
            </a:r>
            <a:r>
              <a:rPr lang="fi-FI" sz="2800">
                <a:solidFill>
                  <a:schemeClr val="bg2">
                    <a:lumMod val="25000"/>
                  </a:schemeClr>
                </a:solidFill>
              </a:rPr>
              <a:t>, Margaret </a:t>
            </a:r>
            <a:r>
              <a:rPr lang="fi-FI" sz="2800" err="1">
                <a:solidFill>
                  <a:schemeClr val="bg2">
                    <a:lumMod val="25000"/>
                  </a:schemeClr>
                </a:solidFill>
              </a:rPr>
              <a:t>Taiye</a:t>
            </a:r>
            <a:r>
              <a:rPr lang="fi-FI" sz="2800">
                <a:solidFill>
                  <a:schemeClr val="bg2">
                    <a:lumMod val="25000"/>
                  </a:schemeClr>
                </a:solidFill>
              </a:rPr>
              <a:t> Arogunyo, </a:t>
            </a:r>
            <a:r>
              <a:rPr lang="fi-FI" sz="2800" err="1">
                <a:solidFill>
                  <a:schemeClr val="bg2">
                    <a:lumMod val="25000"/>
                  </a:schemeClr>
                </a:solidFill>
              </a:rPr>
              <a:t>Nze</a:t>
            </a:r>
            <a:r>
              <a:rPr lang="fi-FI" sz="2800">
                <a:solidFill>
                  <a:schemeClr val="bg2">
                    <a:lumMod val="25000"/>
                  </a:schemeClr>
                </a:solidFill>
              </a:rPr>
              <a:t> Michael </a:t>
            </a:r>
            <a:r>
              <a:rPr lang="fi-FI" sz="2800" err="1">
                <a:solidFill>
                  <a:schemeClr val="bg2">
                    <a:lumMod val="25000"/>
                  </a:schemeClr>
                </a:solidFill>
              </a:rPr>
              <a:t>Isiozor</a:t>
            </a:r>
            <a:r>
              <a:rPr lang="fi-FI" sz="2800">
                <a:solidFill>
                  <a:schemeClr val="bg2">
                    <a:lumMod val="25000"/>
                  </a:schemeClr>
                </a:solidFill>
              </a:rPr>
              <a:t>, </a:t>
            </a:r>
            <a:r>
              <a:rPr lang="fi-FI" sz="2800" err="1">
                <a:solidFill>
                  <a:schemeClr val="bg2">
                    <a:lumMod val="25000"/>
                  </a:schemeClr>
                </a:solidFill>
              </a:rPr>
              <a:t>Krasnova</a:t>
            </a:r>
            <a:r>
              <a:rPr lang="fi-FI" sz="2800">
                <a:solidFill>
                  <a:schemeClr val="bg2">
                    <a:lumMod val="25000"/>
                  </a:schemeClr>
                </a:solidFill>
              </a:rPr>
              <a:t> </a:t>
            </a:r>
            <a:r>
              <a:rPr lang="fi-FI" sz="2800" err="1">
                <a:solidFill>
                  <a:schemeClr val="bg2">
                    <a:lumMod val="25000"/>
                  </a:schemeClr>
                </a:solidFill>
              </a:rPr>
              <a:t>Ekaterina</a:t>
            </a:r>
            <a:r>
              <a:rPr lang="fi-FI" sz="2800">
                <a:solidFill>
                  <a:schemeClr val="bg2">
                    <a:lumMod val="25000"/>
                  </a:schemeClr>
                </a:solidFill>
              </a:rPr>
              <a:t> </a:t>
            </a:r>
          </a:p>
        </p:txBody>
      </p:sp>
    </p:spTree>
    <p:extLst>
      <p:ext uri="{BB962C8B-B14F-4D97-AF65-F5344CB8AC3E}">
        <p14:creationId xmlns:p14="http://schemas.microsoft.com/office/powerpoint/2010/main" val="1698903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Dissemination</a:t>
            </a:r>
            <a:endParaRPr lang="fi-FI"/>
          </a:p>
        </p:txBody>
      </p:sp>
      <p:sp>
        <p:nvSpPr>
          <p:cNvPr id="3" name="Content Placeholder 2"/>
          <p:cNvSpPr>
            <a:spLocks noGrp="1"/>
          </p:cNvSpPr>
          <p:nvPr>
            <p:ph idx="1"/>
          </p:nvPr>
        </p:nvSpPr>
        <p:spPr/>
        <p:txBody>
          <a:bodyPr>
            <a:noAutofit/>
          </a:bodyPr>
          <a:lstStyle/>
          <a:p>
            <a:r>
              <a:rPr lang="en-US" sz="2400"/>
              <a:t>Public information </a:t>
            </a:r>
          </a:p>
          <a:p>
            <a:pPr marL="0" indent="0">
              <a:buNone/>
            </a:pPr>
            <a:r>
              <a:rPr lang="en-US" sz="2400"/>
              <a:t>radio channels, Internet, TV, newspapers, leaflets</a:t>
            </a:r>
          </a:p>
          <a:p>
            <a:r>
              <a:rPr lang="en-US" sz="2400"/>
              <a:t>Direct information </a:t>
            </a:r>
          </a:p>
          <a:p>
            <a:pPr marL="0" indent="0">
              <a:buNone/>
            </a:pPr>
            <a:r>
              <a:rPr lang="en-US" sz="2400"/>
              <a:t>(leaflets) to schools and hospitals </a:t>
            </a:r>
          </a:p>
          <a:p>
            <a:r>
              <a:rPr lang="fi-FI" sz="2400" err="1"/>
              <a:t>Policies</a:t>
            </a:r>
            <a:r>
              <a:rPr lang="fi-FI" sz="2400"/>
              <a:t> ( </a:t>
            </a:r>
            <a:r>
              <a:rPr lang="fi-FI" sz="2400" err="1"/>
              <a:t>both</a:t>
            </a:r>
            <a:r>
              <a:rPr lang="fi-FI" sz="2400"/>
              <a:t> </a:t>
            </a:r>
            <a:r>
              <a:rPr lang="fi-FI" sz="2400" err="1"/>
              <a:t>from</a:t>
            </a:r>
            <a:r>
              <a:rPr lang="fi-FI" sz="2400"/>
              <a:t> </a:t>
            </a:r>
            <a:r>
              <a:rPr lang="fi-FI" sz="2400" err="1"/>
              <a:t>the</a:t>
            </a:r>
            <a:r>
              <a:rPr lang="fi-FI" sz="2400"/>
              <a:t> </a:t>
            </a:r>
            <a:r>
              <a:rPr lang="fi-FI" sz="2400" err="1"/>
              <a:t>government</a:t>
            </a:r>
            <a:r>
              <a:rPr lang="fi-FI" sz="2400"/>
              <a:t> </a:t>
            </a:r>
            <a:r>
              <a:rPr lang="fi-FI" sz="2400" err="1"/>
              <a:t>policies</a:t>
            </a:r>
            <a:r>
              <a:rPr lang="fi-FI" sz="2400"/>
              <a:t> and </a:t>
            </a:r>
            <a:r>
              <a:rPr lang="fi-FI" sz="2400" err="1"/>
              <a:t>mining</a:t>
            </a:r>
            <a:r>
              <a:rPr lang="fi-FI" sz="2400"/>
              <a:t> </a:t>
            </a:r>
            <a:r>
              <a:rPr lang="fi-FI" sz="2400" err="1"/>
              <a:t>company</a:t>
            </a:r>
            <a:r>
              <a:rPr lang="fi-FI" sz="2400"/>
              <a:t>)</a:t>
            </a:r>
          </a:p>
          <a:p>
            <a:r>
              <a:rPr lang="fi-FI" sz="2400" err="1"/>
              <a:t>Councilor</a:t>
            </a:r>
            <a:endParaRPr lang="fi-FI" sz="2400"/>
          </a:p>
          <a:p>
            <a:pPr marL="0" indent="0">
              <a:buNone/>
            </a:pPr>
            <a:r>
              <a:rPr lang="fi-FI" sz="2400"/>
              <a:t> </a:t>
            </a:r>
          </a:p>
        </p:txBody>
      </p:sp>
    </p:spTree>
    <p:extLst>
      <p:ext uri="{BB962C8B-B14F-4D97-AF65-F5344CB8AC3E}">
        <p14:creationId xmlns:p14="http://schemas.microsoft.com/office/powerpoint/2010/main" val="290733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Possible</a:t>
            </a:r>
            <a:r>
              <a:rPr lang="fi-FI"/>
              <a:t> </a:t>
            </a:r>
            <a:r>
              <a:rPr lang="fi-FI" err="1"/>
              <a:t>solutions</a:t>
            </a:r>
            <a:endParaRPr lang="fi-FI"/>
          </a:p>
        </p:txBody>
      </p:sp>
      <p:sp>
        <p:nvSpPr>
          <p:cNvPr id="3" name="Content Placeholder 2"/>
          <p:cNvSpPr>
            <a:spLocks noGrp="1"/>
          </p:cNvSpPr>
          <p:nvPr>
            <p:ph idx="1"/>
          </p:nvPr>
        </p:nvSpPr>
        <p:spPr/>
        <p:txBody>
          <a:bodyPr>
            <a:normAutofit/>
          </a:bodyPr>
          <a:lstStyle/>
          <a:p>
            <a:r>
              <a:rPr lang="fi-FI" sz="2400" err="1"/>
              <a:t>Relocating</a:t>
            </a:r>
            <a:r>
              <a:rPr lang="fi-FI" sz="2400"/>
              <a:t> </a:t>
            </a:r>
            <a:r>
              <a:rPr lang="fi-FI" sz="2400" err="1"/>
              <a:t>residential</a:t>
            </a:r>
            <a:r>
              <a:rPr lang="fi-FI" sz="2400"/>
              <a:t> </a:t>
            </a:r>
            <a:r>
              <a:rPr lang="fi-FI" sz="2400" err="1"/>
              <a:t>areas</a:t>
            </a:r>
            <a:r>
              <a:rPr lang="fi-FI" sz="2400"/>
              <a:t> </a:t>
            </a:r>
            <a:r>
              <a:rPr lang="fi-FI" sz="2400" err="1"/>
              <a:t>far</a:t>
            </a:r>
            <a:r>
              <a:rPr lang="fi-FI" sz="2400"/>
              <a:t> </a:t>
            </a:r>
            <a:r>
              <a:rPr lang="fi-FI" sz="2400" err="1"/>
              <a:t>from</a:t>
            </a:r>
            <a:r>
              <a:rPr lang="fi-FI" sz="2400"/>
              <a:t> </a:t>
            </a:r>
            <a:r>
              <a:rPr lang="fi-FI" sz="2400" err="1"/>
              <a:t>mining</a:t>
            </a:r>
            <a:r>
              <a:rPr lang="fi-FI" sz="2400"/>
              <a:t> </a:t>
            </a:r>
            <a:r>
              <a:rPr lang="fi-FI" sz="2400" err="1"/>
              <a:t>areas</a:t>
            </a:r>
            <a:endParaRPr lang="fi-FI" sz="2400"/>
          </a:p>
          <a:p>
            <a:r>
              <a:rPr lang="fi-FI" sz="2400" err="1"/>
              <a:t>Adding</a:t>
            </a:r>
            <a:r>
              <a:rPr lang="fi-FI" sz="2400"/>
              <a:t> </a:t>
            </a:r>
            <a:r>
              <a:rPr lang="fi-FI" sz="2400" err="1"/>
              <a:t>filters</a:t>
            </a:r>
            <a:r>
              <a:rPr lang="fi-FI" sz="2400"/>
              <a:t> to </a:t>
            </a:r>
            <a:r>
              <a:rPr lang="fi-FI" sz="2400" err="1"/>
              <a:t>the</a:t>
            </a:r>
            <a:r>
              <a:rPr lang="fi-FI" sz="2400"/>
              <a:t> </a:t>
            </a:r>
            <a:r>
              <a:rPr lang="fi-FI" sz="2400" err="1"/>
              <a:t>exhaust</a:t>
            </a:r>
            <a:r>
              <a:rPr lang="fi-FI" sz="2400"/>
              <a:t> of </a:t>
            </a:r>
            <a:r>
              <a:rPr lang="fi-FI" sz="2400" err="1"/>
              <a:t>the</a:t>
            </a:r>
            <a:r>
              <a:rPr lang="fi-FI" sz="2400"/>
              <a:t> </a:t>
            </a:r>
            <a:r>
              <a:rPr lang="fi-FI" sz="2400" err="1"/>
              <a:t>mining</a:t>
            </a:r>
            <a:r>
              <a:rPr lang="fi-FI" sz="2400"/>
              <a:t> </a:t>
            </a:r>
            <a:r>
              <a:rPr lang="fi-FI" sz="2400" err="1"/>
              <a:t>area</a:t>
            </a:r>
            <a:endParaRPr lang="fi-FI" sz="2400"/>
          </a:p>
          <a:p>
            <a:r>
              <a:rPr lang="fi-FI" sz="2400" err="1"/>
              <a:t>Workers</a:t>
            </a:r>
            <a:r>
              <a:rPr lang="fi-FI" sz="2400"/>
              <a:t>/</a:t>
            </a:r>
            <a:r>
              <a:rPr lang="fi-FI" sz="2400" err="1"/>
              <a:t>residents</a:t>
            </a:r>
            <a:r>
              <a:rPr lang="fi-FI" sz="2400"/>
              <a:t> </a:t>
            </a:r>
            <a:r>
              <a:rPr lang="fi-FI" sz="2400" err="1"/>
              <a:t>living</a:t>
            </a:r>
            <a:r>
              <a:rPr lang="fi-FI" sz="2400"/>
              <a:t> </a:t>
            </a:r>
            <a:r>
              <a:rPr lang="fi-FI" sz="2400" err="1"/>
              <a:t>near</a:t>
            </a:r>
            <a:r>
              <a:rPr lang="fi-FI" sz="2400"/>
              <a:t> </a:t>
            </a:r>
            <a:r>
              <a:rPr lang="fi-FI" sz="2400" err="1"/>
              <a:t>the</a:t>
            </a:r>
            <a:r>
              <a:rPr lang="fi-FI" sz="2400"/>
              <a:t> </a:t>
            </a:r>
            <a:r>
              <a:rPr lang="fi-FI" sz="2400" err="1"/>
              <a:t>polluted</a:t>
            </a:r>
            <a:r>
              <a:rPr lang="fi-FI" sz="2400"/>
              <a:t> </a:t>
            </a:r>
            <a:r>
              <a:rPr lang="fi-FI" sz="2400" err="1"/>
              <a:t>areas</a:t>
            </a:r>
            <a:r>
              <a:rPr lang="fi-FI" sz="2400"/>
              <a:t> </a:t>
            </a:r>
            <a:r>
              <a:rPr lang="fi-FI" sz="2400" err="1"/>
              <a:t>should</a:t>
            </a:r>
            <a:r>
              <a:rPr lang="fi-FI" sz="2400"/>
              <a:t> </a:t>
            </a:r>
            <a:r>
              <a:rPr lang="fi-FI" sz="2400" err="1"/>
              <a:t>adapt</a:t>
            </a:r>
            <a:r>
              <a:rPr lang="fi-FI" sz="2400"/>
              <a:t> </a:t>
            </a:r>
            <a:r>
              <a:rPr lang="fi-FI" sz="2400" err="1"/>
              <a:t>protective</a:t>
            </a:r>
            <a:r>
              <a:rPr lang="fi-FI" sz="2400"/>
              <a:t> </a:t>
            </a:r>
            <a:r>
              <a:rPr lang="fi-FI" sz="2400" err="1"/>
              <a:t>measures</a:t>
            </a:r>
            <a:r>
              <a:rPr lang="fi-FI" sz="2400"/>
              <a:t> </a:t>
            </a:r>
            <a:r>
              <a:rPr lang="fi-FI" sz="2400" err="1"/>
              <a:t>such</a:t>
            </a:r>
            <a:r>
              <a:rPr lang="fi-FI" sz="2400"/>
              <a:t> as </a:t>
            </a:r>
            <a:r>
              <a:rPr lang="fi-FI" sz="2400" err="1"/>
              <a:t>wearing</a:t>
            </a:r>
            <a:r>
              <a:rPr lang="fi-FI" sz="2400"/>
              <a:t> </a:t>
            </a:r>
            <a:r>
              <a:rPr lang="fi-FI" sz="2400" err="1"/>
              <a:t>face</a:t>
            </a:r>
            <a:r>
              <a:rPr lang="fi-FI" sz="2400"/>
              <a:t> </a:t>
            </a:r>
            <a:r>
              <a:rPr lang="fi-FI" sz="2400" err="1"/>
              <a:t>masks</a:t>
            </a:r>
            <a:r>
              <a:rPr lang="fi-FI" sz="2400"/>
              <a:t>.  </a:t>
            </a:r>
          </a:p>
          <a:p>
            <a:r>
              <a:rPr lang="fi-FI" sz="2400" err="1"/>
              <a:t>Adapting</a:t>
            </a:r>
            <a:r>
              <a:rPr lang="fi-FI" sz="2400"/>
              <a:t> </a:t>
            </a:r>
            <a:r>
              <a:rPr lang="fi-FI" sz="2400" err="1"/>
              <a:t>new</a:t>
            </a:r>
            <a:r>
              <a:rPr lang="fi-FI" sz="2400"/>
              <a:t> </a:t>
            </a:r>
            <a:r>
              <a:rPr lang="fi-FI" sz="2400" err="1"/>
              <a:t>technology</a:t>
            </a:r>
            <a:r>
              <a:rPr lang="fi-FI" sz="2400"/>
              <a:t> </a:t>
            </a:r>
            <a:r>
              <a:rPr lang="fi-FI" sz="2400" err="1"/>
              <a:t>that</a:t>
            </a:r>
            <a:r>
              <a:rPr lang="fi-FI" sz="2400"/>
              <a:t> </a:t>
            </a:r>
            <a:r>
              <a:rPr lang="fi-FI" sz="2400" err="1"/>
              <a:t>will</a:t>
            </a:r>
            <a:r>
              <a:rPr lang="fi-FI" sz="2400"/>
              <a:t> help to </a:t>
            </a:r>
            <a:r>
              <a:rPr lang="fi-FI" sz="2400" err="1"/>
              <a:t>reduce</a:t>
            </a:r>
            <a:r>
              <a:rPr lang="fi-FI" sz="2400"/>
              <a:t> PM2.5 </a:t>
            </a:r>
            <a:r>
              <a:rPr lang="fi-FI" sz="2400" err="1"/>
              <a:t>emissions</a:t>
            </a:r>
            <a:r>
              <a:rPr lang="fi-FI" sz="2400"/>
              <a:t> </a:t>
            </a:r>
            <a:r>
              <a:rPr lang="fi-FI" sz="2400" err="1"/>
              <a:t>from</a:t>
            </a:r>
            <a:r>
              <a:rPr lang="fi-FI" sz="2400"/>
              <a:t> </a:t>
            </a:r>
            <a:r>
              <a:rPr lang="fi-FI" sz="2400" err="1"/>
              <a:t>the</a:t>
            </a:r>
            <a:r>
              <a:rPr lang="fi-FI" sz="2400"/>
              <a:t> </a:t>
            </a:r>
            <a:r>
              <a:rPr lang="fi-FI" sz="2400" err="1"/>
              <a:t>mining</a:t>
            </a:r>
            <a:r>
              <a:rPr lang="fi-FI" sz="2400"/>
              <a:t> </a:t>
            </a:r>
            <a:r>
              <a:rPr lang="fi-FI" sz="2400" err="1"/>
              <a:t>area</a:t>
            </a:r>
            <a:r>
              <a:rPr lang="fi-FI" sz="2400"/>
              <a:t>.</a:t>
            </a:r>
          </a:p>
          <a:p>
            <a:endParaRPr lang="fi-FI" sz="2400"/>
          </a:p>
        </p:txBody>
      </p:sp>
    </p:spTree>
    <p:extLst>
      <p:ext uri="{BB962C8B-B14F-4D97-AF65-F5344CB8AC3E}">
        <p14:creationId xmlns:p14="http://schemas.microsoft.com/office/powerpoint/2010/main" val="223879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800" y="283147"/>
            <a:ext cx="8911687" cy="1280890"/>
          </a:xfrm>
        </p:spPr>
        <p:txBody>
          <a:bodyPr/>
          <a:lstStyle/>
          <a:p>
            <a:r>
              <a:rPr lang="fi-FI" err="1"/>
              <a:t>References</a:t>
            </a:r>
            <a:endParaRPr lang="fi-FI"/>
          </a:p>
        </p:txBody>
      </p:sp>
      <p:sp>
        <p:nvSpPr>
          <p:cNvPr id="3" name="Content Placeholder 2"/>
          <p:cNvSpPr>
            <a:spLocks noGrp="1"/>
          </p:cNvSpPr>
          <p:nvPr>
            <p:ph idx="1"/>
          </p:nvPr>
        </p:nvSpPr>
        <p:spPr>
          <a:xfrm>
            <a:off x="885986" y="1156067"/>
            <a:ext cx="10733314" cy="5461710"/>
          </a:xfrm>
        </p:spPr>
        <p:txBody>
          <a:bodyPr>
            <a:noAutofit/>
          </a:bodyPr>
          <a:lstStyle/>
          <a:p>
            <a:r>
              <a:rPr lang="en-US" sz="2400"/>
              <a:t>American Cancer Society Cancer Facts and Figures 2012 Atlanta, GA: 2012. Available at: http://www.cancer.org/acs/groups/content/@epidemiologysurveilance/documents/document/acspc-031941.pdf </a:t>
            </a:r>
          </a:p>
          <a:p>
            <a:r>
              <a:rPr lang="en-US" sz="2400"/>
              <a:t>S.C. </a:t>
            </a:r>
            <a:r>
              <a:rPr lang="en-US" sz="2400" err="1"/>
              <a:t>Anenberg</a:t>
            </a:r>
            <a:r>
              <a:rPr lang="en-US" sz="2400"/>
              <a:t>, L.W. Horowitz, D.Q. Tong, J.J. West, An estimate of the global burden of anthropogenic ozone and fine particulate matter on premature human mortality using atmospheric modeling, Environ. Health </a:t>
            </a:r>
            <a:r>
              <a:rPr lang="en-US" sz="2400" err="1"/>
              <a:t>Perspect</a:t>
            </a:r>
            <a:r>
              <a:rPr lang="en-US" sz="2400"/>
              <a:t>., 118 (2010), pp. 1189–1195 </a:t>
            </a:r>
          </a:p>
          <a:p>
            <a:pPr marL="0" lvl="0" indent="0" eaLnBrk="0" fontAlgn="base" hangingPunct="0">
              <a:lnSpc>
                <a:spcPct val="100000"/>
              </a:lnSpc>
              <a:spcBef>
                <a:spcPct val="0"/>
              </a:spcBef>
              <a:spcAft>
                <a:spcPct val="0"/>
              </a:spcAft>
              <a:buNone/>
            </a:pPr>
            <a:r>
              <a:rPr lang="fi-FI" altLang="fi-FI" sz="2400"/>
              <a:t>J. </a:t>
            </a:r>
            <a:r>
              <a:rPr lang="fi-FI" altLang="fi-FI" sz="2400" err="1"/>
              <a:t>Lelieveld</a:t>
            </a:r>
            <a:r>
              <a:rPr lang="fi-FI" altLang="fi-FI" sz="2400"/>
              <a:t>, J.S. Evans, M. </a:t>
            </a:r>
            <a:r>
              <a:rPr lang="fi-FI" altLang="fi-FI" sz="2400" err="1"/>
              <a:t>Fnais</a:t>
            </a:r>
            <a:r>
              <a:rPr lang="fi-FI" altLang="fi-FI" sz="2400"/>
              <a:t>, D. </a:t>
            </a:r>
            <a:r>
              <a:rPr lang="fi-FI" altLang="fi-FI" sz="2400" err="1"/>
              <a:t>Giannadaki</a:t>
            </a:r>
            <a:r>
              <a:rPr lang="fi-FI" altLang="fi-FI" sz="2400"/>
              <a:t>, A. </a:t>
            </a:r>
            <a:r>
              <a:rPr lang="fi-FI" altLang="fi-FI" sz="2400" err="1"/>
              <a:t>Pozzer</a:t>
            </a:r>
            <a:r>
              <a:rPr lang="fi-FI" altLang="fi-FI" sz="2400"/>
              <a:t>, </a:t>
            </a:r>
            <a:r>
              <a:rPr lang="fi-FI" altLang="fi-FI" sz="2400" err="1"/>
              <a:t>The</a:t>
            </a:r>
            <a:r>
              <a:rPr lang="fi-FI" altLang="fi-FI" sz="2400"/>
              <a:t> </a:t>
            </a:r>
            <a:r>
              <a:rPr lang="fi-FI" altLang="fi-FI" sz="2400" err="1"/>
              <a:t>Contribution</a:t>
            </a:r>
            <a:r>
              <a:rPr lang="fi-FI" altLang="fi-FI" sz="2400"/>
              <a:t> of </a:t>
            </a:r>
            <a:r>
              <a:rPr lang="fi-FI" altLang="fi-FI" sz="2400" err="1"/>
              <a:t>Outdoor</a:t>
            </a:r>
            <a:r>
              <a:rPr lang="fi-FI" altLang="fi-FI" sz="2400"/>
              <a:t> Air </a:t>
            </a:r>
            <a:r>
              <a:rPr lang="fi-FI" altLang="fi-FI" sz="2400" err="1"/>
              <a:t>Pollution</a:t>
            </a:r>
            <a:r>
              <a:rPr lang="fi-FI" altLang="fi-FI" sz="2400"/>
              <a:t> </a:t>
            </a:r>
            <a:r>
              <a:rPr lang="fi-FI" altLang="fi-FI" sz="2400" err="1"/>
              <a:t>Sources</a:t>
            </a:r>
            <a:r>
              <a:rPr lang="fi-FI" altLang="fi-FI" sz="2400"/>
              <a:t> to </a:t>
            </a:r>
            <a:r>
              <a:rPr lang="fi-FI" altLang="fi-FI" sz="2400" err="1"/>
              <a:t>Premature</a:t>
            </a:r>
            <a:r>
              <a:rPr lang="fi-FI" altLang="fi-FI" sz="2400"/>
              <a:t> </a:t>
            </a:r>
            <a:r>
              <a:rPr lang="fi-FI" altLang="fi-FI" sz="2400" err="1"/>
              <a:t>Mortality</a:t>
            </a:r>
            <a:r>
              <a:rPr lang="fi-FI" altLang="fi-FI" sz="2400"/>
              <a:t> on a Global </a:t>
            </a:r>
            <a:r>
              <a:rPr lang="fi-FI" altLang="fi-FI" sz="2400" err="1"/>
              <a:t>Scale</a:t>
            </a:r>
            <a:r>
              <a:rPr lang="fi-FI" altLang="fi-FI" sz="2400"/>
              <a:t>, (2015)</a:t>
            </a:r>
          </a:p>
          <a:p>
            <a:r>
              <a:rPr lang="fi-FI" sz="2400" err="1"/>
              <a:t>Jain</a:t>
            </a:r>
            <a:r>
              <a:rPr lang="fi-FI" sz="2400"/>
              <a:t>, </a:t>
            </a:r>
            <a:r>
              <a:rPr lang="fi-FI" sz="2400" err="1"/>
              <a:t>Vaishali</a:t>
            </a:r>
            <a:r>
              <a:rPr lang="fi-FI" sz="2400"/>
              <a:t>, </a:t>
            </a:r>
            <a:r>
              <a:rPr lang="fi-FI" sz="2400" err="1"/>
              <a:t>Sagnik</a:t>
            </a:r>
            <a:r>
              <a:rPr lang="fi-FI" sz="2400"/>
              <a:t> </a:t>
            </a:r>
            <a:r>
              <a:rPr lang="fi-FI" sz="2400" err="1"/>
              <a:t>Dey</a:t>
            </a:r>
            <a:r>
              <a:rPr lang="fi-FI" sz="2400"/>
              <a:t>, and </a:t>
            </a:r>
            <a:r>
              <a:rPr lang="fi-FI" sz="2400" err="1"/>
              <a:t>Sourangsu</a:t>
            </a:r>
            <a:r>
              <a:rPr lang="fi-FI" sz="2400"/>
              <a:t> </a:t>
            </a:r>
            <a:r>
              <a:rPr lang="fi-FI" sz="2400" err="1"/>
              <a:t>Chowdhury</a:t>
            </a:r>
            <a:r>
              <a:rPr lang="fi-FI" sz="2400"/>
              <a:t>. "</a:t>
            </a:r>
            <a:r>
              <a:rPr lang="fi-FI" sz="2400" err="1"/>
              <a:t>Ambient</a:t>
            </a:r>
            <a:r>
              <a:rPr lang="fi-FI" sz="2400"/>
              <a:t> PM 2.5 </a:t>
            </a:r>
            <a:r>
              <a:rPr lang="fi-FI" sz="2400" err="1"/>
              <a:t>exposure</a:t>
            </a:r>
            <a:r>
              <a:rPr lang="fi-FI" sz="2400"/>
              <a:t> and </a:t>
            </a:r>
            <a:r>
              <a:rPr lang="fi-FI" sz="2400" err="1"/>
              <a:t>premature</a:t>
            </a:r>
            <a:r>
              <a:rPr lang="fi-FI" sz="2400"/>
              <a:t> </a:t>
            </a:r>
            <a:r>
              <a:rPr lang="fi-FI" sz="2400" err="1"/>
              <a:t>mortality</a:t>
            </a:r>
            <a:r>
              <a:rPr lang="fi-FI" sz="2400"/>
              <a:t> </a:t>
            </a:r>
            <a:r>
              <a:rPr lang="fi-FI" sz="2400" err="1"/>
              <a:t>burden</a:t>
            </a:r>
            <a:r>
              <a:rPr lang="fi-FI" sz="2400"/>
              <a:t> in </a:t>
            </a:r>
            <a:r>
              <a:rPr lang="fi-FI" sz="2400" err="1"/>
              <a:t>the</a:t>
            </a:r>
            <a:r>
              <a:rPr lang="fi-FI" sz="2400"/>
              <a:t> </a:t>
            </a:r>
            <a:r>
              <a:rPr lang="fi-FI" sz="2400" err="1"/>
              <a:t>holy</a:t>
            </a:r>
            <a:r>
              <a:rPr lang="fi-FI" sz="2400"/>
              <a:t> city Varanasi, </a:t>
            </a:r>
            <a:r>
              <a:rPr lang="fi-FI" sz="2400" err="1"/>
              <a:t>India</a:t>
            </a:r>
            <a:r>
              <a:rPr lang="fi-FI" sz="2400"/>
              <a:t>." </a:t>
            </a:r>
            <a:r>
              <a:rPr lang="fi-FI" sz="2400" i="1" err="1"/>
              <a:t>Environmental</a:t>
            </a:r>
            <a:r>
              <a:rPr lang="fi-FI" sz="2400" i="1"/>
              <a:t> </a:t>
            </a:r>
            <a:r>
              <a:rPr lang="fi-FI" sz="2400" i="1" err="1"/>
              <a:t>Pollution</a:t>
            </a:r>
            <a:r>
              <a:rPr lang="fi-FI" sz="2400"/>
              <a:t> 226 (2017): 182-189.</a:t>
            </a:r>
          </a:p>
          <a:p>
            <a:endParaRPr lang="fi-FI" sz="2400"/>
          </a:p>
        </p:txBody>
      </p:sp>
    </p:spTree>
    <p:extLst>
      <p:ext uri="{BB962C8B-B14F-4D97-AF65-F5344CB8AC3E}">
        <p14:creationId xmlns:p14="http://schemas.microsoft.com/office/powerpoint/2010/main" val="415253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fi-FI"/>
            </a:br>
            <a:r>
              <a:rPr lang="fi-FI" sz="8000" b="1" err="1"/>
              <a:t>Thank</a:t>
            </a:r>
            <a:r>
              <a:rPr lang="fi-FI" sz="8000" b="1"/>
              <a:t> </a:t>
            </a:r>
            <a:r>
              <a:rPr lang="fi-FI" sz="8000" b="1" err="1"/>
              <a:t>you</a:t>
            </a:r>
            <a:r>
              <a:rPr lang="fi-FI" sz="8000" b="1"/>
              <a:t>!</a:t>
            </a:r>
          </a:p>
        </p:txBody>
      </p:sp>
      <p:pic>
        <p:nvPicPr>
          <p:cNvPr id="4" name="Content Placeholder 3"/>
          <p:cNvPicPr>
            <a:picLocks noGrp="1" noChangeAspect="1"/>
          </p:cNvPicPr>
          <p:nvPr>
            <p:ph idx="1"/>
          </p:nvPr>
        </p:nvPicPr>
        <p:blipFill rotWithShape="1">
          <a:blip r:embed="rId2"/>
          <a:srcRect b="5220"/>
          <a:stretch/>
        </p:blipFill>
        <p:spPr>
          <a:xfrm>
            <a:off x="4242899" y="2288582"/>
            <a:ext cx="7261713" cy="4364071"/>
          </a:xfrm>
          <a:prstGeom prst="rect">
            <a:avLst/>
          </a:prstGeom>
        </p:spPr>
      </p:pic>
    </p:spTree>
    <p:extLst>
      <p:ext uri="{BB962C8B-B14F-4D97-AF65-F5344CB8AC3E}">
        <p14:creationId xmlns:p14="http://schemas.microsoft.com/office/powerpoint/2010/main" val="125130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Introduction</a:t>
            </a:r>
            <a:endParaRPr lang="fi-FI"/>
          </a:p>
        </p:txBody>
      </p:sp>
      <p:sp>
        <p:nvSpPr>
          <p:cNvPr id="3" name="Content Placeholder 2"/>
          <p:cNvSpPr>
            <a:spLocks noGrp="1"/>
          </p:cNvSpPr>
          <p:nvPr>
            <p:ph idx="1"/>
            <p:extLst>
              <p:ext uri="{D42A27DB-BD31-4B8C-83A1-F6EECF244321}">
                <p14:modId xmlns:p14="http://schemas.microsoft.com/office/powerpoint/2010/main" val="1635127536"/>
              </p:ext>
            </p:extLst>
          </p:nvPr>
        </p:nvSpPr>
        <p:spPr>
          <a:xfrm>
            <a:off x="1097280" y="1845734"/>
            <a:ext cx="10058400" cy="4570564"/>
          </a:xfrm>
        </p:spPr>
        <p:txBody>
          <a:bodyPr vert="horz" lIns="91440" tIns="45720" rIns="91440" bIns="45720" rtlCol="0" anchor="t">
            <a:normAutofit/>
          </a:bodyPr>
          <a:lstStyle/>
          <a:p>
            <a:pPr>
              <a:buFont typeface="Wingdings" panose="05000000000000000000" pitchFamily="2" charset="2"/>
              <a:buChar char="§"/>
            </a:pPr>
            <a:r>
              <a:rPr lang="en-US" sz="2400"/>
              <a:t>In the past 100 years, lung cancer has been transformed from a rare disease into a global problem. </a:t>
            </a:r>
          </a:p>
          <a:p>
            <a:pPr>
              <a:buFont typeface="Wingdings" panose="05000000000000000000" pitchFamily="2" charset="2"/>
              <a:buChar char="§"/>
            </a:pPr>
            <a:r>
              <a:rPr lang="en-US" sz="2400"/>
              <a:t>Air pollution has been found to be associated with a risk of lung cancer and development of COPDs</a:t>
            </a:r>
          </a:p>
          <a:p>
            <a:pPr>
              <a:buFont typeface="Wingdings" panose="05000000000000000000" pitchFamily="2" charset="2"/>
              <a:buChar char="§"/>
            </a:pPr>
            <a:r>
              <a:rPr lang="en-US" sz="2400"/>
              <a:t>Chronic exposure to ambient PM2.5 poses serious health risks in form of various diseases such as COPD (Chronic Obstructive Pulmonary Diseases), IHD (Ischemic Heart Diseases), stroke and LC (Lung Cancer) for adults and ALRI (Acute Lower Respiratory Infection) for children, eventually leading to premature death</a:t>
            </a:r>
            <a:endParaRPr lang="fi-FI" sz="2400"/>
          </a:p>
        </p:txBody>
      </p:sp>
    </p:spTree>
    <p:extLst>
      <p:ext uri="{BB962C8B-B14F-4D97-AF65-F5344CB8AC3E}">
        <p14:creationId xmlns:p14="http://schemas.microsoft.com/office/powerpoint/2010/main" val="20102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Aims</a:t>
            </a:r>
            <a:endParaRPr lang="fi-FI"/>
          </a:p>
        </p:txBody>
      </p:sp>
      <p:sp>
        <p:nvSpPr>
          <p:cNvPr id="3" name="Content Placeholder 2"/>
          <p:cNvSpPr>
            <a:spLocks noGrp="1"/>
          </p:cNvSpPr>
          <p:nvPr>
            <p:ph idx="1"/>
          </p:nvPr>
        </p:nvSpPr>
        <p:spPr/>
        <p:txBody>
          <a:bodyPr>
            <a:normAutofit/>
          </a:bodyPr>
          <a:lstStyle/>
          <a:p>
            <a:r>
              <a:rPr lang="fi-FI" sz="2400"/>
              <a:t>To </a:t>
            </a:r>
            <a:r>
              <a:rPr lang="fi-FI" sz="2400" err="1"/>
              <a:t>study</a:t>
            </a:r>
            <a:r>
              <a:rPr lang="fi-FI" sz="2400"/>
              <a:t> </a:t>
            </a:r>
            <a:r>
              <a:rPr lang="fi-FI" sz="2400" err="1"/>
              <a:t>if</a:t>
            </a:r>
            <a:r>
              <a:rPr lang="fi-FI" sz="2400"/>
              <a:t> </a:t>
            </a:r>
            <a:r>
              <a:rPr lang="fi-FI" sz="2400" err="1"/>
              <a:t>there</a:t>
            </a:r>
            <a:r>
              <a:rPr lang="fi-FI" sz="2400"/>
              <a:t> is association </a:t>
            </a:r>
            <a:r>
              <a:rPr lang="fi-FI" sz="2400" err="1"/>
              <a:t>between</a:t>
            </a:r>
            <a:r>
              <a:rPr lang="fi-FI" sz="2400"/>
              <a:t> </a:t>
            </a:r>
            <a:r>
              <a:rPr lang="fi-FI" sz="2400" err="1"/>
              <a:t>exposure</a:t>
            </a:r>
            <a:r>
              <a:rPr lang="fi-FI" sz="2400"/>
              <a:t> to PM and </a:t>
            </a:r>
            <a:r>
              <a:rPr lang="fi-FI" sz="2400" err="1"/>
              <a:t>risk</a:t>
            </a:r>
            <a:r>
              <a:rPr lang="fi-FI" sz="2400"/>
              <a:t> of </a:t>
            </a:r>
            <a:r>
              <a:rPr lang="fi-FI" sz="2400" err="1"/>
              <a:t>lung</a:t>
            </a:r>
            <a:r>
              <a:rPr lang="fi-FI" sz="2400"/>
              <a:t> </a:t>
            </a:r>
            <a:r>
              <a:rPr lang="fi-FI" sz="2400" err="1"/>
              <a:t>cancer</a:t>
            </a:r>
            <a:endParaRPr lang="fi-FI" sz="2400"/>
          </a:p>
          <a:p>
            <a:r>
              <a:rPr lang="fi-FI" sz="2400"/>
              <a:t>To </a:t>
            </a:r>
            <a:r>
              <a:rPr lang="fi-FI" sz="2400" err="1"/>
              <a:t>study</a:t>
            </a:r>
            <a:r>
              <a:rPr lang="fi-FI" sz="2400"/>
              <a:t> </a:t>
            </a:r>
            <a:r>
              <a:rPr lang="fi-FI" sz="2400" err="1"/>
              <a:t>if</a:t>
            </a:r>
            <a:r>
              <a:rPr lang="fi-FI" sz="2400"/>
              <a:t> </a:t>
            </a:r>
            <a:r>
              <a:rPr lang="fi-FI" sz="2400" err="1"/>
              <a:t>there</a:t>
            </a:r>
            <a:r>
              <a:rPr lang="fi-FI" sz="2400"/>
              <a:t> is association </a:t>
            </a:r>
            <a:r>
              <a:rPr lang="fi-FI" sz="2400" err="1"/>
              <a:t>between</a:t>
            </a:r>
            <a:r>
              <a:rPr lang="fi-FI" sz="2400"/>
              <a:t> </a:t>
            </a:r>
            <a:r>
              <a:rPr lang="fi-FI" sz="2400" err="1"/>
              <a:t>exposure</a:t>
            </a:r>
            <a:r>
              <a:rPr lang="fi-FI" sz="2400"/>
              <a:t> to PM and </a:t>
            </a:r>
            <a:r>
              <a:rPr lang="fi-FI" sz="2400" err="1"/>
              <a:t>risk</a:t>
            </a:r>
            <a:r>
              <a:rPr lang="fi-FI" sz="2400"/>
              <a:t> of COPD</a:t>
            </a:r>
          </a:p>
          <a:p>
            <a:r>
              <a:rPr lang="fi-FI" sz="2400"/>
              <a:t>To </a:t>
            </a:r>
            <a:r>
              <a:rPr lang="fi-FI" sz="2400" err="1"/>
              <a:t>explore</a:t>
            </a:r>
            <a:r>
              <a:rPr lang="fi-FI" sz="2400"/>
              <a:t> </a:t>
            </a:r>
            <a:r>
              <a:rPr lang="fi-FI" sz="2400" err="1"/>
              <a:t>possible</a:t>
            </a:r>
            <a:r>
              <a:rPr lang="fi-FI" sz="2400"/>
              <a:t> association </a:t>
            </a:r>
            <a:r>
              <a:rPr lang="fi-FI" sz="2400" err="1"/>
              <a:t>between</a:t>
            </a:r>
            <a:r>
              <a:rPr lang="fi-FI" sz="2400"/>
              <a:t> </a:t>
            </a:r>
            <a:r>
              <a:rPr lang="fi-FI" sz="2400" err="1"/>
              <a:t>the</a:t>
            </a:r>
            <a:r>
              <a:rPr lang="fi-FI" sz="2400"/>
              <a:t> </a:t>
            </a:r>
            <a:r>
              <a:rPr lang="fi-FI" sz="2400" err="1"/>
              <a:t>diseases</a:t>
            </a:r>
            <a:r>
              <a:rPr lang="fi-FI" sz="2400"/>
              <a:t> and </a:t>
            </a:r>
            <a:r>
              <a:rPr lang="fi-FI" sz="2400" err="1"/>
              <a:t>the</a:t>
            </a:r>
            <a:r>
              <a:rPr lang="fi-FI" sz="2400"/>
              <a:t> </a:t>
            </a:r>
            <a:r>
              <a:rPr lang="fi-FI" sz="2400" err="1"/>
              <a:t>distance</a:t>
            </a:r>
            <a:r>
              <a:rPr lang="fi-FI" sz="2400"/>
              <a:t> </a:t>
            </a:r>
            <a:r>
              <a:rPr lang="fi-FI" sz="2400" err="1"/>
              <a:t>from</a:t>
            </a:r>
            <a:r>
              <a:rPr lang="fi-FI" sz="2400"/>
              <a:t> </a:t>
            </a:r>
            <a:r>
              <a:rPr lang="fi-FI" sz="2400" err="1"/>
              <a:t>the</a:t>
            </a:r>
            <a:r>
              <a:rPr lang="fi-FI" sz="2400"/>
              <a:t> </a:t>
            </a:r>
            <a:r>
              <a:rPr lang="fi-FI" sz="2400" err="1"/>
              <a:t>mining</a:t>
            </a:r>
            <a:r>
              <a:rPr lang="fi-FI" sz="2400"/>
              <a:t> </a:t>
            </a:r>
            <a:r>
              <a:rPr lang="fi-FI" sz="2400" err="1"/>
              <a:t>area</a:t>
            </a:r>
            <a:r>
              <a:rPr lang="fi-FI" sz="2400"/>
              <a:t>.</a:t>
            </a:r>
          </a:p>
          <a:p>
            <a:r>
              <a:rPr lang="fi-FI" sz="2400" err="1"/>
              <a:t>Specifically</a:t>
            </a:r>
            <a:r>
              <a:rPr lang="fi-FI" sz="2400"/>
              <a:t> to </a:t>
            </a:r>
            <a:r>
              <a:rPr lang="fi-FI" sz="2400" err="1"/>
              <a:t>study</a:t>
            </a:r>
            <a:r>
              <a:rPr lang="fi-FI" sz="2400"/>
              <a:t> association </a:t>
            </a:r>
            <a:r>
              <a:rPr lang="fi-FI" sz="2400" err="1"/>
              <a:t>between</a:t>
            </a:r>
            <a:r>
              <a:rPr lang="fi-FI" sz="2400"/>
              <a:t> PM2.5 and </a:t>
            </a:r>
            <a:r>
              <a:rPr lang="fi-FI" sz="2400" err="1"/>
              <a:t>the</a:t>
            </a:r>
            <a:r>
              <a:rPr lang="fi-FI" sz="2400"/>
              <a:t> </a:t>
            </a:r>
            <a:r>
              <a:rPr lang="fi-FI" sz="2400" err="1"/>
              <a:t>risk</a:t>
            </a:r>
            <a:r>
              <a:rPr lang="fi-FI" sz="2400"/>
              <a:t> of </a:t>
            </a:r>
            <a:r>
              <a:rPr lang="fi-FI" sz="2400" err="1"/>
              <a:t>lung</a:t>
            </a:r>
            <a:r>
              <a:rPr lang="fi-FI" sz="2400"/>
              <a:t> </a:t>
            </a:r>
            <a:r>
              <a:rPr lang="fi-FI" sz="2400" err="1"/>
              <a:t>cancer</a:t>
            </a:r>
            <a:r>
              <a:rPr lang="fi-FI" sz="2400"/>
              <a:t> and COPD </a:t>
            </a:r>
            <a:r>
              <a:rPr lang="fi-FI" sz="2400" err="1"/>
              <a:t>among</a:t>
            </a:r>
            <a:r>
              <a:rPr lang="fi-FI" sz="2400"/>
              <a:t> </a:t>
            </a:r>
            <a:r>
              <a:rPr lang="fi-FI" sz="2400" err="1"/>
              <a:t>middle-aged</a:t>
            </a:r>
            <a:r>
              <a:rPr lang="fi-FI" sz="2400"/>
              <a:t> </a:t>
            </a:r>
            <a:r>
              <a:rPr lang="fi-FI" sz="2400" err="1"/>
              <a:t>men</a:t>
            </a:r>
            <a:r>
              <a:rPr lang="fi-FI" sz="2400"/>
              <a:t>. </a:t>
            </a:r>
          </a:p>
        </p:txBody>
      </p:sp>
    </p:spTree>
    <p:extLst>
      <p:ext uri="{BB962C8B-B14F-4D97-AF65-F5344CB8AC3E}">
        <p14:creationId xmlns:p14="http://schemas.microsoft.com/office/powerpoint/2010/main" val="198864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Study design</a:t>
            </a:r>
          </a:p>
        </p:txBody>
      </p:sp>
      <p:sp>
        <p:nvSpPr>
          <p:cNvPr id="3" name="Content Placeholder 2"/>
          <p:cNvSpPr>
            <a:spLocks noGrp="1"/>
          </p:cNvSpPr>
          <p:nvPr>
            <p:ph idx="1"/>
            <p:extLst>
              <p:ext uri="{D42A27DB-BD31-4B8C-83A1-F6EECF244321}">
                <p14:modId xmlns:p14="http://schemas.microsoft.com/office/powerpoint/2010/main" val="3065206602"/>
              </p:ext>
            </p:extLst>
          </p:nvPr>
        </p:nvSpPr>
        <p:spPr/>
        <p:txBody>
          <a:bodyPr vert="horz" lIns="91440" tIns="45720" rIns="91440" bIns="45720" rtlCol="0" anchor="t">
            <a:normAutofit/>
          </a:bodyPr>
          <a:lstStyle/>
          <a:p>
            <a:r>
              <a:rPr lang="fi-FI" sz="2400"/>
              <a:t>Study </a:t>
            </a:r>
            <a:r>
              <a:rPr lang="fi-FI" sz="2400" err="1"/>
              <a:t>area</a:t>
            </a:r>
            <a:r>
              <a:rPr lang="fi-FI" sz="2400"/>
              <a:t> (</a:t>
            </a:r>
            <a:r>
              <a:rPr lang="fi-FI" sz="2400" err="1"/>
              <a:t>mining</a:t>
            </a:r>
            <a:r>
              <a:rPr lang="fi-FI" sz="2400"/>
              <a:t> city)</a:t>
            </a:r>
          </a:p>
          <a:p>
            <a:r>
              <a:rPr lang="fi-FI" sz="2400" err="1"/>
              <a:t>Cohort</a:t>
            </a:r>
            <a:r>
              <a:rPr lang="fi-FI" sz="2400"/>
              <a:t> </a:t>
            </a:r>
            <a:r>
              <a:rPr lang="fi-FI" sz="2400" err="1"/>
              <a:t>retrospective</a:t>
            </a:r>
            <a:r>
              <a:rPr lang="fi-FI" sz="2400"/>
              <a:t> </a:t>
            </a:r>
            <a:r>
              <a:rPr lang="fi-FI" sz="2400" err="1"/>
              <a:t>study</a:t>
            </a:r>
            <a:endParaRPr lang="fi-FI" sz="2400"/>
          </a:p>
          <a:p>
            <a:r>
              <a:rPr lang="fi-FI" sz="2400" err="1"/>
              <a:t>With</a:t>
            </a:r>
            <a:r>
              <a:rPr lang="fi-FI" sz="2400"/>
              <a:t> a </a:t>
            </a:r>
            <a:r>
              <a:rPr lang="fi-FI" sz="2400" err="1"/>
              <a:t>period</a:t>
            </a:r>
            <a:r>
              <a:rPr lang="fi-FI" sz="2400"/>
              <a:t> of 30 </a:t>
            </a:r>
            <a:r>
              <a:rPr lang="fi-FI" sz="2400" err="1"/>
              <a:t>years</a:t>
            </a:r>
            <a:r>
              <a:rPr lang="fi-FI" sz="2400"/>
              <a:t> </a:t>
            </a:r>
            <a:r>
              <a:rPr lang="fi-FI" sz="2400" err="1"/>
              <a:t>follow</a:t>
            </a:r>
            <a:r>
              <a:rPr lang="fi-FI" sz="2400"/>
              <a:t> </a:t>
            </a:r>
            <a:r>
              <a:rPr lang="fi-FI" sz="2400" err="1"/>
              <a:t>up</a:t>
            </a:r>
            <a:endParaRPr lang="fi-FI" sz="2400"/>
          </a:p>
          <a:p>
            <a:r>
              <a:rPr lang="fi-FI" sz="2400" err="1"/>
              <a:t>Sampling</a:t>
            </a:r>
            <a:r>
              <a:rPr lang="fi-FI" sz="2400"/>
              <a:t> of </a:t>
            </a:r>
            <a:r>
              <a:rPr lang="fi-FI" sz="2400" err="1"/>
              <a:t>study</a:t>
            </a:r>
            <a:r>
              <a:rPr lang="fi-FI" sz="2400"/>
              <a:t> </a:t>
            </a:r>
            <a:r>
              <a:rPr lang="fi-FI" sz="2400" err="1"/>
              <a:t>population</a:t>
            </a:r>
            <a:r>
              <a:rPr lang="fi-FI" sz="2400"/>
              <a:t> , 10 years </a:t>
            </a:r>
            <a:r>
              <a:rPr lang="fi-FI" sz="2400" err="1"/>
              <a:t>interval</a:t>
            </a:r>
            <a:endParaRPr lang="fi-FI" sz="2400"/>
          </a:p>
          <a:p>
            <a:r>
              <a:rPr lang="fi-FI" sz="2400" err="1"/>
              <a:t>The</a:t>
            </a:r>
            <a:r>
              <a:rPr lang="fi-FI" sz="2400"/>
              <a:t> </a:t>
            </a:r>
            <a:r>
              <a:rPr lang="fi-FI" sz="2400" err="1"/>
              <a:t>area</a:t>
            </a:r>
            <a:r>
              <a:rPr lang="fi-FI" sz="2400"/>
              <a:t> is </a:t>
            </a:r>
            <a:r>
              <a:rPr lang="fi-FI" sz="2400" err="1"/>
              <a:t>divided</a:t>
            </a:r>
            <a:r>
              <a:rPr lang="fi-FI" sz="2400"/>
              <a:t> into </a:t>
            </a:r>
            <a:r>
              <a:rPr lang="fi-FI" sz="2400" err="1"/>
              <a:t>four</a:t>
            </a:r>
            <a:r>
              <a:rPr lang="fi-FI" sz="2400"/>
              <a:t> </a:t>
            </a:r>
            <a:r>
              <a:rPr lang="fi-FI" sz="2400" err="1"/>
              <a:t>distinct</a:t>
            </a:r>
            <a:r>
              <a:rPr lang="fi-FI" sz="2400"/>
              <a:t> </a:t>
            </a:r>
            <a:r>
              <a:rPr lang="fi-FI" sz="2400" err="1"/>
              <a:t>sections</a:t>
            </a:r>
            <a:r>
              <a:rPr lang="fi-FI" sz="2400"/>
              <a:t> </a:t>
            </a:r>
            <a:r>
              <a:rPr lang="fi-FI" sz="2400" err="1"/>
              <a:t>regarding</a:t>
            </a:r>
            <a:r>
              <a:rPr lang="fi-FI" sz="2400"/>
              <a:t> to </a:t>
            </a:r>
            <a:r>
              <a:rPr lang="fi-FI" sz="2400" err="1"/>
              <a:t>its</a:t>
            </a:r>
            <a:r>
              <a:rPr lang="fi-FI" sz="2400"/>
              <a:t> </a:t>
            </a:r>
            <a:r>
              <a:rPr lang="fi-FI" sz="2400" err="1"/>
              <a:t>distance</a:t>
            </a:r>
            <a:r>
              <a:rPr lang="fi-FI" sz="2400"/>
              <a:t> </a:t>
            </a:r>
            <a:r>
              <a:rPr lang="fi-FI" sz="2400" err="1"/>
              <a:t>from</a:t>
            </a:r>
            <a:r>
              <a:rPr lang="fi-FI" sz="2400"/>
              <a:t> </a:t>
            </a:r>
            <a:r>
              <a:rPr lang="fi-FI" sz="2400" err="1"/>
              <a:t>the</a:t>
            </a:r>
            <a:r>
              <a:rPr lang="fi-FI" sz="2400"/>
              <a:t> </a:t>
            </a:r>
            <a:r>
              <a:rPr lang="fi-FI" sz="2400" err="1"/>
              <a:t>polluting</a:t>
            </a:r>
            <a:r>
              <a:rPr lang="fi-FI" sz="2400"/>
              <a:t> </a:t>
            </a:r>
            <a:r>
              <a:rPr lang="fi-FI" sz="2400" err="1"/>
              <a:t>source</a:t>
            </a:r>
            <a:endParaRPr lang="fi-FI" sz="2400"/>
          </a:p>
          <a:p>
            <a:r>
              <a:rPr lang="fi-FI" sz="2400" err="1"/>
              <a:t>Apparently</a:t>
            </a:r>
            <a:r>
              <a:rPr lang="fi-FI" sz="2400"/>
              <a:t> </a:t>
            </a:r>
            <a:r>
              <a:rPr lang="fi-FI" sz="2400" err="1"/>
              <a:t>healthy</a:t>
            </a:r>
            <a:r>
              <a:rPr lang="fi-FI" sz="2400"/>
              <a:t> </a:t>
            </a:r>
            <a:r>
              <a:rPr lang="fi-FI" sz="2400" err="1"/>
              <a:t>middle-aged</a:t>
            </a:r>
            <a:r>
              <a:rPr lang="fi-FI" sz="2400"/>
              <a:t> </a:t>
            </a:r>
            <a:r>
              <a:rPr lang="fi-FI" sz="2400" err="1"/>
              <a:t>men</a:t>
            </a:r>
            <a:r>
              <a:rPr lang="fi-FI" sz="2400"/>
              <a:t> (35 to 55years)</a:t>
            </a:r>
          </a:p>
        </p:txBody>
      </p:sp>
    </p:spTree>
    <p:extLst>
      <p:ext uri="{BB962C8B-B14F-4D97-AF65-F5344CB8AC3E}">
        <p14:creationId xmlns:p14="http://schemas.microsoft.com/office/powerpoint/2010/main" val="315821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Exposure</a:t>
            </a:r>
            <a:r>
              <a:rPr lang="fi-FI"/>
              <a:t> </a:t>
            </a:r>
            <a:r>
              <a:rPr lang="fi-FI" err="1"/>
              <a:t>assessment</a:t>
            </a:r>
            <a:r>
              <a:rPr lang="fi-FI"/>
              <a:t>: </a:t>
            </a:r>
          </a:p>
        </p:txBody>
      </p:sp>
      <p:sp>
        <p:nvSpPr>
          <p:cNvPr id="3" name="Content Placeholder 2"/>
          <p:cNvSpPr>
            <a:spLocks noGrp="1"/>
          </p:cNvSpPr>
          <p:nvPr>
            <p:ph idx="1"/>
          </p:nvPr>
        </p:nvSpPr>
        <p:spPr/>
        <p:txBody>
          <a:bodyPr/>
          <a:lstStyle/>
          <a:p>
            <a:r>
              <a:rPr lang="fi-FI" sz="2400" err="1"/>
              <a:t>Assessing</a:t>
            </a:r>
            <a:r>
              <a:rPr lang="fi-FI" sz="2400"/>
              <a:t> </a:t>
            </a:r>
            <a:r>
              <a:rPr lang="fi-FI" sz="2400" err="1"/>
              <a:t>exposure</a:t>
            </a:r>
            <a:r>
              <a:rPr lang="fi-FI" sz="2400"/>
              <a:t> data </a:t>
            </a:r>
            <a:r>
              <a:rPr lang="fi-FI" sz="2400" err="1"/>
              <a:t>from</a:t>
            </a:r>
            <a:r>
              <a:rPr lang="fi-FI" sz="2400"/>
              <a:t> </a:t>
            </a:r>
            <a:r>
              <a:rPr lang="fi-FI" sz="2400" err="1"/>
              <a:t>meterological</a:t>
            </a:r>
            <a:r>
              <a:rPr lang="fi-FI" sz="2400"/>
              <a:t> </a:t>
            </a:r>
            <a:r>
              <a:rPr lang="fi-FI" sz="2400" err="1"/>
              <a:t>registers</a:t>
            </a:r>
            <a:endParaRPr lang="fi-FI" sz="2400"/>
          </a:p>
          <a:p>
            <a:r>
              <a:rPr lang="fi-FI" sz="2400" err="1"/>
              <a:t>Satelite</a:t>
            </a:r>
            <a:r>
              <a:rPr lang="fi-FI" sz="2400"/>
              <a:t> data </a:t>
            </a:r>
          </a:p>
          <a:p>
            <a:endParaRPr lang="fi-FI"/>
          </a:p>
        </p:txBody>
      </p:sp>
    </p:spTree>
    <p:extLst>
      <p:ext uri="{BB962C8B-B14F-4D97-AF65-F5344CB8AC3E}">
        <p14:creationId xmlns:p14="http://schemas.microsoft.com/office/powerpoint/2010/main" val="1909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Outcome</a:t>
            </a:r>
            <a:endParaRPr lang="fi-FI"/>
          </a:p>
        </p:txBody>
      </p:sp>
      <p:sp>
        <p:nvSpPr>
          <p:cNvPr id="3" name="Content Placeholder 2"/>
          <p:cNvSpPr>
            <a:spLocks noGrp="1"/>
          </p:cNvSpPr>
          <p:nvPr>
            <p:ph idx="1"/>
          </p:nvPr>
        </p:nvSpPr>
        <p:spPr/>
        <p:txBody>
          <a:bodyPr vert="horz" lIns="91440" tIns="45720" rIns="91440" bIns="45720" rtlCol="0" anchor="t">
            <a:normAutofit/>
          </a:bodyPr>
          <a:lstStyle/>
          <a:p>
            <a:r>
              <a:rPr lang="en-US" sz="2400"/>
              <a:t>COPD (Chronic Obstructive Pulmonary Diseases), </a:t>
            </a:r>
          </a:p>
          <a:p>
            <a:pPr marL="0" indent="0">
              <a:buNone/>
            </a:pPr>
            <a:endParaRPr lang="en-US" sz="2400"/>
          </a:p>
          <a:p>
            <a:r>
              <a:rPr lang="en-US" sz="2400"/>
              <a:t>LC (Lung Cancer)</a:t>
            </a:r>
            <a:endParaRPr lang="fi-FI" sz="2400"/>
          </a:p>
        </p:txBody>
      </p:sp>
    </p:spTree>
    <p:extLst>
      <p:ext uri="{BB962C8B-B14F-4D97-AF65-F5344CB8AC3E}">
        <p14:creationId xmlns:p14="http://schemas.microsoft.com/office/powerpoint/2010/main" val="174592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Analyses</a:t>
            </a:r>
            <a:endParaRPr lang="fi-FI"/>
          </a:p>
        </p:txBody>
      </p:sp>
      <p:sp>
        <p:nvSpPr>
          <p:cNvPr id="3" name="Content Placeholder 2"/>
          <p:cNvSpPr>
            <a:spLocks noGrp="1"/>
          </p:cNvSpPr>
          <p:nvPr>
            <p:ph idx="1"/>
          </p:nvPr>
        </p:nvSpPr>
        <p:spPr>
          <a:xfrm>
            <a:off x="2592925" y="1792637"/>
            <a:ext cx="8915400" cy="4546170"/>
          </a:xfrm>
        </p:spPr>
        <p:txBody>
          <a:bodyPr vert="horz" lIns="91440" tIns="45720" rIns="91440" bIns="45720" rtlCol="0" anchor="t">
            <a:noAutofit/>
          </a:bodyPr>
          <a:lstStyle/>
          <a:p>
            <a:pPr marL="0" indent="0">
              <a:buNone/>
            </a:pPr>
            <a:r>
              <a:rPr lang="fi-FI" sz="2400" err="1"/>
              <a:t>Relative</a:t>
            </a:r>
            <a:r>
              <a:rPr lang="fi-FI" sz="2400"/>
              <a:t> </a:t>
            </a:r>
            <a:r>
              <a:rPr lang="fi-FI" sz="2400" err="1"/>
              <a:t>risks</a:t>
            </a:r>
            <a:r>
              <a:rPr lang="fi-FI" sz="2400"/>
              <a:t> and </a:t>
            </a:r>
            <a:r>
              <a:rPr lang="fi-FI" sz="2400" err="1"/>
              <a:t>correlation</a:t>
            </a:r>
            <a:r>
              <a:rPr lang="fi-FI" sz="2400"/>
              <a:t> </a:t>
            </a:r>
            <a:r>
              <a:rPr lang="fi-FI" sz="2400" err="1"/>
              <a:t>analysis</a:t>
            </a:r>
          </a:p>
          <a:p>
            <a:pPr marL="0" indent="0">
              <a:buNone/>
            </a:pPr>
            <a:r>
              <a:rPr lang="fi-FI" sz="2400" err="1"/>
              <a:t>Confounders</a:t>
            </a:r>
            <a:r>
              <a:rPr lang="fi-FI" sz="2400"/>
              <a:t>:</a:t>
            </a:r>
            <a:endParaRPr lang="fi-FI" sz="2400">
              <a:solidFill>
                <a:schemeClr val="tx1"/>
              </a:solidFill>
            </a:endParaRPr>
          </a:p>
          <a:p>
            <a:r>
              <a:rPr lang="fi-FI" sz="2400"/>
              <a:t> </a:t>
            </a:r>
            <a:r>
              <a:rPr lang="fi-FI" sz="2400" err="1"/>
              <a:t>smokings</a:t>
            </a:r>
            <a:r>
              <a:rPr lang="fi-FI" sz="2400"/>
              <a:t> </a:t>
            </a:r>
          </a:p>
          <a:p>
            <a:r>
              <a:rPr lang="fi-FI" sz="2400" err="1"/>
              <a:t>other</a:t>
            </a:r>
            <a:r>
              <a:rPr lang="fi-FI" sz="2400"/>
              <a:t> air </a:t>
            </a:r>
            <a:r>
              <a:rPr lang="fi-FI" sz="2400" err="1"/>
              <a:t>pollutants</a:t>
            </a:r>
            <a:r>
              <a:rPr lang="fi-FI" sz="2400"/>
              <a:t> </a:t>
            </a:r>
            <a:r>
              <a:rPr lang="fi-FI" sz="2400" err="1"/>
              <a:t>e.g</a:t>
            </a:r>
            <a:r>
              <a:rPr lang="fi-FI" sz="2400"/>
              <a:t> CO, NO2</a:t>
            </a:r>
          </a:p>
          <a:p>
            <a:pPr marL="0" indent="0">
              <a:buNone/>
            </a:pPr>
            <a:endParaRPr lang="fi-FI" sz="2400"/>
          </a:p>
          <a:p>
            <a:pPr marL="0" indent="0">
              <a:buNone/>
            </a:pPr>
            <a:r>
              <a:rPr lang="fi-FI" sz="2400" err="1"/>
              <a:t>Effect</a:t>
            </a:r>
            <a:r>
              <a:rPr lang="fi-FI" sz="2400"/>
              <a:t> </a:t>
            </a:r>
            <a:r>
              <a:rPr lang="fi-FI" sz="2400" err="1"/>
              <a:t>modifier</a:t>
            </a:r>
            <a:r>
              <a:rPr lang="fi-FI" sz="2400"/>
              <a:t>: </a:t>
            </a:r>
          </a:p>
          <a:p>
            <a:r>
              <a:rPr lang="fi-FI" sz="2400" err="1"/>
              <a:t>Gender</a:t>
            </a:r>
            <a:r>
              <a:rPr lang="fi-FI" sz="2400"/>
              <a:t>: </a:t>
            </a:r>
            <a:r>
              <a:rPr lang="fi-FI" sz="2400" err="1"/>
              <a:t>primarily</a:t>
            </a:r>
            <a:r>
              <a:rPr lang="fi-FI" sz="2400"/>
              <a:t> </a:t>
            </a:r>
            <a:r>
              <a:rPr lang="fi-FI" sz="2400" err="1"/>
              <a:t>men</a:t>
            </a:r>
            <a:r>
              <a:rPr lang="fi-FI" sz="2400"/>
              <a:t> </a:t>
            </a:r>
            <a:r>
              <a:rPr lang="fi-FI" sz="2400" err="1"/>
              <a:t>work</a:t>
            </a:r>
            <a:r>
              <a:rPr lang="fi-FI" sz="2400"/>
              <a:t> </a:t>
            </a:r>
            <a:r>
              <a:rPr lang="fi-FI" sz="2400" err="1"/>
              <a:t>more</a:t>
            </a:r>
            <a:r>
              <a:rPr lang="fi-FI" sz="2400"/>
              <a:t> in </a:t>
            </a:r>
            <a:r>
              <a:rPr lang="fi-FI" sz="2400" err="1"/>
              <a:t>the</a:t>
            </a:r>
            <a:r>
              <a:rPr lang="fi-FI" sz="2400"/>
              <a:t> </a:t>
            </a:r>
            <a:r>
              <a:rPr lang="fi-FI" sz="2400" err="1"/>
              <a:t>mining</a:t>
            </a:r>
            <a:r>
              <a:rPr lang="fi-FI" sz="2400"/>
              <a:t> </a:t>
            </a:r>
            <a:r>
              <a:rPr lang="fi-FI" sz="2400" err="1"/>
              <a:t>area</a:t>
            </a:r>
            <a:endParaRPr lang="fi-FI" sz="2400"/>
          </a:p>
          <a:p>
            <a:r>
              <a:rPr lang="fi-FI" sz="2400" err="1"/>
              <a:t>Lifestyle</a:t>
            </a:r>
            <a:r>
              <a:rPr lang="fi-FI" sz="2400"/>
              <a:t>: </a:t>
            </a:r>
            <a:r>
              <a:rPr lang="fi-FI" sz="2400" err="1"/>
              <a:t>doing</a:t>
            </a:r>
            <a:r>
              <a:rPr lang="fi-FI" sz="2400"/>
              <a:t> </a:t>
            </a:r>
            <a:r>
              <a:rPr lang="fi-FI" sz="2400" err="1"/>
              <a:t>more</a:t>
            </a:r>
            <a:r>
              <a:rPr lang="fi-FI" sz="2400"/>
              <a:t> </a:t>
            </a:r>
            <a:r>
              <a:rPr lang="fi-FI" sz="2400" err="1"/>
              <a:t>outdoor</a:t>
            </a:r>
            <a:r>
              <a:rPr lang="fi-FI" sz="2400"/>
              <a:t> </a:t>
            </a:r>
            <a:r>
              <a:rPr lang="fi-FI" sz="2400" err="1"/>
              <a:t>activities</a:t>
            </a:r>
            <a:r>
              <a:rPr lang="fi-FI" sz="2400"/>
              <a:t> </a:t>
            </a:r>
            <a:r>
              <a:rPr lang="fi-FI" sz="2400" err="1"/>
              <a:t>e.g</a:t>
            </a:r>
            <a:r>
              <a:rPr lang="fi-FI" sz="2400"/>
              <a:t> </a:t>
            </a:r>
            <a:r>
              <a:rPr lang="fi-FI" sz="2400" err="1"/>
              <a:t>cycling</a:t>
            </a:r>
            <a:r>
              <a:rPr lang="fi-FI" sz="2400"/>
              <a:t>, </a:t>
            </a:r>
            <a:r>
              <a:rPr lang="fi-FI" sz="2400" err="1"/>
              <a:t>walking</a:t>
            </a:r>
            <a:endParaRPr lang="fi-FI" sz="2400"/>
          </a:p>
          <a:p>
            <a:r>
              <a:rPr lang="fi-FI" sz="2400"/>
              <a:t>Personal </a:t>
            </a:r>
            <a:r>
              <a:rPr lang="fi-FI" sz="2400" err="1"/>
              <a:t>characteristics</a:t>
            </a:r>
            <a:r>
              <a:rPr lang="fi-FI" sz="2400"/>
              <a:t>: </a:t>
            </a:r>
            <a:r>
              <a:rPr lang="fi-FI" sz="2400" err="1"/>
              <a:t>Genetic</a:t>
            </a:r>
            <a:r>
              <a:rPr lang="fi-FI" sz="2400"/>
              <a:t> </a:t>
            </a:r>
          </a:p>
          <a:p>
            <a:endParaRPr lang="fi-FI" sz="2400"/>
          </a:p>
          <a:p>
            <a:pPr marL="0" indent="0">
              <a:buNone/>
            </a:pPr>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a:p>
            <a:endParaRPr lang="fi-FI" sz="2400"/>
          </a:p>
        </p:txBody>
      </p:sp>
    </p:spTree>
    <p:extLst>
      <p:ext uri="{BB962C8B-B14F-4D97-AF65-F5344CB8AC3E}">
        <p14:creationId xmlns:p14="http://schemas.microsoft.com/office/powerpoint/2010/main" val="317800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Strengths</a:t>
            </a:r>
            <a:endParaRPr lang="fi-FI"/>
          </a:p>
        </p:txBody>
      </p:sp>
      <p:sp>
        <p:nvSpPr>
          <p:cNvPr id="3" name="Content Placeholder 2"/>
          <p:cNvSpPr>
            <a:spLocks noGrp="1"/>
          </p:cNvSpPr>
          <p:nvPr>
            <p:ph idx="1"/>
          </p:nvPr>
        </p:nvSpPr>
        <p:spPr/>
        <p:txBody>
          <a:bodyPr vert="horz" lIns="91440" tIns="45720" rIns="91440" bIns="45720" rtlCol="0" anchor="t">
            <a:normAutofit/>
          </a:bodyPr>
          <a:lstStyle/>
          <a:p>
            <a:r>
              <a:rPr lang="fi-FI" sz="2400" b="1" err="1"/>
              <a:t>Study</a:t>
            </a:r>
            <a:r>
              <a:rPr lang="fi-FI" sz="2400" b="1"/>
              <a:t> Design:</a:t>
            </a:r>
          </a:p>
          <a:p>
            <a:pPr marL="0" indent="0">
              <a:buNone/>
            </a:pPr>
            <a:r>
              <a:rPr lang="fi-FI" sz="2400" err="1"/>
              <a:t>Retrospective</a:t>
            </a:r>
            <a:r>
              <a:rPr lang="fi-FI" sz="2400"/>
              <a:t> </a:t>
            </a:r>
            <a:r>
              <a:rPr lang="fi-FI" sz="2400" err="1"/>
              <a:t>cohort</a:t>
            </a:r>
            <a:r>
              <a:rPr lang="fi-FI" sz="2400"/>
              <a:t> </a:t>
            </a:r>
            <a:r>
              <a:rPr lang="fi-FI" sz="2400" err="1"/>
              <a:t>study</a:t>
            </a:r>
            <a:r>
              <a:rPr lang="fi-FI" sz="2400"/>
              <a:t> </a:t>
            </a:r>
            <a:r>
              <a:rPr lang="fi-FI" sz="2400" err="1"/>
              <a:t>has</a:t>
            </a:r>
            <a:r>
              <a:rPr lang="fi-FI" sz="2400"/>
              <a:t> </a:t>
            </a:r>
            <a:r>
              <a:rPr lang="fi-FI" sz="2400" err="1"/>
              <a:t>reliable</a:t>
            </a:r>
            <a:r>
              <a:rPr lang="fi-FI" sz="2400"/>
              <a:t> </a:t>
            </a:r>
            <a:r>
              <a:rPr lang="fi-FI" sz="2400" err="1"/>
              <a:t>resource</a:t>
            </a:r>
            <a:r>
              <a:rPr lang="fi-FI" sz="2400"/>
              <a:t> data </a:t>
            </a:r>
            <a:r>
              <a:rPr lang="fi-FI" sz="2400" err="1"/>
              <a:t>e.g</a:t>
            </a:r>
            <a:r>
              <a:rPr lang="fi-FI" sz="2400"/>
              <a:t> </a:t>
            </a:r>
            <a:r>
              <a:rPr lang="fi-FI" sz="2400" err="1"/>
              <a:t>meterological</a:t>
            </a:r>
            <a:r>
              <a:rPr lang="fi-FI" sz="2400"/>
              <a:t> data, </a:t>
            </a:r>
            <a:r>
              <a:rPr lang="fi-FI" sz="2400" err="1"/>
              <a:t>health</a:t>
            </a:r>
            <a:r>
              <a:rPr lang="fi-FI" sz="2400"/>
              <a:t> </a:t>
            </a:r>
            <a:r>
              <a:rPr lang="fi-FI" sz="2400" err="1"/>
              <a:t>register</a:t>
            </a:r>
            <a:r>
              <a:rPr lang="fi-FI" sz="2400"/>
              <a:t> data</a:t>
            </a:r>
          </a:p>
          <a:p>
            <a:r>
              <a:rPr lang="fi-FI" sz="2400" b="1" err="1"/>
              <a:t>Study</a:t>
            </a:r>
            <a:r>
              <a:rPr lang="fi-FI" sz="2400" b="1"/>
              <a:t> </a:t>
            </a:r>
            <a:r>
              <a:rPr lang="fi-FI" sz="2400" b="1" err="1"/>
              <a:t>population</a:t>
            </a:r>
            <a:r>
              <a:rPr lang="fi-FI" sz="2400" b="1"/>
              <a:t>:</a:t>
            </a:r>
          </a:p>
          <a:p>
            <a:pPr marL="0" indent="0">
              <a:buNone/>
            </a:pPr>
            <a:r>
              <a:rPr lang="fi-FI" sz="2400" err="1"/>
              <a:t>Men</a:t>
            </a:r>
            <a:r>
              <a:rPr lang="fi-FI" sz="2400"/>
              <a:t> </a:t>
            </a:r>
            <a:r>
              <a:rPr lang="fi-FI" sz="2400" err="1"/>
              <a:t>are</a:t>
            </a:r>
            <a:r>
              <a:rPr lang="fi-FI" sz="2400"/>
              <a:t> </a:t>
            </a:r>
            <a:r>
              <a:rPr lang="fi-FI" sz="2400" err="1"/>
              <a:t>more</a:t>
            </a:r>
            <a:r>
              <a:rPr lang="fi-FI" sz="2400"/>
              <a:t> </a:t>
            </a:r>
            <a:r>
              <a:rPr lang="fi-FI" sz="2400" err="1"/>
              <a:t>prone</a:t>
            </a:r>
            <a:r>
              <a:rPr lang="fi-FI" sz="2400"/>
              <a:t> to </a:t>
            </a:r>
            <a:r>
              <a:rPr lang="fi-FI" sz="2400" err="1"/>
              <a:t>lung</a:t>
            </a:r>
            <a:r>
              <a:rPr lang="fi-FI" sz="2400"/>
              <a:t> </a:t>
            </a:r>
            <a:r>
              <a:rPr lang="fi-FI" sz="2400" err="1"/>
              <a:t>cancer</a:t>
            </a:r>
            <a:r>
              <a:rPr lang="fi-FI" sz="2400"/>
              <a:t> </a:t>
            </a:r>
            <a:r>
              <a:rPr lang="fi-FI" sz="2400" err="1"/>
              <a:t>than</a:t>
            </a:r>
            <a:r>
              <a:rPr lang="fi-FI" sz="2400"/>
              <a:t> </a:t>
            </a:r>
            <a:r>
              <a:rPr lang="fi-FI" sz="2400" err="1"/>
              <a:t>women</a:t>
            </a:r>
            <a:endParaRPr lang="fi-FI" sz="2400"/>
          </a:p>
          <a:p>
            <a:r>
              <a:rPr lang="fi-FI" sz="2400" b="1" err="1"/>
              <a:t>Variable</a:t>
            </a:r>
            <a:r>
              <a:rPr lang="fi-FI" sz="2400" b="1"/>
              <a:t>:</a:t>
            </a:r>
          </a:p>
          <a:p>
            <a:pPr marL="0" indent="0">
              <a:buNone/>
            </a:pPr>
            <a:r>
              <a:rPr lang="fi-FI" sz="2400"/>
              <a:t>PM2.5 is </a:t>
            </a:r>
            <a:r>
              <a:rPr lang="fi-FI" sz="2400" err="1"/>
              <a:t>chosen</a:t>
            </a:r>
            <a:r>
              <a:rPr lang="fi-FI" sz="2400"/>
              <a:t> to </a:t>
            </a:r>
            <a:r>
              <a:rPr lang="fi-FI" sz="2400" err="1"/>
              <a:t>be</a:t>
            </a:r>
            <a:r>
              <a:rPr lang="fi-FI" sz="2400"/>
              <a:t> </a:t>
            </a:r>
            <a:r>
              <a:rPr lang="fi-FI" sz="2400" err="1"/>
              <a:t>studied</a:t>
            </a:r>
            <a:r>
              <a:rPr lang="fi-FI" sz="2400"/>
              <a:t> </a:t>
            </a:r>
            <a:r>
              <a:rPr lang="fi-FI" sz="2400" err="1"/>
              <a:t>due</a:t>
            </a:r>
            <a:r>
              <a:rPr lang="fi-FI" sz="2400"/>
              <a:t> to </a:t>
            </a:r>
            <a:r>
              <a:rPr lang="fi-FI" sz="2400" err="1"/>
              <a:t>studies</a:t>
            </a:r>
            <a:r>
              <a:rPr lang="fi-FI" sz="2400"/>
              <a:t> </a:t>
            </a:r>
            <a:r>
              <a:rPr lang="fi-FI" sz="2400" err="1"/>
              <a:t>showing</a:t>
            </a:r>
            <a:r>
              <a:rPr lang="fi-FI" sz="2400"/>
              <a:t> </a:t>
            </a:r>
            <a:r>
              <a:rPr lang="fi-FI" sz="2400" err="1"/>
              <a:t>its</a:t>
            </a:r>
            <a:r>
              <a:rPr lang="fi-FI" sz="2400"/>
              <a:t>  </a:t>
            </a:r>
            <a:r>
              <a:rPr lang="fi-FI" sz="2400" err="1"/>
              <a:t>chronic</a:t>
            </a:r>
            <a:r>
              <a:rPr lang="fi-FI" sz="2400"/>
              <a:t> </a:t>
            </a:r>
            <a:r>
              <a:rPr lang="fi-FI" sz="2400" err="1"/>
              <a:t>exposure</a:t>
            </a:r>
            <a:r>
              <a:rPr lang="fi-FI" sz="2400"/>
              <a:t> to </a:t>
            </a:r>
            <a:r>
              <a:rPr lang="fi-FI" sz="2400" err="1"/>
              <a:t>the</a:t>
            </a:r>
            <a:r>
              <a:rPr lang="fi-FI" sz="2400"/>
              <a:t> </a:t>
            </a:r>
            <a:r>
              <a:rPr lang="fi-FI" sz="2400" err="1"/>
              <a:t>riskof</a:t>
            </a:r>
            <a:r>
              <a:rPr lang="fi-FI" sz="2400"/>
              <a:t> </a:t>
            </a:r>
            <a:r>
              <a:rPr lang="fi-FI" sz="2400" err="1"/>
              <a:t>lung</a:t>
            </a:r>
            <a:r>
              <a:rPr lang="fi-FI" sz="2400"/>
              <a:t> </a:t>
            </a:r>
            <a:r>
              <a:rPr lang="fi-FI" sz="2400" err="1"/>
              <a:t>cancer</a:t>
            </a:r>
            <a:r>
              <a:rPr lang="fi-FI" sz="2400"/>
              <a:t> and COPD </a:t>
            </a:r>
          </a:p>
        </p:txBody>
      </p:sp>
    </p:spTree>
    <p:extLst>
      <p:ext uri="{BB962C8B-B14F-4D97-AF65-F5344CB8AC3E}">
        <p14:creationId xmlns:p14="http://schemas.microsoft.com/office/powerpoint/2010/main" val="114635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Weaknesses</a:t>
            </a:r>
            <a:r>
              <a:rPr lang="fi-FI"/>
              <a:t>:</a:t>
            </a:r>
          </a:p>
        </p:txBody>
      </p:sp>
      <p:sp>
        <p:nvSpPr>
          <p:cNvPr id="3" name="Content Placeholder 2"/>
          <p:cNvSpPr>
            <a:spLocks noGrp="1"/>
          </p:cNvSpPr>
          <p:nvPr>
            <p:ph idx="1"/>
          </p:nvPr>
        </p:nvSpPr>
        <p:spPr/>
        <p:txBody>
          <a:bodyPr>
            <a:normAutofit/>
          </a:bodyPr>
          <a:lstStyle/>
          <a:p>
            <a:r>
              <a:rPr lang="fi-FI" sz="2400" err="1"/>
              <a:t>Women</a:t>
            </a:r>
            <a:r>
              <a:rPr lang="fi-FI" sz="2400"/>
              <a:t> </a:t>
            </a:r>
            <a:r>
              <a:rPr lang="fi-FI" sz="2400" err="1"/>
              <a:t>were</a:t>
            </a:r>
            <a:r>
              <a:rPr lang="fi-FI" sz="2400"/>
              <a:t> </a:t>
            </a:r>
            <a:r>
              <a:rPr lang="fi-FI" sz="2400" err="1"/>
              <a:t>not</a:t>
            </a:r>
            <a:r>
              <a:rPr lang="fi-FI" sz="2400"/>
              <a:t> </a:t>
            </a:r>
            <a:r>
              <a:rPr lang="fi-FI" sz="2400" err="1"/>
              <a:t>included</a:t>
            </a:r>
            <a:r>
              <a:rPr lang="fi-FI" sz="2400"/>
              <a:t> in </a:t>
            </a:r>
            <a:r>
              <a:rPr lang="fi-FI" sz="2400" err="1"/>
              <a:t>the</a:t>
            </a:r>
            <a:r>
              <a:rPr lang="fi-FI" sz="2400"/>
              <a:t> </a:t>
            </a:r>
            <a:r>
              <a:rPr lang="fi-FI" sz="2400" err="1"/>
              <a:t>study</a:t>
            </a:r>
            <a:r>
              <a:rPr lang="fi-FI" sz="2400"/>
              <a:t>.</a:t>
            </a:r>
          </a:p>
          <a:p>
            <a:pPr marL="0" indent="0">
              <a:buNone/>
            </a:pPr>
            <a:endParaRPr lang="fi-FI" sz="2400"/>
          </a:p>
          <a:p>
            <a:r>
              <a:rPr lang="fi-FI" sz="2400" err="1"/>
              <a:t>The</a:t>
            </a:r>
            <a:r>
              <a:rPr lang="fi-FI" sz="2400"/>
              <a:t> </a:t>
            </a:r>
            <a:r>
              <a:rPr lang="fi-FI" sz="2400" b="1" err="1"/>
              <a:t>younger</a:t>
            </a:r>
            <a:r>
              <a:rPr lang="fi-FI" sz="2400" b="1"/>
              <a:t> </a:t>
            </a:r>
            <a:r>
              <a:rPr lang="fi-FI" sz="2400" b="1" err="1"/>
              <a:t>aged</a:t>
            </a:r>
            <a:r>
              <a:rPr lang="fi-FI" sz="2400" b="1"/>
              <a:t> </a:t>
            </a:r>
            <a:r>
              <a:rPr lang="fi-FI" sz="2400" b="1" err="1"/>
              <a:t>individuals</a:t>
            </a:r>
            <a:r>
              <a:rPr lang="fi-FI" sz="2400" b="1"/>
              <a:t> </a:t>
            </a:r>
            <a:r>
              <a:rPr lang="fi-FI" sz="2400" err="1"/>
              <a:t>including</a:t>
            </a:r>
            <a:r>
              <a:rPr lang="fi-FI" sz="2400"/>
              <a:t> </a:t>
            </a:r>
            <a:r>
              <a:rPr lang="fi-FI" sz="2400" err="1"/>
              <a:t>children</a:t>
            </a:r>
            <a:r>
              <a:rPr lang="fi-FI" sz="2400"/>
              <a:t> </a:t>
            </a:r>
            <a:r>
              <a:rPr lang="fi-FI" sz="2400" err="1"/>
              <a:t>have</a:t>
            </a:r>
            <a:r>
              <a:rPr lang="fi-FI" sz="2400"/>
              <a:t> </a:t>
            </a:r>
            <a:r>
              <a:rPr lang="fi-FI" sz="2400" err="1"/>
              <a:t>not</a:t>
            </a:r>
            <a:r>
              <a:rPr lang="fi-FI" sz="2400"/>
              <a:t> </a:t>
            </a:r>
            <a:r>
              <a:rPr lang="fi-FI" sz="2400" err="1"/>
              <a:t>been</a:t>
            </a:r>
            <a:r>
              <a:rPr lang="fi-FI" sz="2400"/>
              <a:t> </a:t>
            </a:r>
            <a:r>
              <a:rPr lang="fi-FI" sz="2400" err="1"/>
              <a:t>considered</a:t>
            </a:r>
            <a:r>
              <a:rPr lang="fi-FI" sz="2400"/>
              <a:t> in </a:t>
            </a:r>
            <a:r>
              <a:rPr lang="fi-FI" sz="2400" err="1"/>
              <a:t>the</a:t>
            </a:r>
            <a:r>
              <a:rPr lang="fi-FI" sz="2400"/>
              <a:t> </a:t>
            </a:r>
            <a:r>
              <a:rPr lang="fi-FI" sz="2400" err="1"/>
              <a:t>study</a:t>
            </a:r>
            <a:r>
              <a:rPr lang="fi-FI" sz="2400"/>
              <a:t>.</a:t>
            </a:r>
          </a:p>
          <a:p>
            <a:pPr marL="0" indent="0">
              <a:buNone/>
            </a:pPr>
            <a:endParaRPr lang="fi-FI" sz="2400"/>
          </a:p>
          <a:p>
            <a:r>
              <a:rPr lang="fi-FI" sz="2400" err="1"/>
              <a:t>Possibility</a:t>
            </a:r>
            <a:r>
              <a:rPr lang="fi-FI" sz="2400"/>
              <a:t> of </a:t>
            </a:r>
            <a:r>
              <a:rPr lang="fi-FI" sz="2400" b="1" err="1"/>
              <a:t>confounders</a:t>
            </a:r>
            <a:r>
              <a:rPr lang="fi-FI" sz="2400"/>
              <a:t> </a:t>
            </a:r>
            <a:r>
              <a:rPr lang="fi-FI" sz="2400" err="1"/>
              <a:t>such</a:t>
            </a:r>
            <a:r>
              <a:rPr lang="fi-FI" sz="2400"/>
              <a:t> as smoking and </a:t>
            </a:r>
            <a:r>
              <a:rPr lang="fi-FI" sz="2400" err="1"/>
              <a:t>other</a:t>
            </a:r>
            <a:r>
              <a:rPr lang="fi-FI" sz="2400"/>
              <a:t> air </a:t>
            </a:r>
            <a:r>
              <a:rPr lang="fi-FI" sz="2400" err="1"/>
              <a:t>pollutants</a:t>
            </a:r>
            <a:r>
              <a:rPr lang="fi-FI" sz="2400"/>
              <a:t> </a:t>
            </a:r>
            <a:r>
              <a:rPr lang="fi-FI" sz="2400" err="1"/>
              <a:t>can</a:t>
            </a:r>
            <a:r>
              <a:rPr lang="fi-FI" sz="2400"/>
              <a:t> </a:t>
            </a:r>
            <a:r>
              <a:rPr lang="fi-FI" sz="2400" err="1"/>
              <a:t>affect</a:t>
            </a:r>
            <a:r>
              <a:rPr lang="fi-FI" sz="2400"/>
              <a:t> </a:t>
            </a:r>
            <a:r>
              <a:rPr lang="fi-FI" sz="2400" err="1"/>
              <a:t>the</a:t>
            </a:r>
            <a:r>
              <a:rPr lang="fi-FI" sz="2400"/>
              <a:t> </a:t>
            </a:r>
            <a:r>
              <a:rPr lang="fi-FI" sz="2400" err="1"/>
              <a:t>results</a:t>
            </a:r>
            <a:r>
              <a:rPr lang="fi-FI" sz="2400"/>
              <a:t>.</a:t>
            </a:r>
          </a:p>
          <a:p>
            <a:pPr marL="0" indent="0">
              <a:buNone/>
            </a:pPr>
            <a:endParaRPr lang="fi-FI" sz="2400"/>
          </a:p>
          <a:p>
            <a:pPr marL="0" indent="0">
              <a:buNone/>
            </a:pPr>
            <a:endParaRPr lang="fi-FI" sz="2400"/>
          </a:p>
        </p:txBody>
      </p:sp>
    </p:spTree>
    <p:extLst>
      <p:ext uri="{BB962C8B-B14F-4D97-AF65-F5344CB8AC3E}">
        <p14:creationId xmlns:p14="http://schemas.microsoft.com/office/powerpoint/2010/main" val="186815137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Wisp</vt:lpstr>
      <vt:lpstr>ASSOCIATION BETWEEN LONG TERM EXPOSURE TO PM POLLUTION WITH THE RISK OF LUNG CANCER AND COPD: COHORT STUDY FROM A MINING CITY  Zahra Shirani, Margaret Taiye Arogunyo, Nze Michael Isiozor, Krasnova Ekaterina </vt:lpstr>
      <vt:lpstr>Introduction</vt:lpstr>
      <vt:lpstr>Aims</vt:lpstr>
      <vt:lpstr>Study design</vt:lpstr>
      <vt:lpstr>Exposure assessment: </vt:lpstr>
      <vt:lpstr>Outcome</vt:lpstr>
      <vt:lpstr>Analyses</vt:lpstr>
      <vt:lpstr>Strengths</vt:lpstr>
      <vt:lpstr>Weaknesses:</vt:lpstr>
      <vt:lpstr>Dissemination</vt:lpstr>
      <vt:lpstr>Possible solutions</vt:lpstr>
      <vt:lpstr>References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BETWEEN LONG TERM EXPOSURE TO PM POLLUTION WITH THE RISK OF LUNG CANCER AND COPD: COHORT STUDY FROM A MINING CITY  Zahra Shirani, Margaret Taiye Arogunyo, Nze Michael Isiozor, Krasnova Ekaterina </dc:title>
  <cp:revision>1</cp:revision>
  <dcterms:modified xsi:type="dcterms:W3CDTF">2017-05-25T12:09:48Z</dcterms:modified>
</cp:coreProperties>
</file>