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1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25293458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 name="Shape 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fi"/>
              <a:t>Energy efficiency and potential of renewables in Helsinki</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9" name="Shape 1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fi"/>
              <a:t>Traceability</a:t>
            </a:r>
          </a:p>
          <a:p>
            <a:pPr>
              <a:spcBef>
                <a:spcPts val="0"/>
              </a:spcBef>
              <a:buNone/>
            </a:pPr>
            <a:r>
              <a:rPr lang="fi"/>
              <a:t>Where does the data go???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7" name="Shape 1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3" name="Shape 1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chemeClr val="dk1"/>
              </a:buClr>
              <a:buSzPct val="78571"/>
              <a:buFont typeface="Arial"/>
              <a:buNone/>
            </a:pPr>
            <a:r>
              <a:rPr lang="fi" sz="1400">
                <a:solidFill>
                  <a:schemeClr val="dk1"/>
                </a:solidFill>
              </a:rPr>
              <a:t>620 000 inhabitants</a:t>
            </a:r>
          </a:p>
          <a:p>
            <a:pPr lvl="0" rtl="0">
              <a:spcBef>
                <a:spcPts val="600"/>
              </a:spcBef>
              <a:buNone/>
            </a:pPr>
            <a:r>
              <a:rPr lang="fi" sz="1400">
                <a:solidFill>
                  <a:schemeClr val="dk1"/>
                </a:solidFill>
              </a:rPr>
              <a:t>860 000 inhabitants in 2050</a:t>
            </a:r>
          </a:p>
          <a:p>
            <a:pPr lvl="0" rtl="0">
              <a:spcBef>
                <a:spcPts val="600"/>
              </a:spcBef>
              <a:buClr>
                <a:schemeClr val="dk1"/>
              </a:buClr>
              <a:buSzPct val="78571"/>
              <a:buFont typeface="Arial"/>
              <a:buNone/>
            </a:pPr>
            <a:r>
              <a:rPr lang="fi" sz="1400">
                <a:solidFill>
                  <a:schemeClr val="dk1"/>
                </a:solidFill>
              </a:rPr>
              <a:t>400 000 jobs</a:t>
            </a:r>
          </a:p>
          <a:p>
            <a:pPr lvl="0" rtl="0">
              <a:spcBef>
                <a:spcPts val="600"/>
              </a:spcBef>
              <a:buClr>
                <a:schemeClr val="dk1"/>
              </a:buClr>
              <a:buSzPct val="78571"/>
              <a:buFont typeface="Arial"/>
              <a:buNone/>
            </a:pPr>
            <a:r>
              <a:rPr lang="fi" sz="1400">
                <a:solidFill>
                  <a:schemeClr val="dk1"/>
                </a:solidFill>
              </a:rPr>
              <a:t>The emissions of Helsinki are about x % of the total emissions of Finland</a:t>
            </a:r>
          </a:p>
          <a:p>
            <a:pPr lvl="0">
              <a:spcBef>
                <a:spcPts val="600"/>
              </a:spcBef>
              <a:buClr>
                <a:schemeClr val="dk1"/>
              </a:buClr>
              <a:buSzPct val="78571"/>
              <a:buFont typeface="Arial"/>
              <a:buNone/>
            </a:pPr>
            <a:r>
              <a:rPr lang="fi" sz="1400">
                <a:solidFill>
                  <a:schemeClr val="dk1"/>
                </a:solidFill>
              </a:rPr>
              <a:t>40 000 employees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400"/>
              </a:spcBef>
              <a:buClr>
                <a:schemeClr val="dk1"/>
              </a:buClr>
              <a:buSzPct val="91666"/>
              <a:buFont typeface="Arial"/>
              <a:buNone/>
            </a:pPr>
            <a:r>
              <a:rPr lang="fi" sz="1200">
                <a:solidFill>
                  <a:schemeClr val="dk1"/>
                </a:solidFill>
              </a:rPr>
              <a:t>•Helsinki has various climate objectives for the reduction of the emissions, for increasing the share of renewables in energy production as well as for saving energy. There are also objectives for the adaptation to climate change.</a:t>
            </a:r>
          </a:p>
          <a:p>
            <a:pPr lvl="0" rtl="0">
              <a:lnSpc>
                <a:spcPct val="115000"/>
              </a:lnSpc>
              <a:spcBef>
                <a:spcPts val="400"/>
              </a:spcBef>
              <a:buClr>
                <a:schemeClr val="dk1"/>
              </a:buClr>
              <a:buSzPct val="91666"/>
              <a:buFont typeface="Arial"/>
              <a:buNone/>
            </a:pPr>
            <a:r>
              <a:rPr lang="fi" sz="1200">
                <a:solidFill>
                  <a:schemeClr val="dk1"/>
                </a:solidFill>
              </a:rPr>
              <a:t>•The main target is to be carbon neutral by 2050.</a:t>
            </a:r>
          </a:p>
          <a:p>
            <a:pPr lvl="0" rtl="0">
              <a:lnSpc>
                <a:spcPct val="115000"/>
              </a:lnSpc>
              <a:spcBef>
                <a:spcPts val="400"/>
              </a:spcBef>
              <a:buClr>
                <a:schemeClr val="dk1"/>
              </a:buClr>
              <a:buSzPct val="91666"/>
              <a:buFont typeface="Arial"/>
              <a:buNone/>
            </a:pPr>
            <a:r>
              <a:rPr lang="fi" sz="1200">
                <a:solidFill>
                  <a:schemeClr val="dk1"/>
                </a:solidFill>
              </a:rPr>
              <a:t>•This means a reduction of total emissions from the city area by more than 90 % from 1990 to 2050.</a:t>
            </a:r>
          </a:p>
          <a:p>
            <a:pPr lvl="0" rtl="0">
              <a:lnSpc>
                <a:spcPct val="115000"/>
              </a:lnSpc>
              <a:spcBef>
                <a:spcPts val="400"/>
              </a:spcBef>
              <a:buClr>
                <a:schemeClr val="dk1"/>
              </a:buClr>
              <a:buSzPct val="91666"/>
              <a:buFont typeface="Arial"/>
              <a:buNone/>
            </a:pPr>
            <a:r>
              <a:rPr lang="fi" sz="1200">
                <a:solidFill>
                  <a:schemeClr val="dk1"/>
                </a:solidFill>
              </a:rPr>
              <a:t>•Of the remaining emissions half will be compensated by carbon offsetting or by using CCS ((carbon capture and storage), if the technology is evolved sufficiently by then) and the other half will be bound by the vegetation in the city.</a:t>
            </a:r>
          </a:p>
          <a:p>
            <a:pPr lvl="0" rtl="0">
              <a:lnSpc>
                <a:spcPct val="115000"/>
              </a:lnSpc>
              <a:spcBef>
                <a:spcPts val="400"/>
              </a:spcBef>
              <a:buClr>
                <a:schemeClr val="dk1"/>
              </a:buClr>
              <a:buSzPct val="91666"/>
              <a:buFont typeface="Arial"/>
              <a:buNone/>
            </a:pPr>
            <a:r>
              <a:rPr lang="fi" sz="1200">
                <a:solidFill>
                  <a:schemeClr val="dk1"/>
                </a:solidFill>
              </a:rPr>
              <a:t>•First milestone is to cut the emissions by 30 % by 2020.</a:t>
            </a:r>
          </a:p>
          <a:p>
            <a:pPr lvl="0" rtl="0">
              <a:lnSpc>
                <a:spcPct val="115000"/>
              </a:lnSpc>
              <a:spcBef>
                <a:spcPts val="400"/>
              </a:spcBef>
              <a:buClr>
                <a:schemeClr val="dk1"/>
              </a:buClr>
              <a:buSzPct val="91666"/>
              <a:buFont typeface="Arial"/>
              <a:buNone/>
            </a:pPr>
            <a:r>
              <a:rPr lang="fi" sz="1200">
                <a:solidFill>
                  <a:schemeClr val="dk1"/>
                </a:solidFill>
              </a:rPr>
              <a:t>•Energy production will be carbon neutral by 2050.</a:t>
            </a:r>
          </a:p>
          <a:p>
            <a:pPr lvl="0" rtl="0">
              <a:lnSpc>
                <a:spcPct val="115000"/>
              </a:lnSpc>
              <a:spcBef>
                <a:spcPts val="400"/>
              </a:spcBef>
              <a:buClr>
                <a:schemeClr val="dk1"/>
              </a:buClr>
              <a:buSzPct val="91666"/>
              <a:buFont typeface="Arial"/>
              <a:buNone/>
            </a:pPr>
            <a:r>
              <a:rPr lang="fi" sz="1200">
                <a:solidFill>
                  <a:schemeClr val="dk1"/>
                </a:solidFill>
              </a:rPr>
              <a:t>•Emissions will be cut by 20 % from 1990 to 2020.</a:t>
            </a:r>
          </a:p>
          <a:p>
            <a:pPr lvl="0" rtl="0">
              <a:lnSpc>
                <a:spcPct val="115000"/>
              </a:lnSpc>
              <a:spcBef>
                <a:spcPts val="400"/>
              </a:spcBef>
              <a:buClr>
                <a:schemeClr val="dk1"/>
              </a:buClr>
              <a:buSzPct val="91666"/>
              <a:buFont typeface="Arial"/>
              <a:buNone/>
            </a:pPr>
            <a:r>
              <a:rPr lang="fi" sz="1200">
                <a:solidFill>
                  <a:schemeClr val="dk1"/>
                </a:solidFill>
              </a:rPr>
              <a:t>•The share of renewables will be at least 20 % in 2020.</a:t>
            </a:r>
          </a:p>
          <a:p>
            <a:pPr lvl="0" rtl="0">
              <a:lnSpc>
                <a:spcPct val="115000"/>
              </a:lnSpc>
              <a:spcBef>
                <a:spcPts val="400"/>
              </a:spcBef>
              <a:buClr>
                <a:schemeClr val="dk1"/>
              </a:buClr>
              <a:buSzPct val="91666"/>
              <a:buFont typeface="Arial"/>
              <a:buNone/>
            </a:pPr>
            <a:r>
              <a:rPr lang="fi" sz="1200">
                <a:solidFill>
                  <a:schemeClr val="dk1"/>
                </a:solidFill>
              </a:rPr>
              <a:t>•Energy will be saved 20 % per resident from 2005 to 2020.</a:t>
            </a:r>
          </a:p>
          <a:p>
            <a:pPr lvl="0" rtl="0">
              <a:lnSpc>
                <a:spcPct val="115000"/>
              </a:lnSpc>
              <a:spcBef>
                <a:spcPts val="400"/>
              </a:spcBef>
              <a:buClr>
                <a:schemeClr val="dk1"/>
              </a:buClr>
              <a:buSzPct val="91666"/>
              <a:buFont typeface="Arial"/>
              <a:buNone/>
            </a:pPr>
            <a:r>
              <a:rPr lang="fi" sz="1200">
                <a:solidFill>
                  <a:schemeClr val="dk1"/>
                </a:solidFill>
              </a:rPr>
              <a:t>•Energy will be saved 9 % in the City´s own operations (2008-2016)</a:t>
            </a:r>
          </a:p>
          <a:p>
            <a:pPr lvl="0" rtl="0">
              <a:lnSpc>
                <a:spcPct val="115000"/>
              </a:lnSpc>
              <a:spcBef>
                <a:spcPts val="400"/>
              </a:spcBef>
              <a:buClr>
                <a:schemeClr val="dk1"/>
              </a:buClr>
              <a:buSzPct val="91666"/>
              <a:buFont typeface="Arial"/>
              <a:buNone/>
            </a:pPr>
            <a:r>
              <a:rPr lang="fi" sz="1200">
                <a:solidFill>
                  <a:schemeClr val="dk1"/>
                </a:solidFill>
              </a:rPr>
              <a:t>•Reduction of emissions caused by energy consumption by 20% (1990-2020) in the City’s impact area</a:t>
            </a:r>
          </a:p>
          <a:p>
            <a:pPr lvl="0" rtl="0">
              <a:lnSpc>
                <a:spcPct val="115000"/>
              </a:lnSpc>
              <a:spcBef>
                <a:spcPts val="400"/>
              </a:spcBef>
              <a:buClr>
                <a:schemeClr val="dk1"/>
              </a:buClr>
              <a:buSzPct val="91666"/>
              <a:buFont typeface="Arial"/>
              <a:buNone/>
            </a:pPr>
            <a:r>
              <a:rPr lang="fi" sz="1200">
                <a:solidFill>
                  <a:schemeClr val="dk1"/>
                </a:solidFill>
              </a:rPr>
              <a:t>•Adaptation</a:t>
            </a:r>
          </a:p>
          <a:p>
            <a:pPr lvl="0" rtl="0">
              <a:lnSpc>
                <a:spcPct val="115000"/>
              </a:lnSpc>
              <a:spcBef>
                <a:spcPts val="400"/>
              </a:spcBef>
              <a:buClr>
                <a:schemeClr val="dk1"/>
              </a:buClr>
              <a:buSzPct val="91666"/>
              <a:buFont typeface="Arial"/>
              <a:buNone/>
            </a:pPr>
            <a:r>
              <a:rPr lang="fi" sz="1200" b="1">
                <a:solidFill>
                  <a:schemeClr val="dk1"/>
                </a:solidFill>
              </a:rPr>
              <a:t>Climate change adaptation </a:t>
            </a:r>
            <a:r>
              <a:rPr lang="fi" sz="1200">
                <a:solidFill>
                  <a:schemeClr val="dk1"/>
                </a:solidFill>
              </a:rPr>
              <a:t>will be integrated into all of the City’s operations in order to minimise risks. The effects of climate change and the measures that can be taken to prepare for it will be communicated to municipal residents and companies.</a:t>
            </a:r>
          </a:p>
          <a:p>
            <a:pPr lvl="0" rtl="0">
              <a:lnSpc>
                <a:spcPct val="115000"/>
              </a:lnSpc>
              <a:spcBef>
                <a:spcPts val="400"/>
              </a:spcBef>
              <a:buNone/>
            </a:pPr>
            <a:r>
              <a:rPr lang="fi" sz="1200" b="1">
                <a:solidFill>
                  <a:schemeClr val="dk1"/>
                </a:solidFill>
              </a:rPr>
              <a:t>Built and urban environment </a:t>
            </a:r>
            <a:r>
              <a:rPr lang="fi" sz="1200">
                <a:solidFill>
                  <a:schemeClr val="dk1"/>
                </a:solidFill>
              </a:rPr>
              <a:t>adaptation to the changing climate (Helsinki Metropolitan Area Adaptation Strategy)</a:t>
            </a:r>
          </a:p>
          <a:p>
            <a:pPr lvl="0" rtl="0">
              <a:lnSpc>
                <a:spcPct val="115000"/>
              </a:lnSpc>
              <a:spcBef>
                <a:spcPts val="400"/>
              </a:spcBef>
              <a:buClr>
                <a:schemeClr val="dk1"/>
              </a:buClr>
              <a:buSzPct val="91666"/>
              <a:buFont typeface="Arial"/>
              <a:buNone/>
            </a:pPr>
            <a:r>
              <a:rPr lang="fi" sz="1200">
                <a:solidFill>
                  <a:schemeClr val="dk1"/>
                </a:solidFill>
              </a:rPr>
              <a:t>Ilmastotavoitteet tukevat monia kaupungin muita strategian tavoitteita.</a:t>
            </a:r>
          </a:p>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fi"/>
              <a:t>‹#›</a:t>
            </a:fld>
            <a:endParaRPr lang="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fi"/>
              <a:t>‹#›</a:t>
            </a:fld>
            <a:endParaRPr lang="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fi"/>
              <a:t>‹#›</a:t>
            </a:fld>
            <a:endParaRPr lang="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fi"/>
              <a:t>‹#›</a:t>
            </a:fld>
            <a:endParaRPr lang="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fi"/>
              <a:t>‹#›</a:t>
            </a:fld>
            <a:endParaRPr lang="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fi"/>
              <a:t>‹#›</a:t>
            </a:fld>
            <a:endParaRPr lang="fi"/>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fi"/>
              <a:t>‹#›</a:t>
            </a:fld>
            <a:endParaRPr lang="fi"/>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onjamaria.ignatius@hel.f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685800" y="1010717"/>
            <a:ext cx="7772400" cy="1159799"/>
          </a:xfrm>
          <a:prstGeom prst="rect">
            <a:avLst/>
          </a:prstGeom>
        </p:spPr>
        <p:txBody>
          <a:bodyPr lIns="91425" tIns="91425" rIns="91425" bIns="91425" anchor="b" anchorCtr="0">
            <a:noAutofit/>
          </a:bodyPr>
          <a:lstStyle/>
          <a:p>
            <a:pPr>
              <a:spcBef>
                <a:spcPts val="0"/>
              </a:spcBef>
              <a:buNone/>
            </a:pPr>
            <a:r>
              <a:rPr lang="fi" sz="3600"/>
              <a:t>Helsinki’s Climate Work and the Benefits of Open Assessment</a:t>
            </a:r>
          </a:p>
        </p:txBody>
      </p:sp>
      <p:sp>
        <p:nvSpPr>
          <p:cNvPr id="31" name="Shape 31"/>
          <p:cNvSpPr txBox="1">
            <a:spLocks noGrp="1"/>
          </p:cNvSpPr>
          <p:nvPr>
            <p:ph type="subTitle" idx="1"/>
          </p:nvPr>
        </p:nvSpPr>
        <p:spPr>
          <a:xfrm>
            <a:off x="685800" y="2239828"/>
            <a:ext cx="7772400" cy="784799"/>
          </a:xfrm>
          <a:prstGeom prst="rect">
            <a:avLst/>
          </a:prstGeom>
        </p:spPr>
        <p:txBody>
          <a:bodyPr lIns="91425" tIns="91425" rIns="91425" bIns="91425" anchor="t" anchorCtr="0">
            <a:noAutofit/>
          </a:bodyPr>
          <a:lstStyle/>
          <a:p>
            <a:pPr rtl="0">
              <a:spcBef>
                <a:spcPts val="0"/>
              </a:spcBef>
              <a:buNone/>
            </a:pPr>
            <a:r>
              <a:rPr lang="fi"/>
              <a:t>Sonja-Maria Ignatius</a:t>
            </a:r>
          </a:p>
          <a:p>
            <a:pPr rtl="0">
              <a:spcBef>
                <a:spcPts val="0"/>
              </a:spcBef>
              <a:buNone/>
            </a:pPr>
            <a:r>
              <a:rPr lang="fi"/>
              <a:t>City of Helsinki Environment Centre</a:t>
            </a:r>
          </a:p>
        </p:txBody>
      </p:sp>
      <p:pic>
        <p:nvPicPr>
          <p:cNvPr id="32" name="Shape 32"/>
          <p:cNvPicPr preferRelativeResize="0"/>
          <p:nvPr/>
        </p:nvPicPr>
        <p:blipFill>
          <a:blip r:embed="rId3">
            <a:alphaModFix/>
          </a:blip>
          <a:stretch>
            <a:fillRect/>
          </a:stretch>
        </p:blipFill>
        <p:spPr>
          <a:xfrm>
            <a:off x="0" y="3743325"/>
            <a:ext cx="9144000" cy="14001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Shape 105"/>
          <p:cNvPicPr preferRelativeResize="0"/>
          <p:nvPr/>
        </p:nvPicPr>
        <p:blipFill>
          <a:blip r:embed="rId3">
            <a:alphaModFix/>
          </a:blip>
          <a:stretch>
            <a:fillRect/>
          </a:stretch>
        </p:blipFill>
        <p:spPr>
          <a:xfrm>
            <a:off x="4179850" y="1916125"/>
            <a:ext cx="3379050" cy="2639874"/>
          </a:xfrm>
          <a:prstGeom prst="rect">
            <a:avLst/>
          </a:prstGeom>
          <a:noFill/>
          <a:ln>
            <a:noFill/>
          </a:ln>
        </p:spPr>
      </p:pic>
      <p:sp>
        <p:nvSpPr>
          <p:cNvPr id="106" name="Shape 106"/>
          <p:cNvSpPr txBox="1">
            <a:spLocks noGrp="1"/>
          </p:cNvSpPr>
          <p:nvPr>
            <p:ph type="title"/>
          </p:nvPr>
        </p:nvSpPr>
        <p:spPr>
          <a:xfrm>
            <a:off x="457200" y="487153"/>
            <a:ext cx="8229600" cy="857400"/>
          </a:xfrm>
          <a:prstGeom prst="rect">
            <a:avLst/>
          </a:prstGeom>
        </p:spPr>
        <p:txBody>
          <a:bodyPr lIns="91425" tIns="91425" rIns="91425" bIns="91425" anchor="b" anchorCtr="0">
            <a:noAutofit/>
          </a:bodyPr>
          <a:lstStyle/>
          <a:p>
            <a:pPr>
              <a:spcBef>
                <a:spcPts val="0"/>
              </a:spcBef>
              <a:buNone/>
            </a:pPr>
            <a:r>
              <a:rPr lang="fi"/>
              <a:t>The most cost-efficient technologies?</a:t>
            </a:r>
          </a:p>
        </p:txBody>
      </p:sp>
      <p:pic>
        <p:nvPicPr>
          <p:cNvPr id="107" name="Shape 107"/>
          <p:cNvPicPr preferRelativeResize="0"/>
          <p:nvPr/>
        </p:nvPicPr>
        <p:blipFill rotWithShape="1">
          <a:blip r:embed="rId4">
            <a:alphaModFix/>
          </a:blip>
          <a:srcRect r="51326"/>
          <a:stretch/>
        </p:blipFill>
        <p:spPr>
          <a:xfrm>
            <a:off x="990150" y="1614000"/>
            <a:ext cx="3189700" cy="3143250"/>
          </a:xfrm>
          <a:prstGeom prst="rect">
            <a:avLst/>
          </a:prstGeom>
          <a:noFill/>
          <a:ln>
            <a:noFill/>
          </a:ln>
        </p:spPr>
      </p:pic>
      <p:sp>
        <p:nvSpPr>
          <p:cNvPr id="108" name="Shape 108"/>
          <p:cNvSpPr/>
          <p:nvPr/>
        </p:nvSpPr>
        <p:spPr>
          <a:xfrm>
            <a:off x="1488350" y="1706275"/>
            <a:ext cx="2263799" cy="525900"/>
          </a:xfrm>
          <a:prstGeom prst="rect">
            <a:avLst/>
          </a:prstGeom>
          <a:solidFill>
            <a:schemeClr val="lt1"/>
          </a:solidFill>
          <a:ln>
            <a:noFill/>
          </a:ln>
        </p:spPr>
        <p:txBody>
          <a:bodyPr lIns="91425" tIns="91425" rIns="91425" bIns="91425" anchor="ctr" anchorCtr="0">
            <a:noAutofit/>
          </a:bodyPr>
          <a:lstStyle/>
          <a:p>
            <a:pPr algn="ctr">
              <a:spcBef>
                <a:spcPts val="0"/>
              </a:spcBef>
              <a:buNone/>
            </a:pPr>
            <a:r>
              <a:rPr lang="fi" u="sng"/>
              <a:t>Increase of wall insulation by 7 %</a:t>
            </a:r>
          </a:p>
        </p:txBody>
      </p:sp>
      <p:sp>
        <p:nvSpPr>
          <p:cNvPr id="109" name="Shape 109"/>
          <p:cNvSpPr/>
          <p:nvPr/>
        </p:nvSpPr>
        <p:spPr>
          <a:xfrm>
            <a:off x="4376800" y="1706275"/>
            <a:ext cx="2824199" cy="525900"/>
          </a:xfrm>
          <a:prstGeom prst="rect">
            <a:avLst/>
          </a:prstGeom>
          <a:solidFill>
            <a:schemeClr val="lt1"/>
          </a:solidFill>
          <a:ln>
            <a:noFill/>
          </a:ln>
        </p:spPr>
        <p:txBody>
          <a:bodyPr lIns="91425" tIns="91425" rIns="91425" bIns="91425" anchor="ctr" anchorCtr="0">
            <a:noAutofit/>
          </a:bodyPr>
          <a:lstStyle/>
          <a:p>
            <a:pPr lvl="0" algn="ctr" rtl="0">
              <a:spcBef>
                <a:spcPts val="0"/>
              </a:spcBef>
              <a:buNone/>
            </a:pPr>
            <a:r>
              <a:rPr lang="fi" u="sng"/>
              <a:t>Decrease of warm water usage by 5 %</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How I met Jouni</a:t>
            </a:r>
          </a:p>
        </p:txBody>
      </p:sp>
      <p:sp>
        <p:nvSpPr>
          <p:cNvPr id="115" name="Shape 115"/>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116" name="Shape 116"/>
          <p:cNvPicPr preferRelativeResize="0"/>
          <p:nvPr/>
        </p:nvPicPr>
        <p:blipFill>
          <a:blip r:embed="rId3">
            <a:alphaModFix/>
          </a:blip>
          <a:stretch>
            <a:fillRect/>
          </a:stretch>
        </p:blipFill>
        <p:spPr>
          <a:xfrm>
            <a:off x="1970500" y="2110500"/>
            <a:ext cx="4429125" cy="19050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Better processes and outcomes</a:t>
            </a:r>
          </a:p>
        </p:txBody>
      </p:sp>
      <p:cxnSp>
        <p:nvCxnSpPr>
          <p:cNvPr id="122" name="Shape 122"/>
          <p:cNvCxnSpPr/>
          <p:nvPr/>
        </p:nvCxnSpPr>
        <p:spPr>
          <a:xfrm rot="10800000">
            <a:off x="3671875" y="1871699"/>
            <a:ext cx="0" cy="2134800"/>
          </a:xfrm>
          <a:prstGeom prst="straightConnector1">
            <a:avLst/>
          </a:prstGeom>
          <a:noFill/>
          <a:ln w="19050" cap="flat">
            <a:solidFill>
              <a:schemeClr val="dk2"/>
            </a:solidFill>
            <a:prstDash val="solid"/>
            <a:round/>
            <a:headEnd type="none" w="lg" len="lg"/>
            <a:tailEnd type="triangle" w="lg" len="lg"/>
          </a:ln>
        </p:spPr>
      </p:cxnSp>
      <p:cxnSp>
        <p:nvCxnSpPr>
          <p:cNvPr id="123" name="Shape 123"/>
          <p:cNvCxnSpPr/>
          <p:nvPr/>
        </p:nvCxnSpPr>
        <p:spPr>
          <a:xfrm rot="10800000" flipH="1">
            <a:off x="3671875" y="4006499"/>
            <a:ext cx="2245800" cy="9000"/>
          </a:xfrm>
          <a:prstGeom prst="straightConnector1">
            <a:avLst/>
          </a:prstGeom>
          <a:noFill/>
          <a:ln w="19050" cap="flat">
            <a:solidFill>
              <a:schemeClr val="dk2"/>
            </a:solidFill>
            <a:prstDash val="solid"/>
            <a:round/>
            <a:headEnd type="none" w="lg" len="lg"/>
            <a:tailEnd type="triangle" w="lg" len="lg"/>
          </a:ln>
        </p:spPr>
      </p:cxnSp>
      <p:sp>
        <p:nvSpPr>
          <p:cNvPr id="124" name="Shape 124"/>
          <p:cNvSpPr/>
          <p:nvPr/>
        </p:nvSpPr>
        <p:spPr>
          <a:xfrm>
            <a:off x="3904475" y="4048775"/>
            <a:ext cx="3680699" cy="507900"/>
          </a:xfrm>
          <a:prstGeom prst="rect">
            <a:avLst/>
          </a:prstGeom>
          <a:noFill/>
          <a:ln>
            <a:noFill/>
          </a:ln>
        </p:spPr>
        <p:txBody>
          <a:bodyPr lIns="91425" tIns="91425" rIns="91425" bIns="91425" anchor="ctr" anchorCtr="0">
            <a:noAutofit/>
          </a:bodyPr>
          <a:lstStyle/>
          <a:p>
            <a:pPr>
              <a:spcBef>
                <a:spcPts val="0"/>
              </a:spcBef>
              <a:buNone/>
            </a:pPr>
            <a:r>
              <a:rPr lang="fi" sz="1800"/>
              <a:t>understanding of the process</a:t>
            </a:r>
          </a:p>
        </p:txBody>
      </p:sp>
      <p:sp>
        <p:nvSpPr>
          <p:cNvPr id="125" name="Shape 125"/>
          <p:cNvSpPr/>
          <p:nvPr/>
        </p:nvSpPr>
        <p:spPr>
          <a:xfrm>
            <a:off x="1066375" y="2139825"/>
            <a:ext cx="2547900" cy="507900"/>
          </a:xfrm>
          <a:prstGeom prst="rect">
            <a:avLst/>
          </a:prstGeom>
          <a:noFill/>
          <a:ln>
            <a:noFill/>
          </a:ln>
        </p:spPr>
        <p:txBody>
          <a:bodyPr lIns="91425" tIns="91425" rIns="91425" bIns="91425" anchor="ctr" anchorCtr="0">
            <a:noAutofit/>
          </a:bodyPr>
          <a:lstStyle/>
          <a:p>
            <a:pPr lvl="0" rtl="0">
              <a:spcBef>
                <a:spcPts val="0"/>
              </a:spcBef>
              <a:buNone/>
            </a:pPr>
            <a:r>
              <a:rPr lang="fi" sz="1800"/>
              <a:t>understanding of the subject</a:t>
            </a:r>
          </a:p>
        </p:txBody>
      </p:sp>
      <p:sp>
        <p:nvSpPr>
          <p:cNvPr id="126" name="Shape 126"/>
          <p:cNvSpPr/>
          <p:nvPr/>
        </p:nvSpPr>
        <p:spPr>
          <a:xfrm>
            <a:off x="3805675" y="2014300"/>
            <a:ext cx="1247699" cy="427799"/>
          </a:xfrm>
          <a:prstGeom prst="flowChartConnector">
            <a:avLst/>
          </a:prstGeom>
          <a:solidFill>
            <a:srgbClr val="B6D7A8"/>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fi"/>
              <a:t>expert</a:t>
            </a:r>
          </a:p>
        </p:txBody>
      </p:sp>
      <p:sp>
        <p:nvSpPr>
          <p:cNvPr id="127" name="Shape 127"/>
          <p:cNvSpPr/>
          <p:nvPr/>
        </p:nvSpPr>
        <p:spPr>
          <a:xfrm>
            <a:off x="4687750" y="3393025"/>
            <a:ext cx="1345799" cy="427799"/>
          </a:xfrm>
          <a:prstGeom prst="flowChartConnector">
            <a:avLst/>
          </a:prstGeom>
          <a:solidFill>
            <a:srgbClr val="D5A6BD"/>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fi"/>
              <a:t>facilitator</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Involvement of people</a:t>
            </a:r>
          </a:p>
        </p:txBody>
      </p:sp>
      <p:sp>
        <p:nvSpPr>
          <p:cNvPr id="133" name="Shape 133"/>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fi"/>
              <a:t>Technical solutions are not enough.</a:t>
            </a:r>
          </a:p>
          <a:p>
            <a:pPr marL="457200" lvl="0" indent="-419100" rtl="0">
              <a:spcBef>
                <a:spcPts val="0"/>
              </a:spcBef>
              <a:buClr>
                <a:schemeClr val="dk1"/>
              </a:buClr>
              <a:buSzPct val="100000"/>
              <a:buFont typeface="Arial"/>
              <a:buChar char="●"/>
            </a:pPr>
            <a:r>
              <a:rPr lang="fi"/>
              <a:t>How to get people contribute to the transition into a carbon neutral society?</a:t>
            </a:r>
          </a:p>
          <a:p>
            <a:pPr marL="457200" lvl="0" indent="-419100" rtl="0">
              <a:spcBef>
                <a:spcPts val="0"/>
              </a:spcBef>
              <a:buClr>
                <a:schemeClr val="dk1"/>
              </a:buClr>
              <a:buSzPct val="100000"/>
              <a:buFont typeface="Arial"/>
              <a:buChar char="●"/>
            </a:pPr>
            <a:r>
              <a:rPr lang="fi"/>
              <a:t>Benefits!</a:t>
            </a:r>
          </a:p>
          <a:p>
            <a:pPr lvl="0" rtl="0">
              <a:spcBef>
                <a:spcPts val="0"/>
              </a:spcBef>
              <a:buNone/>
            </a:pPr>
            <a:endParaRPr/>
          </a:p>
          <a:p>
            <a:pPr rtl="0">
              <a:spcBef>
                <a:spcPts val="0"/>
              </a:spcBef>
              <a:buNone/>
            </a:pPr>
            <a:endParaRPr/>
          </a:p>
          <a:p>
            <a:pPr>
              <a:spcBef>
                <a:spcPts val="0"/>
              </a:spcBef>
              <a:buNone/>
            </a:pPr>
            <a:endParaRPr/>
          </a:p>
        </p:txBody>
      </p:sp>
      <p:pic>
        <p:nvPicPr>
          <p:cNvPr id="134" name="Shape 134"/>
          <p:cNvPicPr preferRelativeResize="0"/>
          <p:nvPr/>
        </p:nvPicPr>
        <p:blipFill>
          <a:blip r:embed="rId3">
            <a:alphaModFix/>
          </a:blip>
          <a:stretch>
            <a:fillRect/>
          </a:stretch>
        </p:blipFill>
        <p:spPr>
          <a:xfrm>
            <a:off x="3325200" y="3232150"/>
            <a:ext cx="5667375" cy="17430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The benefits of open assessment</a:t>
            </a:r>
          </a:p>
        </p:txBody>
      </p:sp>
      <p:sp>
        <p:nvSpPr>
          <p:cNvPr id="140" name="Shape 14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fi"/>
              <a:t>More holistic assessments.</a:t>
            </a:r>
          </a:p>
          <a:p>
            <a:pPr marL="457200" lvl="0" indent="-419100" rtl="0">
              <a:spcBef>
                <a:spcPts val="0"/>
              </a:spcBef>
              <a:buClr>
                <a:schemeClr val="dk1"/>
              </a:buClr>
              <a:buSzPct val="100000"/>
              <a:buFont typeface="Arial"/>
              <a:buChar char="●"/>
            </a:pPr>
            <a:r>
              <a:rPr lang="fi"/>
              <a:t>Transparency of the criteria.</a:t>
            </a:r>
          </a:p>
          <a:p>
            <a:pPr marL="457200" lvl="0" indent="-419100" rtl="0">
              <a:spcBef>
                <a:spcPts val="0"/>
              </a:spcBef>
              <a:buClr>
                <a:schemeClr val="dk1"/>
              </a:buClr>
              <a:buSzPct val="100000"/>
              <a:buFont typeface="Arial"/>
              <a:buChar char="●"/>
            </a:pPr>
            <a:r>
              <a:rPr lang="fi"/>
              <a:t>Shared understanding.</a:t>
            </a:r>
          </a:p>
          <a:p>
            <a:pPr marL="457200" lvl="0" indent="-419100" rtl="0">
              <a:spcBef>
                <a:spcPts val="0"/>
              </a:spcBef>
              <a:buClr>
                <a:schemeClr val="dk1"/>
              </a:buClr>
              <a:buSzPct val="100000"/>
              <a:buFont typeface="Arial"/>
              <a:buChar char="●"/>
            </a:pPr>
            <a:r>
              <a:rPr lang="fi"/>
              <a:t>Commitment.</a:t>
            </a:r>
          </a:p>
          <a:p>
            <a:pPr marL="457200" lvl="0" indent="-419100" rtl="0">
              <a:spcBef>
                <a:spcPts val="0"/>
              </a:spcBef>
              <a:buClr>
                <a:schemeClr val="dk1"/>
              </a:buClr>
              <a:buSzPct val="100000"/>
              <a:buFont typeface="Arial"/>
              <a:buChar char="●"/>
            </a:pPr>
            <a:r>
              <a:rPr lang="fi"/>
              <a:t>Acceptability of decisions.</a:t>
            </a:r>
          </a:p>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The obstacles of open assessment</a:t>
            </a:r>
          </a:p>
        </p:txBody>
      </p:sp>
      <p:sp>
        <p:nvSpPr>
          <p:cNvPr id="146" name="Shape 14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fi"/>
              <a:t>Slowing down the process?</a:t>
            </a:r>
          </a:p>
          <a:p>
            <a:pPr marL="457200" lvl="0" indent="-419100" rtl="0">
              <a:spcBef>
                <a:spcPts val="0"/>
              </a:spcBef>
              <a:buClr>
                <a:schemeClr val="dk1"/>
              </a:buClr>
              <a:buSzPct val="100000"/>
              <a:buFont typeface="Arial"/>
              <a:buChar char="●"/>
            </a:pPr>
            <a:r>
              <a:rPr lang="fi"/>
              <a:t>More costs?</a:t>
            </a:r>
          </a:p>
          <a:p>
            <a:pPr marL="457200" lvl="0" indent="-419100" rtl="0">
              <a:spcBef>
                <a:spcPts val="0"/>
              </a:spcBef>
              <a:buClr>
                <a:schemeClr val="dk1"/>
              </a:buClr>
              <a:buSzPct val="100000"/>
              <a:buFont typeface="Arial"/>
              <a:buChar char="●"/>
            </a:pPr>
            <a:r>
              <a:rPr lang="fi"/>
              <a:t>Technical difficulties?</a:t>
            </a:r>
          </a:p>
          <a:p>
            <a:pPr marL="457200" lvl="0" indent="-419100" rtl="0">
              <a:spcBef>
                <a:spcPts val="0"/>
              </a:spcBef>
              <a:buClr>
                <a:schemeClr val="dk1"/>
              </a:buClr>
              <a:buSzPct val="100000"/>
              <a:buFont typeface="Arial"/>
              <a:buChar char="●"/>
            </a:pPr>
            <a:r>
              <a:rPr lang="fi"/>
              <a:t>Uncertainties.</a:t>
            </a:r>
          </a:p>
          <a:p>
            <a:pPr marL="457200" lvl="0" indent="-419100" rtl="0">
              <a:spcBef>
                <a:spcPts val="0"/>
              </a:spcBef>
              <a:buClr>
                <a:schemeClr val="dk1"/>
              </a:buClr>
              <a:buSzPct val="100000"/>
              <a:buFont typeface="Arial"/>
              <a:buChar char="●"/>
            </a:pPr>
            <a:r>
              <a:rPr lang="fi"/>
              <a:t>Traditions.</a:t>
            </a:r>
          </a:p>
          <a:p>
            <a:pPr marL="457200" lvl="0" indent="-419100" rtl="0">
              <a:spcBef>
                <a:spcPts val="0"/>
              </a:spcBef>
              <a:buClr>
                <a:schemeClr val="dk1"/>
              </a:buClr>
              <a:buSzPct val="100000"/>
              <a:buFont typeface="Arial"/>
              <a:buChar char="●"/>
            </a:pPr>
            <a:r>
              <a:rPr lang="fi"/>
              <a:t>Knowledge is power.</a:t>
            </a:r>
          </a:p>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457200" y="603025"/>
            <a:ext cx="8229600" cy="3725699"/>
          </a:xfrm>
          <a:prstGeom prst="rect">
            <a:avLst/>
          </a:prstGeom>
        </p:spPr>
        <p:txBody>
          <a:bodyPr lIns="91425" tIns="91425" rIns="91425" bIns="91425" anchor="t" anchorCtr="0">
            <a:noAutofit/>
          </a:bodyPr>
          <a:lstStyle/>
          <a:p>
            <a:pPr rtl="0">
              <a:spcBef>
                <a:spcPts val="0"/>
              </a:spcBef>
              <a:buNone/>
            </a:pPr>
            <a:r>
              <a:rPr lang="fi" sz="3600"/>
              <a:t>Thank you!</a:t>
            </a:r>
          </a:p>
          <a:p>
            <a:pPr rtl="0">
              <a:spcBef>
                <a:spcPts val="0"/>
              </a:spcBef>
              <a:buNone/>
            </a:pPr>
            <a:r>
              <a:rPr lang="fi" u="sng">
                <a:solidFill>
                  <a:schemeClr val="hlink"/>
                </a:solidFill>
                <a:hlinkClick r:id="rId3"/>
              </a:rPr>
              <a:t>sonjamaria.ignatius@hel.fi</a:t>
            </a:r>
          </a:p>
          <a:p>
            <a:pPr>
              <a:spcBef>
                <a:spcPts val="0"/>
              </a:spcBef>
              <a:buNone/>
            </a:pPr>
            <a:endParaRPr/>
          </a:p>
        </p:txBody>
      </p:sp>
      <p:pic>
        <p:nvPicPr>
          <p:cNvPr id="152" name="Shape 152"/>
          <p:cNvPicPr preferRelativeResize="0"/>
          <p:nvPr/>
        </p:nvPicPr>
        <p:blipFill>
          <a:blip r:embed="rId4">
            <a:alphaModFix/>
          </a:blip>
          <a:stretch>
            <a:fillRect/>
          </a:stretch>
        </p:blipFill>
        <p:spPr>
          <a:xfrm>
            <a:off x="0" y="2619375"/>
            <a:ext cx="9144000" cy="252412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Helsingin ilmastotiekartta</a:t>
            </a:r>
          </a:p>
        </p:txBody>
      </p:sp>
      <p:sp>
        <p:nvSpPr>
          <p:cNvPr id="158" name="Shape 15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fi"/>
              <a:t>Helsingin ilmastotyön esittely havainnollisesti ja kiinnostavasti</a:t>
            </a:r>
          </a:p>
          <a:p>
            <a:pPr marL="457200" lvl="0" indent="-419100" rtl="0">
              <a:spcBef>
                <a:spcPts val="0"/>
              </a:spcBef>
              <a:buClr>
                <a:schemeClr val="dk1"/>
              </a:buClr>
              <a:buSzPct val="100000"/>
              <a:buFont typeface="Arial"/>
              <a:buChar char="●"/>
            </a:pPr>
            <a:r>
              <a:rPr lang="fi"/>
              <a:t>Vuoropuhelu kaupungin ja muiden tahojen välillä</a:t>
            </a:r>
          </a:p>
          <a:p>
            <a:pPr marL="457200" lvl="0" indent="-419100" rtl="0">
              <a:spcBef>
                <a:spcPts val="0"/>
              </a:spcBef>
              <a:buClr>
                <a:schemeClr val="dk1"/>
              </a:buClr>
              <a:buSzPct val="100000"/>
              <a:buFont typeface="Arial"/>
              <a:buChar char="●"/>
            </a:pPr>
            <a:r>
              <a:rPr lang="fi"/>
              <a:t>Eri tahojen roolit ja vaikutusmahdollisuudet</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64" name="Shape 164"/>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fi" sz="1800"/>
              <a:t>emissions of CO</a:t>
            </a:r>
            <a:r>
              <a:rPr lang="fi" sz="1800" baseline="-25000"/>
              <a:t>2</a:t>
            </a:r>
          </a:p>
          <a:p>
            <a:pPr marL="457200" lvl="0" indent="-342900" rtl="0">
              <a:spcBef>
                <a:spcPts val="0"/>
              </a:spcBef>
              <a:buClr>
                <a:schemeClr val="dk1"/>
              </a:buClr>
              <a:buSzPct val="100000"/>
              <a:buFont typeface="Arial"/>
              <a:buChar char="●"/>
            </a:pPr>
            <a:r>
              <a:rPr lang="fi" sz="1800"/>
              <a:t>safety of the workers of the power plant</a:t>
            </a:r>
          </a:p>
          <a:p>
            <a:pPr marL="457200" lvl="0" indent="-342900" rtl="0">
              <a:spcBef>
                <a:spcPts val="0"/>
              </a:spcBef>
              <a:buClr>
                <a:schemeClr val="dk1"/>
              </a:buClr>
              <a:buSzPct val="100000"/>
              <a:buFont typeface="Arial"/>
              <a:buChar char="●"/>
            </a:pPr>
            <a:r>
              <a:rPr lang="fi" sz="1800"/>
              <a:t>price of the energy for the customers</a:t>
            </a:r>
          </a:p>
          <a:p>
            <a:pPr marL="457200" lvl="0" indent="-342900" rtl="0">
              <a:spcBef>
                <a:spcPts val="0"/>
              </a:spcBef>
              <a:buClr>
                <a:schemeClr val="dk1"/>
              </a:buClr>
              <a:buSzPct val="100000"/>
              <a:buFont typeface="Arial"/>
              <a:buChar char="●"/>
            </a:pPr>
            <a:r>
              <a:rPr lang="fi" sz="1800"/>
              <a:t>security of the energy supply</a:t>
            </a:r>
          </a:p>
          <a:p>
            <a:pPr marL="457200" lvl="0" indent="-342900" rtl="0">
              <a:spcBef>
                <a:spcPts val="0"/>
              </a:spcBef>
              <a:buClr>
                <a:schemeClr val="dk1"/>
              </a:buClr>
              <a:buSzPct val="100000"/>
              <a:buFont typeface="Arial"/>
              <a:buChar char="●"/>
            </a:pPr>
            <a:r>
              <a:rPr lang="fi" sz="1800"/>
              <a:t>Finnish employment</a:t>
            </a:r>
          </a:p>
          <a:p>
            <a:pPr marL="457200" lvl="0" indent="-342900" rtl="0">
              <a:spcBef>
                <a:spcPts val="0"/>
              </a:spcBef>
              <a:buClr>
                <a:schemeClr val="dk1"/>
              </a:buClr>
              <a:buSzPct val="100000"/>
              <a:buFont typeface="Arial"/>
              <a:buChar char="●"/>
            </a:pPr>
            <a:r>
              <a:rPr lang="fi" sz="1800"/>
              <a:t>emissions of SO</a:t>
            </a:r>
            <a:r>
              <a:rPr lang="fi" sz="1800" baseline="-25000"/>
              <a:t>2</a:t>
            </a:r>
            <a:r>
              <a:rPr lang="fi" sz="1800"/>
              <a:t>, NO</a:t>
            </a:r>
            <a:r>
              <a:rPr lang="fi" sz="1800" baseline="-25000"/>
              <a:t>x</a:t>
            </a:r>
            <a:r>
              <a:rPr lang="fi" sz="1800"/>
              <a:t> and PM</a:t>
            </a:r>
          </a:p>
          <a:p>
            <a:pPr marL="457200" lvl="0" indent="-342900" rtl="0">
              <a:spcBef>
                <a:spcPts val="0"/>
              </a:spcBef>
              <a:buClr>
                <a:schemeClr val="dk1"/>
              </a:buClr>
              <a:buSzPct val="100000"/>
              <a:buFont typeface="Arial"/>
              <a:buChar char="●"/>
            </a:pPr>
            <a:r>
              <a:rPr lang="fi" sz="1800"/>
              <a:t>small requirement of space in the city area</a:t>
            </a:r>
          </a:p>
          <a:p>
            <a:pPr marL="457200" lvl="0" indent="-342900" rtl="0">
              <a:spcBef>
                <a:spcPts val="0"/>
              </a:spcBef>
              <a:buClr>
                <a:schemeClr val="dk1"/>
              </a:buClr>
              <a:buSzPct val="100000"/>
              <a:buFont typeface="Arial"/>
              <a:buChar char="●"/>
            </a:pPr>
            <a:r>
              <a:rPr lang="fi" sz="1800"/>
              <a:t>communal tax rate</a:t>
            </a:r>
          </a:p>
          <a:p>
            <a:pPr marL="457200" lvl="0" indent="-342900" rtl="0">
              <a:spcBef>
                <a:spcPts val="0"/>
              </a:spcBef>
              <a:buClr>
                <a:schemeClr val="dk1"/>
              </a:buClr>
              <a:buSzPct val="100000"/>
              <a:buFont typeface="Arial"/>
              <a:buChar char="●"/>
            </a:pPr>
            <a:r>
              <a:rPr lang="fi" sz="1800"/>
              <a:t>storability of the fuel</a:t>
            </a:r>
          </a:p>
          <a:p>
            <a:pPr marL="457200" lvl="0" indent="-342900" rtl="0">
              <a:spcBef>
                <a:spcPts val="0"/>
              </a:spcBef>
              <a:buClr>
                <a:schemeClr val="dk1"/>
              </a:buClr>
              <a:buSzPct val="100000"/>
              <a:buFont typeface="Arial"/>
              <a:buChar char="●"/>
            </a:pPr>
            <a:r>
              <a:rPr lang="fi" sz="1800"/>
              <a:t>possibility to produce both heat and electricity</a:t>
            </a:r>
          </a:p>
          <a:p>
            <a:pPr marL="457200" lvl="0" indent="-342900" rtl="0">
              <a:spcBef>
                <a:spcPts val="0"/>
              </a:spcBef>
              <a:buClr>
                <a:schemeClr val="dk1"/>
              </a:buClr>
              <a:buSzPct val="100000"/>
              <a:buFont typeface="Arial"/>
              <a:buChar char="●"/>
            </a:pPr>
            <a:r>
              <a:rPr lang="fi" sz="1800"/>
              <a:t>building and operating costs for the city</a:t>
            </a:r>
          </a:p>
          <a:p>
            <a:pPr marL="457200" lvl="0" indent="-342900" rtl="0">
              <a:spcBef>
                <a:spcPts val="0"/>
              </a:spcBef>
              <a:buClr>
                <a:schemeClr val="dk1"/>
              </a:buClr>
              <a:buSzPct val="100000"/>
              <a:buFont typeface="Arial"/>
              <a:buChar char="●"/>
            </a:pPr>
            <a:r>
              <a:rPr lang="fi" sz="1800"/>
              <a:t>safety of the power plant for the surroundings</a:t>
            </a:r>
          </a:p>
          <a:p>
            <a:pPr marL="457200" lvl="0" indent="-342900" rtl="0">
              <a:spcBef>
                <a:spcPts val="0"/>
              </a:spcBef>
              <a:buClr>
                <a:schemeClr val="dk1"/>
              </a:buClr>
              <a:buSzPct val="100000"/>
              <a:buFont typeface="Arial"/>
              <a:buChar char="●"/>
            </a:pPr>
            <a:r>
              <a:rPr lang="fi" sz="1800"/>
              <a:t>image of the city of Helsinki</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170" name="Shape 17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fi" sz="1800"/>
              <a:t>city mayor of Helsinki</a:t>
            </a:r>
          </a:p>
          <a:p>
            <a:pPr marL="457200" lvl="0" indent="-342900" rtl="0">
              <a:spcBef>
                <a:spcPts val="0"/>
              </a:spcBef>
              <a:buClr>
                <a:schemeClr val="dk1"/>
              </a:buClr>
              <a:buSzPct val="100000"/>
              <a:buFont typeface="Arial"/>
              <a:buChar char="●"/>
            </a:pPr>
            <a:r>
              <a:rPr lang="fi" sz="1800"/>
              <a:t>35-year-old teacher, three children</a:t>
            </a:r>
          </a:p>
          <a:p>
            <a:pPr marL="457200" lvl="0" indent="-342900" rtl="0">
              <a:spcBef>
                <a:spcPts val="0"/>
              </a:spcBef>
              <a:buClr>
                <a:schemeClr val="dk1"/>
              </a:buClr>
              <a:buSzPct val="100000"/>
              <a:buFont typeface="Arial"/>
              <a:buChar char="●"/>
            </a:pPr>
            <a:r>
              <a:rPr lang="fi" sz="1800"/>
              <a:t>an active member of FANC</a:t>
            </a:r>
          </a:p>
          <a:p>
            <a:pPr marL="457200" lvl="0" indent="-342900" rtl="0">
              <a:spcBef>
                <a:spcPts val="0"/>
              </a:spcBef>
              <a:buClr>
                <a:schemeClr val="dk1"/>
              </a:buClr>
              <a:buSzPct val="100000"/>
              <a:buFont typeface="Arial"/>
              <a:buChar char="●"/>
            </a:pPr>
            <a:r>
              <a:rPr lang="fi" sz="1800"/>
              <a:t>an engineering student living next to the power plant</a:t>
            </a:r>
          </a:p>
          <a:p>
            <a:pPr marL="457200" lvl="0" indent="-342900" rtl="0">
              <a:spcBef>
                <a:spcPts val="0"/>
              </a:spcBef>
              <a:buClr>
                <a:schemeClr val="dk1"/>
              </a:buClr>
              <a:buSzPct val="100000"/>
              <a:buFont typeface="Arial"/>
              <a:buChar char="●"/>
            </a:pPr>
            <a:r>
              <a:rPr lang="fi" sz="1800"/>
              <a:t>a worker at the power plant</a:t>
            </a:r>
          </a:p>
          <a:p>
            <a:pPr marL="457200" lvl="0" indent="-342900" rtl="0">
              <a:spcBef>
                <a:spcPts val="0"/>
              </a:spcBef>
              <a:buClr>
                <a:schemeClr val="dk1"/>
              </a:buClr>
              <a:buSzPct val="100000"/>
              <a:buFont typeface="Arial"/>
              <a:buChar char="●"/>
            </a:pPr>
            <a:r>
              <a:rPr lang="fi" sz="1800"/>
              <a:t>CEO of a pulp mill in Kouvola</a:t>
            </a:r>
          </a:p>
          <a:p>
            <a:pPr marL="457200" lvl="0" indent="-342900" rtl="0">
              <a:spcBef>
                <a:spcPts val="0"/>
              </a:spcBef>
              <a:buClr>
                <a:schemeClr val="dk1"/>
              </a:buClr>
              <a:buSzPct val="100000"/>
              <a:buFont typeface="Arial"/>
              <a:buChar char="●"/>
            </a:pPr>
            <a:r>
              <a:rPr lang="fi" sz="1800"/>
              <a:t>city planner in the city of Helsinki</a:t>
            </a:r>
          </a:p>
          <a:p>
            <a:pPr marL="457200" lvl="0" indent="-342900" rtl="0">
              <a:spcBef>
                <a:spcPts val="0"/>
              </a:spcBef>
              <a:buClr>
                <a:schemeClr val="dk1"/>
              </a:buClr>
              <a:buSzPct val="100000"/>
              <a:buFont typeface="Arial"/>
              <a:buChar char="●"/>
            </a:pPr>
            <a:r>
              <a:rPr lang="fi" sz="1800"/>
              <a:t>a physician working in a public hospital in Helsinki</a:t>
            </a:r>
          </a:p>
          <a:p>
            <a:pPr marL="457200" lvl="0" indent="-342900" rtl="0">
              <a:spcBef>
                <a:spcPts val="0"/>
              </a:spcBef>
              <a:buClr>
                <a:schemeClr val="dk1"/>
              </a:buClr>
              <a:buSzPct val="100000"/>
              <a:buFont typeface="Arial"/>
              <a:buChar char="●"/>
            </a:pPr>
            <a:r>
              <a:rPr lang="fi" sz="1800"/>
              <a:t>Timo Soini, a member of the Finnish Parliament (party: Perussuomalaiset / True Finns)</a:t>
            </a:r>
          </a:p>
          <a:p>
            <a:pPr marL="457200" lvl="0" indent="-342900" rtl="0">
              <a:spcBef>
                <a:spcPts val="0"/>
              </a:spcBef>
              <a:buClr>
                <a:schemeClr val="dk1"/>
              </a:buClr>
              <a:buSzPct val="100000"/>
              <a:buFont typeface="Arial"/>
              <a:buChar char="●"/>
            </a:pPr>
            <a:r>
              <a:rPr lang="fi" sz="1800"/>
              <a:t>city mayor of Kuopio Petteri Paronen</a:t>
            </a:r>
          </a:p>
          <a:p>
            <a:pPr marL="457200" lvl="0" indent="-342900" rtl="0">
              <a:spcBef>
                <a:spcPts val="0"/>
              </a:spcBef>
              <a:buClr>
                <a:schemeClr val="dk1"/>
              </a:buClr>
              <a:buSzPct val="100000"/>
              <a:buFont typeface="Arial"/>
              <a:buChar char="●"/>
            </a:pPr>
            <a:r>
              <a:rPr lang="fi" sz="1800"/>
              <a:t>representative of Brazil in the UN climate conference in December</a:t>
            </a:r>
          </a:p>
          <a:p>
            <a:pPr marL="457200" lvl="0" indent="-342900" rtl="0">
              <a:spcBef>
                <a:spcPts val="0"/>
              </a:spcBef>
              <a:buClr>
                <a:schemeClr val="dk1"/>
              </a:buClr>
              <a:buSzPct val="100000"/>
              <a:buFont typeface="Arial"/>
              <a:buChar char="●"/>
            </a:pPr>
            <a:r>
              <a:rPr lang="fi" sz="1800"/>
              <a:t>Vladimir Putin</a:t>
            </a:r>
          </a:p>
          <a:p>
            <a:pPr marL="457200" lvl="0" indent="-342900" rtl="0">
              <a:spcBef>
                <a:spcPts val="0"/>
              </a:spcBef>
              <a:buClr>
                <a:schemeClr val="dk1"/>
              </a:buClr>
              <a:buSzPct val="100000"/>
              <a:buFont typeface="Arial"/>
              <a:buChar char="●"/>
            </a:pPr>
            <a:r>
              <a:rPr lang="fi" sz="1800"/>
              <a:t>a Polish coal mine worker</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City of Helsinki</a:t>
            </a:r>
          </a:p>
        </p:txBody>
      </p:sp>
      <p:sp>
        <p:nvSpPr>
          <p:cNvPr id="38" name="Shape 38"/>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rtl="0">
              <a:spcBef>
                <a:spcPts val="0"/>
              </a:spcBef>
              <a:buNone/>
            </a:pPr>
            <a:endParaRPr/>
          </a:p>
          <a:p>
            <a:pPr rtl="0">
              <a:spcBef>
                <a:spcPts val="0"/>
              </a:spcBef>
              <a:buNone/>
            </a:pPr>
            <a:endParaRPr/>
          </a:p>
          <a:p>
            <a:pPr>
              <a:spcBef>
                <a:spcPts val="0"/>
              </a:spcBef>
              <a:buNone/>
            </a:pPr>
            <a:endParaRPr/>
          </a:p>
        </p:txBody>
      </p:sp>
      <p:pic>
        <p:nvPicPr>
          <p:cNvPr id="39" name="Shape 39"/>
          <p:cNvPicPr preferRelativeResize="0"/>
          <p:nvPr/>
        </p:nvPicPr>
        <p:blipFill>
          <a:blip r:embed="rId3">
            <a:alphaModFix/>
          </a:blip>
          <a:stretch>
            <a:fillRect/>
          </a:stretch>
        </p:blipFill>
        <p:spPr>
          <a:xfrm>
            <a:off x="3972750" y="1200150"/>
            <a:ext cx="4648200" cy="3143250"/>
          </a:xfrm>
          <a:prstGeom prst="rect">
            <a:avLst/>
          </a:prstGeom>
          <a:noFill/>
          <a:ln>
            <a:noFill/>
          </a:ln>
        </p:spPr>
      </p:pic>
      <p:pic>
        <p:nvPicPr>
          <p:cNvPr id="40" name="Shape 40"/>
          <p:cNvPicPr preferRelativeResize="0"/>
          <p:nvPr/>
        </p:nvPicPr>
        <p:blipFill>
          <a:blip r:embed="rId4">
            <a:alphaModFix/>
          </a:blip>
          <a:stretch>
            <a:fillRect/>
          </a:stretch>
        </p:blipFill>
        <p:spPr>
          <a:xfrm>
            <a:off x="339575" y="1427975"/>
            <a:ext cx="3485924" cy="31432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endParaRPr/>
          </a:p>
        </p:txBody>
      </p:sp>
      <p:sp>
        <p:nvSpPr>
          <p:cNvPr id="46" name="Shape 46"/>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endParaRPr/>
          </a:p>
        </p:txBody>
      </p:sp>
      <p:pic>
        <p:nvPicPr>
          <p:cNvPr id="47" name="Shape 47"/>
          <p:cNvPicPr preferRelativeResize="0"/>
          <p:nvPr/>
        </p:nvPicPr>
        <p:blipFill>
          <a:blip r:embed="rId3">
            <a:alphaModFix/>
          </a:blip>
          <a:stretch>
            <a:fillRect/>
          </a:stretch>
        </p:blipFill>
        <p:spPr>
          <a:xfrm>
            <a:off x="457200" y="287949"/>
            <a:ext cx="7692558" cy="4855549"/>
          </a:xfrm>
          <a:prstGeom prst="rect">
            <a:avLst/>
          </a:prstGeom>
          <a:noFill/>
          <a:ln>
            <a:noFill/>
          </a:ln>
        </p:spPr>
      </p:pic>
      <p:sp>
        <p:nvSpPr>
          <p:cNvPr id="48" name="Shape 48"/>
          <p:cNvSpPr/>
          <p:nvPr/>
        </p:nvSpPr>
        <p:spPr>
          <a:xfrm>
            <a:off x="6277800" y="1007225"/>
            <a:ext cx="1415100" cy="258299"/>
          </a:xfrm>
          <a:prstGeom prst="rect">
            <a:avLst/>
          </a:prstGeom>
          <a:solidFill>
            <a:schemeClr val="lt1"/>
          </a:solidFill>
          <a:ln>
            <a:noFill/>
          </a:ln>
        </p:spPr>
        <p:txBody>
          <a:bodyPr lIns="91425" tIns="91425" rIns="91425" bIns="91425" anchor="ctr" anchorCtr="0">
            <a:noAutofit/>
          </a:bodyPr>
          <a:lstStyle/>
          <a:p>
            <a:pPr>
              <a:spcBef>
                <a:spcPts val="0"/>
              </a:spcBef>
              <a:buNone/>
            </a:pPr>
            <a:r>
              <a:rPr lang="fi" sz="1100" b="1">
                <a:solidFill>
                  <a:srgbClr val="1155CC"/>
                </a:solidFill>
              </a:rPr>
              <a:t>Transportation</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fi"/>
              <a:t>District heating</a:t>
            </a:r>
          </a:p>
        </p:txBody>
      </p:sp>
      <p:pic>
        <p:nvPicPr>
          <p:cNvPr id="54" name="Shape 54"/>
          <p:cNvPicPr preferRelativeResize="0"/>
          <p:nvPr/>
        </p:nvPicPr>
        <p:blipFill>
          <a:blip r:embed="rId3">
            <a:alphaModFix/>
          </a:blip>
          <a:stretch>
            <a:fillRect/>
          </a:stretch>
        </p:blipFill>
        <p:spPr>
          <a:xfrm>
            <a:off x="1299625" y="1105125"/>
            <a:ext cx="6210224" cy="3894675"/>
          </a:xfrm>
          <a:prstGeom prst="rect">
            <a:avLst/>
          </a:prstGeom>
          <a:noFill/>
          <a:ln>
            <a:noFill/>
          </a:ln>
        </p:spPr>
      </p:pic>
      <p:sp>
        <p:nvSpPr>
          <p:cNvPr id="55" name="Shape 55"/>
          <p:cNvSpPr/>
          <p:nvPr/>
        </p:nvSpPr>
        <p:spPr>
          <a:xfrm>
            <a:off x="4414700" y="1602975"/>
            <a:ext cx="2048700" cy="507900"/>
          </a:xfrm>
          <a:prstGeom prst="rect">
            <a:avLst/>
          </a:prstGeom>
          <a:solidFill>
            <a:schemeClr val="lt1"/>
          </a:solidFill>
          <a:ln>
            <a:noFill/>
          </a:ln>
        </p:spPr>
        <p:txBody>
          <a:bodyPr lIns="91425" tIns="91425" rIns="91425" bIns="91425" anchor="ctr" anchorCtr="0">
            <a:noAutofit/>
          </a:bodyPr>
          <a:lstStyle/>
          <a:p>
            <a:pPr lvl="0" rtl="0">
              <a:spcBef>
                <a:spcPts val="0"/>
              </a:spcBef>
              <a:buNone/>
            </a:pPr>
            <a:r>
              <a:rPr lang="fi" sz="1800"/>
              <a:t>Oil 2 %</a:t>
            </a:r>
          </a:p>
        </p:txBody>
      </p:sp>
      <p:sp>
        <p:nvSpPr>
          <p:cNvPr id="56" name="Shape 56"/>
          <p:cNvSpPr/>
          <p:nvPr/>
        </p:nvSpPr>
        <p:spPr>
          <a:xfrm>
            <a:off x="5461150" y="3199150"/>
            <a:ext cx="2048700" cy="507900"/>
          </a:xfrm>
          <a:prstGeom prst="rect">
            <a:avLst/>
          </a:prstGeom>
          <a:solidFill>
            <a:schemeClr val="lt1"/>
          </a:solidFill>
          <a:ln>
            <a:noFill/>
          </a:ln>
        </p:spPr>
        <p:txBody>
          <a:bodyPr lIns="91425" tIns="91425" rIns="91425" bIns="91425" anchor="ctr" anchorCtr="0">
            <a:noAutofit/>
          </a:bodyPr>
          <a:lstStyle/>
          <a:p>
            <a:pPr lvl="0" rtl="0">
              <a:spcBef>
                <a:spcPts val="0"/>
              </a:spcBef>
              <a:buNone/>
            </a:pPr>
            <a:r>
              <a:rPr lang="fi" sz="1800"/>
              <a:t>Natural gas 48 %</a:t>
            </a:r>
          </a:p>
        </p:txBody>
      </p:sp>
      <p:sp>
        <p:nvSpPr>
          <p:cNvPr id="57" name="Shape 57"/>
          <p:cNvSpPr/>
          <p:nvPr/>
        </p:nvSpPr>
        <p:spPr>
          <a:xfrm>
            <a:off x="1618050" y="4572550"/>
            <a:ext cx="2048700" cy="507900"/>
          </a:xfrm>
          <a:prstGeom prst="rect">
            <a:avLst/>
          </a:prstGeom>
          <a:solidFill>
            <a:schemeClr val="lt1"/>
          </a:solidFill>
          <a:ln>
            <a:noFill/>
          </a:ln>
        </p:spPr>
        <p:txBody>
          <a:bodyPr lIns="91425" tIns="91425" rIns="91425" bIns="91425" anchor="ctr" anchorCtr="0">
            <a:noAutofit/>
          </a:bodyPr>
          <a:lstStyle/>
          <a:p>
            <a:pPr lvl="0" rtl="0">
              <a:spcBef>
                <a:spcPts val="0"/>
              </a:spcBef>
              <a:buNone/>
            </a:pPr>
            <a:r>
              <a:rPr lang="fi" sz="1800"/>
              <a:t>Heat pumps 5 %</a:t>
            </a:r>
          </a:p>
        </p:txBody>
      </p:sp>
      <p:sp>
        <p:nvSpPr>
          <p:cNvPr id="58" name="Shape 58"/>
          <p:cNvSpPr/>
          <p:nvPr/>
        </p:nvSpPr>
        <p:spPr>
          <a:xfrm>
            <a:off x="1299625" y="2942500"/>
            <a:ext cx="1393500" cy="507900"/>
          </a:xfrm>
          <a:prstGeom prst="rect">
            <a:avLst/>
          </a:prstGeom>
          <a:solidFill>
            <a:schemeClr val="lt1"/>
          </a:solidFill>
          <a:ln>
            <a:noFill/>
          </a:ln>
        </p:spPr>
        <p:txBody>
          <a:bodyPr lIns="91425" tIns="91425" rIns="91425" bIns="91425" anchor="ctr" anchorCtr="0">
            <a:noAutofit/>
          </a:bodyPr>
          <a:lstStyle/>
          <a:p>
            <a:pPr lvl="0" rtl="0">
              <a:spcBef>
                <a:spcPts val="0"/>
              </a:spcBef>
              <a:buNone/>
            </a:pPr>
            <a:r>
              <a:rPr lang="fi" sz="1800"/>
              <a:t>Coal 45 %</a:t>
            </a:r>
          </a:p>
        </p:txBody>
      </p:sp>
      <p:sp>
        <p:nvSpPr>
          <p:cNvPr id="59" name="Shape 59"/>
          <p:cNvSpPr txBox="1"/>
          <p:nvPr/>
        </p:nvSpPr>
        <p:spPr>
          <a:xfrm>
            <a:off x="6256425" y="4492150"/>
            <a:ext cx="2843100" cy="588299"/>
          </a:xfrm>
          <a:prstGeom prst="rect">
            <a:avLst/>
          </a:prstGeom>
          <a:noFill/>
          <a:ln>
            <a:noFill/>
          </a:ln>
        </p:spPr>
        <p:txBody>
          <a:bodyPr lIns="91425" tIns="91425" rIns="91425" bIns="91425" anchor="t" anchorCtr="0">
            <a:noAutofit/>
          </a:bodyPr>
          <a:lstStyle/>
          <a:p>
            <a:pPr>
              <a:spcBef>
                <a:spcPts val="0"/>
              </a:spcBef>
              <a:buNone/>
            </a:pPr>
            <a:r>
              <a:rPr lang="fi" sz="1000"/>
              <a:t>https://www.helen.fi/kotitalouksille/neuvoa-ja-tietoa/tietoa-meista/energiantuotanto/energian-alkupera/</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Electricity</a:t>
            </a:r>
          </a:p>
        </p:txBody>
      </p:sp>
      <p:pic>
        <p:nvPicPr>
          <p:cNvPr id="65" name="Shape 65"/>
          <p:cNvPicPr preferRelativeResize="0"/>
          <p:nvPr/>
        </p:nvPicPr>
        <p:blipFill>
          <a:blip r:embed="rId3">
            <a:alphaModFix/>
          </a:blip>
          <a:stretch>
            <a:fillRect/>
          </a:stretch>
        </p:blipFill>
        <p:spPr>
          <a:xfrm>
            <a:off x="1060550" y="1063375"/>
            <a:ext cx="6096225" cy="3373875"/>
          </a:xfrm>
          <a:prstGeom prst="rect">
            <a:avLst/>
          </a:prstGeom>
          <a:noFill/>
          <a:ln>
            <a:noFill/>
          </a:ln>
        </p:spPr>
      </p:pic>
      <p:sp>
        <p:nvSpPr>
          <p:cNvPr id="66" name="Shape 66"/>
          <p:cNvSpPr/>
          <p:nvPr/>
        </p:nvSpPr>
        <p:spPr>
          <a:xfrm>
            <a:off x="5169150" y="1384300"/>
            <a:ext cx="1684500" cy="507900"/>
          </a:xfrm>
          <a:prstGeom prst="rect">
            <a:avLst/>
          </a:prstGeom>
          <a:solidFill>
            <a:schemeClr val="lt1"/>
          </a:solidFill>
          <a:ln>
            <a:noFill/>
          </a:ln>
        </p:spPr>
        <p:txBody>
          <a:bodyPr lIns="91425" tIns="91425" rIns="91425" bIns="91425" anchor="ctr" anchorCtr="0">
            <a:noAutofit/>
          </a:bodyPr>
          <a:lstStyle/>
          <a:p>
            <a:pPr>
              <a:spcBef>
                <a:spcPts val="0"/>
              </a:spcBef>
              <a:buNone/>
            </a:pPr>
            <a:r>
              <a:rPr lang="fi" sz="1800"/>
              <a:t>Coal 22 %</a:t>
            </a:r>
          </a:p>
        </p:txBody>
      </p:sp>
      <p:sp>
        <p:nvSpPr>
          <p:cNvPr id="67" name="Shape 67"/>
          <p:cNvSpPr/>
          <p:nvPr/>
        </p:nvSpPr>
        <p:spPr>
          <a:xfrm>
            <a:off x="5472275" y="3060700"/>
            <a:ext cx="1684500" cy="507900"/>
          </a:xfrm>
          <a:prstGeom prst="rect">
            <a:avLst/>
          </a:prstGeom>
          <a:solidFill>
            <a:schemeClr val="lt1"/>
          </a:solidFill>
          <a:ln>
            <a:noFill/>
          </a:ln>
        </p:spPr>
        <p:txBody>
          <a:bodyPr lIns="91425" tIns="91425" rIns="91425" bIns="91425" anchor="ctr" anchorCtr="0">
            <a:noAutofit/>
          </a:bodyPr>
          <a:lstStyle/>
          <a:p>
            <a:pPr lvl="0" rtl="0">
              <a:spcBef>
                <a:spcPts val="0"/>
              </a:spcBef>
              <a:buNone/>
            </a:pPr>
            <a:r>
              <a:rPr lang="fi" sz="1800"/>
              <a:t>Nuclear 21 %</a:t>
            </a:r>
          </a:p>
        </p:txBody>
      </p:sp>
      <p:sp>
        <p:nvSpPr>
          <p:cNvPr id="68" name="Shape 68"/>
          <p:cNvSpPr/>
          <p:nvPr/>
        </p:nvSpPr>
        <p:spPr>
          <a:xfrm>
            <a:off x="4421525" y="4006300"/>
            <a:ext cx="2048700" cy="507900"/>
          </a:xfrm>
          <a:prstGeom prst="rect">
            <a:avLst/>
          </a:prstGeom>
          <a:solidFill>
            <a:schemeClr val="lt1"/>
          </a:solidFill>
          <a:ln>
            <a:noFill/>
          </a:ln>
        </p:spPr>
        <p:txBody>
          <a:bodyPr lIns="91425" tIns="91425" rIns="91425" bIns="91425" anchor="ctr" anchorCtr="0">
            <a:noAutofit/>
          </a:bodyPr>
          <a:lstStyle/>
          <a:p>
            <a:pPr lvl="0" rtl="0">
              <a:spcBef>
                <a:spcPts val="0"/>
              </a:spcBef>
              <a:buNone/>
            </a:pPr>
            <a:r>
              <a:rPr lang="fi" sz="1800"/>
              <a:t>Renewables 11 %</a:t>
            </a:r>
          </a:p>
        </p:txBody>
      </p:sp>
      <p:sp>
        <p:nvSpPr>
          <p:cNvPr id="69" name="Shape 69"/>
          <p:cNvSpPr/>
          <p:nvPr/>
        </p:nvSpPr>
        <p:spPr>
          <a:xfrm>
            <a:off x="555675" y="2322775"/>
            <a:ext cx="2048700" cy="507900"/>
          </a:xfrm>
          <a:prstGeom prst="rect">
            <a:avLst/>
          </a:prstGeom>
          <a:solidFill>
            <a:schemeClr val="lt1"/>
          </a:solidFill>
          <a:ln>
            <a:noFill/>
          </a:ln>
        </p:spPr>
        <p:txBody>
          <a:bodyPr lIns="91425" tIns="91425" rIns="91425" bIns="91425" anchor="ctr" anchorCtr="0">
            <a:noAutofit/>
          </a:bodyPr>
          <a:lstStyle/>
          <a:p>
            <a:pPr lvl="0" rtl="0">
              <a:spcBef>
                <a:spcPts val="0"/>
              </a:spcBef>
              <a:buNone/>
            </a:pPr>
            <a:r>
              <a:rPr lang="fi" sz="1800"/>
              <a:t>Natural gas 46 %</a:t>
            </a:r>
          </a:p>
        </p:txBody>
      </p:sp>
      <p:sp>
        <p:nvSpPr>
          <p:cNvPr id="70" name="Shape 70"/>
          <p:cNvSpPr txBox="1"/>
          <p:nvPr/>
        </p:nvSpPr>
        <p:spPr>
          <a:xfrm>
            <a:off x="3208450" y="4795850"/>
            <a:ext cx="6969300" cy="588299"/>
          </a:xfrm>
          <a:prstGeom prst="rect">
            <a:avLst/>
          </a:prstGeom>
          <a:noFill/>
          <a:ln>
            <a:noFill/>
          </a:ln>
        </p:spPr>
        <p:txBody>
          <a:bodyPr lIns="91425" tIns="91425" rIns="91425" bIns="91425" anchor="t" anchorCtr="0">
            <a:noAutofit/>
          </a:bodyPr>
          <a:lstStyle/>
          <a:p>
            <a:pPr lvl="0" rtl="0">
              <a:spcBef>
                <a:spcPts val="0"/>
              </a:spcBef>
              <a:buNone/>
            </a:pPr>
            <a:r>
              <a:rPr lang="fi" sz="1000"/>
              <a:t>https://www.helen.fi/kotitalouksille/neuvoa-ja-tietoa/tietoa-meista/energiantuotanto/energian-alkupera/</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a:blip r:embed="rId3">
            <a:alphaModFix/>
          </a:blip>
          <a:stretch>
            <a:fillRect/>
          </a:stretch>
        </p:blipFill>
        <p:spPr>
          <a:xfrm>
            <a:off x="0" y="2695575"/>
            <a:ext cx="9144000" cy="2447925"/>
          </a:xfrm>
          <a:prstGeom prst="rect">
            <a:avLst/>
          </a:prstGeom>
          <a:noFill/>
          <a:ln>
            <a:noFill/>
          </a:ln>
        </p:spPr>
      </p:pic>
      <p:sp>
        <p:nvSpPr>
          <p:cNvPr id="76" name="Shape 76"/>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Climate objectives</a:t>
            </a:r>
          </a:p>
        </p:txBody>
      </p:sp>
      <p:sp>
        <p:nvSpPr>
          <p:cNvPr id="77" name="Shape 77"/>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lnSpc>
                <a:spcPct val="115000"/>
              </a:lnSpc>
              <a:spcBef>
                <a:spcPts val="700"/>
              </a:spcBef>
              <a:buClr>
                <a:schemeClr val="dk1"/>
              </a:buClr>
              <a:buSzPct val="100000"/>
              <a:buFont typeface="Arial"/>
              <a:buChar char="●"/>
            </a:pPr>
            <a:r>
              <a:rPr lang="fi" sz="2400"/>
              <a:t>Carbon neutral Helsinki by 2050</a:t>
            </a:r>
          </a:p>
          <a:p>
            <a:pPr marL="914400" lvl="1" indent="-381000" rtl="0">
              <a:lnSpc>
                <a:spcPct val="115000"/>
              </a:lnSpc>
              <a:spcBef>
                <a:spcPts val="700"/>
              </a:spcBef>
              <a:buClr>
                <a:schemeClr val="dk1"/>
              </a:buClr>
              <a:buSzPct val="80000"/>
              <a:buFont typeface="Courier New"/>
              <a:buChar char="o"/>
            </a:pPr>
            <a:r>
              <a:rPr lang="fi"/>
              <a:t>Emissions from the city area -30 % (1990-2020)</a:t>
            </a:r>
          </a:p>
          <a:p>
            <a:pPr marL="457200" lvl="0" indent="-381000" rtl="0">
              <a:lnSpc>
                <a:spcPct val="115000"/>
              </a:lnSpc>
              <a:spcBef>
                <a:spcPts val="700"/>
              </a:spcBef>
              <a:buClr>
                <a:schemeClr val="dk1"/>
              </a:buClr>
              <a:buSzPct val="100000"/>
              <a:buFont typeface="Arial"/>
              <a:buChar char="●"/>
            </a:pPr>
            <a:r>
              <a:rPr lang="fi" sz="2400"/>
              <a:t>Carbon neutral energy production by 2050</a:t>
            </a:r>
          </a:p>
          <a:p>
            <a:pPr marL="914400" lvl="1" indent="-381000" rtl="0">
              <a:lnSpc>
                <a:spcPct val="115000"/>
              </a:lnSpc>
              <a:spcBef>
                <a:spcPts val="700"/>
              </a:spcBef>
              <a:buClr>
                <a:schemeClr val="dk1"/>
              </a:buClr>
              <a:buSzPct val="80000"/>
              <a:buFont typeface="Courier New"/>
              <a:buChar char="o"/>
            </a:pPr>
            <a:r>
              <a:rPr lang="fi"/>
              <a:t>Emissions from energy production -20 % (1990-2020)</a:t>
            </a:r>
          </a:p>
          <a:p>
            <a:pPr marL="457200" lvl="0" indent="-381000" rtl="0">
              <a:lnSpc>
                <a:spcPct val="115000"/>
              </a:lnSpc>
              <a:spcBef>
                <a:spcPts val="700"/>
              </a:spcBef>
              <a:buClr>
                <a:schemeClr val="dk1"/>
              </a:buClr>
              <a:buSzPct val="100000"/>
              <a:buFont typeface="Arial"/>
              <a:buChar char="●"/>
            </a:pPr>
            <a:r>
              <a:rPr lang="fi" sz="2400"/>
              <a:t>Adaptation will be integrated into all of the City’s operations in order to minimise risks. </a:t>
            </a:r>
          </a:p>
          <a:p>
            <a:pPr>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Reduction of emissions</a:t>
            </a:r>
          </a:p>
        </p:txBody>
      </p:sp>
      <p:pic>
        <p:nvPicPr>
          <p:cNvPr id="83" name="Shape 83"/>
          <p:cNvPicPr preferRelativeResize="0"/>
          <p:nvPr/>
        </p:nvPicPr>
        <p:blipFill>
          <a:blip r:embed="rId3">
            <a:alphaModFix/>
          </a:blip>
          <a:stretch>
            <a:fillRect/>
          </a:stretch>
        </p:blipFill>
        <p:spPr>
          <a:xfrm>
            <a:off x="838675" y="1137775"/>
            <a:ext cx="7193555" cy="3943349"/>
          </a:xfrm>
          <a:prstGeom prst="rect">
            <a:avLst/>
          </a:prstGeom>
          <a:noFill/>
          <a:ln>
            <a:noFill/>
          </a:ln>
        </p:spPr>
      </p:pic>
      <p:sp>
        <p:nvSpPr>
          <p:cNvPr id="84" name="Shape 84"/>
          <p:cNvSpPr/>
          <p:nvPr/>
        </p:nvSpPr>
        <p:spPr>
          <a:xfrm rot="-5400000">
            <a:off x="667725" y="3714325"/>
            <a:ext cx="586199" cy="390900"/>
          </a:xfrm>
          <a:prstGeom prst="rect">
            <a:avLst/>
          </a:prstGeom>
          <a:solidFill>
            <a:schemeClr val="lt1"/>
          </a:solidFill>
          <a:ln>
            <a:noFill/>
          </a:ln>
        </p:spPr>
        <p:txBody>
          <a:bodyPr lIns="91425" tIns="91425" rIns="91425" bIns="91425" anchor="ctr" anchorCtr="0">
            <a:noAutofit/>
          </a:bodyPr>
          <a:lstStyle/>
          <a:p>
            <a:pPr>
              <a:spcBef>
                <a:spcPts val="0"/>
              </a:spcBef>
              <a:buNone/>
            </a:pPr>
            <a:r>
              <a:rPr lang="fi" b="1"/>
              <a:t>1000</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fi"/>
              <a:t>How to achieve these objectives?</a:t>
            </a:r>
          </a:p>
        </p:txBody>
      </p:sp>
      <p:sp>
        <p:nvSpPr>
          <p:cNvPr id="90" name="Shape 9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fi"/>
              <a:t>The sources of energy</a:t>
            </a:r>
          </a:p>
          <a:p>
            <a:pPr marL="457200" lvl="0" indent="-419100" rtl="0">
              <a:spcBef>
                <a:spcPts val="0"/>
              </a:spcBef>
              <a:buClr>
                <a:schemeClr val="dk1"/>
              </a:buClr>
              <a:buSzPct val="100000"/>
              <a:buFont typeface="Arial"/>
              <a:buChar char="●"/>
            </a:pPr>
            <a:r>
              <a:rPr lang="fi"/>
              <a:t>Efficiency of the energy production</a:t>
            </a:r>
          </a:p>
          <a:p>
            <a:pPr marL="457200" lvl="0" indent="-419100" rtl="0">
              <a:spcBef>
                <a:spcPts val="0"/>
              </a:spcBef>
              <a:buClr>
                <a:schemeClr val="dk1"/>
              </a:buClr>
              <a:buSzPct val="100000"/>
              <a:buFont typeface="Arial"/>
              <a:buChar char="●"/>
            </a:pPr>
            <a:r>
              <a:rPr lang="fi"/>
              <a:t>Energy saving in housing</a:t>
            </a:r>
          </a:p>
          <a:p>
            <a:pPr marL="457200" lvl="0" indent="-419100" rtl="0">
              <a:spcBef>
                <a:spcPts val="0"/>
              </a:spcBef>
              <a:buClr>
                <a:schemeClr val="dk1"/>
              </a:buClr>
              <a:buSzPct val="100000"/>
              <a:buFont typeface="Arial"/>
              <a:buChar char="●"/>
            </a:pPr>
            <a:r>
              <a:rPr lang="fi"/>
              <a:t>Means of transportation</a:t>
            </a:r>
          </a:p>
          <a:p>
            <a:pPr marL="457200" lvl="0" indent="-419100" rtl="0">
              <a:spcBef>
                <a:spcPts val="0"/>
              </a:spcBef>
              <a:buClr>
                <a:schemeClr val="dk1"/>
              </a:buClr>
              <a:buSzPct val="100000"/>
              <a:buFont typeface="Arial"/>
              <a:buChar char="●"/>
            </a:pPr>
            <a:r>
              <a:rPr lang="fi"/>
              <a:t>Dense urban structure</a:t>
            </a:r>
          </a:p>
          <a:p>
            <a:pPr marL="457200" lvl="0" indent="-419100">
              <a:spcBef>
                <a:spcPts val="0"/>
              </a:spcBef>
              <a:buClr>
                <a:schemeClr val="dk1"/>
              </a:buClr>
              <a:buSzPct val="100000"/>
              <a:buFont typeface="Arial"/>
              <a:buChar char="●"/>
            </a:pPr>
            <a:r>
              <a:rPr lang="fi"/>
              <a:t>Consumption habits</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a:blip r:embed="rId3">
            <a:alphaModFix/>
          </a:blip>
          <a:stretch>
            <a:fillRect/>
          </a:stretch>
        </p:blipFill>
        <p:spPr>
          <a:xfrm>
            <a:off x="5287675" y="1531524"/>
            <a:ext cx="3611974" cy="3611974"/>
          </a:xfrm>
          <a:prstGeom prst="rect">
            <a:avLst/>
          </a:prstGeom>
          <a:noFill/>
          <a:ln>
            <a:noFill/>
          </a:ln>
        </p:spPr>
      </p:pic>
      <p:sp>
        <p:nvSpPr>
          <p:cNvPr id="96" name="Shape 96"/>
          <p:cNvSpPr txBox="1">
            <a:spLocks noGrp="1"/>
          </p:cNvSpPr>
          <p:nvPr>
            <p:ph type="title"/>
          </p:nvPr>
        </p:nvSpPr>
        <p:spPr>
          <a:xfrm>
            <a:off x="316925" y="1063378"/>
            <a:ext cx="8229600" cy="857400"/>
          </a:xfrm>
          <a:prstGeom prst="rect">
            <a:avLst/>
          </a:prstGeom>
        </p:spPr>
        <p:txBody>
          <a:bodyPr lIns="91425" tIns="91425" rIns="91425" bIns="91425" anchor="b" anchorCtr="0">
            <a:noAutofit/>
          </a:bodyPr>
          <a:lstStyle/>
          <a:p>
            <a:pPr>
              <a:spcBef>
                <a:spcPts val="0"/>
              </a:spcBef>
              <a:buNone/>
            </a:pPr>
            <a:r>
              <a:rPr lang="fi"/>
              <a:t>Energy production in Helsinki: what are the important aspects for you? Why?</a:t>
            </a:r>
          </a:p>
        </p:txBody>
      </p:sp>
      <p:pic>
        <p:nvPicPr>
          <p:cNvPr id="97" name="Shape 97"/>
          <p:cNvPicPr preferRelativeResize="0"/>
          <p:nvPr/>
        </p:nvPicPr>
        <p:blipFill>
          <a:blip r:embed="rId4">
            <a:alphaModFix/>
          </a:blip>
          <a:stretch>
            <a:fillRect/>
          </a:stretch>
        </p:blipFill>
        <p:spPr>
          <a:xfrm>
            <a:off x="6528150" y="2700850"/>
            <a:ext cx="2466975" cy="1847850"/>
          </a:xfrm>
          <a:prstGeom prst="rect">
            <a:avLst/>
          </a:prstGeom>
          <a:noFill/>
          <a:ln>
            <a:noFill/>
          </a:ln>
        </p:spPr>
      </p:pic>
      <p:pic>
        <p:nvPicPr>
          <p:cNvPr id="98" name="Shape 98"/>
          <p:cNvPicPr preferRelativeResize="0"/>
          <p:nvPr/>
        </p:nvPicPr>
        <p:blipFill>
          <a:blip r:embed="rId5">
            <a:alphaModFix/>
          </a:blip>
          <a:stretch>
            <a:fillRect/>
          </a:stretch>
        </p:blipFill>
        <p:spPr>
          <a:xfrm>
            <a:off x="316925" y="1920775"/>
            <a:ext cx="2857500" cy="1600200"/>
          </a:xfrm>
          <a:prstGeom prst="rect">
            <a:avLst/>
          </a:prstGeom>
          <a:noFill/>
          <a:ln>
            <a:noFill/>
          </a:ln>
        </p:spPr>
      </p:pic>
      <p:pic>
        <p:nvPicPr>
          <p:cNvPr id="99" name="Shape 99"/>
          <p:cNvPicPr preferRelativeResize="0"/>
          <p:nvPr/>
        </p:nvPicPr>
        <p:blipFill>
          <a:blip r:embed="rId6">
            <a:alphaModFix/>
          </a:blip>
          <a:stretch>
            <a:fillRect/>
          </a:stretch>
        </p:blipFill>
        <p:spPr>
          <a:xfrm>
            <a:off x="757925" y="3106775"/>
            <a:ext cx="2619375" cy="1743075"/>
          </a:xfrm>
          <a:prstGeom prst="rect">
            <a:avLst/>
          </a:prstGeom>
          <a:noFill/>
          <a:ln>
            <a:noFill/>
          </a:ln>
        </p:spPr>
      </p:pic>
      <p:pic>
        <p:nvPicPr>
          <p:cNvPr id="100" name="Shape 100"/>
          <p:cNvPicPr preferRelativeResize="0"/>
          <p:nvPr/>
        </p:nvPicPr>
        <p:blipFill>
          <a:blip r:embed="rId7">
            <a:alphaModFix/>
          </a:blip>
          <a:stretch>
            <a:fillRect/>
          </a:stretch>
        </p:blipFill>
        <p:spPr>
          <a:xfrm>
            <a:off x="3281350" y="2124825"/>
            <a:ext cx="2581275" cy="17716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784</Words>
  <Application>Microsoft Office PowerPoint</Application>
  <PresentationFormat>Näytössä katseltava esitys (16:9)</PresentationFormat>
  <Paragraphs>116</Paragraphs>
  <Slides>19</Slides>
  <Notes>19</Notes>
  <HiddenSlides>0</HiddenSlides>
  <MMClips>0</MMClips>
  <ScaleCrop>false</ScaleCrop>
  <HeadingPairs>
    <vt:vector size="4" baseType="variant">
      <vt:variant>
        <vt:lpstr>Teema</vt:lpstr>
      </vt:variant>
      <vt:variant>
        <vt:i4>1</vt:i4>
      </vt:variant>
      <vt:variant>
        <vt:lpstr>Dian otsikot</vt:lpstr>
      </vt:variant>
      <vt:variant>
        <vt:i4>19</vt:i4>
      </vt:variant>
    </vt:vector>
  </HeadingPairs>
  <TitlesOfParts>
    <vt:vector size="20" baseType="lpstr">
      <vt:lpstr>simple-light</vt:lpstr>
      <vt:lpstr>Helsinki’s Climate Work and the Benefits of Open Assessment</vt:lpstr>
      <vt:lpstr>City of Helsinki</vt:lpstr>
      <vt:lpstr>PowerPoint-esitys</vt:lpstr>
      <vt:lpstr>District heating</vt:lpstr>
      <vt:lpstr>Electricity</vt:lpstr>
      <vt:lpstr>Climate objectives</vt:lpstr>
      <vt:lpstr>Reduction of emissions</vt:lpstr>
      <vt:lpstr>How to achieve these objectives?</vt:lpstr>
      <vt:lpstr>Energy production in Helsinki: what are the important aspects for you? Why?</vt:lpstr>
      <vt:lpstr>The most cost-efficient technologies?</vt:lpstr>
      <vt:lpstr>How I met Jouni</vt:lpstr>
      <vt:lpstr>Better processes and outcomes</vt:lpstr>
      <vt:lpstr>Involvement of people</vt:lpstr>
      <vt:lpstr>The benefits of open assessment</vt:lpstr>
      <vt:lpstr>The obstacles of open assessment</vt:lpstr>
      <vt:lpstr>PowerPoint-esitys</vt:lpstr>
      <vt:lpstr>Helsingin ilmastotiekartta</vt:lpstr>
      <vt:lpstr>PowerPoint-esitys</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Helsinki’s Climate Work and the Benefits of Open Assessment</dc:title>
  <dc:creator>Sonja</dc:creator>
  <cp:lastModifiedBy>Sonja</cp:lastModifiedBy>
  <cp:revision>1</cp:revision>
  <dcterms:modified xsi:type="dcterms:W3CDTF">2015-05-12T07:07:32Z</dcterms:modified>
</cp:coreProperties>
</file>