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19" r:id="rId3"/>
    <p:sldId id="320" r:id="rId4"/>
    <p:sldId id="341" r:id="rId5"/>
    <p:sldId id="321" r:id="rId6"/>
    <p:sldId id="311" r:id="rId7"/>
    <p:sldId id="299" r:id="rId8"/>
    <p:sldId id="338" r:id="rId9"/>
    <p:sldId id="312" r:id="rId10"/>
    <p:sldId id="314" r:id="rId11"/>
    <p:sldId id="317" r:id="rId12"/>
    <p:sldId id="297" r:id="rId13"/>
    <p:sldId id="298" r:id="rId14"/>
    <p:sldId id="325" r:id="rId15"/>
    <p:sldId id="326" r:id="rId16"/>
    <p:sldId id="273" r:id="rId17"/>
    <p:sldId id="315" r:id="rId18"/>
    <p:sldId id="334" r:id="rId19"/>
    <p:sldId id="322" r:id="rId20"/>
    <p:sldId id="263" r:id="rId21"/>
    <p:sldId id="264" r:id="rId22"/>
    <p:sldId id="270" r:id="rId23"/>
    <p:sldId id="265" r:id="rId24"/>
    <p:sldId id="318" r:id="rId25"/>
    <p:sldId id="301" r:id="rId26"/>
    <p:sldId id="294" r:id="rId27"/>
    <p:sldId id="295" r:id="rId28"/>
    <p:sldId id="303" r:id="rId29"/>
    <p:sldId id="266" r:id="rId30"/>
    <p:sldId id="307" r:id="rId31"/>
    <p:sldId id="335" r:id="rId32"/>
    <p:sldId id="336" r:id="rId33"/>
    <p:sldId id="337" r:id="rId34"/>
    <p:sldId id="310" r:id="rId35"/>
    <p:sldId id="333" r:id="rId36"/>
    <p:sldId id="268" r:id="rId37"/>
    <p:sldId id="330" r:id="rId38"/>
    <p:sldId id="339" r:id="rId39"/>
    <p:sldId id="345" r:id="rId40"/>
    <p:sldId id="342" r:id="rId41"/>
    <p:sldId id="343" r:id="rId42"/>
    <p:sldId id="344" r:id="rId43"/>
    <p:sldId id="347" r:id="rId44"/>
    <p:sldId id="288" r:id="rId45"/>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B10F"/>
    <a:srgbClr val="14A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4926" autoAdjust="0"/>
    <p:restoredTop sz="94660"/>
  </p:normalViewPr>
  <p:slideViewPr>
    <p:cSldViewPr>
      <p:cViewPr varScale="1">
        <p:scale>
          <a:sx n="70" d="100"/>
          <a:sy n="70" d="100"/>
        </p:scale>
        <p:origin x="-1140" y="-102"/>
      </p:cViewPr>
      <p:guideLst>
        <p:guide orient="horz" pos="2160"/>
        <p:guide pos="2880"/>
      </p:guideLst>
    </p:cSldViewPr>
  </p:slideViewPr>
  <p:notesTextViewPr>
    <p:cViewPr>
      <p:scale>
        <a:sx n="1" d="1"/>
        <a:sy n="1" d="1"/>
      </p:scale>
      <p:origin x="0" y="0"/>
    </p:cViewPr>
  </p:notesTextViewPr>
  <p:sorterViewPr>
    <p:cViewPr>
      <p:scale>
        <a:sx n="100" d="100"/>
        <a:sy n="100" d="100"/>
      </p:scale>
      <p:origin x="0" y="32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AADATA\MODELS\samu%20bayesfigure%20superp.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HY-Data\SKUIKKA\kalvoja\normalplot%20withtout%20scales%20figure.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HY-Data\SKUIKKA\kalvoja\normalplot%20withtout%20scales%20figure.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HY-Data\SKUIKKA\kalvoja\normalplot%20withtout%20scales%20figur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44546637552659E-2"/>
          <c:y val="0.12490008748906389"/>
          <c:w val="0.89676190476190376"/>
          <c:h val="0.71205144356955585"/>
        </c:manualLayout>
      </c:layout>
      <c:scatterChart>
        <c:scatterStyle val="smoothMarker"/>
        <c:varyColors val="0"/>
        <c:ser>
          <c:idx val="0"/>
          <c:order val="0"/>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Sheet1!$F$5:$V$5</c:f>
              <c:numCache>
                <c:formatCode>General</c:formatCode>
                <c:ptCount val="17"/>
                <c:pt idx="0">
                  <c:v>4.938604018734714E-4</c:v>
                </c:pt>
                <c:pt idx="1">
                  <c:v>1.8268833533879728E-3</c:v>
                </c:pt>
                <c:pt idx="2">
                  <c:v>5.6217497726163378E-3</c:v>
                </c:pt>
                <c:pt idx="3">
                  <c:v>1.4390844582682919E-2</c:v>
                </c:pt>
                <c:pt idx="4">
                  <c:v>3.0644683080410066E-2</c:v>
                </c:pt>
                <c:pt idx="5">
                  <c:v>5.4284777888014508E-2</c:v>
                </c:pt>
                <c:pt idx="6">
                  <c:v>7.9993569327467165E-2</c:v>
                </c:pt>
                <c:pt idx="7">
                  <c:v>9.8058707663409767E-2</c:v>
                </c:pt>
                <c:pt idx="8">
                  <c:v>9.9993399745723743E-2</c:v>
                </c:pt>
                <c:pt idx="9">
                  <c:v>8.4822405232441431E-2</c:v>
                </c:pt>
                <c:pt idx="10">
                  <c:v>5.9855479095231236E-2</c:v>
                </c:pt>
                <c:pt idx="11">
                  <c:v>3.5135919136229959E-2</c:v>
                </c:pt>
                <c:pt idx="12">
                  <c:v>1.7157452529395198E-2</c:v>
                </c:pt>
                <c:pt idx="13">
                  <c:v>6.9696083247890381E-3</c:v>
                </c:pt>
                <c:pt idx="14">
                  <c:v>2.3551469945423272E-3</c:v>
                </c:pt>
                <c:pt idx="15">
                  <c:v>6.6203621011710575E-4</c:v>
                </c:pt>
                <c:pt idx="16">
                  <c:v>1.5481019180911893E-4</c:v>
                </c:pt>
              </c:numCache>
            </c:numRef>
          </c:yVal>
          <c:smooth val="1"/>
        </c:ser>
        <c:ser>
          <c:idx val="1"/>
          <c:order val="1"/>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Sheet1!$F$6:$V$6</c:f>
              <c:numCache>
                <c:formatCode>General</c:formatCode>
                <c:ptCount val="17"/>
                <c:pt idx="0">
                  <c:v>5.6762211712091041E-7</c:v>
                </c:pt>
                <c:pt idx="1">
                  <c:v>1.196500625261895E-5</c:v>
                </c:pt>
                <c:pt idx="2">
                  <c:v>1.6490554385582723E-4</c:v>
                </c:pt>
                <c:pt idx="3">
                  <c:v>1.4860255891393861E-3</c:v>
                </c:pt>
                <c:pt idx="4">
                  <c:v>8.7556022731454398E-3</c:v>
                </c:pt>
                <c:pt idx="5">
                  <c:v>3.3729854536239785E-2</c:v>
                </c:pt>
                <c:pt idx="6">
                  <c:v>8.4959435220004528E-2</c:v>
                </c:pt>
                <c:pt idx="7">
                  <c:v>0.13991925069858654</c:v>
                </c:pt>
                <c:pt idx="8">
                  <c:v>0.15066488009269419</c:v>
                </c:pt>
                <c:pt idx="9">
                  <c:v>0.10607555076843833</c:v>
                </c:pt>
                <c:pt idx="10">
                  <c:v>4.8830060915115998E-2</c:v>
                </c:pt>
                <c:pt idx="11">
                  <c:v>1.4696974554920476E-2</c:v>
                </c:pt>
                <c:pt idx="12">
                  <c:v>2.8922599514955038E-3</c:v>
                </c:pt>
                <c:pt idx="13">
                  <c:v>3.7214776178704108E-4</c:v>
                </c:pt>
                <c:pt idx="14">
                  <c:v>3.130849591140035E-5</c:v>
                </c:pt>
                <c:pt idx="15">
                  <c:v>1.7221766739649763E-6</c:v>
                </c:pt>
                <c:pt idx="16">
                  <c:v>6.193867442327919E-8</c:v>
                </c:pt>
              </c:numCache>
            </c:numRef>
          </c:yVal>
          <c:smooth val="1"/>
        </c:ser>
        <c:ser>
          <c:idx val="2"/>
          <c:order val="2"/>
          <c:spPr>
            <a:ln>
              <a:solidFill>
                <a:srgbClr val="4F81BD">
                  <a:alpha val="18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Sheet1!$F$7:$V$7</c:f>
              <c:numCache>
                <c:formatCode>General</c:formatCode>
                <c:ptCount val="17"/>
                <c:pt idx="0">
                  <c:v>5.1233150546711401E-6</c:v>
                </c:pt>
                <c:pt idx="1">
                  <c:v>5.5027563131172349E-5</c:v>
                </c:pt>
                <c:pt idx="2">
                  <c:v>4.3117470950157104E-4</c:v>
                </c:pt>
                <c:pt idx="3">
                  <c:v>2.4647340195888012E-3</c:v>
                </c:pt>
                <c:pt idx="4">
                  <c:v>1.0278520842819355E-2</c:v>
                </c:pt>
                <c:pt idx="5">
                  <c:v>3.1270509947461091E-2</c:v>
                </c:pt>
                <c:pt idx="6">
                  <c:v>6.9403774119354555E-2</c:v>
                </c:pt>
                <c:pt idx="7">
                  <c:v>0.11237636837779159</c:v>
                </c:pt>
                <c:pt idx="8">
                  <c:v>0.13274271002701091</c:v>
                </c:pt>
                <c:pt idx="9">
                  <c:v>0.1143905499304417</c:v>
                </c:pt>
                <c:pt idx="10">
                  <c:v>7.1913991971004773E-2</c:v>
                </c:pt>
                <c:pt idx="11">
                  <c:v>3.2982261297187405E-2</c:v>
                </c:pt>
                <c:pt idx="12">
                  <c:v>1.1035480306397841E-2</c:v>
                </c:pt>
                <c:pt idx="13">
                  <c:v>2.6936789563068502E-3</c:v>
                </c:pt>
                <c:pt idx="14">
                  <c:v>4.7967182348063252E-4</c:v>
                </c:pt>
                <c:pt idx="15">
                  <c:v>6.2314105364616812E-5</c:v>
                </c:pt>
                <c:pt idx="16">
                  <c:v>5.9057125101510725E-6</c:v>
                </c:pt>
              </c:numCache>
            </c:numRef>
          </c:yVal>
          <c:smooth val="1"/>
        </c:ser>
        <c:ser>
          <c:idx val="3"/>
          <c:order val="3"/>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Sheet1!$F$8:$V$8</c:f>
              <c:numCache>
                <c:formatCode>General</c:formatCode>
                <c:ptCount val="17"/>
                <c:pt idx="0">
                  <c:v>3.6918002919595137E-23</c:v>
                </c:pt>
                <c:pt idx="1">
                  <c:v>7.7713290983154782E-18</c:v>
                </c:pt>
                <c:pt idx="2">
                  <c:v>2.9824390673481511E-13</c:v>
                </c:pt>
                <c:pt idx="3">
                  <c:v>2.0867337314685051E-9</c:v>
                </c:pt>
                <c:pt idx="4">
                  <c:v>2.6618383085442425E-6</c:v>
                </c:pt>
                <c:pt idx="5">
                  <c:v>6.1903539778894879E-4</c:v>
                </c:pt>
                <c:pt idx="6">
                  <c:v>2.6246323301224412E-2</c:v>
                </c:pt>
                <c:pt idx="7">
                  <c:v>0.20288065698987637</c:v>
                </c:pt>
                <c:pt idx="8">
                  <c:v>0.28591174024658794</c:v>
                </c:pt>
                <c:pt idx="9">
                  <c:v>7.3458577343832349E-2</c:v>
                </c:pt>
                <c:pt idx="10">
                  <c:v>3.4409013003601011E-3</c:v>
                </c:pt>
                <c:pt idx="11">
                  <c:v>2.9384688789183132E-5</c:v>
                </c:pt>
                <c:pt idx="12">
                  <c:v>4.5749795120282371E-8</c:v>
                </c:pt>
                <c:pt idx="13">
                  <c:v>1.2986029630055532E-11</c:v>
                </c:pt>
                <c:pt idx="14">
                  <c:v>6.7202093621127457E-16</c:v>
                </c:pt>
                <c:pt idx="15">
                  <c:v>6.3402793786834711E-21</c:v>
                </c:pt>
                <c:pt idx="16">
                  <c:v>1.0905690409707172E-26</c:v>
                </c:pt>
              </c:numCache>
            </c:numRef>
          </c:yVal>
          <c:smooth val="1"/>
        </c:ser>
        <c:ser>
          <c:idx val="4"/>
          <c:order val="4"/>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Sheet1!$F$9:$V$9</c:f>
              <c:numCache>
                <c:formatCode>General</c:formatCode>
                <c:ptCount val="17"/>
                <c:pt idx="0">
                  <c:v>4.2125344085499619E-4</c:v>
                </c:pt>
                <c:pt idx="1">
                  <c:v>1.623586172743654E-3</c:v>
                </c:pt>
                <c:pt idx="2">
                  <c:v>5.1768826512621534E-3</c:v>
                </c:pt>
                <c:pt idx="3">
                  <c:v>1.3655964873966435E-2</c:v>
                </c:pt>
                <c:pt idx="4">
                  <c:v>2.980146097640941E-2</c:v>
                </c:pt>
                <c:pt idx="5">
                  <c:v>5.3803907012352908E-2</c:v>
                </c:pt>
                <c:pt idx="6">
                  <c:v>8.0362079340398074E-2</c:v>
                </c:pt>
                <c:pt idx="7">
                  <c:v>9.9300082951417235E-2</c:v>
                </c:pt>
                <c:pt idx="8">
                  <c:v>0.10151007554736648</c:v>
                </c:pt>
                <c:pt idx="9">
                  <c:v>8.5847921462943205E-2</c:v>
                </c:pt>
                <c:pt idx="10">
                  <c:v>6.006362119380914E-2</c:v>
                </c:pt>
                <c:pt idx="11">
                  <c:v>3.4765968571525814E-2</c:v>
                </c:pt>
                <c:pt idx="12">
                  <c:v>1.6647853610883057E-2</c:v>
                </c:pt>
                <c:pt idx="13">
                  <c:v>6.5951284321582827E-3</c:v>
                </c:pt>
                <c:pt idx="14">
                  <c:v>2.1614707366298092E-3</c:v>
                </c:pt>
                <c:pt idx="15">
                  <c:v>5.8605254578042811E-4</c:v>
                </c:pt>
                <c:pt idx="16">
                  <c:v>1.3145734216685987E-4</c:v>
                </c:pt>
              </c:numCache>
            </c:numRef>
          </c:yVal>
          <c:smooth val="1"/>
        </c:ser>
        <c:ser>
          <c:idx val="5"/>
          <c:order val="5"/>
          <c:spPr>
            <a:ln>
              <a:solidFill>
                <a:srgbClr val="4F81BD">
                  <a:alpha val="18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Sheet1!$F$10:$V$10</c:f>
              <c:numCache>
                <c:formatCode>General</c:formatCode>
                <c:ptCount val="17"/>
                <c:pt idx="0">
                  <c:v>9.5299929073628716E-8</c:v>
                </c:pt>
                <c:pt idx="1">
                  <c:v>3.0221986266695655E-6</c:v>
                </c:pt>
                <c:pt idx="2">
                  <c:v>5.9572693485709164E-5</c:v>
                </c:pt>
                <c:pt idx="3">
                  <c:v>7.2990321266230959E-4</c:v>
                </c:pt>
                <c:pt idx="4">
                  <c:v>5.5587497129427543E-3</c:v>
                </c:pt>
                <c:pt idx="5">
                  <c:v>2.6313751619217288E-2</c:v>
                </c:pt>
                <c:pt idx="6">
                  <c:v>7.7425180777732597E-2</c:v>
                </c:pt>
                <c:pt idx="7">
                  <c:v>0.14160399017090841</c:v>
                </c:pt>
                <c:pt idx="8">
                  <c:v>0.16097652963586795</c:v>
                </c:pt>
                <c:pt idx="9">
                  <c:v>0.11374791269407761</c:v>
                </c:pt>
                <c:pt idx="10">
                  <c:v>4.9959503941845167E-2</c:v>
                </c:pt>
                <c:pt idx="11">
                  <c:v>1.3639128001214959E-2</c:v>
                </c:pt>
                <c:pt idx="12">
                  <c:v>2.3144558408082576E-3</c:v>
                </c:pt>
                <c:pt idx="13">
                  <c:v>2.4412092050650079E-4</c:v>
                </c:pt>
                <c:pt idx="14">
                  <c:v>1.6004971491573352E-5</c:v>
                </c:pt>
                <c:pt idx="15">
                  <c:v>6.5222676553549452E-7</c:v>
                </c:pt>
                <c:pt idx="16">
                  <c:v>1.65209925481563E-8</c:v>
                </c:pt>
              </c:numCache>
            </c:numRef>
          </c:yVal>
          <c:smooth val="1"/>
        </c:ser>
        <c:ser>
          <c:idx val="6"/>
          <c:order val="6"/>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Sheet1!$F$11:$V$11</c:f>
              <c:numCache>
                <c:formatCode>General</c:formatCode>
                <c:ptCount val="17"/>
                <c:pt idx="0">
                  <c:v>3.0487428278244374E-4</c:v>
                </c:pt>
                <c:pt idx="1">
                  <c:v>1.3098803744523875E-3</c:v>
                </c:pt>
                <c:pt idx="2">
                  <c:v>4.5718079895532603E-3</c:v>
                </c:pt>
                <c:pt idx="3">
                  <c:v>1.2962531732876774E-2</c:v>
                </c:pt>
                <c:pt idx="4">
                  <c:v>2.9856382515608897E-2</c:v>
                </c:pt>
                <c:pt idx="5">
                  <c:v>5.5863744560169612E-2</c:v>
                </c:pt>
                <c:pt idx="6">
                  <c:v>8.4911869636901893E-2</c:v>
                </c:pt>
                <c:pt idx="7">
                  <c:v>0.10484609678794525</c:v>
                </c:pt>
                <c:pt idx="8">
                  <c:v>0.1051675203430447</c:v>
                </c:pt>
                <c:pt idx="9">
                  <c:v>8.5695201540235577E-2</c:v>
                </c:pt>
                <c:pt idx="10">
                  <c:v>5.6725310027983665E-2</c:v>
                </c:pt>
                <c:pt idx="11">
                  <c:v>3.0503014077569789E-2</c:v>
                </c:pt>
                <c:pt idx="12">
                  <c:v>1.3324598618933326E-2</c:v>
                </c:pt>
                <c:pt idx="13">
                  <c:v>4.7283652745184713E-3</c:v>
                </c:pt>
                <c:pt idx="14">
                  <c:v>1.3630550815607995E-3</c:v>
                </c:pt>
                <c:pt idx="15">
                  <c:v>3.1919883421094411E-4</c:v>
                </c:pt>
                <c:pt idx="16">
                  <c:v>6.0723205622783457E-5</c:v>
                </c:pt>
              </c:numCache>
            </c:numRef>
          </c:yVal>
          <c:smooth val="1"/>
        </c:ser>
        <c:ser>
          <c:idx val="7"/>
          <c:order val="7"/>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Sheet1!$F$12:$V$12</c:f>
              <c:numCache>
                <c:formatCode>General</c:formatCode>
                <c:ptCount val="17"/>
                <c:pt idx="0">
                  <c:v>2.0584482836972883E-4</c:v>
                </c:pt>
                <c:pt idx="1">
                  <c:v>9.6491629904350677E-4</c:v>
                </c:pt>
                <c:pt idx="2">
                  <c:v>3.6385784617771234E-3</c:v>
                </c:pt>
                <c:pt idx="3">
                  <c:v>1.1037386897242724E-2</c:v>
                </c:pt>
                <c:pt idx="4">
                  <c:v>2.6933525706526015E-2</c:v>
                </c:pt>
                <c:pt idx="5">
                  <c:v>5.2870396771052465E-2</c:v>
                </c:pt>
                <c:pt idx="6">
                  <c:v>8.3488056454586249E-2</c:v>
                </c:pt>
                <c:pt idx="7">
                  <c:v>0.10605436608721602</c:v>
                </c:pt>
                <c:pt idx="8">
                  <c:v>0.1083740175901019</c:v>
                </c:pt>
                <c:pt idx="9">
                  <c:v>8.9086975457111348E-2</c:v>
                </c:pt>
                <c:pt idx="10">
                  <c:v>5.8910902440234419E-2</c:v>
                </c:pt>
                <c:pt idx="11">
                  <c:v>3.1337875902762394E-2</c:v>
                </c:pt>
                <c:pt idx="12">
                  <c:v>1.3410218592337026E-2</c:v>
                </c:pt>
                <c:pt idx="13">
                  <c:v>4.6163058783165178E-3</c:v>
                </c:pt>
                <c:pt idx="14">
                  <c:v>1.2783380560459567E-3</c:v>
                </c:pt>
                <c:pt idx="15">
                  <c:v>2.8476674971621136E-4</c:v>
                </c:pt>
                <c:pt idx="16">
                  <c:v>5.1029963586971813E-5</c:v>
                </c:pt>
              </c:numCache>
            </c:numRef>
          </c:yVal>
          <c:smooth val="1"/>
        </c:ser>
        <c:ser>
          <c:idx val="8"/>
          <c:order val="8"/>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Sheet1!$F$13:$V$13</c:f>
              <c:numCache>
                <c:formatCode>General</c:formatCode>
                <c:ptCount val="17"/>
                <c:pt idx="0">
                  <c:v>4.189648959707932E-13</c:v>
                </c:pt>
                <c:pt idx="1">
                  <c:v>2.7359524278192597E-10</c:v>
                </c:pt>
                <c:pt idx="2">
                  <c:v>7.3496460607605849E-8</c:v>
                </c:pt>
                <c:pt idx="3">
                  <c:v>8.1217812167208728E-6</c:v>
                </c:pt>
                <c:pt idx="4">
                  <c:v>3.6920121822277827E-4</c:v>
                </c:pt>
                <c:pt idx="5">
                  <c:v>6.9040184317900313E-3</c:v>
                </c:pt>
                <c:pt idx="6">
                  <c:v>5.3108952631688862E-2</c:v>
                </c:pt>
                <c:pt idx="7">
                  <c:v>0.16805851011575418</c:v>
                </c:pt>
                <c:pt idx="8">
                  <c:v>0.21876621819258829</c:v>
                </c:pt>
                <c:pt idx="9">
                  <c:v>0.11714587137170619</c:v>
                </c:pt>
                <c:pt idx="10">
                  <c:v>2.5804811612672795E-2</c:v>
                </c:pt>
                <c:pt idx="11">
                  <c:v>2.3383061739692835E-3</c:v>
                </c:pt>
                <c:pt idx="12">
                  <c:v>8.7162371435974456E-5</c:v>
                </c:pt>
                <c:pt idx="13">
                  <c:v>1.3365452804691205E-6</c:v>
                </c:pt>
                <c:pt idx="14">
                  <c:v>8.4307321857255743E-9</c:v>
                </c:pt>
                <c:pt idx="15">
                  <c:v>2.1876300893287426E-11</c:v>
                </c:pt>
                <c:pt idx="16">
                  <c:v>2.3351213820641169E-14</c:v>
                </c:pt>
              </c:numCache>
            </c:numRef>
          </c:yVal>
          <c:smooth val="1"/>
        </c:ser>
        <c:ser>
          <c:idx val="9"/>
          <c:order val="9"/>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Sheet1!$F$14:$V$14</c:f>
              <c:numCache>
                <c:formatCode>General</c:formatCode>
                <c:ptCount val="17"/>
                <c:pt idx="0">
                  <c:v>3.4445690166157163E-7</c:v>
                </c:pt>
                <c:pt idx="1">
                  <c:v>7.5805419414870254E-6</c:v>
                </c:pt>
                <c:pt idx="2">
                  <c:v>1.09730705036503E-4</c:v>
                </c:pt>
                <c:pt idx="3">
                  <c:v>1.0447650474373724E-3</c:v>
                </c:pt>
                <c:pt idx="4">
                  <c:v>6.5429206099094474E-3</c:v>
                </c:pt>
                <c:pt idx="5">
                  <c:v>2.6951765365207412E-2</c:v>
                </c:pt>
                <c:pt idx="6">
                  <c:v>7.3023952204303091E-2</c:v>
                </c:pt>
                <c:pt idx="7">
                  <c:v>0.13013856145028838</c:v>
                </c:pt>
                <c:pt idx="8">
                  <c:v>0.15254894901361621</c:v>
                </c:pt>
                <c:pt idx="9">
                  <c:v>0.1176183245514832</c:v>
                </c:pt>
                <c:pt idx="10">
                  <c:v>5.9649019336573482E-2</c:v>
                </c:pt>
                <c:pt idx="11">
                  <c:v>1.9897301370431341E-2</c:v>
                </c:pt>
                <c:pt idx="12">
                  <c:v>4.3656367677953134E-3</c:v>
                </c:pt>
                <c:pt idx="13">
                  <c:v>6.3003339450128895E-4</c:v>
                </c:pt>
                <c:pt idx="14">
                  <c:v>5.9805632971528355E-5</c:v>
                </c:pt>
                <c:pt idx="15">
                  <c:v>3.7340760907677014E-6</c:v>
                </c:pt>
                <c:pt idx="16">
                  <c:v>1.5335106143525663E-7</c:v>
                </c:pt>
              </c:numCache>
            </c:numRef>
          </c:yVal>
          <c:smooth val="1"/>
        </c:ser>
        <c:ser>
          <c:idx val="10"/>
          <c:order val="10"/>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Sheet1!$F$15:$V$15</c:f>
              <c:numCache>
                <c:formatCode>General</c:formatCode>
                <c:ptCount val="17"/>
                <c:pt idx="0">
                  <c:v>6.7704183941928516E-5</c:v>
                </c:pt>
                <c:pt idx="1">
                  <c:v>3.9897208935664241E-4</c:v>
                </c:pt>
                <c:pt idx="2">
                  <c:v>1.8477372400376964E-3</c:v>
                </c:pt>
                <c:pt idx="3">
                  <c:v>6.7252525538922031E-3</c:v>
                </c:pt>
                <c:pt idx="4">
                  <c:v>1.9237457516982734E-2</c:v>
                </c:pt>
                <c:pt idx="5">
                  <c:v>4.3247144654287459E-2</c:v>
                </c:pt>
                <c:pt idx="6">
                  <c:v>7.6407834883258571E-2</c:v>
                </c:pt>
                <c:pt idx="7">
                  <c:v>0.1060935636910096</c:v>
                </c:pt>
                <c:pt idx="8">
                  <c:v>0.11577395541183247</c:v>
                </c:pt>
                <c:pt idx="9">
                  <c:v>9.928951612367834E-2</c:v>
                </c:pt>
                <c:pt idx="10">
                  <c:v>6.6921644829331578E-2</c:v>
                </c:pt>
                <c:pt idx="11">
                  <c:v>3.544871596529698E-2</c:v>
                </c:pt>
                <c:pt idx="12">
                  <c:v>1.4757238630952102E-2</c:v>
                </c:pt>
                <c:pt idx="13">
                  <c:v>4.8281458503560771E-3</c:v>
                </c:pt>
                <c:pt idx="14">
                  <c:v>1.2414417630457839E-3</c:v>
                </c:pt>
                <c:pt idx="15">
                  <c:v>2.5086669661080141E-4</c:v>
                </c:pt>
                <c:pt idx="16">
                  <c:v>3.9841011907304339E-5</c:v>
                </c:pt>
              </c:numCache>
            </c:numRef>
          </c:yVal>
          <c:smooth val="1"/>
        </c:ser>
        <c:ser>
          <c:idx val="11"/>
          <c:order val="11"/>
          <c:spPr>
            <a:ln>
              <a:solidFill>
                <a:srgbClr val="4F81BD">
                  <a:alpha val="18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Sheet1!$F$16:$V$16</c:f>
              <c:numCache>
                <c:formatCode>General</c:formatCode>
                <c:ptCount val="17"/>
                <c:pt idx="0">
                  <c:v>2.047874887884764E-6</c:v>
                </c:pt>
                <c:pt idx="1">
                  <c:v>2.7022760658929483E-5</c:v>
                </c:pt>
                <c:pt idx="2">
                  <c:v>2.5377543929718037E-4</c:v>
                </c:pt>
                <c:pt idx="3">
                  <c:v>1.696145252410206E-3</c:v>
                </c:pt>
                <c:pt idx="4">
                  <c:v>8.0680777227284447E-3</c:v>
                </c:pt>
                <c:pt idx="5">
                  <c:v>2.7313080504702145E-2</c:v>
                </c:pt>
                <c:pt idx="6">
                  <c:v>6.5805906433220193E-2</c:v>
                </c:pt>
                <c:pt idx="7">
                  <c:v>0.11283728962987143</c:v>
                </c:pt>
                <c:pt idx="8">
                  <c:v>0.13770001744275323</c:v>
                </c:pt>
                <c:pt idx="9">
                  <c:v>0.11959387121347315</c:v>
                </c:pt>
                <c:pt idx="10">
                  <c:v>7.392263383221491E-2</c:v>
                </c:pt>
                <c:pt idx="11">
                  <c:v>3.2519175038463223E-2</c:v>
                </c:pt>
                <c:pt idx="12">
                  <c:v>1.018111133002168E-2</c:v>
                </c:pt>
                <c:pt idx="13">
                  <c:v>2.2685295071175524E-3</c:v>
                </c:pt>
                <c:pt idx="14">
                  <c:v>3.5973878044011658E-4</c:v>
                </c:pt>
                <c:pt idx="15">
                  <c:v>4.059977836604269E-5</c:v>
                </c:pt>
                <c:pt idx="16">
                  <c:v>3.2610213853318067E-6</c:v>
                </c:pt>
              </c:numCache>
            </c:numRef>
          </c:yVal>
          <c:smooth val="1"/>
        </c:ser>
        <c:ser>
          <c:idx val="12"/>
          <c:order val="12"/>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Sheet1!$F$17:$V$17</c:f>
              <c:numCache>
                <c:formatCode>General</c:formatCode>
                <c:ptCount val="17"/>
                <c:pt idx="0">
                  <c:v>1.1278473287588065E-5</c:v>
                </c:pt>
                <c:pt idx="1">
                  <c:v>1.2311448941348371E-4</c:v>
                </c:pt>
                <c:pt idx="2">
                  <c:v>9.4799274640522283E-4</c:v>
                </c:pt>
                <c:pt idx="3">
                  <c:v>5.14917738737025E-3</c:v>
                </c:pt>
                <c:pt idx="4">
                  <c:v>1.9729118685990636E-2</c:v>
                </c:pt>
                <c:pt idx="5">
                  <c:v>5.33229920535567E-2</c:v>
                </c:pt>
                <c:pt idx="6">
                  <c:v>0.10166192491702294</c:v>
                </c:pt>
                <c:pt idx="7">
                  <c:v>0.13672223200880221</c:v>
                </c:pt>
                <c:pt idx="8">
                  <c:v>0.12970506742583141</c:v>
                </c:pt>
                <c:pt idx="9">
                  <c:v>8.6798404245353067E-2</c:v>
                </c:pt>
                <c:pt idx="10">
                  <c:v>4.0973544117155203E-2</c:v>
                </c:pt>
                <c:pt idx="11">
                  <c:v>1.364370479709996E-2</c:v>
                </c:pt>
                <c:pt idx="12">
                  <c:v>3.2047790310244448E-3</c:v>
                </c:pt>
                <c:pt idx="13">
                  <c:v>5.3100774990129873E-4</c:v>
                </c:pt>
                <c:pt idx="14">
                  <c:v>6.2064122822946035E-5</c:v>
                </c:pt>
                <c:pt idx="15">
                  <c:v>5.1170230926725448E-6</c:v>
                </c:pt>
                <c:pt idx="16">
                  <c:v>2.9759876535124163E-7</c:v>
                </c:pt>
              </c:numCache>
            </c:numRef>
          </c:yVal>
          <c:smooth val="1"/>
        </c:ser>
        <c:ser>
          <c:idx val="13"/>
          <c:order val="13"/>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Sheet1!$F$18:$V$18</c:f>
              <c:numCache>
                <c:formatCode>General</c:formatCode>
                <c:ptCount val="17"/>
                <c:pt idx="0">
                  <c:v>2.0839513048364099E-8</c:v>
                </c:pt>
                <c:pt idx="1">
                  <c:v>1.2247139165681446E-6</c:v>
                </c:pt>
                <c:pt idx="2">
                  <c:v>3.9581040459940858E-5</c:v>
                </c:pt>
                <c:pt idx="3">
                  <c:v>7.0346942601397873E-4</c:v>
                </c:pt>
                <c:pt idx="4">
                  <c:v>6.8755701124704376E-3</c:v>
                </c:pt>
                <c:pt idx="5">
                  <c:v>3.6955379840565648E-2</c:v>
                </c:pt>
                <c:pt idx="6">
                  <c:v>0.1092325552683257</c:v>
                </c:pt>
                <c:pt idx="7">
                  <c:v>0.17755462246466222</c:v>
                </c:pt>
                <c:pt idx="8">
                  <c:v>0.15871476871910853</c:v>
                </c:pt>
                <c:pt idx="9">
                  <c:v>7.8020398691026824E-2</c:v>
                </c:pt>
                <c:pt idx="10">
                  <c:v>2.1091353818413372E-2</c:v>
                </c:pt>
                <c:pt idx="11">
                  <c:v>3.1354957509870879E-3</c:v>
                </c:pt>
                <c:pt idx="12">
                  <c:v>2.5633826660297624E-4</c:v>
                </c:pt>
                <c:pt idx="13">
                  <c:v>1.1524607337745239E-5</c:v>
                </c:pt>
                <c:pt idx="14">
                  <c:v>2.8493401546389094E-7</c:v>
                </c:pt>
                <c:pt idx="15">
                  <c:v>3.8740741338764534E-9</c:v>
                </c:pt>
                <c:pt idx="16">
                  <c:v>2.8966566704354308E-11</c:v>
                </c:pt>
              </c:numCache>
            </c:numRef>
          </c:yVal>
          <c:smooth val="1"/>
        </c:ser>
        <c:ser>
          <c:idx val="14"/>
          <c:order val="14"/>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Sheet1!$F$19:$V$19</c:f>
              <c:numCache>
                <c:formatCode>General</c:formatCode>
                <c:ptCount val="17"/>
                <c:pt idx="0">
                  <c:v>2.1270781041108752E-4</c:v>
                </c:pt>
                <c:pt idx="1">
                  <c:v>9.6323852675821121E-4</c:v>
                </c:pt>
                <c:pt idx="2">
                  <c:v>3.5382751737660007E-3</c:v>
                </c:pt>
                <c:pt idx="3">
                  <c:v>1.0542818218019839E-2</c:v>
                </c:pt>
                <c:pt idx="4">
                  <c:v>2.5481746106585015E-2</c:v>
                </c:pt>
                <c:pt idx="5">
                  <c:v>4.9958455423327719E-2</c:v>
                </c:pt>
                <c:pt idx="6">
                  <c:v>7.9450415717426892E-2</c:v>
                </c:pt>
                <c:pt idx="7">
                  <c:v>0.10249217226978273</c:v>
                </c:pt>
                <c:pt idx="8">
                  <c:v>0.10724883282207615</c:v>
                </c:pt>
                <c:pt idx="9">
                  <c:v>9.1033618070003014E-2</c:v>
                </c:pt>
                <c:pt idx="10">
                  <c:v>6.2678469878750878E-2</c:v>
                </c:pt>
                <c:pt idx="11">
                  <c:v>3.5005986465372556E-2</c:v>
                </c:pt>
                <c:pt idx="12">
                  <c:v>1.5858919985938531E-2</c:v>
                </c:pt>
                <c:pt idx="13">
                  <c:v>5.8279021050928912E-3</c:v>
                </c:pt>
                <c:pt idx="14">
                  <c:v>1.7372336813597105E-3</c:v>
                </c:pt>
                <c:pt idx="15">
                  <c:v>4.2006024983386333E-4</c:v>
                </c:pt>
                <c:pt idx="16">
                  <c:v>8.2389579161343233E-5</c:v>
                </c:pt>
              </c:numCache>
            </c:numRef>
          </c:yVal>
          <c:smooth val="1"/>
        </c:ser>
        <c:ser>
          <c:idx val="15"/>
          <c:order val="15"/>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Sheet1!$F$20:$V$20</c:f>
              <c:numCache>
                <c:formatCode>General</c:formatCode>
                <c:ptCount val="17"/>
                <c:pt idx="0">
                  <c:v>1.8900329836142586E-6</c:v>
                </c:pt>
                <c:pt idx="1">
                  <c:v>3.0468796593555452E-5</c:v>
                </c:pt>
                <c:pt idx="2">
                  <c:v>3.3152602892953705E-4</c:v>
                </c:pt>
                <c:pt idx="3">
                  <c:v>2.4347612072180115E-3</c:v>
                </c:pt>
                <c:pt idx="4">
                  <c:v>1.2069006671989579E-2</c:v>
                </c:pt>
                <c:pt idx="5">
                  <c:v>4.0379700464757258E-2</c:v>
                </c:pt>
                <c:pt idx="6">
                  <c:v>9.1186610020040831E-2</c:v>
                </c:pt>
                <c:pt idx="7">
                  <c:v>0.13898740932796624</c:v>
                </c:pt>
                <c:pt idx="8">
                  <c:v>0.14298690346012499</c:v>
                </c:pt>
                <c:pt idx="9">
                  <c:v>9.9287248210973345E-2</c:v>
                </c:pt>
                <c:pt idx="10">
                  <c:v>4.6533647870509391E-2</c:v>
                </c:pt>
                <c:pt idx="11">
                  <c:v>1.472031609589909E-2</c:v>
                </c:pt>
                <c:pt idx="12">
                  <c:v>3.1429942357874574E-3</c:v>
                </c:pt>
                <c:pt idx="13">
                  <c:v>4.5294601698285818E-4</c:v>
                </c:pt>
                <c:pt idx="14">
                  <c:v>4.4058095233553388E-5</c:v>
                </c:pt>
                <c:pt idx="15">
                  <c:v>2.8925535080980343E-6</c:v>
                </c:pt>
                <c:pt idx="16">
                  <c:v>1.2817800197393212E-7</c:v>
                </c:pt>
              </c:numCache>
            </c:numRef>
          </c:yVal>
          <c:smooth val="1"/>
        </c:ser>
        <c:ser>
          <c:idx val="16"/>
          <c:order val="16"/>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Sheet1!$F$21:$V$21</c:f>
              <c:numCache>
                <c:formatCode>General</c:formatCode>
                <c:ptCount val="17"/>
                <c:pt idx="0">
                  <c:v>7.7135898623898126E-7</c:v>
                </c:pt>
                <c:pt idx="1">
                  <c:v>1.4131868579673201E-5</c:v>
                </c:pt>
                <c:pt idx="2">
                  <c:v>1.7417515949833185E-4</c:v>
                </c:pt>
                <c:pt idx="3">
                  <c:v>1.4441636982598638E-3</c:v>
                </c:pt>
                <c:pt idx="4">
                  <c:v>8.0554575113930341E-3</c:v>
                </c:pt>
                <c:pt idx="5">
                  <c:v>3.0227872298758889E-2</c:v>
                </c:pt>
                <c:pt idx="6">
                  <c:v>7.6307728627171834E-2</c:v>
                </c:pt>
                <c:pt idx="7">
                  <c:v>0.12959046687609752</c:v>
                </c:pt>
                <c:pt idx="8">
                  <c:v>0.14805434682987029</c:v>
                </c:pt>
                <c:pt idx="9">
                  <c:v>0.11379229356871397</c:v>
                </c:pt>
                <c:pt idx="10">
                  <c:v>5.8836674714527422E-2</c:v>
                </c:pt>
                <c:pt idx="11">
                  <c:v>2.0465717189840325E-2</c:v>
                </c:pt>
                <c:pt idx="12">
                  <c:v>4.7890502882906409E-3</c:v>
                </c:pt>
                <c:pt idx="13">
                  <c:v>7.5390288749022278E-4</c:v>
                </c:pt>
                <c:pt idx="14">
                  <c:v>7.9840821367618568E-5</c:v>
                </c:pt>
                <c:pt idx="15">
                  <c:v>5.6882433241812753E-6</c:v>
                </c:pt>
                <c:pt idx="16">
                  <c:v>2.7263079857055606E-7</c:v>
                </c:pt>
              </c:numCache>
            </c:numRef>
          </c:yVal>
          <c:smooth val="1"/>
        </c:ser>
        <c:ser>
          <c:idx val="17"/>
          <c:order val="17"/>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Sheet1!$F$22:$V$22</c:f>
              <c:numCache>
                <c:formatCode>General</c:formatCode>
                <c:ptCount val="17"/>
                <c:pt idx="0">
                  <c:v>6.0644464582139534E-5</c:v>
                </c:pt>
                <c:pt idx="1">
                  <c:v>3.912075371321071E-4</c:v>
                </c:pt>
                <c:pt idx="2">
                  <c:v>1.9420595266091568E-3</c:v>
                </c:pt>
                <c:pt idx="3">
                  <c:v>7.4192010175113008E-3</c:v>
                </c:pt>
                <c:pt idx="4">
                  <c:v>2.1811775319542082E-2</c:v>
                </c:pt>
                <c:pt idx="5">
                  <c:v>4.9347387926759974E-2</c:v>
                </c:pt>
                <c:pt idx="6">
                  <c:v>8.5916504597685461E-2</c:v>
                </c:pt>
                <c:pt idx="7">
                  <c:v>0.11511404298174985</c:v>
                </c:pt>
                <c:pt idx="8">
                  <c:v>0.11869141057554052</c:v>
                </c:pt>
                <c:pt idx="9">
                  <c:v>9.417801917326761E-2</c:v>
                </c:pt>
                <c:pt idx="10">
                  <c:v>5.7506785078647399E-2</c:v>
                </c:pt>
                <c:pt idx="11">
                  <c:v>2.7022647924847612E-2</c:v>
                </c:pt>
                <c:pt idx="12">
                  <c:v>9.7718320355072406E-3</c:v>
                </c:pt>
                <c:pt idx="13">
                  <c:v>2.7193390586413109E-3</c:v>
                </c:pt>
                <c:pt idx="14">
                  <c:v>5.8235794450278168E-4</c:v>
                </c:pt>
                <c:pt idx="15">
                  <c:v>9.5974514747017485E-5</c:v>
                </c:pt>
                <c:pt idx="16">
                  <c:v>1.2171976974220818E-5</c:v>
                </c:pt>
              </c:numCache>
            </c:numRef>
          </c:yVal>
          <c:smooth val="1"/>
        </c:ser>
        <c:ser>
          <c:idx val="18"/>
          <c:order val="18"/>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Sheet1!$F$23:$V$23</c:f>
              <c:numCache>
                <c:formatCode>General</c:formatCode>
                <c:ptCount val="17"/>
                <c:pt idx="0">
                  <c:v>3.4545039457206293E-6</c:v>
                </c:pt>
                <c:pt idx="1">
                  <c:v>5.0481691567256532E-5</c:v>
                </c:pt>
                <c:pt idx="2">
                  <c:v>5.0050312273385684E-4</c:v>
                </c:pt>
                <c:pt idx="3">
                  <c:v>3.3666996228016292E-3</c:v>
                </c:pt>
                <c:pt idx="4">
                  <c:v>1.5364790239365048E-2</c:v>
                </c:pt>
                <c:pt idx="5">
                  <c:v>4.7574429316515107E-2</c:v>
                </c:pt>
                <c:pt idx="6">
                  <c:v>9.9941353219182572E-2</c:v>
                </c:pt>
                <c:pt idx="7">
                  <c:v>0.14244314378087614</c:v>
                </c:pt>
                <c:pt idx="8">
                  <c:v>0.13774078737383871</c:v>
                </c:pt>
                <c:pt idx="9">
                  <c:v>9.0366665808131533E-2</c:v>
                </c:pt>
                <c:pt idx="10">
                  <c:v>4.0223387483487166E-2</c:v>
                </c:pt>
                <c:pt idx="11">
                  <c:v>1.2147130941883523E-2</c:v>
                </c:pt>
                <c:pt idx="12">
                  <c:v>2.4888198957146689E-3</c:v>
                </c:pt>
                <c:pt idx="13">
                  <c:v>3.4596957904181895E-4</c:v>
                </c:pt>
                <c:pt idx="14">
                  <c:v>3.2629246350311057E-5</c:v>
                </c:pt>
                <c:pt idx="15">
                  <c:v>2.0878575241273425E-6</c:v>
                </c:pt>
                <c:pt idx="16">
                  <c:v>9.0639888282601691E-8</c:v>
                </c:pt>
              </c:numCache>
            </c:numRef>
          </c:yVal>
          <c:smooth val="1"/>
        </c:ser>
        <c:ser>
          <c:idx val="19"/>
          <c:order val="19"/>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Sheet1!$F$24:$V$24</c:f>
              <c:numCache>
                <c:formatCode>General</c:formatCode>
                <c:ptCount val="17"/>
                <c:pt idx="0">
                  <c:v>9.1418893670273699E-5</c:v>
                </c:pt>
                <c:pt idx="1">
                  <c:v>5.3960533972555928E-4</c:v>
                </c:pt>
                <c:pt idx="2">
                  <c:v>2.4751523546896908E-3</c:v>
                </c:pt>
                <c:pt idx="3">
                  <c:v>8.8229344954832822E-3</c:v>
                </c:pt>
                <c:pt idx="4">
                  <c:v>2.4440472276908601E-2</c:v>
                </c:pt>
                <c:pt idx="5">
                  <c:v>5.2612816720941286E-2</c:v>
                </c:pt>
                <c:pt idx="6">
                  <c:v>8.8015453907938662E-2</c:v>
                </c:pt>
                <c:pt idx="7">
                  <c:v>0.11442257931717954</c:v>
                </c:pt>
                <c:pt idx="8">
                  <c:v>0.11559790258902078</c:v>
                </c:pt>
                <c:pt idx="9">
                  <c:v>9.075563414118204E-2</c:v>
                </c:pt>
                <c:pt idx="10">
                  <c:v>5.5371037056784034E-2</c:v>
                </c:pt>
                <c:pt idx="11">
                  <c:v>2.6252891276547986E-2</c:v>
                </c:pt>
                <c:pt idx="12">
                  <c:v>9.6729076815685773E-3</c:v>
                </c:pt>
                <c:pt idx="13">
                  <c:v>2.7696338999786416E-3</c:v>
                </c:pt>
                <c:pt idx="14">
                  <c:v>6.1627295633527287E-4</c:v>
                </c:pt>
                <c:pt idx="15">
                  <c:v>1.0656369591244479E-4</c:v>
                </c:pt>
                <c:pt idx="16">
                  <c:v>1.4319599103381128E-5</c:v>
                </c:pt>
              </c:numCache>
            </c:numRef>
          </c:yVal>
          <c:smooth val="1"/>
        </c:ser>
        <c:ser>
          <c:idx val="20"/>
          <c:order val="20"/>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Sheet1!$F$25:$V$25</c:f>
              <c:numCache>
                <c:formatCode>General</c:formatCode>
                <c:ptCount val="17"/>
                <c:pt idx="0">
                  <c:v>5.3701925589834317E-8</c:v>
                </c:pt>
                <c:pt idx="1">
                  <c:v>1.705241776835491E-6</c:v>
                </c:pt>
                <c:pt idx="2">
                  <c:v>3.4328158078805682E-5</c:v>
                </c:pt>
                <c:pt idx="3">
                  <c:v>4.3811030748106764E-4</c:v>
                </c:pt>
                <c:pt idx="4">
                  <c:v>3.5447439720401484E-3</c:v>
                </c:pt>
                <c:pt idx="5">
                  <c:v>1.8182546477366127E-2</c:v>
                </c:pt>
                <c:pt idx="6">
                  <c:v>5.9127970440098668E-2</c:v>
                </c:pt>
                <c:pt idx="7">
                  <c:v>0.12189886726935134</c:v>
                </c:pt>
                <c:pt idx="8">
                  <c:v>0.15932165162860887</c:v>
                </c:pt>
                <c:pt idx="9">
                  <c:v>0.13201350501772371</c:v>
                </c:pt>
                <c:pt idx="10">
                  <c:v>6.9347427625802774E-2</c:v>
                </c:pt>
                <c:pt idx="11">
                  <c:v>2.3094617946040241E-2</c:v>
                </c:pt>
                <c:pt idx="12">
                  <c:v>4.87595445474841E-3</c:v>
                </c:pt>
                <c:pt idx="13">
                  <c:v>6.5264487287691362E-4</c:v>
                </c:pt>
                <c:pt idx="14">
                  <c:v>5.5381237122620744E-5</c:v>
                </c:pt>
                <c:pt idx="15">
                  <c:v>2.9793176353806199E-6</c:v>
                </c:pt>
                <c:pt idx="16">
                  <c:v>1.0161068843087011E-7</c:v>
                </c:pt>
              </c:numCache>
            </c:numRef>
          </c:yVal>
          <c:smooth val="1"/>
        </c:ser>
        <c:ser>
          <c:idx val="21"/>
          <c:order val="21"/>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Sheet1!$F$26:$V$26</c:f>
              <c:numCache>
                <c:formatCode>General</c:formatCode>
                <c:ptCount val="17"/>
                <c:pt idx="0">
                  <c:v>1.2219107388788243E-8</c:v>
                </c:pt>
                <c:pt idx="1">
                  <c:v>7.2700369075631522E-7</c:v>
                </c:pt>
                <c:pt idx="2">
                  <c:v>2.4216511939260484E-5</c:v>
                </c:pt>
                <c:pt idx="3">
                  <c:v>4.5161088600108909E-4</c:v>
                </c:pt>
                <c:pt idx="4">
                  <c:v>4.7151450178776737E-3</c:v>
                </c:pt>
                <c:pt idx="5">
                  <c:v>2.7561544192639273E-2</c:v>
                </c:pt>
                <c:pt idx="6">
                  <c:v>9.0196539880878085E-2</c:v>
                </c:pt>
                <c:pt idx="7">
                  <c:v>0.16525478680932651</c:v>
                </c:pt>
                <c:pt idx="8">
                  <c:v>0.16951028670797511</c:v>
                </c:pt>
                <c:pt idx="9">
                  <c:v>9.7345506271184989E-2</c:v>
                </c:pt>
                <c:pt idx="10">
                  <c:v>3.1297784598928201E-2</c:v>
                </c:pt>
                <c:pt idx="11">
                  <c:v>5.6336404484620701E-3</c:v>
                </c:pt>
                <c:pt idx="12">
                  <c:v>5.6773084989084435E-4</c:v>
                </c:pt>
                <c:pt idx="13">
                  <c:v>3.2031236313916744E-5</c:v>
                </c:pt>
                <c:pt idx="14">
                  <c:v>1.0117722144202541E-6</c:v>
                </c:pt>
                <c:pt idx="15">
                  <c:v>1.7892442696442918E-8</c:v>
                </c:pt>
                <c:pt idx="16">
                  <c:v>1.7714722801638873E-10</c:v>
                </c:pt>
              </c:numCache>
            </c:numRef>
          </c:yVal>
          <c:smooth val="1"/>
        </c:ser>
        <c:ser>
          <c:idx val="22"/>
          <c:order val="22"/>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Sheet1!$F$27:$V$27</c:f>
              <c:numCache>
                <c:formatCode>General</c:formatCode>
                <c:ptCount val="17"/>
                <c:pt idx="0">
                  <c:v>2.58777791968398E-6</c:v>
                </c:pt>
                <c:pt idx="1">
                  <c:v>3.4657646974195961E-5</c:v>
                </c:pt>
                <c:pt idx="2">
                  <c:v>3.2638888814005612E-4</c:v>
                </c:pt>
                <c:pt idx="3">
                  <c:v>2.1614036299547677E-3</c:v>
                </c:pt>
                <c:pt idx="4">
                  <c:v>1.0064694769257946E-2</c:v>
                </c:pt>
                <c:pt idx="5">
                  <c:v>3.295562566879176E-2</c:v>
                </c:pt>
                <c:pt idx="6">
                  <c:v>7.5879198397149863E-2</c:v>
                </c:pt>
                <c:pt idx="7">
                  <c:v>0.12285140502646848</c:v>
                </c:pt>
                <c:pt idx="8">
                  <c:v>0.13986264649926666</c:v>
                </c:pt>
                <c:pt idx="9">
                  <c:v>0.11196636427252854</c:v>
                </c:pt>
                <c:pt idx="10">
                  <c:v>6.3028595715604388E-2</c:v>
                </c:pt>
                <c:pt idx="11">
                  <c:v>2.4948928963793734E-2</c:v>
                </c:pt>
                <c:pt idx="12">
                  <c:v>6.9443308254829783E-3</c:v>
                </c:pt>
                <c:pt idx="13">
                  <c:v>1.3591679297659295E-3</c:v>
                </c:pt>
                <c:pt idx="14">
                  <c:v>1.8705962326408799E-4</c:v>
                </c:pt>
                <c:pt idx="15">
                  <c:v>1.8103027559190105E-5</c:v>
                </c:pt>
                <c:pt idx="16">
                  <c:v>1.2319315855105321E-6</c:v>
                </c:pt>
              </c:numCache>
            </c:numRef>
          </c:yVal>
          <c:smooth val="1"/>
        </c:ser>
        <c:ser>
          <c:idx val="23"/>
          <c:order val="23"/>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Sheet1!$F$28:$V$28</c:f>
              <c:numCache>
                <c:formatCode>General</c:formatCode>
                <c:ptCount val="17"/>
                <c:pt idx="0">
                  <c:v>2.195591489072917E-6</c:v>
                </c:pt>
                <c:pt idx="1">
                  <c:v>3.1649457415610463E-5</c:v>
                </c:pt>
                <c:pt idx="2">
                  <c:v>3.1614531942527376E-4</c:v>
                </c:pt>
                <c:pt idx="3">
                  <c:v>2.188330939656083E-3</c:v>
                </c:pt>
                <c:pt idx="4">
                  <c:v>1.0496511884117429E-2</c:v>
                </c:pt>
                <c:pt idx="5">
                  <c:v>3.4888537125233675E-2</c:v>
                </c:pt>
                <c:pt idx="6">
                  <c:v>8.0357473705718968E-2</c:v>
                </c:pt>
                <c:pt idx="7">
                  <c:v>0.12825536670314142</c:v>
                </c:pt>
                <c:pt idx="8">
                  <c:v>0.14185040350506478</c:v>
                </c:pt>
                <c:pt idx="9">
                  <c:v>0.10871547337165074</c:v>
                </c:pt>
                <c:pt idx="10">
                  <c:v>5.7737490502200756E-2</c:v>
                </c:pt>
                <c:pt idx="11">
                  <c:v>2.1248594237371937E-2</c:v>
                </c:pt>
                <c:pt idx="12">
                  <c:v>5.4188641035169561E-3</c:v>
                </c:pt>
                <c:pt idx="13">
                  <c:v>9.5761749793220287E-4</c:v>
                </c:pt>
                <c:pt idx="14">
                  <c:v>1.1726857377691063E-4</c:v>
                </c:pt>
                <c:pt idx="15">
                  <c:v>9.9512347279308824E-6</c:v>
                </c:pt>
                <c:pt idx="16">
                  <c:v>5.8516461240409844E-7</c:v>
                </c:pt>
              </c:numCache>
            </c:numRef>
          </c:yVal>
          <c:smooth val="1"/>
        </c:ser>
        <c:ser>
          <c:idx val="24"/>
          <c:order val="24"/>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Sheet1!$F$29:$V$29</c:f>
              <c:numCache>
                <c:formatCode>General</c:formatCode>
                <c:ptCount val="17"/>
                <c:pt idx="0">
                  <c:v>3.2427843696784041E-3</c:v>
                </c:pt>
                <c:pt idx="1">
                  <c:v>6.6955382500700706E-3</c:v>
                </c:pt>
                <c:pt idx="2">
                  <c:v>1.256111358531996E-2</c:v>
                </c:pt>
                <c:pt idx="3">
                  <c:v>2.1411446752023989E-2</c:v>
                </c:pt>
                <c:pt idx="4">
                  <c:v>3.3161877184988392E-2</c:v>
                </c:pt>
                <c:pt idx="5">
                  <c:v>4.666673565161468E-2</c:v>
                </c:pt>
                <c:pt idx="6">
                  <c:v>5.9669302655802905E-2</c:v>
                </c:pt>
                <c:pt idx="7">
                  <c:v>6.9321783039301921E-2</c:v>
                </c:pt>
                <c:pt idx="8">
                  <c:v>7.3175164964616374E-2</c:v>
                </c:pt>
                <c:pt idx="9">
                  <c:v>7.018316002271606E-2</c:v>
                </c:pt>
                <c:pt idx="10">
                  <c:v>6.1161390430250727E-2</c:v>
                </c:pt>
                <c:pt idx="11">
                  <c:v>4.8428052487747154E-2</c:v>
                </c:pt>
                <c:pt idx="12">
                  <c:v>3.4841101910829654E-2</c:v>
                </c:pt>
                <c:pt idx="13">
                  <c:v>2.2775188615170514E-2</c:v>
                </c:pt>
                <c:pt idx="14">
                  <c:v>1.3527181144345956E-2</c:v>
                </c:pt>
                <c:pt idx="15">
                  <c:v>7.300083911942804E-3</c:v>
                </c:pt>
                <c:pt idx="16">
                  <c:v>3.5795103431775269E-3</c:v>
                </c:pt>
              </c:numCache>
            </c:numRef>
          </c:yVal>
          <c:smooth val="1"/>
        </c:ser>
        <c:ser>
          <c:idx val="25"/>
          <c:order val="25"/>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Sheet1!$F$30:$V$30</c:f>
              <c:numCache>
                <c:formatCode>General</c:formatCode>
                <c:ptCount val="17"/>
                <c:pt idx="0">
                  <c:v>2.7361326105217919E-7</c:v>
                </c:pt>
                <c:pt idx="1">
                  <c:v>6.8521124154701268E-6</c:v>
                </c:pt>
                <c:pt idx="2">
                  <c:v>1.0973836979078009E-4</c:v>
                </c:pt>
                <c:pt idx="3">
                  <c:v>1.123929879429876E-3</c:v>
                </c:pt>
                <c:pt idx="4">
                  <c:v>7.36150510337873E-3</c:v>
                </c:pt>
                <c:pt idx="5">
                  <c:v>3.0834769465940794E-2</c:v>
                </c:pt>
                <c:pt idx="6">
                  <c:v>8.2596469052738361E-2</c:v>
                </c:pt>
                <c:pt idx="7">
                  <c:v>0.14149104228325171</c:v>
                </c:pt>
                <c:pt idx="8">
                  <c:v>0.15500406847776038</c:v>
                </c:pt>
                <c:pt idx="9">
                  <c:v>0.10859352655138323</c:v>
                </c:pt>
                <c:pt idx="10">
                  <c:v>4.8653206101509805E-2</c:v>
                </c:pt>
                <c:pt idx="11">
                  <c:v>1.3940093263749308E-2</c:v>
                </c:pt>
                <c:pt idx="12">
                  <c:v>2.5542687038356683E-3</c:v>
                </c:pt>
                <c:pt idx="13">
                  <c:v>2.9930513848642527E-4</c:v>
                </c:pt>
                <c:pt idx="14">
                  <c:v>2.2428924621053116E-5</c:v>
                </c:pt>
                <c:pt idx="15">
                  <c:v>1.0748538530806037E-6</c:v>
                </c:pt>
                <c:pt idx="16">
                  <c:v>3.2941022197502987E-8</c:v>
                </c:pt>
              </c:numCache>
            </c:numRef>
          </c:yVal>
          <c:smooth val="1"/>
        </c:ser>
        <c:ser>
          <c:idx val="26"/>
          <c:order val="26"/>
          <c:spPr>
            <a:ln>
              <a:solidFill>
                <a:srgbClr val="4F81BD">
                  <a:alpha val="18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Sheet1!$F$31:$V$31</c:f>
              <c:numCache>
                <c:formatCode>General</c:formatCode>
                <c:ptCount val="17"/>
                <c:pt idx="0">
                  <c:v>5.3906789738200742E-6</c:v>
                </c:pt>
                <c:pt idx="1">
                  <c:v>6.3879899396342493E-5</c:v>
                </c:pt>
                <c:pt idx="2">
                  <c:v>5.3647919865426879E-4</c:v>
                </c:pt>
                <c:pt idx="3">
                  <c:v>3.1930775112690617E-3</c:v>
                </c:pt>
                <c:pt idx="4">
                  <c:v>1.3468956323129753E-2</c:v>
                </c:pt>
                <c:pt idx="5">
                  <c:v>4.0264873401600142E-2</c:v>
                </c:pt>
                <c:pt idx="6">
                  <c:v>8.5307387310751687E-2</c:v>
                </c:pt>
                <c:pt idx="7">
                  <c:v>0.12808989042375718</c:v>
                </c:pt>
                <c:pt idx="8">
                  <c:v>0.13630474573152154</c:v>
                </c:pt>
                <c:pt idx="9">
                  <c:v>0.10279571452108274</c:v>
                </c:pt>
                <c:pt idx="10">
                  <c:v>5.4942314694395193E-2</c:v>
                </c:pt>
                <c:pt idx="11">
                  <c:v>2.0811663938592771E-2</c:v>
                </c:pt>
                <c:pt idx="12">
                  <c:v>5.5869471936085893E-3</c:v>
                </c:pt>
                <c:pt idx="13">
                  <c:v>1.0629436418966118E-3</c:v>
                </c:pt>
                <c:pt idx="14">
                  <c:v>1.4332231692627378E-4</c:v>
                </c:pt>
                <c:pt idx="15">
                  <c:v>1.3695733981076608E-5</c:v>
                </c:pt>
                <c:pt idx="16">
                  <c:v>9.2752305471873022E-7</c:v>
                </c:pt>
              </c:numCache>
            </c:numRef>
          </c:yVal>
          <c:smooth val="1"/>
        </c:ser>
        <c:ser>
          <c:idx val="27"/>
          <c:order val="27"/>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Sheet1!$F$32:$V$32</c:f>
              <c:numCache>
                <c:formatCode>General</c:formatCode>
                <c:ptCount val="17"/>
                <c:pt idx="0">
                  <c:v>3.4818996297102252E-6</c:v>
                </c:pt>
                <c:pt idx="1">
                  <c:v>5.0196700521704221E-5</c:v>
                </c:pt>
                <c:pt idx="2">
                  <c:v>4.9278828927607193E-4</c:v>
                </c:pt>
                <c:pt idx="3">
                  <c:v>3.2943661680990008E-3</c:v>
                </c:pt>
                <c:pt idx="4">
                  <c:v>1.499718136021261E-2</c:v>
                </c:pt>
                <c:pt idx="5">
                  <c:v>4.6491515265103568E-2</c:v>
                </c:pt>
                <c:pt idx="6">
                  <c:v>9.8144065068692415E-2</c:v>
                </c:pt>
                <c:pt idx="7">
                  <c:v>0.14108494295815033</c:v>
                </c:pt>
                <c:pt idx="8">
                  <c:v>0.13810950703298225</c:v>
                </c:pt>
                <c:pt idx="9">
                  <c:v>9.206462039544383E-2</c:v>
                </c:pt>
                <c:pt idx="10">
                  <c:v>4.1791527201941202E-2</c:v>
                </c:pt>
                <c:pt idx="11">
                  <c:v>1.2918437866012711E-2</c:v>
                </c:pt>
                <c:pt idx="12">
                  <c:v>2.7193057621093257E-3</c:v>
                </c:pt>
                <c:pt idx="13">
                  <c:v>3.8979150381142016E-4</c:v>
                </c:pt>
                <c:pt idx="14">
                  <c:v>3.8048100310356029E-5</c:v>
                </c:pt>
                <c:pt idx="15">
                  <c:v>2.5290642970768026E-6</c:v>
                </c:pt>
                <c:pt idx="16">
                  <c:v>1.1447563122486062E-7</c:v>
                </c:pt>
              </c:numCache>
            </c:numRef>
          </c:yVal>
          <c:smooth val="1"/>
        </c:ser>
        <c:ser>
          <c:idx val="28"/>
          <c:order val="28"/>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Sheet1!$F$33:$V$33</c:f>
              <c:numCache>
                <c:formatCode>General</c:formatCode>
                <c:ptCount val="17"/>
                <c:pt idx="0">
                  <c:v>6.0163850881898579E-9</c:v>
                </c:pt>
                <c:pt idx="1">
                  <c:v>4.3618709905138324E-7</c:v>
                </c:pt>
                <c:pt idx="2">
                  <c:v>1.7169877404771015E-5</c:v>
                </c:pt>
                <c:pt idx="3">
                  <c:v>3.6696002739362691E-4</c:v>
                </c:pt>
                <c:pt idx="4">
                  <c:v>4.2582142830463916E-3</c:v>
                </c:pt>
                <c:pt idx="5">
                  <c:v>2.6828318443787622E-2</c:v>
                </c:pt>
                <c:pt idx="6">
                  <c:v>9.1773349029860646E-2</c:v>
                </c:pt>
                <c:pt idx="7">
                  <c:v>0.17044995689935999</c:v>
                </c:pt>
                <c:pt idx="8">
                  <c:v>0.17188358314345953</c:v>
                </c:pt>
                <c:pt idx="9">
                  <c:v>9.4108551494172368E-2</c:v>
                </c:pt>
                <c:pt idx="10">
                  <c:v>2.7975700293352185E-2</c:v>
                </c:pt>
                <c:pt idx="11">
                  <c:v>4.5153355733620068E-3</c:v>
                </c:pt>
                <c:pt idx="12">
                  <c:v>3.9569110248317992E-4</c:v>
                </c:pt>
                <c:pt idx="13">
                  <c:v>1.8826939419189735E-5</c:v>
                </c:pt>
                <c:pt idx="14">
                  <c:v>4.8636280328879448E-7</c:v>
                </c:pt>
                <c:pt idx="15">
                  <c:v>6.8217872075334777E-9</c:v>
                </c:pt>
                <c:pt idx="16">
                  <c:v>5.1950911416891734E-11</c:v>
                </c:pt>
              </c:numCache>
            </c:numRef>
          </c:yVal>
          <c:smooth val="1"/>
        </c:ser>
        <c:ser>
          <c:idx val="29"/>
          <c:order val="29"/>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Sheet1!$F$34:$V$34</c:f>
              <c:numCache>
                <c:formatCode>General</c:formatCode>
                <c:ptCount val="17"/>
                <c:pt idx="0">
                  <c:v>2.5373820845813609E-6</c:v>
                </c:pt>
                <c:pt idx="1">
                  <c:v>3.8273150312773517E-5</c:v>
                </c:pt>
                <c:pt idx="2">
                  <c:v>3.9277584015097493E-4</c:v>
                </c:pt>
                <c:pt idx="3">
                  <c:v>2.7424425264826204E-3</c:v>
                </c:pt>
                <c:pt idx="4">
                  <c:v>1.3027843015356907E-2</c:v>
                </c:pt>
                <c:pt idx="5">
                  <c:v>4.2106555136577996E-2</c:v>
                </c:pt>
                <c:pt idx="6">
                  <c:v>9.2591073752714914E-2</c:v>
                </c:pt>
                <c:pt idx="7">
                  <c:v>0.13852582408302955</c:v>
                </c:pt>
                <c:pt idx="8">
                  <c:v>0.14100502103815635</c:v>
                </c:pt>
                <c:pt idx="9">
                  <c:v>9.7651883940166592E-2</c:v>
                </c:pt>
                <c:pt idx="10">
                  <c:v>4.6011764493264815E-2</c:v>
                </c:pt>
                <c:pt idx="11">
                  <c:v>1.475024940004822E-2</c:v>
                </c:pt>
                <c:pt idx="12">
                  <c:v>3.2171554945290208E-3</c:v>
                </c:pt>
                <c:pt idx="13">
                  <c:v>4.7740499000354834E-4</c:v>
                </c:pt>
                <c:pt idx="14">
                  <c:v>4.8199670504997469E-5</c:v>
                </c:pt>
                <c:pt idx="15">
                  <c:v>3.3108796769763815E-6</c:v>
                </c:pt>
                <c:pt idx="16">
                  <c:v>1.5473371050521425E-7</c:v>
                </c:pt>
              </c:numCache>
            </c:numRef>
          </c:yVal>
          <c:smooth val="1"/>
        </c:ser>
        <c:ser>
          <c:idx val="30"/>
          <c:order val="30"/>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Sheet1!$F$35:$V$35</c:f>
              <c:numCache>
                <c:formatCode>General</c:formatCode>
                <c:ptCount val="17"/>
                <c:pt idx="0">
                  <c:v>5.9942746717314504E-4</c:v>
                </c:pt>
                <c:pt idx="1">
                  <c:v>2.0160889616723642E-3</c:v>
                </c:pt>
                <c:pt idx="2">
                  <c:v>5.7477085466646509E-3</c:v>
                </c:pt>
                <c:pt idx="3">
                  <c:v>1.3889665208603796E-2</c:v>
                </c:pt>
                <c:pt idx="4">
                  <c:v>2.8451214598336591E-2</c:v>
                </c:pt>
                <c:pt idx="5">
                  <c:v>4.9399418734867133E-2</c:v>
                </c:pt>
                <c:pt idx="6">
                  <c:v>7.2703423205135551E-2</c:v>
                </c:pt>
                <c:pt idx="7">
                  <c:v>9.069845199364536E-2</c:v>
                </c:pt>
                <c:pt idx="8">
                  <c:v>9.5908452443158668E-2</c:v>
                </c:pt>
                <c:pt idx="9">
                  <c:v>8.5965834967640681E-2</c:v>
                </c:pt>
                <c:pt idx="10">
                  <c:v>6.5314090228892008E-2</c:v>
                </c:pt>
                <c:pt idx="11">
                  <c:v>4.2062963942586865E-2</c:v>
                </c:pt>
                <c:pt idx="12">
                  <c:v>2.2961743189502816E-2</c:v>
                </c:pt>
                <c:pt idx="13">
                  <c:v>1.0624826153871551E-2</c:v>
                </c:pt>
                <c:pt idx="14">
                  <c:v>4.1672619810047325E-3</c:v>
                </c:pt>
                <c:pt idx="15">
                  <c:v>1.3854529086233631E-3</c:v>
                </c:pt>
                <c:pt idx="16">
                  <c:v>3.9043139042266892E-4</c:v>
                </c:pt>
              </c:numCache>
            </c:numRef>
          </c:yVal>
          <c:smooth val="1"/>
        </c:ser>
        <c:ser>
          <c:idx val="31"/>
          <c:order val="31"/>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Sheet1!$F$36:$V$36</c:f>
              <c:numCache>
                <c:formatCode>General</c:formatCode>
                <c:ptCount val="17"/>
                <c:pt idx="0">
                  <c:v>2.0924775091802883E-6</c:v>
                </c:pt>
                <c:pt idx="1">
                  <c:v>3.7049811315627233E-5</c:v>
                </c:pt>
                <c:pt idx="2">
                  <c:v>4.288827055911459E-4</c:v>
                </c:pt>
                <c:pt idx="3">
                  <c:v>3.2457749102262319E-3</c:v>
                </c:pt>
                <c:pt idx="4">
                  <c:v>1.6059262434443292E-2</c:v>
                </c:pt>
                <c:pt idx="5">
                  <c:v>5.1946958319895056E-2</c:v>
                </c:pt>
                <c:pt idx="6">
                  <c:v>0.10985554489119806</c:v>
                </c:pt>
                <c:pt idx="7">
                  <c:v>0.15188370179996372</c:v>
                </c:pt>
                <c:pt idx="8">
                  <c:v>0.13728645660047284</c:v>
                </c:pt>
                <c:pt idx="9">
                  <c:v>8.1128145734672572E-2</c:v>
                </c:pt>
                <c:pt idx="10">
                  <c:v>3.1343156798278142E-2</c:v>
                </c:pt>
                <c:pt idx="11">
                  <c:v>7.9166464878510732E-3</c:v>
                </c:pt>
                <c:pt idx="12">
                  <c:v>1.3072754359080294E-3</c:v>
                </c:pt>
                <c:pt idx="13">
                  <c:v>1.4113030519989332E-4</c:v>
                </c:pt>
                <c:pt idx="14">
                  <c:v>9.9609507358381244E-6</c:v>
                </c:pt>
                <c:pt idx="15">
                  <c:v>4.5963028353211464E-7</c:v>
                </c:pt>
                <c:pt idx="16">
                  <c:v>1.3865764179367216E-8</c:v>
                </c:pt>
              </c:numCache>
            </c:numRef>
          </c:yVal>
          <c:smooth val="1"/>
        </c:ser>
        <c:ser>
          <c:idx val="32"/>
          <c:order val="32"/>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Sheet1!$F$37:$V$37</c:f>
              <c:numCache>
                <c:formatCode>General</c:formatCode>
                <c:ptCount val="17"/>
                <c:pt idx="0">
                  <c:v>7.923493215453009E-12</c:v>
                </c:pt>
                <c:pt idx="1">
                  <c:v>3.198685306324467E-9</c:v>
                </c:pt>
                <c:pt idx="2">
                  <c:v>5.4644802886234955E-7</c:v>
                </c:pt>
                <c:pt idx="3">
                  <c:v>3.9504697037528188E-5</c:v>
                </c:pt>
                <c:pt idx="4">
                  <c:v>1.2085681107237979E-3</c:v>
                </c:pt>
                <c:pt idx="5">
                  <c:v>1.5646458387751232E-2</c:v>
                </c:pt>
                <c:pt idx="6">
                  <c:v>8.5720262348991952E-2</c:v>
                </c:pt>
                <c:pt idx="7">
                  <c:v>0.19873458720585388</c:v>
                </c:pt>
                <c:pt idx="8">
                  <c:v>0.19497815029220891</c:v>
                </c:pt>
                <c:pt idx="9">
                  <c:v>8.0950765214651499E-2</c:v>
                </c:pt>
                <c:pt idx="10">
                  <c:v>1.4222583568159206E-2</c:v>
                </c:pt>
                <c:pt idx="11">
                  <c:v>1.0574468637880739E-3</c:v>
                </c:pt>
                <c:pt idx="12">
                  <c:v>3.3270638549608526E-5</c:v>
                </c:pt>
                <c:pt idx="13">
                  <c:v>4.4298216596393978E-7</c:v>
                </c:pt>
                <c:pt idx="14">
                  <c:v>2.495938452457807E-9</c:v>
                </c:pt>
                <c:pt idx="15">
                  <c:v>5.9511928622386265E-12</c:v>
                </c:pt>
                <c:pt idx="16">
                  <c:v>6.0047744783050707E-15</c:v>
                </c:pt>
              </c:numCache>
            </c:numRef>
          </c:yVal>
          <c:smooth val="1"/>
        </c:ser>
        <c:ser>
          <c:idx val="33"/>
          <c:order val="33"/>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Sheet1!$F$38:$V$38</c:f>
              <c:numCache>
                <c:formatCode>General</c:formatCode>
                <c:ptCount val="17"/>
                <c:pt idx="0">
                  <c:v>2.274908181837702E-5</c:v>
                </c:pt>
                <c:pt idx="1">
                  <c:v>1.7826124347642807E-4</c:v>
                </c:pt>
                <c:pt idx="2">
                  <c:v>1.0549600636792053E-3</c:v>
                </c:pt>
                <c:pt idx="3">
                  <c:v>4.7152110459137992E-3</c:v>
                </c:pt>
                <c:pt idx="4">
                  <c:v>1.5916672528528155E-2</c:v>
                </c:pt>
                <c:pt idx="5">
                  <c:v>4.0577889499633882E-2</c:v>
                </c:pt>
                <c:pt idx="6">
                  <c:v>7.8129070567297176E-2</c:v>
                </c:pt>
                <c:pt idx="7">
                  <c:v>0.11361139421572941</c:v>
                </c:pt>
                <c:pt idx="8">
                  <c:v>0.12477200378596541</c:v>
                </c:pt>
                <c:pt idx="9">
                  <c:v>0.10349001234841498</c:v>
                </c:pt>
                <c:pt idx="10">
                  <c:v>6.4828467687775893E-2</c:v>
                </c:pt>
                <c:pt idx="11">
                  <c:v>3.0670376205903824E-2</c:v>
                </c:pt>
                <c:pt idx="12">
                  <c:v>1.0958685878504536E-2</c:v>
                </c:pt>
                <c:pt idx="13">
                  <c:v>2.9572216871662179E-3</c:v>
                </c:pt>
                <c:pt idx="14">
                  <c:v>6.0269184531912029E-4</c:v>
                </c:pt>
                <c:pt idx="15">
                  <c:v>9.2766842949805876E-5</c:v>
                </c:pt>
                <c:pt idx="16">
                  <c:v>1.0783910311616185E-5</c:v>
                </c:pt>
              </c:numCache>
            </c:numRef>
          </c:yVal>
          <c:smooth val="1"/>
        </c:ser>
        <c:ser>
          <c:idx val="34"/>
          <c:order val="34"/>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Sheet1!$F$39:$V$39</c:f>
              <c:numCache>
                <c:formatCode>General</c:formatCode>
                <c:ptCount val="17"/>
                <c:pt idx="0">
                  <c:v>2.5882545905109647E-5</c:v>
                </c:pt>
                <c:pt idx="1">
                  <c:v>1.747561156114565E-4</c:v>
                </c:pt>
                <c:pt idx="2">
                  <c:v>9.2317479067594997E-4</c:v>
                </c:pt>
                <c:pt idx="3">
                  <c:v>3.8155895803806696E-3</c:v>
                </c:pt>
                <c:pt idx="4">
                  <c:v>1.2338590063340673E-2</c:v>
                </c:pt>
                <c:pt idx="5">
                  <c:v>3.1217317441341614E-2</c:v>
                </c:pt>
                <c:pt idx="6">
                  <c:v>6.1794779885227157E-2</c:v>
                </c:pt>
                <c:pt idx="7">
                  <c:v>9.5704897479755316E-2</c:v>
                </c:pt>
                <c:pt idx="8">
                  <c:v>0.1159692100688352</c:v>
                </c:pt>
                <c:pt idx="9">
                  <c:v>0.10994548498014876</c:v>
                </c:pt>
                <c:pt idx="10">
                  <c:v>8.1552684889839966E-2</c:v>
                </c:pt>
                <c:pt idx="11">
                  <c:v>4.7328778013123934E-2</c:v>
                </c:pt>
                <c:pt idx="12">
                  <c:v>2.1490102321633325E-2</c:v>
                </c:pt>
                <c:pt idx="13">
                  <c:v>7.6344514729943065E-3</c:v>
                </c:pt>
                <c:pt idx="14">
                  <c:v>2.1219901241706397E-3</c:v>
                </c:pt>
                <c:pt idx="15">
                  <c:v>4.6146104112127428E-4</c:v>
                </c:pt>
                <c:pt idx="16">
                  <c:v>7.8515045843335478E-5</c:v>
                </c:pt>
              </c:numCache>
            </c:numRef>
          </c:yVal>
          <c:smooth val="1"/>
        </c:ser>
        <c:ser>
          <c:idx val="35"/>
          <c:order val="35"/>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Sheet1!$F$40:$V$40</c:f>
              <c:numCache>
                <c:formatCode>General</c:formatCode>
                <c:ptCount val="17"/>
                <c:pt idx="0">
                  <c:v>8.8171506761415769E-4</c:v>
                </c:pt>
                <c:pt idx="1">
                  <c:v>2.7946576253566192E-3</c:v>
                </c:pt>
                <c:pt idx="2">
                  <c:v>7.5269380832248215E-3</c:v>
                </c:pt>
                <c:pt idx="3">
                  <c:v>1.7226516459551717E-2</c:v>
                </c:pt>
                <c:pt idx="4">
                  <c:v>3.3501632448933616E-2</c:v>
                </c:pt>
                <c:pt idx="5">
                  <c:v>5.5363541337218922E-2</c:v>
                </c:pt>
                <c:pt idx="6">
                  <c:v>7.7744762421949595E-2</c:v>
                </c:pt>
                <c:pt idx="7">
                  <c:v>9.277005321373355E-2</c:v>
                </c:pt>
                <c:pt idx="8">
                  <c:v>9.4066255619785627E-2</c:v>
                </c:pt>
                <c:pt idx="9">
                  <c:v>8.1049304872854652E-2</c:v>
                </c:pt>
                <c:pt idx="10">
                  <c:v>5.9340898549458593E-2</c:v>
                </c:pt>
                <c:pt idx="11">
                  <c:v>3.691886391209883E-2</c:v>
                </c:pt>
                <c:pt idx="12">
                  <c:v>1.9517847684776421E-2</c:v>
                </c:pt>
                <c:pt idx="13">
                  <c:v>8.7680881438319883E-3</c:v>
                </c:pt>
                <c:pt idx="14">
                  <c:v>3.3470891181462056E-3</c:v>
                </c:pt>
                <c:pt idx="15">
                  <c:v>1.0857229822160851E-3</c:v>
                </c:pt>
                <c:pt idx="16">
                  <c:v>2.9926792488448864E-4</c:v>
                </c:pt>
              </c:numCache>
            </c:numRef>
          </c:yVal>
          <c:smooth val="1"/>
        </c:ser>
        <c:ser>
          <c:idx val="36"/>
          <c:order val="36"/>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Sheet1!$F$41:$V$41</c:f>
              <c:numCache>
                <c:formatCode>General</c:formatCode>
                <c:ptCount val="17"/>
                <c:pt idx="0">
                  <c:v>8.750035905761609E-5</c:v>
                </c:pt>
                <c:pt idx="1">
                  <c:v>4.3877839622891764E-4</c:v>
                </c:pt>
                <c:pt idx="2">
                  <c:v>1.7890297831247377E-3</c:v>
                </c:pt>
                <c:pt idx="3">
                  <c:v>5.9309851641509747E-3</c:v>
                </c:pt>
                <c:pt idx="4">
                  <c:v>1.5987223178331723E-2</c:v>
                </c:pt>
                <c:pt idx="5">
                  <c:v>3.5039360438966181E-2</c:v>
                </c:pt>
                <c:pt idx="6">
                  <c:v>6.2441918245266723E-2</c:v>
                </c:pt>
                <c:pt idx="7">
                  <c:v>9.0475967312591096E-2</c:v>
                </c:pt>
                <c:pt idx="8">
                  <c:v>0.10659262723717214</c:v>
                </c:pt>
                <c:pt idx="9">
                  <c:v>0.10210759122904305</c:v>
                </c:pt>
                <c:pt idx="10">
                  <c:v>7.9529056184336339E-2</c:v>
                </c:pt>
                <c:pt idx="11">
                  <c:v>5.0365199522790456E-2</c:v>
                </c:pt>
                <c:pt idx="12">
                  <c:v>2.5934162153516897E-2</c:v>
                </c:pt>
                <c:pt idx="13">
                  <c:v>1.0858024519416528E-2</c:v>
                </c:pt>
                <c:pt idx="14">
                  <c:v>3.6962926357131027E-3</c:v>
                </c:pt>
                <c:pt idx="15">
                  <c:v>1.0231017061885801E-3</c:v>
                </c:pt>
                <c:pt idx="16">
                  <c:v>2.3025454087265089E-4</c:v>
                </c:pt>
              </c:numCache>
            </c:numRef>
          </c:yVal>
          <c:smooth val="1"/>
        </c:ser>
        <c:ser>
          <c:idx val="37"/>
          <c:order val="37"/>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Sheet1!$F$42:$V$42</c:f>
              <c:numCache>
                <c:formatCode>General</c:formatCode>
                <c:ptCount val="17"/>
                <c:pt idx="0">
                  <c:v>1.4837903007745262E-4</c:v>
                </c:pt>
                <c:pt idx="1">
                  <c:v>6.9770341325108519E-4</c:v>
                </c:pt>
                <c:pt idx="2">
                  <c:v>2.6670953290939413E-3</c:v>
                </c:pt>
                <c:pt idx="3">
                  <c:v>8.2884935046619954E-3</c:v>
                </c:pt>
                <c:pt idx="4">
                  <c:v>2.094025835561707E-2</c:v>
                </c:pt>
                <c:pt idx="5">
                  <c:v>4.300885108180507E-2</c:v>
                </c:pt>
                <c:pt idx="6">
                  <c:v>7.181299146412283E-2</c:v>
                </c:pt>
                <c:pt idx="7">
                  <c:v>9.7480459281393414E-2</c:v>
                </c:pt>
                <c:pt idx="8">
                  <c:v>0.10757255569528519</c:v>
                </c:pt>
                <c:pt idx="9">
                  <c:v>9.6506102841696542E-2</c:v>
                </c:pt>
                <c:pt idx="10">
                  <c:v>7.0384566633364037E-2</c:v>
                </c:pt>
                <c:pt idx="11">
                  <c:v>4.1732026576184189E-2</c:v>
                </c:pt>
                <c:pt idx="12">
                  <c:v>2.0115502270046205E-2</c:v>
                </c:pt>
                <c:pt idx="13">
                  <c:v>7.8824578718982678E-3</c:v>
                </c:pt>
                <c:pt idx="14">
                  <c:v>2.5110872737119996E-3</c:v>
                </c:pt>
                <c:pt idx="15">
                  <c:v>6.5032631411989037E-4</c:v>
                </c:pt>
                <c:pt idx="16">
                  <c:v>1.369210493355752E-4</c:v>
                </c:pt>
              </c:numCache>
            </c:numRef>
          </c:yVal>
          <c:smooth val="1"/>
        </c:ser>
        <c:ser>
          <c:idx val="38"/>
          <c:order val="38"/>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Sheet1!$F$43:$V$43</c:f>
              <c:numCache>
                <c:formatCode>General</c:formatCode>
                <c:ptCount val="17"/>
                <c:pt idx="0">
                  <c:v>4.0076412633488629E-11</c:v>
                </c:pt>
                <c:pt idx="1">
                  <c:v>8.6904783519591689E-9</c:v>
                </c:pt>
                <c:pt idx="2">
                  <c:v>8.9959991257270633E-7</c:v>
                </c:pt>
                <c:pt idx="3">
                  <c:v>4.4453504769194809E-5</c:v>
                </c:pt>
                <c:pt idx="4">
                  <c:v>1.0486087789680152E-3</c:v>
                </c:pt>
                <c:pt idx="5">
                  <c:v>1.1807877843739042E-2</c:v>
                </c:pt>
                <c:pt idx="6">
                  <c:v>6.3471840793954057E-2</c:v>
                </c:pt>
                <c:pt idx="7">
                  <c:v>0.16287004483568115</c:v>
                </c:pt>
                <c:pt idx="8">
                  <c:v>0.19950428040449419</c:v>
                </c:pt>
                <c:pt idx="9">
                  <c:v>0.11665788541994788</c:v>
                </c:pt>
                <c:pt idx="10">
                  <c:v>3.2563183902179348E-2</c:v>
                </c:pt>
                <c:pt idx="11">
                  <c:v>4.3390085288585178E-3</c:v>
                </c:pt>
                <c:pt idx="12">
                  <c:v>2.7599742206251048E-4</c:v>
                </c:pt>
                <c:pt idx="13">
                  <c:v>8.3805095884093347E-6</c:v>
                </c:pt>
                <c:pt idx="14">
                  <c:v>1.2147494440174175E-7</c:v>
                </c:pt>
                <c:pt idx="15">
                  <c:v>8.4053126140924406E-10</c:v>
                </c:pt>
                <c:pt idx="16">
                  <c:v>2.7763352812029632E-12</c:v>
                </c:pt>
              </c:numCache>
            </c:numRef>
          </c:yVal>
          <c:smooth val="1"/>
        </c:ser>
        <c:ser>
          <c:idx val="39"/>
          <c:order val="39"/>
          <c:spPr>
            <a:ln>
              <a:solidFill>
                <a:srgbClr val="4F81BD">
                  <a:alpha val="22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Sheet1!$F$44:$V$44</c:f>
              <c:numCache>
                <c:formatCode>General</c:formatCode>
                <c:ptCount val="17"/>
                <c:pt idx="0">
                  <c:v>2.1180937173823914E-5</c:v>
                </c:pt>
                <c:pt idx="1">
                  <c:v>2.0200198812580554E-4</c:v>
                </c:pt>
                <c:pt idx="2">
                  <c:v>1.378844192045725E-3</c:v>
                </c:pt>
                <c:pt idx="3">
                  <c:v>6.7363372685948931E-3</c:v>
                </c:pt>
                <c:pt idx="4">
                  <c:v>2.3554914388697477E-2</c:v>
                </c:pt>
                <c:pt idx="5">
                  <c:v>5.8950611689087981E-2</c:v>
                </c:pt>
                <c:pt idx="6">
                  <c:v>0.10559520070857074</c:v>
                </c:pt>
                <c:pt idx="7">
                  <c:v>0.13537832072229641</c:v>
                </c:pt>
                <c:pt idx="8">
                  <c:v>0.12422332336008686</c:v>
                </c:pt>
                <c:pt idx="9">
                  <c:v>8.1584234587779067E-2</c:v>
                </c:pt>
                <c:pt idx="10">
                  <c:v>3.8349386573118045E-2</c:v>
                </c:pt>
                <c:pt idx="11">
                  <c:v>1.2902078443342556E-2</c:v>
                </c:pt>
                <c:pt idx="12">
                  <c:v>3.1067765115793938E-3</c:v>
                </c:pt>
                <c:pt idx="13">
                  <c:v>5.3543829191225831E-4</c:v>
                </c:pt>
                <c:pt idx="14">
                  <c:v>6.6047733443291222E-5</c:v>
                </c:pt>
                <c:pt idx="15">
                  <c:v>5.8311671282103127E-6</c:v>
                </c:pt>
                <c:pt idx="16">
                  <c:v>3.6847000303093822E-7</c:v>
                </c:pt>
              </c:numCache>
            </c:numRef>
          </c:yVal>
          <c:smooth val="1"/>
        </c:ser>
        <c:ser>
          <c:idx val="40"/>
          <c:order val="40"/>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Sheet1!$F$45:$V$45</c:f>
              <c:numCache>
                <c:formatCode>General</c:formatCode>
                <c:ptCount val="17"/>
                <c:pt idx="0">
                  <c:v>2.0683461562233659E-5</c:v>
                </c:pt>
                <c:pt idx="1">
                  <c:v>1.8632161522191593E-4</c:v>
                </c:pt>
                <c:pt idx="2">
                  <c:v>1.222917036620152E-3</c:v>
                </c:pt>
                <c:pt idx="3">
                  <c:v>5.8482305888270282E-3</c:v>
                </c:pt>
                <c:pt idx="4">
                  <c:v>2.03772568050796E-2</c:v>
                </c:pt>
                <c:pt idx="5">
                  <c:v>5.1732168959881919E-2</c:v>
                </c:pt>
                <c:pt idx="6">
                  <c:v>9.5690625602400076E-2</c:v>
                </c:pt>
                <c:pt idx="7">
                  <c:v>0.12896499285614896</c:v>
                </c:pt>
                <c:pt idx="8">
                  <c:v>0.12663915991003888</c:v>
                </c:pt>
                <c:pt idx="9">
                  <c:v>9.0606205147712671E-2</c:v>
                </c:pt>
                <c:pt idx="10">
                  <c:v>4.7232572470909291E-2</c:v>
                </c:pt>
                <c:pt idx="11">
                  <c:v>1.7939857782667649E-2</c:v>
                </c:pt>
                <c:pt idx="12">
                  <c:v>4.9646670702076659E-3</c:v>
                </c:pt>
                <c:pt idx="13">
                  <c:v>1.0010482303918762E-3</c:v>
                </c:pt>
                <c:pt idx="14">
                  <c:v>1.4706645105530441E-4</c:v>
                </c:pt>
                <c:pt idx="15">
                  <c:v>1.5742219381499196E-5</c:v>
                </c:pt>
                <c:pt idx="16">
                  <c:v>1.2277559467335763E-6</c:v>
                </c:pt>
              </c:numCache>
            </c:numRef>
          </c:yVal>
          <c:smooth val="1"/>
        </c:ser>
        <c:ser>
          <c:idx val="41"/>
          <c:order val="41"/>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Sheet1!$F$46:$V$46</c:f>
              <c:numCache>
                <c:formatCode>General</c:formatCode>
                <c:ptCount val="17"/>
                <c:pt idx="0">
                  <c:v>1.1621402797490973E-5</c:v>
                </c:pt>
                <c:pt idx="1">
                  <c:v>1.0525571412435626E-4</c:v>
                </c:pt>
                <c:pt idx="2">
                  <c:v>7.0835259609370997E-4</c:v>
                </c:pt>
                <c:pt idx="3">
                  <c:v>3.5421747053764911E-3</c:v>
                </c:pt>
                <c:pt idx="4">
                  <c:v>1.3161553234100204E-2</c:v>
                </c:pt>
                <c:pt idx="5">
                  <c:v>3.6337997580847617E-2</c:v>
                </c:pt>
                <c:pt idx="6">
                  <c:v>7.454723131424687E-2</c:v>
                </c:pt>
                <c:pt idx="7">
                  <c:v>0.11363672916645223</c:v>
                </c:pt>
                <c:pt idx="8">
                  <c:v>0.12871305873688593</c:v>
                </c:pt>
                <c:pt idx="9">
                  <c:v>0.10832861157300291</c:v>
                </c:pt>
                <c:pt idx="10">
                  <c:v>6.774549533490544E-2</c:v>
                </c:pt>
                <c:pt idx="11">
                  <c:v>3.1479972762886638E-2</c:v>
                </c:pt>
                <c:pt idx="12">
                  <c:v>1.0869384525453513E-2</c:v>
                </c:pt>
                <c:pt idx="13">
                  <c:v>2.7886386214602812E-3</c:v>
                </c:pt>
                <c:pt idx="14">
                  <c:v>5.3161374650954028E-4</c:v>
                </c:pt>
                <c:pt idx="15">
                  <c:v>7.5303792110869552E-5</c:v>
                </c:pt>
                <c:pt idx="16">
                  <c:v>7.9260018755958395E-6</c:v>
                </c:pt>
              </c:numCache>
            </c:numRef>
          </c:yVal>
          <c:smooth val="1"/>
        </c:ser>
        <c:ser>
          <c:idx val="42"/>
          <c:order val="42"/>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Sheet1!$F$47:$V$47</c:f>
              <c:numCache>
                <c:formatCode>General</c:formatCode>
                <c:ptCount val="17"/>
                <c:pt idx="0">
                  <c:v>6.8396156522356586E-5</c:v>
                </c:pt>
                <c:pt idx="1">
                  <c:v>3.9947184376276103E-4</c:v>
                </c:pt>
                <c:pt idx="2">
                  <c:v>1.8374089801099127E-3</c:v>
                </c:pt>
                <c:pt idx="3">
                  <c:v>6.6556531178868176E-3</c:v>
                </c:pt>
                <c:pt idx="4">
                  <c:v>1.8986316123971659E-2</c:v>
                </c:pt>
                <c:pt idx="5">
                  <c:v>4.2653622418767037E-2</c:v>
                </c:pt>
                <c:pt idx="6">
                  <c:v>7.5463390998548083E-2</c:v>
                </c:pt>
                <c:pt idx="7">
                  <c:v>0.10514337106593952</c:v>
                </c:pt>
                <c:pt idx="8">
                  <c:v>0.11536993861073216</c:v>
                </c:pt>
                <c:pt idx="9">
                  <c:v>9.9693905544995257E-2</c:v>
                </c:pt>
                <c:pt idx="10">
                  <c:v>6.7843733950959453E-2</c:v>
                </c:pt>
                <c:pt idx="11">
                  <c:v>3.6359345656217033E-2</c:v>
                </c:pt>
                <c:pt idx="12">
                  <c:v>1.5345730227857263E-2</c:v>
                </c:pt>
                <c:pt idx="13">
                  <c:v>5.1006349638768565E-3</c:v>
                </c:pt>
                <c:pt idx="14">
                  <c:v>1.3351378622655542E-3</c:v>
                </c:pt>
                <c:pt idx="15">
                  <c:v>2.7522834857682032E-4</c:v>
                </c:pt>
                <c:pt idx="16">
                  <c:v>4.4681258869736609E-5</c:v>
                </c:pt>
              </c:numCache>
            </c:numRef>
          </c:yVal>
          <c:smooth val="1"/>
        </c:ser>
        <c:ser>
          <c:idx val="43"/>
          <c:order val="43"/>
          <c:spPr>
            <a:ln>
              <a:solidFill>
                <a:srgbClr val="4F81BD">
                  <a:alpha val="18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Sheet1!$F$48:$V$48</c:f>
              <c:numCache>
                <c:formatCode>General</c:formatCode>
                <c:ptCount val="17"/>
                <c:pt idx="0">
                  <c:v>1.3707626986695933E-8</c:v>
                </c:pt>
                <c:pt idx="1">
                  <c:v>7.3086378878858979E-7</c:v>
                </c:pt>
                <c:pt idx="2">
                  <c:v>2.2427325471621378E-5</c:v>
                </c:pt>
                <c:pt idx="3">
                  <c:v>3.960822679448458E-4</c:v>
                </c:pt>
                <c:pt idx="4">
                  <c:v>4.0258740896705284E-3</c:v>
                </c:pt>
                <c:pt idx="5">
                  <c:v>2.355059314431773E-2</c:v>
                </c:pt>
                <c:pt idx="6">
                  <c:v>7.9288533440436515E-2</c:v>
                </c:pt>
                <c:pt idx="7">
                  <c:v>0.15363345378890494</c:v>
                </c:pt>
                <c:pt idx="8">
                  <c:v>0.17132789399220116</c:v>
                </c:pt>
                <c:pt idx="9">
                  <c:v>0.10996063335211476</c:v>
                </c:pt>
                <c:pt idx="10">
                  <c:v>4.0617506855373367E-2</c:v>
                </c:pt>
                <c:pt idx="11">
                  <c:v>8.6348772042184486E-3</c:v>
                </c:pt>
                <c:pt idx="12">
                  <c:v>1.0564913435239939E-3</c:v>
                </c:pt>
                <c:pt idx="13">
                  <c:v>7.4394802245089851E-5</c:v>
                </c:pt>
                <c:pt idx="14">
                  <c:v>3.0149916799850107E-6</c:v>
                </c:pt>
                <c:pt idx="15">
                  <c:v>7.0322858544075852E-8</c:v>
                </c:pt>
                <c:pt idx="16">
                  <c:v>9.4400389803025182E-10</c:v>
                </c:pt>
              </c:numCache>
            </c:numRef>
          </c:yVal>
          <c:smooth val="1"/>
        </c:ser>
        <c:ser>
          <c:idx val="44"/>
          <c:order val="44"/>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Sheet1!$F$49:$V$49</c:f>
              <c:numCache>
                <c:formatCode>General</c:formatCode>
                <c:ptCount val="17"/>
                <c:pt idx="0">
                  <c:v>1.1425743495079379E-4</c:v>
                </c:pt>
                <c:pt idx="1">
                  <c:v>6.0021726077480431E-4</c:v>
                </c:pt>
                <c:pt idx="2">
                  <c:v>2.510512525229304E-3</c:v>
                </c:pt>
                <c:pt idx="3">
                  <c:v>8.3607686423556073E-3</c:v>
                </c:pt>
                <c:pt idx="4">
                  <c:v>2.2169705334027772E-2</c:v>
                </c:pt>
                <c:pt idx="5">
                  <c:v>4.6806216505719013E-2</c:v>
                </c:pt>
                <c:pt idx="6">
                  <c:v>7.8682301539130708E-2</c:v>
                </c:pt>
                <c:pt idx="7">
                  <c:v>0.10531263379879391</c:v>
                </c:pt>
                <c:pt idx="8">
                  <c:v>0.11223124873900572</c:v>
                </c:pt>
                <c:pt idx="9">
                  <c:v>9.5230708931235489E-2</c:v>
                </c:pt>
                <c:pt idx="10">
                  <c:v>6.4338382916635253E-2</c:v>
                </c:pt>
                <c:pt idx="11">
                  <c:v>3.4609327964225944E-2</c:v>
                </c:pt>
                <c:pt idx="12">
                  <c:v>1.4823340784769859E-2</c:v>
                </c:pt>
                <c:pt idx="13">
                  <c:v>5.0550903387819191E-3</c:v>
                </c:pt>
                <c:pt idx="14">
                  <c:v>1.3725925926822969E-3</c:v>
                </c:pt>
                <c:pt idx="15">
                  <c:v>2.9674559576583305E-4</c:v>
                </c:pt>
                <c:pt idx="16">
                  <c:v>5.1080696993874209E-5</c:v>
                </c:pt>
              </c:numCache>
            </c:numRef>
          </c:yVal>
          <c:smooth val="1"/>
        </c:ser>
        <c:ser>
          <c:idx val="45"/>
          <c:order val="45"/>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Sheet1!$F$50:$V$50</c:f>
              <c:numCache>
                <c:formatCode>General</c:formatCode>
                <c:ptCount val="17"/>
                <c:pt idx="0">
                  <c:v>2.234527058486906E-16</c:v>
                </c:pt>
                <c:pt idx="1">
                  <c:v>1.7513844595497009E-12</c:v>
                </c:pt>
                <c:pt idx="2">
                  <c:v>3.6086255609161929E-9</c:v>
                </c:pt>
                <c:pt idx="3">
                  <c:v>1.9546392067236503E-6</c:v>
                </c:pt>
                <c:pt idx="4">
                  <c:v>2.783273251705812E-4</c:v>
                </c:pt>
                <c:pt idx="5">
                  <c:v>1.0418604245634053E-2</c:v>
                </c:pt>
                <c:pt idx="6">
                  <c:v>0.1025245077055201</c:v>
                </c:pt>
                <c:pt idx="7">
                  <c:v>0.26522246014048417</c:v>
                </c:pt>
                <c:pt idx="8">
                  <c:v>0.18036711601239441</c:v>
                </c:pt>
                <c:pt idx="9">
                  <c:v>3.224548241272121E-2</c:v>
                </c:pt>
                <c:pt idx="10">
                  <c:v>1.5154613042435931E-3</c:v>
                </c:pt>
                <c:pt idx="11">
                  <c:v>1.8723424335534406E-5</c:v>
                </c:pt>
                <c:pt idx="12">
                  <c:v>6.0812122803673021E-8</c:v>
                </c:pt>
                <c:pt idx="13">
                  <c:v>5.1922967246851911E-11</c:v>
                </c:pt>
                <c:pt idx="14">
                  <c:v>1.165449065466921E-14</c:v>
                </c:pt>
                <c:pt idx="15">
                  <c:v>6.8768816174037624E-19</c:v>
                </c:pt>
                <c:pt idx="16">
                  <c:v>1.0667293733066132E-23</c:v>
                </c:pt>
              </c:numCache>
            </c:numRef>
          </c:yVal>
          <c:smooth val="1"/>
        </c:ser>
        <c:ser>
          <c:idx val="46"/>
          <c:order val="46"/>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Sheet1!$F$51:$V$51</c:f>
              <c:numCache>
                <c:formatCode>General</c:formatCode>
                <c:ptCount val="17"/>
                <c:pt idx="0">
                  <c:v>6.3805886070097493E-10</c:v>
                </c:pt>
                <c:pt idx="1">
                  <c:v>5.3864995563379495E-8</c:v>
                </c:pt>
                <c:pt idx="2">
                  <c:v>2.5633056021732956E-6</c:v>
                </c:pt>
                <c:pt idx="3">
                  <c:v>6.8760973851058536E-5</c:v>
                </c:pt>
                <c:pt idx="4">
                  <c:v>1.039756215205514E-3</c:v>
                </c:pt>
                <c:pt idx="5">
                  <c:v>8.8627582904657609E-3</c:v>
                </c:pt>
                <c:pt idx="6">
                  <c:v>4.2584755610774266E-2</c:v>
                </c:pt>
                <c:pt idx="7">
                  <c:v>0.11534194941150824</c:v>
                </c:pt>
                <c:pt idx="8">
                  <c:v>0.17610362231037788</c:v>
                </c:pt>
                <c:pt idx="9">
                  <c:v>0.15156438618983781</c:v>
                </c:pt>
                <c:pt idx="10">
                  <c:v>7.353158286713489E-2</c:v>
                </c:pt>
                <c:pt idx="11">
                  <c:v>2.0109373411618264E-2</c:v>
                </c:pt>
                <c:pt idx="12">
                  <c:v>3.1000666875556919E-3</c:v>
                </c:pt>
                <c:pt idx="13">
                  <c:v>2.6939616435820021E-4</c:v>
                </c:pt>
                <c:pt idx="14">
                  <c:v>1.3196527088585581E-5</c:v>
                </c:pt>
                <c:pt idx="15">
                  <c:v>3.643978224857267E-7</c:v>
                </c:pt>
                <c:pt idx="16">
                  <c:v>5.6720462913096017E-9</c:v>
                </c:pt>
              </c:numCache>
            </c:numRef>
          </c:yVal>
          <c:smooth val="1"/>
        </c:ser>
        <c:ser>
          <c:idx val="47"/>
          <c:order val="47"/>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Sheet1!$F$52:$V$52</c:f>
              <c:numCache>
                <c:formatCode>General</c:formatCode>
                <c:ptCount val="17"/>
                <c:pt idx="0">
                  <c:v>2.860736777943592E-5</c:v>
                </c:pt>
                <c:pt idx="1">
                  <c:v>2.1280861550784813E-4</c:v>
                </c:pt>
                <c:pt idx="2">
                  <c:v>1.2030793387080626E-3</c:v>
                </c:pt>
                <c:pt idx="3">
                  <c:v>5.1688399624183314E-3</c:v>
                </c:pt>
                <c:pt idx="4">
                  <c:v>1.6876627247397392E-2</c:v>
                </c:pt>
                <c:pt idx="5">
                  <c:v>4.1876655185521104E-2</c:v>
                </c:pt>
                <c:pt idx="6">
                  <c:v>7.8968169100530353E-2</c:v>
                </c:pt>
                <c:pt idx="7">
                  <c:v>0.11316859053763702</c:v>
                </c:pt>
                <c:pt idx="8">
                  <c:v>0.12325186519760788</c:v>
                </c:pt>
                <c:pt idx="9">
                  <c:v>0.10201284244781968</c:v>
                </c:pt>
                <c:pt idx="10">
                  <c:v>6.4166736596588836E-2</c:v>
                </c:pt>
                <c:pt idx="11">
                  <c:v>3.0673180571214476E-2</c:v>
                </c:pt>
                <c:pt idx="12">
                  <c:v>1.1142981906956183E-2</c:v>
                </c:pt>
                <c:pt idx="13">
                  <c:v>3.0763645245637048E-3</c:v>
                </c:pt>
                <c:pt idx="14">
                  <c:v>6.4545789758584809E-4</c:v>
                </c:pt>
                <c:pt idx="15">
                  <c:v>1.029181091692517E-4</c:v>
                </c:pt>
                <c:pt idx="16">
                  <c:v>1.2471234156513406E-5</c:v>
                </c:pt>
              </c:numCache>
            </c:numRef>
          </c:yVal>
          <c:smooth val="1"/>
        </c:ser>
        <c:ser>
          <c:idx val="48"/>
          <c:order val="48"/>
          <c:spPr>
            <a:ln>
              <a:solidFill>
                <a:srgbClr val="4F81BD">
                  <a:alpha val="19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Sheet1!$F$53:$V$53</c:f>
              <c:numCache>
                <c:formatCode>General</c:formatCode>
                <c:ptCount val="17"/>
                <c:pt idx="0">
                  <c:v>2.257972045663795E-7</c:v>
                </c:pt>
                <c:pt idx="1">
                  <c:v>5.7367530268274541E-6</c:v>
                </c:pt>
                <c:pt idx="2">
                  <c:v>9.3485278601618626E-5</c:v>
                </c:pt>
                <c:pt idx="3">
                  <c:v>9.7712422496622903E-4</c:v>
                </c:pt>
                <c:pt idx="4">
                  <c:v>6.5506714068179726E-3</c:v>
                </c:pt>
                <c:pt idx="5">
                  <c:v>2.8167696338379771E-2</c:v>
                </c:pt>
                <c:pt idx="6">
                  <c:v>7.7686637798742797E-2</c:v>
                </c:pt>
                <c:pt idx="7">
                  <c:v>0.13742660017167474</c:v>
                </c:pt>
                <c:pt idx="8">
                  <c:v>0.15592823380671664</c:v>
                </c:pt>
                <c:pt idx="9">
                  <c:v>0.11347709189775003</c:v>
                </c:pt>
                <c:pt idx="10">
                  <c:v>5.2968919748363728E-2</c:v>
                </c:pt>
                <c:pt idx="11">
                  <c:v>1.5858551436534668E-2</c:v>
                </c:pt>
                <c:pt idx="12">
                  <c:v>3.0453372515772681E-3</c:v>
                </c:pt>
                <c:pt idx="13">
                  <c:v>3.7509109647493257E-4</c:v>
                </c:pt>
                <c:pt idx="14">
                  <c:v>2.9632452477321118E-5</c:v>
                </c:pt>
                <c:pt idx="15">
                  <c:v>1.5015089263283459E-6</c:v>
                </c:pt>
                <c:pt idx="16">
                  <c:v>4.879976390189688E-8</c:v>
                </c:pt>
              </c:numCache>
            </c:numRef>
          </c:yVal>
          <c:smooth val="1"/>
        </c:ser>
        <c:ser>
          <c:idx val="49"/>
          <c:order val="49"/>
          <c:spPr>
            <a:ln>
              <a:solidFill>
                <a:srgbClr val="4F81BD">
                  <a:alpha val="21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Sheet1!$F$54:$V$54</c:f>
              <c:numCache>
                <c:formatCode>General</c:formatCode>
                <c:ptCount val="17"/>
                <c:pt idx="0">
                  <c:v>8.1977046469515029E-3</c:v>
                </c:pt>
                <c:pt idx="1">
                  <c:v>1.4385836899743539E-2</c:v>
                </c:pt>
                <c:pt idx="2">
                  <c:v>2.3168406390134771E-2</c:v>
                </c:pt>
                <c:pt idx="3">
                  <c:v>3.4243280076318029E-2</c:v>
                </c:pt>
                <c:pt idx="4">
                  <c:v>4.6448609653016344E-2</c:v>
                </c:pt>
                <c:pt idx="5">
                  <c:v>5.7821352346203975E-2</c:v>
                </c:pt>
                <c:pt idx="6">
                  <c:v>6.6057470010794359E-2</c:v>
                </c:pt>
                <c:pt idx="7">
                  <c:v>6.9258613477261727E-2</c:v>
                </c:pt>
                <c:pt idx="8">
                  <c:v>6.6641354388794247E-2</c:v>
                </c:pt>
                <c:pt idx="9">
                  <c:v>5.8848039914711534E-2</c:v>
                </c:pt>
                <c:pt idx="10">
                  <c:v>4.7691211465084177E-2</c:v>
                </c:pt>
                <c:pt idx="11">
                  <c:v>3.5470137534159597E-2</c:v>
                </c:pt>
                <c:pt idx="12">
                  <c:v>2.4210600168429814E-2</c:v>
                </c:pt>
                <c:pt idx="13">
                  <c:v>1.5165837695814258E-2</c:v>
                </c:pt>
                <c:pt idx="14">
                  <c:v>8.7185731866045481E-3</c:v>
                </c:pt>
                <c:pt idx="15">
                  <c:v>4.5998386327779925E-3</c:v>
                </c:pt>
                <c:pt idx="16">
                  <c:v>2.2271934496687685E-3</c:v>
                </c:pt>
              </c:numCache>
            </c:numRef>
          </c:yVal>
          <c:smooth val="1"/>
        </c:ser>
        <c:ser>
          <c:idx val="50"/>
          <c:order val="50"/>
          <c:spPr>
            <a:ln>
              <a:solidFill>
                <a:srgbClr val="4F81BD">
                  <a:alpha val="20000"/>
                </a:srgbClr>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Sheet1!$F$55:$V$55</c:f>
              <c:numCache>
                <c:formatCode>General</c:formatCode>
                <c:ptCount val="17"/>
                <c:pt idx="0">
                  <c:v>1.3896982719752107E-5</c:v>
                </c:pt>
                <c:pt idx="1">
                  <c:v>1.366624576265705E-4</c:v>
                </c:pt>
                <c:pt idx="2">
                  <c:v>9.6944670746284493E-4</c:v>
                </c:pt>
                <c:pt idx="3">
                  <c:v>4.9607193536413728E-3</c:v>
                </c:pt>
                <c:pt idx="4">
                  <c:v>1.8310971249284432E-2</c:v>
                </c:pt>
                <c:pt idx="5">
                  <c:v>4.8755555385586263E-2</c:v>
                </c:pt>
                <c:pt idx="6">
                  <c:v>9.3644621738350503E-2</c:v>
                </c:pt>
                <c:pt idx="7">
                  <c:v>0.12974408753344926</c:v>
                </c:pt>
                <c:pt idx="8">
                  <c:v>0.12966964354234287</c:v>
                </c:pt>
                <c:pt idx="9">
                  <c:v>9.3483521213416729E-2</c:v>
                </c:pt>
                <c:pt idx="10">
                  <c:v>4.8615842066628036E-2</c:v>
                </c:pt>
                <c:pt idx="11">
                  <c:v>1.8237553003739252E-2</c:v>
                </c:pt>
                <c:pt idx="12">
                  <c:v>4.9351610114468942E-3</c:v>
                </c:pt>
                <c:pt idx="13">
                  <c:v>9.6334553758442088E-4</c:v>
                </c:pt>
                <c:pt idx="14">
                  <c:v>1.3564658303507186E-4</c:v>
                </c:pt>
                <c:pt idx="15">
                  <c:v>1.3777855674320064E-5</c:v>
                </c:pt>
                <c:pt idx="16">
                  <c:v>1.0094862515153721E-6</c:v>
                </c:pt>
              </c:numCache>
            </c:numRef>
          </c:yVal>
          <c:smooth val="1"/>
        </c:ser>
        <c:ser>
          <c:idx val="51"/>
          <c:order val="51"/>
          <c:spPr>
            <a:ln w="63500">
              <a:solidFill>
                <a:schemeClr val="accent2"/>
              </a:solidFill>
            </a:ln>
          </c:spPr>
          <c:marker>
            <c:symbol val="none"/>
          </c:marker>
          <c:xVal>
            <c:numRef>
              <c:f>Sheet1!$F$4:$V$4</c:f>
              <c:numCache>
                <c:formatCode>General</c:formatCode>
                <c:ptCount val="17"/>
                <c:pt idx="0">
                  <c:v>-2</c:v>
                </c:pt>
                <c:pt idx="1">
                  <c:v>-0.31250000000000039</c:v>
                </c:pt>
                <c:pt idx="2">
                  <c:v>1.375</c:v>
                </c:pt>
                <c:pt idx="3">
                  <c:v>3.0625</c:v>
                </c:pt>
                <c:pt idx="4">
                  <c:v>4.75</c:v>
                </c:pt>
                <c:pt idx="5">
                  <c:v>6.4375</c:v>
                </c:pt>
                <c:pt idx="6">
                  <c:v>8.125</c:v>
                </c:pt>
                <c:pt idx="7">
                  <c:v>9.8125000000000142</c:v>
                </c:pt>
                <c:pt idx="8">
                  <c:v>11.5</c:v>
                </c:pt>
                <c:pt idx="9">
                  <c:v>13.1875</c:v>
                </c:pt>
                <c:pt idx="10">
                  <c:v>14.875000000000014</c:v>
                </c:pt>
                <c:pt idx="11">
                  <c:v>16.562499999999968</c:v>
                </c:pt>
                <c:pt idx="12">
                  <c:v>18.25</c:v>
                </c:pt>
                <c:pt idx="13">
                  <c:v>19.9375</c:v>
                </c:pt>
                <c:pt idx="14">
                  <c:v>21.625</c:v>
                </c:pt>
                <c:pt idx="15">
                  <c:v>23.3125</c:v>
                </c:pt>
                <c:pt idx="16">
                  <c:v>25</c:v>
                </c:pt>
              </c:numCache>
            </c:numRef>
          </c:xVal>
          <c:yVal>
            <c:numRef>
              <c:f>Sheet1!$F$56:$V$56</c:f>
              <c:numCache>
                <c:formatCode>General</c:formatCode>
                <c:ptCount val="17"/>
                <c:pt idx="0">
                  <c:v>3.0171686167586336E-4</c:v>
                </c:pt>
                <c:pt idx="1">
                  <c:v>7.419343251191358E-4</c:v>
                </c:pt>
                <c:pt idx="2">
                  <c:v>1.9586878535128569E-3</c:v>
                </c:pt>
                <c:pt idx="3">
                  <c:v>5.4433862985686764E-3</c:v>
                </c:pt>
                <c:pt idx="4">
                  <c:v>1.4945224851398544E-2</c:v>
                </c:pt>
                <c:pt idx="5">
                  <c:v>3.7456344053681409E-2</c:v>
                </c:pt>
                <c:pt idx="6">
                  <c:v>7.9547065672363262E-2</c:v>
                </c:pt>
                <c:pt idx="7">
                  <c:v>0.12888586939500435</c:v>
                </c:pt>
                <c:pt idx="8">
                  <c:v>0.13807869730526601</c:v>
                </c:pt>
                <c:pt idx="9">
                  <c:v>9.7280001103504404E-2</c:v>
                </c:pt>
                <c:pt idx="10">
                  <c:v>5.1663833387531923E-2</c:v>
                </c:pt>
                <c:pt idx="11">
                  <c:v>2.2561996443026786E-2</c:v>
                </c:pt>
                <c:pt idx="12">
                  <c:v>8.6603076748568604E-3</c:v>
                </c:pt>
                <c:pt idx="13">
                  <c:v>3.1110755508683818E-3</c:v>
                </c:pt>
                <c:pt idx="14">
                  <c:v>1.099913690565762E-3</c:v>
                </c:pt>
                <c:pt idx="15">
                  <c:v>3.9781761556215368E-4</c:v>
                </c:pt>
                <c:pt idx="16">
                  <c:v>1.4964295968190847E-4</c:v>
                </c:pt>
              </c:numCache>
            </c:numRef>
          </c:yVal>
          <c:smooth val="1"/>
        </c:ser>
        <c:dLbls>
          <c:showLegendKey val="0"/>
          <c:showVal val="0"/>
          <c:showCatName val="0"/>
          <c:showSerName val="0"/>
          <c:showPercent val="0"/>
          <c:showBubbleSize val="0"/>
        </c:dLbls>
        <c:axId val="128771584"/>
        <c:axId val="128773504"/>
      </c:scatterChart>
      <c:valAx>
        <c:axId val="128771584"/>
        <c:scaling>
          <c:orientation val="minMax"/>
          <c:max val="22"/>
          <c:min val="-2"/>
        </c:scaling>
        <c:delete val="0"/>
        <c:axPos val="b"/>
        <c:title>
          <c:tx>
            <c:rich>
              <a:bodyPr/>
              <a:lstStyle/>
              <a:p>
                <a:pPr>
                  <a:defRPr sz="1000" b="1" i="0" u="none" strike="noStrike" baseline="0">
                    <a:solidFill>
                      <a:srgbClr val="000000"/>
                    </a:solidFill>
                    <a:latin typeface="Calibri"/>
                    <a:ea typeface="Calibri"/>
                    <a:cs typeface="Calibri"/>
                  </a:defRPr>
                </a:pPr>
                <a:r>
                  <a:rPr lang="fi-FI"/>
                  <a:t>Biomass</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fi-FI"/>
          </a:p>
        </c:txPr>
        <c:crossAx val="128773504"/>
        <c:crosses val="autoZero"/>
        <c:crossBetween val="midCat"/>
      </c:valAx>
      <c:valAx>
        <c:axId val="128773504"/>
        <c:scaling>
          <c:orientation val="minMax"/>
          <c:min val="0"/>
        </c:scaling>
        <c:delete val="0"/>
        <c:axPos val="l"/>
        <c:title>
          <c:tx>
            <c:rich>
              <a:bodyPr/>
              <a:lstStyle/>
              <a:p>
                <a:pPr>
                  <a:defRPr sz="1000" b="1" i="0" u="none" strike="noStrike" baseline="0">
                    <a:solidFill>
                      <a:srgbClr val="000000"/>
                    </a:solidFill>
                    <a:latin typeface="Calibri"/>
                    <a:ea typeface="Calibri"/>
                    <a:cs typeface="Calibri"/>
                  </a:defRPr>
                </a:pPr>
                <a:r>
                  <a:rPr lang="fi-FI"/>
                  <a:t>Prob. Density</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fi-FI"/>
          </a:p>
        </c:txPr>
        <c:crossAx val="128771584"/>
        <c:crosses val="autoZero"/>
        <c:crossBetween val="midCat"/>
      </c:valAx>
    </c:plotArea>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05042016806722"/>
          <c:y val="0.12138745454109259"/>
          <c:w val="0.81512605042016806"/>
          <c:h val="0.62716851512897842"/>
        </c:manualLayout>
      </c:layout>
      <c:scatterChart>
        <c:scatterStyle val="smoothMarker"/>
        <c:varyColors val="0"/>
        <c:ser>
          <c:idx val="0"/>
          <c:order val="0"/>
          <c:spPr>
            <a:ln w="25400">
              <a:solidFill>
                <a:srgbClr val="0080C0"/>
              </a:solidFill>
              <a:prstDash val="solid"/>
            </a:ln>
          </c:spPr>
          <c:marker>
            <c:symbol val="none"/>
          </c:marker>
          <c:xVal>
            <c:numRef>
              <c:f>Sheet1!$C$5:$C$245</c:f>
              <c:numCache>
                <c:formatCode>General</c:formatCode>
                <c:ptCount val="2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numCache>
            </c:numRef>
          </c:xVal>
          <c:yVal>
            <c:numRef>
              <c:f>Sheet1!$D$5:$D$245</c:f>
              <c:numCache>
                <c:formatCode>General</c:formatCode>
                <c:ptCount val="241"/>
                <c:pt idx="0">
                  <c:v>1.225717086632266E-4</c:v>
                </c:pt>
                <c:pt idx="1">
                  <c:v>1.3429843672539416E-4</c:v>
                </c:pt>
                <c:pt idx="2">
                  <c:v>1.4701202959049091E-4</c:v>
                </c:pt>
                <c:pt idx="3">
                  <c:v>1.6078146743295777E-4</c:v>
                </c:pt>
                <c:pt idx="4">
                  <c:v>1.7567918243887958E-4</c:v>
                </c:pt>
                <c:pt idx="5">
                  <c:v>1.9178110389644733E-4</c:v>
                </c:pt>
                <c:pt idx="6">
                  <c:v>2.0916669070648923E-4</c:v>
                </c:pt>
                <c:pt idx="7">
                  <c:v>2.2791894996088851E-4</c:v>
                </c:pt>
                <c:pt idx="8">
                  <c:v>2.4812444020567412E-4</c:v>
                </c:pt>
                <c:pt idx="9">
                  <c:v>2.6987325798230404E-4</c:v>
                </c:pt>
                <c:pt idx="10">
                  <c:v>2.9325900622606088E-4</c:v>
                </c:pt>
                <c:pt idx="11">
                  <c:v>3.18378743095461E-4</c:v>
                </c:pt>
                <c:pt idx="12">
                  <c:v>3.4533290981204369E-4</c:v>
                </c:pt>
                <c:pt idx="13">
                  <c:v>3.7422523610670049E-4</c:v>
                </c:pt>
                <c:pt idx="14">
                  <c:v>4.0516262189771809E-4</c:v>
                </c:pt>
                <c:pt idx="15">
                  <c:v>4.3825499386770266E-4</c:v>
                </c:pt>
                <c:pt idx="16">
                  <c:v>4.7361513566229117E-4</c:v>
                </c:pt>
                <c:pt idx="17">
                  <c:v>5.1135849050370445E-4</c:v>
                </c:pt>
                <c:pt idx="18">
                  <c:v>5.5160293509737214E-4</c:v>
                </c:pt>
                <c:pt idx="19">
                  <c:v>5.9446852381052752E-4</c:v>
                </c:pt>
                <c:pt idx="20">
                  <c:v>6.4007720221826488E-4</c:v>
                </c:pt>
                <c:pt idx="21">
                  <c:v>6.8855248924531596E-4</c:v>
                </c:pt>
                <c:pt idx="22">
                  <c:v>7.4001912728089455E-4</c:v>
                </c:pt>
                <c:pt idx="23">
                  <c:v>7.9460269980937824E-4</c:v>
                </c:pt>
                <c:pt idx="24">
                  <c:v>8.5242921628116478E-4</c:v>
                </c:pt>
                <c:pt idx="25">
                  <c:v>9.1362466414547378E-4</c:v>
                </c:pt>
                <c:pt idx="26">
                  <c:v>9.7831452817961776E-4</c:v>
                </c:pt>
                <c:pt idx="27">
                  <c:v>1.046623277476684E-3</c:v>
                </c:pt>
                <c:pt idx="28">
                  <c:v>1.1186738206948065E-3</c:v>
                </c:pt>
                <c:pt idx="29">
                  <c:v>1.1945869304251001E-3</c:v>
                </c:pt>
                <c:pt idx="30">
                  <c:v>1.2744806378007635E-3</c:v>
                </c:pt>
                <c:pt idx="31">
                  <c:v>1.3584695987452343E-3</c:v>
                </c:pt>
                <c:pt idx="32">
                  <c:v>1.4466644335410163E-3</c:v>
                </c:pt>
                <c:pt idx="33">
                  <c:v>1.5391710416910317E-3</c:v>
                </c:pt>
                <c:pt idx="34">
                  <c:v>1.6360898943390322E-3</c:v>
                </c:pt>
                <c:pt idx="35">
                  <c:v>1.7375153068125131E-3</c:v>
                </c:pt>
                <c:pt idx="36">
                  <c:v>1.8435346941483612E-3</c:v>
                </c:pt>
                <c:pt idx="37">
                  <c:v>1.9542278127555389E-3</c:v>
                </c:pt>
                <c:pt idx="38">
                  <c:v>2.0696659916578449E-3</c:v>
                </c:pt>
                <c:pt idx="39">
                  <c:v>2.1899113570403857E-3</c:v>
                </c:pt>
                <c:pt idx="40">
                  <c:v>2.315016054092932E-3</c:v>
                </c:pt>
                <c:pt idx="41">
                  <c:v>2.445021470398899E-3</c:v>
                </c:pt>
                <c:pt idx="42">
                  <c:v>2.5799574653572479E-3</c:v>
                </c:pt>
                <c:pt idx="43">
                  <c:v>2.7198416103431599E-3</c:v>
                </c:pt>
                <c:pt idx="44">
                  <c:v>2.8646784445088488E-3</c:v>
                </c:pt>
                <c:pt idx="45">
                  <c:v>3.0144587512954146E-3</c:v>
                </c:pt>
                <c:pt idx="46">
                  <c:v>3.1691588608673076E-3</c:v>
                </c:pt>
                <c:pt idx="47">
                  <c:v>3.3287399837900037E-3</c:v>
                </c:pt>
                <c:pt idx="48">
                  <c:v>3.4931475813462353E-3</c:v>
                </c:pt>
                <c:pt idx="49">
                  <c:v>3.6623107779242101E-3</c:v>
                </c:pt>
                <c:pt idx="50">
                  <c:v>3.8361418209103548E-3</c:v>
                </c:pt>
                <c:pt idx="51">
                  <c:v>4.014535593477391E-3</c:v>
                </c:pt>
                <c:pt idx="52">
                  <c:v>4.1973691855741839E-3</c:v>
                </c:pt>
                <c:pt idx="53">
                  <c:v>4.3845015282955313E-3</c:v>
                </c:pt>
                <c:pt idx="54">
                  <c:v>4.5757730966368114E-3</c:v>
                </c:pt>
                <c:pt idx="55">
                  <c:v>4.7710056854195059E-3</c:v>
                </c:pt>
                <c:pt idx="56">
                  <c:v>4.9700022629088981E-3</c:v>
                </c:pt>
                <c:pt idx="57">
                  <c:v>5.1725469063347903E-3</c:v>
                </c:pt>
                <c:pt idx="58">
                  <c:v>5.3784048231705333E-3</c:v>
                </c:pt>
                <c:pt idx="59">
                  <c:v>5.587322461626105E-3</c:v>
                </c:pt>
                <c:pt idx="60">
                  <c:v>5.7990277133688189E-3</c:v>
                </c:pt>
                <c:pt idx="61">
                  <c:v>6.0132302110025813E-3</c:v>
                </c:pt>
                <c:pt idx="62">
                  <c:v>6.2296217223158238E-3</c:v>
                </c:pt>
                <c:pt idx="63">
                  <c:v>6.4478766427520963E-3</c:v>
                </c:pt>
                <c:pt idx="64">
                  <c:v>6.6676525869694154E-3</c:v>
                </c:pt>
                <c:pt idx="65">
                  <c:v>6.8885910797382103E-3</c:v>
                </c:pt>
                <c:pt idx="66">
                  <c:v>7.1103183457875757E-3</c:v>
                </c:pt>
                <c:pt idx="67">
                  <c:v>7.332446197549798E-3</c:v>
                </c:pt>
                <c:pt idx="68">
                  <c:v>7.5545730190788507E-3</c:v>
                </c:pt>
                <c:pt idx="69">
                  <c:v>7.7762848437346694E-3</c:v>
                </c:pt>
                <c:pt idx="70">
                  <c:v>7.9971565225372722E-3</c:v>
                </c:pt>
                <c:pt idx="71">
                  <c:v>8.2167529794084267E-3</c:v>
                </c:pt>
                <c:pt idx="72">
                  <c:v>8.4346305488397812E-3</c:v>
                </c:pt>
                <c:pt idx="73">
                  <c:v>8.6503383908607574E-3</c:v>
                </c:pt>
                <c:pt idx="74">
                  <c:v>8.8634199775332219E-3</c:v>
                </c:pt>
                <c:pt idx="75">
                  <c:v>9.0734146445787776E-3</c:v>
                </c:pt>
                <c:pt idx="76">
                  <c:v>9.2798592011545528E-3</c:v>
                </c:pt>
                <c:pt idx="77">
                  <c:v>9.4822895902399902E-3</c:v>
                </c:pt>
                <c:pt idx="78">
                  <c:v>9.6802425915864312E-3</c:v>
                </c:pt>
                <c:pt idx="79">
                  <c:v>9.8732575587178809E-3</c:v>
                </c:pt>
                <c:pt idx="80">
                  <c:v>1.006087818106086E-2</c:v>
                </c:pt>
                <c:pt idx="81">
                  <c:v>1.0242654261927763E-2</c:v>
                </c:pt>
                <c:pt idx="82">
                  <c:v>1.041814350278621E-2</c:v>
                </c:pt>
                <c:pt idx="83">
                  <c:v>1.058691328401983E-2</c:v>
                </c:pt>
                <c:pt idx="84">
                  <c:v>1.0748542432227363E-2</c:v>
                </c:pt>
                <c:pt idx="85">
                  <c:v>1.0902622964018888E-2</c:v>
                </c:pt>
                <c:pt idx="86">
                  <c:v>1.1048761796253057E-2</c:v>
                </c:pt>
                <c:pt idx="87">
                  <c:v>1.1186582412718105E-2</c:v>
                </c:pt>
                <c:pt idx="88">
                  <c:v>1.1315726477393298E-2</c:v>
                </c:pt>
                <c:pt idx="89">
                  <c:v>1.1435855384636156E-2</c:v>
                </c:pt>
                <c:pt idx="90">
                  <c:v>1.154665173692339E-2</c:v>
                </c:pt>
                <c:pt idx="91">
                  <c:v>1.1647820741129059E-2</c:v>
                </c:pt>
                <c:pt idx="92">
                  <c:v>1.1739091514749486E-2</c:v>
                </c:pt>
                <c:pt idx="93">
                  <c:v>1.1820218293978387E-2</c:v>
                </c:pt>
                <c:pt idx="94">
                  <c:v>1.1890981536094134E-2</c:v>
                </c:pt>
                <c:pt idx="95">
                  <c:v>1.1951188909239964E-2</c:v>
                </c:pt>
                <c:pt idx="96">
                  <c:v>1.2000676163352509E-2</c:v>
                </c:pt>
                <c:pt idx="97">
                  <c:v>1.2039307876719446E-2</c:v>
                </c:pt>
                <c:pt idx="98">
                  <c:v>1.2066978073417257E-2</c:v>
                </c:pt>
                <c:pt idx="99">
                  <c:v>1.2083610707689143E-2</c:v>
                </c:pt>
                <c:pt idx="100">
                  <c:v>1.2089160012164629E-2</c:v>
                </c:pt>
                <c:pt idx="101">
                  <c:v>1.2083610707689143E-2</c:v>
                </c:pt>
                <c:pt idx="102">
                  <c:v>1.2066978073417257E-2</c:v>
                </c:pt>
                <c:pt idx="103">
                  <c:v>1.2039307876719446E-2</c:v>
                </c:pt>
                <c:pt idx="104">
                  <c:v>1.2000676163352509E-2</c:v>
                </c:pt>
                <c:pt idx="105">
                  <c:v>1.1951188909239964E-2</c:v>
                </c:pt>
                <c:pt idx="106">
                  <c:v>1.1890981536094134E-2</c:v>
                </c:pt>
                <c:pt idx="107">
                  <c:v>1.1820218293978387E-2</c:v>
                </c:pt>
                <c:pt idx="108">
                  <c:v>1.1739091514749486E-2</c:v>
                </c:pt>
                <c:pt idx="109">
                  <c:v>1.1647820741129059E-2</c:v>
                </c:pt>
                <c:pt idx="110">
                  <c:v>1.154665173692339E-2</c:v>
                </c:pt>
                <c:pt idx="111">
                  <c:v>1.1435855384636156E-2</c:v>
                </c:pt>
                <c:pt idx="112">
                  <c:v>1.1315726477393298E-2</c:v>
                </c:pt>
                <c:pt idx="113">
                  <c:v>1.1186582412718105E-2</c:v>
                </c:pt>
                <c:pt idx="114">
                  <c:v>1.1048761796253057E-2</c:v>
                </c:pt>
                <c:pt idx="115">
                  <c:v>1.0902622964018888E-2</c:v>
                </c:pt>
                <c:pt idx="116">
                  <c:v>1.0748542432227363E-2</c:v>
                </c:pt>
                <c:pt idx="117">
                  <c:v>1.058691328401983E-2</c:v>
                </c:pt>
                <c:pt idx="118">
                  <c:v>1.041814350278621E-2</c:v>
                </c:pt>
                <c:pt idx="119">
                  <c:v>1.0242654261927763E-2</c:v>
                </c:pt>
                <c:pt idx="120">
                  <c:v>1.006087818106086E-2</c:v>
                </c:pt>
                <c:pt idx="121">
                  <c:v>9.8732575587178809E-3</c:v>
                </c:pt>
                <c:pt idx="122">
                  <c:v>9.6802425915864312E-3</c:v>
                </c:pt>
                <c:pt idx="123">
                  <c:v>9.4822895902399902E-3</c:v>
                </c:pt>
                <c:pt idx="124">
                  <c:v>9.2798592011545528E-3</c:v>
                </c:pt>
                <c:pt idx="125">
                  <c:v>9.0734146445787776E-3</c:v>
                </c:pt>
                <c:pt idx="126">
                  <c:v>8.8634199775332219E-3</c:v>
                </c:pt>
                <c:pt idx="127">
                  <c:v>8.6503383908607574E-3</c:v>
                </c:pt>
                <c:pt idx="128">
                  <c:v>8.4346305488397812E-3</c:v>
                </c:pt>
                <c:pt idx="129">
                  <c:v>8.2167529794084267E-3</c:v>
                </c:pt>
                <c:pt idx="130">
                  <c:v>7.9971565225372722E-3</c:v>
                </c:pt>
                <c:pt idx="131">
                  <c:v>7.7762848437346694E-3</c:v>
                </c:pt>
                <c:pt idx="132">
                  <c:v>7.5545730190788507E-3</c:v>
                </c:pt>
                <c:pt idx="133">
                  <c:v>7.332446197549798E-3</c:v>
                </c:pt>
                <c:pt idx="134">
                  <c:v>7.1103183457875757E-3</c:v>
                </c:pt>
                <c:pt idx="135">
                  <c:v>6.8885910797382103E-3</c:v>
                </c:pt>
                <c:pt idx="136">
                  <c:v>6.6676525869694154E-3</c:v>
                </c:pt>
                <c:pt idx="137">
                  <c:v>6.4478766427520963E-3</c:v>
                </c:pt>
                <c:pt idx="138">
                  <c:v>6.2296217223158238E-3</c:v>
                </c:pt>
                <c:pt idx="139">
                  <c:v>6.0132302110025813E-3</c:v>
                </c:pt>
                <c:pt idx="140">
                  <c:v>5.7990277133688189E-3</c:v>
                </c:pt>
                <c:pt idx="141">
                  <c:v>5.587322461626105E-3</c:v>
                </c:pt>
                <c:pt idx="142">
                  <c:v>5.3784048231705333E-3</c:v>
                </c:pt>
                <c:pt idx="143">
                  <c:v>5.1725469063347903E-3</c:v>
                </c:pt>
                <c:pt idx="144">
                  <c:v>4.9700022629088981E-3</c:v>
                </c:pt>
                <c:pt idx="145">
                  <c:v>4.7710056854195059E-3</c:v>
                </c:pt>
                <c:pt idx="146">
                  <c:v>4.5757730966368114E-3</c:v>
                </c:pt>
                <c:pt idx="147">
                  <c:v>4.3845015282955313E-3</c:v>
                </c:pt>
                <c:pt idx="148">
                  <c:v>4.1973691855741839E-3</c:v>
                </c:pt>
                <c:pt idx="149">
                  <c:v>4.014535593477391E-3</c:v>
                </c:pt>
                <c:pt idx="150">
                  <c:v>3.8361418209103548E-3</c:v>
                </c:pt>
                <c:pt idx="151">
                  <c:v>3.6623107779242101E-3</c:v>
                </c:pt>
                <c:pt idx="152">
                  <c:v>3.4931475813462353E-3</c:v>
                </c:pt>
                <c:pt idx="153">
                  <c:v>3.3287399837900037E-3</c:v>
                </c:pt>
                <c:pt idx="154">
                  <c:v>3.1691588608673076E-3</c:v>
                </c:pt>
                <c:pt idx="155">
                  <c:v>3.0144587512954146E-3</c:v>
                </c:pt>
                <c:pt idx="156">
                  <c:v>2.8646784445088488E-3</c:v>
                </c:pt>
                <c:pt idx="157">
                  <c:v>2.7198416103431599E-3</c:v>
                </c:pt>
                <c:pt idx="158">
                  <c:v>2.5799574653572479E-3</c:v>
                </c:pt>
                <c:pt idx="159">
                  <c:v>2.445021470398899E-3</c:v>
                </c:pt>
                <c:pt idx="160">
                  <c:v>2.315016054092932E-3</c:v>
                </c:pt>
                <c:pt idx="161">
                  <c:v>2.1899113570403857E-3</c:v>
                </c:pt>
                <c:pt idx="162">
                  <c:v>2.0696659916578449E-3</c:v>
                </c:pt>
                <c:pt idx="163">
                  <c:v>1.9542278127555389E-3</c:v>
                </c:pt>
                <c:pt idx="164">
                  <c:v>1.8435346941483612E-3</c:v>
                </c:pt>
                <c:pt idx="165">
                  <c:v>1.7375153068125131E-3</c:v>
                </c:pt>
                <c:pt idx="166">
                  <c:v>1.6360898943390322E-3</c:v>
                </c:pt>
                <c:pt idx="167">
                  <c:v>1.5391710416910317E-3</c:v>
                </c:pt>
                <c:pt idx="168">
                  <c:v>1.4466644335410163E-3</c:v>
                </c:pt>
                <c:pt idx="169">
                  <c:v>1.3584695987452343E-3</c:v>
                </c:pt>
                <c:pt idx="170">
                  <c:v>1.2744806378007635E-3</c:v>
                </c:pt>
                <c:pt idx="171">
                  <c:v>1.1945869304251001E-3</c:v>
                </c:pt>
                <c:pt idx="172">
                  <c:v>1.1186738206948065E-3</c:v>
                </c:pt>
                <c:pt idx="173">
                  <c:v>1.046623277476684E-3</c:v>
                </c:pt>
                <c:pt idx="174">
                  <c:v>9.7831452817961776E-4</c:v>
                </c:pt>
                <c:pt idx="175">
                  <c:v>9.1362466414547378E-4</c:v>
                </c:pt>
                <c:pt idx="176">
                  <c:v>8.5242921628116478E-4</c:v>
                </c:pt>
                <c:pt idx="177">
                  <c:v>7.9460269980937824E-4</c:v>
                </c:pt>
                <c:pt idx="178">
                  <c:v>7.4001912728089455E-4</c:v>
                </c:pt>
                <c:pt idx="179">
                  <c:v>6.8855248924531596E-4</c:v>
                </c:pt>
                <c:pt idx="180">
                  <c:v>6.4007720221826488E-4</c:v>
                </c:pt>
                <c:pt idx="181">
                  <c:v>5.9446852381052752E-4</c:v>
                </c:pt>
                <c:pt idx="182">
                  <c:v>5.5160293509737214E-4</c:v>
                </c:pt>
                <c:pt idx="183">
                  <c:v>5.1135849050370445E-4</c:v>
                </c:pt>
                <c:pt idx="184">
                  <c:v>4.7361513566229117E-4</c:v>
                </c:pt>
                <c:pt idx="185">
                  <c:v>4.3825499386770266E-4</c:v>
                </c:pt>
                <c:pt idx="186">
                  <c:v>4.0516262189771809E-4</c:v>
                </c:pt>
                <c:pt idx="187">
                  <c:v>3.7422523610670049E-4</c:v>
                </c:pt>
                <c:pt idx="188">
                  <c:v>3.4533290981204369E-4</c:v>
                </c:pt>
                <c:pt idx="189">
                  <c:v>3.18378743095461E-4</c:v>
                </c:pt>
                <c:pt idx="190">
                  <c:v>2.9325900622606088E-4</c:v>
                </c:pt>
                <c:pt idx="191">
                  <c:v>2.6987325798230404E-4</c:v>
                </c:pt>
                <c:pt idx="192">
                  <c:v>2.4812444020567412E-4</c:v>
                </c:pt>
                <c:pt idx="193">
                  <c:v>2.2791894996088851E-4</c:v>
                </c:pt>
                <c:pt idx="194">
                  <c:v>2.0916669070648923E-4</c:v>
                </c:pt>
                <c:pt idx="195">
                  <c:v>1.9178110389644733E-4</c:v>
                </c:pt>
                <c:pt idx="196">
                  <c:v>1.7567918243887958E-4</c:v>
                </c:pt>
                <c:pt idx="197">
                  <c:v>1.6078146743295777E-4</c:v>
                </c:pt>
                <c:pt idx="198">
                  <c:v>1.4701202959049091E-4</c:v>
                </c:pt>
                <c:pt idx="199">
                  <c:v>1.3429843672539416E-4</c:v>
                </c:pt>
                <c:pt idx="200">
                  <c:v>1.225717086632266E-4</c:v>
                </c:pt>
                <c:pt idx="201">
                  <c:v>1.1176626088508269E-4</c:v>
                </c:pt>
                <c:pt idx="202">
                  <c:v>1.018198381762484E-4</c:v>
                </c:pt>
                <c:pt idx="203">
                  <c:v>9.267343950103516E-5</c:v>
                </c:pt>
                <c:pt idx="204">
                  <c:v>8.4271235271922245E-5</c:v>
                </c:pt>
                <c:pt idx="205">
                  <c:v>7.6560478124361648E-5</c:v>
                </c:pt>
                <c:pt idx="206">
                  <c:v>6.9491408249088116E-5</c:v>
                </c:pt>
                <c:pt idx="207">
                  <c:v>6.3017154272241666E-5</c:v>
                </c:pt>
                <c:pt idx="208">
                  <c:v>5.709363061072157E-5</c:v>
                </c:pt>
                <c:pt idx="209">
                  <c:v>5.1679432166563824E-5</c:v>
                </c:pt>
                <c:pt idx="210">
                  <c:v>4.6735727160336521E-5</c:v>
                </c:pt>
                <c:pt idx="211">
                  <c:v>4.2226148840105468E-5</c:v>
                </c:pt>
                <c:pt idx="212">
                  <c:v>3.8116686739884007E-5</c:v>
                </c:pt>
                <c:pt idx="213">
                  <c:v>3.4375578100083695E-5</c:v>
                </c:pt>
                <c:pt idx="214">
                  <c:v>3.0973200002671783E-5</c:v>
                </c:pt>
                <c:pt idx="215">
                  <c:v>2.788196271584745E-5</c:v>
                </c:pt>
                <c:pt idx="216">
                  <c:v>2.5076204687331519E-5</c:v>
                </c:pt>
                <c:pt idx="217">
                  <c:v>2.2532089572054584E-5</c:v>
                </c:pt>
                <c:pt idx="218">
                  <c:v>2.0227505629302233E-5</c:v>
                </c:pt>
                <c:pt idx="219">
                  <c:v>1.8141967776376511E-5</c:v>
                </c:pt>
                <c:pt idx="220">
                  <c:v>1.6256522540663447E-5</c:v>
                </c:pt>
                <c:pt idx="221">
                  <c:v>1.455365610972184E-5</c:v>
                </c:pt>
                <c:pt idx="222">
                  <c:v>1.3017205639669399E-5</c:v>
                </c:pt>
                <c:pt idx="223">
                  <c:v>1.1632273945740817E-5</c:v>
                </c:pt>
                <c:pt idx="224">
                  <c:v>1.0385147665411877E-5</c:v>
                </c:pt>
                <c:pt idx="225">
                  <c:v>9.2632189538804689E-6</c:v>
                </c:pt>
                <c:pt idx="226">
                  <c:v>8.2549107439052597E-6</c:v>
                </c:pt>
                <c:pt idx="227">
                  <c:v>7.3496055769467802E-6</c:v>
                </c:pt>
                <c:pt idx="228">
                  <c:v>6.5375779901349305E-6</c:v>
                </c:pt>
                <c:pt idx="229">
                  <c:v>5.8099304236953022E-6</c:v>
                </c:pt>
                <c:pt idx="230">
                  <c:v>5.1585325959834463E-6</c:v>
                </c:pt>
                <c:pt idx="231">
                  <c:v>4.575964278075785E-6</c:v>
                </c:pt>
                <c:pt idx="232">
                  <c:v>4.0554613868147083E-6</c:v>
                </c:pt>
                <c:pt idx="233">
                  <c:v>3.5908653041675195E-6</c:v>
                </c:pt>
                <c:pt idx="234">
                  <c:v>3.1765753215951223E-6</c:v>
                </c:pt>
                <c:pt idx="235">
                  <c:v>2.8075041006973993E-6</c:v>
                </c:pt>
                <c:pt idx="236">
                  <c:v>2.4790360355691683E-6</c:v>
                </c:pt>
                <c:pt idx="237">
                  <c:v>2.1869883979270065E-6</c:v>
                </c:pt>
                <c:pt idx="238">
                  <c:v>1.927575143019074E-6</c:v>
                </c:pt>
                <c:pt idx="239">
                  <c:v>1.697373252477914E-6</c:v>
                </c:pt>
                <c:pt idx="240">
                  <c:v>1.49329148949488E-6</c:v>
                </c:pt>
              </c:numCache>
            </c:numRef>
          </c:yVal>
          <c:smooth val="1"/>
        </c:ser>
        <c:dLbls>
          <c:showLegendKey val="0"/>
          <c:showVal val="0"/>
          <c:showCatName val="0"/>
          <c:showSerName val="0"/>
          <c:showPercent val="0"/>
          <c:showBubbleSize val="0"/>
        </c:dLbls>
        <c:axId val="127276928"/>
        <c:axId val="127278464"/>
      </c:scatterChart>
      <c:valAx>
        <c:axId val="127276928"/>
        <c:scaling>
          <c:orientation val="minMax"/>
          <c:max val="240"/>
          <c:min val="0"/>
        </c:scaling>
        <c:delete val="1"/>
        <c:axPos val="b"/>
        <c:numFmt formatCode="General" sourceLinked="1"/>
        <c:majorTickMark val="out"/>
        <c:minorTickMark val="none"/>
        <c:tickLblPos val="nextTo"/>
        <c:crossAx val="127278464"/>
        <c:crosses val="autoZero"/>
        <c:crossBetween val="midCat"/>
        <c:majorUnit val="40"/>
        <c:minorUnit val="8"/>
      </c:valAx>
      <c:valAx>
        <c:axId val="127278464"/>
        <c:scaling>
          <c:orientation val="minMax"/>
          <c:max val="0.04"/>
          <c:min val="0"/>
        </c:scaling>
        <c:delete val="1"/>
        <c:axPos val="l"/>
        <c:numFmt formatCode="General" sourceLinked="1"/>
        <c:majorTickMark val="out"/>
        <c:minorTickMark val="none"/>
        <c:tickLblPos val="nextTo"/>
        <c:crossAx val="127276928"/>
        <c:crossesAt val="-10"/>
        <c:crossBetween val="midCat"/>
        <c:majorUnit val="0.01"/>
      </c:valAx>
      <c:spPr>
        <a:noFill/>
        <a:ln w="25400">
          <a:noFill/>
        </a:ln>
      </c:spPr>
    </c:plotArea>
    <c:plotVisOnly val="1"/>
    <c:dispBlanksAs val="gap"/>
    <c:showDLblsOverMax val="0"/>
  </c:chart>
  <c:spPr>
    <a:solidFill>
      <a:srgbClr val="FFFFFF"/>
    </a:solidFill>
    <a:ln w="9525">
      <a:noFill/>
    </a:ln>
  </c:spPr>
  <c:txPr>
    <a:bodyPr/>
    <a:lstStyle/>
    <a:p>
      <a:pPr>
        <a:defRPr sz="1200" b="1" i="0" u="none" strike="noStrike" baseline="0">
          <a:solidFill>
            <a:srgbClr val="000000"/>
          </a:solidFill>
          <a:latin typeface="Arial"/>
          <a:ea typeface="Arial"/>
          <a:cs typeface="Arial"/>
        </a:defRPr>
      </a:pPr>
      <a:endParaRPr lang="fi-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05042016806722"/>
          <c:y val="0.12138745454109259"/>
          <c:w val="0.81512605042016806"/>
          <c:h val="0.62716851512897842"/>
        </c:manualLayout>
      </c:layout>
      <c:scatterChart>
        <c:scatterStyle val="smoothMarker"/>
        <c:varyColors val="0"/>
        <c:ser>
          <c:idx val="0"/>
          <c:order val="0"/>
          <c:spPr>
            <a:ln w="25400">
              <a:solidFill>
                <a:srgbClr val="0080C0"/>
              </a:solidFill>
              <a:prstDash val="solid"/>
            </a:ln>
          </c:spPr>
          <c:marker>
            <c:symbol val="none"/>
          </c:marker>
          <c:xVal>
            <c:numRef>
              <c:f>Sheet1!$C$5:$C$245</c:f>
              <c:numCache>
                <c:formatCode>General</c:formatCode>
                <c:ptCount val="2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numCache>
            </c:numRef>
          </c:xVal>
          <c:yVal>
            <c:numRef>
              <c:f>Sheet1!$D$5:$D$245</c:f>
              <c:numCache>
                <c:formatCode>General</c:formatCode>
                <c:ptCount val="241"/>
                <c:pt idx="0">
                  <c:v>1.225717086632266E-4</c:v>
                </c:pt>
                <c:pt idx="1">
                  <c:v>1.3429843672539416E-4</c:v>
                </c:pt>
                <c:pt idx="2">
                  <c:v>1.4701202959049091E-4</c:v>
                </c:pt>
                <c:pt idx="3">
                  <c:v>1.6078146743295777E-4</c:v>
                </c:pt>
                <c:pt idx="4">
                  <c:v>1.7567918243887958E-4</c:v>
                </c:pt>
                <c:pt idx="5">
                  <c:v>1.9178110389644733E-4</c:v>
                </c:pt>
                <c:pt idx="6">
                  <c:v>2.0916669070648923E-4</c:v>
                </c:pt>
                <c:pt idx="7">
                  <c:v>2.2791894996088851E-4</c:v>
                </c:pt>
                <c:pt idx="8">
                  <c:v>2.4812444020567412E-4</c:v>
                </c:pt>
                <c:pt idx="9">
                  <c:v>2.6987325798230404E-4</c:v>
                </c:pt>
                <c:pt idx="10">
                  <c:v>2.9325900622606088E-4</c:v>
                </c:pt>
                <c:pt idx="11">
                  <c:v>3.18378743095461E-4</c:v>
                </c:pt>
                <c:pt idx="12">
                  <c:v>3.4533290981204369E-4</c:v>
                </c:pt>
                <c:pt idx="13">
                  <c:v>3.7422523610670049E-4</c:v>
                </c:pt>
                <c:pt idx="14">
                  <c:v>4.0516262189771809E-4</c:v>
                </c:pt>
                <c:pt idx="15">
                  <c:v>4.3825499386770266E-4</c:v>
                </c:pt>
                <c:pt idx="16">
                  <c:v>4.7361513566229117E-4</c:v>
                </c:pt>
                <c:pt idx="17">
                  <c:v>5.1135849050370445E-4</c:v>
                </c:pt>
                <c:pt idx="18">
                  <c:v>5.5160293509737214E-4</c:v>
                </c:pt>
                <c:pt idx="19">
                  <c:v>5.9446852381052752E-4</c:v>
                </c:pt>
                <c:pt idx="20">
                  <c:v>6.4007720221826488E-4</c:v>
                </c:pt>
                <c:pt idx="21">
                  <c:v>6.8855248924531596E-4</c:v>
                </c:pt>
                <c:pt idx="22">
                  <c:v>7.4001912728089455E-4</c:v>
                </c:pt>
                <c:pt idx="23">
                  <c:v>7.9460269980937824E-4</c:v>
                </c:pt>
                <c:pt idx="24">
                  <c:v>8.5242921628116478E-4</c:v>
                </c:pt>
                <c:pt idx="25">
                  <c:v>9.1362466414547378E-4</c:v>
                </c:pt>
                <c:pt idx="26">
                  <c:v>9.7831452817961776E-4</c:v>
                </c:pt>
                <c:pt idx="27">
                  <c:v>1.046623277476684E-3</c:v>
                </c:pt>
                <c:pt idx="28">
                  <c:v>1.1186738206948065E-3</c:v>
                </c:pt>
                <c:pt idx="29">
                  <c:v>1.1945869304251001E-3</c:v>
                </c:pt>
                <c:pt idx="30">
                  <c:v>1.2744806378007635E-3</c:v>
                </c:pt>
                <c:pt idx="31">
                  <c:v>1.3584695987452343E-3</c:v>
                </c:pt>
                <c:pt idx="32">
                  <c:v>1.4466644335410163E-3</c:v>
                </c:pt>
                <c:pt idx="33">
                  <c:v>1.5391710416910317E-3</c:v>
                </c:pt>
                <c:pt idx="34">
                  <c:v>1.6360898943390322E-3</c:v>
                </c:pt>
                <c:pt idx="35">
                  <c:v>1.7375153068125131E-3</c:v>
                </c:pt>
                <c:pt idx="36">
                  <c:v>1.8435346941483612E-3</c:v>
                </c:pt>
                <c:pt idx="37">
                  <c:v>1.9542278127555389E-3</c:v>
                </c:pt>
                <c:pt idx="38">
                  <c:v>2.0696659916578449E-3</c:v>
                </c:pt>
                <c:pt idx="39">
                  <c:v>2.1899113570403857E-3</c:v>
                </c:pt>
                <c:pt idx="40">
                  <c:v>2.315016054092932E-3</c:v>
                </c:pt>
                <c:pt idx="41">
                  <c:v>2.445021470398899E-3</c:v>
                </c:pt>
                <c:pt idx="42">
                  <c:v>2.5799574653572479E-3</c:v>
                </c:pt>
                <c:pt idx="43">
                  <c:v>2.7198416103431599E-3</c:v>
                </c:pt>
                <c:pt idx="44">
                  <c:v>2.8646784445088488E-3</c:v>
                </c:pt>
                <c:pt idx="45">
                  <c:v>3.0144587512954146E-3</c:v>
                </c:pt>
                <c:pt idx="46">
                  <c:v>3.1691588608673076E-3</c:v>
                </c:pt>
                <c:pt idx="47">
                  <c:v>3.3287399837900037E-3</c:v>
                </c:pt>
                <c:pt idx="48">
                  <c:v>3.4931475813462353E-3</c:v>
                </c:pt>
                <c:pt idx="49">
                  <c:v>3.6623107779242101E-3</c:v>
                </c:pt>
                <c:pt idx="50">
                  <c:v>3.8361418209103548E-3</c:v>
                </c:pt>
                <c:pt idx="51">
                  <c:v>4.014535593477391E-3</c:v>
                </c:pt>
                <c:pt idx="52">
                  <c:v>4.1973691855741839E-3</c:v>
                </c:pt>
                <c:pt idx="53">
                  <c:v>4.3845015282955313E-3</c:v>
                </c:pt>
                <c:pt idx="54">
                  <c:v>4.5757730966368114E-3</c:v>
                </c:pt>
                <c:pt idx="55">
                  <c:v>4.7710056854195059E-3</c:v>
                </c:pt>
                <c:pt idx="56">
                  <c:v>4.9700022629088981E-3</c:v>
                </c:pt>
                <c:pt idx="57">
                  <c:v>5.1725469063347903E-3</c:v>
                </c:pt>
                <c:pt idx="58">
                  <c:v>5.3784048231705333E-3</c:v>
                </c:pt>
                <c:pt idx="59">
                  <c:v>5.587322461626105E-3</c:v>
                </c:pt>
                <c:pt idx="60">
                  <c:v>5.7990277133688189E-3</c:v>
                </c:pt>
                <c:pt idx="61">
                  <c:v>6.0132302110025813E-3</c:v>
                </c:pt>
                <c:pt idx="62">
                  <c:v>6.2296217223158238E-3</c:v>
                </c:pt>
                <c:pt idx="63">
                  <c:v>6.4478766427520963E-3</c:v>
                </c:pt>
                <c:pt idx="64">
                  <c:v>6.6676525869694154E-3</c:v>
                </c:pt>
                <c:pt idx="65">
                  <c:v>6.8885910797382103E-3</c:v>
                </c:pt>
                <c:pt idx="66">
                  <c:v>7.1103183457875757E-3</c:v>
                </c:pt>
                <c:pt idx="67">
                  <c:v>7.332446197549798E-3</c:v>
                </c:pt>
                <c:pt idx="68">
                  <c:v>7.5545730190788507E-3</c:v>
                </c:pt>
                <c:pt idx="69">
                  <c:v>7.7762848437346694E-3</c:v>
                </c:pt>
                <c:pt idx="70">
                  <c:v>7.9971565225372722E-3</c:v>
                </c:pt>
                <c:pt idx="71">
                  <c:v>8.2167529794084267E-3</c:v>
                </c:pt>
                <c:pt idx="72">
                  <c:v>8.4346305488397812E-3</c:v>
                </c:pt>
                <c:pt idx="73">
                  <c:v>8.6503383908607574E-3</c:v>
                </c:pt>
                <c:pt idx="74">
                  <c:v>8.8634199775332219E-3</c:v>
                </c:pt>
                <c:pt idx="75">
                  <c:v>9.0734146445787776E-3</c:v>
                </c:pt>
                <c:pt idx="76">
                  <c:v>9.2798592011545528E-3</c:v>
                </c:pt>
                <c:pt idx="77">
                  <c:v>9.4822895902399902E-3</c:v>
                </c:pt>
                <c:pt idx="78">
                  <c:v>9.6802425915864312E-3</c:v>
                </c:pt>
                <c:pt idx="79">
                  <c:v>9.8732575587178809E-3</c:v>
                </c:pt>
                <c:pt idx="80">
                  <c:v>1.006087818106086E-2</c:v>
                </c:pt>
                <c:pt idx="81">
                  <c:v>1.0242654261927763E-2</c:v>
                </c:pt>
                <c:pt idx="82">
                  <c:v>1.041814350278621E-2</c:v>
                </c:pt>
                <c:pt idx="83">
                  <c:v>1.058691328401983E-2</c:v>
                </c:pt>
                <c:pt idx="84">
                  <c:v>1.0748542432227363E-2</c:v>
                </c:pt>
                <c:pt idx="85">
                  <c:v>1.0902622964018888E-2</c:v>
                </c:pt>
                <c:pt idx="86">
                  <c:v>1.1048761796253057E-2</c:v>
                </c:pt>
                <c:pt idx="87">
                  <c:v>1.1186582412718105E-2</c:v>
                </c:pt>
                <c:pt idx="88">
                  <c:v>1.1315726477393298E-2</c:v>
                </c:pt>
                <c:pt idx="89">
                  <c:v>1.1435855384636156E-2</c:v>
                </c:pt>
                <c:pt idx="90">
                  <c:v>1.154665173692339E-2</c:v>
                </c:pt>
                <c:pt idx="91">
                  <c:v>1.1647820741129059E-2</c:v>
                </c:pt>
                <c:pt idx="92">
                  <c:v>1.1739091514749486E-2</c:v>
                </c:pt>
                <c:pt idx="93">
                  <c:v>1.1820218293978387E-2</c:v>
                </c:pt>
                <c:pt idx="94">
                  <c:v>1.1890981536094134E-2</c:v>
                </c:pt>
                <c:pt idx="95">
                  <c:v>1.1951188909239964E-2</c:v>
                </c:pt>
                <c:pt idx="96">
                  <c:v>1.2000676163352509E-2</c:v>
                </c:pt>
                <c:pt idx="97">
                  <c:v>1.2039307876719446E-2</c:v>
                </c:pt>
                <c:pt idx="98">
                  <c:v>1.2066978073417257E-2</c:v>
                </c:pt>
                <c:pt idx="99">
                  <c:v>1.2083610707689143E-2</c:v>
                </c:pt>
                <c:pt idx="100">
                  <c:v>1.2089160012164629E-2</c:v>
                </c:pt>
                <c:pt idx="101">
                  <c:v>1.2083610707689143E-2</c:v>
                </c:pt>
                <c:pt idx="102">
                  <c:v>1.2066978073417257E-2</c:v>
                </c:pt>
                <c:pt idx="103">
                  <c:v>1.2039307876719446E-2</c:v>
                </c:pt>
                <c:pt idx="104">
                  <c:v>1.2000676163352509E-2</c:v>
                </c:pt>
                <c:pt idx="105">
                  <c:v>1.1951188909239964E-2</c:v>
                </c:pt>
                <c:pt idx="106">
                  <c:v>1.1890981536094134E-2</c:v>
                </c:pt>
                <c:pt idx="107">
                  <c:v>1.1820218293978387E-2</c:v>
                </c:pt>
                <c:pt idx="108">
                  <c:v>1.1739091514749486E-2</c:v>
                </c:pt>
                <c:pt idx="109">
                  <c:v>1.1647820741129059E-2</c:v>
                </c:pt>
                <c:pt idx="110">
                  <c:v>1.154665173692339E-2</c:v>
                </c:pt>
                <c:pt idx="111">
                  <c:v>1.1435855384636156E-2</c:v>
                </c:pt>
                <c:pt idx="112">
                  <c:v>1.1315726477393298E-2</c:v>
                </c:pt>
                <c:pt idx="113">
                  <c:v>1.1186582412718105E-2</c:v>
                </c:pt>
                <c:pt idx="114">
                  <c:v>1.1048761796253057E-2</c:v>
                </c:pt>
                <c:pt idx="115">
                  <c:v>1.0902622964018888E-2</c:v>
                </c:pt>
                <c:pt idx="116">
                  <c:v>1.0748542432227363E-2</c:v>
                </c:pt>
                <c:pt idx="117">
                  <c:v>1.058691328401983E-2</c:v>
                </c:pt>
                <c:pt idx="118">
                  <c:v>1.041814350278621E-2</c:v>
                </c:pt>
                <c:pt idx="119">
                  <c:v>1.0242654261927763E-2</c:v>
                </c:pt>
                <c:pt idx="120">
                  <c:v>1.006087818106086E-2</c:v>
                </c:pt>
                <c:pt idx="121">
                  <c:v>9.8732575587178809E-3</c:v>
                </c:pt>
                <c:pt idx="122">
                  <c:v>9.6802425915864312E-3</c:v>
                </c:pt>
                <c:pt idx="123">
                  <c:v>9.4822895902399902E-3</c:v>
                </c:pt>
                <c:pt idx="124">
                  <c:v>9.2798592011545528E-3</c:v>
                </c:pt>
                <c:pt idx="125">
                  <c:v>9.0734146445787776E-3</c:v>
                </c:pt>
                <c:pt idx="126">
                  <c:v>8.8634199775332219E-3</c:v>
                </c:pt>
                <c:pt idx="127">
                  <c:v>8.6503383908607574E-3</c:v>
                </c:pt>
                <c:pt idx="128">
                  <c:v>8.4346305488397812E-3</c:v>
                </c:pt>
                <c:pt idx="129">
                  <c:v>8.2167529794084267E-3</c:v>
                </c:pt>
                <c:pt idx="130">
                  <c:v>7.9971565225372722E-3</c:v>
                </c:pt>
                <c:pt idx="131">
                  <c:v>7.7762848437346694E-3</c:v>
                </c:pt>
                <c:pt idx="132">
                  <c:v>7.5545730190788507E-3</c:v>
                </c:pt>
                <c:pt idx="133">
                  <c:v>7.332446197549798E-3</c:v>
                </c:pt>
                <c:pt idx="134">
                  <c:v>7.1103183457875757E-3</c:v>
                </c:pt>
                <c:pt idx="135">
                  <c:v>6.8885910797382103E-3</c:v>
                </c:pt>
                <c:pt idx="136">
                  <c:v>6.6676525869694154E-3</c:v>
                </c:pt>
                <c:pt idx="137">
                  <c:v>6.4478766427520963E-3</c:v>
                </c:pt>
                <c:pt idx="138">
                  <c:v>6.2296217223158238E-3</c:v>
                </c:pt>
                <c:pt idx="139">
                  <c:v>6.0132302110025813E-3</c:v>
                </c:pt>
                <c:pt idx="140">
                  <c:v>5.7990277133688189E-3</c:v>
                </c:pt>
                <c:pt idx="141">
                  <c:v>5.587322461626105E-3</c:v>
                </c:pt>
                <c:pt idx="142">
                  <c:v>5.3784048231705333E-3</c:v>
                </c:pt>
                <c:pt idx="143">
                  <c:v>5.1725469063347903E-3</c:v>
                </c:pt>
                <c:pt idx="144">
                  <c:v>4.9700022629088981E-3</c:v>
                </c:pt>
                <c:pt idx="145">
                  <c:v>4.7710056854195059E-3</c:v>
                </c:pt>
                <c:pt idx="146">
                  <c:v>4.5757730966368114E-3</c:v>
                </c:pt>
                <c:pt idx="147">
                  <c:v>4.3845015282955313E-3</c:v>
                </c:pt>
                <c:pt idx="148">
                  <c:v>4.1973691855741839E-3</c:v>
                </c:pt>
                <c:pt idx="149">
                  <c:v>4.014535593477391E-3</c:v>
                </c:pt>
                <c:pt idx="150">
                  <c:v>3.8361418209103548E-3</c:v>
                </c:pt>
                <c:pt idx="151">
                  <c:v>3.6623107779242101E-3</c:v>
                </c:pt>
                <c:pt idx="152">
                  <c:v>3.4931475813462353E-3</c:v>
                </c:pt>
                <c:pt idx="153">
                  <c:v>3.3287399837900037E-3</c:v>
                </c:pt>
                <c:pt idx="154">
                  <c:v>3.1691588608673076E-3</c:v>
                </c:pt>
                <c:pt idx="155">
                  <c:v>3.0144587512954146E-3</c:v>
                </c:pt>
                <c:pt idx="156">
                  <c:v>2.8646784445088488E-3</c:v>
                </c:pt>
                <c:pt idx="157">
                  <c:v>2.7198416103431599E-3</c:v>
                </c:pt>
                <c:pt idx="158">
                  <c:v>2.5799574653572479E-3</c:v>
                </c:pt>
                <c:pt idx="159">
                  <c:v>2.445021470398899E-3</c:v>
                </c:pt>
                <c:pt idx="160">
                  <c:v>2.315016054092932E-3</c:v>
                </c:pt>
                <c:pt idx="161">
                  <c:v>2.1899113570403857E-3</c:v>
                </c:pt>
                <c:pt idx="162">
                  <c:v>2.0696659916578449E-3</c:v>
                </c:pt>
                <c:pt idx="163">
                  <c:v>1.9542278127555389E-3</c:v>
                </c:pt>
                <c:pt idx="164">
                  <c:v>1.8435346941483612E-3</c:v>
                </c:pt>
                <c:pt idx="165">
                  <c:v>1.7375153068125131E-3</c:v>
                </c:pt>
                <c:pt idx="166">
                  <c:v>1.6360898943390322E-3</c:v>
                </c:pt>
                <c:pt idx="167">
                  <c:v>1.5391710416910317E-3</c:v>
                </c:pt>
                <c:pt idx="168">
                  <c:v>1.4466644335410163E-3</c:v>
                </c:pt>
                <c:pt idx="169">
                  <c:v>1.3584695987452343E-3</c:v>
                </c:pt>
                <c:pt idx="170">
                  <c:v>1.2744806378007635E-3</c:v>
                </c:pt>
                <c:pt idx="171">
                  <c:v>1.1945869304251001E-3</c:v>
                </c:pt>
                <c:pt idx="172">
                  <c:v>1.1186738206948065E-3</c:v>
                </c:pt>
                <c:pt idx="173">
                  <c:v>1.046623277476684E-3</c:v>
                </c:pt>
                <c:pt idx="174">
                  <c:v>9.7831452817961776E-4</c:v>
                </c:pt>
                <c:pt idx="175">
                  <c:v>9.1362466414547378E-4</c:v>
                </c:pt>
                <c:pt idx="176">
                  <c:v>8.5242921628116478E-4</c:v>
                </c:pt>
                <c:pt idx="177">
                  <c:v>7.9460269980937824E-4</c:v>
                </c:pt>
                <c:pt idx="178">
                  <c:v>7.4001912728089455E-4</c:v>
                </c:pt>
                <c:pt idx="179">
                  <c:v>6.8855248924531596E-4</c:v>
                </c:pt>
                <c:pt idx="180">
                  <c:v>6.4007720221826488E-4</c:v>
                </c:pt>
                <c:pt idx="181">
                  <c:v>5.9446852381052752E-4</c:v>
                </c:pt>
                <c:pt idx="182">
                  <c:v>5.5160293509737214E-4</c:v>
                </c:pt>
                <c:pt idx="183">
                  <c:v>5.1135849050370445E-4</c:v>
                </c:pt>
                <c:pt idx="184">
                  <c:v>4.7361513566229117E-4</c:v>
                </c:pt>
                <c:pt idx="185">
                  <c:v>4.3825499386770266E-4</c:v>
                </c:pt>
                <c:pt idx="186">
                  <c:v>4.0516262189771809E-4</c:v>
                </c:pt>
                <c:pt idx="187">
                  <c:v>3.7422523610670049E-4</c:v>
                </c:pt>
                <c:pt idx="188">
                  <c:v>3.4533290981204369E-4</c:v>
                </c:pt>
                <c:pt idx="189">
                  <c:v>3.18378743095461E-4</c:v>
                </c:pt>
                <c:pt idx="190">
                  <c:v>2.9325900622606088E-4</c:v>
                </c:pt>
                <c:pt idx="191">
                  <c:v>2.6987325798230404E-4</c:v>
                </c:pt>
                <c:pt idx="192">
                  <c:v>2.4812444020567412E-4</c:v>
                </c:pt>
                <c:pt idx="193">
                  <c:v>2.2791894996088851E-4</c:v>
                </c:pt>
                <c:pt idx="194">
                  <c:v>2.0916669070648923E-4</c:v>
                </c:pt>
                <c:pt idx="195">
                  <c:v>1.9178110389644733E-4</c:v>
                </c:pt>
                <c:pt idx="196">
                  <c:v>1.7567918243887958E-4</c:v>
                </c:pt>
                <c:pt idx="197">
                  <c:v>1.6078146743295777E-4</c:v>
                </c:pt>
                <c:pt idx="198">
                  <c:v>1.4701202959049091E-4</c:v>
                </c:pt>
                <c:pt idx="199">
                  <c:v>1.3429843672539416E-4</c:v>
                </c:pt>
                <c:pt idx="200">
                  <c:v>1.225717086632266E-4</c:v>
                </c:pt>
                <c:pt idx="201">
                  <c:v>1.1176626088508269E-4</c:v>
                </c:pt>
                <c:pt idx="202">
                  <c:v>1.018198381762484E-4</c:v>
                </c:pt>
                <c:pt idx="203">
                  <c:v>9.267343950103516E-5</c:v>
                </c:pt>
                <c:pt idx="204">
                  <c:v>8.4271235271922245E-5</c:v>
                </c:pt>
                <c:pt idx="205">
                  <c:v>7.6560478124361648E-5</c:v>
                </c:pt>
                <c:pt idx="206">
                  <c:v>6.9491408249088116E-5</c:v>
                </c:pt>
                <c:pt idx="207">
                  <c:v>6.3017154272241666E-5</c:v>
                </c:pt>
                <c:pt idx="208">
                  <c:v>5.709363061072157E-5</c:v>
                </c:pt>
                <c:pt idx="209">
                  <c:v>5.1679432166563824E-5</c:v>
                </c:pt>
                <c:pt idx="210">
                  <c:v>4.6735727160336521E-5</c:v>
                </c:pt>
                <c:pt idx="211">
                  <c:v>4.2226148840105468E-5</c:v>
                </c:pt>
                <c:pt idx="212">
                  <c:v>3.8116686739884007E-5</c:v>
                </c:pt>
                <c:pt idx="213">
                  <c:v>3.4375578100083695E-5</c:v>
                </c:pt>
                <c:pt idx="214">
                  <c:v>3.0973200002671783E-5</c:v>
                </c:pt>
                <c:pt idx="215">
                  <c:v>2.788196271584745E-5</c:v>
                </c:pt>
                <c:pt idx="216">
                  <c:v>2.5076204687331519E-5</c:v>
                </c:pt>
                <c:pt idx="217">
                  <c:v>2.2532089572054584E-5</c:v>
                </c:pt>
                <c:pt idx="218">
                  <c:v>2.0227505629302233E-5</c:v>
                </c:pt>
                <c:pt idx="219">
                  <c:v>1.8141967776376511E-5</c:v>
                </c:pt>
                <c:pt idx="220">
                  <c:v>1.6256522540663447E-5</c:v>
                </c:pt>
                <c:pt idx="221">
                  <c:v>1.455365610972184E-5</c:v>
                </c:pt>
                <c:pt idx="222">
                  <c:v>1.3017205639669399E-5</c:v>
                </c:pt>
                <c:pt idx="223">
                  <c:v>1.1632273945740817E-5</c:v>
                </c:pt>
                <c:pt idx="224">
                  <c:v>1.0385147665411877E-5</c:v>
                </c:pt>
                <c:pt idx="225">
                  <c:v>9.2632189538804689E-6</c:v>
                </c:pt>
                <c:pt idx="226">
                  <c:v>8.2549107439052597E-6</c:v>
                </c:pt>
                <c:pt idx="227">
                  <c:v>7.3496055769467802E-6</c:v>
                </c:pt>
                <c:pt idx="228">
                  <c:v>6.5375779901349305E-6</c:v>
                </c:pt>
                <c:pt idx="229">
                  <c:v>5.8099304236953022E-6</c:v>
                </c:pt>
                <c:pt idx="230">
                  <c:v>5.1585325959834463E-6</c:v>
                </c:pt>
                <c:pt idx="231">
                  <c:v>4.575964278075785E-6</c:v>
                </c:pt>
                <c:pt idx="232">
                  <c:v>4.0554613868147083E-6</c:v>
                </c:pt>
                <c:pt idx="233">
                  <c:v>3.5908653041675195E-6</c:v>
                </c:pt>
                <c:pt idx="234">
                  <c:v>3.1765753215951223E-6</c:v>
                </c:pt>
                <c:pt idx="235">
                  <c:v>2.8075041006973993E-6</c:v>
                </c:pt>
                <c:pt idx="236">
                  <c:v>2.4790360355691683E-6</c:v>
                </c:pt>
                <c:pt idx="237">
                  <c:v>2.1869883979270065E-6</c:v>
                </c:pt>
                <c:pt idx="238">
                  <c:v>1.927575143019074E-6</c:v>
                </c:pt>
                <c:pt idx="239">
                  <c:v>1.697373252477914E-6</c:v>
                </c:pt>
                <c:pt idx="240">
                  <c:v>1.49329148949488E-6</c:v>
                </c:pt>
              </c:numCache>
            </c:numRef>
          </c:yVal>
          <c:smooth val="1"/>
        </c:ser>
        <c:dLbls>
          <c:showLegendKey val="0"/>
          <c:showVal val="0"/>
          <c:showCatName val="0"/>
          <c:showSerName val="0"/>
          <c:showPercent val="0"/>
          <c:showBubbleSize val="0"/>
        </c:dLbls>
        <c:axId val="127302272"/>
        <c:axId val="128811392"/>
      </c:scatterChart>
      <c:valAx>
        <c:axId val="127302272"/>
        <c:scaling>
          <c:orientation val="minMax"/>
          <c:max val="240"/>
          <c:min val="0"/>
        </c:scaling>
        <c:delete val="1"/>
        <c:axPos val="b"/>
        <c:numFmt formatCode="General" sourceLinked="1"/>
        <c:majorTickMark val="out"/>
        <c:minorTickMark val="none"/>
        <c:tickLblPos val="nextTo"/>
        <c:crossAx val="128811392"/>
        <c:crosses val="autoZero"/>
        <c:crossBetween val="midCat"/>
        <c:majorUnit val="40"/>
        <c:minorUnit val="8"/>
      </c:valAx>
      <c:valAx>
        <c:axId val="128811392"/>
        <c:scaling>
          <c:orientation val="minMax"/>
          <c:max val="0.04"/>
          <c:min val="0"/>
        </c:scaling>
        <c:delete val="1"/>
        <c:axPos val="l"/>
        <c:numFmt formatCode="General" sourceLinked="1"/>
        <c:majorTickMark val="out"/>
        <c:minorTickMark val="none"/>
        <c:tickLblPos val="nextTo"/>
        <c:crossAx val="127302272"/>
        <c:crossesAt val="-10"/>
        <c:crossBetween val="midCat"/>
        <c:majorUnit val="0.01"/>
      </c:valAx>
      <c:spPr>
        <a:noFill/>
        <a:ln w="25400">
          <a:noFill/>
        </a:ln>
      </c:spPr>
    </c:plotArea>
    <c:plotVisOnly val="1"/>
    <c:dispBlanksAs val="gap"/>
    <c:showDLblsOverMax val="0"/>
  </c:chart>
  <c:spPr>
    <a:solidFill>
      <a:srgbClr val="FFFFFF"/>
    </a:solidFill>
    <a:ln w="9525">
      <a:noFill/>
    </a:ln>
  </c:spPr>
  <c:txPr>
    <a:bodyPr/>
    <a:lstStyle/>
    <a:p>
      <a:pPr>
        <a:defRPr sz="1200" b="1" i="0" u="none" strike="noStrike" baseline="0">
          <a:solidFill>
            <a:srgbClr val="000000"/>
          </a:solidFill>
          <a:latin typeface="Arial"/>
          <a:ea typeface="Arial"/>
          <a:cs typeface="Arial"/>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05042016806722"/>
          <c:y val="0.12138745454109259"/>
          <c:w val="0.81512605042016806"/>
          <c:h val="0.62716851512897842"/>
        </c:manualLayout>
      </c:layout>
      <c:scatterChart>
        <c:scatterStyle val="smoothMarker"/>
        <c:varyColors val="0"/>
        <c:ser>
          <c:idx val="0"/>
          <c:order val="0"/>
          <c:spPr>
            <a:ln w="25400">
              <a:solidFill>
                <a:srgbClr val="0080C0"/>
              </a:solidFill>
              <a:prstDash val="solid"/>
            </a:ln>
          </c:spPr>
          <c:marker>
            <c:symbol val="none"/>
          </c:marker>
          <c:xVal>
            <c:numRef>
              <c:f>Sheet1!$C$5:$C$245</c:f>
              <c:numCache>
                <c:formatCode>General</c:formatCode>
                <c:ptCount val="2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numCache>
            </c:numRef>
          </c:xVal>
          <c:yVal>
            <c:numRef>
              <c:f>Sheet1!$D$5:$D$245</c:f>
              <c:numCache>
                <c:formatCode>General</c:formatCode>
                <c:ptCount val="241"/>
                <c:pt idx="0">
                  <c:v>1.225717086632266E-4</c:v>
                </c:pt>
                <c:pt idx="1">
                  <c:v>1.3429843672539416E-4</c:v>
                </c:pt>
                <c:pt idx="2">
                  <c:v>1.4701202959049091E-4</c:v>
                </c:pt>
                <c:pt idx="3">
                  <c:v>1.6078146743295777E-4</c:v>
                </c:pt>
                <c:pt idx="4">
                  <c:v>1.7567918243887958E-4</c:v>
                </c:pt>
                <c:pt idx="5">
                  <c:v>1.9178110389644733E-4</c:v>
                </c:pt>
                <c:pt idx="6">
                  <c:v>2.0916669070648923E-4</c:v>
                </c:pt>
                <c:pt idx="7">
                  <c:v>2.2791894996088851E-4</c:v>
                </c:pt>
                <c:pt idx="8">
                  <c:v>2.4812444020567412E-4</c:v>
                </c:pt>
                <c:pt idx="9">
                  <c:v>2.6987325798230404E-4</c:v>
                </c:pt>
                <c:pt idx="10">
                  <c:v>2.9325900622606088E-4</c:v>
                </c:pt>
                <c:pt idx="11">
                  <c:v>3.18378743095461E-4</c:v>
                </c:pt>
                <c:pt idx="12">
                  <c:v>3.4533290981204369E-4</c:v>
                </c:pt>
                <c:pt idx="13">
                  <c:v>3.7422523610670049E-4</c:v>
                </c:pt>
                <c:pt idx="14">
                  <c:v>4.0516262189771809E-4</c:v>
                </c:pt>
                <c:pt idx="15">
                  <c:v>4.3825499386770266E-4</c:v>
                </c:pt>
                <c:pt idx="16">
                  <c:v>4.7361513566229117E-4</c:v>
                </c:pt>
                <c:pt idx="17">
                  <c:v>5.1135849050370445E-4</c:v>
                </c:pt>
                <c:pt idx="18">
                  <c:v>5.5160293509737214E-4</c:v>
                </c:pt>
                <c:pt idx="19">
                  <c:v>5.9446852381052752E-4</c:v>
                </c:pt>
                <c:pt idx="20">
                  <c:v>6.4007720221826488E-4</c:v>
                </c:pt>
                <c:pt idx="21">
                  <c:v>6.8855248924531596E-4</c:v>
                </c:pt>
                <c:pt idx="22">
                  <c:v>7.4001912728089455E-4</c:v>
                </c:pt>
                <c:pt idx="23">
                  <c:v>7.9460269980937824E-4</c:v>
                </c:pt>
                <c:pt idx="24">
                  <c:v>8.5242921628116478E-4</c:v>
                </c:pt>
                <c:pt idx="25">
                  <c:v>9.1362466414547378E-4</c:v>
                </c:pt>
                <c:pt idx="26">
                  <c:v>9.7831452817961776E-4</c:v>
                </c:pt>
                <c:pt idx="27">
                  <c:v>1.046623277476684E-3</c:v>
                </c:pt>
                <c:pt idx="28">
                  <c:v>1.1186738206948065E-3</c:v>
                </c:pt>
                <c:pt idx="29">
                  <c:v>1.1945869304251001E-3</c:v>
                </c:pt>
                <c:pt idx="30">
                  <c:v>1.2744806378007635E-3</c:v>
                </c:pt>
                <c:pt idx="31">
                  <c:v>1.3584695987452343E-3</c:v>
                </c:pt>
                <c:pt idx="32">
                  <c:v>1.4466644335410163E-3</c:v>
                </c:pt>
                <c:pt idx="33">
                  <c:v>1.5391710416910317E-3</c:v>
                </c:pt>
                <c:pt idx="34">
                  <c:v>1.6360898943390322E-3</c:v>
                </c:pt>
                <c:pt idx="35">
                  <c:v>1.7375153068125131E-3</c:v>
                </c:pt>
                <c:pt idx="36">
                  <c:v>1.8435346941483612E-3</c:v>
                </c:pt>
                <c:pt idx="37">
                  <c:v>1.9542278127555389E-3</c:v>
                </c:pt>
                <c:pt idx="38">
                  <c:v>2.0696659916578449E-3</c:v>
                </c:pt>
                <c:pt idx="39">
                  <c:v>2.1899113570403857E-3</c:v>
                </c:pt>
                <c:pt idx="40">
                  <c:v>2.315016054092932E-3</c:v>
                </c:pt>
                <c:pt idx="41">
                  <c:v>2.445021470398899E-3</c:v>
                </c:pt>
                <c:pt idx="42">
                  <c:v>2.5799574653572479E-3</c:v>
                </c:pt>
                <c:pt idx="43">
                  <c:v>2.7198416103431599E-3</c:v>
                </c:pt>
                <c:pt idx="44">
                  <c:v>2.8646784445088488E-3</c:v>
                </c:pt>
                <c:pt idx="45">
                  <c:v>3.0144587512954146E-3</c:v>
                </c:pt>
                <c:pt idx="46">
                  <c:v>3.1691588608673076E-3</c:v>
                </c:pt>
                <c:pt idx="47">
                  <c:v>3.3287399837900037E-3</c:v>
                </c:pt>
                <c:pt idx="48">
                  <c:v>3.4931475813462353E-3</c:v>
                </c:pt>
                <c:pt idx="49">
                  <c:v>3.6623107779242101E-3</c:v>
                </c:pt>
                <c:pt idx="50">
                  <c:v>3.8361418209103548E-3</c:v>
                </c:pt>
                <c:pt idx="51">
                  <c:v>4.014535593477391E-3</c:v>
                </c:pt>
                <c:pt idx="52">
                  <c:v>4.1973691855741839E-3</c:v>
                </c:pt>
                <c:pt idx="53">
                  <c:v>4.3845015282955313E-3</c:v>
                </c:pt>
                <c:pt idx="54">
                  <c:v>4.5757730966368114E-3</c:v>
                </c:pt>
                <c:pt idx="55">
                  <c:v>4.7710056854195059E-3</c:v>
                </c:pt>
                <c:pt idx="56">
                  <c:v>4.9700022629088981E-3</c:v>
                </c:pt>
                <c:pt idx="57">
                  <c:v>5.1725469063347903E-3</c:v>
                </c:pt>
                <c:pt idx="58">
                  <c:v>5.3784048231705333E-3</c:v>
                </c:pt>
                <c:pt idx="59">
                  <c:v>5.587322461626105E-3</c:v>
                </c:pt>
                <c:pt idx="60">
                  <c:v>5.7990277133688189E-3</c:v>
                </c:pt>
                <c:pt idx="61">
                  <c:v>6.0132302110025813E-3</c:v>
                </c:pt>
                <c:pt idx="62">
                  <c:v>6.2296217223158238E-3</c:v>
                </c:pt>
                <c:pt idx="63">
                  <c:v>6.4478766427520963E-3</c:v>
                </c:pt>
                <c:pt idx="64">
                  <c:v>6.6676525869694154E-3</c:v>
                </c:pt>
                <c:pt idx="65">
                  <c:v>6.8885910797382103E-3</c:v>
                </c:pt>
                <c:pt idx="66">
                  <c:v>7.1103183457875757E-3</c:v>
                </c:pt>
                <c:pt idx="67">
                  <c:v>7.332446197549798E-3</c:v>
                </c:pt>
                <c:pt idx="68">
                  <c:v>7.5545730190788507E-3</c:v>
                </c:pt>
                <c:pt idx="69">
                  <c:v>7.7762848437346694E-3</c:v>
                </c:pt>
                <c:pt idx="70">
                  <c:v>7.9971565225372722E-3</c:v>
                </c:pt>
                <c:pt idx="71">
                  <c:v>8.2167529794084267E-3</c:v>
                </c:pt>
                <c:pt idx="72">
                  <c:v>8.4346305488397812E-3</c:v>
                </c:pt>
                <c:pt idx="73">
                  <c:v>8.6503383908607574E-3</c:v>
                </c:pt>
                <c:pt idx="74">
                  <c:v>8.8634199775332219E-3</c:v>
                </c:pt>
                <c:pt idx="75">
                  <c:v>9.0734146445787776E-3</c:v>
                </c:pt>
                <c:pt idx="76">
                  <c:v>9.2798592011545528E-3</c:v>
                </c:pt>
                <c:pt idx="77">
                  <c:v>9.4822895902399902E-3</c:v>
                </c:pt>
                <c:pt idx="78">
                  <c:v>9.6802425915864312E-3</c:v>
                </c:pt>
                <c:pt idx="79">
                  <c:v>9.8732575587178809E-3</c:v>
                </c:pt>
                <c:pt idx="80">
                  <c:v>1.006087818106086E-2</c:v>
                </c:pt>
                <c:pt idx="81">
                  <c:v>1.0242654261927763E-2</c:v>
                </c:pt>
                <c:pt idx="82">
                  <c:v>1.041814350278621E-2</c:v>
                </c:pt>
                <c:pt idx="83">
                  <c:v>1.058691328401983E-2</c:v>
                </c:pt>
                <c:pt idx="84">
                  <c:v>1.0748542432227363E-2</c:v>
                </c:pt>
                <c:pt idx="85">
                  <c:v>1.0902622964018888E-2</c:v>
                </c:pt>
                <c:pt idx="86">
                  <c:v>1.1048761796253057E-2</c:v>
                </c:pt>
                <c:pt idx="87">
                  <c:v>1.1186582412718105E-2</c:v>
                </c:pt>
                <c:pt idx="88">
                  <c:v>1.1315726477393298E-2</c:v>
                </c:pt>
                <c:pt idx="89">
                  <c:v>1.1435855384636156E-2</c:v>
                </c:pt>
                <c:pt idx="90">
                  <c:v>1.154665173692339E-2</c:v>
                </c:pt>
                <c:pt idx="91">
                  <c:v>1.1647820741129059E-2</c:v>
                </c:pt>
                <c:pt idx="92">
                  <c:v>1.1739091514749486E-2</c:v>
                </c:pt>
                <c:pt idx="93">
                  <c:v>1.1820218293978387E-2</c:v>
                </c:pt>
                <c:pt idx="94">
                  <c:v>1.1890981536094134E-2</c:v>
                </c:pt>
                <c:pt idx="95">
                  <c:v>1.1951188909239964E-2</c:v>
                </c:pt>
                <c:pt idx="96">
                  <c:v>1.2000676163352509E-2</c:v>
                </c:pt>
                <c:pt idx="97">
                  <c:v>1.2039307876719446E-2</c:v>
                </c:pt>
                <c:pt idx="98">
                  <c:v>1.2066978073417257E-2</c:v>
                </c:pt>
                <c:pt idx="99">
                  <c:v>1.2083610707689143E-2</c:v>
                </c:pt>
                <c:pt idx="100">
                  <c:v>1.2089160012164629E-2</c:v>
                </c:pt>
                <c:pt idx="101">
                  <c:v>1.2083610707689143E-2</c:v>
                </c:pt>
                <c:pt idx="102">
                  <c:v>1.2066978073417257E-2</c:v>
                </c:pt>
                <c:pt idx="103">
                  <c:v>1.2039307876719446E-2</c:v>
                </c:pt>
                <c:pt idx="104">
                  <c:v>1.2000676163352509E-2</c:v>
                </c:pt>
                <c:pt idx="105">
                  <c:v>1.1951188909239964E-2</c:v>
                </c:pt>
                <c:pt idx="106">
                  <c:v>1.1890981536094134E-2</c:v>
                </c:pt>
                <c:pt idx="107">
                  <c:v>1.1820218293978387E-2</c:v>
                </c:pt>
                <c:pt idx="108">
                  <c:v>1.1739091514749486E-2</c:v>
                </c:pt>
                <c:pt idx="109">
                  <c:v>1.1647820741129059E-2</c:v>
                </c:pt>
                <c:pt idx="110">
                  <c:v>1.154665173692339E-2</c:v>
                </c:pt>
                <c:pt idx="111">
                  <c:v>1.1435855384636156E-2</c:v>
                </c:pt>
                <c:pt idx="112">
                  <c:v>1.1315726477393298E-2</c:v>
                </c:pt>
                <c:pt idx="113">
                  <c:v>1.1186582412718105E-2</c:v>
                </c:pt>
                <c:pt idx="114">
                  <c:v>1.1048761796253057E-2</c:v>
                </c:pt>
                <c:pt idx="115">
                  <c:v>1.0902622964018888E-2</c:v>
                </c:pt>
                <c:pt idx="116">
                  <c:v>1.0748542432227363E-2</c:v>
                </c:pt>
                <c:pt idx="117">
                  <c:v>1.058691328401983E-2</c:v>
                </c:pt>
                <c:pt idx="118">
                  <c:v>1.041814350278621E-2</c:v>
                </c:pt>
                <c:pt idx="119">
                  <c:v>1.0242654261927763E-2</c:v>
                </c:pt>
                <c:pt idx="120">
                  <c:v>1.006087818106086E-2</c:v>
                </c:pt>
                <c:pt idx="121">
                  <c:v>9.8732575587178809E-3</c:v>
                </c:pt>
                <c:pt idx="122">
                  <c:v>9.6802425915864312E-3</c:v>
                </c:pt>
                <c:pt idx="123">
                  <c:v>9.4822895902399902E-3</c:v>
                </c:pt>
                <c:pt idx="124">
                  <c:v>9.2798592011545528E-3</c:v>
                </c:pt>
                <c:pt idx="125">
                  <c:v>9.0734146445787776E-3</c:v>
                </c:pt>
                <c:pt idx="126">
                  <c:v>8.8634199775332219E-3</c:v>
                </c:pt>
                <c:pt idx="127">
                  <c:v>8.6503383908607574E-3</c:v>
                </c:pt>
                <c:pt idx="128">
                  <c:v>8.4346305488397812E-3</c:v>
                </c:pt>
                <c:pt idx="129">
                  <c:v>8.2167529794084267E-3</c:v>
                </c:pt>
                <c:pt idx="130">
                  <c:v>7.9971565225372722E-3</c:v>
                </c:pt>
                <c:pt idx="131">
                  <c:v>7.7762848437346694E-3</c:v>
                </c:pt>
                <c:pt idx="132">
                  <c:v>7.5545730190788507E-3</c:v>
                </c:pt>
                <c:pt idx="133">
                  <c:v>7.332446197549798E-3</c:v>
                </c:pt>
                <c:pt idx="134">
                  <c:v>7.1103183457875757E-3</c:v>
                </c:pt>
                <c:pt idx="135">
                  <c:v>6.8885910797382103E-3</c:v>
                </c:pt>
                <c:pt idx="136">
                  <c:v>6.6676525869694154E-3</c:v>
                </c:pt>
                <c:pt idx="137">
                  <c:v>6.4478766427520963E-3</c:v>
                </c:pt>
                <c:pt idx="138">
                  <c:v>6.2296217223158238E-3</c:v>
                </c:pt>
                <c:pt idx="139">
                  <c:v>6.0132302110025813E-3</c:v>
                </c:pt>
                <c:pt idx="140">
                  <c:v>5.7990277133688189E-3</c:v>
                </c:pt>
                <c:pt idx="141">
                  <c:v>5.587322461626105E-3</c:v>
                </c:pt>
                <c:pt idx="142">
                  <c:v>5.3784048231705333E-3</c:v>
                </c:pt>
                <c:pt idx="143">
                  <c:v>5.1725469063347903E-3</c:v>
                </c:pt>
                <c:pt idx="144">
                  <c:v>4.9700022629088981E-3</c:v>
                </c:pt>
                <c:pt idx="145">
                  <c:v>4.7710056854195059E-3</c:v>
                </c:pt>
                <c:pt idx="146">
                  <c:v>4.5757730966368114E-3</c:v>
                </c:pt>
                <c:pt idx="147">
                  <c:v>4.3845015282955313E-3</c:v>
                </c:pt>
                <c:pt idx="148">
                  <c:v>4.1973691855741839E-3</c:v>
                </c:pt>
                <c:pt idx="149">
                  <c:v>4.014535593477391E-3</c:v>
                </c:pt>
                <c:pt idx="150">
                  <c:v>3.8361418209103548E-3</c:v>
                </c:pt>
                <c:pt idx="151">
                  <c:v>3.6623107779242101E-3</c:v>
                </c:pt>
                <c:pt idx="152">
                  <c:v>3.4931475813462353E-3</c:v>
                </c:pt>
                <c:pt idx="153">
                  <c:v>3.3287399837900037E-3</c:v>
                </c:pt>
                <c:pt idx="154">
                  <c:v>3.1691588608673076E-3</c:v>
                </c:pt>
                <c:pt idx="155">
                  <c:v>3.0144587512954146E-3</c:v>
                </c:pt>
                <c:pt idx="156">
                  <c:v>2.8646784445088488E-3</c:v>
                </c:pt>
                <c:pt idx="157">
                  <c:v>2.7198416103431599E-3</c:v>
                </c:pt>
                <c:pt idx="158">
                  <c:v>2.5799574653572479E-3</c:v>
                </c:pt>
                <c:pt idx="159">
                  <c:v>2.445021470398899E-3</c:v>
                </c:pt>
                <c:pt idx="160">
                  <c:v>2.315016054092932E-3</c:v>
                </c:pt>
                <c:pt idx="161">
                  <c:v>2.1899113570403857E-3</c:v>
                </c:pt>
                <c:pt idx="162">
                  <c:v>2.0696659916578449E-3</c:v>
                </c:pt>
                <c:pt idx="163">
                  <c:v>1.9542278127555389E-3</c:v>
                </c:pt>
                <c:pt idx="164">
                  <c:v>1.8435346941483612E-3</c:v>
                </c:pt>
                <c:pt idx="165">
                  <c:v>1.7375153068125131E-3</c:v>
                </c:pt>
                <c:pt idx="166">
                  <c:v>1.6360898943390322E-3</c:v>
                </c:pt>
                <c:pt idx="167">
                  <c:v>1.5391710416910317E-3</c:v>
                </c:pt>
                <c:pt idx="168">
                  <c:v>1.4466644335410163E-3</c:v>
                </c:pt>
                <c:pt idx="169">
                  <c:v>1.3584695987452343E-3</c:v>
                </c:pt>
                <c:pt idx="170">
                  <c:v>1.2744806378007635E-3</c:v>
                </c:pt>
                <c:pt idx="171">
                  <c:v>1.1945869304251001E-3</c:v>
                </c:pt>
                <c:pt idx="172">
                  <c:v>1.1186738206948065E-3</c:v>
                </c:pt>
                <c:pt idx="173">
                  <c:v>1.046623277476684E-3</c:v>
                </c:pt>
                <c:pt idx="174">
                  <c:v>9.7831452817961776E-4</c:v>
                </c:pt>
                <c:pt idx="175">
                  <c:v>9.1362466414547378E-4</c:v>
                </c:pt>
                <c:pt idx="176">
                  <c:v>8.5242921628116478E-4</c:v>
                </c:pt>
                <c:pt idx="177">
                  <c:v>7.9460269980937824E-4</c:v>
                </c:pt>
                <c:pt idx="178">
                  <c:v>7.4001912728089455E-4</c:v>
                </c:pt>
                <c:pt idx="179">
                  <c:v>6.8855248924531596E-4</c:v>
                </c:pt>
                <c:pt idx="180">
                  <c:v>6.4007720221826488E-4</c:v>
                </c:pt>
                <c:pt idx="181">
                  <c:v>5.9446852381052752E-4</c:v>
                </c:pt>
                <c:pt idx="182">
                  <c:v>5.5160293509737214E-4</c:v>
                </c:pt>
                <c:pt idx="183">
                  <c:v>5.1135849050370445E-4</c:v>
                </c:pt>
                <c:pt idx="184">
                  <c:v>4.7361513566229117E-4</c:v>
                </c:pt>
                <c:pt idx="185">
                  <c:v>4.3825499386770266E-4</c:v>
                </c:pt>
                <c:pt idx="186">
                  <c:v>4.0516262189771809E-4</c:v>
                </c:pt>
                <c:pt idx="187">
                  <c:v>3.7422523610670049E-4</c:v>
                </c:pt>
                <c:pt idx="188">
                  <c:v>3.4533290981204369E-4</c:v>
                </c:pt>
                <c:pt idx="189">
                  <c:v>3.18378743095461E-4</c:v>
                </c:pt>
                <c:pt idx="190">
                  <c:v>2.9325900622606088E-4</c:v>
                </c:pt>
                <c:pt idx="191">
                  <c:v>2.6987325798230404E-4</c:v>
                </c:pt>
                <c:pt idx="192">
                  <c:v>2.4812444020567412E-4</c:v>
                </c:pt>
                <c:pt idx="193">
                  <c:v>2.2791894996088851E-4</c:v>
                </c:pt>
                <c:pt idx="194">
                  <c:v>2.0916669070648923E-4</c:v>
                </c:pt>
                <c:pt idx="195">
                  <c:v>1.9178110389644733E-4</c:v>
                </c:pt>
                <c:pt idx="196">
                  <c:v>1.7567918243887958E-4</c:v>
                </c:pt>
                <c:pt idx="197">
                  <c:v>1.6078146743295777E-4</c:v>
                </c:pt>
                <c:pt idx="198">
                  <c:v>1.4701202959049091E-4</c:v>
                </c:pt>
                <c:pt idx="199">
                  <c:v>1.3429843672539416E-4</c:v>
                </c:pt>
                <c:pt idx="200">
                  <c:v>1.225717086632266E-4</c:v>
                </c:pt>
                <c:pt idx="201">
                  <c:v>1.1176626088508269E-4</c:v>
                </c:pt>
                <c:pt idx="202">
                  <c:v>1.018198381762484E-4</c:v>
                </c:pt>
                <c:pt idx="203">
                  <c:v>9.267343950103516E-5</c:v>
                </c:pt>
                <c:pt idx="204">
                  <c:v>8.4271235271922245E-5</c:v>
                </c:pt>
                <c:pt idx="205">
                  <c:v>7.6560478124361648E-5</c:v>
                </c:pt>
                <c:pt idx="206">
                  <c:v>6.9491408249088116E-5</c:v>
                </c:pt>
                <c:pt idx="207">
                  <c:v>6.3017154272241666E-5</c:v>
                </c:pt>
                <c:pt idx="208">
                  <c:v>5.709363061072157E-5</c:v>
                </c:pt>
                <c:pt idx="209">
                  <c:v>5.1679432166563824E-5</c:v>
                </c:pt>
                <c:pt idx="210">
                  <c:v>4.6735727160336521E-5</c:v>
                </c:pt>
                <c:pt idx="211">
                  <c:v>4.2226148840105468E-5</c:v>
                </c:pt>
                <c:pt idx="212">
                  <c:v>3.8116686739884007E-5</c:v>
                </c:pt>
                <c:pt idx="213">
                  <c:v>3.4375578100083695E-5</c:v>
                </c:pt>
                <c:pt idx="214">
                  <c:v>3.0973200002671783E-5</c:v>
                </c:pt>
                <c:pt idx="215">
                  <c:v>2.788196271584745E-5</c:v>
                </c:pt>
                <c:pt idx="216">
                  <c:v>2.5076204687331519E-5</c:v>
                </c:pt>
                <c:pt idx="217">
                  <c:v>2.2532089572054584E-5</c:v>
                </c:pt>
                <c:pt idx="218">
                  <c:v>2.0227505629302233E-5</c:v>
                </c:pt>
                <c:pt idx="219">
                  <c:v>1.8141967776376511E-5</c:v>
                </c:pt>
                <c:pt idx="220">
                  <c:v>1.6256522540663447E-5</c:v>
                </c:pt>
                <c:pt idx="221">
                  <c:v>1.455365610972184E-5</c:v>
                </c:pt>
                <c:pt idx="222">
                  <c:v>1.3017205639669399E-5</c:v>
                </c:pt>
                <c:pt idx="223">
                  <c:v>1.1632273945740817E-5</c:v>
                </c:pt>
                <c:pt idx="224">
                  <c:v>1.0385147665411877E-5</c:v>
                </c:pt>
                <c:pt idx="225">
                  <c:v>9.2632189538804689E-6</c:v>
                </c:pt>
                <c:pt idx="226">
                  <c:v>8.2549107439052597E-6</c:v>
                </c:pt>
                <c:pt idx="227">
                  <c:v>7.3496055769467802E-6</c:v>
                </c:pt>
                <c:pt idx="228">
                  <c:v>6.5375779901349305E-6</c:v>
                </c:pt>
                <c:pt idx="229">
                  <c:v>5.8099304236953022E-6</c:v>
                </c:pt>
                <c:pt idx="230">
                  <c:v>5.1585325959834463E-6</c:v>
                </c:pt>
                <c:pt idx="231">
                  <c:v>4.575964278075785E-6</c:v>
                </c:pt>
                <c:pt idx="232">
                  <c:v>4.0554613868147083E-6</c:v>
                </c:pt>
                <c:pt idx="233">
                  <c:v>3.5908653041675195E-6</c:v>
                </c:pt>
                <c:pt idx="234">
                  <c:v>3.1765753215951223E-6</c:v>
                </c:pt>
                <c:pt idx="235">
                  <c:v>2.8075041006973993E-6</c:v>
                </c:pt>
                <c:pt idx="236">
                  <c:v>2.4790360355691683E-6</c:v>
                </c:pt>
                <c:pt idx="237">
                  <c:v>2.1869883979270065E-6</c:v>
                </c:pt>
                <c:pt idx="238">
                  <c:v>1.927575143019074E-6</c:v>
                </c:pt>
                <c:pt idx="239">
                  <c:v>1.697373252477914E-6</c:v>
                </c:pt>
                <c:pt idx="240">
                  <c:v>1.49329148949488E-6</c:v>
                </c:pt>
              </c:numCache>
            </c:numRef>
          </c:yVal>
          <c:smooth val="1"/>
        </c:ser>
        <c:dLbls>
          <c:showLegendKey val="0"/>
          <c:showVal val="0"/>
          <c:showCatName val="0"/>
          <c:showSerName val="0"/>
          <c:showPercent val="0"/>
          <c:showBubbleSize val="0"/>
        </c:dLbls>
        <c:axId val="128818560"/>
        <c:axId val="128832640"/>
      </c:scatterChart>
      <c:valAx>
        <c:axId val="128818560"/>
        <c:scaling>
          <c:orientation val="minMax"/>
          <c:max val="240"/>
          <c:min val="0"/>
        </c:scaling>
        <c:delete val="1"/>
        <c:axPos val="b"/>
        <c:numFmt formatCode="General" sourceLinked="1"/>
        <c:majorTickMark val="out"/>
        <c:minorTickMark val="none"/>
        <c:tickLblPos val="nextTo"/>
        <c:crossAx val="128832640"/>
        <c:crosses val="autoZero"/>
        <c:crossBetween val="midCat"/>
        <c:majorUnit val="40"/>
        <c:minorUnit val="8"/>
      </c:valAx>
      <c:valAx>
        <c:axId val="128832640"/>
        <c:scaling>
          <c:orientation val="minMax"/>
          <c:max val="0.04"/>
          <c:min val="0"/>
        </c:scaling>
        <c:delete val="1"/>
        <c:axPos val="l"/>
        <c:numFmt formatCode="General" sourceLinked="1"/>
        <c:majorTickMark val="out"/>
        <c:minorTickMark val="none"/>
        <c:tickLblPos val="nextTo"/>
        <c:crossAx val="128818560"/>
        <c:crossesAt val="-10"/>
        <c:crossBetween val="midCat"/>
        <c:majorUnit val="0.01"/>
      </c:valAx>
      <c:spPr>
        <a:noFill/>
        <a:ln w="25400">
          <a:noFill/>
        </a:ln>
      </c:spPr>
    </c:plotArea>
    <c:plotVisOnly val="1"/>
    <c:dispBlanksAs val="gap"/>
    <c:showDLblsOverMax val="0"/>
  </c:chart>
  <c:spPr>
    <a:solidFill>
      <a:srgbClr val="FFFFFF"/>
    </a:solidFill>
    <a:ln w="9525">
      <a:noFill/>
    </a:ln>
  </c:spPr>
  <c:txPr>
    <a:bodyPr/>
    <a:lstStyle/>
    <a:p>
      <a:pPr>
        <a:defRPr sz="1200" b="1" i="0" u="none" strike="noStrike" baseline="0">
          <a:solidFill>
            <a:srgbClr val="000000"/>
          </a:solidFill>
          <a:latin typeface="Arial"/>
          <a:ea typeface="Arial"/>
          <a:cs typeface="Arial"/>
        </a:defRPr>
      </a:pPr>
      <a:endParaRPr lang="fi-FI"/>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CED4BF-4E6F-49A8-BB05-59C6360B03CE}" type="datetimeFigureOut">
              <a:rPr lang="fi-FI" smtClean="0"/>
              <a:t>23.4.2015</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ADA16C-B6D5-47AC-AE00-C7ED4A1DC895}" type="slidenum">
              <a:rPr lang="fi-FI" smtClean="0"/>
              <a:t>‹#›</a:t>
            </a:fld>
            <a:endParaRPr lang="fi-FI"/>
          </a:p>
        </p:txBody>
      </p:sp>
    </p:spTree>
    <p:extLst>
      <p:ext uri="{BB962C8B-B14F-4D97-AF65-F5344CB8AC3E}">
        <p14:creationId xmlns:p14="http://schemas.microsoft.com/office/powerpoint/2010/main" val="244319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544F5057-20FA-4E19-88F8-7CD3E63BC699}" type="slidenum">
              <a:rPr lang="en-US" sz="1200" b="0">
                <a:solidFill>
                  <a:schemeClr val="tx1"/>
                </a:solidFill>
              </a:rPr>
              <a:pPr eaLnBrk="1" hangingPunct="1"/>
              <a:t>2</a:t>
            </a:fld>
            <a:endParaRPr lang="en-US" sz="1200" b="0">
              <a:solidFill>
                <a:schemeClr val="tx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C9DCD6B6-F0F2-463C-ADB2-D29E36CA130E}" type="slidenum">
              <a:rPr lang="en-US" sz="1200" b="0">
                <a:solidFill>
                  <a:schemeClr val="tx1"/>
                </a:solidFill>
              </a:rPr>
              <a:pPr eaLnBrk="1" hangingPunct="1"/>
              <a:t>19</a:t>
            </a:fld>
            <a:endParaRPr lang="en-US" sz="1200" b="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2DA58D0B-6B59-421F-B8DA-7CD911148EAE}" type="slidenum">
              <a:rPr lang="en-US" sz="1200" b="0">
                <a:solidFill>
                  <a:schemeClr val="tx1"/>
                </a:solidFill>
              </a:rPr>
              <a:pPr eaLnBrk="1" hangingPunct="1"/>
              <a:t>20</a:t>
            </a:fld>
            <a:endParaRPr lang="en-US" sz="1200" b="0">
              <a:solidFill>
                <a:schemeClr val="tx1"/>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925BF896-0A58-4068-BF64-4428CB7F97E5}" type="slidenum">
              <a:rPr lang="en-US" sz="1200" b="0">
                <a:solidFill>
                  <a:schemeClr val="tx1"/>
                </a:solidFill>
              </a:rPr>
              <a:pPr eaLnBrk="1" hangingPunct="1"/>
              <a:t>21</a:t>
            </a:fld>
            <a:endParaRPr lang="en-US" sz="1200" b="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9FDAC258-6330-4283-B475-710E2D548886}" type="slidenum">
              <a:rPr lang="en-US" sz="1200" b="0">
                <a:solidFill>
                  <a:schemeClr val="tx1"/>
                </a:solidFill>
              </a:rPr>
              <a:pPr eaLnBrk="1" hangingPunct="1"/>
              <a:t>23</a:t>
            </a:fld>
            <a:endParaRPr lang="en-US" sz="1200" b="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C08FF029-DE13-4A06-B46D-F4922B77721F}" type="datetimeFigureOut">
              <a:rPr lang="fi-FI" smtClean="0"/>
              <a:t>23.4.2015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216008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C08FF029-DE13-4A06-B46D-F4922B77721F}" type="datetimeFigureOut">
              <a:rPr lang="fi-FI" smtClean="0"/>
              <a:t>23.4.2015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268759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C08FF029-DE13-4A06-B46D-F4922B77721F}" type="datetimeFigureOut">
              <a:rPr lang="fi-FI" smtClean="0"/>
              <a:t>23.4.2015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02998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C08FF029-DE13-4A06-B46D-F4922B77721F}" type="datetimeFigureOut">
              <a:rPr lang="fi-FI" smtClean="0"/>
              <a:t>23.4.2015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29887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8FF029-DE13-4A06-B46D-F4922B77721F}" type="datetimeFigureOut">
              <a:rPr lang="fi-FI" smtClean="0"/>
              <a:t>23.4.2015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03232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C08FF029-DE13-4A06-B46D-F4922B77721F}" type="datetimeFigureOut">
              <a:rPr lang="fi-FI" smtClean="0"/>
              <a:t>23.4.2015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3739844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C08FF029-DE13-4A06-B46D-F4922B77721F}" type="datetimeFigureOut">
              <a:rPr lang="fi-FI" smtClean="0"/>
              <a:t>23.4.2015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216252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C08FF029-DE13-4A06-B46D-F4922B77721F}" type="datetimeFigureOut">
              <a:rPr lang="fi-FI" smtClean="0"/>
              <a:t>23.4.2015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299005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FF029-DE13-4A06-B46D-F4922B77721F}" type="datetimeFigureOut">
              <a:rPr lang="fi-FI" smtClean="0"/>
              <a:t>23.4.2015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92627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8FF029-DE13-4A06-B46D-F4922B77721F}" type="datetimeFigureOut">
              <a:rPr lang="fi-FI" smtClean="0"/>
              <a:t>23.4.2015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45252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8FF029-DE13-4A06-B46D-F4922B77721F}" type="datetimeFigureOut">
              <a:rPr lang="fi-FI" smtClean="0"/>
              <a:t>23.4.2015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F55E791-6867-4A61-A2DD-0BEE7524A029}" type="slidenum">
              <a:rPr lang="fi-FI" smtClean="0"/>
              <a:t>‹#›</a:t>
            </a:fld>
            <a:endParaRPr lang="fi-FI"/>
          </a:p>
        </p:txBody>
      </p:sp>
    </p:spTree>
    <p:extLst>
      <p:ext uri="{BB962C8B-B14F-4D97-AF65-F5344CB8AC3E}">
        <p14:creationId xmlns:p14="http://schemas.microsoft.com/office/powerpoint/2010/main" val="170889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FF029-DE13-4A06-B46D-F4922B77721F}" type="datetimeFigureOut">
              <a:rPr lang="fi-FI" smtClean="0"/>
              <a:t>23.4.2015</a:t>
            </a:fld>
            <a:endParaRPr lang="fi-F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5E791-6867-4A61-A2DD-0BEE7524A029}" type="slidenum">
              <a:rPr lang="fi-FI" smtClean="0"/>
              <a:t>‹#›</a:t>
            </a:fld>
            <a:endParaRPr lang="fi-FI"/>
          </a:p>
        </p:txBody>
      </p:sp>
    </p:spTree>
    <p:extLst>
      <p:ext uri="{BB962C8B-B14F-4D97-AF65-F5344CB8AC3E}">
        <p14:creationId xmlns:p14="http://schemas.microsoft.com/office/powerpoint/2010/main" val="1882799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akari.kuikka@helsinki.fi" TargetMode="External"/><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helsinki.fi/university/" TargetMode="External"/><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4.png"/><Relationship Id="rId2" Type="http://schemas.microsoft.com/office/2007/relationships/media" Target="../media/media18.wav"/><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26.emf"/><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audio" Target="../media/media20.wav"/><Relationship Id="rId7" Type="http://schemas.openxmlformats.org/officeDocument/2006/relationships/image" Target="../media/image27.emf"/><Relationship Id="rId2" Type="http://schemas.microsoft.com/office/2007/relationships/media" Target="../media/media20.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chart" Target="../charts/chart4.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4.png"/><Relationship Id="rId2" Type="http://schemas.microsoft.com/office/2007/relationships/media" Target="../media/media22.wav"/><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4.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4.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4.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png"/><Relationship Id="rId4" Type="http://schemas.openxmlformats.org/officeDocument/2006/relationships/image" Target="../media/image37.tiff"/></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png"/><Relationship Id="rId5" Type="http://schemas.openxmlformats.org/officeDocument/2006/relationships/hyperlink" Target="http://www.gpsvisualizer.com/display/data/1359360387-25398-130.239.157.157.html" TargetMode="Externa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4.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4.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4.pn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4.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hyperlink" Target="http://www.sciencedirect.com/science/article/pii/S1364815214001960" TargetMode="External"/><Relationship Id="rId4" Type="http://schemas.openxmlformats.org/officeDocument/2006/relationships/hyperlink" Target="http://pubs.acs.org/doi/abs/10.1021/es303634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S User\Documents\PIM33\PIMXXXIII\IOI Logo - 2009.JPG"/>
          <p:cNvPicPr/>
          <p:nvPr/>
        </p:nvPicPr>
        <p:blipFill>
          <a:blip r:embed="rId4" cstate="print"/>
          <a:srcRect/>
          <a:stretch>
            <a:fillRect/>
          </a:stretch>
        </p:blipFill>
        <p:spPr bwMode="auto">
          <a:xfrm>
            <a:off x="321153" y="5085184"/>
            <a:ext cx="1124843" cy="1428091"/>
          </a:xfrm>
          <a:prstGeom prst="rect">
            <a:avLst/>
          </a:prstGeom>
          <a:noFill/>
          <a:ln w="9525">
            <a:noFill/>
            <a:miter lim="800000"/>
            <a:headEnd/>
            <a:tailEnd/>
          </a:ln>
        </p:spPr>
      </p:pic>
      <p:pic>
        <p:nvPicPr>
          <p:cNvPr id="5" name="Picture 4" descr="fetch-9.php.jpe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599" y="3429000"/>
            <a:ext cx="2839066" cy="1238470"/>
          </a:xfrm>
          <a:prstGeom prst="rect">
            <a:avLst/>
          </a:prstGeom>
        </p:spPr>
      </p:pic>
      <p:pic>
        <p:nvPicPr>
          <p:cNvPr id="6" name="Picture 5" descr="University of Helsinki">
            <a:hlinkClick r:id="rId6"/>
          </p:cNvPr>
          <p:cNvPicPr/>
          <p:nvPr/>
        </p:nvPicPr>
        <p:blipFill>
          <a:blip r:embed="rId7" cstate="print"/>
          <a:srcRect l="7639" t="6956" r="8333" b="6957"/>
          <a:stretch>
            <a:fillRect/>
          </a:stretch>
        </p:blipFill>
        <p:spPr bwMode="auto">
          <a:xfrm>
            <a:off x="188817" y="2204864"/>
            <a:ext cx="2580630" cy="1080120"/>
          </a:xfrm>
          <a:prstGeom prst="rect">
            <a:avLst/>
          </a:prstGeom>
          <a:noFill/>
          <a:ln w="9525">
            <a:noFill/>
            <a:miter lim="800000"/>
            <a:headEnd/>
            <a:tailEnd/>
          </a:ln>
        </p:spPr>
      </p:pic>
      <p:sp>
        <p:nvSpPr>
          <p:cNvPr id="8" name="TextBox 7"/>
          <p:cNvSpPr txBox="1"/>
          <p:nvPr/>
        </p:nvSpPr>
        <p:spPr>
          <a:xfrm>
            <a:off x="3275856" y="1639815"/>
            <a:ext cx="5580112" cy="4647426"/>
          </a:xfrm>
          <a:prstGeom prst="rect">
            <a:avLst/>
          </a:prstGeom>
          <a:noFill/>
        </p:spPr>
        <p:txBody>
          <a:bodyPr wrap="square" rtlCol="0">
            <a:spAutoFit/>
          </a:bodyPr>
          <a:lstStyle/>
          <a:p>
            <a:endParaRPr lang="fi-FI" sz="2600" b="1" u="sng" dirty="0" smtClean="0">
              <a:solidFill>
                <a:schemeClr val="tx2"/>
              </a:solidFill>
            </a:endParaRPr>
          </a:p>
          <a:p>
            <a:r>
              <a:rPr lang="fi-FI" sz="2600" b="1" u="sng" dirty="0" smtClean="0">
                <a:solidFill>
                  <a:schemeClr val="tx2"/>
                </a:solidFill>
              </a:rPr>
              <a:t>Sakari Kuikka  </a:t>
            </a:r>
            <a:r>
              <a:rPr lang="fi-FI" b="1" dirty="0" smtClean="0"/>
              <a:t>&amp; Inari Helle, </a:t>
            </a:r>
            <a:r>
              <a:rPr lang="fi-FI" b="1" dirty="0"/>
              <a:t>Annukka </a:t>
            </a:r>
            <a:r>
              <a:rPr lang="fi-FI" b="1" dirty="0" smtClean="0"/>
              <a:t>Lehikoinen, </a:t>
            </a:r>
            <a:r>
              <a:rPr lang="fi-FI" b="1" dirty="0"/>
              <a:t>Mika </a:t>
            </a:r>
            <a:r>
              <a:rPr lang="fi-FI" b="1" dirty="0" smtClean="0"/>
              <a:t>Rahikainen, </a:t>
            </a:r>
            <a:r>
              <a:rPr lang="fi-FI" b="1" dirty="0"/>
              <a:t>Jarno </a:t>
            </a:r>
            <a:r>
              <a:rPr lang="fi-FI" b="1" dirty="0" smtClean="0"/>
              <a:t>Vanhatalo, </a:t>
            </a:r>
            <a:r>
              <a:rPr lang="fi-FI" b="1" dirty="0"/>
              <a:t>Samu </a:t>
            </a:r>
            <a:r>
              <a:rPr lang="fi-FI" b="1" dirty="0" smtClean="0"/>
              <a:t>Mäntyniemi</a:t>
            </a:r>
            <a:r>
              <a:rPr lang="fi-FI" b="1" baseline="30000" dirty="0" smtClean="0"/>
              <a:t> </a:t>
            </a:r>
            <a:r>
              <a:rPr lang="fi-FI" b="1" dirty="0"/>
              <a:t>and Maria Hänninen</a:t>
            </a:r>
            <a:r>
              <a:rPr lang="fi-FI" b="1" baseline="30000" dirty="0"/>
              <a:t> </a:t>
            </a:r>
            <a:r>
              <a:rPr lang="fi-FI" b="1" dirty="0" smtClean="0"/>
              <a:t> </a:t>
            </a:r>
          </a:p>
          <a:p>
            <a:endParaRPr lang="fi-FI" b="1" dirty="0" smtClean="0"/>
          </a:p>
          <a:p>
            <a:endParaRPr lang="fi-FI" b="1" dirty="0"/>
          </a:p>
          <a:p>
            <a:r>
              <a:rPr lang="en-US" i="1" dirty="0" smtClean="0"/>
              <a:t>Head of Fisheries </a:t>
            </a:r>
            <a:r>
              <a:rPr lang="en-US" i="1" dirty="0"/>
              <a:t>and Environmental Management group (FEM), Department of Environmental Sciences, University of Helsinki, </a:t>
            </a:r>
            <a:r>
              <a:rPr lang="en-US" i="1" dirty="0" smtClean="0"/>
              <a:t>Finland,  Email</a:t>
            </a:r>
            <a:r>
              <a:rPr lang="en-US" i="1" dirty="0"/>
              <a:t>: </a:t>
            </a:r>
            <a:r>
              <a:rPr lang="en-US" i="1" u="sng" dirty="0">
                <a:hlinkClick r:id="rId8"/>
              </a:rPr>
              <a:t>sakari.kuikka@helsinki.fi</a:t>
            </a:r>
            <a:endParaRPr lang="fi-FI" i="1" dirty="0"/>
          </a:p>
          <a:p>
            <a:endParaRPr lang="fi-FI" dirty="0" smtClean="0"/>
          </a:p>
          <a:p>
            <a:r>
              <a:rPr lang="fi-FI" sz="2600" dirty="0" smtClean="0">
                <a:solidFill>
                  <a:schemeClr val="tx2"/>
                </a:solidFill>
              </a:rPr>
              <a:t>STECF </a:t>
            </a:r>
            <a:r>
              <a:rPr lang="fi-FI" sz="2600" dirty="0" err="1" smtClean="0">
                <a:solidFill>
                  <a:schemeClr val="tx2"/>
                </a:solidFill>
              </a:rPr>
              <a:t>member</a:t>
            </a:r>
            <a:r>
              <a:rPr lang="fi-FI" sz="2600" dirty="0" smtClean="0">
                <a:solidFill>
                  <a:schemeClr val="tx2"/>
                </a:solidFill>
              </a:rPr>
              <a:t> (EU main </a:t>
            </a:r>
            <a:r>
              <a:rPr lang="fi-FI" sz="2600" dirty="0" err="1" smtClean="0">
                <a:solidFill>
                  <a:schemeClr val="tx2"/>
                </a:solidFill>
              </a:rPr>
              <a:t>advisory</a:t>
            </a:r>
            <a:r>
              <a:rPr lang="fi-FI" sz="2600" dirty="0" smtClean="0">
                <a:solidFill>
                  <a:schemeClr val="tx2"/>
                </a:solidFill>
              </a:rPr>
              <a:t> </a:t>
            </a:r>
            <a:r>
              <a:rPr lang="fi-FI" sz="2600" dirty="0" err="1" smtClean="0">
                <a:solidFill>
                  <a:schemeClr val="tx2"/>
                </a:solidFill>
              </a:rPr>
              <a:t>body</a:t>
            </a:r>
            <a:r>
              <a:rPr lang="fi-FI" sz="2600" dirty="0" smtClean="0">
                <a:solidFill>
                  <a:schemeClr val="tx2"/>
                </a:solidFill>
              </a:rPr>
              <a:t>) </a:t>
            </a:r>
          </a:p>
          <a:p>
            <a:endParaRPr lang="fi-FI" sz="2200" b="1" dirty="0" smtClean="0">
              <a:solidFill>
                <a:schemeClr val="tx2"/>
              </a:solidFill>
            </a:endParaRPr>
          </a:p>
          <a:p>
            <a:r>
              <a:rPr lang="fi-FI" sz="2600" b="1" dirty="0" err="1" smtClean="0">
                <a:solidFill>
                  <a:schemeClr val="accent6">
                    <a:lumMod val="75000"/>
                  </a:schemeClr>
                </a:solidFill>
              </a:rPr>
              <a:t>Focal</a:t>
            </a:r>
            <a:r>
              <a:rPr lang="fi-FI" sz="2600" b="1" dirty="0" smtClean="0">
                <a:solidFill>
                  <a:schemeClr val="accent6">
                    <a:lumMod val="75000"/>
                  </a:schemeClr>
                </a:solidFill>
              </a:rPr>
              <a:t> </a:t>
            </a:r>
            <a:r>
              <a:rPr lang="fi-FI" sz="2600" b="1" dirty="0" err="1" smtClean="0">
                <a:solidFill>
                  <a:schemeClr val="accent6">
                    <a:lumMod val="75000"/>
                  </a:schemeClr>
                </a:solidFill>
              </a:rPr>
              <a:t>point</a:t>
            </a:r>
            <a:r>
              <a:rPr lang="fi-FI" sz="2600" b="1" dirty="0" smtClean="0">
                <a:solidFill>
                  <a:schemeClr val="accent6">
                    <a:lumMod val="75000"/>
                  </a:schemeClr>
                </a:solidFill>
              </a:rPr>
              <a:t> of International </a:t>
            </a:r>
            <a:r>
              <a:rPr lang="fi-FI" sz="2600" b="1" dirty="0" err="1" smtClean="0">
                <a:solidFill>
                  <a:schemeClr val="accent6">
                    <a:lumMod val="75000"/>
                  </a:schemeClr>
                </a:solidFill>
              </a:rPr>
              <a:t>Ocean</a:t>
            </a:r>
            <a:r>
              <a:rPr lang="fi-FI" sz="2600" b="1" dirty="0" smtClean="0">
                <a:solidFill>
                  <a:schemeClr val="accent6">
                    <a:lumMod val="75000"/>
                  </a:schemeClr>
                </a:solidFill>
              </a:rPr>
              <a:t> Institute in Finland</a:t>
            </a:r>
          </a:p>
        </p:txBody>
      </p:sp>
      <p:sp>
        <p:nvSpPr>
          <p:cNvPr id="9" name="TextBox 8"/>
          <p:cNvSpPr txBox="1"/>
          <p:nvPr/>
        </p:nvSpPr>
        <p:spPr>
          <a:xfrm>
            <a:off x="1115616" y="107862"/>
            <a:ext cx="7605206" cy="1908215"/>
          </a:xfrm>
          <a:prstGeom prst="rect">
            <a:avLst/>
          </a:prstGeom>
          <a:noFill/>
        </p:spPr>
        <p:txBody>
          <a:bodyPr wrap="square" rtlCol="0">
            <a:spAutoFit/>
          </a:bodyPr>
          <a:lstStyle/>
          <a:p>
            <a:r>
              <a:rPr lang="en-US" sz="3000" b="1" dirty="0" smtClean="0">
                <a:solidFill>
                  <a:schemeClr val="accent1"/>
                </a:solidFill>
              </a:rPr>
              <a:t>Experiences in developing risk analysis tools for oil spills in the Gulf of Finland – how to create learning modelling systems?</a:t>
            </a:r>
            <a:endParaRPr lang="fi-FI" sz="3000" b="1" dirty="0" smtClean="0">
              <a:solidFill>
                <a:schemeClr val="accent1"/>
              </a:solidFill>
            </a:endParaRPr>
          </a:p>
          <a:p>
            <a:endParaRPr lang="fi-FI"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1500931"/>
      </p:ext>
    </p:extLst>
  </p:cSld>
  <p:clrMapOvr>
    <a:masterClrMapping/>
  </p:clrMapOvr>
  <mc:AlternateContent xmlns:mc="http://schemas.openxmlformats.org/markup-compatibility/2006">
    <mc:Choice xmlns:p14="http://schemas.microsoft.com/office/powerpoint/2010/main" Requires="p14">
      <p:transition spd="slow" p14:dur="2000" advTm="267769"/>
    </mc:Choice>
    <mc:Fallback>
      <p:transition spd="slow" advTm="26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800" dirty="0" err="1" smtClean="0"/>
              <a:t>Oil</a:t>
            </a:r>
            <a:r>
              <a:rPr lang="fi-FI" sz="3800" dirty="0" smtClean="0"/>
              <a:t> </a:t>
            </a:r>
            <a:r>
              <a:rPr lang="fi-FI" sz="3800" dirty="0" err="1" smtClean="0"/>
              <a:t>transportation</a:t>
            </a:r>
            <a:r>
              <a:rPr lang="fi-FI" sz="3800" dirty="0" smtClean="0"/>
              <a:t> in the Gulf of Finland</a:t>
            </a:r>
            <a:endParaRPr lang="fi-FI" sz="3800" dirty="0"/>
          </a:p>
        </p:txBody>
      </p:sp>
      <p:pic>
        <p:nvPicPr>
          <p:cNvPr id="6146" name="Picture 2" descr="C:\Users\ihelle\AppData\Local\Temp\Öljykuljetukset_is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1343954"/>
            <a:ext cx="8264707" cy="503737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5642536"/>
      </p:ext>
    </p:extLst>
  </p:cSld>
  <p:clrMapOvr>
    <a:masterClrMapping/>
  </p:clrMapOvr>
  <mc:AlternateContent xmlns:mc="http://schemas.openxmlformats.org/markup-compatibility/2006">
    <mc:Choice xmlns:p14="http://schemas.microsoft.com/office/powerpoint/2010/main" Requires="p14">
      <p:transition spd="slow" p14:dur="2000" advTm="38564"/>
    </mc:Choice>
    <mc:Fallback>
      <p:transition spd="slow" advTm="3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Gulf of Finland </a:t>
            </a:r>
            <a:endParaRPr lang="fi-FI" dirty="0"/>
          </a:p>
        </p:txBody>
      </p:sp>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755576" y="2612390"/>
            <a:ext cx="7992888" cy="2904842"/>
          </a:xfrm>
          <a:prstGeom prst="rect">
            <a:avLst/>
          </a:prstGeom>
        </p:spPr>
      </p:pic>
      <p:sp>
        <p:nvSpPr>
          <p:cNvPr id="5" name="TextBox 4"/>
          <p:cNvSpPr txBox="1"/>
          <p:nvPr/>
        </p:nvSpPr>
        <p:spPr>
          <a:xfrm>
            <a:off x="1640623" y="5949280"/>
            <a:ext cx="7251601" cy="523220"/>
          </a:xfrm>
          <a:prstGeom prst="rect">
            <a:avLst/>
          </a:prstGeom>
          <a:noFill/>
        </p:spPr>
        <p:txBody>
          <a:bodyPr wrap="none" rtlCol="0">
            <a:spAutoFit/>
          </a:bodyPr>
          <a:lstStyle/>
          <a:p>
            <a:r>
              <a:rPr lang="fi-FI" sz="2800" dirty="0" err="1" smtClean="0"/>
              <a:t>Surroundings</a:t>
            </a:r>
            <a:r>
              <a:rPr lang="fi-FI" sz="2800" dirty="0" smtClean="0"/>
              <a:t> </a:t>
            </a:r>
            <a:r>
              <a:rPr lang="fi-FI" sz="2800" dirty="0" err="1" smtClean="0"/>
              <a:t>countries</a:t>
            </a:r>
            <a:r>
              <a:rPr lang="fi-FI" sz="2800" dirty="0" smtClean="0"/>
              <a:t> </a:t>
            </a:r>
            <a:r>
              <a:rPr lang="fi-FI" sz="2800" dirty="0" err="1" smtClean="0"/>
              <a:t>are</a:t>
            </a:r>
            <a:r>
              <a:rPr lang="fi-FI" sz="2800" dirty="0" smtClean="0"/>
              <a:t> in </a:t>
            </a:r>
            <a:r>
              <a:rPr lang="fi-FI" sz="2800" dirty="0" err="1" smtClean="0"/>
              <a:t>different</a:t>
            </a:r>
            <a:r>
              <a:rPr lang="fi-FI" sz="2800" dirty="0" smtClean="0"/>
              <a:t> </a:t>
            </a:r>
            <a:r>
              <a:rPr lang="fi-FI" sz="2800" dirty="0" err="1" smtClean="0"/>
              <a:t>positions</a:t>
            </a:r>
            <a:endParaRPr lang="fi-FI" sz="2800" dirty="0"/>
          </a:p>
        </p:txBody>
      </p:sp>
      <p:sp>
        <p:nvSpPr>
          <p:cNvPr id="6" name="TextBox 5"/>
          <p:cNvSpPr txBox="1"/>
          <p:nvPr/>
        </p:nvSpPr>
        <p:spPr>
          <a:xfrm>
            <a:off x="1628056" y="1862836"/>
            <a:ext cx="6222794" cy="523220"/>
          </a:xfrm>
          <a:prstGeom prst="rect">
            <a:avLst/>
          </a:prstGeom>
          <a:noFill/>
        </p:spPr>
        <p:txBody>
          <a:bodyPr wrap="none" rtlCol="0">
            <a:spAutoFit/>
          </a:bodyPr>
          <a:lstStyle/>
          <a:p>
            <a:r>
              <a:rPr lang="fi-FI" sz="2800" dirty="0" err="1" smtClean="0"/>
              <a:t>Difficult</a:t>
            </a:r>
            <a:r>
              <a:rPr lang="fi-FI" sz="2800" dirty="0" smtClean="0"/>
              <a:t> to </a:t>
            </a:r>
            <a:r>
              <a:rPr lang="fi-FI" sz="2800" dirty="0" err="1" smtClean="0"/>
              <a:t>navigate</a:t>
            </a:r>
            <a:r>
              <a:rPr lang="fi-FI" sz="2800" dirty="0" smtClean="0"/>
              <a:t>, in </a:t>
            </a:r>
            <a:r>
              <a:rPr lang="fi-FI" sz="2800" dirty="0" err="1" smtClean="0"/>
              <a:t>winter</a:t>
            </a:r>
            <a:r>
              <a:rPr lang="fi-FI" sz="2800" dirty="0" smtClean="0"/>
              <a:t> ice </a:t>
            </a:r>
            <a:r>
              <a:rPr lang="fi-FI" sz="2800" dirty="0" err="1" smtClean="0"/>
              <a:t>covered</a:t>
            </a:r>
            <a:endParaRPr lang="fi-FI"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4017771"/>
      </p:ext>
    </p:extLst>
  </p:cSld>
  <p:clrMapOvr>
    <a:masterClrMapping/>
  </p:clrMapOvr>
  <mc:AlternateContent xmlns:mc="http://schemas.openxmlformats.org/markup-compatibility/2006">
    <mc:Choice xmlns:p14="http://schemas.microsoft.com/office/powerpoint/2010/main" Requires="p14">
      <p:transition spd="slow" p14:dur="2000" advTm="24390"/>
    </mc:Choice>
    <mc:Fallback>
      <p:transition spd="slow" advTm="2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crvuenvalkta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377" y="-44450"/>
            <a:ext cx="6513597" cy="3257426"/>
          </a:xfrm>
          <a:prstGeom prst="rect">
            <a:avLst/>
          </a:prstGeom>
          <a:noFill/>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l="12402" t="5989" r="28223" b="11067"/>
          <a:stretch>
            <a:fillRect/>
          </a:stretch>
        </p:blipFill>
        <p:spPr bwMode="auto">
          <a:xfrm>
            <a:off x="5292080" y="2935059"/>
            <a:ext cx="3743970" cy="392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4" name="TextBox 3"/>
          <p:cNvSpPr txBox="1"/>
          <p:nvPr/>
        </p:nvSpPr>
        <p:spPr>
          <a:xfrm>
            <a:off x="467544" y="4437112"/>
            <a:ext cx="4392488" cy="1384995"/>
          </a:xfrm>
          <a:prstGeom prst="rect">
            <a:avLst/>
          </a:prstGeom>
          <a:noFill/>
        </p:spPr>
        <p:txBody>
          <a:bodyPr wrap="square" rtlCol="0">
            <a:spAutoFit/>
          </a:bodyPr>
          <a:lstStyle/>
          <a:p>
            <a:r>
              <a:rPr lang="fi-FI" sz="2800" b="1" dirty="0" err="1" smtClean="0">
                <a:solidFill>
                  <a:schemeClr val="tx2">
                    <a:lumMod val="75000"/>
                  </a:schemeClr>
                </a:solidFill>
              </a:rPr>
              <a:t>Making</a:t>
            </a:r>
            <a:r>
              <a:rPr lang="fi-FI" sz="2800" b="1" dirty="0" smtClean="0">
                <a:solidFill>
                  <a:schemeClr val="tx2">
                    <a:lumMod val="75000"/>
                  </a:schemeClr>
                </a:solidFill>
              </a:rPr>
              <a:t> </a:t>
            </a:r>
            <a:r>
              <a:rPr lang="fi-FI" sz="2800" b="1" dirty="0" err="1" smtClean="0">
                <a:solidFill>
                  <a:schemeClr val="tx2">
                    <a:lumMod val="75000"/>
                  </a:schemeClr>
                </a:solidFill>
              </a:rPr>
              <a:t>biodiversity</a:t>
            </a:r>
            <a:r>
              <a:rPr lang="fi-FI" sz="2800" b="1" dirty="0" smtClean="0">
                <a:solidFill>
                  <a:schemeClr val="tx2">
                    <a:lumMod val="75000"/>
                  </a:schemeClr>
                </a:solidFill>
              </a:rPr>
              <a:t> data as an </a:t>
            </a:r>
            <a:r>
              <a:rPr lang="fi-FI" sz="2800" b="1" dirty="0" err="1" smtClean="0">
                <a:solidFill>
                  <a:schemeClr val="tx2">
                    <a:lumMod val="75000"/>
                  </a:schemeClr>
                </a:solidFill>
              </a:rPr>
              <a:t>operational</a:t>
            </a:r>
            <a:r>
              <a:rPr lang="fi-FI" sz="2800" b="1" dirty="0" smtClean="0">
                <a:solidFill>
                  <a:schemeClr val="tx2">
                    <a:lumMod val="75000"/>
                  </a:schemeClr>
                </a:solidFill>
              </a:rPr>
              <a:t> </a:t>
            </a:r>
            <a:r>
              <a:rPr lang="fi-FI" sz="2800" b="1" dirty="0" err="1" smtClean="0">
                <a:solidFill>
                  <a:schemeClr val="tx2">
                    <a:lumMod val="75000"/>
                  </a:schemeClr>
                </a:solidFill>
              </a:rPr>
              <a:t>tool</a:t>
            </a:r>
            <a:r>
              <a:rPr lang="fi-FI" sz="2800" b="1" dirty="0" smtClean="0">
                <a:solidFill>
                  <a:schemeClr val="tx2">
                    <a:lumMod val="75000"/>
                  </a:schemeClr>
                </a:solidFill>
              </a:rPr>
              <a:t> for </a:t>
            </a:r>
            <a:r>
              <a:rPr lang="fi-FI" sz="2800" b="1" dirty="0" err="1" smtClean="0">
                <a:solidFill>
                  <a:schemeClr val="tx2">
                    <a:lumMod val="75000"/>
                  </a:schemeClr>
                </a:solidFill>
              </a:rPr>
              <a:t>firemen</a:t>
            </a:r>
            <a:endParaRPr lang="fi-FI" sz="2800" b="1" dirty="0">
              <a:solidFill>
                <a:schemeClr val="tx2">
                  <a:lumMod val="75000"/>
                </a:schemeClr>
              </a:solidFill>
            </a:endParaRPr>
          </a:p>
        </p:txBody>
      </p:sp>
      <p:pic>
        <p:nvPicPr>
          <p:cNvPr id="5" name="Content Placeholder 5" descr="IMG_615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804248" y="3738331"/>
            <a:ext cx="2339752" cy="311966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7823038"/>
      </p:ext>
    </p:extLst>
  </p:cSld>
  <p:clrMapOvr>
    <a:masterClrMapping/>
  </p:clrMapOvr>
  <mc:AlternateContent xmlns:mc="http://schemas.openxmlformats.org/markup-compatibility/2006">
    <mc:Choice xmlns:p14="http://schemas.microsoft.com/office/powerpoint/2010/main" Requires="p14">
      <p:transition spd="slow" p14:dur="2000" advTm="17251"/>
    </mc:Choice>
    <mc:Fallback>
      <p:transition spd="slow" advTm="1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1500" y="0"/>
            <a:ext cx="8229600" cy="1143000"/>
          </a:xfrm>
        </p:spPr>
        <p:txBody>
          <a:bodyPr/>
          <a:lstStyle/>
          <a:p>
            <a:pPr eaLnBrk="1" hangingPunct="1"/>
            <a:r>
              <a:rPr lang="fi-FI" smtClean="0"/>
              <a:t>SpillMod results</a:t>
            </a:r>
            <a:endParaRPr lang="en-US" smtClean="0"/>
          </a:p>
        </p:txBody>
      </p:sp>
      <p:sp>
        <p:nvSpPr>
          <p:cNvPr id="26627" name="Rectangle 3"/>
          <p:cNvSpPr>
            <a:spLocks noGrp="1" noChangeArrowheads="1"/>
          </p:cNvSpPr>
          <p:nvPr>
            <p:ph idx="1"/>
          </p:nvPr>
        </p:nvSpPr>
        <p:spPr>
          <a:xfrm>
            <a:off x="900113" y="5084763"/>
            <a:ext cx="7802562" cy="1512887"/>
          </a:xfrm>
        </p:spPr>
        <p:txBody>
          <a:bodyPr/>
          <a:lstStyle/>
          <a:p>
            <a:pPr eaLnBrk="1" hangingPunct="1"/>
            <a:r>
              <a:rPr lang="fi-FI" sz="1600" smtClean="0"/>
              <a:t>Probabilistic maps with grids of 2*2 km</a:t>
            </a:r>
          </a:p>
          <a:p>
            <a:pPr eaLnBrk="1" hangingPunct="1"/>
            <a:r>
              <a:rPr lang="fi-FI" sz="1600" smtClean="0"/>
              <a:t>Probability to become oiled for each cell is calculated given the place of accident, type of oil, season (weather stats during last 10 years), spill size, duration of the spill and the drifting time</a:t>
            </a:r>
            <a:endParaRPr lang="en-US" sz="1600" smtClean="0"/>
          </a:p>
        </p:txBody>
      </p:sp>
      <p:pic>
        <p:nvPicPr>
          <p:cNvPr id="26628" name="Picture 4" descr="kartt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628775"/>
            <a:ext cx="7408862"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5940425" y="4724400"/>
            <a:ext cx="231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400" i="1"/>
              <a:t>Picture is from SÖKÖ project</a:t>
            </a:r>
            <a:endParaRPr lang="en-US" sz="1400" i="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9754859"/>
      </p:ext>
    </p:extLst>
  </p:cSld>
  <p:clrMapOvr>
    <a:masterClrMapping/>
  </p:clrMapOvr>
  <mc:AlternateContent xmlns:mc="http://schemas.openxmlformats.org/markup-compatibility/2006">
    <mc:Choice xmlns:p14="http://schemas.microsoft.com/office/powerpoint/2010/main" Requires="p14">
      <p:transition spd="slow" p14:dur="2000" advTm="55879"/>
    </mc:Choice>
    <mc:Fallback>
      <p:transition spd="slow" advTm="5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Species</a:t>
            </a:r>
            <a:r>
              <a:rPr lang="fi-FI" dirty="0" smtClean="0"/>
              <a:t> and </a:t>
            </a:r>
            <a:r>
              <a:rPr lang="fi-FI" dirty="0" err="1" smtClean="0"/>
              <a:t>habitat</a:t>
            </a:r>
            <a:r>
              <a:rPr lang="fi-FI" dirty="0" smtClean="0"/>
              <a:t> data</a:t>
            </a:r>
            <a:endParaRPr lang="fi-FI" dirty="0"/>
          </a:p>
        </p:txBody>
      </p:sp>
      <p:cxnSp>
        <p:nvCxnSpPr>
          <p:cNvPr id="4" name="Suora yhdysviiva 3"/>
          <p:cNvCxnSpPr/>
          <p:nvPr/>
        </p:nvCxnSpPr>
        <p:spPr>
          <a:xfrm>
            <a:off x="539552" y="1124744"/>
            <a:ext cx="8604448"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598" t="18749" r="13689" b="31446"/>
          <a:stretch/>
        </p:blipFill>
        <p:spPr bwMode="auto">
          <a:xfrm>
            <a:off x="527001" y="1340768"/>
            <a:ext cx="5701183" cy="2586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854" t="18500" r="14861" b="31836"/>
          <a:stretch/>
        </p:blipFill>
        <p:spPr bwMode="auto">
          <a:xfrm>
            <a:off x="513871" y="4077072"/>
            <a:ext cx="5714313" cy="2646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72200" y="1340768"/>
            <a:ext cx="2664296" cy="4278094"/>
          </a:xfrm>
          <a:prstGeom prst="rect">
            <a:avLst/>
          </a:prstGeom>
          <a:noFill/>
        </p:spPr>
        <p:txBody>
          <a:bodyPr wrap="square" rtlCol="0">
            <a:spAutoFit/>
          </a:bodyPr>
          <a:lstStyle/>
          <a:p>
            <a:r>
              <a:rPr lang="fi-FI" sz="2000" b="1" dirty="0" err="1" smtClean="0"/>
              <a:t>Species</a:t>
            </a:r>
            <a:r>
              <a:rPr lang="fi-FI" sz="2000" b="1" dirty="0" smtClean="0"/>
              <a:t> and </a:t>
            </a:r>
            <a:r>
              <a:rPr lang="fi-FI" sz="2000" b="1" dirty="0" err="1" smtClean="0"/>
              <a:t>habitats</a:t>
            </a:r>
            <a:r>
              <a:rPr lang="fi-FI" sz="2000" b="1" dirty="0" smtClean="0"/>
              <a:t> </a:t>
            </a:r>
          </a:p>
          <a:p>
            <a:pPr marL="285750" indent="-285750">
              <a:buFont typeface="Arial" pitchFamily="34" charset="0"/>
              <a:buChar char="•"/>
            </a:pPr>
            <a:r>
              <a:rPr lang="fi-FI" sz="2000" b="1" dirty="0" err="1" smtClean="0"/>
              <a:t>Locations</a:t>
            </a:r>
            <a:endParaRPr lang="fi-FI" sz="2000" b="1" dirty="0" smtClean="0"/>
          </a:p>
          <a:p>
            <a:pPr marL="285750" indent="-285750">
              <a:buFont typeface="Arial" pitchFamily="34" charset="0"/>
              <a:buChar char="•"/>
            </a:pPr>
            <a:r>
              <a:rPr lang="fi-FI" sz="2000" b="1" dirty="0" err="1" smtClean="0"/>
              <a:t>Conservation</a:t>
            </a:r>
            <a:r>
              <a:rPr lang="fi-FI" sz="2000" b="1" dirty="0" smtClean="0"/>
              <a:t> </a:t>
            </a:r>
            <a:r>
              <a:rPr lang="fi-FI" sz="2000" b="1" dirty="0" err="1" smtClean="0"/>
              <a:t>value</a:t>
            </a:r>
            <a:r>
              <a:rPr lang="fi-FI" sz="2000" b="1" dirty="0" smtClean="0"/>
              <a:t> </a:t>
            </a:r>
            <a:r>
              <a:rPr lang="fi-FI" sz="2000" b="1" dirty="0" err="1" smtClean="0"/>
              <a:t>index</a:t>
            </a:r>
            <a:r>
              <a:rPr lang="fi-FI" sz="2000" b="1" dirty="0" smtClean="0"/>
              <a:t> (VAL)</a:t>
            </a:r>
          </a:p>
          <a:p>
            <a:pPr marL="285750" indent="-285750">
              <a:buFont typeface="Arial" pitchFamily="34" charset="0"/>
              <a:buChar char="•"/>
            </a:pPr>
            <a:endParaRPr lang="fi-FI" sz="2000" b="1" dirty="0"/>
          </a:p>
          <a:p>
            <a:endParaRPr lang="fi-FI" sz="2000" dirty="0" smtClean="0"/>
          </a:p>
          <a:p>
            <a:r>
              <a:rPr lang="fi-FI" sz="2000" dirty="0" smtClean="0"/>
              <a:t>IUCN ”</a:t>
            </a:r>
            <a:r>
              <a:rPr lang="fi-FI" sz="2000" dirty="0"/>
              <a:t>R</a:t>
            </a:r>
            <a:r>
              <a:rPr lang="fi-FI" sz="2000" dirty="0" smtClean="0"/>
              <a:t>ed </a:t>
            </a:r>
            <a:r>
              <a:rPr lang="fi-FI" sz="2000" dirty="0" err="1" smtClean="0"/>
              <a:t>List”classes</a:t>
            </a:r>
            <a:r>
              <a:rPr lang="fi-FI" sz="2000" dirty="0"/>
              <a:t>:</a:t>
            </a:r>
          </a:p>
          <a:p>
            <a:r>
              <a:rPr lang="fi-FI" dirty="0"/>
              <a:t>CR – </a:t>
            </a:r>
            <a:r>
              <a:rPr lang="fi-FI" dirty="0" err="1"/>
              <a:t>Critically</a:t>
            </a:r>
            <a:r>
              <a:rPr lang="fi-FI" dirty="0"/>
              <a:t> </a:t>
            </a:r>
            <a:r>
              <a:rPr lang="fi-FI" dirty="0" err="1"/>
              <a:t>Endangered</a:t>
            </a:r>
            <a:endParaRPr lang="fi-FI" dirty="0"/>
          </a:p>
          <a:p>
            <a:r>
              <a:rPr lang="fi-FI" dirty="0"/>
              <a:t>EN – </a:t>
            </a:r>
            <a:r>
              <a:rPr lang="fi-FI" dirty="0" err="1"/>
              <a:t>Endangered</a:t>
            </a:r>
            <a:endParaRPr lang="fi-FI" dirty="0"/>
          </a:p>
          <a:p>
            <a:r>
              <a:rPr lang="fi-FI" dirty="0"/>
              <a:t>VU – </a:t>
            </a:r>
            <a:r>
              <a:rPr lang="fi-FI" dirty="0" err="1"/>
              <a:t>Vulnerable</a:t>
            </a:r>
            <a:endParaRPr lang="fi-FI" dirty="0"/>
          </a:p>
          <a:p>
            <a:endParaRPr lang="fi-FI" dirty="0" smtClean="0"/>
          </a:p>
          <a:p>
            <a:r>
              <a:rPr lang="fi-FI" sz="2000" dirty="0" smtClean="0"/>
              <a:t>+ </a:t>
            </a:r>
            <a:r>
              <a:rPr lang="fi-FI" sz="2000" dirty="0"/>
              <a:t>status </a:t>
            </a:r>
            <a:r>
              <a:rPr lang="fi-FI" sz="2000" dirty="0" smtClean="0"/>
              <a:t>as Directive </a:t>
            </a:r>
            <a:r>
              <a:rPr lang="fi-FI" sz="2000" dirty="0" err="1" smtClean="0"/>
              <a:t>species/habitat</a:t>
            </a:r>
            <a:r>
              <a:rPr lang="fi-FI" sz="2000" dirty="0" smtClean="0"/>
              <a:t> </a:t>
            </a:r>
            <a:endParaRPr lang="fi-FI" sz="2000" dirty="0"/>
          </a:p>
          <a:p>
            <a:r>
              <a:rPr lang="fi-FI" sz="2000" b="1" dirty="0" smtClean="0"/>
              <a:t> </a:t>
            </a:r>
            <a:endParaRPr lang="fi-FI" sz="2000" b="1" dirty="0"/>
          </a:p>
        </p:txBody>
      </p:sp>
      <p:sp>
        <p:nvSpPr>
          <p:cNvPr id="9" name="Down Arrow 8"/>
          <p:cNvSpPr/>
          <p:nvPr/>
        </p:nvSpPr>
        <p:spPr>
          <a:xfrm>
            <a:off x="6804248" y="2708920"/>
            <a:ext cx="360040" cy="433411"/>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2543476"/>
      </p:ext>
    </p:extLst>
  </p:cSld>
  <p:clrMapOvr>
    <a:masterClrMapping/>
  </p:clrMapOvr>
  <mc:AlternateContent xmlns:mc="http://schemas.openxmlformats.org/markup-compatibility/2006">
    <mc:Choice xmlns:p14="http://schemas.microsoft.com/office/powerpoint/2010/main" Requires="p14">
      <p:transition spd="slow" p14:dur="2000" advTm="20125"/>
    </mc:Choice>
    <mc:Fallback>
      <p:transition spd="slow" advTm="2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nd.jpg"/>
          <p:cNvPicPr>
            <a:picLocks noGrp="1" noChangeAspect="1"/>
          </p:cNvPicPr>
          <p:nvPr>
            <p:ph idx="1"/>
          </p:nvPr>
        </p:nvPicPr>
        <p:blipFill>
          <a:blip r:embed="rId4" cstate="print"/>
          <a:stretch>
            <a:fillRect/>
          </a:stretch>
        </p:blipFill>
        <p:spPr>
          <a:xfrm>
            <a:off x="2380540" y="1989138"/>
            <a:ext cx="6038682" cy="4032250"/>
          </a:xfrm>
          <a:ln>
            <a:noFill/>
          </a:ln>
        </p:spPr>
      </p:pic>
      <p:sp>
        <p:nvSpPr>
          <p:cNvPr id="3" name="Date Placeholder 2"/>
          <p:cNvSpPr>
            <a:spLocks noGrp="1"/>
          </p:cNvSpPr>
          <p:nvPr>
            <p:ph type="dt" sz="half" idx="10"/>
          </p:nvPr>
        </p:nvSpPr>
        <p:spPr/>
        <p:txBody>
          <a:bodyPr/>
          <a:lstStyle/>
          <a:p>
            <a:fld id="{2DE58A08-B17A-403E-937B-0697A5E39EDB}" type="datetime1">
              <a:rPr lang="fi-FI" smtClean="0"/>
              <a:pPr/>
              <a:t>23.4.2015</a:t>
            </a:fld>
            <a:endParaRPr lang="en-GB"/>
          </a:p>
        </p:txBody>
      </p:sp>
      <p:sp>
        <p:nvSpPr>
          <p:cNvPr id="4" name="Slide Number Placeholder 3"/>
          <p:cNvSpPr>
            <a:spLocks noGrp="1"/>
          </p:cNvSpPr>
          <p:nvPr>
            <p:ph type="sldNum" sz="quarter" idx="11"/>
          </p:nvPr>
        </p:nvSpPr>
        <p:spPr/>
        <p:txBody>
          <a:bodyPr/>
          <a:lstStyle/>
          <a:p>
            <a:fld id="{89059335-AFD3-4DED-970B-1AD46A147785}" type="slidenum">
              <a:rPr lang="en-GB" smtClean="0"/>
              <a:pPr/>
              <a:t>15</a:t>
            </a:fld>
            <a:endParaRPr lang="en-GB"/>
          </a:p>
        </p:txBody>
      </p:sp>
      <p:sp>
        <p:nvSpPr>
          <p:cNvPr id="6" name="Title 5"/>
          <p:cNvSpPr>
            <a:spLocks noGrp="1"/>
          </p:cNvSpPr>
          <p:nvPr>
            <p:ph type="title"/>
          </p:nvPr>
        </p:nvSpPr>
        <p:spPr/>
        <p:txBody>
          <a:bodyPr/>
          <a:lstStyle/>
          <a:p>
            <a:r>
              <a:rPr lang="fi-FI" dirty="0" err="1" smtClean="0"/>
              <a:t>Map</a:t>
            </a:r>
            <a:r>
              <a:rPr lang="fi-FI" dirty="0" smtClean="0"/>
              <a:t> </a:t>
            </a:r>
            <a:r>
              <a:rPr lang="fi-FI" dirty="0" err="1" smtClean="0"/>
              <a:t>application</a:t>
            </a:r>
            <a:endParaRPr lang="fi-FI" dirty="0"/>
          </a:p>
        </p:txBody>
      </p:sp>
      <p:pic>
        <p:nvPicPr>
          <p:cNvPr id="10" name="Picture 9" descr="pohja.jpg"/>
          <p:cNvPicPr>
            <a:picLocks noChangeAspect="1"/>
          </p:cNvPicPr>
          <p:nvPr/>
        </p:nvPicPr>
        <p:blipFill>
          <a:blip r:embed="rId5" cstate="print"/>
          <a:stretch>
            <a:fillRect/>
          </a:stretch>
        </p:blipFill>
        <p:spPr>
          <a:xfrm>
            <a:off x="6652821" y="2780928"/>
            <a:ext cx="1657944" cy="1773498"/>
          </a:xfrm>
          <a:prstGeom prst="rect">
            <a:avLst/>
          </a:prstGeom>
        </p:spPr>
      </p:pic>
      <p:pic>
        <p:nvPicPr>
          <p:cNvPr id="11" name="Picture 10" descr="lintu.jpg"/>
          <p:cNvPicPr>
            <a:picLocks noChangeAspect="1"/>
          </p:cNvPicPr>
          <p:nvPr/>
        </p:nvPicPr>
        <p:blipFill>
          <a:blip r:embed="rId6" cstate="print"/>
          <a:stretch>
            <a:fillRect/>
          </a:stretch>
        </p:blipFill>
        <p:spPr>
          <a:xfrm>
            <a:off x="3779912" y="3850339"/>
            <a:ext cx="1659600" cy="1775276"/>
          </a:xfrm>
          <a:prstGeom prst="rect">
            <a:avLst/>
          </a:prstGeom>
        </p:spPr>
      </p:pic>
      <p:pic>
        <p:nvPicPr>
          <p:cNvPr id="12" name="Picture 11" descr="oilrisk_nega.png"/>
          <p:cNvPicPr>
            <a:picLocks noChangeAspect="1"/>
          </p:cNvPicPr>
          <p:nvPr/>
        </p:nvPicPr>
        <p:blipFill>
          <a:blip r:embed="rId7" cstate="print"/>
          <a:stretch>
            <a:fillRect/>
          </a:stretch>
        </p:blipFill>
        <p:spPr>
          <a:xfrm>
            <a:off x="7308304" y="5373216"/>
            <a:ext cx="943365" cy="592464"/>
          </a:xfrm>
          <a:prstGeom prst="rect">
            <a:avLst/>
          </a:prstGeom>
        </p:spPr>
      </p:pic>
      <p:sp>
        <p:nvSpPr>
          <p:cNvPr id="13" name="Footer Placeholder 4"/>
          <p:cNvSpPr>
            <a:spLocks noGrp="1"/>
          </p:cNvSpPr>
          <p:nvPr>
            <p:ph type="ftr" sz="quarter" idx="12"/>
          </p:nvPr>
        </p:nvSpPr>
        <p:spPr>
          <a:xfrm>
            <a:off x="1979615" y="6165850"/>
            <a:ext cx="2592386" cy="431800"/>
          </a:xfrm>
        </p:spPr>
        <p:txBody>
          <a:bodyPr/>
          <a:lstStyle/>
          <a:p>
            <a:r>
              <a:rPr lang="fi-FI" dirty="0"/>
              <a:t>MIMIC </a:t>
            </a:r>
            <a:r>
              <a:rPr lang="fi-FI" dirty="0" err="1"/>
              <a:t>Baltic</a:t>
            </a:r>
            <a:r>
              <a:rPr lang="fi-FI" dirty="0"/>
              <a:t> </a:t>
            </a:r>
            <a:r>
              <a:rPr lang="fi-FI" dirty="0" err="1"/>
              <a:t>Sea</a:t>
            </a:r>
            <a:r>
              <a:rPr lang="fi-FI" dirty="0"/>
              <a:t> </a:t>
            </a:r>
            <a:r>
              <a:rPr lang="fi-FI" dirty="0" err="1"/>
              <a:t>Oil</a:t>
            </a:r>
            <a:r>
              <a:rPr lang="fi-FI" dirty="0"/>
              <a:t> </a:t>
            </a:r>
            <a:r>
              <a:rPr lang="fi-FI" dirty="0" err="1"/>
              <a:t>Spill</a:t>
            </a:r>
            <a:r>
              <a:rPr lang="fi-FI" dirty="0"/>
              <a:t> Conference / Riikka </a:t>
            </a:r>
            <a:r>
              <a:rPr lang="fi-FI" dirty="0" err="1"/>
              <a:t>Venesjärvi</a:t>
            </a:r>
            <a:r>
              <a:rPr lang="fi-FI" dirty="0"/>
              <a:t> / </a:t>
            </a:r>
            <a:r>
              <a:rPr lang="fi-FI" dirty="0" err="1"/>
              <a:t>Oil</a:t>
            </a:r>
            <a:r>
              <a:rPr lang="fi-FI" dirty="0"/>
              <a:t> </a:t>
            </a:r>
            <a:r>
              <a:rPr lang="fi-FI" dirty="0" err="1" smtClean="0"/>
              <a:t>spill</a:t>
            </a:r>
            <a:r>
              <a:rPr lang="fi-FI" dirty="0" smtClean="0"/>
              <a:t> </a:t>
            </a:r>
            <a:r>
              <a:rPr lang="fi-FI" dirty="0" err="1" smtClean="0"/>
              <a:t>risk</a:t>
            </a:r>
            <a:r>
              <a:rPr lang="fi-FI" dirty="0" smtClean="0"/>
              <a:t> </a:t>
            </a:r>
            <a:r>
              <a:rPr lang="fi-FI" dirty="0"/>
              <a:t>in the </a:t>
            </a:r>
            <a:r>
              <a:rPr lang="fi-FI" dirty="0" err="1"/>
              <a:t>Baltic</a:t>
            </a:r>
            <a:r>
              <a:rPr lang="fi-FI" dirty="0"/>
              <a:t> </a:t>
            </a:r>
            <a:r>
              <a:rPr lang="fi-FI" dirty="0" err="1"/>
              <a:t>Sea</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5820475"/>
      </p:ext>
    </p:extLst>
  </p:cSld>
  <p:clrMapOvr>
    <a:masterClrMapping/>
  </p:clrMapOvr>
  <mc:AlternateContent xmlns:mc="http://schemas.openxmlformats.org/markup-compatibility/2006">
    <mc:Choice xmlns:p14="http://schemas.microsoft.com/office/powerpoint/2010/main" Requires="p14">
      <p:transition spd="slow" p14:dur="2000" advTm="34449"/>
    </mc:Choice>
    <mc:Fallback>
      <p:transition spd="slow" advTm="3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Gulf of Finland and </a:t>
            </a:r>
            <a:r>
              <a:rPr lang="fi-FI" dirty="0" err="1" smtClean="0"/>
              <a:t>oil</a:t>
            </a:r>
            <a:endParaRPr lang="fi-FI" dirty="0"/>
          </a:p>
        </p:txBody>
      </p:sp>
      <p:pic>
        <p:nvPicPr>
          <p:cNvPr id="4" name="Kuva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014" y="1427608"/>
            <a:ext cx="6480720" cy="4449664"/>
          </a:xfrm>
          <a:prstGeom prst="rect">
            <a:avLst/>
          </a:prstGeom>
          <a:noFill/>
          <a:ln>
            <a:noFill/>
          </a:ln>
        </p:spPr>
      </p:pic>
      <p:sp>
        <p:nvSpPr>
          <p:cNvPr id="3" name="TextBox 2"/>
          <p:cNvSpPr txBox="1"/>
          <p:nvPr/>
        </p:nvSpPr>
        <p:spPr>
          <a:xfrm>
            <a:off x="1475656" y="6165304"/>
            <a:ext cx="6038513" cy="646331"/>
          </a:xfrm>
          <a:prstGeom prst="rect">
            <a:avLst/>
          </a:prstGeom>
          <a:noFill/>
        </p:spPr>
        <p:txBody>
          <a:bodyPr wrap="none" rtlCol="0">
            <a:spAutoFit/>
          </a:bodyPr>
          <a:lstStyle/>
          <a:p>
            <a:r>
              <a:rPr lang="fi-FI" dirty="0" smtClean="0"/>
              <a:t>Lehikoinen et </a:t>
            </a:r>
            <a:r>
              <a:rPr lang="fi-FI" dirty="0" err="1" smtClean="0"/>
              <a:t>al</a:t>
            </a:r>
            <a:r>
              <a:rPr lang="fi-FI" dirty="0" smtClean="0"/>
              <a:t> 2013. </a:t>
            </a:r>
            <a:r>
              <a:rPr lang="fi-FI" dirty="0" err="1" smtClean="0"/>
              <a:t>Env</a:t>
            </a:r>
            <a:r>
              <a:rPr lang="fi-FI" dirty="0" smtClean="0"/>
              <a:t>. </a:t>
            </a:r>
            <a:r>
              <a:rPr lang="fi-FI" dirty="0" err="1" smtClean="0"/>
              <a:t>Sci</a:t>
            </a:r>
            <a:r>
              <a:rPr lang="fi-FI" dirty="0" smtClean="0"/>
              <a:t>. </a:t>
            </a:r>
            <a:r>
              <a:rPr lang="fi-FI" dirty="0" err="1" smtClean="0"/>
              <a:t>Techn</a:t>
            </a:r>
            <a:r>
              <a:rPr lang="fi-FI" dirty="0" smtClean="0"/>
              <a:t>. </a:t>
            </a:r>
            <a:r>
              <a:rPr lang="en-GB" dirty="0">
                <a:solidFill>
                  <a:srgbClr val="FF0000"/>
                </a:solidFill>
              </a:rPr>
              <a:t>DOI: 10.1021/es303634f</a:t>
            </a:r>
            <a:endParaRPr lang="fi-FI" b="1" dirty="0">
              <a:solidFill>
                <a:srgbClr val="FF0000"/>
              </a:solidFill>
            </a:endParaRPr>
          </a:p>
          <a:p>
            <a:r>
              <a:rPr lang="fi-FI" dirty="0" smtClean="0"/>
              <a:t>  </a:t>
            </a:r>
            <a:endParaRPr lang="fi-FI"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1637767"/>
      </p:ext>
    </p:extLst>
  </p:cSld>
  <p:clrMapOvr>
    <a:masterClrMapping/>
  </p:clrMapOvr>
  <mc:AlternateContent xmlns:mc="http://schemas.openxmlformats.org/markup-compatibility/2006">
    <mc:Choice xmlns:p14="http://schemas.microsoft.com/office/powerpoint/2010/main" Requires="p14">
      <p:transition spd="slow" p14:dur="2000" advTm="155472"/>
    </mc:Choice>
    <mc:Fallback>
      <p:transition spd="slow" advTm="15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406" y="756573"/>
            <a:ext cx="4899546" cy="800219"/>
          </a:xfrm>
          <a:prstGeom prst="rect">
            <a:avLst/>
          </a:prstGeom>
          <a:noFill/>
        </p:spPr>
        <p:txBody>
          <a:bodyPr wrap="none" rtlCol="0">
            <a:spAutoFit/>
          </a:bodyPr>
          <a:lstStyle/>
          <a:p>
            <a:r>
              <a:rPr lang="fi-FI" sz="4600" dirty="0" smtClean="0"/>
              <a:t>3) </a:t>
            </a:r>
            <a:r>
              <a:rPr lang="fi-FI" sz="4600" dirty="0" err="1" smtClean="0"/>
              <a:t>Bayesian</a:t>
            </a:r>
            <a:r>
              <a:rPr lang="fi-FI" sz="4600" dirty="0" smtClean="0"/>
              <a:t> </a:t>
            </a:r>
            <a:r>
              <a:rPr lang="fi-FI" sz="4600" dirty="0" err="1" smtClean="0"/>
              <a:t>analysis</a:t>
            </a:r>
            <a:endParaRPr lang="fi-FI" sz="4600" dirty="0"/>
          </a:p>
        </p:txBody>
      </p:sp>
      <p:pic>
        <p:nvPicPr>
          <p:cNvPr id="3" name="Content Placeholder 5" descr="IMG_615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20072" y="1626097"/>
            <a:ext cx="3923928" cy="52319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1398015"/>
      </p:ext>
    </p:extLst>
  </p:cSld>
  <p:clrMapOvr>
    <a:masterClrMapping/>
  </p:clrMapOvr>
  <mc:AlternateContent xmlns:mc="http://schemas.openxmlformats.org/markup-compatibility/2006">
    <mc:Choice xmlns:p14="http://schemas.microsoft.com/office/powerpoint/2010/main" Requires="p14">
      <p:transition spd="slow" p14:dur="2000" advTm="28311"/>
    </mc:Choice>
    <mc:Fallback>
      <p:transition spd="slow" advTm="2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98438"/>
            <a:ext cx="8229600" cy="1143000"/>
          </a:xfrm>
        </p:spPr>
        <p:txBody>
          <a:bodyPr/>
          <a:lstStyle/>
          <a:p>
            <a:pPr eaLnBrk="1" hangingPunct="1"/>
            <a:r>
              <a:rPr lang="fi-FI" altLang="fi-FI" b="1" dirty="0" err="1" smtClean="0">
                <a:latin typeface="Calibri" panose="020F0502020204030204" pitchFamily="34" charset="0"/>
              </a:rPr>
              <a:t>Impact</a:t>
            </a:r>
            <a:r>
              <a:rPr lang="fi-FI" altLang="fi-FI" b="1" dirty="0" smtClean="0">
                <a:latin typeface="Calibri" panose="020F0502020204030204" pitchFamily="34" charset="0"/>
              </a:rPr>
              <a:t> of </a:t>
            </a:r>
            <a:r>
              <a:rPr lang="fi-FI" altLang="fi-FI" b="1" dirty="0" err="1" smtClean="0">
                <a:latin typeface="Calibri" panose="020F0502020204030204" pitchFamily="34" charset="0"/>
              </a:rPr>
              <a:t>randomness</a:t>
            </a:r>
            <a:r>
              <a:rPr lang="fi-FI" altLang="fi-FI" b="1" dirty="0" smtClean="0">
                <a:latin typeface="Calibri" panose="020F0502020204030204" pitchFamily="34" charset="0"/>
              </a:rPr>
              <a:t> on </a:t>
            </a:r>
            <a:r>
              <a:rPr lang="fi-FI" altLang="fi-FI" b="1" dirty="0" err="1" smtClean="0">
                <a:latin typeface="Calibri" panose="020F0502020204030204" pitchFamily="34" charset="0"/>
              </a:rPr>
              <a:t>impacts</a:t>
            </a:r>
            <a:endParaRPr lang="fi-FI" altLang="fi-FI" b="1" dirty="0" smtClean="0">
              <a:latin typeface="Calibri" panose="020F0502020204030204" pitchFamily="34" charset="0"/>
            </a:endParaRPr>
          </a:p>
        </p:txBody>
      </p:sp>
      <p:sp>
        <p:nvSpPr>
          <p:cNvPr id="11267" name="Content Placeholder 2"/>
          <p:cNvSpPr>
            <a:spLocks noGrp="1"/>
          </p:cNvSpPr>
          <p:nvPr>
            <p:ph idx="1"/>
          </p:nvPr>
        </p:nvSpPr>
        <p:spPr>
          <a:xfrm>
            <a:off x="468313" y="1628775"/>
            <a:ext cx="3167062" cy="2376488"/>
          </a:xfrm>
          <a:ln w="38100">
            <a:solidFill>
              <a:srgbClr val="FF9933"/>
            </a:solidFill>
          </a:ln>
        </p:spPr>
        <p:txBody>
          <a:bodyPr>
            <a:normAutofit lnSpcReduction="10000"/>
          </a:bodyPr>
          <a:lstStyle/>
          <a:p>
            <a:pPr eaLnBrk="1" hangingPunct="1">
              <a:buClr>
                <a:schemeClr val="bg2">
                  <a:lumMod val="60000"/>
                  <a:lumOff val="40000"/>
                </a:schemeClr>
              </a:buClr>
              <a:buFontTx/>
              <a:buNone/>
              <a:defRPr/>
            </a:pPr>
            <a:r>
              <a:rPr lang="fi-FI" sz="2600" i="1" dirty="0" smtClean="0">
                <a:latin typeface="Calibri" panose="020F0502020204030204" pitchFamily="34" charset="0"/>
              </a:rPr>
              <a:t>M/T </a:t>
            </a:r>
            <a:r>
              <a:rPr lang="fi-FI" sz="2600" i="1" dirty="0" err="1" smtClean="0">
                <a:latin typeface="Calibri" panose="020F0502020204030204" pitchFamily="34" charset="0"/>
              </a:rPr>
              <a:t>Amoco</a:t>
            </a:r>
            <a:r>
              <a:rPr lang="fi-FI" sz="2600" i="1" dirty="0" smtClean="0">
                <a:latin typeface="Calibri" panose="020F0502020204030204" pitchFamily="34" charset="0"/>
              </a:rPr>
              <a:t> </a:t>
            </a:r>
            <a:r>
              <a:rPr lang="fi-FI" sz="2600" i="1" dirty="0" err="1" smtClean="0">
                <a:latin typeface="Calibri" panose="020F0502020204030204" pitchFamily="34" charset="0"/>
              </a:rPr>
              <a:t>Cadiz</a:t>
            </a:r>
            <a:endParaRPr lang="fi-FI" sz="2600" i="1" dirty="0" smtClean="0">
              <a:latin typeface="Calibri" panose="020F0502020204030204" pitchFamily="34" charset="0"/>
            </a:endParaRPr>
          </a:p>
          <a:p>
            <a:pPr eaLnBrk="1" hangingPunct="1">
              <a:buClr>
                <a:schemeClr val="bg2">
                  <a:lumMod val="60000"/>
                  <a:lumOff val="40000"/>
                </a:schemeClr>
              </a:buClr>
              <a:buFont typeface="Wingdings" pitchFamily="2" charset="2"/>
              <a:buChar char="§"/>
              <a:defRPr/>
            </a:pPr>
            <a:r>
              <a:rPr lang="fi-FI" sz="2600" dirty="0" err="1" smtClean="0">
                <a:latin typeface="Calibri" panose="020F0502020204030204" pitchFamily="34" charset="0"/>
              </a:rPr>
              <a:t>March</a:t>
            </a:r>
            <a:r>
              <a:rPr lang="fi-FI" sz="2600" dirty="0" smtClean="0">
                <a:latin typeface="Calibri" panose="020F0502020204030204" pitchFamily="34" charset="0"/>
              </a:rPr>
              <a:t> 1978</a:t>
            </a:r>
          </a:p>
          <a:p>
            <a:pPr eaLnBrk="1" hangingPunct="1">
              <a:buClr>
                <a:schemeClr val="bg2">
                  <a:lumMod val="60000"/>
                  <a:lumOff val="40000"/>
                </a:schemeClr>
              </a:buClr>
              <a:buFont typeface="Wingdings" pitchFamily="2" charset="2"/>
              <a:buChar char="§"/>
              <a:defRPr/>
            </a:pPr>
            <a:r>
              <a:rPr lang="fi-FI" sz="2600" dirty="0" smtClean="0">
                <a:latin typeface="Calibri" panose="020F0502020204030204" pitchFamily="34" charset="0"/>
              </a:rPr>
              <a:t>Bretagne</a:t>
            </a:r>
          </a:p>
          <a:p>
            <a:pPr eaLnBrk="1" hangingPunct="1">
              <a:buClr>
                <a:schemeClr val="bg2">
                  <a:lumMod val="60000"/>
                  <a:lumOff val="40000"/>
                </a:schemeClr>
              </a:buClr>
              <a:buFont typeface="Wingdings" pitchFamily="2" charset="2"/>
              <a:buChar char="§"/>
              <a:defRPr/>
            </a:pPr>
            <a:r>
              <a:rPr lang="fi-FI" sz="2600" dirty="0" smtClean="0">
                <a:latin typeface="Calibri" panose="020F0502020204030204" pitchFamily="34" charset="0"/>
              </a:rPr>
              <a:t>230 000 t </a:t>
            </a:r>
          </a:p>
          <a:p>
            <a:pPr eaLnBrk="1" hangingPunct="1">
              <a:buClr>
                <a:schemeClr val="bg2">
                  <a:lumMod val="60000"/>
                  <a:lumOff val="40000"/>
                </a:schemeClr>
              </a:buClr>
              <a:buFont typeface="Wingdings" pitchFamily="2" charset="2"/>
              <a:buChar char="§"/>
              <a:defRPr/>
            </a:pPr>
            <a:r>
              <a:rPr lang="fi-FI" sz="2600" dirty="0" smtClean="0">
                <a:latin typeface="Calibri" panose="020F0502020204030204" pitchFamily="34" charset="0"/>
              </a:rPr>
              <a:t>20 000 </a:t>
            </a:r>
            <a:r>
              <a:rPr lang="fi-FI" sz="2600" dirty="0" err="1" smtClean="0">
                <a:latin typeface="Calibri" panose="020F0502020204030204" pitchFamily="34" charset="0"/>
              </a:rPr>
              <a:t>dead</a:t>
            </a:r>
            <a:r>
              <a:rPr lang="fi-FI" sz="2600" dirty="0" smtClean="0">
                <a:latin typeface="Calibri" panose="020F0502020204030204" pitchFamily="34" charset="0"/>
              </a:rPr>
              <a:t> </a:t>
            </a:r>
            <a:r>
              <a:rPr lang="fi-FI" sz="2600" dirty="0" err="1" smtClean="0">
                <a:latin typeface="Calibri" panose="020F0502020204030204" pitchFamily="34" charset="0"/>
              </a:rPr>
              <a:t>birds</a:t>
            </a:r>
            <a:endParaRPr lang="fi-FI" sz="2600" dirty="0" smtClean="0">
              <a:latin typeface="Calibri" panose="020F0502020204030204" pitchFamily="34" charset="0"/>
            </a:endParaRPr>
          </a:p>
        </p:txBody>
      </p:sp>
      <p:sp>
        <p:nvSpPr>
          <p:cNvPr id="4" name="Content Placeholder 2"/>
          <p:cNvSpPr txBox="1">
            <a:spLocks/>
          </p:cNvSpPr>
          <p:nvPr/>
        </p:nvSpPr>
        <p:spPr bwMode="auto">
          <a:xfrm>
            <a:off x="5426274" y="1628775"/>
            <a:ext cx="3252787" cy="2405063"/>
          </a:xfrm>
          <a:prstGeom prst="rect">
            <a:avLst/>
          </a:prstGeom>
          <a:noFill/>
          <a:ln w="38100">
            <a:solidFill>
              <a:srgbClr val="FF0000"/>
            </a:solidFill>
            <a:miter lim="800000"/>
            <a:headEnd/>
            <a:tailEnd/>
          </a:ln>
        </p:spPr>
        <p:txBody>
          <a:bodyPr/>
          <a:lstStyle/>
          <a:p>
            <a:pPr marL="342900" indent="-342900" fontAlgn="base">
              <a:spcBef>
                <a:spcPct val="20000"/>
              </a:spcBef>
              <a:spcAft>
                <a:spcPct val="0"/>
              </a:spcAft>
              <a:buClr>
                <a:srgbClr val="FFFFFF">
                  <a:lumMod val="75000"/>
                </a:srgbClr>
              </a:buClr>
              <a:buFont typeface="Wingdings" pitchFamily="2" charset="2"/>
              <a:buNone/>
              <a:defRPr/>
            </a:pPr>
            <a:r>
              <a:rPr lang="fi-FI" sz="2600" i="1" dirty="0">
                <a:solidFill>
                  <a:srgbClr val="000000"/>
                </a:solidFill>
                <a:latin typeface="Calibri" panose="020F0502020204030204" pitchFamily="34" charset="0"/>
              </a:rPr>
              <a:t>M/T Exxon </a:t>
            </a:r>
            <a:r>
              <a:rPr lang="fi-FI" sz="2600" i="1" dirty="0" err="1">
                <a:solidFill>
                  <a:srgbClr val="000000"/>
                </a:solidFill>
                <a:latin typeface="Calibri" panose="020F0502020204030204" pitchFamily="34" charset="0"/>
              </a:rPr>
              <a:t>Valdez</a:t>
            </a:r>
            <a:endParaRPr lang="fi-FI" sz="2600" i="1" dirty="0">
              <a:solidFill>
                <a:srgbClr val="000000"/>
              </a:solidFill>
              <a:latin typeface="Calibri" panose="020F0502020204030204" pitchFamily="34" charset="0"/>
            </a:endParaRPr>
          </a:p>
          <a:p>
            <a:pPr marL="342900" indent="-342900" fontAlgn="base">
              <a:spcBef>
                <a:spcPct val="20000"/>
              </a:spcBef>
              <a:spcAft>
                <a:spcPct val="0"/>
              </a:spcAft>
              <a:buClr>
                <a:srgbClr val="FFFFFF">
                  <a:lumMod val="75000"/>
                </a:srgbClr>
              </a:buClr>
              <a:buFont typeface="Wingdings" pitchFamily="2" charset="2"/>
              <a:buChar char="§"/>
              <a:defRPr/>
            </a:pPr>
            <a:r>
              <a:rPr lang="fi-FI" sz="2600" dirty="0" err="1" smtClean="0">
                <a:solidFill>
                  <a:srgbClr val="000000"/>
                </a:solidFill>
                <a:latin typeface="Calibri" panose="020F0502020204030204" pitchFamily="34" charset="0"/>
              </a:rPr>
              <a:t>March</a:t>
            </a:r>
            <a:r>
              <a:rPr lang="fi-FI" sz="2600" dirty="0" smtClean="0">
                <a:solidFill>
                  <a:srgbClr val="000000"/>
                </a:solidFill>
                <a:latin typeface="Calibri" panose="020F0502020204030204" pitchFamily="34" charset="0"/>
              </a:rPr>
              <a:t> </a:t>
            </a:r>
            <a:r>
              <a:rPr lang="fi-FI" sz="2600" dirty="0">
                <a:solidFill>
                  <a:srgbClr val="000000"/>
                </a:solidFill>
                <a:latin typeface="Calibri" panose="020F0502020204030204" pitchFamily="34" charset="0"/>
              </a:rPr>
              <a:t>1989</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Alaska</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37 000 t </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250 </a:t>
            </a:r>
            <a:r>
              <a:rPr lang="fi-FI" sz="2600" dirty="0" smtClean="0">
                <a:solidFill>
                  <a:srgbClr val="000000"/>
                </a:solidFill>
                <a:latin typeface="Calibri" panose="020F0502020204030204" pitchFamily="34" charset="0"/>
              </a:rPr>
              <a:t>000 </a:t>
            </a:r>
            <a:r>
              <a:rPr lang="fi-FI" sz="2600" dirty="0" err="1" smtClean="0">
                <a:solidFill>
                  <a:srgbClr val="000000"/>
                </a:solidFill>
                <a:latin typeface="Calibri" panose="020F0502020204030204" pitchFamily="34" charset="0"/>
              </a:rPr>
              <a:t>dead</a:t>
            </a:r>
            <a:r>
              <a:rPr lang="fi-FI" sz="2600" dirty="0" smtClean="0">
                <a:solidFill>
                  <a:srgbClr val="000000"/>
                </a:solidFill>
                <a:latin typeface="Calibri" panose="020F0502020204030204" pitchFamily="34" charset="0"/>
              </a:rPr>
              <a:t> </a:t>
            </a:r>
            <a:r>
              <a:rPr lang="fi-FI" sz="2600" dirty="0" err="1" smtClean="0">
                <a:solidFill>
                  <a:srgbClr val="000000"/>
                </a:solidFill>
                <a:latin typeface="Calibri" panose="020F0502020204030204" pitchFamily="34" charset="0"/>
              </a:rPr>
              <a:t>birds</a:t>
            </a:r>
            <a:endParaRPr lang="fi-FI" sz="2600" dirty="0">
              <a:solidFill>
                <a:srgbClr val="000000"/>
              </a:solidFill>
              <a:latin typeface="Calibri" panose="020F0502020204030204" pitchFamily="34" charset="0"/>
            </a:endParaRPr>
          </a:p>
        </p:txBody>
      </p:sp>
      <p:sp>
        <p:nvSpPr>
          <p:cNvPr id="5" name="TextBox 4"/>
          <p:cNvSpPr txBox="1"/>
          <p:nvPr/>
        </p:nvSpPr>
        <p:spPr>
          <a:xfrm>
            <a:off x="3995936" y="2349500"/>
            <a:ext cx="1079500" cy="830263"/>
          </a:xfrm>
          <a:prstGeom prst="rect">
            <a:avLst/>
          </a:prstGeom>
          <a:noFill/>
        </p:spPr>
        <p:txBody>
          <a:bodyPr>
            <a:spAutoFit/>
          </a:bodyPr>
          <a:lstStyle/>
          <a:p>
            <a:pPr algn="ctr" fontAlgn="base">
              <a:spcBef>
                <a:spcPct val="0"/>
              </a:spcBef>
              <a:spcAft>
                <a:spcPct val="0"/>
              </a:spcAft>
              <a:defRPr/>
            </a:pPr>
            <a:r>
              <a:rPr lang="fi-FI" sz="4800" i="1" dirty="0">
                <a:solidFill>
                  <a:srgbClr val="000000"/>
                </a:solidFill>
              </a:rPr>
              <a:t>vs.</a:t>
            </a:r>
          </a:p>
        </p:txBody>
      </p:sp>
      <p:sp>
        <p:nvSpPr>
          <p:cNvPr id="6" name="Content Placeholder 2"/>
          <p:cNvSpPr txBox="1">
            <a:spLocks/>
          </p:cNvSpPr>
          <p:nvPr/>
        </p:nvSpPr>
        <p:spPr bwMode="auto">
          <a:xfrm>
            <a:off x="2987675" y="4221163"/>
            <a:ext cx="3168650" cy="2376487"/>
          </a:xfrm>
          <a:prstGeom prst="rect">
            <a:avLst/>
          </a:prstGeom>
          <a:noFill/>
          <a:ln w="38100">
            <a:solidFill>
              <a:schemeClr val="tx1"/>
            </a:solidFill>
            <a:miter lim="800000"/>
            <a:headEnd/>
            <a:tailEnd/>
          </a:ln>
        </p:spPr>
        <p:txBody>
          <a:bodyPr/>
          <a:lstStyle/>
          <a:p>
            <a:pPr marL="342900" indent="-342900" fontAlgn="base">
              <a:spcBef>
                <a:spcPct val="20000"/>
              </a:spcBef>
              <a:spcAft>
                <a:spcPct val="0"/>
              </a:spcAft>
              <a:buClr>
                <a:srgbClr val="FFFFFF">
                  <a:lumMod val="75000"/>
                </a:srgbClr>
              </a:buClr>
              <a:buFont typeface="Wingdings" pitchFamily="2" charset="2"/>
              <a:buNone/>
              <a:defRPr/>
            </a:pPr>
            <a:r>
              <a:rPr lang="fi-FI" sz="2600" dirty="0" smtClean="0">
                <a:solidFill>
                  <a:srgbClr val="000000"/>
                </a:solidFill>
                <a:latin typeface="Calibri" panose="020F0502020204030204" pitchFamily="34" charset="0"/>
              </a:rPr>
              <a:t>Unknown </a:t>
            </a:r>
            <a:r>
              <a:rPr lang="fi-FI" sz="2600" dirty="0" err="1" smtClean="0">
                <a:solidFill>
                  <a:srgbClr val="000000"/>
                </a:solidFill>
                <a:latin typeface="Calibri" panose="020F0502020204030204" pitchFamily="34" charset="0"/>
              </a:rPr>
              <a:t>vessel</a:t>
            </a:r>
            <a:endParaRPr lang="fi-FI" sz="2600" i="1" dirty="0">
              <a:solidFill>
                <a:srgbClr val="000000"/>
              </a:solidFill>
              <a:latin typeface="Calibri" panose="020F0502020204030204" pitchFamily="34" charset="0"/>
            </a:endParaRPr>
          </a:p>
          <a:p>
            <a:pPr marL="342900" indent="-342900" fontAlgn="base">
              <a:spcBef>
                <a:spcPct val="20000"/>
              </a:spcBef>
              <a:spcAft>
                <a:spcPct val="0"/>
              </a:spcAft>
              <a:buClr>
                <a:srgbClr val="FFFFFF">
                  <a:lumMod val="75000"/>
                </a:srgbClr>
              </a:buClr>
              <a:buFont typeface="Wingdings" pitchFamily="2" charset="2"/>
              <a:buChar char="§"/>
              <a:defRPr/>
            </a:pPr>
            <a:r>
              <a:rPr lang="fi-FI" sz="2600" dirty="0" err="1" smtClean="0">
                <a:solidFill>
                  <a:srgbClr val="000000"/>
                </a:solidFill>
                <a:latin typeface="Calibri" panose="020F0502020204030204" pitchFamily="34" charset="0"/>
              </a:rPr>
              <a:t>February</a:t>
            </a:r>
            <a:r>
              <a:rPr lang="fi-FI" sz="2600" dirty="0" smtClean="0">
                <a:solidFill>
                  <a:srgbClr val="000000"/>
                </a:solidFill>
                <a:latin typeface="Calibri" panose="020F0502020204030204" pitchFamily="34" charset="0"/>
              </a:rPr>
              <a:t> </a:t>
            </a:r>
            <a:r>
              <a:rPr lang="fi-FI" sz="2600" dirty="0">
                <a:solidFill>
                  <a:srgbClr val="000000"/>
                </a:solidFill>
                <a:latin typeface="Calibri" panose="020F0502020204030204" pitchFamily="34" charset="0"/>
              </a:rPr>
              <a:t>1976</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Gotlanti </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10 t</a:t>
            </a:r>
          </a:p>
          <a:p>
            <a:pPr marL="342900" indent="-342900" fontAlgn="base">
              <a:spcBef>
                <a:spcPct val="20000"/>
              </a:spcBef>
              <a:spcAft>
                <a:spcPct val="0"/>
              </a:spcAft>
              <a:buClr>
                <a:srgbClr val="FFFFFF">
                  <a:lumMod val="75000"/>
                </a:srgbClr>
              </a:buClr>
              <a:buFont typeface="Wingdings" pitchFamily="2" charset="2"/>
              <a:buChar char="§"/>
              <a:defRPr/>
            </a:pPr>
            <a:r>
              <a:rPr lang="fi-FI" sz="2600" dirty="0">
                <a:solidFill>
                  <a:srgbClr val="000000"/>
                </a:solidFill>
                <a:latin typeface="Calibri" panose="020F0502020204030204" pitchFamily="34" charset="0"/>
              </a:rPr>
              <a:t>60 </a:t>
            </a:r>
            <a:r>
              <a:rPr lang="fi-FI" sz="2600" dirty="0" smtClean="0">
                <a:solidFill>
                  <a:srgbClr val="000000"/>
                </a:solidFill>
                <a:latin typeface="Calibri" panose="020F0502020204030204" pitchFamily="34" charset="0"/>
              </a:rPr>
              <a:t>000 </a:t>
            </a:r>
            <a:r>
              <a:rPr lang="fi-FI" sz="2600" dirty="0" err="1">
                <a:solidFill>
                  <a:srgbClr val="000000"/>
                </a:solidFill>
                <a:latin typeface="Calibri" panose="020F0502020204030204" pitchFamily="34" charset="0"/>
              </a:rPr>
              <a:t>dead</a:t>
            </a:r>
            <a:r>
              <a:rPr lang="fi-FI" sz="2600" dirty="0">
                <a:solidFill>
                  <a:srgbClr val="000000"/>
                </a:solidFill>
                <a:latin typeface="Calibri" panose="020F0502020204030204" pitchFamily="34" charset="0"/>
              </a:rPr>
              <a:t> </a:t>
            </a:r>
            <a:r>
              <a:rPr lang="fi-FI" sz="2600" dirty="0" err="1">
                <a:solidFill>
                  <a:srgbClr val="000000"/>
                </a:solidFill>
                <a:latin typeface="Calibri" panose="020F0502020204030204" pitchFamily="34" charset="0"/>
              </a:rPr>
              <a:t>birds</a:t>
            </a:r>
            <a:endParaRPr lang="fi-FI" sz="2600" dirty="0">
              <a:solidFill>
                <a:srgbClr val="000000"/>
              </a:solidFill>
              <a:latin typeface="Calibri" panose="020F0502020204030204" pitchFamily="34" charset="0"/>
            </a:endParaRPr>
          </a:p>
        </p:txBody>
      </p:sp>
      <p:sp>
        <p:nvSpPr>
          <p:cNvPr id="7" name="Line 4"/>
          <p:cNvSpPr>
            <a:spLocks noChangeShapeType="1"/>
          </p:cNvSpPr>
          <p:nvPr/>
        </p:nvSpPr>
        <p:spPr bwMode="auto">
          <a:xfrm>
            <a:off x="539750" y="981075"/>
            <a:ext cx="8604250" cy="0"/>
          </a:xfrm>
          <a:prstGeom prst="line">
            <a:avLst/>
          </a:prstGeom>
          <a:noFill/>
          <a:ln w="38100">
            <a:solidFill>
              <a:schemeClr val="accent4">
                <a:lumMod val="50000"/>
                <a:lumOff val="50000"/>
              </a:schemeClr>
            </a:solidFill>
            <a:round/>
            <a:headEnd/>
            <a:tailEnd/>
          </a:ln>
        </p:spPr>
        <p:txBody>
          <a:bodyPr/>
          <a:lstStyle/>
          <a:p>
            <a:pPr algn="ctr" fontAlgn="base">
              <a:spcBef>
                <a:spcPct val="0"/>
              </a:spcBef>
              <a:spcAft>
                <a:spcPct val="0"/>
              </a:spcAft>
              <a:defRPr/>
            </a:pPr>
            <a:endParaRPr lang="fi-FI">
              <a:solidFill>
                <a:srgbClr val="000000"/>
              </a:solidFill>
              <a:latin typeface="Arial"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5" y="4083667"/>
            <a:ext cx="2376264" cy="158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3520" y="4090414"/>
            <a:ext cx="2376264" cy="154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8981047"/>
      </p:ext>
    </p:extLst>
  </p:cSld>
  <p:clrMapOvr>
    <a:masterClrMapping/>
  </p:clrMapOvr>
  <mc:AlternateContent xmlns:mc="http://schemas.openxmlformats.org/markup-compatibility/2006">
    <mc:Choice xmlns:p14="http://schemas.microsoft.com/office/powerpoint/2010/main" Requires="p14">
      <p:transition spd="slow" p14:dur="2000" advTm="99064"/>
    </mc:Choice>
    <mc:Fallback>
      <p:transition spd="slow" advTm="9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620713"/>
            <a:ext cx="8229600" cy="1143000"/>
          </a:xfrm>
        </p:spPr>
        <p:txBody>
          <a:bodyPr/>
          <a:lstStyle/>
          <a:p>
            <a:pPr eaLnBrk="1" hangingPunct="1"/>
            <a:r>
              <a:rPr lang="fi-FI" smtClean="0"/>
              <a:t>Risk management</a:t>
            </a:r>
            <a:endParaRPr lang="en-US" smtClean="0"/>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538288"/>
            <a:ext cx="691197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02289"/>
      </p:ext>
    </p:extLst>
  </p:cSld>
  <p:clrMapOvr>
    <a:masterClrMapping/>
  </p:clrMapOvr>
  <mc:AlternateContent xmlns:mc="http://schemas.openxmlformats.org/markup-compatibility/2006">
    <mc:Choice xmlns:p14="http://schemas.microsoft.com/office/powerpoint/2010/main" Requires="p14">
      <p:transition spd="slow" p14:dur="2000" advTm="48445"/>
    </mc:Choice>
    <mc:Fallback>
      <p:transition spd="slow" advTm="4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84213" y="476250"/>
            <a:ext cx="845978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spcBef>
                <a:spcPct val="0"/>
              </a:spcBef>
            </a:pPr>
            <a:r>
              <a:rPr lang="fi-FI" sz="4000" b="0">
                <a:solidFill>
                  <a:schemeClr val="tx1"/>
                </a:solidFill>
              </a:rPr>
              <a:t>FEM group at the University of Helsinki</a:t>
            </a:r>
            <a:endParaRPr lang="en-US" sz="4000" b="0">
              <a:solidFill>
                <a:schemeClr val="tx1"/>
              </a:solidFill>
            </a:endParaRPr>
          </a:p>
        </p:txBody>
      </p:sp>
      <p:sp>
        <p:nvSpPr>
          <p:cNvPr id="6147" name="Rectangle 3"/>
          <p:cNvSpPr>
            <a:spLocks noChangeArrowheads="1"/>
          </p:cNvSpPr>
          <p:nvPr/>
        </p:nvSpPr>
        <p:spPr bwMode="auto">
          <a:xfrm>
            <a:off x="179388" y="1628775"/>
            <a:ext cx="5905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fi-FI" sz="2000" dirty="0">
                <a:solidFill>
                  <a:srgbClr val="003366"/>
                </a:solidFill>
              </a:rPr>
              <a:t>2</a:t>
            </a:r>
            <a:r>
              <a:rPr lang="fi-FI" sz="2000" b="0" dirty="0" smtClean="0">
                <a:solidFill>
                  <a:srgbClr val="003366"/>
                </a:solidFill>
              </a:rPr>
              <a:t> </a:t>
            </a:r>
            <a:r>
              <a:rPr lang="fi-FI" sz="2000" b="0" dirty="0" err="1" smtClean="0">
                <a:solidFill>
                  <a:srgbClr val="003366"/>
                </a:solidFill>
              </a:rPr>
              <a:t>professors</a:t>
            </a:r>
            <a:r>
              <a:rPr lang="fi-FI" sz="2000" b="0" dirty="0" smtClean="0">
                <a:solidFill>
                  <a:srgbClr val="003366"/>
                </a:solidFill>
              </a:rPr>
              <a:t>, </a:t>
            </a:r>
            <a:r>
              <a:rPr lang="fi-FI" sz="2000" dirty="0">
                <a:solidFill>
                  <a:srgbClr val="003366"/>
                </a:solidFill>
              </a:rPr>
              <a:t>4</a:t>
            </a:r>
            <a:r>
              <a:rPr lang="fi-FI" sz="2000" b="0" dirty="0" smtClean="0">
                <a:solidFill>
                  <a:srgbClr val="003366"/>
                </a:solidFill>
              </a:rPr>
              <a:t> senior </a:t>
            </a:r>
            <a:r>
              <a:rPr lang="fi-FI" sz="2000" b="0" dirty="0" err="1" smtClean="0">
                <a:solidFill>
                  <a:srgbClr val="003366"/>
                </a:solidFill>
              </a:rPr>
              <a:t>scientists</a:t>
            </a:r>
            <a:r>
              <a:rPr lang="fi-FI" sz="2000" b="0" dirty="0" smtClean="0">
                <a:solidFill>
                  <a:srgbClr val="003366"/>
                </a:solidFill>
              </a:rPr>
              <a:t>, 2 </a:t>
            </a:r>
            <a:r>
              <a:rPr lang="fi-FI" sz="2000" b="0" dirty="0" err="1" smtClean="0">
                <a:solidFill>
                  <a:srgbClr val="003366"/>
                </a:solidFill>
              </a:rPr>
              <a:t>postdoctoral</a:t>
            </a:r>
            <a:r>
              <a:rPr lang="fi-FI" sz="2000" b="0" dirty="0" smtClean="0">
                <a:solidFill>
                  <a:srgbClr val="003366"/>
                </a:solidFill>
              </a:rPr>
              <a:t> </a:t>
            </a:r>
            <a:r>
              <a:rPr lang="fi-FI" sz="2000" b="0" dirty="0" err="1">
                <a:solidFill>
                  <a:srgbClr val="003366"/>
                </a:solidFill>
              </a:rPr>
              <a:t>researchers</a:t>
            </a:r>
            <a:r>
              <a:rPr lang="fi-FI" sz="2000" b="0" dirty="0">
                <a:solidFill>
                  <a:srgbClr val="003366"/>
                </a:solidFill>
              </a:rPr>
              <a:t>, </a:t>
            </a:r>
            <a:r>
              <a:rPr lang="fi-FI" sz="2000" b="0" dirty="0" smtClean="0">
                <a:solidFill>
                  <a:srgbClr val="003366"/>
                </a:solidFill>
              </a:rPr>
              <a:t>7 </a:t>
            </a:r>
            <a:r>
              <a:rPr lang="fi-FI" sz="2000" b="0" dirty="0" err="1">
                <a:solidFill>
                  <a:srgbClr val="003366"/>
                </a:solidFill>
              </a:rPr>
              <a:t>postgraduate</a:t>
            </a:r>
            <a:r>
              <a:rPr lang="fi-FI" sz="2000" b="0" dirty="0">
                <a:solidFill>
                  <a:srgbClr val="003366"/>
                </a:solidFill>
              </a:rPr>
              <a:t> </a:t>
            </a:r>
            <a:r>
              <a:rPr lang="fi-FI" sz="2000" b="0" dirty="0" err="1" smtClean="0">
                <a:solidFill>
                  <a:srgbClr val="003366"/>
                </a:solidFill>
              </a:rPr>
              <a:t>researchers</a:t>
            </a:r>
            <a:endParaRPr lang="fi-FI" sz="2000" b="0" dirty="0">
              <a:solidFill>
                <a:srgbClr val="003366"/>
              </a:solidFill>
            </a:endParaRPr>
          </a:p>
          <a:p>
            <a:pPr marL="342900" indent="-342900">
              <a:spcBef>
                <a:spcPct val="20000"/>
              </a:spcBef>
              <a:buFontTx/>
              <a:buChar char="•"/>
            </a:pPr>
            <a:r>
              <a:rPr lang="fi-FI" sz="2000" b="0" dirty="0" err="1" smtClean="0">
                <a:solidFill>
                  <a:srgbClr val="003366"/>
                </a:solidFill>
              </a:rPr>
              <a:t>Research</a:t>
            </a:r>
            <a:r>
              <a:rPr lang="fi-FI" sz="2000" b="0" dirty="0" smtClean="0">
                <a:solidFill>
                  <a:srgbClr val="003366"/>
                </a:solidFill>
              </a:rPr>
              <a:t> </a:t>
            </a:r>
            <a:r>
              <a:rPr lang="fi-FI" sz="2000" b="0" dirty="0" err="1">
                <a:solidFill>
                  <a:srgbClr val="003366"/>
                </a:solidFill>
              </a:rPr>
              <a:t>interests</a:t>
            </a:r>
            <a:r>
              <a:rPr lang="fi-FI" sz="2000" b="0" dirty="0">
                <a:solidFill>
                  <a:srgbClr val="003366"/>
                </a:solidFill>
              </a:rPr>
              <a:t>:</a:t>
            </a:r>
          </a:p>
          <a:p>
            <a:pPr marL="742950" lvl="1" indent="-285750">
              <a:spcBef>
                <a:spcPct val="20000"/>
              </a:spcBef>
              <a:buFontTx/>
              <a:buChar char="–"/>
            </a:pPr>
            <a:r>
              <a:rPr lang="fi-FI" sz="2000" b="0" dirty="0" smtClean="0">
                <a:solidFill>
                  <a:srgbClr val="003366"/>
                </a:solidFill>
              </a:rPr>
              <a:t>Applications in </a:t>
            </a:r>
            <a:r>
              <a:rPr lang="fi-FI" sz="2000" b="0" dirty="0" err="1" smtClean="0">
                <a:solidFill>
                  <a:srgbClr val="003366"/>
                </a:solidFill>
              </a:rPr>
              <a:t>fisheries</a:t>
            </a:r>
            <a:r>
              <a:rPr lang="fi-FI" sz="2000" b="0" dirty="0" smtClean="0">
                <a:solidFill>
                  <a:srgbClr val="003366"/>
                </a:solidFill>
              </a:rPr>
              <a:t> and </a:t>
            </a:r>
            <a:r>
              <a:rPr lang="fi-FI" sz="2000" b="0" dirty="0" err="1" smtClean="0">
                <a:solidFill>
                  <a:srgbClr val="003366"/>
                </a:solidFill>
              </a:rPr>
              <a:t>oil</a:t>
            </a:r>
            <a:r>
              <a:rPr lang="fi-FI" sz="2000" b="0" dirty="0" smtClean="0">
                <a:solidFill>
                  <a:srgbClr val="003366"/>
                </a:solidFill>
              </a:rPr>
              <a:t> </a:t>
            </a:r>
            <a:r>
              <a:rPr lang="fi-FI" sz="2000" b="0" dirty="0" err="1" smtClean="0">
                <a:solidFill>
                  <a:srgbClr val="003366"/>
                </a:solidFill>
              </a:rPr>
              <a:t>spill</a:t>
            </a:r>
            <a:r>
              <a:rPr lang="fi-FI" sz="2000" b="0" dirty="0" smtClean="0">
                <a:solidFill>
                  <a:srgbClr val="003366"/>
                </a:solidFill>
              </a:rPr>
              <a:t> </a:t>
            </a:r>
            <a:r>
              <a:rPr lang="fi-FI" sz="2000" b="0" dirty="0" err="1" smtClean="0">
                <a:solidFill>
                  <a:srgbClr val="003366"/>
                </a:solidFill>
              </a:rPr>
              <a:t>risk</a:t>
            </a:r>
            <a:r>
              <a:rPr lang="fi-FI" sz="2000" b="0" dirty="0" smtClean="0">
                <a:solidFill>
                  <a:srgbClr val="003366"/>
                </a:solidFill>
              </a:rPr>
              <a:t> </a:t>
            </a:r>
            <a:r>
              <a:rPr lang="fi-FI" sz="2000" b="0" smtClean="0">
                <a:solidFill>
                  <a:srgbClr val="003366"/>
                </a:solidFill>
              </a:rPr>
              <a:t>analysis</a:t>
            </a:r>
          </a:p>
          <a:p>
            <a:pPr marL="742950" lvl="1" indent="-285750">
              <a:spcBef>
                <a:spcPct val="20000"/>
              </a:spcBef>
              <a:buFontTx/>
              <a:buChar char="–"/>
            </a:pPr>
            <a:r>
              <a:rPr lang="fi-FI" sz="2000" b="0" dirty="0" err="1" smtClean="0">
                <a:solidFill>
                  <a:srgbClr val="003366"/>
                </a:solidFill>
              </a:rPr>
              <a:t>Decision</a:t>
            </a:r>
            <a:r>
              <a:rPr lang="fi-FI" sz="2000" b="0" dirty="0" smtClean="0">
                <a:solidFill>
                  <a:srgbClr val="003366"/>
                </a:solidFill>
              </a:rPr>
              <a:t> </a:t>
            </a:r>
            <a:r>
              <a:rPr lang="fi-FI" sz="2000" b="0" dirty="0" err="1">
                <a:solidFill>
                  <a:srgbClr val="003366"/>
                </a:solidFill>
              </a:rPr>
              <a:t>analysis</a:t>
            </a:r>
            <a:r>
              <a:rPr lang="fi-FI" sz="2000" b="0" dirty="0">
                <a:solidFill>
                  <a:srgbClr val="003366"/>
                </a:solidFill>
              </a:rPr>
              <a:t> of </a:t>
            </a:r>
            <a:r>
              <a:rPr lang="fi-FI" sz="2000" b="0" dirty="0" err="1">
                <a:solidFill>
                  <a:srgbClr val="003366"/>
                </a:solidFill>
              </a:rPr>
              <a:t>renewable</a:t>
            </a:r>
            <a:r>
              <a:rPr lang="fi-FI" sz="2000" b="0" dirty="0">
                <a:solidFill>
                  <a:srgbClr val="003366"/>
                </a:solidFill>
              </a:rPr>
              <a:t> </a:t>
            </a:r>
            <a:r>
              <a:rPr lang="fi-FI" sz="2000" b="0" dirty="0" err="1">
                <a:solidFill>
                  <a:srgbClr val="003366"/>
                </a:solidFill>
              </a:rPr>
              <a:t>resources</a:t>
            </a:r>
            <a:endParaRPr lang="fi-FI" sz="2000" b="0" dirty="0">
              <a:solidFill>
                <a:srgbClr val="003366"/>
              </a:solidFill>
            </a:endParaRPr>
          </a:p>
          <a:p>
            <a:pPr marL="742950" lvl="1" indent="-285750">
              <a:spcBef>
                <a:spcPct val="20000"/>
              </a:spcBef>
              <a:buFontTx/>
              <a:buChar char="–"/>
            </a:pPr>
            <a:r>
              <a:rPr lang="fi-FI" sz="2000" b="0" dirty="0" err="1">
                <a:solidFill>
                  <a:srgbClr val="003366"/>
                </a:solidFill>
              </a:rPr>
              <a:t>Integrating</a:t>
            </a:r>
            <a:r>
              <a:rPr lang="fi-FI" sz="2000" b="0" dirty="0">
                <a:solidFill>
                  <a:srgbClr val="003366"/>
                </a:solidFill>
              </a:rPr>
              <a:t> </a:t>
            </a:r>
            <a:r>
              <a:rPr lang="fi-FI" sz="2000" b="0" dirty="0" err="1">
                <a:solidFill>
                  <a:srgbClr val="003366"/>
                </a:solidFill>
              </a:rPr>
              <a:t>different</a:t>
            </a:r>
            <a:r>
              <a:rPr lang="fi-FI" sz="2000" b="0" dirty="0">
                <a:solidFill>
                  <a:srgbClr val="003366"/>
                </a:solidFill>
              </a:rPr>
              <a:t> </a:t>
            </a:r>
            <a:r>
              <a:rPr lang="fi-FI" sz="2000" b="0" dirty="0" err="1">
                <a:solidFill>
                  <a:srgbClr val="003366"/>
                </a:solidFill>
              </a:rPr>
              <a:t>sources</a:t>
            </a:r>
            <a:r>
              <a:rPr lang="fi-FI" sz="2000" b="0" dirty="0">
                <a:solidFill>
                  <a:srgbClr val="003366"/>
                </a:solidFill>
              </a:rPr>
              <a:t> of data and </a:t>
            </a:r>
            <a:r>
              <a:rPr lang="fi-FI" sz="2000" b="0" dirty="0" err="1">
                <a:solidFill>
                  <a:srgbClr val="003366"/>
                </a:solidFill>
              </a:rPr>
              <a:t>knowledge</a:t>
            </a:r>
            <a:r>
              <a:rPr lang="fi-FI" sz="2000" b="0" dirty="0">
                <a:solidFill>
                  <a:srgbClr val="003366"/>
                </a:solidFill>
              </a:rPr>
              <a:t>: </a:t>
            </a:r>
            <a:r>
              <a:rPr lang="fi-FI" sz="2000" b="0" dirty="0" err="1">
                <a:solidFill>
                  <a:srgbClr val="003366"/>
                </a:solidFill>
              </a:rPr>
              <a:t>Bayesian</a:t>
            </a:r>
            <a:r>
              <a:rPr lang="fi-FI" sz="2000" b="0" dirty="0">
                <a:solidFill>
                  <a:srgbClr val="003366"/>
                </a:solidFill>
              </a:rPr>
              <a:t> </a:t>
            </a:r>
            <a:r>
              <a:rPr lang="fi-FI" sz="2000" b="0" dirty="0" err="1">
                <a:solidFill>
                  <a:srgbClr val="003366"/>
                </a:solidFill>
              </a:rPr>
              <a:t>analysis</a:t>
            </a:r>
            <a:endParaRPr lang="fi-FI" sz="2000" b="0" dirty="0">
              <a:solidFill>
                <a:srgbClr val="003366"/>
              </a:solidFill>
            </a:endParaRPr>
          </a:p>
          <a:p>
            <a:pPr marL="742950" lvl="1" indent="-285750">
              <a:spcBef>
                <a:spcPct val="20000"/>
              </a:spcBef>
              <a:buFontTx/>
              <a:buChar char="–"/>
            </a:pPr>
            <a:r>
              <a:rPr lang="fi-FI" sz="2000" b="0" dirty="0" err="1">
                <a:solidFill>
                  <a:srgbClr val="003366"/>
                </a:solidFill>
              </a:rPr>
              <a:t>Identification</a:t>
            </a:r>
            <a:r>
              <a:rPr lang="fi-FI" sz="2000" b="0" dirty="0">
                <a:solidFill>
                  <a:srgbClr val="003366"/>
                </a:solidFill>
              </a:rPr>
              <a:t> and </a:t>
            </a:r>
            <a:r>
              <a:rPr lang="fi-FI" sz="2000" b="0" dirty="0" err="1">
                <a:solidFill>
                  <a:srgbClr val="003366"/>
                </a:solidFill>
              </a:rPr>
              <a:t>quantification</a:t>
            </a:r>
            <a:r>
              <a:rPr lang="fi-FI" sz="2000" b="0" dirty="0">
                <a:solidFill>
                  <a:srgbClr val="003366"/>
                </a:solidFill>
              </a:rPr>
              <a:t> of </a:t>
            </a:r>
            <a:r>
              <a:rPr lang="fi-FI" sz="2000" b="0" dirty="0" err="1">
                <a:solidFill>
                  <a:srgbClr val="003366"/>
                </a:solidFill>
              </a:rPr>
              <a:t>risks</a:t>
            </a:r>
            <a:r>
              <a:rPr lang="fi-FI" sz="2000" b="0" dirty="0">
                <a:solidFill>
                  <a:srgbClr val="003366"/>
                </a:solidFill>
              </a:rPr>
              <a:t> in the </a:t>
            </a:r>
            <a:r>
              <a:rPr lang="fi-FI" sz="2000" b="0" dirty="0" err="1">
                <a:solidFill>
                  <a:srgbClr val="003366"/>
                </a:solidFill>
              </a:rPr>
              <a:t>use</a:t>
            </a:r>
            <a:r>
              <a:rPr lang="fi-FI" sz="2000" b="0" dirty="0">
                <a:solidFill>
                  <a:srgbClr val="003366"/>
                </a:solidFill>
              </a:rPr>
              <a:t> of </a:t>
            </a:r>
            <a:r>
              <a:rPr lang="fi-FI" sz="2000" b="0" dirty="0" err="1">
                <a:solidFill>
                  <a:srgbClr val="003366"/>
                </a:solidFill>
              </a:rPr>
              <a:t>natural</a:t>
            </a:r>
            <a:r>
              <a:rPr lang="fi-FI" sz="2000" b="0" dirty="0">
                <a:solidFill>
                  <a:srgbClr val="003366"/>
                </a:solidFill>
              </a:rPr>
              <a:t> </a:t>
            </a:r>
            <a:r>
              <a:rPr lang="fi-FI" sz="2000" b="0" dirty="0" err="1">
                <a:solidFill>
                  <a:srgbClr val="003366"/>
                </a:solidFill>
              </a:rPr>
              <a:t>resources</a:t>
            </a:r>
            <a:endParaRPr lang="fi-FI" sz="2000" b="0" dirty="0">
              <a:solidFill>
                <a:srgbClr val="003366"/>
              </a:solidFill>
            </a:endParaRPr>
          </a:p>
          <a:p>
            <a:pPr marL="742950" lvl="1" indent="-285750">
              <a:spcBef>
                <a:spcPct val="20000"/>
              </a:spcBef>
              <a:buFontTx/>
              <a:buChar char="–"/>
            </a:pPr>
            <a:r>
              <a:rPr lang="fi-FI" sz="2000" b="0" dirty="0">
                <a:solidFill>
                  <a:srgbClr val="003366"/>
                </a:solidFill>
              </a:rPr>
              <a:t>Management of </a:t>
            </a:r>
            <a:r>
              <a:rPr lang="fi-FI" sz="2000" b="0" dirty="0" err="1">
                <a:solidFill>
                  <a:srgbClr val="003366"/>
                </a:solidFill>
              </a:rPr>
              <a:t>natural</a:t>
            </a:r>
            <a:r>
              <a:rPr lang="fi-FI" sz="2000" b="0" dirty="0">
                <a:solidFill>
                  <a:srgbClr val="003366"/>
                </a:solidFill>
              </a:rPr>
              <a:t> </a:t>
            </a:r>
            <a:r>
              <a:rPr lang="fi-FI" sz="2000" b="0" dirty="0" err="1">
                <a:solidFill>
                  <a:srgbClr val="003366"/>
                </a:solidFill>
              </a:rPr>
              <a:t>resources</a:t>
            </a:r>
            <a:r>
              <a:rPr lang="fi-FI" sz="2000" b="0" dirty="0">
                <a:solidFill>
                  <a:srgbClr val="003366"/>
                </a:solidFill>
              </a:rPr>
              <a:t> in the </a:t>
            </a:r>
            <a:r>
              <a:rPr lang="fi-FI" sz="2000" b="0" dirty="0" err="1">
                <a:solidFill>
                  <a:srgbClr val="003366"/>
                </a:solidFill>
              </a:rPr>
              <a:t>face</a:t>
            </a:r>
            <a:r>
              <a:rPr lang="fi-FI" sz="2000" b="0" dirty="0">
                <a:solidFill>
                  <a:srgbClr val="003366"/>
                </a:solidFill>
              </a:rPr>
              <a:t> of </a:t>
            </a:r>
            <a:r>
              <a:rPr lang="fi-FI" sz="2000" b="0" dirty="0" err="1">
                <a:solidFill>
                  <a:srgbClr val="003366"/>
                </a:solidFill>
              </a:rPr>
              <a:t>risks</a:t>
            </a:r>
            <a:r>
              <a:rPr lang="fi-FI" sz="2000" b="0" dirty="0">
                <a:solidFill>
                  <a:srgbClr val="003366"/>
                </a:solidFill>
              </a:rPr>
              <a:t> and </a:t>
            </a:r>
            <a:r>
              <a:rPr lang="fi-FI" sz="2000" b="0" dirty="0" err="1">
                <a:solidFill>
                  <a:srgbClr val="003366"/>
                </a:solidFill>
              </a:rPr>
              <a:t>uncertainty</a:t>
            </a:r>
            <a:r>
              <a:rPr lang="fi-FI" sz="2000" b="0" dirty="0">
                <a:solidFill>
                  <a:srgbClr val="003366"/>
                </a:solidFill>
              </a:rPr>
              <a:t> in the </a:t>
            </a:r>
            <a:r>
              <a:rPr lang="fi-FI" sz="2000" b="0" dirty="0" err="1">
                <a:solidFill>
                  <a:srgbClr val="003366"/>
                </a:solidFill>
              </a:rPr>
              <a:t>information</a:t>
            </a:r>
            <a:endParaRPr lang="fi-FI" sz="2000" b="0" dirty="0">
              <a:solidFill>
                <a:srgbClr val="003366"/>
              </a:solidFill>
            </a:endParaRPr>
          </a:p>
          <a:p>
            <a:pPr marL="742950" lvl="1" indent="-285750">
              <a:spcBef>
                <a:spcPct val="20000"/>
              </a:spcBef>
              <a:buFontTx/>
              <a:buChar char="–"/>
            </a:pPr>
            <a:endParaRPr lang="fi-FI" sz="2000" b="0" dirty="0">
              <a:solidFill>
                <a:srgbClr val="003366"/>
              </a:solidFill>
            </a:endParaRPr>
          </a:p>
          <a:p>
            <a:pPr marL="342900" indent="-342900">
              <a:spcBef>
                <a:spcPct val="20000"/>
              </a:spcBef>
            </a:pPr>
            <a:r>
              <a:rPr lang="fi-FI" sz="2000" b="0" dirty="0">
                <a:solidFill>
                  <a:srgbClr val="003366"/>
                </a:solidFill>
              </a:rPr>
              <a:t>=&gt; </a:t>
            </a:r>
            <a:r>
              <a:rPr lang="fi-FI" sz="2000" b="0" u="sng" dirty="0">
                <a:solidFill>
                  <a:srgbClr val="003366"/>
                </a:solidFill>
              </a:rPr>
              <a:t>User of </a:t>
            </a:r>
            <a:r>
              <a:rPr lang="fi-FI" sz="2000" b="0" u="sng" dirty="0" err="1">
                <a:solidFill>
                  <a:srgbClr val="003366"/>
                </a:solidFill>
              </a:rPr>
              <a:t>information</a:t>
            </a:r>
            <a:r>
              <a:rPr lang="fi-FI" sz="2000" b="0" dirty="0">
                <a:solidFill>
                  <a:srgbClr val="003366"/>
                </a:solidFill>
              </a:rPr>
              <a:t> in an </a:t>
            </a:r>
            <a:r>
              <a:rPr lang="fi-FI" sz="2000" b="0" dirty="0" err="1">
                <a:solidFill>
                  <a:srgbClr val="003366"/>
                </a:solidFill>
              </a:rPr>
              <a:t>essential</a:t>
            </a:r>
            <a:r>
              <a:rPr lang="fi-FI" sz="2000" b="0" dirty="0">
                <a:solidFill>
                  <a:srgbClr val="003366"/>
                </a:solidFill>
              </a:rPr>
              <a:t> </a:t>
            </a:r>
            <a:r>
              <a:rPr lang="fi-FI" sz="2000" b="0" dirty="0" err="1">
                <a:solidFill>
                  <a:srgbClr val="003366"/>
                </a:solidFill>
              </a:rPr>
              <a:t>role</a:t>
            </a:r>
            <a:r>
              <a:rPr lang="fi-FI" sz="2000" b="0" dirty="0">
                <a:solidFill>
                  <a:srgbClr val="003366"/>
                </a:solidFill>
              </a:rPr>
              <a:t> </a:t>
            </a:r>
            <a:endParaRPr lang="en-US" sz="2000" b="0" dirty="0">
              <a:solidFill>
                <a:srgbClr val="003366"/>
              </a:solidFill>
            </a:endParaRPr>
          </a:p>
        </p:txBody>
      </p:sp>
      <p:pic>
        <p:nvPicPr>
          <p:cNvPr id="6148" name="Picture 4" descr="sh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1989138"/>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05689" y="6397109"/>
            <a:ext cx="3932936" cy="369332"/>
          </a:xfrm>
          <a:prstGeom prst="rect">
            <a:avLst/>
          </a:prstGeom>
        </p:spPr>
        <p:txBody>
          <a:bodyPr wrap="none">
            <a:spAutoFit/>
          </a:bodyPr>
          <a:lstStyle/>
          <a:p>
            <a:r>
              <a:rPr lang="fi-FI" dirty="0" err="1" smtClean="0"/>
              <a:t>www.helsinki.fi/science/fem/index.html</a:t>
            </a:r>
            <a:endParaRPr lang="fi-FI"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7115947"/>
      </p:ext>
    </p:extLst>
  </p:cSld>
  <p:clrMapOvr>
    <a:masterClrMapping/>
  </p:clrMapOvr>
  <mc:AlternateContent xmlns:mc="http://schemas.openxmlformats.org/markup-compatibility/2006">
    <mc:Choice xmlns:p14="http://schemas.microsoft.com/office/powerpoint/2010/main" Requires="p14">
      <p:transition spd="slow" p14:dur="2000" advTm="31427"/>
    </mc:Choice>
    <mc:Fallback>
      <p:transition spd="slow" advTm="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58888" y="26988"/>
            <a:ext cx="7010400" cy="1116012"/>
          </a:xfrm>
        </p:spPr>
        <p:txBody>
          <a:bodyPr/>
          <a:lstStyle/>
          <a:p>
            <a:pPr eaLnBrk="1" hangingPunct="1"/>
            <a:r>
              <a:rPr lang="fi-FI" smtClean="0"/>
              <a:t>Sources of uncertainty </a:t>
            </a:r>
            <a:endParaRPr lang="en-US" smtClean="0"/>
          </a:p>
        </p:txBody>
      </p:sp>
      <p:graphicFrame>
        <p:nvGraphicFramePr>
          <p:cNvPr id="10243" name="Object 3"/>
          <p:cNvGraphicFramePr>
            <a:graphicFrameLocks noGrp="1" noChangeAspect="1"/>
          </p:cNvGraphicFramePr>
          <p:nvPr>
            <p:ph idx="1"/>
            <p:extLst>
              <p:ext uri="{D42A27DB-BD31-4B8C-83A1-F6EECF244321}">
                <p14:modId xmlns:p14="http://schemas.microsoft.com/office/powerpoint/2010/main" val="268353771"/>
              </p:ext>
            </p:extLst>
          </p:nvPr>
        </p:nvGraphicFramePr>
        <p:xfrm>
          <a:off x="0" y="969318"/>
          <a:ext cx="8748712" cy="3179762"/>
        </p:xfrm>
        <a:graphic>
          <a:graphicData uri="http://schemas.openxmlformats.org/presentationml/2006/ole">
            <mc:AlternateContent xmlns:mc="http://schemas.openxmlformats.org/markup-compatibility/2006">
              <mc:Choice xmlns:v="urn:schemas-microsoft-com:vml" Requires="v">
                <p:oleObj spid="_x0000_s2373" name="Chart" r:id="rId6" imgW="6734175" imgH="2447925" progId="Excel.Chart.8">
                  <p:embed/>
                </p:oleObj>
              </mc:Choice>
              <mc:Fallback>
                <p:oleObj name="Chart" r:id="rId6" imgW="6734175" imgH="2447925"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69318"/>
                        <a:ext cx="8748712" cy="3179762"/>
                      </a:xfrm>
                      <a:prstGeom prst="rect">
                        <a:avLst/>
                      </a:prstGeom>
                      <a:noFill/>
                      <a:ln>
                        <a:noFill/>
                      </a:ln>
                      <a:effectLst/>
                      <a:extLst>
                        <a:ext uri="{909E8E84-426E-40DD-AFC4-6F175D3DCCD1}">
                          <a14:hiddenFill xmlns:a14="http://schemas.microsoft.com/office/drawing/2010/main">
                            <a:solidFill>
                              <a:schemeClr val="accent1">
                                <a:alpha val="52156"/>
                              </a:schemeClr>
                            </a:solidFill>
                          </a14:hiddenFill>
                        </a:ext>
                        <a:ext uri="{91240B29-F687-4F45-9708-019B960494DF}">
                          <a14:hiddenLine xmlns:a14="http://schemas.microsoft.com/office/drawing/2010/main" w="19050"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6460606" y="6420905"/>
            <a:ext cx="2352224"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lIns="90000" tIns="46800" rIns="90000" bIns="46800">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algn="ctr">
              <a:spcBef>
                <a:spcPct val="0"/>
              </a:spcBef>
            </a:pPr>
            <a:r>
              <a:rPr lang="fi-FI" sz="1400" b="0" dirty="0">
                <a:solidFill>
                  <a:srgbClr val="1E1C77"/>
                </a:solidFill>
              </a:rPr>
              <a:t>By Samu Mäntyniemi, FEM</a:t>
            </a:r>
            <a:endParaRPr lang="en-US" sz="1400" b="0" dirty="0">
              <a:solidFill>
                <a:srgbClr val="1E1C77"/>
              </a:solidFill>
            </a:endParaRPr>
          </a:p>
        </p:txBody>
      </p:sp>
      <p:graphicFrame>
        <p:nvGraphicFramePr>
          <p:cNvPr id="5" name="Chart 4"/>
          <p:cNvGraphicFramePr>
            <a:graphicFrameLocks/>
          </p:cNvGraphicFramePr>
          <p:nvPr>
            <p:extLst>
              <p:ext uri="{D42A27DB-BD31-4B8C-83A1-F6EECF244321}">
                <p14:modId xmlns:p14="http://schemas.microsoft.com/office/powerpoint/2010/main" val="4064782982"/>
              </p:ext>
            </p:extLst>
          </p:nvPr>
        </p:nvGraphicFramePr>
        <p:xfrm>
          <a:off x="539552" y="3678746"/>
          <a:ext cx="5667375" cy="2857500"/>
        </p:xfrm>
        <a:graphic>
          <a:graphicData uri="http://schemas.openxmlformats.org/drawingml/2006/chart">
            <c:chart xmlns:c="http://schemas.openxmlformats.org/drawingml/2006/chart" xmlns:r="http://schemas.openxmlformats.org/officeDocument/2006/relationships" r:id="rId8"/>
          </a:graphicData>
        </a:graphic>
      </p:graphicFrame>
      <p:pic>
        <p:nvPicPr>
          <p:cNvPr id="2279" name="Picture 231" descr="C:\Users\Skuikka\Documents\AADATA\kuvat\vanhan kännyn kuvat\IMG_61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0606" y="4836103"/>
            <a:ext cx="2695862" cy="2021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95073" y="3882981"/>
            <a:ext cx="2748927" cy="646331"/>
          </a:xfrm>
          <a:prstGeom prst="rect">
            <a:avLst/>
          </a:prstGeom>
          <a:noFill/>
        </p:spPr>
        <p:txBody>
          <a:bodyPr wrap="square" rtlCol="0">
            <a:spAutoFit/>
          </a:bodyPr>
          <a:lstStyle/>
          <a:p>
            <a:r>
              <a:rPr lang="fi-FI" dirty="0" err="1" smtClean="0"/>
              <a:t>We</a:t>
            </a:r>
            <a:r>
              <a:rPr lang="fi-FI" dirty="0" smtClean="0"/>
              <a:t> </a:t>
            </a:r>
            <a:r>
              <a:rPr lang="fi-FI" dirty="0" err="1" smtClean="0"/>
              <a:t>need</a:t>
            </a:r>
            <a:r>
              <a:rPr lang="fi-FI" dirty="0" smtClean="0"/>
              <a:t> to </a:t>
            </a:r>
            <a:r>
              <a:rPr lang="fi-FI" dirty="0" err="1" smtClean="0"/>
              <a:t>use</a:t>
            </a:r>
            <a:r>
              <a:rPr lang="fi-FI" dirty="0" smtClean="0"/>
              <a:t> the </a:t>
            </a:r>
            <a:r>
              <a:rPr lang="fi-FI" dirty="0" err="1" smtClean="0"/>
              <a:t>unclear</a:t>
            </a:r>
            <a:r>
              <a:rPr lang="fi-FI" dirty="0" smtClean="0"/>
              <a:t> </a:t>
            </a:r>
          </a:p>
          <a:p>
            <a:r>
              <a:rPr lang="fi-FI" dirty="0" err="1"/>
              <a:t>v</a:t>
            </a:r>
            <a:r>
              <a:rPr lang="fi-FI" dirty="0" err="1" smtClean="0"/>
              <a:t>iew</a:t>
            </a:r>
            <a:r>
              <a:rPr lang="fi-FI" dirty="0" smtClean="0"/>
              <a:t> of </a:t>
            </a:r>
            <a:r>
              <a:rPr lang="fi-FI" dirty="0" err="1" smtClean="0"/>
              <a:t>future</a:t>
            </a:r>
            <a:r>
              <a:rPr lang="fi-FI" dirty="0" smtClean="0"/>
              <a:t> to </a:t>
            </a:r>
            <a:r>
              <a:rPr lang="fi-FI" dirty="0" err="1" smtClean="0"/>
              <a:t>manage</a:t>
            </a:r>
            <a:endParaRPr lang="fi-FI"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7912473"/>
      </p:ext>
    </p:extLst>
  </p:cSld>
  <p:clrMapOvr>
    <a:masterClrMapping/>
  </p:clrMapOvr>
  <mc:AlternateContent xmlns:mc="http://schemas.openxmlformats.org/markup-compatibility/2006">
    <mc:Choice xmlns:p14="http://schemas.microsoft.com/office/powerpoint/2010/main" Requires="p14">
      <p:transition spd="slow" p14:dur="2000" advTm="38046"/>
    </mc:Choice>
    <mc:Fallback>
      <p:transition spd="slow" advTm="3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a:graphicFrameLocks/>
          </p:cNvGraphicFramePr>
          <p:nvPr>
            <p:extLst>
              <p:ext uri="{D42A27DB-BD31-4B8C-83A1-F6EECF244321}">
                <p14:modId xmlns:p14="http://schemas.microsoft.com/office/powerpoint/2010/main" val="1611797545"/>
              </p:ext>
            </p:extLst>
          </p:nvPr>
        </p:nvGraphicFramePr>
        <p:xfrm>
          <a:off x="1914525" y="1361091"/>
          <a:ext cx="3664049" cy="26891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Chart 51"/>
          <p:cNvGraphicFramePr>
            <a:graphicFrameLocks/>
          </p:cNvGraphicFramePr>
          <p:nvPr>
            <p:extLst>
              <p:ext uri="{D42A27DB-BD31-4B8C-83A1-F6EECF244321}">
                <p14:modId xmlns:p14="http://schemas.microsoft.com/office/powerpoint/2010/main" val="371231921"/>
              </p:ext>
            </p:extLst>
          </p:nvPr>
        </p:nvGraphicFramePr>
        <p:xfrm>
          <a:off x="1876425" y="1393910"/>
          <a:ext cx="3737595" cy="26669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Chart 48"/>
          <p:cNvGraphicFramePr>
            <a:graphicFrameLocks/>
          </p:cNvGraphicFramePr>
          <p:nvPr>
            <p:extLst>
              <p:ext uri="{D42A27DB-BD31-4B8C-83A1-F6EECF244321}">
                <p14:modId xmlns:p14="http://schemas.microsoft.com/office/powerpoint/2010/main" val="2027506196"/>
              </p:ext>
            </p:extLst>
          </p:nvPr>
        </p:nvGraphicFramePr>
        <p:xfrm>
          <a:off x="1876425" y="2117767"/>
          <a:ext cx="3737595" cy="2666915"/>
        </p:xfrm>
        <a:graphic>
          <a:graphicData uri="http://schemas.openxmlformats.org/drawingml/2006/chart">
            <c:chart xmlns:c="http://schemas.openxmlformats.org/drawingml/2006/chart" xmlns:r="http://schemas.openxmlformats.org/officeDocument/2006/relationships" r:id="rId7"/>
          </a:graphicData>
        </a:graphic>
      </p:graphicFrame>
      <p:sp>
        <p:nvSpPr>
          <p:cNvPr id="12290" name="Rectangle 2"/>
          <p:cNvSpPr>
            <a:spLocks noGrp="1" noChangeArrowheads="1"/>
          </p:cNvSpPr>
          <p:nvPr>
            <p:ph type="title"/>
          </p:nvPr>
        </p:nvSpPr>
        <p:spPr>
          <a:xfrm>
            <a:off x="395288" y="0"/>
            <a:ext cx="8229600" cy="1143000"/>
          </a:xfrm>
        </p:spPr>
        <p:txBody>
          <a:bodyPr/>
          <a:lstStyle/>
          <a:p>
            <a:pPr eaLnBrk="1" hangingPunct="1"/>
            <a:r>
              <a:rPr lang="fi-FI" sz="3600" smtClean="0"/>
              <a:t>Bayes rule: probabilistic dependencies </a:t>
            </a:r>
            <a:endParaRPr lang="en-US" sz="3600" smtClean="0"/>
          </a:p>
        </p:txBody>
      </p:sp>
      <p:grpSp>
        <p:nvGrpSpPr>
          <p:cNvPr id="12291" name="Group 3"/>
          <p:cNvGrpSpPr>
            <a:grpSpLocks/>
          </p:cNvGrpSpPr>
          <p:nvPr/>
        </p:nvGrpSpPr>
        <p:grpSpPr bwMode="auto">
          <a:xfrm>
            <a:off x="749300" y="1497013"/>
            <a:ext cx="5734050" cy="1954212"/>
            <a:chOff x="667" y="1727"/>
            <a:chExt cx="3612" cy="1231"/>
          </a:xfrm>
        </p:grpSpPr>
        <p:sp>
          <p:nvSpPr>
            <p:cNvPr id="12314" name="Line 4"/>
            <p:cNvSpPr>
              <a:spLocks noChangeShapeType="1"/>
            </p:cNvSpPr>
            <p:nvPr/>
          </p:nvSpPr>
          <p:spPr bwMode="auto">
            <a:xfrm>
              <a:off x="667" y="1801"/>
              <a:ext cx="36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15" name="Line 5"/>
            <p:cNvSpPr>
              <a:spLocks noChangeShapeType="1"/>
            </p:cNvSpPr>
            <p:nvPr/>
          </p:nvSpPr>
          <p:spPr bwMode="auto">
            <a:xfrm>
              <a:off x="1682" y="1737"/>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16" name="Line 6"/>
            <p:cNvSpPr>
              <a:spLocks noChangeShapeType="1"/>
            </p:cNvSpPr>
            <p:nvPr/>
          </p:nvSpPr>
          <p:spPr bwMode="auto">
            <a:xfrm>
              <a:off x="2037" y="1727"/>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17" name="Line 7"/>
            <p:cNvSpPr>
              <a:spLocks noChangeShapeType="1"/>
            </p:cNvSpPr>
            <p:nvPr/>
          </p:nvSpPr>
          <p:spPr bwMode="auto">
            <a:xfrm>
              <a:off x="2457" y="1737"/>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18" name="Line 8"/>
            <p:cNvSpPr>
              <a:spLocks noChangeShapeType="1"/>
            </p:cNvSpPr>
            <p:nvPr/>
          </p:nvSpPr>
          <p:spPr bwMode="auto">
            <a:xfrm>
              <a:off x="2877" y="1743"/>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19" name="Line 9"/>
            <p:cNvSpPr>
              <a:spLocks noChangeShapeType="1"/>
            </p:cNvSpPr>
            <p:nvPr/>
          </p:nvSpPr>
          <p:spPr bwMode="auto">
            <a:xfrm>
              <a:off x="3223" y="1743"/>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0" name="Line 10"/>
            <p:cNvSpPr>
              <a:spLocks noChangeShapeType="1"/>
            </p:cNvSpPr>
            <p:nvPr/>
          </p:nvSpPr>
          <p:spPr bwMode="auto">
            <a:xfrm>
              <a:off x="3505" y="1732"/>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1" name="Line 11"/>
            <p:cNvSpPr>
              <a:spLocks noChangeShapeType="1"/>
            </p:cNvSpPr>
            <p:nvPr/>
          </p:nvSpPr>
          <p:spPr bwMode="auto">
            <a:xfrm>
              <a:off x="667" y="2906"/>
              <a:ext cx="36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2" name="Line 12"/>
            <p:cNvSpPr>
              <a:spLocks noChangeShapeType="1"/>
            </p:cNvSpPr>
            <p:nvPr/>
          </p:nvSpPr>
          <p:spPr bwMode="auto">
            <a:xfrm>
              <a:off x="1682" y="2842"/>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3" name="Line 13"/>
            <p:cNvSpPr>
              <a:spLocks noChangeShapeType="1"/>
            </p:cNvSpPr>
            <p:nvPr/>
          </p:nvSpPr>
          <p:spPr bwMode="auto">
            <a:xfrm>
              <a:off x="2037" y="2832"/>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4" name="Line 14"/>
            <p:cNvSpPr>
              <a:spLocks noChangeShapeType="1"/>
            </p:cNvSpPr>
            <p:nvPr/>
          </p:nvSpPr>
          <p:spPr bwMode="auto">
            <a:xfrm>
              <a:off x="2457" y="2842"/>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5" name="Line 15"/>
            <p:cNvSpPr>
              <a:spLocks noChangeShapeType="1"/>
            </p:cNvSpPr>
            <p:nvPr/>
          </p:nvSpPr>
          <p:spPr bwMode="auto">
            <a:xfrm>
              <a:off x="2877" y="2848"/>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6" name="Line 16"/>
            <p:cNvSpPr>
              <a:spLocks noChangeShapeType="1"/>
            </p:cNvSpPr>
            <p:nvPr/>
          </p:nvSpPr>
          <p:spPr bwMode="auto">
            <a:xfrm>
              <a:off x="3223" y="2848"/>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7" name="Line 17"/>
            <p:cNvSpPr>
              <a:spLocks noChangeShapeType="1"/>
            </p:cNvSpPr>
            <p:nvPr/>
          </p:nvSpPr>
          <p:spPr bwMode="auto">
            <a:xfrm>
              <a:off x="3505" y="2837"/>
              <a:ext cx="0" cy="1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28" name="Line 18"/>
            <p:cNvSpPr>
              <a:spLocks noChangeShapeType="1"/>
            </p:cNvSpPr>
            <p:nvPr/>
          </p:nvSpPr>
          <p:spPr bwMode="auto">
            <a:xfrm flipH="1">
              <a:off x="1874" y="1837"/>
              <a:ext cx="583" cy="1069"/>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i-FI"/>
            </a:p>
          </p:txBody>
        </p:sp>
        <p:sp>
          <p:nvSpPr>
            <p:cNvPr id="12329" name="Line 19"/>
            <p:cNvSpPr>
              <a:spLocks noChangeShapeType="1"/>
            </p:cNvSpPr>
            <p:nvPr/>
          </p:nvSpPr>
          <p:spPr bwMode="auto">
            <a:xfrm>
              <a:off x="2457" y="1837"/>
              <a:ext cx="588" cy="1069"/>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2292" name="Line 20"/>
          <p:cNvSpPr>
            <a:spLocks noChangeShapeType="1"/>
          </p:cNvSpPr>
          <p:nvPr/>
        </p:nvSpPr>
        <p:spPr bwMode="auto">
          <a:xfrm>
            <a:off x="749300" y="4152900"/>
            <a:ext cx="57340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3" name="Line 21"/>
          <p:cNvSpPr>
            <a:spLocks noChangeShapeType="1"/>
          </p:cNvSpPr>
          <p:nvPr/>
        </p:nvSpPr>
        <p:spPr bwMode="auto">
          <a:xfrm>
            <a:off x="2360613" y="4051300"/>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4" name="Line 22"/>
          <p:cNvSpPr>
            <a:spLocks noChangeShapeType="1"/>
          </p:cNvSpPr>
          <p:nvPr/>
        </p:nvSpPr>
        <p:spPr bwMode="auto">
          <a:xfrm>
            <a:off x="2924175" y="4035425"/>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5" name="Line 23"/>
          <p:cNvSpPr>
            <a:spLocks noChangeShapeType="1"/>
          </p:cNvSpPr>
          <p:nvPr/>
        </p:nvSpPr>
        <p:spPr bwMode="auto">
          <a:xfrm>
            <a:off x="3590925" y="4051300"/>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6" name="Line 24"/>
          <p:cNvSpPr>
            <a:spLocks noChangeShapeType="1"/>
          </p:cNvSpPr>
          <p:nvPr/>
        </p:nvSpPr>
        <p:spPr bwMode="auto">
          <a:xfrm>
            <a:off x="4257675" y="4060825"/>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7" name="Line 25"/>
          <p:cNvSpPr>
            <a:spLocks noChangeShapeType="1"/>
          </p:cNvSpPr>
          <p:nvPr/>
        </p:nvSpPr>
        <p:spPr bwMode="auto">
          <a:xfrm>
            <a:off x="4806950" y="4060825"/>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8" name="Line 26"/>
          <p:cNvSpPr>
            <a:spLocks noChangeShapeType="1"/>
          </p:cNvSpPr>
          <p:nvPr/>
        </p:nvSpPr>
        <p:spPr bwMode="auto">
          <a:xfrm>
            <a:off x="5254625" y="4043363"/>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299" name="Line 27"/>
          <p:cNvSpPr>
            <a:spLocks noChangeShapeType="1"/>
          </p:cNvSpPr>
          <p:nvPr/>
        </p:nvSpPr>
        <p:spPr bwMode="auto">
          <a:xfrm>
            <a:off x="749300" y="5907088"/>
            <a:ext cx="57340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0" name="Line 28"/>
          <p:cNvSpPr>
            <a:spLocks noChangeShapeType="1"/>
          </p:cNvSpPr>
          <p:nvPr/>
        </p:nvSpPr>
        <p:spPr bwMode="auto">
          <a:xfrm>
            <a:off x="2360613" y="5805488"/>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1" name="Line 29"/>
          <p:cNvSpPr>
            <a:spLocks noChangeShapeType="1"/>
          </p:cNvSpPr>
          <p:nvPr/>
        </p:nvSpPr>
        <p:spPr bwMode="auto">
          <a:xfrm>
            <a:off x="2924175" y="5789613"/>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2" name="Line 30"/>
          <p:cNvSpPr>
            <a:spLocks noChangeShapeType="1"/>
          </p:cNvSpPr>
          <p:nvPr/>
        </p:nvSpPr>
        <p:spPr bwMode="auto">
          <a:xfrm>
            <a:off x="3590925" y="5805488"/>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3" name="Line 31"/>
          <p:cNvSpPr>
            <a:spLocks noChangeShapeType="1"/>
          </p:cNvSpPr>
          <p:nvPr/>
        </p:nvSpPr>
        <p:spPr bwMode="auto">
          <a:xfrm>
            <a:off x="4257675" y="5815013"/>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4" name="Line 32"/>
          <p:cNvSpPr>
            <a:spLocks noChangeShapeType="1"/>
          </p:cNvSpPr>
          <p:nvPr/>
        </p:nvSpPr>
        <p:spPr bwMode="auto">
          <a:xfrm>
            <a:off x="4806950" y="5815013"/>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5" name="Line 33"/>
          <p:cNvSpPr>
            <a:spLocks noChangeShapeType="1"/>
          </p:cNvSpPr>
          <p:nvPr/>
        </p:nvSpPr>
        <p:spPr bwMode="auto">
          <a:xfrm>
            <a:off x="5254625" y="5797550"/>
            <a:ext cx="0" cy="174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2306" name="Line 34"/>
          <p:cNvSpPr>
            <a:spLocks noChangeShapeType="1"/>
          </p:cNvSpPr>
          <p:nvPr/>
        </p:nvSpPr>
        <p:spPr bwMode="auto">
          <a:xfrm>
            <a:off x="2665413" y="4152900"/>
            <a:ext cx="925512" cy="175418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i-FI"/>
          </a:p>
        </p:txBody>
      </p:sp>
      <p:sp>
        <p:nvSpPr>
          <p:cNvPr id="12307" name="Line 35"/>
          <p:cNvSpPr>
            <a:spLocks noChangeShapeType="1"/>
          </p:cNvSpPr>
          <p:nvPr/>
        </p:nvSpPr>
        <p:spPr bwMode="auto">
          <a:xfrm flipH="1">
            <a:off x="3590925" y="4152900"/>
            <a:ext cx="933450" cy="175418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fi-FI"/>
          </a:p>
        </p:txBody>
      </p:sp>
      <p:sp>
        <p:nvSpPr>
          <p:cNvPr id="12308" name="Text Box 36"/>
          <p:cNvSpPr txBox="1">
            <a:spLocks noChangeArrowheads="1"/>
          </p:cNvSpPr>
          <p:nvPr/>
        </p:nvSpPr>
        <p:spPr bwMode="auto">
          <a:xfrm>
            <a:off x="6594475" y="1385888"/>
            <a:ext cx="21351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a:solidFill>
                  <a:srgbClr val="003366"/>
                </a:solidFill>
                <a:latin typeface="Tahoma" pitchFamily="34" charset="0"/>
              </a:rPr>
              <a:t>Real number</a:t>
            </a:r>
          </a:p>
          <a:p>
            <a:pPr eaLnBrk="1" hangingPunct="1"/>
            <a:r>
              <a:rPr lang="fi-FI" sz="2400">
                <a:solidFill>
                  <a:srgbClr val="003366"/>
                </a:solidFill>
                <a:latin typeface="Tahoma" pitchFamily="34" charset="0"/>
              </a:rPr>
              <a:t>of fish (B)</a:t>
            </a:r>
            <a:endParaRPr lang="en-US" sz="2400">
              <a:solidFill>
                <a:srgbClr val="003366"/>
              </a:solidFill>
              <a:latin typeface="Tahoma" pitchFamily="34" charset="0"/>
            </a:endParaRPr>
          </a:p>
        </p:txBody>
      </p:sp>
      <p:sp>
        <p:nvSpPr>
          <p:cNvPr id="12309" name="Text Box 37"/>
          <p:cNvSpPr txBox="1">
            <a:spLocks noChangeArrowheads="1"/>
          </p:cNvSpPr>
          <p:nvPr/>
        </p:nvSpPr>
        <p:spPr bwMode="auto">
          <a:xfrm>
            <a:off x="6672263" y="2865438"/>
            <a:ext cx="22002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a:solidFill>
                  <a:srgbClr val="003366"/>
                </a:solidFill>
                <a:latin typeface="Tahoma" pitchFamily="34" charset="0"/>
              </a:rPr>
              <a:t>Observations</a:t>
            </a:r>
          </a:p>
          <a:p>
            <a:pPr eaLnBrk="1" hangingPunct="1"/>
            <a:r>
              <a:rPr lang="fi-FI" sz="2400">
                <a:solidFill>
                  <a:srgbClr val="003366"/>
                </a:solidFill>
                <a:latin typeface="Tahoma" pitchFamily="34" charset="0"/>
              </a:rPr>
              <a:t>(data), A </a:t>
            </a:r>
            <a:endParaRPr lang="en-US" sz="2400">
              <a:solidFill>
                <a:srgbClr val="003366"/>
              </a:solidFill>
              <a:latin typeface="Tahoma" pitchFamily="34" charset="0"/>
            </a:endParaRPr>
          </a:p>
        </p:txBody>
      </p:sp>
      <p:sp>
        <p:nvSpPr>
          <p:cNvPr id="12310" name="Text Box 38"/>
          <p:cNvSpPr txBox="1">
            <a:spLocks noChangeArrowheads="1"/>
          </p:cNvSpPr>
          <p:nvPr/>
        </p:nvSpPr>
        <p:spPr bwMode="auto">
          <a:xfrm>
            <a:off x="6640513" y="5678488"/>
            <a:ext cx="220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dirty="0" err="1">
                <a:solidFill>
                  <a:srgbClr val="003366"/>
                </a:solidFill>
                <a:latin typeface="Tahoma" pitchFamily="34" charset="0"/>
              </a:rPr>
              <a:t>Observations</a:t>
            </a:r>
            <a:endParaRPr lang="en-US" sz="2400" dirty="0">
              <a:solidFill>
                <a:srgbClr val="003366"/>
              </a:solidFill>
              <a:latin typeface="Tahoma" pitchFamily="34" charset="0"/>
            </a:endParaRPr>
          </a:p>
        </p:txBody>
      </p:sp>
      <p:sp>
        <p:nvSpPr>
          <p:cNvPr id="12311" name="Text Box 39"/>
          <p:cNvSpPr txBox="1">
            <a:spLocks noChangeArrowheads="1"/>
          </p:cNvSpPr>
          <p:nvPr/>
        </p:nvSpPr>
        <p:spPr bwMode="auto">
          <a:xfrm>
            <a:off x="6737350" y="3983038"/>
            <a:ext cx="21351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a:solidFill>
                  <a:srgbClr val="003366"/>
                </a:solidFill>
                <a:latin typeface="Tahoma" pitchFamily="34" charset="0"/>
              </a:rPr>
              <a:t>Real number</a:t>
            </a:r>
          </a:p>
          <a:p>
            <a:pPr eaLnBrk="1" hangingPunct="1"/>
            <a:r>
              <a:rPr lang="fi-FI" sz="2400">
                <a:solidFill>
                  <a:srgbClr val="003366"/>
                </a:solidFill>
                <a:latin typeface="Tahoma" pitchFamily="34" charset="0"/>
              </a:rPr>
              <a:t>of fish (B)</a:t>
            </a:r>
            <a:endParaRPr lang="en-US" sz="2400">
              <a:solidFill>
                <a:srgbClr val="003366"/>
              </a:solidFill>
              <a:latin typeface="Tahoma" pitchFamily="34" charset="0"/>
            </a:endParaRPr>
          </a:p>
        </p:txBody>
      </p:sp>
      <p:sp>
        <p:nvSpPr>
          <p:cNvPr id="12312" name="Text Box 40"/>
          <p:cNvSpPr txBox="1">
            <a:spLocks noChangeArrowheads="1"/>
          </p:cNvSpPr>
          <p:nvPr/>
        </p:nvSpPr>
        <p:spPr bwMode="auto">
          <a:xfrm>
            <a:off x="300038" y="2271713"/>
            <a:ext cx="1614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a:solidFill>
                  <a:srgbClr val="003366"/>
                </a:solidFill>
                <a:latin typeface="Tahoma" pitchFamily="34" charset="0"/>
              </a:rPr>
              <a:t>Classical:</a:t>
            </a:r>
          </a:p>
          <a:p>
            <a:pPr eaLnBrk="1" hangingPunct="1"/>
            <a:r>
              <a:rPr lang="fi-FI" sz="2400">
                <a:solidFill>
                  <a:srgbClr val="003366"/>
                </a:solidFill>
                <a:latin typeface="Tahoma" pitchFamily="34" charset="0"/>
              </a:rPr>
              <a:t>P (A|B)</a:t>
            </a:r>
            <a:endParaRPr lang="en-US" sz="2400">
              <a:solidFill>
                <a:srgbClr val="003366"/>
              </a:solidFill>
              <a:latin typeface="Tahoma" pitchFamily="34" charset="0"/>
            </a:endParaRPr>
          </a:p>
        </p:txBody>
      </p:sp>
      <p:sp>
        <p:nvSpPr>
          <p:cNvPr id="12313" name="Text Box 41"/>
          <p:cNvSpPr txBox="1">
            <a:spLocks noChangeArrowheads="1"/>
          </p:cNvSpPr>
          <p:nvPr/>
        </p:nvSpPr>
        <p:spPr bwMode="auto">
          <a:xfrm>
            <a:off x="515938" y="4711700"/>
            <a:ext cx="13604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a:solidFill>
                  <a:srgbClr val="003366"/>
                </a:solidFill>
                <a:latin typeface="Tahoma" pitchFamily="34" charset="0"/>
              </a:rPr>
              <a:t>Bayes:</a:t>
            </a:r>
          </a:p>
          <a:p>
            <a:pPr eaLnBrk="1" hangingPunct="1"/>
            <a:r>
              <a:rPr lang="fi-FI" sz="2400">
                <a:solidFill>
                  <a:srgbClr val="003366"/>
                </a:solidFill>
                <a:latin typeface="Tahoma" pitchFamily="34" charset="0"/>
              </a:rPr>
              <a:t>P (B|A)</a:t>
            </a:r>
            <a:endParaRPr lang="en-US" sz="2400">
              <a:solidFill>
                <a:srgbClr val="003366"/>
              </a:solidFill>
              <a:latin typeface="Tahoma" pitchFamily="34" charset="0"/>
            </a:endParaRPr>
          </a:p>
        </p:txBody>
      </p:sp>
      <p:sp>
        <p:nvSpPr>
          <p:cNvPr id="2" name="TextBox 1"/>
          <p:cNvSpPr txBox="1"/>
          <p:nvPr/>
        </p:nvSpPr>
        <p:spPr>
          <a:xfrm>
            <a:off x="749300" y="6135688"/>
            <a:ext cx="7974299" cy="646331"/>
          </a:xfrm>
          <a:prstGeom prst="rect">
            <a:avLst/>
          </a:prstGeom>
          <a:noFill/>
        </p:spPr>
        <p:txBody>
          <a:bodyPr wrap="none" rtlCol="0">
            <a:spAutoFit/>
          </a:bodyPr>
          <a:lstStyle/>
          <a:p>
            <a:r>
              <a:rPr lang="fi-FI" b="1" dirty="0" err="1" smtClean="0">
                <a:solidFill>
                  <a:srgbClr val="FF0000"/>
                </a:solidFill>
              </a:rPr>
              <a:t>We</a:t>
            </a:r>
            <a:r>
              <a:rPr lang="fi-FI" b="1" dirty="0" smtClean="0">
                <a:solidFill>
                  <a:srgbClr val="FF0000"/>
                </a:solidFill>
              </a:rPr>
              <a:t> </a:t>
            </a:r>
            <a:r>
              <a:rPr lang="fi-FI" b="1" dirty="0" err="1" smtClean="0">
                <a:solidFill>
                  <a:srgbClr val="FF0000"/>
                </a:solidFill>
              </a:rPr>
              <a:t>are</a:t>
            </a:r>
            <a:r>
              <a:rPr lang="fi-FI" b="1" dirty="0" smtClean="0">
                <a:solidFill>
                  <a:srgbClr val="FF0000"/>
                </a:solidFill>
              </a:rPr>
              <a:t> </a:t>
            </a:r>
            <a:r>
              <a:rPr lang="fi-FI" b="1" dirty="0" err="1" smtClean="0">
                <a:solidFill>
                  <a:srgbClr val="FF0000"/>
                </a:solidFill>
              </a:rPr>
              <a:t>not</a:t>
            </a:r>
            <a:r>
              <a:rPr lang="fi-FI" b="1" dirty="0" smtClean="0">
                <a:solidFill>
                  <a:srgbClr val="FF0000"/>
                </a:solidFill>
              </a:rPr>
              <a:t> </a:t>
            </a:r>
            <a:r>
              <a:rPr lang="fi-FI" b="1" dirty="0" err="1" smtClean="0">
                <a:solidFill>
                  <a:srgbClr val="FF0000"/>
                </a:solidFill>
              </a:rPr>
              <a:t>interested</a:t>
            </a:r>
            <a:r>
              <a:rPr lang="fi-FI" b="1" dirty="0" smtClean="0">
                <a:solidFill>
                  <a:srgbClr val="FF0000"/>
                </a:solidFill>
              </a:rPr>
              <a:t> </a:t>
            </a:r>
            <a:r>
              <a:rPr lang="fi-FI" b="1" dirty="0" err="1" smtClean="0">
                <a:solidFill>
                  <a:srgbClr val="FF0000"/>
                </a:solidFill>
              </a:rPr>
              <a:t>about</a:t>
            </a:r>
            <a:r>
              <a:rPr lang="fi-FI" b="1" dirty="0" smtClean="0">
                <a:solidFill>
                  <a:srgbClr val="FF0000"/>
                </a:solidFill>
              </a:rPr>
              <a:t> </a:t>
            </a:r>
            <a:r>
              <a:rPr lang="fi-FI" b="1" dirty="0" err="1" smtClean="0">
                <a:solidFill>
                  <a:srgbClr val="FF0000"/>
                </a:solidFill>
              </a:rPr>
              <a:t>any</a:t>
            </a:r>
            <a:r>
              <a:rPr lang="fi-FI" b="1" dirty="0" smtClean="0">
                <a:solidFill>
                  <a:srgbClr val="FF0000"/>
                </a:solidFill>
              </a:rPr>
              <a:t> </a:t>
            </a:r>
            <a:r>
              <a:rPr lang="fi-FI" b="1" dirty="0" err="1" smtClean="0">
                <a:solidFill>
                  <a:srgbClr val="FF0000"/>
                </a:solidFill>
              </a:rPr>
              <a:t>possible</a:t>
            </a:r>
            <a:r>
              <a:rPr lang="fi-FI" b="1" dirty="0" smtClean="0">
                <a:solidFill>
                  <a:srgbClr val="FF0000"/>
                </a:solidFill>
              </a:rPr>
              <a:t> </a:t>
            </a:r>
            <a:r>
              <a:rPr lang="fi-FI" b="1" dirty="0" err="1" smtClean="0">
                <a:solidFill>
                  <a:srgbClr val="FF0000"/>
                </a:solidFill>
              </a:rPr>
              <a:t>other</a:t>
            </a:r>
            <a:r>
              <a:rPr lang="fi-FI" b="1" dirty="0" smtClean="0">
                <a:solidFill>
                  <a:srgbClr val="FF0000"/>
                </a:solidFill>
              </a:rPr>
              <a:t> data </a:t>
            </a:r>
            <a:r>
              <a:rPr lang="fi-FI" b="1" dirty="0" err="1" smtClean="0">
                <a:solidFill>
                  <a:srgbClr val="FF0000"/>
                </a:solidFill>
              </a:rPr>
              <a:t>sets</a:t>
            </a:r>
            <a:r>
              <a:rPr lang="fi-FI" b="1" dirty="0" smtClean="0">
                <a:solidFill>
                  <a:srgbClr val="FF0000"/>
                </a:solidFill>
              </a:rPr>
              <a:t> </a:t>
            </a:r>
            <a:r>
              <a:rPr lang="fi-FI" b="1" dirty="0" err="1" smtClean="0">
                <a:solidFill>
                  <a:srgbClr val="FF0000"/>
                </a:solidFill>
              </a:rPr>
              <a:t>given</a:t>
            </a:r>
            <a:r>
              <a:rPr lang="fi-FI" b="1" dirty="0" smtClean="0">
                <a:solidFill>
                  <a:srgbClr val="FF0000"/>
                </a:solidFill>
              </a:rPr>
              <a:t> the data </a:t>
            </a:r>
            <a:r>
              <a:rPr lang="fi-FI" b="1" dirty="0" err="1" smtClean="0">
                <a:solidFill>
                  <a:srgbClr val="FF0000"/>
                </a:solidFill>
              </a:rPr>
              <a:t>we</a:t>
            </a:r>
            <a:r>
              <a:rPr lang="fi-FI" b="1" dirty="0" smtClean="0">
                <a:solidFill>
                  <a:srgbClr val="FF0000"/>
                </a:solidFill>
              </a:rPr>
              <a:t> </a:t>
            </a:r>
            <a:r>
              <a:rPr lang="fi-FI" b="1" dirty="0" err="1" smtClean="0">
                <a:solidFill>
                  <a:srgbClr val="FF0000"/>
                </a:solidFill>
              </a:rPr>
              <a:t>have</a:t>
            </a:r>
            <a:r>
              <a:rPr lang="fi-FI" b="1" dirty="0" smtClean="0">
                <a:solidFill>
                  <a:srgbClr val="FF0000"/>
                </a:solidFill>
              </a:rPr>
              <a:t>. </a:t>
            </a:r>
          </a:p>
          <a:p>
            <a:r>
              <a:rPr lang="fi-FI" b="1" dirty="0" err="1" smtClean="0">
                <a:solidFill>
                  <a:srgbClr val="FF0000"/>
                </a:solidFill>
              </a:rPr>
              <a:t>Why</a:t>
            </a:r>
            <a:r>
              <a:rPr lang="fi-FI" b="1" dirty="0" smtClean="0">
                <a:solidFill>
                  <a:srgbClr val="FF0000"/>
                </a:solidFill>
              </a:rPr>
              <a:t> </a:t>
            </a:r>
            <a:r>
              <a:rPr lang="fi-FI" b="1" dirty="0" err="1" smtClean="0">
                <a:solidFill>
                  <a:srgbClr val="FF0000"/>
                </a:solidFill>
              </a:rPr>
              <a:t>calculate</a:t>
            </a:r>
            <a:r>
              <a:rPr lang="fi-FI" b="1" dirty="0" smtClean="0">
                <a:solidFill>
                  <a:srgbClr val="FF0000"/>
                </a:solidFill>
              </a:rPr>
              <a:t> p of </a:t>
            </a:r>
            <a:r>
              <a:rPr lang="fi-FI" b="1" dirty="0" err="1" smtClean="0">
                <a:solidFill>
                  <a:srgbClr val="FF0000"/>
                </a:solidFill>
              </a:rPr>
              <a:t>classital</a:t>
            </a:r>
            <a:r>
              <a:rPr lang="fi-FI" b="1" dirty="0" smtClean="0">
                <a:solidFill>
                  <a:srgbClr val="FF0000"/>
                </a:solidFill>
              </a:rPr>
              <a:t> </a:t>
            </a:r>
            <a:r>
              <a:rPr lang="fi-FI" b="1" dirty="0" err="1" smtClean="0">
                <a:solidFill>
                  <a:srgbClr val="FF0000"/>
                </a:solidFill>
              </a:rPr>
              <a:t>hypothesis</a:t>
            </a:r>
            <a:r>
              <a:rPr lang="fi-FI" b="1" dirty="0" smtClean="0">
                <a:solidFill>
                  <a:srgbClr val="FF0000"/>
                </a:solidFill>
              </a:rPr>
              <a:t> </a:t>
            </a:r>
            <a:r>
              <a:rPr lang="fi-FI" b="1" dirty="0" err="1" smtClean="0">
                <a:solidFill>
                  <a:srgbClr val="FF0000"/>
                </a:solidFill>
              </a:rPr>
              <a:t>tests</a:t>
            </a:r>
            <a:r>
              <a:rPr lang="fi-FI" b="1" dirty="0" smtClean="0">
                <a:solidFill>
                  <a:srgbClr val="FF0000"/>
                </a:solidFill>
              </a:rPr>
              <a:t>, </a:t>
            </a:r>
            <a:r>
              <a:rPr lang="fi-FI" b="1" dirty="0" err="1" smtClean="0">
                <a:solidFill>
                  <a:srgbClr val="FF0000"/>
                </a:solidFill>
              </a:rPr>
              <a:t>then</a:t>
            </a:r>
            <a:r>
              <a:rPr lang="fi-FI" b="1" dirty="0" smtClean="0">
                <a:solidFill>
                  <a:srgbClr val="FF0000"/>
                </a:solidFill>
              </a:rPr>
              <a:t>? </a:t>
            </a:r>
            <a:endParaRPr lang="fi-FI"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9540548"/>
      </p:ext>
    </p:extLst>
  </p:cSld>
  <p:clrMapOvr>
    <a:masterClrMapping/>
  </p:clrMapOvr>
  <mc:AlternateContent xmlns:mc="http://schemas.openxmlformats.org/markup-compatibility/2006">
    <mc:Choice xmlns:p14="http://schemas.microsoft.com/office/powerpoint/2010/main" Requires="p14">
      <p:transition spd="slow" p14:dur="2000" advTm="51167"/>
    </mc:Choice>
    <mc:Fallback>
      <p:transition spd="slow" advTm="5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714375" y="1000125"/>
          <a:ext cx="7602538" cy="5357813"/>
        </p:xfrm>
        <a:graphic>
          <a:graphicData uri="http://schemas.openxmlformats.org/presentationml/2006/ole">
            <mc:AlternateContent xmlns:mc="http://schemas.openxmlformats.org/markup-compatibility/2006">
              <mc:Choice xmlns:v="urn:schemas-microsoft-com:vml" Requires="v">
                <p:oleObj spid="_x0000_s3372" name="Chart" r:id="rId5" imgW="5619750" imgH="3743325" progId="Excel.Sheet.8">
                  <p:embed/>
                </p:oleObj>
              </mc:Choice>
              <mc:Fallback>
                <p:oleObj name="Chart" r:id="rId5" imgW="5619750" imgH="374332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1000125"/>
                        <a:ext cx="7602538" cy="535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Box 3"/>
          <p:cNvSpPr txBox="1">
            <a:spLocks noChangeArrowheads="1"/>
          </p:cNvSpPr>
          <p:nvPr/>
        </p:nvSpPr>
        <p:spPr bwMode="auto">
          <a:xfrm>
            <a:off x="2500313" y="35718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a:t>Prior</a:t>
            </a:r>
          </a:p>
        </p:txBody>
      </p:sp>
      <p:sp>
        <p:nvSpPr>
          <p:cNvPr id="3076" name="TextBox 4"/>
          <p:cNvSpPr txBox="1">
            <a:spLocks noChangeArrowheads="1"/>
          </p:cNvSpPr>
          <p:nvPr/>
        </p:nvSpPr>
        <p:spPr bwMode="auto">
          <a:xfrm>
            <a:off x="4929188" y="3929063"/>
            <a:ext cx="1533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dirty="0" err="1"/>
              <a:t>Likelihood</a:t>
            </a:r>
            <a:endParaRPr lang="fi-FI" dirty="0"/>
          </a:p>
        </p:txBody>
      </p:sp>
      <p:sp>
        <p:nvSpPr>
          <p:cNvPr id="3077" name="TextBox 5"/>
          <p:cNvSpPr txBox="1">
            <a:spLocks noChangeArrowheads="1"/>
          </p:cNvSpPr>
          <p:nvPr/>
        </p:nvSpPr>
        <p:spPr bwMode="auto">
          <a:xfrm>
            <a:off x="4071938" y="271462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a:t>Posterior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4028035"/>
      </p:ext>
    </p:extLst>
  </p:cSld>
  <p:clrMapOvr>
    <a:masterClrMapping/>
  </p:clrMapOvr>
  <mc:AlternateContent xmlns:mc="http://schemas.openxmlformats.org/markup-compatibility/2006">
    <mc:Choice xmlns:p14="http://schemas.microsoft.com/office/powerpoint/2010/main" Requires="p14">
      <p:transition spd="slow" p14:dur="2000" advTm="34982"/>
    </mc:Choice>
    <mc:Fallback>
      <p:transition spd="slow" advTm="3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2"/>
          </p:nvPr>
        </p:nvSpPr>
        <p:spPr bwMode="auto">
          <a:xfrm>
            <a:off x="8316913" y="6597650"/>
            <a:ext cx="503237" cy="196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fld id="{5E3D8509-3693-412F-8BB6-DCC808E2829A}" type="slidenum">
              <a:rPr lang="en-US" sz="1200">
                <a:solidFill>
                  <a:srgbClr val="898989"/>
                </a:solidFill>
              </a:rPr>
              <a:pPr eaLnBrk="1" hangingPunct="1"/>
              <a:t>23</a:t>
            </a:fld>
            <a:endParaRPr lang="en-US" sz="1200">
              <a:solidFill>
                <a:srgbClr val="898989"/>
              </a:solidFill>
            </a:endParaRPr>
          </a:p>
        </p:txBody>
      </p:sp>
      <p:grpSp>
        <p:nvGrpSpPr>
          <p:cNvPr id="13316" name="Group 4"/>
          <p:cNvGrpSpPr>
            <a:grpSpLocks/>
          </p:cNvGrpSpPr>
          <p:nvPr/>
        </p:nvGrpSpPr>
        <p:grpSpPr bwMode="auto">
          <a:xfrm>
            <a:off x="395288" y="999632"/>
            <a:ext cx="8532812" cy="5092700"/>
            <a:chOff x="612" y="751"/>
            <a:chExt cx="3901" cy="2054"/>
          </a:xfrm>
        </p:grpSpPr>
        <p:sp>
          <p:nvSpPr>
            <p:cNvPr id="13318" name="Rectangle 5"/>
            <p:cNvSpPr>
              <a:spLocks noChangeArrowheads="1"/>
            </p:cNvSpPr>
            <p:nvPr/>
          </p:nvSpPr>
          <p:spPr bwMode="auto">
            <a:xfrm>
              <a:off x="612" y="890"/>
              <a:ext cx="54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200" dirty="0" err="1"/>
                <a:t>Assessment</a:t>
              </a:r>
              <a:endParaRPr lang="fi-FI" sz="1200" dirty="0"/>
            </a:p>
            <a:p>
              <a:pPr algn="ctr"/>
              <a:r>
                <a:rPr lang="fi-FI" sz="1200" dirty="0" err="1"/>
                <a:t>year</a:t>
              </a:r>
              <a:endParaRPr lang="en-GB" sz="1200" dirty="0"/>
            </a:p>
          </p:txBody>
        </p:sp>
        <p:sp>
          <p:nvSpPr>
            <p:cNvPr id="13319" name="AutoShape 6"/>
            <p:cNvSpPr>
              <a:spLocks noChangeArrowheads="1"/>
            </p:cNvSpPr>
            <p:nvPr/>
          </p:nvSpPr>
          <p:spPr bwMode="auto">
            <a:xfrm>
              <a:off x="4150" y="1253"/>
              <a:ext cx="363" cy="1451"/>
            </a:xfrm>
            <a:prstGeom prst="downArrow">
              <a:avLst>
                <a:gd name="adj1" fmla="val 41880"/>
                <a:gd name="adj2" fmla="val 37197"/>
              </a:avLst>
            </a:prstGeom>
            <a:noFill/>
            <a:ln w="28575">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vert="eaVert" wrap="none"/>
            <a:lstStyle/>
            <a:p>
              <a:pPr algn="ctr"/>
              <a:r>
                <a:rPr lang="fi-FI" sz="1200"/>
                <a:t>Accumulation of knowledge</a:t>
              </a:r>
              <a:endParaRPr lang="en-US" sz="1200"/>
            </a:p>
          </p:txBody>
        </p:sp>
        <p:grpSp>
          <p:nvGrpSpPr>
            <p:cNvPr id="13320" name="Group 7"/>
            <p:cNvGrpSpPr>
              <a:grpSpLocks/>
            </p:cNvGrpSpPr>
            <p:nvPr/>
          </p:nvGrpSpPr>
          <p:grpSpPr bwMode="auto">
            <a:xfrm>
              <a:off x="657" y="1253"/>
              <a:ext cx="499" cy="1451"/>
              <a:chOff x="1565" y="1253"/>
              <a:chExt cx="499" cy="1451"/>
            </a:xfrm>
          </p:grpSpPr>
          <p:grpSp>
            <p:nvGrpSpPr>
              <p:cNvPr id="13381" name="Group 8"/>
              <p:cNvGrpSpPr>
                <a:grpSpLocks/>
              </p:cNvGrpSpPr>
              <p:nvPr/>
            </p:nvGrpSpPr>
            <p:grpSpPr bwMode="auto">
              <a:xfrm>
                <a:off x="1634" y="1253"/>
                <a:ext cx="362" cy="1451"/>
                <a:chOff x="1634" y="1253"/>
                <a:chExt cx="362" cy="1451"/>
              </a:xfrm>
            </p:grpSpPr>
            <p:sp>
              <p:nvSpPr>
                <p:cNvPr id="13383" name="Rectangle 9"/>
                <p:cNvSpPr>
                  <a:spLocks noChangeArrowheads="1"/>
                </p:cNvSpPr>
                <p:nvPr/>
              </p:nvSpPr>
              <p:spPr bwMode="auto">
                <a:xfrm>
                  <a:off x="1634" y="1979"/>
                  <a:ext cx="36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400"/>
                    <a:t>t + 2</a:t>
                  </a:r>
                  <a:endParaRPr lang="en-GB" sz="1400"/>
                </a:p>
              </p:txBody>
            </p:sp>
            <p:sp>
              <p:nvSpPr>
                <p:cNvPr id="13384" name="Rectangle 10"/>
                <p:cNvSpPr>
                  <a:spLocks noChangeArrowheads="1"/>
                </p:cNvSpPr>
                <p:nvPr/>
              </p:nvSpPr>
              <p:spPr bwMode="auto">
                <a:xfrm>
                  <a:off x="1634" y="2341"/>
                  <a:ext cx="36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400"/>
                    <a:t>t + 3</a:t>
                  </a:r>
                  <a:endParaRPr lang="en-GB" sz="1400"/>
                </a:p>
              </p:txBody>
            </p:sp>
            <p:sp>
              <p:nvSpPr>
                <p:cNvPr id="13385" name="Rectangle 11"/>
                <p:cNvSpPr>
                  <a:spLocks noChangeArrowheads="1"/>
                </p:cNvSpPr>
                <p:nvPr/>
              </p:nvSpPr>
              <p:spPr bwMode="auto">
                <a:xfrm>
                  <a:off x="1634" y="1253"/>
                  <a:ext cx="36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400"/>
                    <a:t>t</a:t>
                  </a:r>
                  <a:endParaRPr lang="en-GB" sz="1400"/>
                </a:p>
              </p:txBody>
            </p:sp>
            <p:sp>
              <p:nvSpPr>
                <p:cNvPr id="13386" name="Rectangle 12"/>
                <p:cNvSpPr>
                  <a:spLocks noChangeArrowheads="1"/>
                </p:cNvSpPr>
                <p:nvPr/>
              </p:nvSpPr>
              <p:spPr bwMode="auto">
                <a:xfrm>
                  <a:off x="1634" y="1616"/>
                  <a:ext cx="36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400"/>
                    <a:t>t + 1</a:t>
                  </a:r>
                  <a:endParaRPr lang="en-GB" sz="1400"/>
                </a:p>
              </p:txBody>
            </p:sp>
          </p:grpSp>
          <p:sp>
            <p:nvSpPr>
              <p:cNvPr id="13382" name="AutoShape 13"/>
              <p:cNvSpPr>
                <a:spLocks noChangeArrowheads="1"/>
              </p:cNvSpPr>
              <p:nvPr/>
            </p:nvSpPr>
            <p:spPr bwMode="auto">
              <a:xfrm>
                <a:off x="1565" y="1253"/>
                <a:ext cx="499" cy="1451"/>
              </a:xfrm>
              <a:prstGeom prst="downArrow">
                <a:avLst>
                  <a:gd name="adj1" fmla="val 61926"/>
                  <a:gd name="adj2" fmla="val 36563"/>
                </a:avLst>
              </a:prstGeom>
              <a:noFill/>
              <a:ln w="28575">
                <a:solidFill>
                  <a:srgbClr val="33CC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i-FI"/>
              </a:p>
            </p:txBody>
          </p:sp>
        </p:grpSp>
        <p:sp>
          <p:nvSpPr>
            <p:cNvPr id="13321" name="Rectangle 14"/>
            <p:cNvSpPr>
              <a:spLocks noChangeArrowheads="1"/>
            </p:cNvSpPr>
            <p:nvPr/>
          </p:nvSpPr>
          <p:spPr bwMode="auto">
            <a:xfrm>
              <a:off x="1292" y="799"/>
              <a:ext cx="498"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i-FI" sz="1200"/>
                <a:t>Type of </a:t>
              </a:r>
            </a:p>
            <a:p>
              <a:pPr algn="ctr"/>
              <a:r>
                <a:rPr lang="fi-FI" sz="1200"/>
                <a:t>Information </a:t>
              </a:r>
            </a:p>
            <a:p>
              <a:pPr algn="ctr"/>
              <a:r>
                <a:rPr lang="fi-FI" sz="1200"/>
                <a:t>coming in</a:t>
              </a:r>
              <a:endParaRPr lang="en-GB" sz="1200"/>
            </a:p>
          </p:txBody>
        </p:sp>
        <p:grpSp>
          <p:nvGrpSpPr>
            <p:cNvPr id="13322" name="Group 15"/>
            <p:cNvGrpSpPr>
              <a:grpSpLocks/>
            </p:cNvGrpSpPr>
            <p:nvPr/>
          </p:nvGrpSpPr>
          <p:grpSpPr bwMode="auto">
            <a:xfrm>
              <a:off x="1202" y="1207"/>
              <a:ext cx="680" cy="1451"/>
              <a:chOff x="1202" y="1207"/>
              <a:chExt cx="681" cy="1451"/>
            </a:xfrm>
          </p:grpSpPr>
          <p:sp>
            <p:nvSpPr>
              <p:cNvPr id="13377" name="AutoShape 16"/>
              <p:cNvSpPr>
                <a:spLocks noChangeArrowheads="1"/>
              </p:cNvSpPr>
              <p:nvPr/>
            </p:nvSpPr>
            <p:spPr bwMode="auto">
              <a:xfrm>
                <a:off x="1202" y="1207"/>
                <a:ext cx="681" cy="31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fi-FI" sz="1000"/>
                  <a:t>SSB</a:t>
                </a:r>
              </a:p>
              <a:p>
                <a:pPr algn="ctr"/>
                <a:r>
                  <a:rPr lang="fi-FI" sz="1000"/>
                  <a:t>S-R models</a:t>
                </a:r>
                <a:endParaRPr lang="en-US" sz="1000"/>
              </a:p>
            </p:txBody>
          </p:sp>
          <p:sp>
            <p:nvSpPr>
              <p:cNvPr id="13378" name="AutoShape 17"/>
              <p:cNvSpPr>
                <a:spLocks noChangeArrowheads="1"/>
              </p:cNvSpPr>
              <p:nvPr/>
            </p:nvSpPr>
            <p:spPr bwMode="auto">
              <a:xfrm>
                <a:off x="1202" y="1570"/>
                <a:ext cx="681" cy="3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fi-FI" sz="1000"/>
                  <a:t>Environmental </a:t>
                </a:r>
              </a:p>
              <a:p>
                <a:pPr algn="ctr"/>
                <a:r>
                  <a:rPr lang="fi-FI" sz="1000"/>
                  <a:t>data</a:t>
                </a:r>
              </a:p>
              <a:p>
                <a:pPr algn="ctr"/>
                <a:r>
                  <a:rPr lang="fi-FI" sz="1000"/>
                  <a:t>Yolk surveys</a:t>
                </a:r>
                <a:endParaRPr lang="en-US" sz="1000"/>
              </a:p>
            </p:txBody>
          </p:sp>
          <p:sp>
            <p:nvSpPr>
              <p:cNvPr id="13379" name="AutoShape 18"/>
              <p:cNvSpPr>
                <a:spLocks noChangeArrowheads="1"/>
              </p:cNvSpPr>
              <p:nvPr/>
            </p:nvSpPr>
            <p:spPr bwMode="auto">
              <a:xfrm>
                <a:off x="1202" y="1978"/>
                <a:ext cx="681" cy="31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fi-FI" sz="1000"/>
                  <a:t>Survey data</a:t>
                </a:r>
                <a:endParaRPr lang="en-US" sz="1000"/>
              </a:p>
            </p:txBody>
          </p:sp>
          <p:sp>
            <p:nvSpPr>
              <p:cNvPr id="13380" name="AutoShape 19"/>
              <p:cNvSpPr>
                <a:spLocks noChangeArrowheads="1"/>
              </p:cNvSpPr>
              <p:nvPr/>
            </p:nvSpPr>
            <p:spPr bwMode="auto">
              <a:xfrm>
                <a:off x="1202" y="2341"/>
                <a:ext cx="681" cy="31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fi-FI" sz="1000"/>
                  <a:t>Catch data</a:t>
                </a:r>
                <a:endParaRPr lang="en-US" sz="1000"/>
              </a:p>
            </p:txBody>
          </p:sp>
        </p:grpSp>
        <p:grpSp>
          <p:nvGrpSpPr>
            <p:cNvPr id="13323" name="Group 20"/>
            <p:cNvGrpSpPr>
              <a:grpSpLocks/>
            </p:cNvGrpSpPr>
            <p:nvPr/>
          </p:nvGrpSpPr>
          <p:grpSpPr bwMode="auto">
            <a:xfrm>
              <a:off x="2971" y="1344"/>
              <a:ext cx="136" cy="1270"/>
              <a:chOff x="3016" y="1344"/>
              <a:chExt cx="137" cy="1270"/>
            </a:xfrm>
          </p:grpSpPr>
          <p:sp>
            <p:nvSpPr>
              <p:cNvPr id="13373" name="AutoShape 21"/>
              <p:cNvSpPr>
                <a:spLocks noChangeArrowheads="1"/>
              </p:cNvSpPr>
              <p:nvPr/>
            </p:nvSpPr>
            <p:spPr bwMode="auto">
              <a:xfrm>
                <a:off x="3016" y="1344"/>
                <a:ext cx="137" cy="136"/>
              </a:xfrm>
              <a:prstGeom prst="rightArrow">
                <a:avLst>
                  <a:gd name="adj1" fmla="val 50000"/>
                  <a:gd name="adj2" fmla="val 25184"/>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800"/>
              </a:p>
            </p:txBody>
          </p:sp>
          <p:sp>
            <p:nvSpPr>
              <p:cNvPr id="13374" name="AutoShape 22"/>
              <p:cNvSpPr>
                <a:spLocks noChangeArrowheads="1"/>
              </p:cNvSpPr>
              <p:nvPr/>
            </p:nvSpPr>
            <p:spPr bwMode="auto">
              <a:xfrm>
                <a:off x="3016" y="1706"/>
                <a:ext cx="137" cy="136"/>
              </a:xfrm>
              <a:prstGeom prst="rightArrow">
                <a:avLst>
                  <a:gd name="adj1" fmla="val 50000"/>
                  <a:gd name="adj2" fmla="val 25184"/>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800"/>
              </a:p>
            </p:txBody>
          </p:sp>
          <p:sp>
            <p:nvSpPr>
              <p:cNvPr id="13375" name="AutoShape 23"/>
              <p:cNvSpPr>
                <a:spLocks noChangeArrowheads="1"/>
              </p:cNvSpPr>
              <p:nvPr/>
            </p:nvSpPr>
            <p:spPr bwMode="auto">
              <a:xfrm>
                <a:off x="3016" y="2069"/>
                <a:ext cx="137" cy="136"/>
              </a:xfrm>
              <a:prstGeom prst="rightArrow">
                <a:avLst>
                  <a:gd name="adj1" fmla="val 50000"/>
                  <a:gd name="adj2" fmla="val 25184"/>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800"/>
              </a:p>
            </p:txBody>
          </p:sp>
          <p:sp>
            <p:nvSpPr>
              <p:cNvPr id="13376" name="AutoShape 24"/>
              <p:cNvSpPr>
                <a:spLocks noChangeArrowheads="1"/>
              </p:cNvSpPr>
              <p:nvPr/>
            </p:nvSpPr>
            <p:spPr bwMode="auto">
              <a:xfrm>
                <a:off x="3016" y="2478"/>
                <a:ext cx="137" cy="136"/>
              </a:xfrm>
              <a:prstGeom prst="rightArrow">
                <a:avLst>
                  <a:gd name="adj1" fmla="val 50000"/>
                  <a:gd name="adj2" fmla="val 25184"/>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800"/>
              </a:p>
            </p:txBody>
          </p:sp>
        </p:grpSp>
        <p:sp>
          <p:nvSpPr>
            <p:cNvPr id="13324" name="Text Box 25"/>
            <p:cNvSpPr txBox="1">
              <a:spLocks noChangeArrowheads="1"/>
            </p:cNvSpPr>
            <p:nvPr/>
          </p:nvSpPr>
          <p:spPr bwMode="auto">
            <a:xfrm rot="-5400000">
              <a:off x="3582" y="413"/>
              <a:ext cx="234"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08000" tIns="10800" rIns="108000" bIns="10800">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200"/>
                <a:t>Estimate of the year class t size with all available information</a:t>
              </a:r>
              <a:endParaRPr lang="en-GB" sz="1200"/>
            </a:p>
          </p:txBody>
        </p:sp>
        <p:grpSp>
          <p:nvGrpSpPr>
            <p:cNvPr id="13325" name="Group 26"/>
            <p:cNvGrpSpPr>
              <a:grpSpLocks/>
            </p:cNvGrpSpPr>
            <p:nvPr/>
          </p:nvGrpSpPr>
          <p:grpSpPr bwMode="auto">
            <a:xfrm>
              <a:off x="3152" y="1254"/>
              <a:ext cx="998" cy="1551"/>
              <a:chOff x="3152" y="1253"/>
              <a:chExt cx="998" cy="1551"/>
            </a:xfrm>
          </p:grpSpPr>
          <p:grpSp>
            <p:nvGrpSpPr>
              <p:cNvPr id="13349" name="Group 27"/>
              <p:cNvGrpSpPr>
                <a:grpSpLocks/>
              </p:cNvGrpSpPr>
              <p:nvPr/>
            </p:nvGrpSpPr>
            <p:grpSpPr bwMode="auto">
              <a:xfrm>
                <a:off x="3152" y="1253"/>
                <a:ext cx="953" cy="273"/>
                <a:chOff x="3152" y="1253"/>
                <a:chExt cx="953" cy="273"/>
              </a:xfrm>
            </p:grpSpPr>
            <p:grpSp>
              <p:nvGrpSpPr>
                <p:cNvPr id="13369" name="Group 28"/>
                <p:cNvGrpSpPr>
                  <a:grpSpLocks/>
                </p:cNvGrpSpPr>
                <p:nvPr/>
              </p:nvGrpSpPr>
              <p:grpSpPr bwMode="auto">
                <a:xfrm>
                  <a:off x="3152" y="1253"/>
                  <a:ext cx="952" cy="273"/>
                  <a:chOff x="3470" y="1253"/>
                  <a:chExt cx="952" cy="317"/>
                </a:xfrm>
              </p:grpSpPr>
              <p:sp>
                <p:nvSpPr>
                  <p:cNvPr id="13371" name="Line 29"/>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72" name="Line 30"/>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70" name="Freeform 31"/>
                <p:cNvSpPr>
                  <a:spLocks/>
                </p:cNvSpPr>
                <p:nvPr/>
              </p:nvSpPr>
              <p:spPr bwMode="auto">
                <a:xfrm>
                  <a:off x="3243" y="1389"/>
                  <a:ext cx="862" cy="91"/>
                </a:xfrm>
                <a:custGeom>
                  <a:avLst/>
                  <a:gdLst>
                    <a:gd name="T0" fmla="*/ 0 w 772"/>
                    <a:gd name="T1" fmla="*/ 91 h 91"/>
                    <a:gd name="T2" fmla="*/ 851 w 772"/>
                    <a:gd name="T3" fmla="*/ 45 h 91"/>
                    <a:gd name="T4" fmla="*/ 1912 w 772"/>
                    <a:gd name="T5" fmla="*/ 0 h 91"/>
                    <a:gd name="T6" fmla="*/ 2762 w 772"/>
                    <a:gd name="T7" fmla="*/ 45 h 91"/>
                    <a:gd name="T8" fmla="*/ 3613 w 772"/>
                    <a:gd name="T9" fmla="*/ 91 h 91"/>
                    <a:gd name="T10" fmla="*/ 0 60000 65536"/>
                    <a:gd name="T11" fmla="*/ 0 60000 65536"/>
                    <a:gd name="T12" fmla="*/ 0 60000 65536"/>
                    <a:gd name="T13" fmla="*/ 0 60000 65536"/>
                    <a:gd name="T14" fmla="*/ 0 60000 65536"/>
                    <a:gd name="T15" fmla="*/ 0 w 772"/>
                    <a:gd name="T16" fmla="*/ 0 h 91"/>
                    <a:gd name="T17" fmla="*/ 772 w 772"/>
                    <a:gd name="T18" fmla="*/ 91 h 91"/>
                  </a:gdLst>
                  <a:ahLst/>
                  <a:cxnLst>
                    <a:cxn ang="T10">
                      <a:pos x="T0" y="T1"/>
                    </a:cxn>
                    <a:cxn ang="T11">
                      <a:pos x="T2" y="T3"/>
                    </a:cxn>
                    <a:cxn ang="T12">
                      <a:pos x="T4" y="T5"/>
                    </a:cxn>
                    <a:cxn ang="T13">
                      <a:pos x="T6" y="T7"/>
                    </a:cxn>
                    <a:cxn ang="T14">
                      <a:pos x="T8" y="T9"/>
                    </a:cxn>
                  </a:cxnLst>
                  <a:rect l="T15" t="T16" r="T17" b="T18"/>
                  <a:pathLst>
                    <a:path w="772" h="91">
                      <a:moveTo>
                        <a:pt x="0" y="91"/>
                      </a:moveTo>
                      <a:cubicBezTo>
                        <a:pt x="57" y="75"/>
                        <a:pt x="114" y="60"/>
                        <a:pt x="182" y="45"/>
                      </a:cubicBezTo>
                      <a:cubicBezTo>
                        <a:pt x="250" y="30"/>
                        <a:pt x="341" y="0"/>
                        <a:pt x="409" y="0"/>
                      </a:cubicBezTo>
                      <a:cubicBezTo>
                        <a:pt x="477" y="0"/>
                        <a:pt x="530" y="30"/>
                        <a:pt x="590" y="45"/>
                      </a:cubicBezTo>
                      <a:cubicBezTo>
                        <a:pt x="650" y="60"/>
                        <a:pt x="711" y="75"/>
                        <a:pt x="772" y="91"/>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3350" name="Group 32"/>
              <p:cNvGrpSpPr>
                <a:grpSpLocks/>
              </p:cNvGrpSpPr>
              <p:nvPr/>
            </p:nvGrpSpPr>
            <p:grpSpPr bwMode="auto">
              <a:xfrm>
                <a:off x="3152" y="2341"/>
                <a:ext cx="952" cy="363"/>
                <a:chOff x="3152" y="2341"/>
                <a:chExt cx="952" cy="363"/>
              </a:xfrm>
            </p:grpSpPr>
            <p:grpSp>
              <p:nvGrpSpPr>
                <p:cNvPr id="13365" name="Group 33"/>
                <p:cNvGrpSpPr>
                  <a:grpSpLocks/>
                </p:cNvGrpSpPr>
                <p:nvPr/>
              </p:nvGrpSpPr>
              <p:grpSpPr bwMode="auto">
                <a:xfrm>
                  <a:off x="3152" y="2432"/>
                  <a:ext cx="952" cy="272"/>
                  <a:chOff x="3470" y="1253"/>
                  <a:chExt cx="952" cy="317"/>
                </a:xfrm>
              </p:grpSpPr>
              <p:sp>
                <p:nvSpPr>
                  <p:cNvPr id="13367" name="Line 34"/>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68" name="Line 35"/>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66" name="Freeform 36"/>
                <p:cNvSpPr>
                  <a:spLocks/>
                </p:cNvSpPr>
                <p:nvPr/>
              </p:nvSpPr>
              <p:spPr bwMode="auto">
                <a:xfrm>
                  <a:off x="3560" y="2341"/>
                  <a:ext cx="272" cy="357"/>
                </a:xfrm>
                <a:custGeom>
                  <a:avLst/>
                  <a:gdLst>
                    <a:gd name="T0" fmla="*/ 0 w 772"/>
                    <a:gd name="T1" fmla="*/ 25590 h 257"/>
                    <a:gd name="T2" fmla="*/ 0 w 772"/>
                    <a:gd name="T3" fmla="*/ 21087 h 257"/>
                    <a:gd name="T4" fmla="*/ 0 w 772"/>
                    <a:gd name="T5" fmla="*/ 3025 h 257"/>
                    <a:gd name="T6" fmla="*/ 0 w 772"/>
                    <a:gd name="T7" fmla="*/ 3025 h 257"/>
                    <a:gd name="T8" fmla="*/ 0 w 772"/>
                    <a:gd name="T9" fmla="*/ 21087 h 257"/>
                    <a:gd name="T10" fmla="*/ 0 60000 65536"/>
                    <a:gd name="T11" fmla="*/ 0 60000 65536"/>
                    <a:gd name="T12" fmla="*/ 0 60000 65536"/>
                    <a:gd name="T13" fmla="*/ 0 60000 65536"/>
                    <a:gd name="T14" fmla="*/ 0 60000 65536"/>
                    <a:gd name="T15" fmla="*/ 0 w 772"/>
                    <a:gd name="T16" fmla="*/ 0 h 257"/>
                    <a:gd name="T17" fmla="*/ 772 w 772"/>
                    <a:gd name="T18" fmla="*/ 257 h 257"/>
                  </a:gdLst>
                  <a:ahLst/>
                  <a:cxnLst>
                    <a:cxn ang="T10">
                      <a:pos x="T0" y="T1"/>
                    </a:cxn>
                    <a:cxn ang="T11">
                      <a:pos x="T2" y="T3"/>
                    </a:cxn>
                    <a:cxn ang="T12">
                      <a:pos x="T4" y="T5"/>
                    </a:cxn>
                    <a:cxn ang="T13">
                      <a:pos x="T6" y="T7"/>
                    </a:cxn>
                    <a:cxn ang="T14">
                      <a:pos x="T8" y="T9"/>
                    </a:cxn>
                  </a:cxnLst>
                  <a:rect l="T15" t="T16" r="T17" b="T18"/>
                  <a:pathLst>
                    <a:path w="772" h="257">
                      <a:moveTo>
                        <a:pt x="0" y="257"/>
                      </a:moveTo>
                      <a:cubicBezTo>
                        <a:pt x="57" y="253"/>
                        <a:pt x="114" y="250"/>
                        <a:pt x="182" y="212"/>
                      </a:cubicBezTo>
                      <a:cubicBezTo>
                        <a:pt x="250" y="174"/>
                        <a:pt x="341" y="60"/>
                        <a:pt x="409" y="30"/>
                      </a:cubicBezTo>
                      <a:cubicBezTo>
                        <a:pt x="477" y="0"/>
                        <a:pt x="530" y="0"/>
                        <a:pt x="590" y="30"/>
                      </a:cubicBezTo>
                      <a:cubicBezTo>
                        <a:pt x="650" y="60"/>
                        <a:pt x="727" y="174"/>
                        <a:pt x="772" y="21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3351" name="Group 37"/>
              <p:cNvGrpSpPr>
                <a:grpSpLocks/>
              </p:cNvGrpSpPr>
              <p:nvPr/>
            </p:nvGrpSpPr>
            <p:grpSpPr bwMode="auto">
              <a:xfrm>
                <a:off x="3152" y="1979"/>
                <a:ext cx="907" cy="317"/>
                <a:chOff x="3152" y="1979"/>
                <a:chExt cx="907" cy="317"/>
              </a:xfrm>
            </p:grpSpPr>
            <p:grpSp>
              <p:nvGrpSpPr>
                <p:cNvPr id="13361" name="Group 38"/>
                <p:cNvGrpSpPr>
                  <a:grpSpLocks/>
                </p:cNvGrpSpPr>
                <p:nvPr/>
              </p:nvGrpSpPr>
              <p:grpSpPr bwMode="auto">
                <a:xfrm>
                  <a:off x="3152" y="1979"/>
                  <a:ext cx="907" cy="317"/>
                  <a:chOff x="3470" y="1253"/>
                  <a:chExt cx="952" cy="317"/>
                </a:xfrm>
              </p:grpSpPr>
              <p:sp>
                <p:nvSpPr>
                  <p:cNvPr id="13363" name="Line 39"/>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64" name="Line 40"/>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62" name="Freeform 41"/>
                <p:cNvSpPr>
                  <a:spLocks/>
                </p:cNvSpPr>
                <p:nvPr/>
              </p:nvSpPr>
              <p:spPr bwMode="auto">
                <a:xfrm>
                  <a:off x="3455" y="2024"/>
                  <a:ext cx="423" cy="272"/>
                </a:xfrm>
                <a:custGeom>
                  <a:avLst/>
                  <a:gdLst>
                    <a:gd name="T0" fmla="*/ 0 w 772"/>
                    <a:gd name="T1" fmla="*/ 30881 h 189"/>
                    <a:gd name="T2" fmla="*/ 1 w 772"/>
                    <a:gd name="T3" fmla="*/ 23349 h 189"/>
                    <a:gd name="T4" fmla="*/ 1 w 772"/>
                    <a:gd name="T5" fmla="*/ 1098 h 189"/>
                    <a:gd name="T6" fmla="*/ 1 w 772"/>
                    <a:gd name="T7" fmla="*/ 15989 h 189"/>
                    <a:gd name="T8" fmla="*/ 1 w 772"/>
                    <a:gd name="T9" fmla="*/ 23349 h 189"/>
                    <a:gd name="T10" fmla="*/ 0 60000 65536"/>
                    <a:gd name="T11" fmla="*/ 0 60000 65536"/>
                    <a:gd name="T12" fmla="*/ 0 60000 65536"/>
                    <a:gd name="T13" fmla="*/ 0 60000 65536"/>
                    <a:gd name="T14" fmla="*/ 0 60000 65536"/>
                    <a:gd name="T15" fmla="*/ 0 w 772"/>
                    <a:gd name="T16" fmla="*/ 0 h 189"/>
                    <a:gd name="T17" fmla="*/ 772 w 772"/>
                    <a:gd name="T18" fmla="*/ 189 h 189"/>
                  </a:gdLst>
                  <a:ahLst/>
                  <a:cxnLst>
                    <a:cxn ang="T10">
                      <a:pos x="T0" y="T1"/>
                    </a:cxn>
                    <a:cxn ang="T11">
                      <a:pos x="T2" y="T3"/>
                    </a:cxn>
                    <a:cxn ang="T12">
                      <a:pos x="T4" y="T5"/>
                    </a:cxn>
                    <a:cxn ang="T13">
                      <a:pos x="T6" y="T7"/>
                    </a:cxn>
                    <a:cxn ang="T14">
                      <a:pos x="T8" y="T9"/>
                    </a:cxn>
                  </a:cxnLst>
                  <a:rect l="T15" t="T16" r="T17" b="T18"/>
                  <a:pathLst>
                    <a:path w="772" h="189">
                      <a:moveTo>
                        <a:pt x="0" y="189"/>
                      </a:moveTo>
                      <a:cubicBezTo>
                        <a:pt x="57" y="181"/>
                        <a:pt x="114" y="173"/>
                        <a:pt x="182" y="143"/>
                      </a:cubicBezTo>
                      <a:cubicBezTo>
                        <a:pt x="250" y="113"/>
                        <a:pt x="334" y="14"/>
                        <a:pt x="409" y="7"/>
                      </a:cubicBezTo>
                      <a:cubicBezTo>
                        <a:pt x="484" y="0"/>
                        <a:pt x="574" y="75"/>
                        <a:pt x="635" y="98"/>
                      </a:cubicBezTo>
                      <a:cubicBezTo>
                        <a:pt x="696" y="121"/>
                        <a:pt x="742" y="136"/>
                        <a:pt x="772" y="143"/>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sp>
            <p:nvSpPr>
              <p:cNvPr id="13352" name="AutoShape 42"/>
              <p:cNvSpPr>
                <a:spLocks noChangeArrowheads="1"/>
              </p:cNvSpPr>
              <p:nvPr/>
            </p:nvSpPr>
            <p:spPr bwMode="auto">
              <a:xfrm>
                <a:off x="3606" y="1525"/>
                <a:ext cx="136" cy="136"/>
              </a:xfrm>
              <a:prstGeom prst="downArrow">
                <a:avLst>
                  <a:gd name="adj1" fmla="val 50000"/>
                  <a:gd name="adj2" fmla="val 25000"/>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i-FI"/>
              </a:p>
            </p:txBody>
          </p:sp>
          <p:sp>
            <p:nvSpPr>
              <p:cNvPr id="13353" name="AutoShape 43"/>
              <p:cNvSpPr>
                <a:spLocks noChangeArrowheads="1"/>
              </p:cNvSpPr>
              <p:nvPr/>
            </p:nvSpPr>
            <p:spPr bwMode="auto">
              <a:xfrm>
                <a:off x="3606" y="1888"/>
                <a:ext cx="136" cy="136"/>
              </a:xfrm>
              <a:prstGeom prst="downArrow">
                <a:avLst>
                  <a:gd name="adj1" fmla="val 50000"/>
                  <a:gd name="adj2" fmla="val 25000"/>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i-FI"/>
              </a:p>
            </p:txBody>
          </p:sp>
          <p:sp>
            <p:nvSpPr>
              <p:cNvPr id="13354" name="AutoShape 44"/>
              <p:cNvSpPr>
                <a:spLocks noChangeArrowheads="1"/>
              </p:cNvSpPr>
              <p:nvPr/>
            </p:nvSpPr>
            <p:spPr bwMode="auto">
              <a:xfrm>
                <a:off x="3606" y="2296"/>
                <a:ext cx="136" cy="136"/>
              </a:xfrm>
              <a:prstGeom prst="downArrow">
                <a:avLst>
                  <a:gd name="adj1" fmla="val 50000"/>
                  <a:gd name="adj2" fmla="val 25000"/>
                </a:avLst>
              </a:prstGeom>
              <a:noFill/>
              <a:ln w="1905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i-FI"/>
              </a:p>
            </p:txBody>
          </p:sp>
          <p:sp>
            <p:nvSpPr>
              <p:cNvPr id="13355" name="Text Box 45"/>
              <p:cNvSpPr txBox="1">
                <a:spLocks noChangeArrowheads="1"/>
              </p:cNvSpPr>
              <p:nvPr/>
            </p:nvSpPr>
            <p:spPr bwMode="auto">
              <a:xfrm>
                <a:off x="3198" y="2705"/>
                <a:ext cx="952"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000"/>
                  <a:t>Number of individuals</a:t>
                </a:r>
                <a:endParaRPr lang="en-US" sz="1000"/>
              </a:p>
            </p:txBody>
          </p:sp>
          <p:grpSp>
            <p:nvGrpSpPr>
              <p:cNvPr id="13356" name="Group 46"/>
              <p:cNvGrpSpPr>
                <a:grpSpLocks/>
              </p:cNvGrpSpPr>
              <p:nvPr/>
            </p:nvGrpSpPr>
            <p:grpSpPr bwMode="auto">
              <a:xfrm>
                <a:off x="3152" y="1661"/>
                <a:ext cx="952" cy="226"/>
                <a:chOff x="3152" y="1661"/>
                <a:chExt cx="952" cy="226"/>
              </a:xfrm>
            </p:grpSpPr>
            <p:grpSp>
              <p:nvGrpSpPr>
                <p:cNvPr id="13357" name="Group 47"/>
                <p:cNvGrpSpPr>
                  <a:grpSpLocks/>
                </p:cNvGrpSpPr>
                <p:nvPr/>
              </p:nvGrpSpPr>
              <p:grpSpPr bwMode="auto">
                <a:xfrm>
                  <a:off x="3152" y="1661"/>
                  <a:ext cx="952" cy="226"/>
                  <a:chOff x="3152" y="1616"/>
                  <a:chExt cx="952" cy="317"/>
                </a:xfrm>
              </p:grpSpPr>
              <p:sp>
                <p:nvSpPr>
                  <p:cNvPr id="13359" name="Line 48"/>
                  <p:cNvSpPr>
                    <a:spLocks noChangeShapeType="1"/>
                  </p:cNvSpPr>
                  <p:nvPr/>
                </p:nvSpPr>
                <p:spPr bwMode="auto">
                  <a:xfrm>
                    <a:off x="3152" y="1616"/>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60" name="Line 49"/>
                  <p:cNvSpPr>
                    <a:spLocks noChangeShapeType="1"/>
                  </p:cNvSpPr>
                  <p:nvPr/>
                </p:nvSpPr>
                <p:spPr bwMode="auto">
                  <a:xfrm>
                    <a:off x="3152" y="1933"/>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58" name="Freeform 50"/>
                <p:cNvSpPr>
                  <a:spLocks/>
                </p:cNvSpPr>
                <p:nvPr/>
              </p:nvSpPr>
              <p:spPr bwMode="auto">
                <a:xfrm>
                  <a:off x="3379" y="1706"/>
                  <a:ext cx="590" cy="136"/>
                </a:xfrm>
                <a:custGeom>
                  <a:avLst/>
                  <a:gdLst>
                    <a:gd name="T0" fmla="*/ 0 w 499"/>
                    <a:gd name="T1" fmla="*/ 136 h 136"/>
                    <a:gd name="T2" fmla="*/ 3311 w 499"/>
                    <a:gd name="T3" fmla="*/ 0 h 136"/>
                    <a:gd name="T4" fmla="*/ 5208 w 499"/>
                    <a:gd name="T5" fmla="*/ 136 h 136"/>
                    <a:gd name="T6" fmla="*/ 0 60000 65536"/>
                    <a:gd name="T7" fmla="*/ 0 60000 65536"/>
                    <a:gd name="T8" fmla="*/ 0 60000 65536"/>
                    <a:gd name="T9" fmla="*/ 0 w 499"/>
                    <a:gd name="T10" fmla="*/ 0 h 136"/>
                    <a:gd name="T11" fmla="*/ 499 w 499"/>
                    <a:gd name="T12" fmla="*/ 136 h 136"/>
                  </a:gdLst>
                  <a:ahLst/>
                  <a:cxnLst>
                    <a:cxn ang="T6">
                      <a:pos x="T0" y="T1"/>
                    </a:cxn>
                    <a:cxn ang="T7">
                      <a:pos x="T2" y="T3"/>
                    </a:cxn>
                    <a:cxn ang="T8">
                      <a:pos x="T4" y="T5"/>
                    </a:cxn>
                  </a:cxnLst>
                  <a:rect l="T9" t="T10" r="T11" b="T12"/>
                  <a:pathLst>
                    <a:path w="499" h="136">
                      <a:moveTo>
                        <a:pt x="0" y="136"/>
                      </a:moveTo>
                      <a:cubicBezTo>
                        <a:pt x="117" y="68"/>
                        <a:pt x="234" y="0"/>
                        <a:pt x="317" y="0"/>
                      </a:cubicBezTo>
                      <a:cubicBezTo>
                        <a:pt x="400" y="0"/>
                        <a:pt x="469" y="113"/>
                        <a:pt x="499" y="136"/>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sp>
          <p:nvSpPr>
            <p:cNvPr id="13326" name="Text Box 51"/>
            <p:cNvSpPr txBox="1">
              <a:spLocks noChangeArrowheads="1"/>
            </p:cNvSpPr>
            <p:nvPr/>
          </p:nvSpPr>
          <p:spPr bwMode="auto">
            <a:xfrm rot="-5400000">
              <a:off x="2357" y="369"/>
              <a:ext cx="235"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08000" tIns="10800" rIns="108000" bIns="10800">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200"/>
                <a:t>Estimate of the year class t size with this data only</a:t>
              </a:r>
              <a:endParaRPr lang="en-GB" sz="1200"/>
            </a:p>
          </p:txBody>
        </p:sp>
        <p:grpSp>
          <p:nvGrpSpPr>
            <p:cNvPr id="13327" name="Group 52"/>
            <p:cNvGrpSpPr>
              <a:grpSpLocks/>
            </p:cNvGrpSpPr>
            <p:nvPr/>
          </p:nvGrpSpPr>
          <p:grpSpPr bwMode="auto">
            <a:xfrm>
              <a:off x="1882" y="1253"/>
              <a:ext cx="998" cy="1551"/>
              <a:chOff x="1973" y="1254"/>
              <a:chExt cx="998" cy="1551"/>
            </a:xfrm>
          </p:grpSpPr>
          <p:grpSp>
            <p:nvGrpSpPr>
              <p:cNvPr id="13328" name="Group 53"/>
              <p:cNvGrpSpPr>
                <a:grpSpLocks/>
              </p:cNvGrpSpPr>
              <p:nvPr/>
            </p:nvGrpSpPr>
            <p:grpSpPr bwMode="auto">
              <a:xfrm>
                <a:off x="1973" y="1254"/>
                <a:ext cx="952" cy="273"/>
                <a:chOff x="1973" y="1253"/>
                <a:chExt cx="952" cy="273"/>
              </a:xfrm>
            </p:grpSpPr>
            <p:grpSp>
              <p:nvGrpSpPr>
                <p:cNvPr id="13345" name="Group 54"/>
                <p:cNvGrpSpPr>
                  <a:grpSpLocks/>
                </p:cNvGrpSpPr>
                <p:nvPr/>
              </p:nvGrpSpPr>
              <p:grpSpPr bwMode="auto">
                <a:xfrm>
                  <a:off x="1973" y="1253"/>
                  <a:ext cx="952" cy="273"/>
                  <a:chOff x="3470" y="1253"/>
                  <a:chExt cx="952" cy="317"/>
                </a:xfrm>
              </p:grpSpPr>
              <p:sp>
                <p:nvSpPr>
                  <p:cNvPr id="13347" name="Line 55"/>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48" name="Line 56"/>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46" name="Freeform 57"/>
                <p:cNvSpPr>
                  <a:spLocks/>
                </p:cNvSpPr>
                <p:nvPr/>
              </p:nvSpPr>
              <p:spPr bwMode="auto">
                <a:xfrm>
                  <a:off x="2064" y="1389"/>
                  <a:ext cx="861" cy="91"/>
                </a:xfrm>
                <a:custGeom>
                  <a:avLst/>
                  <a:gdLst>
                    <a:gd name="T0" fmla="*/ 0 w 772"/>
                    <a:gd name="T1" fmla="*/ 91 h 91"/>
                    <a:gd name="T2" fmla="*/ 834 w 772"/>
                    <a:gd name="T3" fmla="*/ 45 h 91"/>
                    <a:gd name="T4" fmla="*/ 1885 w 772"/>
                    <a:gd name="T5" fmla="*/ 0 h 91"/>
                    <a:gd name="T6" fmla="*/ 2719 w 772"/>
                    <a:gd name="T7" fmla="*/ 45 h 91"/>
                    <a:gd name="T8" fmla="*/ 3558 w 772"/>
                    <a:gd name="T9" fmla="*/ 91 h 91"/>
                    <a:gd name="T10" fmla="*/ 0 60000 65536"/>
                    <a:gd name="T11" fmla="*/ 0 60000 65536"/>
                    <a:gd name="T12" fmla="*/ 0 60000 65536"/>
                    <a:gd name="T13" fmla="*/ 0 60000 65536"/>
                    <a:gd name="T14" fmla="*/ 0 60000 65536"/>
                    <a:gd name="T15" fmla="*/ 0 w 772"/>
                    <a:gd name="T16" fmla="*/ 0 h 91"/>
                    <a:gd name="T17" fmla="*/ 772 w 772"/>
                    <a:gd name="T18" fmla="*/ 91 h 91"/>
                  </a:gdLst>
                  <a:ahLst/>
                  <a:cxnLst>
                    <a:cxn ang="T10">
                      <a:pos x="T0" y="T1"/>
                    </a:cxn>
                    <a:cxn ang="T11">
                      <a:pos x="T2" y="T3"/>
                    </a:cxn>
                    <a:cxn ang="T12">
                      <a:pos x="T4" y="T5"/>
                    </a:cxn>
                    <a:cxn ang="T13">
                      <a:pos x="T6" y="T7"/>
                    </a:cxn>
                    <a:cxn ang="T14">
                      <a:pos x="T8" y="T9"/>
                    </a:cxn>
                  </a:cxnLst>
                  <a:rect l="T15" t="T16" r="T17" b="T18"/>
                  <a:pathLst>
                    <a:path w="772" h="91">
                      <a:moveTo>
                        <a:pt x="0" y="91"/>
                      </a:moveTo>
                      <a:cubicBezTo>
                        <a:pt x="57" y="75"/>
                        <a:pt x="114" y="60"/>
                        <a:pt x="182" y="45"/>
                      </a:cubicBezTo>
                      <a:cubicBezTo>
                        <a:pt x="250" y="30"/>
                        <a:pt x="341" y="0"/>
                        <a:pt x="409" y="0"/>
                      </a:cubicBezTo>
                      <a:cubicBezTo>
                        <a:pt x="477" y="0"/>
                        <a:pt x="530" y="30"/>
                        <a:pt x="590" y="45"/>
                      </a:cubicBezTo>
                      <a:cubicBezTo>
                        <a:pt x="650" y="60"/>
                        <a:pt x="711" y="75"/>
                        <a:pt x="772" y="91"/>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3329" name="Group 58"/>
              <p:cNvGrpSpPr>
                <a:grpSpLocks/>
              </p:cNvGrpSpPr>
              <p:nvPr/>
            </p:nvGrpSpPr>
            <p:grpSpPr bwMode="auto">
              <a:xfrm>
                <a:off x="1973" y="1617"/>
                <a:ext cx="952" cy="272"/>
                <a:chOff x="1973" y="1616"/>
                <a:chExt cx="952" cy="272"/>
              </a:xfrm>
            </p:grpSpPr>
            <p:grpSp>
              <p:nvGrpSpPr>
                <p:cNvPr id="13341" name="Group 59"/>
                <p:cNvGrpSpPr>
                  <a:grpSpLocks/>
                </p:cNvGrpSpPr>
                <p:nvPr/>
              </p:nvGrpSpPr>
              <p:grpSpPr bwMode="auto">
                <a:xfrm>
                  <a:off x="1973" y="1616"/>
                  <a:ext cx="952" cy="272"/>
                  <a:chOff x="1973" y="1616"/>
                  <a:chExt cx="952" cy="272"/>
                </a:xfrm>
              </p:grpSpPr>
              <p:sp>
                <p:nvSpPr>
                  <p:cNvPr id="13343" name="Line 60"/>
                  <p:cNvSpPr>
                    <a:spLocks noChangeShapeType="1"/>
                  </p:cNvSpPr>
                  <p:nvPr/>
                </p:nvSpPr>
                <p:spPr bwMode="auto">
                  <a:xfrm>
                    <a:off x="1973" y="1616"/>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44" name="Line 61"/>
                  <p:cNvSpPr>
                    <a:spLocks noChangeShapeType="1"/>
                  </p:cNvSpPr>
                  <p:nvPr/>
                </p:nvSpPr>
                <p:spPr bwMode="auto">
                  <a:xfrm>
                    <a:off x="1973" y="1888"/>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42" name="Freeform 62"/>
                <p:cNvSpPr>
                  <a:spLocks/>
                </p:cNvSpPr>
                <p:nvPr/>
              </p:nvSpPr>
              <p:spPr bwMode="auto">
                <a:xfrm>
                  <a:off x="2109" y="1699"/>
                  <a:ext cx="726" cy="143"/>
                </a:xfrm>
                <a:custGeom>
                  <a:avLst/>
                  <a:gdLst>
                    <a:gd name="T0" fmla="*/ 0 w 726"/>
                    <a:gd name="T1" fmla="*/ 143 h 143"/>
                    <a:gd name="T2" fmla="*/ 227 w 726"/>
                    <a:gd name="T3" fmla="*/ 98 h 143"/>
                    <a:gd name="T4" fmla="*/ 453 w 726"/>
                    <a:gd name="T5" fmla="*/ 7 h 143"/>
                    <a:gd name="T6" fmla="*/ 726 w 726"/>
                    <a:gd name="T7" fmla="*/ 143 h 143"/>
                    <a:gd name="T8" fmla="*/ 0 60000 65536"/>
                    <a:gd name="T9" fmla="*/ 0 60000 65536"/>
                    <a:gd name="T10" fmla="*/ 0 60000 65536"/>
                    <a:gd name="T11" fmla="*/ 0 60000 65536"/>
                    <a:gd name="T12" fmla="*/ 0 w 726"/>
                    <a:gd name="T13" fmla="*/ 0 h 143"/>
                    <a:gd name="T14" fmla="*/ 726 w 726"/>
                    <a:gd name="T15" fmla="*/ 143 h 143"/>
                  </a:gdLst>
                  <a:ahLst/>
                  <a:cxnLst>
                    <a:cxn ang="T8">
                      <a:pos x="T0" y="T1"/>
                    </a:cxn>
                    <a:cxn ang="T9">
                      <a:pos x="T2" y="T3"/>
                    </a:cxn>
                    <a:cxn ang="T10">
                      <a:pos x="T4" y="T5"/>
                    </a:cxn>
                    <a:cxn ang="T11">
                      <a:pos x="T6" y="T7"/>
                    </a:cxn>
                  </a:cxnLst>
                  <a:rect l="T12" t="T13" r="T14" b="T15"/>
                  <a:pathLst>
                    <a:path w="726" h="143">
                      <a:moveTo>
                        <a:pt x="0" y="143"/>
                      </a:moveTo>
                      <a:cubicBezTo>
                        <a:pt x="76" y="132"/>
                        <a:pt x="152" y="121"/>
                        <a:pt x="227" y="98"/>
                      </a:cubicBezTo>
                      <a:cubicBezTo>
                        <a:pt x="302" y="75"/>
                        <a:pt x="370" y="0"/>
                        <a:pt x="453" y="7"/>
                      </a:cubicBezTo>
                      <a:cubicBezTo>
                        <a:pt x="536" y="14"/>
                        <a:pt x="681" y="120"/>
                        <a:pt x="726" y="143"/>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3330" name="Group 63"/>
              <p:cNvGrpSpPr>
                <a:grpSpLocks/>
              </p:cNvGrpSpPr>
              <p:nvPr/>
            </p:nvGrpSpPr>
            <p:grpSpPr bwMode="auto">
              <a:xfrm>
                <a:off x="1973" y="2025"/>
                <a:ext cx="952" cy="272"/>
                <a:chOff x="1973" y="2024"/>
                <a:chExt cx="952" cy="272"/>
              </a:xfrm>
            </p:grpSpPr>
            <p:grpSp>
              <p:nvGrpSpPr>
                <p:cNvPr id="13337" name="Group 64"/>
                <p:cNvGrpSpPr>
                  <a:grpSpLocks/>
                </p:cNvGrpSpPr>
                <p:nvPr/>
              </p:nvGrpSpPr>
              <p:grpSpPr bwMode="auto">
                <a:xfrm>
                  <a:off x="1973" y="2024"/>
                  <a:ext cx="952" cy="272"/>
                  <a:chOff x="1973" y="1616"/>
                  <a:chExt cx="952" cy="272"/>
                </a:xfrm>
              </p:grpSpPr>
              <p:sp>
                <p:nvSpPr>
                  <p:cNvPr id="13339" name="Line 65"/>
                  <p:cNvSpPr>
                    <a:spLocks noChangeShapeType="1"/>
                  </p:cNvSpPr>
                  <p:nvPr/>
                </p:nvSpPr>
                <p:spPr bwMode="auto">
                  <a:xfrm>
                    <a:off x="1973" y="1616"/>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40" name="Line 66"/>
                  <p:cNvSpPr>
                    <a:spLocks noChangeShapeType="1"/>
                  </p:cNvSpPr>
                  <p:nvPr/>
                </p:nvSpPr>
                <p:spPr bwMode="auto">
                  <a:xfrm>
                    <a:off x="1973" y="1888"/>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38" name="Freeform 67"/>
                <p:cNvSpPr>
                  <a:spLocks/>
                </p:cNvSpPr>
                <p:nvPr/>
              </p:nvSpPr>
              <p:spPr bwMode="auto">
                <a:xfrm>
                  <a:off x="2200" y="2069"/>
                  <a:ext cx="499" cy="182"/>
                </a:xfrm>
                <a:custGeom>
                  <a:avLst/>
                  <a:gdLst>
                    <a:gd name="T0" fmla="*/ 0 w 453"/>
                    <a:gd name="T1" fmla="*/ 182 h 182"/>
                    <a:gd name="T2" fmla="*/ 1054 w 453"/>
                    <a:gd name="T3" fmla="*/ 0 h 182"/>
                    <a:gd name="T4" fmla="*/ 1758 w 453"/>
                    <a:gd name="T5" fmla="*/ 182 h 182"/>
                    <a:gd name="T6" fmla="*/ 0 60000 65536"/>
                    <a:gd name="T7" fmla="*/ 0 60000 65536"/>
                    <a:gd name="T8" fmla="*/ 0 60000 65536"/>
                    <a:gd name="T9" fmla="*/ 0 w 453"/>
                    <a:gd name="T10" fmla="*/ 0 h 182"/>
                    <a:gd name="T11" fmla="*/ 453 w 453"/>
                    <a:gd name="T12" fmla="*/ 182 h 182"/>
                  </a:gdLst>
                  <a:ahLst/>
                  <a:cxnLst>
                    <a:cxn ang="T6">
                      <a:pos x="T0" y="T1"/>
                    </a:cxn>
                    <a:cxn ang="T7">
                      <a:pos x="T2" y="T3"/>
                    </a:cxn>
                    <a:cxn ang="T8">
                      <a:pos x="T4" y="T5"/>
                    </a:cxn>
                  </a:cxnLst>
                  <a:rect l="T9" t="T10" r="T11" b="T12"/>
                  <a:pathLst>
                    <a:path w="453" h="182">
                      <a:moveTo>
                        <a:pt x="0" y="182"/>
                      </a:moveTo>
                      <a:cubicBezTo>
                        <a:pt x="98" y="91"/>
                        <a:pt x="197" y="0"/>
                        <a:pt x="272" y="0"/>
                      </a:cubicBezTo>
                      <a:cubicBezTo>
                        <a:pt x="347" y="0"/>
                        <a:pt x="423" y="152"/>
                        <a:pt x="453" y="18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3331" name="Group 68"/>
              <p:cNvGrpSpPr>
                <a:grpSpLocks/>
              </p:cNvGrpSpPr>
              <p:nvPr/>
            </p:nvGrpSpPr>
            <p:grpSpPr bwMode="auto">
              <a:xfrm>
                <a:off x="1973" y="2433"/>
                <a:ext cx="952" cy="272"/>
                <a:chOff x="1973" y="2432"/>
                <a:chExt cx="952" cy="272"/>
              </a:xfrm>
            </p:grpSpPr>
            <p:grpSp>
              <p:nvGrpSpPr>
                <p:cNvPr id="13333" name="Group 69"/>
                <p:cNvGrpSpPr>
                  <a:grpSpLocks/>
                </p:cNvGrpSpPr>
                <p:nvPr/>
              </p:nvGrpSpPr>
              <p:grpSpPr bwMode="auto">
                <a:xfrm>
                  <a:off x="1973" y="2432"/>
                  <a:ext cx="952" cy="272"/>
                  <a:chOff x="1973" y="1616"/>
                  <a:chExt cx="952" cy="272"/>
                </a:xfrm>
              </p:grpSpPr>
              <p:sp>
                <p:nvSpPr>
                  <p:cNvPr id="13335" name="Line 70"/>
                  <p:cNvSpPr>
                    <a:spLocks noChangeShapeType="1"/>
                  </p:cNvSpPr>
                  <p:nvPr/>
                </p:nvSpPr>
                <p:spPr bwMode="auto">
                  <a:xfrm>
                    <a:off x="1973" y="1616"/>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3336" name="Line 71"/>
                  <p:cNvSpPr>
                    <a:spLocks noChangeShapeType="1"/>
                  </p:cNvSpPr>
                  <p:nvPr/>
                </p:nvSpPr>
                <p:spPr bwMode="auto">
                  <a:xfrm>
                    <a:off x="1973" y="1888"/>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3334" name="Freeform 72"/>
                <p:cNvSpPr>
                  <a:spLocks/>
                </p:cNvSpPr>
                <p:nvPr/>
              </p:nvSpPr>
              <p:spPr bwMode="auto">
                <a:xfrm>
                  <a:off x="2200" y="2478"/>
                  <a:ext cx="499" cy="181"/>
                </a:xfrm>
                <a:custGeom>
                  <a:avLst/>
                  <a:gdLst>
                    <a:gd name="T0" fmla="*/ 0 w 499"/>
                    <a:gd name="T1" fmla="*/ 3883 h 143"/>
                    <a:gd name="T2" fmla="*/ 226 w 499"/>
                    <a:gd name="T3" fmla="*/ 192 h 143"/>
                    <a:gd name="T4" fmla="*/ 499 w 499"/>
                    <a:gd name="T5" fmla="*/ 2663 h 143"/>
                    <a:gd name="T6" fmla="*/ 0 60000 65536"/>
                    <a:gd name="T7" fmla="*/ 0 60000 65536"/>
                    <a:gd name="T8" fmla="*/ 0 60000 65536"/>
                    <a:gd name="T9" fmla="*/ 0 w 499"/>
                    <a:gd name="T10" fmla="*/ 0 h 143"/>
                    <a:gd name="T11" fmla="*/ 499 w 499"/>
                    <a:gd name="T12" fmla="*/ 143 h 143"/>
                  </a:gdLst>
                  <a:ahLst/>
                  <a:cxnLst>
                    <a:cxn ang="T6">
                      <a:pos x="T0" y="T1"/>
                    </a:cxn>
                    <a:cxn ang="T7">
                      <a:pos x="T2" y="T3"/>
                    </a:cxn>
                    <a:cxn ang="T8">
                      <a:pos x="T4" y="T5"/>
                    </a:cxn>
                  </a:cxnLst>
                  <a:rect l="T9" t="T10" r="T11" b="T12"/>
                  <a:pathLst>
                    <a:path w="499" h="143">
                      <a:moveTo>
                        <a:pt x="0" y="143"/>
                      </a:moveTo>
                      <a:cubicBezTo>
                        <a:pt x="71" y="78"/>
                        <a:pt x="143" y="14"/>
                        <a:pt x="226" y="7"/>
                      </a:cubicBezTo>
                      <a:cubicBezTo>
                        <a:pt x="309" y="0"/>
                        <a:pt x="454" y="83"/>
                        <a:pt x="499" y="98"/>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sp>
            <p:nvSpPr>
              <p:cNvPr id="13332" name="Text Box 73"/>
              <p:cNvSpPr txBox="1">
                <a:spLocks noChangeArrowheads="1"/>
              </p:cNvSpPr>
              <p:nvPr/>
            </p:nvSpPr>
            <p:spPr bwMode="auto">
              <a:xfrm>
                <a:off x="1973" y="2706"/>
                <a:ext cx="998"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000"/>
                  <a:t>Number of individuals</a:t>
                </a:r>
                <a:endParaRPr lang="en-US" sz="1000"/>
              </a:p>
            </p:txBody>
          </p:sp>
        </p:grpSp>
      </p:grpSp>
      <p:sp>
        <p:nvSpPr>
          <p:cNvPr id="13317" name="Text Box 74"/>
          <p:cNvSpPr txBox="1">
            <a:spLocks noChangeArrowheads="1"/>
          </p:cNvSpPr>
          <p:nvPr/>
        </p:nvSpPr>
        <p:spPr bwMode="auto">
          <a:xfrm>
            <a:off x="1285875" y="60988"/>
            <a:ext cx="74564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3000" dirty="0" err="1"/>
              <a:t>Bayes</a:t>
            </a:r>
            <a:r>
              <a:rPr lang="fi-FI" sz="3000" dirty="0"/>
              <a:t> – </a:t>
            </a:r>
            <a:r>
              <a:rPr lang="fi-FI" sz="3000" dirty="0" err="1"/>
              <a:t>inference</a:t>
            </a:r>
            <a:r>
              <a:rPr lang="fi-FI" sz="3000" dirty="0"/>
              <a:t>: </a:t>
            </a:r>
            <a:r>
              <a:rPr lang="fi-FI" sz="3000" dirty="0" err="1"/>
              <a:t>learning</a:t>
            </a:r>
            <a:r>
              <a:rPr lang="fi-FI" sz="3000" dirty="0"/>
              <a:t> </a:t>
            </a:r>
            <a:r>
              <a:rPr lang="fi-FI" sz="3000" dirty="0" err="1"/>
              <a:t>from</a:t>
            </a:r>
            <a:r>
              <a:rPr lang="fi-FI" sz="3000" dirty="0"/>
              <a:t> </a:t>
            </a:r>
            <a:r>
              <a:rPr lang="fi-FI" sz="3000" dirty="0" err="1"/>
              <a:t>several</a:t>
            </a:r>
            <a:r>
              <a:rPr lang="fi-FI" sz="3000" dirty="0"/>
              <a:t> </a:t>
            </a:r>
            <a:r>
              <a:rPr lang="fi-FI" sz="3000" dirty="0" err="1"/>
              <a:t>information</a:t>
            </a:r>
            <a:r>
              <a:rPr lang="fi-FI" sz="3000" dirty="0"/>
              <a:t> </a:t>
            </a:r>
            <a:r>
              <a:rPr lang="fi-FI" sz="3000" dirty="0" err="1"/>
              <a:t>sources</a:t>
            </a:r>
            <a:r>
              <a:rPr lang="fi-FI" sz="3000" dirty="0"/>
              <a:t> </a:t>
            </a:r>
            <a:endParaRPr lang="en-US" sz="3000" dirty="0"/>
          </a:p>
        </p:txBody>
      </p:sp>
      <p:sp>
        <p:nvSpPr>
          <p:cNvPr id="75" name="TextBox 74"/>
          <p:cNvSpPr txBox="1"/>
          <p:nvPr/>
        </p:nvSpPr>
        <p:spPr>
          <a:xfrm>
            <a:off x="622422" y="6081537"/>
            <a:ext cx="8396337" cy="923330"/>
          </a:xfrm>
          <a:prstGeom prst="rect">
            <a:avLst/>
          </a:prstGeom>
          <a:noFill/>
        </p:spPr>
        <p:txBody>
          <a:bodyPr wrap="none" rtlCol="0">
            <a:spAutoFit/>
          </a:bodyPr>
          <a:lstStyle/>
          <a:p>
            <a:r>
              <a:rPr lang="fi-FI" b="1" dirty="0" smtClean="0">
                <a:solidFill>
                  <a:srgbClr val="FF0000"/>
                </a:solidFill>
              </a:rPr>
              <a:t>Learning </a:t>
            </a:r>
            <a:r>
              <a:rPr lang="fi-FI" b="1" dirty="0" err="1" smtClean="0">
                <a:solidFill>
                  <a:srgbClr val="FF0000"/>
                </a:solidFill>
              </a:rPr>
              <a:t>over</a:t>
            </a:r>
            <a:r>
              <a:rPr lang="fi-FI" b="1" dirty="0" smtClean="0">
                <a:solidFill>
                  <a:srgbClr val="FF0000"/>
                </a:solidFill>
              </a:rPr>
              <a:t> </a:t>
            </a:r>
            <a:r>
              <a:rPr lang="fi-FI" b="1" dirty="0" err="1" smtClean="0">
                <a:solidFill>
                  <a:srgbClr val="FF0000"/>
                </a:solidFill>
              </a:rPr>
              <a:t>time</a:t>
            </a:r>
            <a:r>
              <a:rPr lang="fi-FI" b="1" dirty="0">
                <a:solidFill>
                  <a:srgbClr val="FF0000"/>
                </a:solidFill>
              </a:rPr>
              <a:t> </a:t>
            </a:r>
            <a:r>
              <a:rPr lang="fi-FI" b="1" dirty="0" err="1" smtClean="0">
                <a:solidFill>
                  <a:srgbClr val="FF0000"/>
                </a:solidFill>
              </a:rPr>
              <a:t>by</a:t>
            </a:r>
            <a:r>
              <a:rPr lang="fi-FI" b="1" dirty="0" smtClean="0">
                <a:solidFill>
                  <a:srgbClr val="FF0000"/>
                </a:solidFill>
              </a:rPr>
              <a:t> </a:t>
            </a:r>
            <a:r>
              <a:rPr lang="fi-FI" b="1" dirty="0" err="1" smtClean="0">
                <a:solidFill>
                  <a:srgbClr val="FF0000"/>
                </a:solidFill>
              </a:rPr>
              <a:t>increasing</a:t>
            </a:r>
            <a:r>
              <a:rPr lang="fi-FI" b="1" dirty="0" smtClean="0">
                <a:solidFill>
                  <a:srgbClr val="FF0000"/>
                </a:solidFill>
              </a:rPr>
              <a:t> </a:t>
            </a:r>
            <a:r>
              <a:rPr lang="fi-FI" b="1" dirty="0" err="1" smtClean="0">
                <a:solidFill>
                  <a:srgbClr val="FF0000"/>
                </a:solidFill>
              </a:rPr>
              <a:t>amount</a:t>
            </a:r>
            <a:r>
              <a:rPr lang="fi-FI" b="1" dirty="0" smtClean="0">
                <a:solidFill>
                  <a:srgbClr val="FF0000"/>
                </a:solidFill>
              </a:rPr>
              <a:t> of </a:t>
            </a:r>
            <a:r>
              <a:rPr lang="fi-FI" b="1" dirty="0" err="1" smtClean="0">
                <a:solidFill>
                  <a:srgbClr val="FF0000"/>
                </a:solidFill>
              </a:rPr>
              <a:t>information</a:t>
            </a:r>
            <a:r>
              <a:rPr lang="fi-FI" b="1" dirty="0" smtClean="0">
                <a:solidFill>
                  <a:srgbClr val="FF0000"/>
                </a:solidFill>
              </a:rPr>
              <a:t> </a:t>
            </a:r>
            <a:r>
              <a:rPr lang="fi-FI" b="1" dirty="0" err="1" smtClean="0">
                <a:solidFill>
                  <a:srgbClr val="FF0000"/>
                </a:solidFill>
              </a:rPr>
              <a:t>over</a:t>
            </a:r>
            <a:r>
              <a:rPr lang="fi-FI" b="1" dirty="0" smtClean="0">
                <a:solidFill>
                  <a:srgbClr val="FF0000"/>
                </a:solidFill>
              </a:rPr>
              <a:t> the </a:t>
            </a:r>
            <a:r>
              <a:rPr lang="fi-FI" b="1" dirty="0" err="1" smtClean="0">
                <a:solidFill>
                  <a:srgbClr val="FF0000"/>
                </a:solidFill>
              </a:rPr>
              <a:t>time</a:t>
            </a:r>
            <a:r>
              <a:rPr lang="fi-FI" b="1" dirty="0" smtClean="0">
                <a:solidFill>
                  <a:srgbClr val="FF0000"/>
                </a:solidFill>
              </a:rPr>
              <a:t>, the </a:t>
            </a:r>
            <a:r>
              <a:rPr lang="fi-FI" b="1" dirty="0" err="1" smtClean="0">
                <a:solidFill>
                  <a:srgbClr val="FF0000"/>
                </a:solidFill>
              </a:rPr>
              <a:t>same</a:t>
            </a:r>
            <a:r>
              <a:rPr lang="fi-FI" b="1" dirty="0" smtClean="0">
                <a:solidFill>
                  <a:srgbClr val="FF0000"/>
                </a:solidFill>
              </a:rPr>
              <a:t> </a:t>
            </a:r>
          </a:p>
          <a:p>
            <a:r>
              <a:rPr lang="fi-FI" b="1" dirty="0" smtClean="0">
                <a:solidFill>
                  <a:srgbClr val="FF0000"/>
                </a:solidFill>
              </a:rPr>
              <a:t>Is </a:t>
            </a:r>
            <a:r>
              <a:rPr lang="fi-FI" b="1" dirty="0" err="1" smtClean="0">
                <a:solidFill>
                  <a:srgbClr val="FF0000"/>
                </a:solidFill>
              </a:rPr>
              <a:t>true</a:t>
            </a:r>
            <a:r>
              <a:rPr lang="fi-FI" b="1" dirty="0" smtClean="0">
                <a:solidFill>
                  <a:srgbClr val="FF0000"/>
                </a:solidFill>
              </a:rPr>
              <a:t> </a:t>
            </a:r>
            <a:r>
              <a:rPr lang="fi-FI" b="1" dirty="0" err="1" smtClean="0">
                <a:solidFill>
                  <a:srgbClr val="FF0000"/>
                </a:solidFill>
              </a:rPr>
              <a:t>if</a:t>
            </a:r>
            <a:r>
              <a:rPr lang="fi-FI" b="1" dirty="0" smtClean="0">
                <a:solidFill>
                  <a:srgbClr val="FF0000"/>
                </a:solidFill>
              </a:rPr>
              <a:t> </a:t>
            </a:r>
            <a:r>
              <a:rPr lang="fi-FI" b="1" dirty="0" err="1" smtClean="0">
                <a:solidFill>
                  <a:srgbClr val="FF0000"/>
                </a:solidFill>
              </a:rPr>
              <a:t>we</a:t>
            </a:r>
            <a:r>
              <a:rPr lang="fi-FI" b="1" dirty="0" smtClean="0">
                <a:solidFill>
                  <a:srgbClr val="FF0000"/>
                </a:solidFill>
              </a:rPr>
              <a:t> </a:t>
            </a:r>
            <a:r>
              <a:rPr lang="fi-FI" b="1" dirty="0" err="1" smtClean="0">
                <a:solidFill>
                  <a:srgbClr val="FF0000"/>
                </a:solidFill>
              </a:rPr>
              <a:t>use</a:t>
            </a:r>
            <a:r>
              <a:rPr lang="fi-FI" b="1" dirty="0" smtClean="0">
                <a:solidFill>
                  <a:srgbClr val="FF0000"/>
                </a:solidFill>
              </a:rPr>
              <a:t> </a:t>
            </a:r>
            <a:r>
              <a:rPr lang="fi-FI" b="1" dirty="0" err="1" smtClean="0">
                <a:solidFill>
                  <a:srgbClr val="FF0000"/>
                </a:solidFill>
              </a:rPr>
              <a:t>e.g</a:t>
            </a:r>
            <a:r>
              <a:rPr lang="fi-FI" b="1" dirty="0" smtClean="0">
                <a:solidFill>
                  <a:srgbClr val="FF0000"/>
                </a:solidFill>
              </a:rPr>
              <a:t>. </a:t>
            </a:r>
            <a:r>
              <a:rPr lang="fi-FI" b="1" dirty="0" err="1" smtClean="0">
                <a:solidFill>
                  <a:srgbClr val="FF0000"/>
                </a:solidFill>
              </a:rPr>
              <a:t>several</a:t>
            </a:r>
            <a:r>
              <a:rPr lang="fi-FI" b="1" dirty="0" smtClean="0">
                <a:solidFill>
                  <a:srgbClr val="FF0000"/>
                </a:solidFill>
              </a:rPr>
              <a:t> </a:t>
            </a:r>
            <a:r>
              <a:rPr lang="fi-FI" b="1" dirty="0" err="1" smtClean="0">
                <a:solidFill>
                  <a:srgbClr val="FF0000"/>
                </a:solidFill>
              </a:rPr>
              <a:t>models</a:t>
            </a:r>
            <a:r>
              <a:rPr lang="fi-FI" b="1" dirty="0" smtClean="0">
                <a:solidFill>
                  <a:srgbClr val="FF0000"/>
                </a:solidFill>
              </a:rPr>
              <a:t> </a:t>
            </a:r>
            <a:r>
              <a:rPr lang="fi-FI" b="1" dirty="0" err="1" smtClean="0">
                <a:solidFill>
                  <a:srgbClr val="FF0000"/>
                </a:solidFill>
              </a:rPr>
              <a:t>that</a:t>
            </a:r>
            <a:r>
              <a:rPr lang="fi-FI" b="1" dirty="0" smtClean="0">
                <a:solidFill>
                  <a:srgbClr val="FF0000"/>
                </a:solidFill>
              </a:rPr>
              <a:t> </a:t>
            </a:r>
            <a:r>
              <a:rPr lang="fi-FI" b="1" dirty="0" err="1" smtClean="0">
                <a:solidFill>
                  <a:srgbClr val="FF0000"/>
                </a:solidFill>
              </a:rPr>
              <a:t>are</a:t>
            </a:r>
            <a:r>
              <a:rPr lang="fi-FI" b="1" dirty="0" smtClean="0">
                <a:solidFill>
                  <a:srgbClr val="FF0000"/>
                </a:solidFill>
              </a:rPr>
              <a:t> </a:t>
            </a:r>
            <a:r>
              <a:rPr lang="fi-FI" b="1" dirty="0" err="1" smtClean="0">
                <a:solidFill>
                  <a:srgbClr val="FF0000"/>
                </a:solidFill>
              </a:rPr>
              <a:t>independent</a:t>
            </a:r>
            <a:r>
              <a:rPr lang="fi-FI" b="1" dirty="0" smtClean="0">
                <a:solidFill>
                  <a:srgbClr val="FF0000"/>
                </a:solidFill>
              </a:rPr>
              <a:t> </a:t>
            </a:r>
            <a:r>
              <a:rPr lang="fi-FI" b="1" dirty="0" err="1" smtClean="0">
                <a:solidFill>
                  <a:srgbClr val="FF0000"/>
                </a:solidFill>
              </a:rPr>
              <a:t>way</a:t>
            </a:r>
            <a:r>
              <a:rPr lang="fi-FI" b="1" dirty="0" smtClean="0">
                <a:solidFill>
                  <a:srgbClr val="FF0000"/>
                </a:solidFill>
              </a:rPr>
              <a:t> to </a:t>
            </a:r>
            <a:r>
              <a:rPr lang="fi-FI" b="1" dirty="0" err="1" smtClean="0">
                <a:solidFill>
                  <a:srgbClr val="FF0000"/>
                </a:solidFill>
              </a:rPr>
              <a:t>estimate</a:t>
            </a:r>
            <a:r>
              <a:rPr lang="fi-FI" b="1" dirty="0" smtClean="0">
                <a:solidFill>
                  <a:srgbClr val="FF0000"/>
                </a:solidFill>
              </a:rPr>
              <a:t> the </a:t>
            </a:r>
            <a:r>
              <a:rPr lang="fi-FI" b="1" dirty="0" err="1" smtClean="0">
                <a:solidFill>
                  <a:srgbClr val="FF0000"/>
                </a:solidFill>
              </a:rPr>
              <a:t>interest</a:t>
            </a:r>
            <a:endParaRPr lang="fi-FI" b="1" dirty="0" smtClean="0">
              <a:solidFill>
                <a:srgbClr val="FF0000"/>
              </a:solidFill>
            </a:endParaRPr>
          </a:p>
          <a:p>
            <a:r>
              <a:rPr lang="fi-FI" b="1" dirty="0" err="1" smtClean="0">
                <a:solidFill>
                  <a:srgbClr val="FF0000"/>
                </a:solidFill>
              </a:rPr>
              <a:t>variable</a:t>
            </a:r>
            <a:endParaRPr lang="fi-FI" b="1"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9815015"/>
      </p:ext>
    </p:extLst>
  </p:cSld>
  <p:clrMapOvr>
    <a:masterClrMapping/>
  </p:clrMapOvr>
  <mc:AlternateContent xmlns:mc="http://schemas.openxmlformats.org/markup-compatibility/2006">
    <mc:Choice xmlns:p14="http://schemas.microsoft.com/office/powerpoint/2010/main" Requires="p14">
      <p:transition spd="slow" p14:dur="2000" advTm="77036"/>
    </mc:Choice>
    <mc:Fallback>
      <p:transition spd="slow" advTm="7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smtClean="0"/>
              <a:t>5) </a:t>
            </a:r>
            <a:r>
              <a:rPr lang="fi-FI" dirty="0" err="1" smtClean="0"/>
              <a:t>Conclusion</a:t>
            </a:r>
            <a:r>
              <a:rPr lang="fi-FI" dirty="0" smtClean="0"/>
              <a:t>, with an idea of </a:t>
            </a:r>
            <a:br>
              <a:rPr lang="fi-FI" dirty="0" smtClean="0"/>
            </a:br>
            <a:r>
              <a:rPr lang="fi-FI" dirty="0" smtClean="0"/>
              <a:t>a </a:t>
            </a:r>
            <a:r>
              <a:rPr lang="fi-FI" dirty="0" err="1" smtClean="0"/>
              <a:t>learning</a:t>
            </a:r>
            <a:r>
              <a:rPr lang="fi-FI" dirty="0" smtClean="0"/>
              <a:t> </a:t>
            </a:r>
            <a:r>
              <a:rPr lang="fi-FI" dirty="0" err="1" smtClean="0"/>
              <a:t>syste</a:t>
            </a:r>
            <a:r>
              <a:rPr lang="fi-FI" dirty="0" err="1"/>
              <a:t>m</a:t>
            </a:r>
            <a:endParaRPr lang="fi-FI" dirty="0"/>
          </a:p>
        </p:txBody>
      </p:sp>
      <p:pic>
        <p:nvPicPr>
          <p:cNvPr id="4" name="Picture 3" descr="http://www.allamericanpatriots.com/files/images/sea-bird-killed-by-cosco-busan-oil-spill.jpg"/>
          <p:cNvPicPr>
            <a:picLocks noChangeAspect="1" noChangeArrowheads="1"/>
          </p:cNvPicPr>
          <p:nvPr/>
        </p:nvPicPr>
        <p:blipFill>
          <a:blip r:embed="rId4" cstate="print"/>
          <a:srcRect/>
          <a:stretch>
            <a:fillRect/>
          </a:stretch>
        </p:blipFill>
        <p:spPr bwMode="auto">
          <a:xfrm>
            <a:off x="1835696" y="3212977"/>
            <a:ext cx="5473007" cy="3645023"/>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37473"/>
      </p:ext>
    </p:extLst>
  </p:cSld>
  <p:clrMapOvr>
    <a:masterClrMapping/>
  </p:clrMapOvr>
  <mc:AlternateContent xmlns:mc="http://schemas.openxmlformats.org/markup-compatibility/2006">
    <mc:Choice xmlns:p14="http://schemas.microsoft.com/office/powerpoint/2010/main" Requires="p14">
      <p:transition spd="slow" p14:dur="2000" advTm="109489"/>
    </mc:Choice>
    <mc:Fallback>
      <p:transition spd="slow" advTm="10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rPr>
              <a:t>Modeling of </a:t>
            </a:r>
            <a:r>
              <a:rPr lang="en-US" b="1" dirty="0" smtClean="0">
                <a:solidFill>
                  <a:schemeClr val="accent1">
                    <a:lumMod val="75000"/>
                  </a:schemeClr>
                </a:solidFill>
              </a:rPr>
              <a:t>oil spills: impacts that </a:t>
            </a:r>
            <a:r>
              <a:rPr lang="en-US" b="1" dirty="0">
                <a:solidFill>
                  <a:schemeClr val="accent1">
                    <a:lumMod val="75000"/>
                  </a:schemeClr>
                </a:solidFill>
              </a:rPr>
              <a:t>cannot be seen or measured</a:t>
            </a:r>
            <a:endParaRPr lang="fi-FI" b="1" dirty="0">
              <a:solidFill>
                <a:schemeClr val="accent1">
                  <a:lumMod val="75000"/>
                </a:schemeClr>
              </a:solidFill>
            </a:endParaRPr>
          </a:p>
        </p:txBody>
      </p:sp>
      <p:sp>
        <p:nvSpPr>
          <p:cNvPr id="3" name="Content Placeholder 2"/>
          <p:cNvSpPr>
            <a:spLocks noGrp="1"/>
          </p:cNvSpPr>
          <p:nvPr>
            <p:ph idx="1"/>
          </p:nvPr>
        </p:nvSpPr>
        <p:spPr>
          <a:xfrm>
            <a:off x="179512" y="1628800"/>
            <a:ext cx="5622835" cy="5040560"/>
          </a:xfrm>
        </p:spPr>
        <p:txBody>
          <a:bodyPr>
            <a:normAutofit fontScale="92500" lnSpcReduction="20000"/>
          </a:bodyPr>
          <a:lstStyle/>
          <a:p>
            <a:pPr marL="0" indent="0">
              <a:buNone/>
            </a:pPr>
            <a:r>
              <a:rPr lang="fi-FI" dirty="0" err="1" smtClean="0">
                <a:solidFill>
                  <a:schemeClr val="accent1">
                    <a:lumMod val="75000"/>
                  </a:schemeClr>
                </a:solidFill>
              </a:rPr>
              <a:t>We</a:t>
            </a:r>
            <a:r>
              <a:rPr lang="fi-FI" dirty="0" smtClean="0">
                <a:solidFill>
                  <a:schemeClr val="accent1">
                    <a:lumMod val="75000"/>
                  </a:schemeClr>
                </a:solidFill>
              </a:rPr>
              <a:t> </a:t>
            </a:r>
            <a:r>
              <a:rPr lang="fi-FI" dirty="0" err="1" smtClean="0">
                <a:solidFill>
                  <a:schemeClr val="accent1">
                    <a:lumMod val="75000"/>
                  </a:schemeClr>
                </a:solidFill>
              </a:rPr>
              <a:t>do</a:t>
            </a:r>
            <a:r>
              <a:rPr lang="fi-FI" dirty="0" smtClean="0">
                <a:solidFill>
                  <a:schemeClr val="accent1">
                    <a:lumMod val="75000"/>
                  </a:schemeClr>
                </a:solidFill>
              </a:rPr>
              <a:t> </a:t>
            </a:r>
            <a:r>
              <a:rPr lang="fi-FI" dirty="0" err="1" smtClean="0">
                <a:solidFill>
                  <a:schemeClr val="accent1">
                    <a:lumMod val="75000"/>
                  </a:schemeClr>
                </a:solidFill>
              </a:rPr>
              <a:t>not</a:t>
            </a:r>
            <a:r>
              <a:rPr lang="fi-FI" dirty="0" smtClean="0">
                <a:solidFill>
                  <a:schemeClr val="accent1">
                    <a:lumMod val="75000"/>
                  </a:schemeClr>
                </a:solidFill>
              </a:rPr>
              <a:t> </a:t>
            </a:r>
            <a:r>
              <a:rPr lang="fi-FI" dirty="0" err="1" smtClean="0">
                <a:solidFill>
                  <a:schemeClr val="accent1">
                    <a:lumMod val="75000"/>
                  </a:schemeClr>
                </a:solidFill>
              </a:rPr>
              <a:t>want</a:t>
            </a:r>
            <a:r>
              <a:rPr lang="fi-FI" dirty="0" smtClean="0">
                <a:solidFill>
                  <a:schemeClr val="accent1">
                    <a:lumMod val="75000"/>
                  </a:schemeClr>
                </a:solidFill>
              </a:rPr>
              <a:t> to </a:t>
            </a:r>
            <a:r>
              <a:rPr lang="fi-FI" dirty="0" err="1" smtClean="0">
                <a:solidFill>
                  <a:schemeClr val="accent1">
                    <a:lumMod val="75000"/>
                  </a:schemeClr>
                </a:solidFill>
              </a:rPr>
              <a:t>see</a:t>
            </a:r>
            <a:r>
              <a:rPr lang="fi-FI" dirty="0" smtClean="0">
                <a:solidFill>
                  <a:schemeClr val="accent1">
                    <a:lumMod val="75000"/>
                  </a:schemeClr>
                </a:solidFill>
              </a:rPr>
              <a:t> the data </a:t>
            </a:r>
            <a:r>
              <a:rPr lang="fi-FI" dirty="0" err="1" smtClean="0">
                <a:solidFill>
                  <a:schemeClr val="accent1">
                    <a:lumMod val="75000"/>
                  </a:schemeClr>
                </a:solidFill>
              </a:rPr>
              <a:t>providing</a:t>
            </a:r>
            <a:r>
              <a:rPr lang="fi-FI" dirty="0" smtClean="0">
                <a:solidFill>
                  <a:schemeClr val="accent1">
                    <a:lumMod val="75000"/>
                  </a:schemeClr>
                </a:solidFill>
              </a:rPr>
              <a:t> </a:t>
            </a:r>
            <a:r>
              <a:rPr lang="fi-FI" dirty="0" err="1" smtClean="0">
                <a:solidFill>
                  <a:schemeClr val="accent1">
                    <a:lumMod val="75000"/>
                  </a:schemeClr>
                </a:solidFill>
              </a:rPr>
              <a:t>overall</a:t>
            </a:r>
            <a:r>
              <a:rPr lang="fi-FI" dirty="0" smtClean="0">
                <a:solidFill>
                  <a:schemeClr val="accent1">
                    <a:lumMod val="75000"/>
                  </a:schemeClr>
                </a:solidFill>
              </a:rPr>
              <a:t> </a:t>
            </a:r>
            <a:r>
              <a:rPr lang="fi-FI" dirty="0" err="1" smtClean="0">
                <a:solidFill>
                  <a:schemeClr val="accent1">
                    <a:lumMod val="75000"/>
                  </a:schemeClr>
                </a:solidFill>
              </a:rPr>
              <a:t>damage</a:t>
            </a:r>
            <a:r>
              <a:rPr lang="fi-FI" dirty="0" smtClean="0">
                <a:solidFill>
                  <a:schemeClr val="accent1">
                    <a:lumMod val="75000"/>
                  </a:schemeClr>
                </a:solidFill>
              </a:rPr>
              <a:t> </a:t>
            </a:r>
            <a:r>
              <a:rPr lang="fi-FI" dirty="0" err="1" smtClean="0">
                <a:solidFill>
                  <a:schemeClr val="accent1">
                    <a:lumMod val="75000"/>
                  </a:schemeClr>
                </a:solidFill>
              </a:rPr>
              <a:t>estimates</a:t>
            </a:r>
            <a:endParaRPr lang="fi-FI" dirty="0" smtClean="0">
              <a:solidFill>
                <a:schemeClr val="accent1">
                  <a:lumMod val="75000"/>
                </a:schemeClr>
              </a:solidFill>
            </a:endParaRPr>
          </a:p>
          <a:p>
            <a:endParaRPr lang="fi-FI" dirty="0">
              <a:solidFill>
                <a:schemeClr val="accent1">
                  <a:lumMod val="75000"/>
                </a:schemeClr>
              </a:solidFill>
            </a:endParaRPr>
          </a:p>
          <a:p>
            <a:pPr marL="0" indent="0">
              <a:buNone/>
            </a:pPr>
            <a:r>
              <a:rPr lang="fi-FI" dirty="0" err="1" smtClean="0">
                <a:solidFill>
                  <a:srgbClr val="C00000"/>
                </a:solidFill>
              </a:rPr>
              <a:t>Even</a:t>
            </a:r>
            <a:r>
              <a:rPr lang="fi-FI" dirty="0" smtClean="0">
                <a:solidFill>
                  <a:srgbClr val="C00000"/>
                </a:solidFill>
              </a:rPr>
              <a:t> in a </a:t>
            </a:r>
            <a:r>
              <a:rPr lang="fi-FI" dirty="0" err="1" smtClean="0">
                <a:solidFill>
                  <a:srgbClr val="C00000"/>
                </a:solidFill>
              </a:rPr>
              <a:t>studied</a:t>
            </a:r>
            <a:r>
              <a:rPr lang="fi-FI" dirty="0" smtClean="0">
                <a:solidFill>
                  <a:srgbClr val="C00000"/>
                </a:solidFill>
              </a:rPr>
              <a:t> </a:t>
            </a:r>
            <a:r>
              <a:rPr lang="fi-FI" dirty="0" err="1" smtClean="0">
                <a:solidFill>
                  <a:srgbClr val="C00000"/>
                </a:solidFill>
              </a:rPr>
              <a:t>accident</a:t>
            </a:r>
            <a:r>
              <a:rPr lang="fi-FI" dirty="0" smtClean="0">
                <a:solidFill>
                  <a:srgbClr val="C00000"/>
                </a:solidFill>
              </a:rPr>
              <a:t>, </a:t>
            </a:r>
            <a:r>
              <a:rPr lang="fi-FI" dirty="0" err="1" smtClean="0">
                <a:solidFill>
                  <a:srgbClr val="C00000"/>
                </a:solidFill>
              </a:rPr>
              <a:t>we</a:t>
            </a:r>
            <a:r>
              <a:rPr lang="fi-FI" dirty="0" smtClean="0">
                <a:solidFill>
                  <a:srgbClr val="C00000"/>
                </a:solidFill>
              </a:rPr>
              <a:t> </a:t>
            </a:r>
            <a:r>
              <a:rPr lang="fi-FI" dirty="0" err="1" smtClean="0">
                <a:solidFill>
                  <a:srgbClr val="C00000"/>
                </a:solidFill>
              </a:rPr>
              <a:t>never</a:t>
            </a:r>
            <a:r>
              <a:rPr lang="fi-FI" dirty="0" smtClean="0">
                <a:solidFill>
                  <a:srgbClr val="C00000"/>
                </a:solidFill>
              </a:rPr>
              <a:t> </a:t>
            </a:r>
            <a:r>
              <a:rPr lang="fi-FI" dirty="0" err="1" smtClean="0">
                <a:solidFill>
                  <a:srgbClr val="C00000"/>
                </a:solidFill>
              </a:rPr>
              <a:t>see</a:t>
            </a:r>
            <a:r>
              <a:rPr lang="fi-FI" dirty="0" smtClean="0">
                <a:solidFill>
                  <a:srgbClr val="C00000"/>
                </a:solidFill>
              </a:rPr>
              <a:t> </a:t>
            </a:r>
            <a:r>
              <a:rPr lang="fi-FI" dirty="0" err="1" smtClean="0">
                <a:solidFill>
                  <a:srgbClr val="C00000"/>
                </a:solidFill>
              </a:rPr>
              <a:t>all</a:t>
            </a:r>
            <a:r>
              <a:rPr lang="fi-FI" dirty="0" smtClean="0">
                <a:solidFill>
                  <a:srgbClr val="C00000"/>
                </a:solidFill>
              </a:rPr>
              <a:t> </a:t>
            </a:r>
            <a:r>
              <a:rPr lang="fi-FI" dirty="0" err="1" smtClean="0">
                <a:solidFill>
                  <a:srgbClr val="C00000"/>
                </a:solidFill>
              </a:rPr>
              <a:t>impacts</a:t>
            </a:r>
            <a:r>
              <a:rPr lang="fi-FI" dirty="0" smtClean="0">
                <a:solidFill>
                  <a:srgbClr val="C00000"/>
                </a:solidFill>
              </a:rPr>
              <a:t>, </a:t>
            </a:r>
            <a:r>
              <a:rPr lang="fi-FI" dirty="0" err="1" smtClean="0">
                <a:solidFill>
                  <a:srgbClr val="C00000"/>
                </a:solidFill>
              </a:rPr>
              <a:t>even</a:t>
            </a:r>
            <a:r>
              <a:rPr lang="fi-FI" dirty="0" smtClean="0">
                <a:solidFill>
                  <a:srgbClr val="C00000"/>
                </a:solidFill>
              </a:rPr>
              <a:t> </a:t>
            </a:r>
            <a:r>
              <a:rPr lang="fi-FI" dirty="0" err="1" smtClean="0">
                <a:solidFill>
                  <a:srgbClr val="C00000"/>
                </a:solidFill>
              </a:rPr>
              <a:t>though</a:t>
            </a:r>
            <a:r>
              <a:rPr lang="fi-FI" dirty="0" smtClean="0">
                <a:solidFill>
                  <a:srgbClr val="C00000"/>
                </a:solidFill>
              </a:rPr>
              <a:t> </a:t>
            </a:r>
            <a:r>
              <a:rPr lang="fi-FI" dirty="0" err="1" smtClean="0">
                <a:solidFill>
                  <a:srgbClr val="C00000"/>
                </a:solidFill>
              </a:rPr>
              <a:t>we</a:t>
            </a:r>
            <a:r>
              <a:rPr lang="fi-FI" dirty="0" smtClean="0">
                <a:solidFill>
                  <a:srgbClr val="C00000"/>
                </a:solidFill>
              </a:rPr>
              <a:t> </a:t>
            </a:r>
            <a:r>
              <a:rPr lang="fi-FI" dirty="0" err="1" smtClean="0">
                <a:solidFill>
                  <a:srgbClr val="C00000"/>
                </a:solidFill>
              </a:rPr>
              <a:t>should</a:t>
            </a:r>
            <a:r>
              <a:rPr lang="fi-FI" dirty="0" smtClean="0">
                <a:solidFill>
                  <a:srgbClr val="C00000"/>
                </a:solidFill>
              </a:rPr>
              <a:t> </a:t>
            </a:r>
            <a:r>
              <a:rPr lang="fi-FI" dirty="0" err="1" smtClean="0">
                <a:solidFill>
                  <a:srgbClr val="C00000"/>
                </a:solidFill>
              </a:rPr>
              <a:t>be</a:t>
            </a:r>
            <a:r>
              <a:rPr lang="fi-FI" dirty="0" smtClean="0">
                <a:solidFill>
                  <a:srgbClr val="C00000"/>
                </a:solidFill>
              </a:rPr>
              <a:t> </a:t>
            </a:r>
            <a:r>
              <a:rPr lang="fi-FI" dirty="0" err="1" smtClean="0">
                <a:solidFill>
                  <a:srgbClr val="C00000"/>
                </a:solidFill>
              </a:rPr>
              <a:t>aware</a:t>
            </a:r>
            <a:r>
              <a:rPr lang="fi-FI" dirty="0" smtClean="0">
                <a:solidFill>
                  <a:srgbClr val="C00000"/>
                </a:solidFill>
              </a:rPr>
              <a:t> of </a:t>
            </a:r>
            <a:r>
              <a:rPr lang="fi-FI" dirty="0" err="1" smtClean="0">
                <a:solidFill>
                  <a:srgbClr val="C00000"/>
                </a:solidFill>
              </a:rPr>
              <a:t>them</a:t>
            </a:r>
            <a:endParaRPr lang="fi-FI" dirty="0" smtClean="0">
              <a:solidFill>
                <a:srgbClr val="C00000"/>
              </a:solidFill>
            </a:endParaRPr>
          </a:p>
          <a:p>
            <a:pPr marL="0" indent="0">
              <a:buNone/>
            </a:pPr>
            <a:endParaRPr lang="fi-FI" dirty="0" smtClean="0">
              <a:solidFill>
                <a:schemeClr val="accent1">
                  <a:lumMod val="75000"/>
                </a:schemeClr>
              </a:solidFill>
            </a:endParaRPr>
          </a:p>
          <a:p>
            <a:pPr marL="0" indent="0">
              <a:buNone/>
            </a:pPr>
            <a:r>
              <a:rPr lang="fi-FI" dirty="0" smtClean="0">
                <a:solidFill>
                  <a:schemeClr val="accent1">
                    <a:lumMod val="75000"/>
                  </a:schemeClr>
                </a:solidFill>
              </a:rPr>
              <a:t>For </a:t>
            </a:r>
            <a:r>
              <a:rPr lang="fi-FI" dirty="0" err="1" smtClean="0">
                <a:solidFill>
                  <a:schemeClr val="accent1">
                    <a:lumMod val="75000"/>
                  </a:schemeClr>
                </a:solidFill>
              </a:rPr>
              <a:t>models</a:t>
            </a:r>
            <a:r>
              <a:rPr lang="fi-FI" dirty="0" smtClean="0">
                <a:solidFill>
                  <a:schemeClr val="accent1">
                    <a:lumMod val="75000"/>
                  </a:schemeClr>
                </a:solidFill>
              </a:rPr>
              <a:t> </a:t>
            </a:r>
            <a:r>
              <a:rPr lang="fi-FI" dirty="0" err="1" smtClean="0">
                <a:solidFill>
                  <a:schemeClr val="accent1">
                    <a:lumMod val="75000"/>
                  </a:schemeClr>
                </a:solidFill>
              </a:rPr>
              <a:t>we</a:t>
            </a:r>
            <a:r>
              <a:rPr lang="fi-FI" dirty="0" smtClean="0">
                <a:solidFill>
                  <a:schemeClr val="accent1">
                    <a:lumMod val="75000"/>
                  </a:schemeClr>
                </a:solidFill>
              </a:rPr>
              <a:t> </a:t>
            </a:r>
            <a:r>
              <a:rPr lang="fi-FI" dirty="0" err="1" smtClean="0">
                <a:solidFill>
                  <a:schemeClr val="accent1">
                    <a:lumMod val="75000"/>
                  </a:schemeClr>
                </a:solidFill>
              </a:rPr>
              <a:t>need</a:t>
            </a:r>
            <a:r>
              <a:rPr lang="fi-FI" dirty="0" smtClean="0">
                <a:solidFill>
                  <a:schemeClr val="accent1">
                    <a:lumMod val="75000"/>
                  </a:schemeClr>
                </a:solidFill>
              </a:rPr>
              <a:t> </a:t>
            </a:r>
            <a:r>
              <a:rPr lang="fi-FI" dirty="0" err="1" smtClean="0">
                <a:solidFill>
                  <a:schemeClr val="accent1">
                    <a:lumMod val="75000"/>
                  </a:schemeClr>
                </a:solidFill>
              </a:rPr>
              <a:t>all</a:t>
            </a:r>
            <a:r>
              <a:rPr lang="fi-FI" dirty="0" smtClean="0">
                <a:solidFill>
                  <a:schemeClr val="accent1">
                    <a:lumMod val="75000"/>
                  </a:schemeClr>
                </a:solidFill>
              </a:rPr>
              <a:t> </a:t>
            </a:r>
            <a:r>
              <a:rPr lang="fi-FI" dirty="0" err="1" smtClean="0">
                <a:solidFill>
                  <a:schemeClr val="accent1">
                    <a:lumMod val="75000"/>
                  </a:schemeClr>
                </a:solidFill>
              </a:rPr>
              <a:t>knowledge</a:t>
            </a:r>
            <a:r>
              <a:rPr lang="fi-FI" dirty="0" smtClean="0">
                <a:solidFill>
                  <a:schemeClr val="accent1">
                    <a:lumMod val="75000"/>
                  </a:schemeClr>
                </a:solidFill>
              </a:rPr>
              <a:t> </a:t>
            </a:r>
            <a:r>
              <a:rPr lang="fi-FI" dirty="0" err="1" smtClean="0">
                <a:solidFill>
                  <a:schemeClr val="accent1">
                    <a:lumMod val="75000"/>
                  </a:schemeClr>
                </a:solidFill>
              </a:rPr>
              <a:t>from</a:t>
            </a:r>
            <a:r>
              <a:rPr lang="fi-FI" dirty="0" smtClean="0">
                <a:solidFill>
                  <a:schemeClr val="accent1">
                    <a:lumMod val="75000"/>
                  </a:schemeClr>
                </a:solidFill>
              </a:rPr>
              <a:t> </a:t>
            </a:r>
            <a:r>
              <a:rPr lang="fi-FI" dirty="0" err="1" smtClean="0">
                <a:solidFill>
                  <a:schemeClr val="accent1">
                    <a:lumMod val="75000"/>
                  </a:schemeClr>
                </a:solidFill>
              </a:rPr>
              <a:t>field</a:t>
            </a:r>
            <a:r>
              <a:rPr lang="fi-FI" dirty="0" smtClean="0">
                <a:solidFill>
                  <a:schemeClr val="accent1">
                    <a:lumMod val="75000"/>
                  </a:schemeClr>
                </a:solidFill>
              </a:rPr>
              <a:t> </a:t>
            </a:r>
            <a:r>
              <a:rPr lang="fi-FI" dirty="0" err="1" smtClean="0">
                <a:solidFill>
                  <a:schemeClr val="accent1">
                    <a:lumMod val="75000"/>
                  </a:schemeClr>
                </a:solidFill>
              </a:rPr>
              <a:t>surveys</a:t>
            </a:r>
            <a:r>
              <a:rPr lang="fi-FI" dirty="0" smtClean="0">
                <a:solidFill>
                  <a:schemeClr val="accent1">
                    <a:lumMod val="75000"/>
                  </a:schemeClr>
                </a:solidFill>
              </a:rPr>
              <a:t>, </a:t>
            </a:r>
            <a:r>
              <a:rPr lang="fi-FI" dirty="0" err="1" smtClean="0">
                <a:solidFill>
                  <a:schemeClr val="accent1">
                    <a:lumMod val="75000"/>
                  </a:schemeClr>
                </a:solidFill>
              </a:rPr>
              <a:t>experts</a:t>
            </a:r>
            <a:r>
              <a:rPr lang="fi-FI" dirty="0" smtClean="0">
                <a:solidFill>
                  <a:schemeClr val="accent1">
                    <a:lumMod val="75000"/>
                  </a:schemeClr>
                </a:solidFill>
              </a:rPr>
              <a:t>, </a:t>
            </a:r>
            <a:r>
              <a:rPr lang="fi-FI" dirty="0" err="1" smtClean="0">
                <a:solidFill>
                  <a:schemeClr val="accent1">
                    <a:lumMod val="75000"/>
                  </a:schemeClr>
                </a:solidFill>
              </a:rPr>
              <a:t>publications</a:t>
            </a:r>
            <a:r>
              <a:rPr lang="fi-FI" dirty="0" smtClean="0">
                <a:solidFill>
                  <a:schemeClr val="accent1">
                    <a:lumMod val="75000"/>
                  </a:schemeClr>
                </a:solidFill>
              </a:rPr>
              <a:t>, </a:t>
            </a:r>
            <a:r>
              <a:rPr lang="fi-FI" dirty="0" err="1" smtClean="0">
                <a:solidFill>
                  <a:schemeClr val="accent1">
                    <a:lumMod val="75000"/>
                  </a:schemeClr>
                </a:solidFill>
              </a:rPr>
              <a:t>laboratory</a:t>
            </a:r>
            <a:r>
              <a:rPr lang="fi-FI" dirty="0" smtClean="0">
                <a:solidFill>
                  <a:schemeClr val="accent1">
                    <a:lumMod val="75000"/>
                  </a:schemeClr>
                </a:solidFill>
              </a:rPr>
              <a:t> </a:t>
            </a:r>
            <a:r>
              <a:rPr lang="fi-FI" dirty="0" err="1" smtClean="0">
                <a:solidFill>
                  <a:schemeClr val="accent1">
                    <a:lumMod val="75000"/>
                  </a:schemeClr>
                </a:solidFill>
              </a:rPr>
              <a:t>experiments</a:t>
            </a:r>
            <a:r>
              <a:rPr lang="fi-FI" dirty="0" smtClean="0">
                <a:solidFill>
                  <a:schemeClr val="accent1">
                    <a:lumMod val="75000"/>
                  </a:schemeClr>
                </a:solidFill>
              </a:rPr>
              <a:t>, </a:t>
            </a:r>
            <a:r>
              <a:rPr lang="fi-FI" dirty="0" err="1" smtClean="0">
                <a:solidFill>
                  <a:schemeClr val="accent1">
                    <a:lumMod val="75000"/>
                  </a:schemeClr>
                </a:solidFill>
              </a:rPr>
              <a:t>closeby</a:t>
            </a:r>
            <a:r>
              <a:rPr lang="fi-FI" dirty="0" smtClean="0">
                <a:solidFill>
                  <a:schemeClr val="accent1">
                    <a:lumMod val="75000"/>
                  </a:schemeClr>
                </a:solidFill>
              </a:rPr>
              <a:t> </a:t>
            </a:r>
            <a:r>
              <a:rPr lang="fi-FI" dirty="0" err="1" smtClean="0">
                <a:solidFill>
                  <a:schemeClr val="accent1">
                    <a:lumMod val="75000"/>
                  </a:schemeClr>
                </a:solidFill>
              </a:rPr>
              <a:t>cases</a:t>
            </a:r>
            <a:r>
              <a:rPr lang="fi-FI" dirty="0" smtClean="0">
                <a:solidFill>
                  <a:schemeClr val="accent1">
                    <a:lumMod val="75000"/>
                  </a:schemeClr>
                </a:solidFill>
              </a:rPr>
              <a:t>  </a:t>
            </a:r>
            <a:endParaRPr lang="fi-FI" dirty="0">
              <a:solidFill>
                <a:schemeClr val="accent1">
                  <a:lumMod val="75000"/>
                </a:schemeClr>
              </a:solidFill>
            </a:endParaRPr>
          </a:p>
        </p:txBody>
      </p:sp>
      <p:pic>
        <p:nvPicPr>
          <p:cNvPr id="4" name="Content Placeholder 5" descr="P105095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802347" y="3573016"/>
            <a:ext cx="3341652" cy="328498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5380780"/>
      </p:ext>
    </p:extLst>
  </p:cSld>
  <p:clrMapOvr>
    <a:masterClrMapping/>
  </p:clrMapOvr>
  <mc:AlternateContent xmlns:mc="http://schemas.openxmlformats.org/markup-compatibility/2006">
    <mc:Choice xmlns:p14="http://schemas.microsoft.com/office/powerpoint/2010/main" Requires="p14">
      <p:transition spd="slow" p14:dur="2000" advTm="191567"/>
    </mc:Choice>
    <mc:Fallback>
      <p:transition spd="slow" advTm="19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648072"/>
          </a:xfrm>
        </p:spPr>
        <p:txBody>
          <a:bodyPr>
            <a:normAutofit fontScale="90000"/>
          </a:bodyPr>
          <a:lstStyle/>
          <a:p>
            <a:r>
              <a:rPr lang="fi-FI" dirty="0" err="1" smtClean="0">
                <a:solidFill>
                  <a:srgbClr val="FF0000"/>
                </a:solidFill>
              </a:rPr>
              <a:t>Yes</a:t>
            </a:r>
            <a:r>
              <a:rPr lang="fi-FI" dirty="0" smtClean="0">
                <a:solidFill>
                  <a:srgbClr val="FF0000"/>
                </a:solidFill>
              </a:rPr>
              <a:t>, </a:t>
            </a:r>
            <a:r>
              <a:rPr lang="fi-FI" dirty="0" err="1" smtClean="0">
                <a:solidFill>
                  <a:srgbClr val="FF0000"/>
                </a:solidFill>
              </a:rPr>
              <a:t>but</a:t>
            </a:r>
            <a:r>
              <a:rPr lang="fi-FI" dirty="0" smtClean="0">
                <a:solidFill>
                  <a:srgbClr val="FF0000"/>
                </a:solidFill>
              </a:rPr>
              <a:t>..</a:t>
            </a:r>
            <a:endParaRPr lang="fi-FI" dirty="0">
              <a:solidFill>
                <a:srgbClr val="FF0000"/>
              </a:solidFill>
            </a:endParaRPr>
          </a:p>
        </p:txBody>
      </p:sp>
      <p:sp>
        <p:nvSpPr>
          <p:cNvPr id="3" name="Content Placeholder 2"/>
          <p:cNvSpPr>
            <a:spLocks noGrp="1"/>
          </p:cNvSpPr>
          <p:nvPr>
            <p:ph idx="1"/>
          </p:nvPr>
        </p:nvSpPr>
        <p:spPr>
          <a:xfrm>
            <a:off x="467544" y="908720"/>
            <a:ext cx="8496944" cy="5760640"/>
          </a:xfrm>
        </p:spPr>
        <p:txBody>
          <a:bodyPr>
            <a:normAutofit fontScale="77500" lnSpcReduction="20000"/>
          </a:bodyPr>
          <a:lstStyle/>
          <a:p>
            <a:pPr marL="0" indent="0">
              <a:buNone/>
            </a:pPr>
            <a:r>
              <a:rPr lang="fi-FI" dirty="0" smtClean="0"/>
              <a:t>How to </a:t>
            </a:r>
            <a:r>
              <a:rPr lang="fi-FI" dirty="0" err="1" smtClean="0"/>
              <a:t>transfer</a:t>
            </a:r>
            <a:r>
              <a:rPr lang="fi-FI" dirty="0" smtClean="0"/>
              <a:t> the  </a:t>
            </a:r>
            <a:r>
              <a:rPr lang="fi-FI" dirty="0" err="1" smtClean="0"/>
              <a:t>knowledge</a:t>
            </a:r>
            <a:r>
              <a:rPr lang="fi-FI" dirty="0" smtClean="0"/>
              <a:t> </a:t>
            </a:r>
            <a:r>
              <a:rPr lang="fi-FI" dirty="0" err="1" smtClean="0"/>
              <a:t>from</a:t>
            </a:r>
            <a:r>
              <a:rPr lang="fi-FI" dirty="0" smtClean="0"/>
              <a:t> </a:t>
            </a:r>
            <a:r>
              <a:rPr lang="fi-FI" dirty="0" err="1" smtClean="0"/>
              <a:t>previous</a:t>
            </a:r>
            <a:r>
              <a:rPr lang="fi-FI" dirty="0" smtClean="0"/>
              <a:t> </a:t>
            </a:r>
            <a:r>
              <a:rPr lang="fi-FI" dirty="0" err="1" smtClean="0"/>
              <a:t>accidents</a:t>
            </a:r>
            <a:r>
              <a:rPr lang="fi-FI" dirty="0" smtClean="0"/>
              <a:t>?  </a:t>
            </a:r>
          </a:p>
          <a:p>
            <a:pPr marL="0" indent="0">
              <a:buNone/>
            </a:pPr>
            <a:endParaRPr lang="fi-FI" dirty="0"/>
          </a:p>
          <a:p>
            <a:pPr marL="0" indent="0">
              <a:buNone/>
            </a:pPr>
            <a:r>
              <a:rPr lang="fi-FI" dirty="0" smtClean="0"/>
              <a:t>	</a:t>
            </a:r>
            <a:r>
              <a:rPr lang="fi-FI" dirty="0" err="1" smtClean="0"/>
              <a:t>Why</a:t>
            </a:r>
            <a:r>
              <a:rPr lang="fi-FI" dirty="0" smtClean="0"/>
              <a:t> EU </a:t>
            </a:r>
            <a:r>
              <a:rPr lang="fi-FI" dirty="0" err="1" smtClean="0"/>
              <a:t>legislation</a:t>
            </a:r>
            <a:r>
              <a:rPr lang="fi-FI" dirty="0" smtClean="0"/>
              <a:t> </a:t>
            </a:r>
            <a:r>
              <a:rPr lang="fi-FI" dirty="0" err="1" smtClean="0"/>
              <a:t>packages</a:t>
            </a:r>
            <a:r>
              <a:rPr lang="fi-FI" dirty="0" smtClean="0"/>
              <a:t> </a:t>
            </a:r>
            <a:r>
              <a:rPr lang="fi-FI" dirty="0" err="1" smtClean="0"/>
              <a:t>carry</a:t>
            </a:r>
            <a:r>
              <a:rPr lang="fi-FI" dirty="0" smtClean="0"/>
              <a:t> the </a:t>
            </a:r>
            <a:r>
              <a:rPr lang="fi-FI" dirty="0" err="1" smtClean="0"/>
              <a:t>names</a:t>
            </a:r>
            <a:r>
              <a:rPr lang="fi-FI" dirty="0" smtClean="0"/>
              <a:t> of the </a:t>
            </a:r>
            <a:r>
              <a:rPr lang="fi-FI" dirty="0" err="1" smtClean="0"/>
              <a:t>oil</a:t>
            </a:r>
            <a:r>
              <a:rPr lang="fi-FI" dirty="0" smtClean="0"/>
              <a:t> </a:t>
            </a:r>
            <a:r>
              <a:rPr lang="fi-FI" dirty="0" err="1" smtClean="0"/>
              <a:t>spill</a:t>
            </a:r>
            <a:r>
              <a:rPr lang="fi-FI" dirty="0" smtClean="0"/>
              <a:t> </a:t>
            </a:r>
            <a:r>
              <a:rPr lang="fi-FI" dirty="0" err="1" smtClean="0"/>
              <a:t>disasters</a:t>
            </a:r>
            <a:r>
              <a:rPr lang="fi-FI" dirty="0" smtClean="0"/>
              <a:t>? </a:t>
            </a:r>
            <a:r>
              <a:rPr lang="fi-FI" dirty="0" err="1" smtClean="0"/>
              <a:t>Do</a:t>
            </a:r>
            <a:r>
              <a:rPr lang="fi-FI" dirty="0" smtClean="0"/>
              <a:t> </a:t>
            </a:r>
            <a:r>
              <a:rPr lang="fi-FI" dirty="0" err="1" smtClean="0"/>
              <a:t>we</a:t>
            </a:r>
            <a:r>
              <a:rPr lang="fi-FI" dirty="0" smtClean="0"/>
              <a:t> </a:t>
            </a:r>
            <a:r>
              <a:rPr lang="fi-FI" dirty="0" err="1" smtClean="0"/>
              <a:t>learn</a:t>
            </a:r>
            <a:r>
              <a:rPr lang="fi-FI" dirty="0" smtClean="0"/>
              <a:t> </a:t>
            </a:r>
            <a:r>
              <a:rPr lang="fi-FI" dirty="0" err="1" smtClean="0"/>
              <a:t>only</a:t>
            </a:r>
            <a:r>
              <a:rPr lang="fi-FI" dirty="0" smtClean="0"/>
              <a:t> </a:t>
            </a:r>
            <a:r>
              <a:rPr lang="fi-FI" dirty="0" err="1" smtClean="0"/>
              <a:t>from</a:t>
            </a:r>
            <a:r>
              <a:rPr lang="fi-FI" dirty="0" smtClean="0"/>
              <a:t> </a:t>
            </a:r>
            <a:r>
              <a:rPr lang="fi-FI" dirty="0" err="1" smtClean="0"/>
              <a:t>obsered</a:t>
            </a:r>
            <a:r>
              <a:rPr lang="fi-FI" dirty="0" smtClean="0"/>
              <a:t> </a:t>
            </a:r>
            <a:r>
              <a:rPr lang="fi-FI" dirty="0" err="1" smtClean="0"/>
              <a:t>accidents</a:t>
            </a:r>
            <a:r>
              <a:rPr lang="fi-FI" dirty="0" smtClean="0"/>
              <a:t>, </a:t>
            </a:r>
            <a:r>
              <a:rPr lang="fi-FI" dirty="0" err="1" smtClean="0"/>
              <a:t>not</a:t>
            </a:r>
            <a:r>
              <a:rPr lang="fi-FI" dirty="0" smtClean="0"/>
              <a:t> </a:t>
            </a:r>
            <a:r>
              <a:rPr lang="fi-FI" dirty="0" err="1" smtClean="0"/>
              <a:t>from</a:t>
            </a:r>
            <a:r>
              <a:rPr lang="fi-FI" dirty="0" smtClean="0"/>
              <a:t> </a:t>
            </a:r>
            <a:r>
              <a:rPr lang="fi-FI" dirty="0" err="1" smtClean="0"/>
              <a:t>model</a:t>
            </a:r>
            <a:r>
              <a:rPr lang="fi-FI" dirty="0" smtClean="0"/>
              <a:t> </a:t>
            </a:r>
            <a:r>
              <a:rPr lang="fi-FI" dirty="0" err="1" smtClean="0"/>
              <a:t>estimates</a:t>
            </a:r>
            <a:r>
              <a:rPr lang="fi-FI" dirty="0" smtClean="0"/>
              <a:t>? </a:t>
            </a:r>
          </a:p>
          <a:p>
            <a:pPr marL="0" indent="0">
              <a:buNone/>
            </a:pPr>
            <a:endParaRPr lang="fi-FI" dirty="0"/>
          </a:p>
          <a:p>
            <a:pPr marL="0" indent="0">
              <a:buNone/>
            </a:pPr>
            <a:r>
              <a:rPr lang="fi-FI" dirty="0" err="1" smtClean="0"/>
              <a:t>Compare</a:t>
            </a:r>
            <a:r>
              <a:rPr lang="fi-FI" dirty="0" smtClean="0"/>
              <a:t> to </a:t>
            </a:r>
            <a:r>
              <a:rPr lang="fi-FI" dirty="0" err="1" smtClean="0">
                <a:solidFill>
                  <a:srgbClr val="0070C0"/>
                </a:solidFill>
              </a:rPr>
              <a:t>practises</a:t>
            </a:r>
            <a:r>
              <a:rPr lang="fi-FI" dirty="0" smtClean="0">
                <a:solidFill>
                  <a:srgbClr val="0070C0"/>
                </a:solidFill>
              </a:rPr>
              <a:t> in </a:t>
            </a:r>
            <a:r>
              <a:rPr lang="fi-FI" b="1" dirty="0" err="1" smtClean="0">
                <a:solidFill>
                  <a:srgbClr val="0070C0"/>
                </a:solidFill>
              </a:rPr>
              <a:t>flying</a:t>
            </a:r>
            <a:r>
              <a:rPr lang="fi-FI" b="1" dirty="0" smtClean="0">
                <a:solidFill>
                  <a:srgbClr val="0070C0"/>
                </a:solidFill>
              </a:rPr>
              <a:t> </a:t>
            </a:r>
            <a:r>
              <a:rPr lang="fi-FI" b="1" dirty="0" err="1" smtClean="0">
                <a:solidFill>
                  <a:srgbClr val="0070C0"/>
                </a:solidFill>
              </a:rPr>
              <a:t>businesses</a:t>
            </a:r>
            <a:r>
              <a:rPr lang="fi-FI" b="1" dirty="0" smtClean="0">
                <a:solidFill>
                  <a:srgbClr val="0070C0"/>
                </a:solidFill>
              </a:rPr>
              <a:t> </a:t>
            </a:r>
            <a:r>
              <a:rPr lang="fi-FI" dirty="0" smtClean="0">
                <a:solidFill>
                  <a:srgbClr val="C00000"/>
                </a:solidFill>
              </a:rPr>
              <a:t>and in </a:t>
            </a:r>
            <a:r>
              <a:rPr lang="fi-FI" b="1" dirty="0" err="1" smtClean="0">
                <a:solidFill>
                  <a:srgbClr val="14AC3C"/>
                </a:solidFill>
              </a:rPr>
              <a:t>nuclear</a:t>
            </a:r>
            <a:r>
              <a:rPr lang="fi-FI" b="1" dirty="0" smtClean="0">
                <a:solidFill>
                  <a:srgbClr val="14AC3C"/>
                </a:solidFill>
              </a:rPr>
              <a:t> </a:t>
            </a:r>
            <a:r>
              <a:rPr lang="fi-FI" b="1" dirty="0" err="1" smtClean="0">
                <a:solidFill>
                  <a:srgbClr val="14AC3C"/>
                </a:solidFill>
              </a:rPr>
              <a:t>power</a:t>
            </a:r>
            <a:r>
              <a:rPr lang="fi-FI" b="1" dirty="0" smtClean="0">
                <a:solidFill>
                  <a:srgbClr val="14AC3C"/>
                </a:solidFill>
              </a:rPr>
              <a:t> management </a:t>
            </a:r>
          </a:p>
          <a:p>
            <a:pPr marL="0" indent="0">
              <a:buNone/>
            </a:pPr>
            <a:endParaRPr lang="fi-FI" b="1" dirty="0">
              <a:solidFill>
                <a:srgbClr val="C00000"/>
              </a:solidFill>
            </a:endParaRPr>
          </a:p>
          <a:p>
            <a:pPr marL="0" indent="0">
              <a:buNone/>
            </a:pPr>
            <a:r>
              <a:rPr lang="fi-FI" b="1" dirty="0" err="1" smtClean="0">
                <a:solidFill>
                  <a:srgbClr val="0070C0"/>
                </a:solidFill>
              </a:rPr>
              <a:t>Flying</a:t>
            </a:r>
            <a:r>
              <a:rPr lang="fi-FI" b="1" dirty="0" smtClean="0">
                <a:solidFill>
                  <a:srgbClr val="0070C0"/>
                </a:solidFill>
              </a:rPr>
              <a:t> business: </a:t>
            </a:r>
            <a:r>
              <a:rPr lang="fi-FI" b="1" dirty="0" err="1" smtClean="0">
                <a:solidFill>
                  <a:srgbClr val="0070C0"/>
                </a:solidFill>
              </a:rPr>
              <a:t>all</a:t>
            </a:r>
            <a:r>
              <a:rPr lang="fi-FI" b="1" dirty="0" smtClean="0">
                <a:solidFill>
                  <a:srgbClr val="0070C0"/>
                </a:solidFill>
              </a:rPr>
              <a:t> </a:t>
            </a:r>
            <a:r>
              <a:rPr lang="fi-FI" b="1" dirty="0" err="1" smtClean="0">
                <a:solidFill>
                  <a:srgbClr val="0070C0"/>
                </a:solidFill>
              </a:rPr>
              <a:t>have</a:t>
            </a:r>
            <a:r>
              <a:rPr lang="fi-FI" b="1" dirty="0" smtClean="0">
                <a:solidFill>
                  <a:srgbClr val="0070C0"/>
                </a:solidFill>
              </a:rPr>
              <a:t> the </a:t>
            </a:r>
            <a:r>
              <a:rPr lang="fi-FI" b="1" dirty="0" err="1" smtClean="0">
                <a:solidFill>
                  <a:srgbClr val="0070C0"/>
                </a:solidFill>
              </a:rPr>
              <a:t>same</a:t>
            </a:r>
            <a:r>
              <a:rPr lang="fi-FI" b="1" dirty="0" smtClean="0">
                <a:solidFill>
                  <a:srgbClr val="0070C0"/>
                </a:solidFill>
              </a:rPr>
              <a:t> </a:t>
            </a:r>
            <a:r>
              <a:rPr lang="fi-FI" b="1" dirty="0" err="1" smtClean="0">
                <a:solidFill>
                  <a:srgbClr val="0070C0"/>
                </a:solidFill>
              </a:rPr>
              <a:t>interest</a:t>
            </a:r>
            <a:r>
              <a:rPr lang="fi-FI" b="1" dirty="0" smtClean="0">
                <a:solidFill>
                  <a:srgbClr val="0070C0"/>
                </a:solidFill>
              </a:rPr>
              <a:t> of </a:t>
            </a:r>
            <a:r>
              <a:rPr lang="fi-FI" b="1" dirty="0" err="1" smtClean="0">
                <a:solidFill>
                  <a:srgbClr val="0070C0"/>
                </a:solidFill>
              </a:rPr>
              <a:t>not</a:t>
            </a:r>
            <a:r>
              <a:rPr lang="fi-FI" b="1" dirty="0" smtClean="0">
                <a:solidFill>
                  <a:srgbClr val="0070C0"/>
                </a:solidFill>
              </a:rPr>
              <a:t> </a:t>
            </a:r>
            <a:r>
              <a:rPr lang="fi-FI" b="1" dirty="0" err="1" smtClean="0">
                <a:solidFill>
                  <a:srgbClr val="0070C0"/>
                </a:solidFill>
              </a:rPr>
              <a:t>having</a:t>
            </a:r>
            <a:r>
              <a:rPr lang="fi-FI" b="1" dirty="0" smtClean="0">
                <a:solidFill>
                  <a:srgbClr val="0070C0"/>
                </a:solidFill>
              </a:rPr>
              <a:t> an </a:t>
            </a:r>
            <a:r>
              <a:rPr lang="fi-FI" b="1" dirty="0" err="1" smtClean="0">
                <a:solidFill>
                  <a:srgbClr val="0070C0"/>
                </a:solidFill>
              </a:rPr>
              <a:t>accident</a:t>
            </a:r>
            <a:endParaRPr lang="fi-FI" b="1" dirty="0" smtClean="0">
              <a:solidFill>
                <a:srgbClr val="0070C0"/>
              </a:solidFill>
            </a:endParaRPr>
          </a:p>
          <a:p>
            <a:pPr marL="0" indent="0">
              <a:buNone/>
            </a:pPr>
            <a:endParaRPr lang="fi-FI" b="1" dirty="0" smtClean="0">
              <a:solidFill>
                <a:srgbClr val="22B10F"/>
              </a:solidFill>
            </a:endParaRPr>
          </a:p>
          <a:p>
            <a:pPr marL="0" indent="0">
              <a:buNone/>
            </a:pPr>
            <a:r>
              <a:rPr lang="fi-FI" b="1" dirty="0" err="1" smtClean="0">
                <a:solidFill>
                  <a:srgbClr val="22B10F"/>
                </a:solidFill>
              </a:rPr>
              <a:t>Nuclear</a:t>
            </a:r>
            <a:r>
              <a:rPr lang="fi-FI" b="1" dirty="0" smtClean="0">
                <a:solidFill>
                  <a:srgbClr val="22B10F"/>
                </a:solidFill>
              </a:rPr>
              <a:t> </a:t>
            </a:r>
            <a:r>
              <a:rPr lang="fi-FI" b="1" dirty="0" err="1" smtClean="0">
                <a:solidFill>
                  <a:srgbClr val="22B10F"/>
                </a:solidFill>
              </a:rPr>
              <a:t>power</a:t>
            </a:r>
            <a:r>
              <a:rPr lang="fi-FI" b="1" dirty="0" smtClean="0">
                <a:solidFill>
                  <a:srgbClr val="22B10F"/>
                </a:solidFill>
              </a:rPr>
              <a:t> management: an </a:t>
            </a:r>
            <a:r>
              <a:rPr lang="fi-FI" b="1" dirty="0" err="1" smtClean="0">
                <a:solidFill>
                  <a:srgbClr val="22B10F"/>
                </a:solidFill>
              </a:rPr>
              <a:t>absolute</a:t>
            </a:r>
            <a:r>
              <a:rPr lang="fi-FI" b="1" dirty="0" smtClean="0">
                <a:solidFill>
                  <a:srgbClr val="22B10F"/>
                </a:solidFill>
              </a:rPr>
              <a:t> </a:t>
            </a:r>
            <a:r>
              <a:rPr lang="fi-FI" b="1" dirty="0" err="1" smtClean="0">
                <a:solidFill>
                  <a:srgbClr val="22B10F"/>
                </a:solidFill>
              </a:rPr>
              <a:t>trust</a:t>
            </a:r>
            <a:r>
              <a:rPr lang="fi-FI" b="1" dirty="0" smtClean="0">
                <a:solidFill>
                  <a:srgbClr val="22B10F"/>
                </a:solidFill>
              </a:rPr>
              <a:t> on </a:t>
            </a:r>
            <a:r>
              <a:rPr lang="fi-FI" b="1" dirty="0" err="1" smtClean="0">
                <a:solidFill>
                  <a:srgbClr val="22B10F"/>
                </a:solidFill>
              </a:rPr>
              <a:t>models</a:t>
            </a:r>
            <a:r>
              <a:rPr lang="fi-FI" b="1" dirty="0" smtClean="0">
                <a:solidFill>
                  <a:srgbClr val="22B10F"/>
                </a:solidFill>
              </a:rPr>
              <a:t> and </a:t>
            </a:r>
            <a:r>
              <a:rPr lang="fi-FI" b="1" dirty="0" err="1" smtClean="0">
                <a:solidFill>
                  <a:srgbClr val="22B10F"/>
                </a:solidFill>
              </a:rPr>
              <a:t>their</a:t>
            </a:r>
            <a:r>
              <a:rPr lang="fi-FI" b="1" dirty="0" smtClean="0">
                <a:solidFill>
                  <a:srgbClr val="22B10F"/>
                </a:solidFill>
              </a:rPr>
              <a:t> </a:t>
            </a:r>
            <a:r>
              <a:rPr lang="fi-FI" b="1" dirty="0" err="1" smtClean="0">
                <a:solidFill>
                  <a:srgbClr val="22B10F"/>
                </a:solidFill>
              </a:rPr>
              <a:t>estimates</a:t>
            </a:r>
            <a:r>
              <a:rPr lang="fi-FI" b="1" dirty="0" smtClean="0">
                <a:solidFill>
                  <a:srgbClr val="22B10F"/>
                </a:solidFill>
              </a:rPr>
              <a:t> of </a:t>
            </a:r>
            <a:r>
              <a:rPr lang="fi-FI" b="1" dirty="0" err="1" smtClean="0">
                <a:solidFill>
                  <a:srgbClr val="22B10F"/>
                </a:solidFill>
              </a:rPr>
              <a:t>unseen</a:t>
            </a:r>
            <a:r>
              <a:rPr lang="fi-FI" b="1" dirty="0" smtClean="0">
                <a:solidFill>
                  <a:srgbClr val="22B10F"/>
                </a:solidFill>
              </a:rPr>
              <a:t> </a:t>
            </a:r>
            <a:r>
              <a:rPr lang="fi-FI" b="1" dirty="0" err="1" smtClean="0">
                <a:solidFill>
                  <a:srgbClr val="22B10F"/>
                </a:solidFill>
              </a:rPr>
              <a:t>risks</a:t>
            </a:r>
            <a:r>
              <a:rPr lang="fi-FI" b="1" dirty="0" smtClean="0">
                <a:solidFill>
                  <a:srgbClr val="22B10F"/>
                </a:solidFill>
              </a:rPr>
              <a:t> </a:t>
            </a:r>
          </a:p>
          <a:p>
            <a:pPr marL="0" indent="0">
              <a:buNone/>
            </a:pPr>
            <a:endParaRPr lang="fi-FI" dirty="0">
              <a:solidFill>
                <a:srgbClr val="C00000"/>
              </a:solidFill>
            </a:endParaRPr>
          </a:p>
          <a:p>
            <a:pPr marL="0" indent="0">
              <a:buNone/>
            </a:pPr>
            <a:r>
              <a:rPr lang="fi-FI" dirty="0" smtClean="0">
                <a:solidFill>
                  <a:srgbClr val="C00000"/>
                </a:solidFill>
              </a:rPr>
              <a:t>       	</a:t>
            </a:r>
            <a:endParaRPr lang="fi-FI" dirty="0">
              <a:solidFill>
                <a:srgbClr val="C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3100123"/>
      </p:ext>
    </p:extLst>
  </p:cSld>
  <p:clrMapOvr>
    <a:masterClrMapping/>
  </p:clrMapOvr>
  <mc:AlternateContent xmlns:mc="http://schemas.openxmlformats.org/markup-compatibility/2006">
    <mc:Choice xmlns:p14="http://schemas.microsoft.com/office/powerpoint/2010/main" Requires="p14">
      <p:transition spd="slow" p14:dur="2000" advTm="108208"/>
    </mc:Choice>
    <mc:Fallback>
      <p:transition spd="slow" advTm="10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Autofit/>
          </a:bodyPr>
          <a:lstStyle/>
          <a:p>
            <a:r>
              <a:rPr lang="en-US" sz="3600" dirty="0" smtClean="0"/>
              <a:t>Some light in the tunnel: </a:t>
            </a:r>
            <a:r>
              <a:rPr lang="en-US" sz="3600" dirty="0" smtClean="0">
                <a:solidFill>
                  <a:srgbClr val="FF0000"/>
                </a:solidFill>
              </a:rPr>
              <a:t>BAYESIAN </a:t>
            </a:r>
            <a:r>
              <a:rPr lang="en-US" sz="3600" dirty="0">
                <a:solidFill>
                  <a:srgbClr val="FF0000"/>
                </a:solidFill>
              </a:rPr>
              <a:t>NETWORKS:</a:t>
            </a:r>
            <a:r>
              <a:rPr lang="en-US" sz="3600" dirty="0"/>
              <a:t> </a:t>
            </a:r>
            <a:r>
              <a:rPr lang="en-US" sz="3200" dirty="0"/>
              <a:t>MODELLING OF UN-</a:t>
            </a:r>
            <a:br>
              <a:rPr lang="en-US" sz="3200" dirty="0"/>
            </a:br>
            <a:r>
              <a:rPr lang="en-US" sz="3200" dirty="0"/>
              <a:t>SEEN POTENTIAL FUTURE OIL SPILLS</a:t>
            </a:r>
            <a:endParaRPr lang="fi-FI" sz="3200" dirty="0"/>
          </a:p>
        </p:txBody>
      </p:sp>
      <p:sp>
        <p:nvSpPr>
          <p:cNvPr id="3" name="Content Placeholder 2"/>
          <p:cNvSpPr>
            <a:spLocks noGrp="1"/>
          </p:cNvSpPr>
          <p:nvPr>
            <p:ph idx="1"/>
          </p:nvPr>
        </p:nvSpPr>
        <p:spPr>
          <a:xfrm>
            <a:off x="467544" y="1988840"/>
            <a:ext cx="8229600" cy="4669979"/>
          </a:xfrm>
        </p:spPr>
        <p:txBody>
          <a:bodyPr>
            <a:normAutofit fontScale="92500" lnSpcReduction="10000"/>
          </a:bodyPr>
          <a:lstStyle/>
          <a:p>
            <a:pPr marL="0" indent="0">
              <a:buNone/>
            </a:pPr>
            <a:r>
              <a:rPr lang="fi-FI" dirty="0" smtClean="0"/>
              <a:t>1) </a:t>
            </a:r>
            <a:r>
              <a:rPr lang="fi-FI" dirty="0" err="1" smtClean="0"/>
              <a:t>Need</a:t>
            </a:r>
            <a:r>
              <a:rPr lang="fi-FI" dirty="0" smtClean="0"/>
              <a:t> to </a:t>
            </a:r>
            <a:r>
              <a:rPr lang="fi-FI" dirty="0" err="1" smtClean="0"/>
              <a:t>use</a:t>
            </a:r>
            <a:r>
              <a:rPr lang="fi-FI" dirty="0" smtClean="0"/>
              <a:t> </a:t>
            </a:r>
            <a:r>
              <a:rPr lang="fi-FI" dirty="0" err="1" smtClean="0"/>
              <a:t>experts</a:t>
            </a:r>
            <a:r>
              <a:rPr lang="fi-FI" dirty="0" smtClean="0"/>
              <a:t> </a:t>
            </a:r>
          </a:p>
          <a:p>
            <a:pPr marL="0" indent="0">
              <a:buNone/>
            </a:pPr>
            <a:endParaRPr lang="fi-FI" dirty="0"/>
          </a:p>
          <a:p>
            <a:pPr marL="0" indent="0">
              <a:buNone/>
            </a:pPr>
            <a:r>
              <a:rPr lang="fi-FI" dirty="0" smtClean="0"/>
              <a:t>2) </a:t>
            </a:r>
            <a:r>
              <a:rPr lang="fi-FI" dirty="0" err="1" smtClean="0"/>
              <a:t>Need</a:t>
            </a:r>
            <a:r>
              <a:rPr lang="fi-FI" dirty="0" smtClean="0"/>
              <a:t> to </a:t>
            </a:r>
            <a:r>
              <a:rPr lang="fi-FI" dirty="0" err="1" smtClean="0"/>
              <a:t>indenfity</a:t>
            </a:r>
            <a:r>
              <a:rPr lang="fi-FI" dirty="0" smtClean="0"/>
              <a:t> </a:t>
            </a:r>
            <a:r>
              <a:rPr lang="fi-FI" dirty="0" err="1" smtClean="0"/>
              <a:t>chains</a:t>
            </a:r>
            <a:r>
              <a:rPr lang="fi-FI" dirty="0" smtClean="0"/>
              <a:t> </a:t>
            </a:r>
          </a:p>
          <a:p>
            <a:pPr marL="0" indent="0">
              <a:buNone/>
            </a:pPr>
            <a:r>
              <a:rPr lang="fi-FI" dirty="0" smtClean="0"/>
              <a:t>of </a:t>
            </a:r>
            <a:r>
              <a:rPr lang="fi-FI" dirty="0" err="1" smtClean="0"/>
              <a:t>good</a:t>
            </a:r>
            <a:r>
              <a:rPr lang="fi-FI" dirty="0" smtClean="0"/>
              <a:t> and </a:t>
            </a:r>
            <a:r>
              <a:rPr lang="fi-FI" dirty="0" err="1" smtClean="0"/>
              <a:t>cheap</a:t>
            </a:r>
            <a:r>
              <a:rPr lang="fi-FI" dirty="0" smtClean="0"/>
              <a:t> </a:t>
            </a:r>
          </a:p>
          <a:p>
            <a:pPr marL="0" indent="0">
              <a:buNone/>
            </a:pPr>
            <a:r>
              <a:rPr lang="fi-FI" dirty="0" err="1" smtClean="0"/>
              <a:t>control</a:t>
            </a:r>
            <a:endParaRPr lang="fi-FI" dirty="0" smtClean="0"/>
          </a:p>
          <a:p>
            <a:pPr marL="0" indent="0">
              <a:buNone/>
            </a:pPr>
            <a:endParaRPr lang="fi-FI" dirty="0"/>
          </a:p>
          <a:p>
            <a:pPr marL="0" indent="0">
              <a:buNone/>
            </a:pPr>
            <a:r>
              <a:rPr lang="fi-FI" dirty="0" smtClean="0"/>
              <a:t>3) </a:t>
            </a:r>
            <a:r>
              <a:rPr lang="fi-FI" dirty="0" err="1" smtClean="0"/>
              <a:t>Need</a:t>
            </a:r>
            <a:r>
              <a:rPr lang="fi-FI" dirty="0" smtClean="0"/>
              <a:t> to </a:t>
            </a:r>
            <a:r>
              <a:rPr lang="fi-FI" dirty="0" err="1" smtClean="0"/>
              <a:t>describe</a:t>
            </a:r>
            <a:r>
              <a:rPr lang="fi-FI" dirty="0" smtClean="0"/>
              <a:t> the </a:t>
            </a:r>
          </a:p>
          <a:p>
            <a:pPr marL="0" indent="0">
              <a:buNone/>
            </a:pPr>
            <a:r>
              <a:rPr lang="fi-FI" dirty="0" err="1" smtClean="0"/>
              <a:t>alternative</a:t>
            </a:r>
            <a:r>
              <a:rPr lang="fi-FI" dirty="0" smtClean="0"/>
              <a:t> </a:t>
            </a:r>
            <a:r>
              <a:rPr lang="fi-FI" dirty="0" err="1" smtClean="0"/>
              <a:t>views</a:t>
            </a:r>
            <a:r>
              <a:rPr lang="fi-FI" dirty="0" smtClean="0"/>
              <a:t> </a:t>
            </a:r>
            <a:r>
              <a:rPr lang="fi-FI" dirty="0" err="1" smtClean="0"/>
              <a:t>about</a:t>
            </a:r>
            <a:r>
              <a:rPr lang="fi-FI" dirty="0" smtClean="0"/>
              <a:t> </a:t>
            </a:r>
          </a:p>
          <a:p>
            <a:pPr marL="0" indent="0">
              <a:buNone/>
            </a:pPr>
            <a:r>
              <a:rPr lang="fi-FI" dirty="0" err="1" smtClean="0"/>
              <a:t>values</a:t>
            </a:r>
            <a:r>
              <a:rPr lang="fi-FI" dirty="0" smtClean="0"/>
              <a:t> and </a:t>
            </a:r>
            <a:r>
              <a:rPr lang="fi-FI" dirty="0" err="1" smtClean="0"/>
              <a:t>risk</a:t>
            </a:r>
            <a:r>
              <a:rPr lang="fi-FI" dirty="0" smtClean="0"/>
              <a:t> </a:t>
            </a:r>
            <a:r>
              <a:rPr lang="fi-FI" dirty="0" err="1" smtClean="0"/>
              <a:t>attitudes</a:t>
            </a:r>
            <a:endParaRPr lang="fi-FI" dirty="0"/>
          </a:p>
        </p:txBody>
      </p:sp>
      <p:pic>
        <p:nvPicPr>
          <p:cNvPr id="4" name="Picture 2" descr="C:\Users\Skuikka\Documents\AADATA\kuvat\femmalle\kuhat ja ahve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724539"/>
            <a:ext cx="4211960" cy="315897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9011430"/>
      </p:ext>
    </p:extLst>
  </p:cSld>
  <p:clrMapOvr>
    <a:masterClrMapping/>
  </p:clrMapOvr>
  <mc:AlternateContent xmlns:mc="http://schemas.openxmlformats.org/markup-compatibility/2006">
    <mc:Choice xmlns:p14="http://schemas.microsoft.com/office/powerpoint/2010/main" Requires="p14">
      <p:transition spd="slow" p14:dur="2000" advTm="10114"/>
    </mc:Choice>
    <mc:Fallback>
      <p:transition spd="slow" advTm="1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err="1" smtClean="0"/>
              <a:t>Bayesian</a:t>
            </a:r>
            <a:r>
              <a:rPr lang="fi-FI" dirty="0" smtClean="0"/>
              <a:t> </a:t>
            </a:r>
            <a:r>
              <a:rPr lang="fi-FI" dirty="0" err="1" smtClean="0"/>
              <a:t>networks</a:t>
            </a:r>
            <a:endParaRPr lang="fi-FI" dirty="0"/>
          </a:p>
        </p:txBody>
      </p:sp>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899592" y="1615440"/>
            <a:ext cx="6549593" cy="505392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4326006"/>
      </p:ext>
    </p:extLst>
  </p:cSld>
  <p:clrMapOvr>
    <a:masterClrMapping/>
  </p:clrMapOvr>
  <mc:AlternateContent xmlns:mc="http://schemas.openxmlformats.org/markup-compatibility/2006">
    <mc:Choice xmlns:p14="http://schemas.microsoft.com/office/powerpoint/2010/main" Requires="p14">
      <p:transition spd="slow" p14:dur="2000" advTm="67566"/>
    </mc:Choice>
    <mc:Fallback>
      <p:transition spd="slow" advTm="6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68313" y="260350"/>
            <a:ext cx="8229600" cy="1008063"/>
          </a:xfrm>
        </p:spPr>
        <p:txBody>
          <a:bodyPr>
            <a:normAutofit fontScale="90000"/>
          </a:bodyPr>
          <a:lstStyle/>
          <a:p>
            <a:r>
              <a:rPr lang="fi-FI" smtClean="0"/>
              <a:t>Bayesian nets in AI – a simple WFD example for GoF</a:t>
            </a:r>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56792"/>
            <a:ext cx="4656138"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5796136" y="1916832"/>
            <a:ext cx="29876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200" dirty="0"/>
              <a:t>Fernandez et </a:t>
            </a:r>
            <a:r>
              <a:rPr lang="fi-FI" sz="2200" dirty="0" err="1"/>
              <a:t>al</a:t>
            </a:r>
            <a:r>
              <a:rPr lang="fi-FI" sz="2200" dirty="0"/>
              <a:t>, </a:t>
            </a:r>
            <a:r>
              <a:rPr lang="fi-FI" sz="2200" dirty="0" smtClean="0"/>
              <a:t>2012, </a:t>
            </a:r>
            <a:r>
              <a:rPr lang="fi-FI" sz="2200" dirty="0" err="1" smtClean="0"/>
              <a:t>Env</a:t>
            </a:r>
            <a:r>
              <a:rPr lang="fi-FI" sz="2200" dirty="0" smtClean="0"/>
              <a:t>. </a:t>
            </a:r>
            <a:r>
              <a:rPr lang="fi-FI" sz="2200" dirty="0" err="1" smtClean="0"/>
              <a:t>Sci</a:t>
            </a:r>
            <a:r>
              <a:rPr lang="fi-FI" sz="2200" dirty="0" smtClean="0"/>
              <a:t> &amp; Tech.</a:t>
            </a:r>
            <a:endParaRPr lang="fi-FI" sz="2200" dirty="0"/>
          </a:p>
        </p:txBody>
      </p:sp>
      <p:pic>
        <p:nvPicPr>
          <p:cNvPr id="5" name="Content Placeholder 6" descr="P105090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840779" y="4381055"/>
            <a:ext cx="3303221" cy="247694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4070957"/>
      </p:ext>
    </p:extLst>
  </p:cSld>
  <p:clrMapOvr>
    <a:masterClrMapping/>
  </p:clrMapOvr>
  <mc:AlternateContent xmlns:mc="http://schemas.openxmlformats.org/markup-compatibility/2006">
    <mc:Choice xmlns:p14="http://schemas.microsoft.com/office/powerpoint/2010/main" Requires="p14">
      <p:transition spd="slow" p14:dur="2000" advTm="74823"/>
    </mc:Choice>
    <mc:Fallback>
      <p:transition spd="slow" advTm="7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67544" y="476672"/>
            <a:ext cx="8229600" cy="1143000"/>
          </a:xfrm>
        </p:spPr>
        <p:txBody>
          <a:bodyPr>
            <a:normAutofit fontScale="90000"/>
          </a:bodyPr>
          <a:lstStyle/>
          <a:p>
            <a:r>
              <a:rPr lang="fi-FI" dirty="0" err="1" smtClean="0"/>
              <a:t>Decision</a:t>
            </a:r>
            <a:r>
              <a:rPr lang="fi-FI" dirty="0" smtClean="0"/>
              <a:t> </a:t>
            </a:r>
            <a:r>
              <a:rPr lang="fi-FI" dirty="0" err="1" smtClean="0"/>
              <a:t>making</a:t>
            </a:r>
            <a:r>
              <a:rPr lang="fi-FI" dirty="0" smtClean="0"/>
              <a:t> and </a:t>
            </a:r>
            <a:r>
              <a:rPr lang="fi-FI" dirty="0" err="1" smtClean="0"/>
              <a:t>poor</a:t>
            </a:r>
            <a:r>
              <a:rPr lang="fi-FI" dirty="0" smtClean="0"/>
              <a:t> </a:t>
            </a:r>
            <a:r>
              <a:rPr lang="fi-FI" dirty="0" err="1" smtClean="0"/>
              <a:t>knowledge</a:t>
            </a:r>
            <a:r>
              <a:rPr lang="fi-FI" dirty="0" smtClean="0"/>
              <a:t> </a:t>
            </a:r>
            <a:r>
              <a:rPr lang="fi-FI" dirty="0" smtClean="0">
                <a:sym typeface="Wingdings" pitchFamily="2" charset="2"/>
              </a:rPr>
              <a:t> </a:t>
            </a:r>
            <a:endParaRPr lang="fi-FI" dirty="0" smtClean="0"/>
          </a:p>
        </p:txBody>
      </p:sp>
      <p:pic>
        <p:nvPicPr>
          <p:cNvPr id="35843" name="Content Placeholder 5" descr="life with poor data dilbert.gif"/>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6675" y="2276475"/>
            <a:ext cx="8847138" cy="309721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8944488"/>
      </p:ext>
    </p:extLst>
  </p:cSld>
  <p:clrMapOvr>
    <a:masterClrMapping/>
  </p:clrMapOvr>
  <mc:AlternateContent xmlns:mc="http://schemas.openxmlformats.org/markup-compatibility/2006">
    <mc:Choice xmlns:p14="http://schemas.microsoft.com/office/powerpoint/2010/main" Requires="p14">
      <p:transition spd="slow" p14:dur="2000" advTm="19020"/>
    </mc:Choice>
    <mc:Fallback>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0"/>
            <a:ext cx="8569325"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p:cNvSpPr txBox="1">
            <a:spLocks noChangeArrowheads="1"/>
          </p:cNvSpPr>
          <p:nvPr/>
        </p:nvSpPr>
        <p:spPr bwMode="auto">
          <a:xfrm>
            <a:off x="684213" y="6165850"/>
            <a:ext cx="8243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a:r>
              <a:rPr lang="fi-FI" sz="1400"/>
              <a:t>Lecklin, T., Ryömä, R. and Kuikka, S. 2011. </a:t>
            </a:r>
            <a:r>
              <a:rPr lang="en-US" sz="1400"/>
              <a:t>A Bayesian network for analyzing biological acute and long-term impacts of an oil spill in the Gulf of Finland.  Marine Pollution Bulletin 62 (2011) 2822-2835.</a:t>
            </a:r>
            <a:endParaRPr lang="fi-FI" sz="1400"/>
          </a:p>
          <a:p>
            <a:pPr eaLnBrk="1"/>
            <a:r>
              <a:rPr lang="en-US" sz="1400"/>
              <a:t> </a:t>
            </a:r>
            <a:endParaRPr lang="fi-FI" sz="1400"/>
          </a:p>
          <a:p>
            <a:pPr eaLnBrk="1" hangingPunct="1"/>
            <a:endParaRPr lang="fi-FI" sz="1400"/>
          </a:p>
        </p:txBody>
      </p:sp>
      <p:sp>
        <p:nvSpPr>
          <p:cNvPr id="19460" name="Freeform 5"/>
          <p:cNvSpPr>
            <a:spLocks/>
          </p:cNvSpPr>
          <p:nvPr/>
        </p:nvSpPr>
        <p:spPr bwMode="auto">
          <a:xfrm>
            <a:off x="160338" y="3759200"/>
            <a:ext cx="8997950" cy="2409825"/>
          </a:xfrm>
          <a:custGeom>
            <a:avLst/>
            <a:gdLst>
              <a:gd name="T0" fmla="*/ 130473 w 8998857"/>
              <a:gd name="T1" fmla="*/ 189118 h 2409371"/>
              <a:gd name="T2" fmla="*/ 1681617 w 8998857"/>
              <a:gd name="T3" fmla="*/ 2414829 h 2409371"/>
              <a:gd name="T4" fmla="*/ 8103645 w 8998857"/>
              <a:gd name="T5" fmla="*/ 2414829 h 2409371"/>
              <a:gd name="T6" fmla="*/ 8987925 w 8998857"/>
              <a:gd name="T7" fmla="*/ 392774 h 2409371"/>
              <a:gd name="T8" fmla="*/ 8944469 w 8998857"/>
              <a:gd name="T9" fmla="*/ 0 h 2409371"/>
              <a:gd name="T10" fmla="*/ 0 w 8998857"/>
              <a:gd name="T11" fmla="*/ 0 h 2409371"/>
              <a:gd name="T12" fmla="*/ 173956 w 8998857"/>
              <a:gd name="T13" fmla="*/ 247307 h 2409371"/>
              <a:gd name="T14" fmla="*/ 173956 w 8998857"/>
              <a:gd name="T15" fmla="*/ 247307 h 2409371"/>
              <a:gd name="T16" fmla="*/ 0 60000 65536"/>
              <a:gd name="T17" fmla="*/ 0 60000 65536"/>
              <a:gd name="T18" fmla="*/ 0 60000 65536"/>
              <a:gd name="T19" fmla="*/ 0 60000 65536"/>
              <a:gd name="T20" fmla="*/ 0 60000 65536"/>
              <a:gd name="T21" fmla="*/ 0 60000 65536"/>
              <a:gd name="T22" fmla="*/ 0 60000 65536"/>
              <a:gd name="T23" fmla="*/ 0 60000 65536"/>
              <a:gd name="T24" fmla="*/ 0 w 8998857"/>
              <a:gd name="T25" fmla="*/ 0 h 2409371"/>
              <a:gd name="T26" fmla="*/ 8998857 w 8998857"/>
              <a:gd name="T27" fmla="*/ 2409371 h 24093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98857" h="2409371">
                <a:moveTo>
                  <a:pt x="130629" y="188686"/>
                </a:moveTo>
                <a:lnTo>
                  <a:pt x="1683657" y="2409371"/>
                </a:lnTo>
                <a:lnTo>
                  <a:pt x="8113486" y="2409371"/>
                </a:lnTo>
                <a:lnTo>
                  <a:pt x="8998857" y="391886"/>
                </a:lnTo>
                <a:lnTo>
                  <a:pt x="8955314" y="0"/>
                </a:lnTo>
                <a:lnTo>
                  <a:pt x="0" y="0"/>
                </a:lnTo>
                <a:lnTo>
                  <a:pt x="174172" y="246743"/>
                </a:lnTo>
              </a:path>
            </a:pathLst>
          </a:custGeom>
          <a:noFill/>
          <a:ln w="2857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spAutoFit/>
          </a:bodyPr>
          <a:lstStyle/>
          <a:p>
            <a:endParaRPr lang="fi-FI"/>
          </a:p>
        </p:txBody>
      </p:sp>
      <p:sp>
        <p:nvSpPr>
          <p:cNvPr id="19461" name="TextBox 6"/>
          <p:cNvSpPr txBox="1">
            <a:spLocks noChangeArrowheads="1"/>
          </p:cNvSpPr>
          <p:nvPr/>
        </p:nvSpPr>
        <p:spPr bwMode="auto">
          <a:xfrm>
            <a:off x="250825" y="4797425"/>
            <a:ext cx="17716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200"/>
              <a:t>Expert </a:t>
            </a:r>
          </a:p>
          <a:p>
            <a:pPr eaLnBrk="1" hangingPunct="1"/>
            <a:r>
              <a:rPr lang="fi-FI" sz="2200"/>
              <a:t>judgements</a:t>
            </a:r>
          </a:p>
        </p:txBody>
      </p:sp>
      <p:sp>
        <p:nvSpPr>
          <p:cNvPr id="19462" name="Freeform 8"/>
          <p:cNvSpPr>
            <a:spLocks/>
          </p:cNvSpPr>
          <p:nvPr/>
        </p:nvSpPr>
        <p:spPr bwMode="auto">
          <a:xfrm>
            <a:off x="1871663" y="1131888"/>
            <a:ext cx="5980112" cy="2279650"/>
          </a:xfrm>
          <a:custGeom>
            <a:avLst/>
            <a:gdLst>
              <a:gd name="T0" fmla="*/ 0 w 5979886"/>
              <a:gd name="T1" fmla="*/ 2260489 h 2278743"/>
              <a:gd name="T2" fmla="*/ 1989369 w 5979886"/>
              <a:gd name="T3" fmla="*/ 2289655 h 2278743"/>
              <a:gd name="T4" fmla="*/ 2657315 w 5979886"/>
              <a:gd name="T5" fmla="*/ 962532 h 2278743"/>
              <a:gd name="T6" fmla="*/ 5663158 w 5979886"/>
              <a:gd name="T7" fmla="*/ 1691723 h 2278743"/>
              <a:gd name="T8" fmla="*/ 5982618 w 5979886"/>
              <a:gd name="T9" fmla="*/ 889613 h 2278743"/>
              <a:gd name="T10" fmla="*/ 2366907 w 5979886"/>
              <a:gd name="T11" fmla="*/ 0 h 2278743"/>
              <a:gd name="T12" fmla="*/ 0 w 5979886"/>
              <a:gd name="T13" fmla="*/ 2260489 h 2278743"/>
              <a:gd name="T14" fmla="*/ 0 60000 65536"/>
              <a:gd name="T15" fmla="*/ 0 60000 65536"/>
              <a:gd name="T16" fmla="*/ 0 60000 65536"/>
              <a:gd name="T17" fmla="*/ 0 60000 65536"/>
              <a:gd name="T18" fmla="*/ 0 60000 65536"/>
              <a:gd name="T19" fmla="*/ 0 60000 65536"/>
              <a:gd name="T20" fmla="*/ 0 60000 65536"/>
              <a:gd name="T21" fmla="*/ 0 w 5979886"/>
              <a:gd name="T22" fmla="*/ 0 h 2278743"/>
              <a:gd name="T23" fmla="*/ 5979886 w 5979886"/>
              <a:gd name="T24" fmla="*/ 2278743 h 22787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79886" h="2278743">
                <a:moveTo>
                  <a:pt x="0" y="2249715"/>
                </a:moveTo>
                <a:lnTo>
                  <a:pt x="1988457" y="2278743"/>
                </a:lnTo>
                <a:lnTo>
                  <a:pt x="2656114" y="957943"/>
                </a:lnTo>
                <a:lnTo>
                  <a:pt x="5660571" y="1683657"/>
                </a:lnTo>
                <a:lnTo>
                  <a:pt x="5979886" y="885372"/>
                </a:lnTo>
                <a:lnTo>
                  <a:pt x="2365828" y="0"/>
                </a:lnTo>
                <a:lnTo>
                  <a:pt x="0" y="2249715"/>
                </a:lnTo>
                <a:close/>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spAutoFit/>
          </a:bodyPr>
          <a:lstStyle/>
          <a:p>
            <a:endParaRPr lang="fi-FI"/>
          </a:p>
        </p:txBody>
      </p:sp>
      <p:sp>
        <p:nvSpPr>
          <p:cNvPr id="19463" name="TextBox 9"/>
          <p:cNvSpPr txBox="1">
            <a:spLocks noChangeArrowheads="1"/>
          </p:cNvSpPr>
          <p:nvPr/>
        </p:nvSpPr>
        <p:spPr bwMode="auto">
          <a:xfrm>
            <a:off x="7593013" y="2060575"/>
            <a:ext cx="1550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000">
                <a:solidFill>
                  <a:srgbClr val="00B050"/>
                </a:solidFill>
              </a:rPr>
              <a:t>Physical/</a:t>
            </a:r>
          </a:p>
          <a:p>
            <a:pPr eaLnBrk="1" hangingPunct="1"/>
            <a:r>
              <a:rPr lang="fi-FI" sz="2000">
                <a:solidFill>
                  <a:srgbClr val="00B050"/>
                </a:solidFill>
              </a:rPr>
              <a:t>theoretical </a:t>
            </a:r>
          </a:p>
          <a:p>
            <a:pPr eaLnBrk="1" hangingPunct="1"/>
            <a:r>
              <a:rPr lang="fi-FI" sz="2000">
                <a:solidFill>
                  <a:srgbClr val="00B050"/>
                </a:solidFill>
              </a:rPr>
              <a:t>models</a:t>
            </a:r>
          </a:p>
        </p:txBody>
      </p:sp>
      <p:sp>
        <p:nvSpPr>
          <p:cNvPr id="11" name="TextBox 10"/>
          <p:cNvSpPr txBox="1"/>
          <p:nvPr/>
        </p:nvSpPr>
        <p:spPr>
          <a:xfrm>
            <a:off x="4427538" y="333375"/>
            <a:ext cx="1171411" cy="400110"/>
          </a:xfrm>
          <a:prstGeom prst="rect">
            <a:avLst/>
          </a:prstGeom>
          <a:noFill/>
        </p:spPr>
        <p:txBody>
          <a:bodyPr wrap="none">
            <a:spAutoFit/>
          </a:bodyPr>
          <a:lstStyle/>
          <a:p>
            <a:pPr>
              <a:defRPr/>
            </a:pPr>
            <a:r>
              <a:rPr lang="fi-FI" sz="2000" dirty="0">
                <a:solidFill>
                  <a:schemeClr val="tx2">
                    <a:lumMod val="60000"/>
                    <a:lumOff val="40000"/>
                  </a:schemeClr>
                </a:solidFill>
              </a:rPr>
              <a:t>Data </a:t>
            </a:r>
            <a:r>
              <a:rPr lang="fi-FI" sz="2000" dirty="0" err="1">
                <a:solidFill>
                  <a:schemeClr val="tx2">
                    <a:lumMod val="60000"/>
                    <a:lumOff val="40000"/>
                  </a:schemeClr>
                </a:solidFill>
              </a:rPr>
              <a:t>only</a:t>
            </a:r>
            <a:endParaRPr lang="fi-FI" sz="2000" dirty="0">
              <a:solidFill>
                <a:schemeClr val="tx2">
                  <a:lumMod val="60000"/>
                  <a:lumOff val="40000"/>
                </a:schemeClr>
              </a:solidFill>
            </a:endParaRPr>
          </a:p>
        </p:txBody>
      </p:sp>
      <p:sp>
        <p:nvSpPr>
          <p:cNvPr id="19465" name="TextBox 11"/>
          <p:cNvSpPr txBox="1">
            <a:spLocks noChangeArrowheads="1"/>
          </p:cNvSpPr>
          <p:nvPr/>
        </p:nvSpPr>
        <p:spPr bwMode="auto">
          <a:xfrm>
            <a:off x="7325088" y="573467"/>
            <a:ext cx="17940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1600" dirty="0">
                <a:solidFill>
                  <a:srgbClr val="AA9096"/>
                </a:solidFill>
              </a:rPr>
              <a:t>”</a:t>
            </a:r>
            <a:r>
              <a:rPr lang="fi-FI" sz="1600" dirty="0" err="1">
                <a:solidFill>
                  <a:srgbClr val="AA9096"/>
                </a:solidFill>
              </a:rPr>
              <a:t>Agent</a:t>
            </a:r>
            <a:r>
              <a:rPr lang="fi-FI" sz="1600" dirty="0">
                <a:solidFill>
                  <a:srgbClr val="AA9096"/>
                </a:solidFill>
              </a:rPr>
              <a:t> </a:t>
            </a:r>
            <a:r>
              <a:rPr lang="fi-FI" sz="1600" dirty="0" err="1">
                <a:solidFill>
                  <a:srgbClr val="AA9096"/>
                </a:solidFill>
              </a:rPr>
              <a:t>model</a:t>
            </a:r>
            <a:r>
              <a:rPr lang="fi-FI" sz="1600" dirty="0" smtClean="0">
                <a:solidFill>
                  <a:srgbClr val="AA9096"/>
                </a:solidFill>
              </a:rPr>
              <a:t>”, </a:t>
            </a:r>
          </a:p>
          <a:p>
            <a:pPr eaLnBrk="1" hangingPunct="1"/>
            <a:r>
              <a:rPr lang="fi-FI" sz="1600" dirty="0" smtClean="0">
                <a:solidFill>
                  <a:srgbClr val="AA9096"/>
                </a:solidFill>
              </a:rPr>
              <a:t>Lehikoinen et </a:t>
            </a:r>
            <a:r>
              <a:rPr lang="fi-FI" sz="1600" dirty="0" err="1" smtClean="0">
                <a:solidFill>
                  <a:srgbClr val="AA9096"/>
                </a:solidFill>
              </a:rPr>
              <a:t>al</a:t>
            </a:r>
            <a:r>
              <a:rPr lang="fi-FI" sz="1600" dirty="0" smtClean="0">
                <a:solidFill>
                  <a:srgbClr val="AA9096"/>
                </a:solidFill>
              </a:rPr>
              <a:t> </a:t>
            </a:r>
            <a:endParaRPr lang="fi-FI" sz="1600" dirty="0">
              <a:solidFill>
                <a:srgbClr val="AA9096"/>
              </a:solidFill>
            </a:endParaRPr>
          </a:p>
        </p:txBody>
      </p:sp>
      <p:sp>
        <p:nvSpPr>
          <p:cNvPr id="10" name="TextBox 9"/>
          <p:cNvSpPr txBox="1"/>
          <p:nvPr/>
        </p:nvSpPr>
        <p:spPr>
          <a:xfrm>
            <a:off x="5940425" y="2565400"/>
            <a:ext cx="1339850" cy="400050"/>
          </a:xfrm>
          <a:prstGeom prst="rect">
            <a:avLst/>
          </a:prstGeom>
          <a:noFill/>
        </p:spPr>
        <p:txBody>
          <a:bodyPr wrap="none">
            <a:spAutoFit/>
          </a:bodyPr>
          <a:lstStyle/>
          <a:p>
            <a:pPr>
              <a:defRPr/>
            </a:pPr>
            <a:r>
              <a:rPr lang="fi-FI" sz="2000" dirty="0">
                <a:solidFill>
                  <a:schemeClr val="accent6">
                    <a:lumMod val="60000"/>
                    <a:lumOff val="40000"/>
                  </a:schemeClr>
                </a:solidFill>
              </a:rPr>
              <a:t>Data </a:t>
            </a:r>
            <a:r>
              <a:rPr lang="fi-FI" sz="2000" dirty="0" err="1">
                <a:solidFill>
                  <a:schemeClr val="accent6">
                    <a:lumMod val="60000"/>
                    <a:lumOff val="40000"/>
                  </a:schemeClr>
                </a:solidFill>
              </a:rPr>
              <a:t>only</a:t>
            </a:r>
            <a:endParaRPr lang="fi-FI" sz="2000" dirty="0">
              <a:solidFill>
                <a:schemeClr val="accent6">
                  <a:lumMod val="60000"/>
                  <a:lumOff val="4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3654548"/>
      </p:ext>
    </p:extLst>
  </p:cSld>
  <p:clrMapOvr>
    <a:masterClrMapping/>
  </p:clrMapOvr>
  <mc:AlternateContent xmlns:mc="http://schemas.openxmlformats.org/markup-compatibility/2006">
    <mc:Choice xmlns:p14="http://schemas.microsoft.com/office/powerpoint/2010/main" Requires="p14">
      <p:transition spd="slow" p14:dur="2000" advTm="16564"/>
    </mc:Choice>
    <mc:Fallback>
      <p:transition spd="slow" advTm="1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611560" y="1556792"/>
            <a:ext cx="6048672" cy="4176464"/>
          </a:xfrm>
          <a:prstGeom prst="rect">
            <a:avLst/>
          </a:prstGeom>
        </p:spPr>
      </p:pic>
      <p:sp>
        <p:nvSpPr>
          <p:cNvPr id="5" name="TextBox 4"/>
          <p:cNvSpPr txBox="1"/>
          <p:nvPr/>
        </p:nvSpPr>
        <p:spPr>
          <a:xfrm>
            <a:off x="2411760" y="6268670"/>
            <a:ext cx="1807290" cy="369332"/>
          </a:xfrm>
          <a:prstGeom prst="rect">
            <a:avLst/>
          </a:prstGeom>
          <a:noFill/>
        </p:spPr>
        <p:txBody>
          <a:bodyPr wrap="none" rtlCol="0">
            <a:spAutoFit/>
          </a:bodyPr>
          <a:lstStyle/>
          <a:p>
            <a:r>
              <a:rPr lang="fi-FI" dirty="0" smtClean="0"/>
              <a:t>Helle et </a:t>
            </a:r>
            <a:r>
              <a:rPr lang="fi-FI" dirty="0" err="1" smtClean="0"/>
              <a:t>al</a:t>
            </a:r>
            <a:r>
              <a:rPr lang="fi-FI" dirty="0" smtClean="0"/>
              <a:t> </a:t>
            </a:r>
            <a:r>
              <a:rPr lang="fi-FI" dirty="0" err="1" smtClean="0"/>
              <a:t>subm</a:t>
            </a:r>
            <a:r>
              <a:rPr lang="fi-FI" dirty="0" smtClean="0"/>
              <a:t>. </a:t>
            </a:r>
            <a:endParaRPr lang="fi-FI" dirty="0"/>
          </a:p>
        </p:txBody>
      </p:sp>
      <p:sp>
        <p:nvSpPr>
          <p:cNvPr id="6" name="TextBox 5"/>
          <p:cNvSpPr txBox="1"/>
          <p:nvPr/>
        </p:nvSpPr>
        <p:spPr>
          <a:xfrm>
            <a:off x="395536" y="404664"/>
            <a:ext cx="8201476" cy="584775"/>
          </a:xfrm>
          <a:prstGeom prst="rect">
            <a:avLst/>
          </a:prstGeom>
          <a:noFill/>
        </p:spPr>
        <p:txBody>
          <a:bodyPr wrap="none" rtlCol="0">
            <a:spAutoFit/>
          </a:bodyPr>
          <a:lstStyle/>
          <a:p>
            <a:r>
              <a:rPr lang="fi-FI" sz="3200" b="1" dirty="0" err="1" smtClean="0">
                <a:solidFill>
                  <a:schemeClr val="accent1">
                    <a:lumMod val="75000"/>
                  </a:schemeClr>
                </a:solidFill>
              </a:rPr>
              <a:t>Cost</a:t>
            </a:r>
            <a:r>
              <a:rPr lang="fi-FI" sz="3200" b="1" dirty="0" smtClean="0">
                <a:solidFill>
                  <a:schemeClr val="accent1">
                    <a:lumMod val="75000"/>
                  </a:schemeClr>
                </a:solidFill>
              </a:rPr>
              <a:t> </a:t>
            </a:r>
            <a:r>
              <a:rPr lang="fi-FI" sz="3200" b="1" dirty="0" err="1" smtClean="0">
                <a:solidFill>
                  <a:schemeClr val="accent1">
                    <a:lumMod val="75000"/>
                  </a:schemeClr>
                </a:solidFill>
              </a:rPr>
              <a:t>benefit</a:t>
            </a:r>
            <a:r>
              <a:rPr lang="fi-FI" sz="3200" b="1" dirty="0" smtClean="0">
                <a:solidFill>
                  <a:schemeClr val="accent1">
                    <a:lumMod val="75000"/>
                  </a:schemeClr>
                </a:solidFill>
              </a:rPr>
              <a:t> </a:t>
            </a:r>
            <a:r>
              <a:rPr lang="fi-FI" sz="3200" b="1" dirty="0" err="1" smtClean="0">
                <a:solidFill>
                  <a:schemeClr val="accent1">
                    <a:lumMod val="75000"/>
                  </a:schemeClr>
                </a:solidFill>
              </a:rPr>
              <a:t>model</a:t>
            </a:r>
            <a:r>
              <a:rPr lang="fi-FI" sz="3200" b="1" dirty="0" smtClean="0">
                <a:solidFill>
                  <a:schemeClr val="accent1">
                    <a:lumMod val="75000"/>
                  </a:schemeClr>
                </a:solidFill>
              </a:rPr>
              <a:t> of </a:t>
            </a:r>
            <a:r>
              <a:rPr lang="fi-FI" sz="3200" b="1" dirty="0" err="1" smtClean="0">
                <a:solidFill>
                  <a:schemeClr val="accent1">
                    <a:lumMod val="75000"/>
                  </a:schemeClr>
                </a:solidFill>
              </a:rPr>
              <a:t>oil</a:t>
            </a:r>
            <a:r>
              <a:rPr lang="fi-FI" sz="3200" b="1" dirty="0" smtClean="0">
                <a:solidFill>
                  <a:schemeClr val="accent1">
                    <a:lumMod val="75000"/>
                  </a:schemeClr>
                </a:solidFill>
              </a:rPr>
              <a:t> </a:t>
            </a:r>
            <a:r>
              <a:rPr lang="fi-FI" sz="3200" b="1" dirty="0" err="1" smtClean="0">
                <a:solidFill>
                  <a:schemeClr val="accent1">
                    <a:lumMod val="75000"/>
                  </a:schemeClr>
                </a:solidFill>
              </a:rPr>
              <a:t>spill</a:t>
            </a:r>
            <a:r>
              <a:rPr lang="fi-FI" sz="3200" b="1" dirty="0" smtClean="0">
                <a:solidFill>
                  <a:schemeClr val="accent1">
                    <a:lumMod val="75000"/>
                  </a:schemeClr>
                </a:solidFill>
              </a:rPr>
              <a:t> </a:t>
            </a:r>
            <a:r>
              <a:rPr lang="fi-FI" sz="3200" b="1" dirty="0" err="1" smtClean="0">
                <a:solidFill>
                  <a:schemeClr val="accent1">
                    <a:lumMod val="75000"/>
                  </a:schemeClr>
                </a:solidFill>
              </a:rPr>
              <a:t>risk</a:t>
            </a:r>
            <a:r>
              <a:rPr lang="fi-FI" sz="3200" b="1" dirty="0" smtClean="0">
                <a:solidFill>
                  <a:schemeClr val="accent1">
                    <a:lumMod val="75000"/>
                  </a:schemeClr>
                </a:solidFill>
              </a:rPr>
              <a:t> management</a:t>
            </a:r>
            <a:endParaRPr lang="fi-FI" sz="3200" b="1" dirty="0">
              <a:solidFill>
                <a:schemeClr val="accent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521203"/>
      </p:ext>
    </p:extLst>
  </p:cSld>
  <p:clrMapOvr>
    <a:masterClrMapping/>
  </p:clrMapOvr>
  <mc:AlternateContent xmlns:mc="http://schemas.openxmlformats.org/markup-compatibility/2006">
    <mc:Choice xmlns:p14="http://schemas.microsoft.com/office/powerpoint/2010/main" Requires="p14">
      <p:transition spd="slow" p14:dur="2000" advTm="22315"/>
    </mc:Choice>
    <mc:Fallback>
      <p:transition spd="slow" advTm="2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1760" y="6453336"/>
            <a:ext cx="1807290" cy="369332"/>
          </a:xfrm>
          <a:prstGeom prst="rect">
            <a:avLst/>
          </a:prstGeom>
          <a:noFill/>
        </p:spPr>
        <p:txBody>
          <a:bodyPr wrap="none" rtlCol="0">
            <a:spAutoFit/>
          </a:bodyPr>
          <a:lstStyle/>
          <a:p>
            <a:r>
              <a:rPr lang="fi-FI" dirty="0" smtClean="0"/>
              <a:t>Helle et </a:t>
            </a:r>
            <a:r>
              <a:rPr lang="fi-FI" dirty="0" err="1" smtClean="0"/>
              <a:t>al</a:t>
            </a:r>
            <a:r>
              <a:rPr lang="fi-FI" dirty="0" smtClean="0"/>
              <a:t> </a:t>
            </a:r>
            <a:r>
              <a:rPr lang="fi-FI" dirty="0" err="1" smtClean="0"/>
              <a:t>subm</a:t>
            </a:r>
            <a:r>
              <a:rPr lang="fi-FI" dirty="0" smtClean="0"/>
              <a:t>. </a:t>
            </a:r>
            <a:endParaRPr lang="fi-FI"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60754" y="-1227428"/>
            <a:ext cx="4847097" cy="911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9244248"/>
      </p:ext>
    </p:extLst>
  </p:cSld>
  <p:clrMapOvr>
    <a:masterClrMapping/>
  </p:clrMapOvr>
  <mc:AlternateContent xmlns:mc="http://schemas.openxmlformats.org/markup-compatibility/2006">
    <mc:Choice xmlns:p14="http://schemas.microsoft.com/office/powerpoint/2010/main" Requires="p14">
      <p:transition spd="slow" p14:dur="2000" advTm="26351"/>
    </mc:Choice>
    <mc:Fallback>
      <p:transition spd="slow" advTm="2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9108504" cy="1143000"/>
          </a:xfrm>
        </p:spPr>
        <p:txBody>
          <a:bodyPr>
            <a:normAutofit/>
          </a:bodyPr>
          <a:lstStyle/>
          <a:p>
            <a:r>
              <a:rPr lang="fi-FI" sz="3400" dirty="0" err="1" smtClean="0"/>
              <a:t>Results</a:t>
            </a:r>
            <a:r>
              <a:rPr lang="fi-FI" sz="3400" dirty="0" smtClean="0"/>
              <a:t>: </a:t>
            </a:r>
            <a:r>
              <a:rPr lang="fi-FI" sz="3400" dirty="0" err="1" smtClean="0"/>
              <a:t>expected</a:t>
            </a:r>
            <a:r>
              <a:rPr lang="fi-FI" sz="3400" dirty="0" smtClean="0"/>
              <a:t> </a:t>
            </a:r>
            <a:r>
              <a:rPr lang="fi-FI" sz="3400" dirty="0" err="1" smtClean="0"/>
              <a:t>benefits</a:t>
            </a:r>
            <a:r>
              <a:rPr lang="fi-FI" sz="3400" dirty="0" smtClean="0"/>
              <a:t> – </a:t>
            </a:r>
            <a:r>
              <a:rPr lang="fi-FI" sz="3400" dirty="0" err="1" smtClean="0"/>
              <a:t>expected</a:t>
            </a:r>
            <a:r>
              <a:rPr lang="fi-FI" sz="3400" dirty="0" smtClean="0"/>
              <a:t> </a:t>
            </a:r>
            <a:r>
              <a:rPr lang="fi-FI" sz="3400" dirty="0" err="1" smtClean="0"/>
              <a:t>costs</a:t>
            </a:r>
            <a:r>
              <a:rPr lang="fi-FI" sz="3400" dirty="0" smtClean="0"/>
              <a:t> (/</a:t>
            </a:r>
            <a:r>
              <a:rPr lang="fi-FI" sz="3400" dirty="0" err="1" smtClean="0"/>
              <a:t>year</a:t>
            </a:r>
            <a:r>
              <a:rPr lang="fi-FI" sz="3400" dirty="0" smtClean="0"/>
              <a:t>)</a:t>
            </a:r>
            <a:endParaRPr lang="fi-FI" sz="3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847018"/>
              </p:ext>
            </p:extLst>
          </p:nvPr>
        </p:nvGraphicFramePr>
        <p:xfrm>
          <a:off x="611560" y="1340768"/>
          <a:ext cx="8280923" cy="5288924"/>
        </p:xfrm>
        <a:graphic>
          <a:graphicData uri="http://schemas.openxmlformats.org/drawingml/2006/table">
            <a:tbl>
              <a:tblPr>
                <a:tableStyleId>{5C22544A-7EE6-4342-B048-85BDC9FD1C3A}</a:tableStyleId>
              </a:tblPr>
              <a:tblGrid>
                <a:gridCol w="3024339"/>
                <a:gridCol w="1296144"/>
                <a:gridCol w="1152128"/>
                <a:gridCol w="1440160"/>
                <a:gridCol w="1368152"/>
              </a:tblGrid>
              <a:tr h="282720">
                <a:tc>
                  <a:txBody>
                    <a:bodyPr/>
                    <a:lstStyle/>
                    <a:p>
                      <a:pPr algn="l" fontAlgn="b"/>
                      <a:r>
                        <a:rPr lang="en-US" sz="2000" b="1" u="none" strike="noStrike" dirty="0" smtClean="0">
                          <a:effectLst/>
                        </a:rPr>
                        <a:t>Decision</a:t>
                      </a:r>
                      <a:endParaRPr lang="fi-FI" sz="2000" b="1" i="0" u="none" strike="noStrike" dirty="0">
                        <a:solidFill>
                          <a:srgbClr val="000000"/>
                        </a:solidFill>
                        <a:effectLst/>
                        <a:latin typeface="Calibri"/>
                      </a:endParaRPr>
                    </a:p>
                  </a:txBody>
                  <a:tcPr marL="9525" marR="9525" marT="9525" marB="0" anchor="b"/>
                </a:tc>
                <a:tc gridSpan="2">
                  <a:txBody>
                    <a:bodyPr/>
                    <a:lstStyle/>
                    <a:p>
                      <a:pPr algn="ctr" fontAlgn="b"/>
                      <a:r>
                        <a:rPr lang="en-US" sz="2000" b="1" i="0" u="none" strike="noStrike" dirty="0" err="1" smtClean="0">
                          <a:solidFill>
                            <a:schemeClr val="dk1"/>
                          </a:solidFill>
                          <a:effectLst/>
                          <a:latin typeface="+mn-lt"/>
                        </a:rPr>
                        <a:t>Autom</a:t>
                      </a:r>
                      <a:r>
                        <a:rPr lang="en-US" sz="2000" b="1" i="0" u="none" strike="noStrike" dirty="0" smtClean="0">
                          <a:solidFill>
                            <a:schemeClr val="dk1"/>
                          </a:solidFill>
                          <a:effectLst/>
                          <a:latin typeface="+mn-lt"/>
                        </a:rPr>
                        <a:t>. Alarm syst.</a:t>
                      </a:r>
                      <a:endParaRPr lang="fi-FI" sz="2000" b="1" i="0" u="none" strike="noStrike" dirty="0">
                        <a:solidFill>
                          <a:srgbClr val="000000"/>
                        </a:solidFill>
                        <a:effectLst/>
                        <a:latin typeface="Calibri"/>
                      </a:endParaRPr>
                    </a:p>
                  </a:txBody>
                  <a:tcPr marL="9525" marR="9525" marT="9525" marB="0" anchor="b"/>
                </a:tc>
                <a:tc hMerge="1">
                  <a:txBody>
                    <a:bodyPr/>
                    <a:lstStyle/>
                    <a:p>
                      <a:endParaRPr lang="fi-FI"/>
                    </a:p>
                  </a:txBody>
                  <a:tcPr/>
                </a:tc>
                <a:tc gridSpan="2">
                  <a:txBody>
                    <a:bodyPr/>
                    <a:lstStyle/>
                    <a:p>
                      <a:pPr algn="ctr" fontAlgn="b"/>
                      <a:r>
                        <a:rPr lang="en-US" sz="2000" b="1" i="0" u="none" strike="noStrike" dirty="0" smtClean="0">
                          <a:solidFill>
                            <a:schemeClr val="dk1"/>
                          </a:solidFill>
                          <a:effectLst/>
                          <a:latin typeface="+mn-lt"/>
                        </a:rPr>
                        <a:t>New combatting vessel</a:t>
                      </a:r>
                      <a:endParaRPr lang="fi-FI" sz="2000" b="1" i="0" u="none" strike="noStrike" dirty="0">
                        <a:solidFill>
                          <a:srgbClr val="000000"/>
                        </a:solidFill>
                        <a:effectLst/>
                        <a:latin typeface="Calibri"/>
                      </a:endParaRPr>
                    </a:p>
                  </a:txBody>
                  <a:tcPr marL="9525" marR="9525" marT="9525" marB="0" anchor="b"/>
                </a:tc>
                <a:tc hMerge="1">
                  <a:txBody>
                    <a:bodyPr/>
                    <a:lstStyle/>
                    <a:p>
                      <a:endParaRPr lang="fi-FI"/>
                    </a:p>
                  </a:txBody>
                  <a:tcPr/>
                </a:tc>
              </a:tr>
              <a:tr h="293345">
                <a:tc>
                  <a:txBody>
                    <a:bodyPr/>
                    <a:lstStyle/>
                    <a:p>
                      <a:pPr algn="l" fontAlgn="b"/>
                      <a:r>
                        <a:rPr lang="en-US" sz="2000" b="1" u="none" strike="noStrike" dirty="0" smtClean="0">
                          <a:effectLst/>
                        </a:rPr>
                        <a:t>State of the other option</a:t>
                      </a:r>
                      <a:endParaRPr lang="fi-FI" sz="2000" b="1" i="0" u="none" strike="noStrike" dirty="0">
                        <a:solidFill>
                          <a:srgbClr val="000000"/>
                        </a:solidFill>
                        <a:effectLst/>
                        <a:latin typeface="Calibri"/>
                      </a:endParaRPr>
                    </a:p>
                  </a:txBody>
                  <a:tcPr marL="9525" marR="9525" marT="9525" marB="0" anchor="b"/>
                </a:tc>
                <a:tc gridSpan="2">
                  <a:txBody>
                    <a:bodyPr/>
                    <a:lstStyle/>
                    <a:p>
                      <a:pPr algn="ctr" fontAlgn="b"/>
                      <a:r>
                        <a:rPr lang="en-US" sz="2000" b="1" i="0" u="none" strike="noStrike" dirty="0" smtClean="0">
                          <a:solidFill>
                            <a:schemeClr val="dk1"/>
                          </a:solidFill>
                          <a:effectLst/>
                          <a:latin typeface="+mn-lt"/>
                        </a:rPr>
                        <a:t>No</a:t>
                      </a:r>
                      <a:endParaRPr lang="fi-FI" sz="2000" b="1" i="0" u="none" strike="noStrike" dirty="0">
                        <a:solidFill>
                          <a:srgbClr val="000000"/>
                        </a:solidFill>
                        <a:effectLst/>
                        <a:latin typeface="Calibri"/>
                      </a:endParaRPr>
                    </a:p>
                  </a:txBody>
                  <a:tcPr marL="9525" marR="9525" marT="9525" marB="0" anchor="b"/>
                </a:tc>
                <a:tc hMerge="1">
                  <a:txBody>
                    <a:bodyPr/>
                    <a:lstStyle/>
                    <a:p>
                      <a:pPr algn="ctr" fontAlgn="b"/>
                      <a:endParaRPr lang="fi-FI" sz="2000" b="1" i="0" u="none" strike="noStrike" dirty="0">
                        <a:solidFill>
                          <a:srgbClr val="000000"/>
                        </a:solidFill>
                        <a:effectLst/>
                        <a:latin typeface="Calibri"/>
                      </a:endParaRPr>
                    </a:p>
                  </a:txBody>
                  <a:tcPr marL="9525" marR="9525" marT="9525" marB="0" anchor="b"/>
                </a:tc>
                <a:tc gridSpan="2">
                  <a:txBody>
                    <a:bodyPr/>
                    <a:lstStyle/>
                    <a:p>
                      <a:pPr algn="ctr" fontAlgn="b"/>
                      <a:r>
                        <a:rPr lang="en-US" sz="2000" b="1" i="0" u="none" strike="noStrike" dirty="0" smtClean="0">
                          <a:solidFill>
                            <a:schemeClr val="dk1"/>
                          </a:solidFill>
                          <a:effectLst/>
                          <a:latin typeface="+mn-lt"/>
                        </a:rPr>
                        <a:t>No</a:t>
                      </a:r>
                      <a:endParaRPr lang="fi-FI" sz="2000" b="1" i="0" u="none" strike="noStrike" dirty="0">
                        <a:solidFill>
                          <a:srgbClr val="000000"/>
                        </a:solidFill>
                        <a:effectLst/>
                        <a:latin typeface="Calibri"/>
                      </a:endParaRPr>
                    </a:p>
                  </a:txBody>
                  <a:tcPr marL="9525" marR="9525" marT="9525" marB="0" anchor="b"/>
                </a:tc>
                <a:tc hMerge="1">
                  <a:txBody>
                    <a:bodyPr/>
                    <a:lstStyle/>
                    <a:p>
                      <a:pPr algn="l" fontAlgn="b"/>
                      <a:endParaRPr lang="fi-FI" sz="2000" b="1" i="0" u="none" strike="noStrike" dirty="0">
                        <a:solidFill>
                          <a:srgbClr val="000000"/>
                        </a:solidFill>
                        <a:effectLst/>
                        <a:latin typeface="Calibri"/>
                      </a:endParaRPr>
                    </a:p>
                  </a:txBody>
                  <a:tcPr marL="9525" marR="9525" marT="9525" marB="0" anchor="b"/>
                </a:tc>
              </a:tr>
              <a:tr h="282720">
                <a:tc>
                  <a:txBody>
                    <a:bodyPr/>
                    <a:lstStyle/>
                    <a:p>
                      <a:pPr algn="l" fontAlgn="b"/>
                      <a:r>
                        <a:rPr lang="en-US" sz="2000" b="1" i="1" u="none" strike="noStrike" dirty="0" smtClean="0">
                          <a:effectLst/>
                        </a:rPr>
                        <a:t>Costs/Benefit</a:t>
                      </a:r>
                      <a:endParaRPr lang="fi-FI" sz="2000" b="1" i="1" u="none" strike="noStrike" dirty="0">
                        <a:solidFill>
                          <a:srgbClr val="000000"/>
                        </a:solidFill>
                        <a:effectLst/>
                        <a:latin typeface="Calibri"/>
                      </a:endParaRPr>
                    </a:p>
                  </a:txBody>
                  <a:tcPr marL="9525" marR="9525" marT="9525" marB="0" anchor="b"/>
                </a:tc>
                <a:tc>
                  <a:txBody>
                    <a:bodyPr/>
                    <a:lstStyle/>
                    <a:p>
                      <a:pPr algn="ctr" fontAlgn="b"/>
                      <a:r>
                        <a:rPr lang="en-US" sz="2000" b="1" i="1" u="none" strike="noStrike" dirty="0" smtClean="0">
                          <a:effectLst/>
                        </a:rPr>
                        <a:t>C (€)</a:t>
                      </a:r>
                      <a:endParaRPr lang="fi-FI" sz="2000" b="1" i="1" u="none" strike="noStrike" dirty="0">
                        <a:solidFill>
                          <a:srgbClr val="000000"/>
                        </a:solidFill>
                        <a:effectLst/>
                        <a:latin typeface="Calibri"/>
                      </a:endParaRPr>
                    </a:p>
                  </a:txBody>
                  <a:tcPr marL="9525" marR="9525" marT="9525" marB="0" anchor="b"/>
                </a:tc>
                <a:tc>
                  <a:txBody>
                    <a:bodyPr/>
                    <a:lstStyle/>
                    <a:p>
                      <a:pPr algn="ctr" fontAlgn="b"/>
                      <a:r>
                        <a:rPr lang="en-US" sz="2000" b="1" i="1" u="none" strike="noStrike" dirty="0" smtClean="0">
                          <a:solidFill>
                            <a:schemeClr val="dk1"/>
                          </a:solidFill>
                          <a:effectLst/>
                          <a:latin typeface="+mn-lt"/>
                        </a:rPr>
                        <a:t>B (€)</a:t>
                      </a:r>
                      <a:endParaRPr lang="fi-FI" sz="2000" b="1" i="1" u="none" strike="noStrike" dirty="0">
                        <a:solidFill>
                          <a:srgbClr val="000000"/>
                        </a:solidFill>
                        <a:effectLst/>
                        <a:latin typeface="Calibri"/>
                      </a:endParaRPr>
                    </a:p>
                  </a:txBody>
                  <a:tcPr marL="9525" marR="9525" marT="9525" marB="0" anchor="b"/>
                </a:tc>
                <a:tc>
                  <a:txBody>
                    <a:bodyPr/>
                    <a:lstStyle/>
                    <a:p>
                      <a:pPr algn="ctr" fontAlgn="b"/>
                      <a:r>
                        <a:rPr lang="en-US" sz="2000" b="1" i="1" u="none" strike="noStrike" dirty="0" smtClean="0">
                          <a:solidFill>
                            <a:schemeClr val="dk1"/>
                          </a:solidFill>
                          <a:effectLst/>
                          <a:latin typeface="+mn-lt"/>
                        </a:rPr>
                        <a:t>C (€)</a:t>
                      </a:r>
                      <a:endParaRPr lang="fi-FI" sz="2000" b="1" i="1" u="none" strike="noStrike" dirty="0">
                        <a:solidFill>
                          <a:srgbClr val="000000"/>
                        </a:solidFill>
                        <a:effectLst/>
                        <a:latin typeface="Calibri"/>
                      </a:endParaRPr>
                    </a:p>
                  </a:txBody>
                  <a:tcPr marL="9525" marR="9525" marT="9525" marB="0" anchor="b"/>
                </a:tc>
                <a:tc>
                  <a:txBody>
                    <a:bodyPr/>
                    <a:lstStyle/>
                    <a:p>
                      <a:pPr algn="ctr" fontAlgn="b"/>
                      <a:r>
                        <a:rPr lang="en-US" sz="2000" b="1" i="1" u="none" strike="noStrike" dirty="0" smtClean="0">
                          <a:solidFill>
                            <a:schemeClr val="dk1"/>
                          </a:solidFill>
                          <a:effectLst/>
                          <a:latin typeface="+mn-lt"/>
                        </a:rPr>
                        <a:t>B (€)</a:t>
                      </a:r>
                      <a:endParaRPr lang="fi-FI" sz="2000" b="1" i="1" u="none" strike="noStrike" dirty="0">
                        <a:solidFill>
                          <a:srgbClr val="000000"/>
                        </a:solidFill>
                        <a:effectLst/>
                        <a:latin typeface="Calibri"/>
                      </a:endParaRPr>
                    </a:p>
                  </a:txBody>
                  <a:tcPr marL="9525" marR="9525" marT="9525" marB="0" anchor="b"/>
                </a:tc>
              </a:tr>
              <a:tr h="282720">
                <a:tc>
                  <a:txBody>
                    <a:bodyPr/>
                    <a:lstStyle/>
                    <a:p>
                      <a:pPr algn="l"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r>
              <a:tr h="282720">
                <a:tc>
                  <a:txBody>
                    <a:bodyPr/>
                    <a:lstStyle/>
                    <a:p>
                      <a:pPr algn="l" fontAlgn="b"/>
                      <a:r>
                        <a:rPr lang="en-US" sz="2000" u="none" strike="noStrike" baseline="0" dirty="0" smtClean="0">
                          <a:effectLst/>
                        </a:rPr>
                        <a:t>Developing alarm system</a:t>
                      </a:r>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-33 234</a:t>
                      </a:r>
                      <a:endParaRPr lang="fi-FI" sz="2000" b="0" i="0" u="none" strike="noStrike">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r>
              <a:tr h="282720">
                <a:tc>
                  <a:txBody>
                    <a:bodyPr/>
                    <a:lstStyle/>
                    <a:p>
                      <a:pPr algn="l" fontAlgn="b"/>
                      <a:r>
                        <a:rPr lang="en-US" sz="2000" b="0" i="0" u="none" strike="noStrike" dirty="0" smtClean="0">
                          <a:solidFill>
                            <a:schemeClr val="dk1"/>
                          </a:solidFill>
                          <a:effectLst/>
                          <a:latin typeface="+mn-lt"/>
                        </a:rPr>
                        <a:t>Investment cost of vessel</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-2 720 000</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r>
              <a:tr h="282720">
                <a:tc>
                  <a:txBody>
                    <a:bodyPr/>
                    <a:lstStyle/>
                    <a:p>
                      <a:pPr algn="l" fontAlgn="b"/>
                      <a:r>
                        <a:rPr lang="en-US" sz="2000" b="0" i="0" u="none" strike="noStrike" dirty="0" smtClean="0">
                          <a:solidFill>
                            <a:schemeClr val="dk1"/>
                          </a:solidFill>
                          <a:effectLst/>
                          <a:latin typeface="+mn-lt"/>
                        </a:rPr>
                        <a:t>Running costs of vessel</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-264 226</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r>
              <a:tr h="282720">
                <a:tc>
                  <a:txBody>
                    <a:bodyPr/>
                    <a:lstStyle/>
                    <a:p>
                      <a:pPr algn="l"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r>
              <a:tr h="282720">
                <a:tc>
                  <a:txBody>
                    <a:bodyPr/>
                    <a:lstStyle/>
                    <a:p>
                      <a:pPr algn="l" fontAlgn="b"/>
                      <a:r>
                        <a:rPr lang="en-US" sz="2000" b="0" i="0" u="none" strike="noStrike" dirty="0" smtClean="0">
                          <a:solidFill>
                            <a:schemeClr val="dk1"/>
                          </a:solidFill>
                          <a:effectLst/>
                          <a:latin typeface="+mn-lt"/>
                        </a:rPr>
                        <a:t>Open sea combatting</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c>
                  <a:txBody>
                    <a:bodyPr/>
                    <a:lstStyle/>
                    <a:p>
                      <a:pPr algn="ctr" fontAlgn="b"/>
                      <a:r>
                        <a:rPr lang="fi-FI" sz="2000" u="none" strike="noStrike">
                          <a:effectLst/>
                        </a:rPr>
                        <a:t>1 471</a:t>
                      </a:r>
                      <a:endParaRPr lang="fi-FI" sz="2000" b="0" i="0" u="none" strike="noStrike">
                        <a:solidFill>
                          <a:srgbClr val="000000"/>
                        </a:solidFill>
                        <a:effectLst/>
                        <a:latin typeface="Calibri"/>
                      </a:endParaRPr>
                    </a:p>
                  </a:txBody>
                  <a:tcPr marL="9525" marR="9525" marT="9525" marB="0" anchor="b"/>
                </a:tc>
                <a:tc>
                  <a:txBody>
                    <a:bodyPr/>
                    <a:lstStyle/>
                    <a:p>
                      <a:pPr algn="ctr" fontAlgn="b"/>
                      <a:r>
                        <a:rPr lang="fi-FI" sz="2000" u="none" strike="noStrike" dirty="0">
                          <a:effectLst/>
                        </a:rPr>
                        <a:t>-28 837</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r>
              <a:tr h="325216">
                <a:tc>
                  <a:txBody>
                    <a:bodyPr/>
                    <a:lstStyle/>
                    <a:p>
                      <a:pPr algn="l" fontAlgn="b"/>
                      <a:r>
                        <a:rPr lang="en-US" sz="2000" b="0" i="0" u="none" strike="noStrike" baseline="0" dirty="0" smtClean="0">
                          <a:solidFill>
                            <a:schemeClr val="dk1"/>
                          </a:solidFill>
                          <a:effectLst/>
                          <a:latin typeface="+mn-lt"/>
                        </a:rPr>
                        <a:t>Waste treatment (open sea)</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389</a:t>
                      </a:r>
                      <a:endParaRPr lang="fi-FI"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-1 507</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r>
              <a:tr h="282720">
                <a:tc>
                  <a:txBody>
                    <a:bodyPr/>
                    <a:lstStyle/>
                    <a:p>
                      <a:pPr algn="l" fontAlgn="b"/>
                      <a:r>
                        <a:rPr lang="en-US" sz="2000" b="0" i="0" u="none" strike="noStrike" dirty="0" smtClean="0">
                          <a:solidFill>
                            <a:schemeClr val="dk1"/>
                          </a:solidFill>
                          <a:effectLst/>
                          <a:latin typeface="+mn-lt"/>
                        </a:rPr>
                        <a:t>Shore</a:t>
                      </a:r>
                      <a:r>
                        <a:rPr lang="en-US" sz="2000" b="0" i="0" u="none" strike="noStrike" baseline="0" dirty="0" smtClean="0">
                          <a:solidFill>
                            <a:schemeClr val="dk1"/>
                          </a:solidFill>
                          <a:effectLst/>
                          <a:latin typeface="+mn-lt"/>
                        </a:rPr>
                        <a:t> line clean up</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fi-FI" sz="2000" u="none" strike="noStrike" dirty="0">
                          <a:effectLst/>
                        </a:rPr>
                        <a:t>5306</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fi-FI" sz="2000" u="none" strike="noStrike">
                          <a:effectLst/>
                        </a:rPr>
                        <a:t>11575</a:t>
                      </a:r>
                      <a:endParaRPr lang="fi-FI" sz="2000" b="0" i="0" u="none" strike="noStrike">
                        <a:solidFill>
                          <a:srgbClr val="000000"/>
                        </a:solidFill>
                        <a:effectLst/>
                        <a:latin typeface="Calibri"/>
                      </a:endParaRPr>
                    </a:p>
                  </a:txBody>
                  <a:tcPr marL="9525" marR="9525" marT="9525" marB="0" anchor="b"/>
                </a:tc>
              </a:tr>
              <a:tr h="282720">
                <a:tc>
                  <a:txBody>
                    <a:bodyPr/>
                    <a:lstStyle/>
                    <a:p>
                      <a:pPr algn="l" fontAlgn="b"/>
                      <a:r>
                        <a:rPr lang="en-US" sz="2000" b="0" i="0" u="none" strike="noStrike" dirty="0" smtClean="0">
                          <a:solidFill>
                            <a:schemeClr val="dk1"/>
                          </a:solidFill>
                          <a:effectLst/>
                          <a:latin typeface="+mn-lt"/>
                        </a:rPr>
                        <a:t>Waste treatment </a:t>
                      </a:r>
                      <a:r>
                        <a:rPr lang="en-US" sz="2000" b="0" i="0" u="none" strike="noStrike" baseline="0" dirty="0" smtClean="0">
                          <a:solidFill>
                            <a:schemeClr val="dk1"/>
                          </a:solidFill>
                          <a:effectLst/>
                          <a:latin typeface="+mn-lt"/>
                        </a:rPr>
                        <a:t> (</a:t>
                      </a:r>
                      <a:r>
                        <a:rPr lang="en-US" sz="2000" b="0" i="0" u="none" strike="noStrike" baseline="0" dirty="0" err="1" smtClean="0">
                          <a:solidFill>
                            <a:schemeClr val="dk1"/>
                          </a:solidFill>
                          <a:effectLst/>
                          <a:latin typeface="+mn-lt"/>
                        </a:rPr>
                        <a:t>avomeri</a:t>
                      </a:r>
                      <a:r>
                        <a:rPr lang="en-US" sz="2000" b="0" i="0" u="none" strike="noStrike" baseline="0" dirty="0" smtClean="0">
                          <a:solidFill>
                            <a:schemeClr val="dk1"/>
                          </a:solidFill>
                          <a:effectLst/>
                          <a:latin typeface="+mn-lt"/>
                        </a:rPr>
                        <a:t>)</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6 750</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35 706</a:t>
                      </a:r>
                      <a:endParaRPr lang="fi-FI" sz="2000" b="0" i="0" u="none" strike="noStrike">
                        <a:solidFill>
                          <a:srgbClr val="000000"/>
                        </a:solidFill>
                        <a:effectLst/>
                        <a:latin typeface="Calibri"/>
                      </a:endParaRPr>
                    </a:p>
                  </a:txBody>
                  <a:tcPr marL="9525" marR="9525" marT="9525" marB="0" anchor="b"/>
                </a:tc>
              </a:tr>
              <a:tr h="497205">
                <a:tc>
                  <a:txBody>
                    <a:bodyPr/>
                    <a:lstStyle/>
                    <a:p>
                      <a:pPr algn="l" fontAlgn="b"/>
                      <a:r>
                        <a:rPr lang="en-US" sz="2000" b="0" i="0" u="none" strike="noStrike" dirty="0" smtClean="0">
                          <a:solidFill>
                            <a:schemeClr val="dk1"/>
                          </a:solidFill>
                          <a:effectLst/>
                          <a:latin typeface="+mn-lt"/>
                        </a:rPr>
                        <a:t>Environmental damage</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230 000</a:t>
                      </a:r>
                      <a:endParaRPr lang="fi-FI" sz="2000" b="0" i="0" u="none" strike="noStrike" dirty="0">
                        <a:solidFill>
                          <a:srgbClr val="000000"/>
                        </a:solidFill>
                        <a:effectLst/>
                        <a:latin typeface="Calibri"/>
                      </a:endParaRPr>
                    </a:p>
                  </a:txBody>
                  <a:tcPr marL="9525" marR="9525" marT="9525" marB="0" anchor="b"/>
                </a:tc>
                <a:tc>
                  <a:txBody>
                    <a:bodyPr/>
                    <a:lstStyle/>
                    <a:p>
                      <a:pPr algn="ctr" fontAlgn="b"/>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1 250 000</a:t>
                      </a:r>
                      <a:endParaRPr lang="fi-FI" sz="2000" b="0" i="0" u="none" strike="noStrike" dirty="0">
                        <a:solidFill>
                          <a:srgbClr val="000000"/>
                        </a:solidFill>
                        <a:effectLst/>
                        <a:latin typeface="Calibri"/>
                      </a:endParaRPr>
                    </a:p>
                  </a:txBody>
                  <a:tcPr marL="9525" marR="9525" marT="9525" marB="0" anchor="b"/>
                </a:tc>
              </a:tr>
              <a:tr h="497205">
                <a:tc>
                  <a:txBody>
                    <a:bodyPr/>
                    <a:lstStyle/>
                    <a:p>
                      <a:pPr algn="l" fontAlgn="b"/>
                      <a:r>
                        <a:rPr lang="en-US" sz="2000" b="0" i="0" u="none" strike="noStrike" dirty="0" smtClean="0">
                          <a:solidFill>
                            <a:schemeClr val="dk1"/>
                          </a:solidFill>
                          <a:effectLst/>
                          <a:latin typeface="+mn-lt"/>
                        </a:rPr>
                        <a:t>Sum</a:t>
                      </a:r>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-33 234</a:t>
                      </a:r>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a:effectLst/>
                        </a:rPr>
                        <a:t>243 916</a:t>
                      </a:r>
                      <a:endParaRPr lang="fi-FI" sz="2000" b="0" i="0" u="none" strike="noStrike">
                        <a:solidFill>
                          <a:srgbClr val="000000"/>
                        </a:solidFill>
                        <a:effectLst/>
                        <a:latin typeface="Calibri"/>
                      </a:endParaRPr>
                    </a:p>
                  </a:txBody>
                  <a:tcPr marL="9525" marR="9525" marT="9525" marB="0" anchor="b"/>
                </a:tc>
                <a:tc>
                  <a:txBody>
                    <a:bodyPr/>
                    <a:lstStyle/>
                    <a:p>
                      <a:pPr algn="ctr" fontAlgn="b"/>
                      <a:r>
                        <a:rPr lang="en-US" sz="2000" u="none" strike="noStrike" dirty="0">
                          <a:effectLst/>
                        </a:rPr>
                        <a:t>-3 014 571</a:t>
                      </a:r>
                      <a:endParaRPr lang="fi-FI"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a:effectLst/>
                        </a:rPr>
                        <a:t>1 297 280</a:t>
                      </a:r>
                      <a:endParaRPr lang="fi-FI" sz="2000" b="0" i="0" u="none" strike="noStrike" dirty="0">
                        <a:solidFill>
                          <a:srgbClr val="000000"/>
                        </a:solidFill>
                        <a:effectLst/>
                        <a:latin typeface="Calibri"/>
                      </a:endParaRPr>
                    </a:p>
                  </a:txBody>
                  <a:tcPr marL="9525" marR="9525" marT="9525" marB="0" anchor="b"/>
                </a:tc>
              </a:tr>
              <a:tr h="511723">
                <a:tc>
                  <a:txBody>
                    <a:bodyPr/>
                    <a:lstStyle/>
                    <a:p>
                      <a:pPr algn="l" fontAlgn="b"/>
                      <a:r>
                        <a:rPr lang="en-US" sz="2400" b="1" i="0" u="none" strike="noStrike" dirty="0" smtClean="0">
                          <a:solidFill>
                            <a:schemeClr val="dk1"/>
                          </a:solidFill>
                          <a:effectLst/>
                          <a:latin typeface="+mn-lt"/>
                        </a:rPr>
                        <a:t>NBV (net benefit)</a:t>
                      </a:r>
                      <a:endParaRPr lang="fi-FI" sz="2400" b="1" i="0" u="none" strike="noStrike" dirty="0">
                        <a:solidFill>
                          <a:srgbClr val="000000"/>
                        </a:solidFill>
                        <a:effectLst/>
                        <a:latin typeface="Calibri"/>
                      </a:endParaRPr>
                    </a:p>
                  </a:txBody>
                  <a:tcPr marL="9525" marR="9525" marT="9525" marB="0" anchor="b"/>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b="1" u="none" strike="noStrike" dirty="0" smtClean="0">
                          <a:effectLst/>
                        </a:rPr>
                        <a:t>210 682</a:t>
                      </a:r>
                      <a:endParaRPr lang="fi-FI" sz="2400" b="1" i="0" u="none" strike="noStrike" dirty="0" smtClean="0">
                        <a:solidFill>
                          <a:srgbClr val="000000"/>
                        </a:solidFill>
                        <a:effectLst/>
                        <a:latin typeface="+mn-lt"/>
                      </a:endParaRPr>
                    </a:p>
                  </a:txBody>
                  <a:tcPr marL="9525" marR="9525" marT="9525" marB="0" anchor="b"/>
                </a:tc>
                <a:tc hMerge="1">
                  <a:txBody>
                    <a:bodyPr/>
                    <a:lstStyle/>
                    <a:p>
                      <a:pPr algn="r" fontAlgn="b"/>
                      <a:endParaRPr lang="fi-FI" sz="1600" b="0" i="0" u="none" strike="noStrike" dirty="0">
                        <a:solidFill>
                          <a:srgbClr val="000000"/>
                        </a:solidFill>
                        <a:effectLst/>
                        <a:latin typeface="Calibri"/>
                      </a:endParaRPr>
                    </a:p>
                  </a:txBody>
                  <a:tcPr marL="9525" marR="9525" marT="9525" marB="0" anchor="b"/>
                </a:tc>
                <a:tc gridSpan="2">
                  <a:txBody>
                    <a:bodyPr/>
                    <a:lstStyle/>
                    <a:p>
                      <a:pPr algn="ctr" fontAlgn="b"/>
                      <a:r>
                        <a:rPr lang="en-US" sz="2400" b="1" u="none" strike="noStrike" dirty="0">
                          <a:effectLst/>
                        </a:rPr>
                        <a:t>-1 717 290</a:t>
                      </a:r>
                      <a:endParaRPr lang="fi-FI" sz="2400" b="1" i="0" u="none" strike="noStrike" dirty="0">
                        <a:solidFill>
                          <a:srgbClr val="000000"/>
                        </a:solidFill>
                        <a:effectLst/>
                        <a:latin typeface="Calibri"/>
                      </a:endParaRPr>
                    </a:p>
                  </a:txBody>
                  <a:tcPr marL="9525" marR="9525" marT="9525" marB="0" anchor="b"/>
                </a:tc>
                <a:tc hMerge="1">
                  <a:txBody>
                    <a:bodyPr/>
                    <a:lstStyle/>
                    <a:p>
                      <a:pPr algn="l" fontAlgn="b"/>
                      <a:endParaRPr lang="fi-FI" sz="1600" b="0" i="0" u="none" strike="noStrike" dirty="0">
                        <a:solidFill>
                          <a:srgbClr val="000000"/>
                        </a:solidFill>
                        <a:effectLst/>
                        <a:latin typeface="Calibri"/>
                      </a:endParaRPr>
                    </a:p>
                  </a:txBody>
                  <a:tcPr marL="9525" marR="9525" marT="9525" marB="0" anchor="b"/>
                </a:tc>
              </a:tr>
            </a:tbl>
          </a:graphicData>
        </a:graphic>
      </p:graphicFrame>
      <p:sp>
        <p:nvSpPr>
          <p:cNvPr id="8" name="TextBox 7"/>
          <p:cNvSpPr txBox="1"/>
          <p:nvPr/>
        </p:nvSpPr>
        <p:spPr>
          <a:xfrm>
            <a:off x="6516216" y="4509120"/>
            <a:ext cx="576064" cy="1015663"/>
          </a:xfrm>
          <a:prstGeom prst="rect">
            <a:avLst/>
          </a:prstGeom>
          <a:noFill/>
        </p:spPr>
        <p:txBody>
          <a:bodyPr wrap="square" rtlCol="0">
            <a:spAutoFit/>
          </a:bodyPr>
          <a:lstStyle/>
          <a:p>
            <a:r>
              <a:rPr lang="fi-FI" sz="6000" b="1" dirty="0" smtClean="0">
                <a:solidFill>
                  <a:srgbClr val="FF0000"/>
                </a:solidFill>
                <a:latin typeface="Arial Black" panose="020B0A04020102020204" pitchFamily="34" charset="0"/>
              </a:rPr>
              <a:t>!</a:t>
            </a:r>
            <a:endParaRPr lang="fi-FI" sz="6000" b="1" dirty="0">
              <a:solidFill>
                <a:srgbClr val="FF0000"/>
              </a:solidFill>
              <a:latin typeface="Arial Black" panose="020B0A04020102020204" pitchFamily="34" charset="0"/>
            </a:endParaRPr>
          </a:p>
        </p:txBody>
      </p:sp>
      <p:cxnSp>
        <p:nvCxnSpPr>
          <p:cNvPr id="10" name="Straight Arrow Connector 9"/>
          <p:cNvCxnSpPr/>
          <p:nvPr/>
        </p:nvCxnSpPr>
        <p:spPr>
          <a:xfrm flipH="1">
            <a:off x="6012160" y="5157192"/>
            <a:ext cx="432048"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20272" y="5157192"/>
            <a:ext cx="576064"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5487785"/>
      </p:ext>
    </p:extLst>
  </p:cSld>
  <p:clrMapOvr>
    <a:masterClrMapping/>
  </p:clrMapOvr>
  <mc:AlternateContent xmlns:mc="http://schemas.openxmlformats.org/markup-compatibility/2006">
    <mc:Choice xmlns:p14="http://schemas.microsoft.com/office/powerpoint/2010/main" Requires="p14">
      <p:transition spd="slow" p14:dur="2000" advTm="29829"/>
    </mc:Choice>
    <mc:Fallback>
      <p:transition spd="slow" advTm="2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8229600" cy="1143000"/>
          </a:xfrm>
        </p:spPr>
        <p:txBody>
          <a:bodyPr>
            <a:normAutofit fontScale="90000"/>
          </a:bodyPr>
          <a:lstStyle/>
          <a:p>
            <a:r>
              <a:rPr lang="fi-FI" b="1" dirty="0">
                <a:solidFill>
                  <a:srgbClr val="C00000"/>
                </a:solidFill>
              </a:rPr>
              <a:t>4</a:t>
            </a:r>
            <a:r>
              <a:rPr lang="fi-FI" b="1" dirty="0" smtClean="0">
                <a:solidFill>
                  <a:srgbClr val="C00000"/>
                </a:solidFill>
              </a:rPr>
              <a:t>) </a:t>
            </a:r>
            <a:r>
              <a:rPr lang="fi-FI" b="1" dirty="0" err="1" smtClean="0">
                <a:solidFill>
                  <a:srgbClr val="C00000"/>
                </a:solidFill>
              </a:rPr>
              <a:t>Concluding</a:t>
            </a:r>
            <a:r>
              <a:rPr lang="fi-FI" b="1" dirty="0" smtClean="0">
                <a:solidFill>
                  <a:srgbClr val="C00000"/>
                </a:solidFill>
              </a:rPr>
              <a:t> </a:t>
            </a:r>
            <a:r>
              <a:rPr lang="fi-FI" b="1" dirty="0" err="1" smtClean="0">
                <a:solidFill>
                  <a:srgbClr val="C00000"/>
                </a:solidFill>
              </a:rPr>
              <a:t>slides</a:t>
            </a:r>
            <a:r>
              <a:rPr lang="fi-FI" b="1" dirty="0" smtClean="0">
                <a:solidFill>
                  <a:srgbClr val="C00000"/>
                </a:solidFill>
              </a:rPr>
              <a:t>:</a:t>
            </a:r>
            <a:br>
              <a:rPr lang="fi-FI" b="1" dirty="0" smtClean="0">
                <a:solidFill>
                  <a:srgbClr val="C00000"/>
                </a:solidFill>
              </a:rPr>
            </a:br>
            <a:r>
              <a:rPr lang="fi-FI" b="1" dirty="0" err="1" smtClean="0">
                <a:solidFill>
                  <a:srgbClr val="C00000"/>
                </a:solidFill>
              </a:rPr>
              <a:t>publication</a:t>
            </a:r>
            <a:r>
              <a:rPr lang="fi-FI" b="1" dirty="0" smtClean="0">
                <a:solidFill>
                  <a:srgbClr val="C00000"/>
                </a:solidFill>
              </a:rPr>
              <a:t> and </a:t>
            </a:r>
            <a:r>
              <a:rPr lang="fi-FI" b="1" dirty="0" err="1" smtClean="0">
                <a:solidFill>
                  <a:srgbClr val="C00000"/>
                </a:solidFill>
              </a:rPr>
              <a:t>analysis</a:t>
            </a:r>
            <a:r>
              <a:rPr lang="fi-FI" b="1" dirty="0" smtClean="0">
                <a:solidFill>
                  <a:srgbClr val="C00000"/>
                </a:solidFill>
              </a:rPr>
              <a:t> </a:t>
            </a:r>
            <a:r>
              <a:rPr lang="fi-FI" b="1" dirty="0" err="1" smtClean="0">
                <a:solidFill>
                  <a:srgbClr val="C00000"/>
                </a:solidFill>
              </a:rPr>
              <a:t>practises</a:t>
            </a:r>
            <a:r>
              <a:rPr lang="fi-FI" b="1" dirty="0" smtClean="0">
                <a:solidFill>
                  <a:srgbClr val="C00000"/>
                </a:solidFill>
              </a:rPr>
              <a:t>, and suggestion for a </a:t>
            </a:r>
            <a:r>
              <a:rPr lang="fi-FI" b="1" dirty="0" err="1" smtClean="0">
                <a:solidFill>
                  <a:srgbClr val="C00000"/>
                </a:solidFill>
              </a:rPr>
              <a:t>scientific</a:t>
            </a:r>
            <a:r>
              <a:rPr lang="fi-FI" b="1" dirty="0" smtClean="0">
                <a:solidFill>
                  <a:srgbClr val="C00000"/>
                </a:solidFill>
              </a:rPr>
              <a:t> </a:t>
            </a:r>
            <a:r>
              <a:rPr lang="fi-FI" b="1" dirty="0" err="1" smtClean="0">
                <a:solidFill>
                  <a:srgbClr val="C00000"/>
                </a:solidFill>
              </a:rPr>
              <a:t>project</a:t>
            </a:r>
            <a:r>
              <a:rPr lang="fi-FI" b="1" dirty="0" smtClean="0">
                <a:solidFill>
                  <a:srgbClr val="C00000"/>
                </a:solidFill>
              </a:rPr>
              <a:t> </a:t>
            </a:r>
            <a:endParaRPr lang="fi-FI" b="1" dirty="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7124209"/>
      </p:ext>
    </p:extLst>
  </p:cSld>
  <p:clrMapOvr>
    <a:masterClrMapping/>
  </p:clrMapOvr>
  <mc:AlternateContent xmlns:mc="http://schemas.openxmlformats.org/markup-compatibility/2006">
    <mc:Choice xmlns:p14="http://schemas.microsoft.com/office/powerpoint/2010/main" Requires="p14">
      <p:transition spd="slow" p14:dur="2000" advTm="1206"/>
    </mc:Choice>
    <mc:Fallback>
      <p:transition spd="slow" advTm="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CIM\100CANON\IMG_97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717032"/>
            <a:ext cx="3458222" cy="259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C:\valokuvia\kaikki valokuvat\2000 collection fish\IMG_23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744355"/>
            <a:ext cx="3424078" cy="256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3588" y="116632"/>
            <a:ext cx="7416823" cy="3293209"/>
          </a:xfrm>
          <a:prstGeom prst="rect">
            <a:avLst/>
          </a:prstGeom>
          <a:noFill/>
        </p:spPr>
        <p:txBody>
          <a:bodyPr wrap="square" rtlCol="0">
            <a:spAutoFit/>
          </a:bodyPr>
          <a:lstStyle/>
          <a:p>
            <a:endParaRPr lang="fi-FI" sz="2600" dirty="0"/>
          </a:p>
          <a:p>
            <a:r>
              <a:rPr lang="fi-FI" sz="2600" dirty="0" smtClean="0"/>
              <a:t>In </a:t>
            </a:r>
            <a:r>
              <a:rPr lang="fi-FI" sz="2600" dirty="0" err="1" smtClean="0"/>
              <a:t>oil</a:t>
            </a:r>
            <a:r>
              <a:rPr lang="fi-FI" sz="2600" dirty="0" smtClean="0"/>
              <a:t> </a:t>
            </a:r>
            <a:r>
              <a:rPr lang="fi-FI" sz="2600" dirty="0" err="1" smtClean="0"/>
              <a:t>spill</a:t>
            </a:r>
            <a:r>
              <a:rPr lang="fi-FI" sz="2600" dirty="0" smtClean="0"/>
              <a:t> </a:t>
            </a:r>
            <a:r>
              <a:rPr lang="fi-FI" sz="2600" dirty="0" err="1" smtClean="0"/>
              <a:t>scientific</a:t>
            </a:r>
            <a:r>
              <a:rPr lang="fi-FI" sz="2600" dirty="0" smtClean="0"/>
              <a:t> </a:t>
            </a:r>
            <a:r>
              <a:rPr lang="fi-FI" sz="2600" dirty="0" err="1" smtClean="0"/>
              <a:t>litteraturem</a:t>
            </a:r>
            <a:r>
              <a:rPr lang="fi-FI" sz="2600" dirty="0" smtClean="0"/>
              <a:t> </a:t>
            </a:r>
            <a:r>
              <a:rPr lang="fi-FI" sz="2600" dirty="0" err="1" smtClean="0"/>
              <a:t>do</a:t>
            </a:r>
            <a:r>
              <a:rPr lang="fi-FI" sz="2600" dirty="0" smtClean="0"/>
              <a:t> </a:t>
            </a:r>
            <a:r>
              <a:rPr lang="fi-FI" sz="2600" dirty="0" err="1" smtClean="0"/>
              <a:t>not</a:t>
            </a:r>
            <a:r>
              <a:rPr lang="fi-FI" sz="2600" dirty="0" smtClean="0"/>
              <a:t> </a:t>
            </a:r>
            <a:r>
              <a:rPr lang="fi-FI" sz="2600" dirty="0" err="1" smtClean="0"/>
              <a:t>use</a:t>
            </a:r>
            <a:r>
              <a:rPr lang="fi-FI" sz="2600" dirty="0" smtClean="0"/>
              <a:t> </a:t>
            </a:r>
            <a:r>
              <a:rPr lang="fi-FI" sz="2600" dirty="0" err="1" smtClean="0"/>
              <a:t>p-values</a:t>
            </a:r>
            <a:r>
              <a:rPr lang="fi-FI" sz="2600" dirty="0" smtClean="0"/>
              <a:t> as </a:t>
            </a:r>
            <a:r>
              <a:rPr lang="fi-FI" sz="2600" dirty="0" err="1" smtClean="0"/>
              <a:t>publication</a:t>
            </a:r>
            <a:r>
              <a:rPr lang="fi-FI" sz="2600" dirty="0" smtClean="0"/>
              <a:t> </a:t>
            </a:r>
            <a:r>
              <a:rPr lang="fi-FI" sz="2600" dirty="0" err="1" smtClean="0"/>
              <a:t>criteria</a:t>
            </a:r>
            <a:r>
              <a:rPr lang="fi-FI" sz="2600" dirty="0" smtClean="0"/>
              <a:t> </a:t>
            </a:r>
          </a:p>
          <a:p>
            <a:endParaRPr lang="fi-FI" sz="2600" dirty="0"/>
          </a:p>
          <a:p>
            <a:r>
              <a:rPr lang="fi-FI" sz="2600" dirty="0" err="1" smtClean="0"/>
              <a:t>But</a:t>
            </a:r>
            <a:r>
              <a:rPr lang="fi-FI" sz="2600" dirty="0" smtClean="0"/>
              <a:t> </a:t>
            </a:r>
            <a:r>
              <a:rPr lang="fi-FI" sz="2600" dirty="0" err="1" smtClean="0"/>
              <a:t>we</a:t>
            </a:r>
            <a:r>
              <a:rPr lang="fi-FI" sz="2600" dirty="0" smtClean="0"/>
              <a:t> </a:t>
            </a:r>
            <a:r>
              <a:rPr lang="fi-FI" sz="2600" dirty="0" err="1" smtClean="0"/>
              <a:t>have</a:t>
            </a:r>
            <a:r>
              <a:rPr lang="fi-FI" sz="2600" dirty="0" smtClean="0"/>
              <a:t> </a:t>
            </a:r>
            <a:r>
              <a:rPr lang="fi-FI" sz="2600" dirty="0" err="1" smtClean="0"/>
              <a:t>some</a:t>
            </a:r>
            <a:r>
              <a:rPr lang="fi-FI" sz="2600" dirty="0" smtClean="0"/>
              <a:t> </a:t>
            </a:r>
            <a:r>
              <a:rPr lang="fi-FI" sz="2600" dirty="0" err="1" smtClean="0"/>
              <a:t>hope</a:t>
            </a:r>
            <a:r>
              <a:rPr lang="fi-FI" sz="2600" dirty="0" smtClean="0"/>
              <a:t>, </a:t>
            </a:r>
            <a:r>
              <a:rPr lang="fi-FI" sz="2600" dirty="0" err="1" smtClean="0"/>
              <a:t>if</a:t>
            </a:r>
            <a:r>
              <a:rPr lang="fi-FI" sz="2600" dirty="0" smtClean="0"/>
              <a:t> </a:t>
            </a:r>
            <a:r>
              <a:rPr lang="fi-FI" sz="2600" dirty="0" err="1" smtClean="0"/>
              <a:t>we</a:t>
            </a:r>
            <a:r>
              <a:rPr lang="fi-FI" sz="2600" dirty="0" smtClean="0"/>
              <a:t> </a:t>
            </a:r>
            <a:r>
              <a:rPr lang="fi-FI" sz="2600" dirty="0" err="1" smtClean="0"/>
              <a:t>learn</a:t>
            </a:r>
            <a:r>
              <a:rPr lang="fi-FI" sz="2600" dirty="0" smtClean="0"/>
              <a:t> </a:t>
            </a:r>
            <a:r>
              <a:rPr lang="fi-FI" sz="2600" dirty="0" err="1" smtClean="0"/>
              <a:t>between</a:t>
            </a:r>
            <a:r>
              <a:rPr lang="fi-FI" sz="2600" dirty="0" smtClean="0"/>
              <a:t> </a:t>
            </a:r>
            <a:r>
              <a:rPr lang="fi-FI" sz="2600" dirty="0" err="1" smtClean="0"/>
              <a:t>areas</a:t>
            </a:r>
            <a:r>
              <a:rPr lang="fi-FI" sz="2600" dirty="0" smtClean="0"/>
              <a:t>, </a:t>
            </a:r>
            <a:r>
              <a:rPr lang="fi-FI" sz="2600" dirty="0" err="1" smtClean="0"/>
              <a:t>species</a:t>
            </a:r>
            <a:r>
              <a:rPr lang="fi-FI" sz="2600" dirty="0" smtClean="0"/>
              <a:t>, </a:t>
            </a:r>
            <a:r>
              <a:rPr lang="fi-FI" sz="2600" dirty="0" err="1" smtClean="0"/>
              <a:t>environment</a:t>
            </a:r>
            <a:r>
              <a:rPr lang="fi-FI" sz="2600" dirty="0" smtClean="0"/>
              <a:t>, </a:t>
            </a:r>
            <a:r>
              <a:rPr lang="fi-FI" sz="2600" dirty="0" err="1" smtClean="0"/>
              <a:t>disciplines</a:t>
            </a:r>
            <a:r>
              <a:rPr lang="fi-FI" sz="2600" dirty="0" smtClean="0"/>
              <a:t> and </a:t>
            </a:r>
            <a:r>
              <a:rPr lang="fi-FI" sz="2600" dirty="0" err="1" smtClean="0"/>
              <a:t>cultures</a:t>
            </a:r>
            <a:endParaRPr lang="fi-FI" sz="2600" dirty="0" smtClean="0"/>
          </a:p>
          <a:p>
            <a:endParaRPr lang="fi-FI" sz="2600" dirty="0"/>
          </a:p>
          <a:p>
            <a:endParaRPr lang="fi-FI" sz="2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953452"/>
      </p:ext>
    </p:extLst>
  </p:cSld>
  <p:clrMapOvr>
    <a:masterClrMapping/>
  </p:clrMapOvr>
  <mc:AlternateContent xmlns:mc="http://schemas.openxmlformats.org/markup-compatibility/2006">
    <mc:Choice xmlns:p14="http://schemas.microsoft.com/office/powerpoint/2010/main" Requires="p14">
      <p:transition spd="slow" p14:dur="2000" advTm="41175"/>
    </mc:Choice>
    <mc:Fallback>
      <p:transition spd="slow" advTm="4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4" name="AutoShape 64"/>
          <p:cNvSpPr>
            <a:spLocks noChangeArrowheads="1"/>
          </p:cNvSpPr>
          <p:nvPr/>
        </p:nvSpPr>
        <p:spPr bwMode="auto">
          <a:xfrm>
            <a:off x="825157" y="1450421"/>
            <a:ext cx="715226" cy="4541209"/>
          </a:xfrm>
          <a:prstGeom prst="downArrow">
            <a:avLst>
              <a:gd name="adj1" fmla="val 41880"/>
              <a:gd name="adj2" fmla="val 37199"/>
            </a:avLst>
          </a:prstGeom>
          <a:noFill/>
          <a:ln w="28575">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vert="eaVert" wrap="none"/>
          <a:lstStyle/>
          <a:p>
            <a:pPr algn="ctr"/>
            <a:endParaRPr lang="fi-FI"/>
          </a:p>
        </p:txBody>
      </p:sp>
      <p:sp>
        <p:nvSpPr>
          <p:cNvPr id="14367" name="TextBox 93"/>
          <p:cNvSpPr txBox="1">
            <a:spLocks noChangeArrowheads="1"/>
          </p:cNvSpPr>
          <p:nvPr/>
        </p:nvSpPr>
        <p:spPr bwMode="auto">
          <a:xfrm rot="5400000">
            <a:off x="-2144968" y="3445386"/>
            <a:ext cx="5277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dirty="0" err="1"/>
              <a:t>Accumulation</a:t>
            </a:r>
            <a:r>
              <a:rPr lang="fi-FI" sz="2400" dirty="0"/>
              <a:t> of </a:t>
            </a:r>
            <a:r>
              <a:rPr lang="fi-FI" sz="2400" dirty="0" err="1"/>
              <a:t>knowledge</a:t>
            </a:r>
            <a:endParaRPr lang="fi-FI" sz="2400" dirty="0"/>
          </a:p>
        </p:txBody>
      </p:sp>
      <p:sp>
        <p:nvSpPr>
          <p:cNvPr id="4" name="TextBox 3"/>
          <p:cNvSpPr txBox="1"/>
          <p:nvPr/>
        </p:nvSpPr>
        <p:spPr bwMode="auto">
          <a:xfrm>
            <a:off x="3677493" y="348013"/>
            <a:ext cx="1295400" cy="646331"/>
          </a:xfrm>
          <a:prstGeom prst="rect">
            <a:avLst/>
          </a:prstGeom>
          <a:noFill/>
          <a:ln w="19050">
            <a:solidFill>
              <a:schemeClr val="accent1">
                <a:lumMod val="40000"/>
                <a:lumOff val="60000"/>
              </a:schemeClr>
            </a:solidFill>
          </a:ln>
        </p:spPr>
        <p:txBody>
          <a:bodyPr>
            <a:spAutoFit/>
          </a:bodyPr>
          <a:lstStyle/>
          <a:p>
            <a:pPr>
              <a:defRPr/>
            </a:pPr>
            <a:r>
              <a:rPr lang="fi-FI" dirty="0" err="1">
                <a:solidFill>
                  <a:schemeClr val="accent1">
                    <a:lumMod val="20000"/>
                    <a:lumOff val="80000"/>
                  </a:schemeClr>
                </a:solidFill>
                <a:latin typeface="Arial" pitchFamily="34" charset="0"/>
              </a:rPr>
              <a:t>Initial</a:t>
            </a:r>
            <a:r>
              <a:rPr lang="fi-FI" dirty="0">
                <a:solidFill>
                  <a:schemeClr val="accent1">
                    <a:lumMod val="20000"/>
                    <a:lumOff val="80000"/>
                  </a:schemeClr>
                </a:solidFill>
                <a:latin typeface="Arial" pitchFamily="34" charset="0"/>
              </a:rPr>
              <a:t> </a:t>
            </a:r>
            <a:r>
              <a:rPr lang="fi-FI" dirty="0" err="1">
                <a:solidFill>
                  <a:schemeClr val="accent1">
                    <a:lumMod val="20000"/>
                    <a:lumOff val="80000"/>
                  </a:schemeClr>
                </a:solidFill>
                <a:latin typeface="Arial" pitchFamily="34" charset="0"/>
              </a:rPr>
              <a:t>knowledge</a:t>
            </a:r>
            <a:endParaRPr lang="fi-FI" dirty="0">
              <a:solidFill>
                <a:schemeClr val="accent1">
                  <a:lumMod val="20000"/>
                  <a:lumOff val="80000"/>
                </a:schemeClr>
              </a:solidFill>
              <a:latin typeface="Arial" pitchFamily="34" charset="0"/>
            </a:endParaRPr>
          </a:p>
        </p:txBody>
      </p:sp>
      <p:sp>
        <p:nvSpPr>
          <p:cNvPr id="5" name="TextBox 4"/>
          <p:cNvSpPr txBox="1"/>
          <p:nvPr/>
        </p:nvSpPr>
        <p:spPr bwMode="auto">
          <a:xfrm>
            <a:off x="5730130" y="209513"/>
            <a:ext cx="1584325" cy="923330"/>
          </a:xfrm>
          <a:prstGeom prst="rect">
            <a:avLst/>
          </a:prstGeom>
          <a:noFill/>
          <a:ln w="19050">
            <a:solidFill>
              <a:schemeClr val="accent1">
                <a:lumMod val="40000"/>
                <a:lumOff val="60000"/>
              </a:schemeClr>
            </a:solidFill>
          </a:ln>
        </p:spPr>
        <p:txBody>
          <a:bodyPr>
            <a:spAutoFit/>
          </a:bodyPr>
          <a:lstStyle/>
          <a:p>
            <a:pPr>
              <a:defRPr/>
            </a:pPr>
            <a:r>
              <a:rPr lang="fi-FI" dirty="0" err="1">
                <a:solidFill>
                  <a:schemeClr val="accent1">
                    <a:lumMod val="20000"/>
                    <a:lumOff val="80000"/>
                  </a:schemeClr>
                </a:solidFill>
                <a:latin typeface="Arial" pitchFamily="34" charset="0"/>
              </a:rPr>
              <a:t>Pre-defined</a:t>
            </a:r>
            <a:r>
              <a:rPr lang="fi-FI" dirty="0">
                <a:solidFill>
                  <a:schemeClr val="accent1">
                    <a:lumMod val="20000"/>
                    <a:lumOff val="80000"/>
                  </a:schemeClr>
                </a:solidFill>
                <a:latin typeface="Arial" pitchFamily="34" charset="0"/>
              </a:rPr>
              <a:t> </a:t>
            </a:r>
            <a:r>
              <a:rPr lang="fi-FI" dirty="0" err="1">
                <a:solidFill>
                  <a:schemeClr val="accent1">
                    <a:lumMod val="20000"/>
                    <a:lumOff val="80000"/>
                  </a:schemeClr>
                </a:solidFill>
                <a:latin typeface="Arial" pitchFamily="34" charset="0"/>
              </a:rPr>
              <a:t>interpretation</a:t>
            </a:r>
            <a:r>
              <a:rPr lang="fi-FI" dirty="0">
                <a:solidFill>
                  <a:schemeClr val="accent1">
                    <a:lumMod val="20000"/>
                    <a:lumOff val="80000"/>
                  </a:schemeClr>
                </a:solidFill>
                <a:latin typeface="Arial" pitchFamily="34" charset="0"/>
              </a:rPr>
              <a:t> of </a:t>
            </a:r>
            <a:r>
              <a:rPr lang="fi-FI" dirty="0" err="1">
                <a:solidFill>
                  <a:schemeClr val="accent1">
                    <a:lumMod val="20000"/>
                    <a:lumOff val="80000"/>
                  </a:schemeClr>
                </a:solidFill>
                <a:latin typeface="Arial" pitchFamily="34" charset="0"/>
              </a:rPr>
              <a:t>evidence</a:t>
            </a:r>
            <a:endParaRPr lang="fi-FI" dirty="0">
              <a:solidFill>
                <a:schemeClr val="accent1">
                  <a:lumMod val="20000"/>
                  <a:lumOff val="80000"/>
                </a:schemeClr>
              </a:solidFill>
              <a:latin typeface="Arial" pitchFamily="34" charset="0"/>
            </a:endParaRPr>
          </a:p>
        </p:txBody>
      </p:sp>
      <p:sp>
        <p:nvSpPr>
          <p:cNvPr id="6" name="TextBox 5"/>
          <p:cNvSpPr txBox="1"/>
          <p:nvPr/>
        </p:nvSpPr>
        <p:spPr bwMode="auto">
          <a:xfrm>
            <a:off x="3606055" y="1631685"/>
            <a:ext cx="1439863" cy="646331"/>
          </a:xfrm>
          <a:prstGeom prst="rect">
            <a:avLst/>
          </a:prstGeom>
          <a:noFill/>
          <a:ln w="19050">
            <a:solidFill>
              <a:schemeClr val="accent4">
                <a:lumMod val="60000"/>
                <a:lumOff val="40000"/>
              </a:schemeClr>
            </a:solidFill>
          </a:ln>
        </p:spPr>
        <p:txBody>
          <a:bodyPr>
            <a:spAutoFit/>
          </a:bodyPr>
          <a:lstStyle/>
          <a:p>
            <a:pPr>
              <a:defRPr/>
            </a:pPr>
            <a:r>
              <a:rPr lang="fi-FI" dirty="0" err="1">
                <a:solidFill>
                  <a:schemeClr val="accent1">
                    <a:lumMod val="20000"/>
                    <a:lumOff val="80000"/>
                  </a:schemeClr>
                </a:solidFill>
                <a:latin typeface="Arial" pitchFamily="34" charset="0"/>
              </a:rPr>
              <a:t>Updated</a:t>
            </a:r>
            <a:r>
              <a:rPr lang="fi-FI" dirty="0">
                <a:solidFill>
                  <a:schemeClr val="accent1">
                    <a:lumMod val="20000"/>
                    <a:lumOff val="80000"/>
                  </a:schemeClr>
                </a:solidFill>
                <a:latin typeface="Arial" pitchFamily="34" charset="0"/>
              </a:rPr>
              <a:t> </a:t>
            </a:r>
            <a:r>
              <a:rPr lang="fi-FI" dirty="0" err="1">
                <a:solidFill>
                  <a:schemeClr val="accent1">
                    <a:lumMod val="20000"/>
                    <a:lumOff val="80000"/>
                  </a:schemeClr>
                </a:solidFill>
                <a:latin typeface="Arial" pitchFamily="34" charset="0"/>
              </a:rPr>
              <a:t>evidence</a:t>
            </a:r>
            <a:endParaRPr lang="fi-FI" dirty="0">
              <a:solidFill>
                <a:schemeClr val="accent1">
                  <a:lumMod val="20000"/>
                  <a:lumOff val="80000"/>
                </a:schemeClr>
              </a:solidFill>
              <a:latin typeface="Arial" pitchFamily="34" charset="0"/>
            </a:endParaRPr>
          </a:p>
        </p:txBody>
      </p:sp>
      <p:sp>
        <p:nvSpPr>
          <p:cNvPr id="7" name="TextBox 6"/>
          <p:cNvSpPr txBox="1"/>
          <p:nvPr/>
        </p:nvSpPr>
        <p:spPr bwMode="auto">
          <a:xfrm>
            <a:off x="5802362" y="1627300"/>
            <a:ext cx="1649958" cy="369332"/>
          </a:xfrm>
          <a:prstGeom prst="rect">
            <a:avLst/>
          </a:prstGeom>
          <a:noFill/>
          <a:ln w="19050">
            <a:solidFill>
              <a:schemeClr val="accent2">
                <a:lumMod val="60000"/>
                <a:lumOff val="40000"/>
              </a:schemeClr>
            </a:solidFill>
          </a:ln>
        </p:spPr>
        <p:txBody>
          <a:bodyPr wrap="square">
            <a:spAutoFit/>
          </a:bodyPr>
          <a:lstStyle/>
          <a:p>
            <a:pPr>
              <a:defRPr/>
            </a:pPr>
            <a:r>
              <a:rPr lang="fi-FI" dirty="0">
                <a:solidFill>
                  <a:schemeClr val="accent1">
                    <a:lumMod val="20000"/>
                    <a:lumOff val="80000"/>
                  </a:schemeClr>
                </a:solidFill>
                <a:latin typeface="Arial" pitchFamily="34" charset="0"/>
              </a:rPr>
              <a:t>New </a:t>
            </a:r>
            <a:r>
              <a:rPr lang="fi-FI" dirty="0" err="1">
                <a:solidFill>
                  <a:schemeClr val="accent1">
                    <a:lumMod val="20000"/>
                    <a:lumOff val="80000"/>
                  </a:schemeClr>
                </a:solidFill>
                <a:latin typeface="Arial" pitchFamily="34" charset="0"/>
              </a:rPr>
              <a:t>evidence</a:t>
            </a:r>
            <a:endParaRPr lang="fi-FI" dirty="0">
              <a:solidFill>
                <a:schemeClr val="accent1">
                  <a:lumMod val="20000"/>
                  <a:lumOff val="80000"/>
                </a:schemeClr>
              </a:solidFill>
              <a:latin typeface="Arial" pitchFamily="34" charset="0"/>
            </a:endParaRPr>
          </a:p>
        </p:txBody>
      </p:sp>
      <p:cxnSp>
        <p:nvCxnSpPr>
          <p:cNvPr id="9" name="Straight Arrow Connector 8"/>
          <p:cNvCxnSpPr>
            <a:stCxn id="4" idx="2"/>
            <a:endCxn id="6" idx="0"/>
          </p:cNvCxnSpPr>
          <p:nvPr/>
        </p:nvCxnSpPr>
        <p:spPr bwMode="auto">
          <a:xfrm>
            <a:off x="4325193" y="994344"/>
            <a:ext cx="794" cy="6373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a:endCxn id="6" idx="0"/>
          </p:cNvCxnSpPr>
          <p:nvPr/>
        </p:nvCxnSpPr>
        <p:spPr bwMode="auto">
          <a:xfrm flipH="1">
            <a:off x="4325987" y="1132843"/>
            <a:ext cx="2196306" cy="4988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1"/>
            <a:endCxn id="6" idx="3"/>
          </p:cNvCxnSpPr>
          <p:nvPr/>
        </p:nvCxnSpPr>
        <p:spPr bwMode="auto">
          <a:xfrm flipH="1">
            <a:off x="5045918" y="1811966"/>
            <a:ext cx="756444" cy="1428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auto">
          <a:xfrm>
            <a:off x="3677493" y="2865436"/>
            <a:ext cx="1296988" cy="646331"/>
          </a:xfrm>
          <a:prstGeom prst="rect">
            <a:avLst/>
          </a:prstGeom>
          <a:noFill/>
          <a:ln w="19050">
            <a:solidFill>
              <a:schemeClr val="accent1">
                <a:lumMod val="40000"/>
                <a:lumOff val="60000"/>
              </a:schemeClr>
            </a:solidFill>
          </a:ln>
        </p:spPr>
        <p:txBody>
          <a:bodyPr>
            <a:spAutoFit/>
          </a:bodyPr>
          <a:lstStyle/>
          <a:p>
            <a:pPr>
              <a:defRPr/>
            </a:pPr>
            <a:r>
              <a:rPr lang="fi-FI" dirty="0" err="1">
                <a:solidFill>
                  <a:schemeClr val="tx2">
                    <a:lumMod val="60000"/>
                    <a:lumOff val="40000"/>
                  </a:schemeClr>
                </a:solidFill>
                <a:latin typeface="Arial" pitchFamily="34" charset="0"/>
              </a:rPr>
              <a:t>Initial</a:t>
            </a:r>
            <a:r>
              <a:rPr lang="fi-FI" dirty="0">
                <a:solidFill>
                  <a:schemeClr val="tx2">
                    <a:lumMod val="60000"/>
                    <a:lumOff val="40000"/>
                  </a:schemeClr>
                </a:solidFill>
                <a:latin typeface="Arial" pitchFamily="34" charset="0"/>
              </a:rPr>
              <a:t> </a:t>
            </a:r>
            <a:r>
              <a:rPr lang="fi-FI" dirty="0" err="1">
                <a:solidFill>
                  <a:schemeClr val="tx2">
                    <a:lumMod val="60000"/>
                    <a:lumOff val="40000"/>
                  </a:schemeClr>
                </a:solidFill>
                <a:latin typeface="Arial" pitchFamily="34" charset="0"/>
              </a:rPr>
              <a:t>knowledge</a:t>
            </a:r>
            <a:endParaRPr lang="fi-FI" dirty="0">
              <a:solidFill>
                <a:schemeClr val="tx2">
                  <a:lumMod val="60000"/>
                  <a:lumOff val="40000"/>
                </a:schemeClr>
              </a:solidFill>
              <a:latin typeface="Arial" pitchFamily="34" charset="0"/>
            </a:endParaRPr>
          </a:p>
        </p:txBody>
      </p:sp>
      <p:sp>
        <p:nvSpPr>
          <p:cNvPr id="17" name="TextBox 16"/>
          <p:cNvSpPr txBox="1"/>
          <p:nvPr/>
        </p:nvSpPr>
        <p:spPr bwMode="auto">
          <a:xfrm>
            <a:off x="5351610" y="2492071"/>
            <a:ext cx="2087956" cy="923330"/>
          </a:xfrm>
          <a:prstGeom prst="rect">
            <a:avLst/>
          </a:prstGeom>
          <a:noFill/>
          <a:ln w="19050">
            <a:solidFill>
              <a:schemeClr val="accent1">
                <a:lumMod val="40000"/>
                <a:lumOff val="60000"/>
              </a:schemeClr>
            </a:solidFill>
          </a:ln>
        </p:spPr>
        <p:txBody>
          <a:bodyPr wrap="square">
            <a:spAutoFit/>
          </a:bodyPr>
          <a:lstStyle/>
          <a:p>
            <a:pPr>
              <a:defRPr/>
            </a:pPr>
            <a:r>
              <a:rPr lang="fi-FI" dirty="0" err="1">
                <a:solidFill>
                  <a:schemeClr val="tx2">
                    <a:lumMod val="60000"/>
                    <a:lumOff val="40000"/>
                  </a:schemeClr>
                </a:solidFill>
                <a:latin typeface="Arial" pitchFamily="34" charset="0"/>
              </a:rPr>
              <a:t>Pre-defined</a:t>
            </a:r>
            <a:r>
              <a:rPr lang="fi-FI" dirty="0">
                <a:solidFill>
                  <a:schemeClr val="tx2">
                    <a:lumMod val="60000"/>
                    <a:lumOff val="40000"/>
                  </a:schemeClr>
                </a:solidFill>
                <a:latin typeface="Arial" pitchFamily="34" charset="0"/>
              </a:rPr>
              <a:t> </a:t>
            </a:r>
            <a:r>
              <a:rPr lang="fi-FI" dirty="0" err="1">
                <a:solidFill>
                  <a:schemeClr val="tx2">
                    <a:lumMod val="60000"/>
                    <a:lumOff val="40000"/>
                  </a:schemeClr>
                </a:solidFill>
                <a:latin typeface="Arial" pitchFamily="34" charset="0"/>
              </a:rPr>
              <a:t>interpretation</a:t>
            </a:r>
            <a:r>
              <a:rPr lang="fi-FI" dirty="0">
                <a:solidFill>
                  <a:schemeClr val="tx2">
                    <a:lumMod val="60000"/>
                    <a:lumOff val="40000"/>
                  </a:schemeClr>
                </a:solidFill>
                <a:latin typeface="Arial" pitchFamily="34" charset="0"/>
              </a:rPr>
              <a:t> of </a:t>
            </a:r>
            <a:r>
              <a:rPr lang="fi-FI" dirty="0" err="1">
                <a:solidFill>
                  <a:schemeClr val="tx2">
                    <a:lumMod val="60000"/>
                    <a:lumOff val="40000"/>
                  </a:schemeClr>
                </a:solidFill>
                <a:latin typeface="Arial" pitchFamily="34" charset="0"/>
              </a:rPr>
              <a:t>evidence</a:t>
            </a:r>
            <a:endParaRPr lang="fi-FI" dirty="0">
              <a:solidFill>
                <a:schemeClr val="tx2">
                  <a:lumMod val="60000"/>
                  <a:lumOff val="40000"/>
                </a:schemeClr>
              </a:solidFill>
              <a:latin typeface="Arial" pitchFamily="34" charset="0"/>
            </a:endParaRPr>
          </a:p>
        </p:txBody>
      </p:sp>
      <p:sp>
        <p:nvSpPr>
          <p:cNvPr id="18" name="TextBox 17"/>
          <p:cNvSpPr txBox="1"/>
          <p:nvPr/>
        </p:nvSpPr>
        <p:spPr bwMode="auto">
          <a:xfrm>
            <a:off x="3893393" y="3802061"/>
            <a:ext cx="1439863" cy="646331"/>
          </a:xfrm>
          <a:prstGeom prst="rect">
            <a:avLst/>
          </a:prstGeom>
          <a:noFill/>
          <a:ln w="19050">
            <a:solidFill>
              <a:schemeClr val="accent4">
                <a:lumMod val="60000"/>
                <a:lumOff val="40000"/>
              </a:schemeClr>
            </a:solidFill>
          </a:ln>
        </p:spPr>
        <p:txBody>
          <a:bodyPr>
            <a:spAutoFit/>
          </a:bodyPr>
          <a:lstStyle/>
          <a:p>
            <a:pPr>
              <a:defRPr/>
            </a:pPr>
            <a:r>
              <a:rPr lang="fi-FI" dirty="0" err="1">
                <a:solidFill>
                  <a:schemeClr val="tx2">
                    <a:lumMod val="60000"/>
                    <a:lumOff val="40000"/>
                  </a:schemeClr>
                </a:solidFill>
                <a:latin typeface="Arial" pitchFamily="34" charset="0"/>
              </a:rPr>
              <a:t>Updated</a:t>
            </a:r>
            <a:r>
              <a:rPr lang="fi-FI" dirty="0">
                <a:solidFill>
                  <a:schemeClr val="tx2">
                    <a:lumMod val="60000"/>
                    <a:lumOff val="40000"/>
                  </a:schemeClr>
                </a:solidFill>
                <a:latin typeface="Arial" pitchFamily="34" charset="0"/>
              </a:rPr>
              <a:t> </a:t>
            </a:r>
            <a:r>
              <a:rPr lang="fi-FI" dirty="0" err="1">
                <a:solidFill>
                  <a:schemeClr val="tx2">
                    <a:lumMod val="60000"/>
                    <a:lumOff val="40000"/>
                  </a:schemeClr>
                </a:solidFill>
                <a:latin typeface="Arial" pitchFamily="34" charset="0"/>
              </a:rPr>
              <a:t>evidence</a:t>
            </a:r>
            <a:endParaRPr lang="fi-FI" dirty="0">
              <a:solidFill>
                <a:schemeClr val="tx2">
                  <a:lumMod val="60000"/>
                  <a:lumOff val="40000"/>
                </a:schemeClr>
              </a:solidFill>
              <a:latin typeface="Arial" pitchFamily="34" charset="0"/>
            </a:endParaRPr>
          </a:p>
        </p:txBody>
      </p:sp>
      <p:sp>
        <p:nvSpPr>
          <p:cNvPr id="19" name="TextBox 18"/>
          <p:cNvSpPr txBox="1"/>
          <p:nvPr/>
        </p:nvSpPr>
        <p:spPr bwMode="auto">
          <a:xfrm>
            <a:off x="5910312" y="3802061"/>
            <a:ext cx="1223962" cy="646331"/>
          </a:xfrm>
          <a:prstGeom prst="rect">
            <a:avLst/>
          </a:prstGeom>
          <a:noFill/>
          <a:ln w="19050">
            <a:solidFill>
              <a:schemeClr val="accent2">
                <a:lumMod val="60000"/>
                <a:lumOff val="40000"/>
              </a:schemeClr>
            </a:solidFill>
          </a:ln>
        </p:spPr>
        <p:txBody>
          <a:bodyPr>
            <a:spAutoFit/>
          </a:bodyPr>
          <a:lstStyle/>
          <a:p>
            <a:pPr>
              <a:defRPr/>
            </a:pPr>
            <a:r>
              <a:rPr lang="fi-FI" dirty="0">
                <a:solidFill>
                  <a:schemeClr val="tx2">
                    <a:lumMod val="60000"/>
                    <a:lumOff val="40000"/>
                  </a:schemeClr>
                </a:solidFill>
                <a:latin typeface="Arial" pitchFamily="34" charset="0"/>
              </a:rPr>
              <a:t>New </a:t>
            </a:r>
            <a:r>
              <a:rPr lang="fi-FI" dirty="0" err="1">
                <a:solidFill>
                  <a:schemeClr val="tx2">
                    <a:lumMod val="60000"/>
                    <a:lumOff val="40000"/>
                  </a:schemeClr>
                </a:solidFill>
                <a:latin typeface="Arial" pitchFamily="34" charset="0"/>
              </a:rPr>
              <a:t>evidence</a:t>
            </a:r>
            <a:endParaRPr lang="fi-FI" dirty="0">
              <a:solidFill>
                <a:schemeClr val="tx2">
                  <a:lumMod val="60000"/>
                  <a:lumOff val="40000"/>
                </a:schemeClr>
              </a:solidFill>
              <a:latin typeface="Arial" pitchFamily="34" charset="0"/>
            </a:endParaRPr>
          </a:p>
        </p:txBody>
      </p:sp>
      <p:cxnSp>
        <p:nvCxnSpPr>
          <p:cNvPr id="20" name="Straight Arrow Connector 19"/>
          <p:cNvCxnSpPr>
            <a:stCxn id="16" idx="2"/>
            <a:endCxn id="18" idx="0"/>
          </p:cNvCxnSpPr>
          <p:nvPr/>
        </p:nvCxnSpPr>
        <p:spPr bwMode="auto">
          <a:xfrm>
            <a:off x="4325987" y="3511767"/>
            <a:ext cx="287338" cy="2902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2"/>
            <a:endCxn id="18" idx="0"/>
          </p:cNvCxnSpPr>
          <p:nvPr/>
        </p:nvCxnSpPr>
        <p:spPr bwMode="auto">
          <a:xfrm flipH="1">
            <a:off x="4613325" y="3415401"/>
            <a:ext cx="1782263" cy="3866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1"/>
            <a:endCxn id="18" idx="3"/>
          </p:cNvCxnSpPr>
          <p:nvPr/>
        </p:nvCxnSpPr>
        <p:spPr bwMode="auto">
          <a:xfrm flipH="1">
            <a:off x="5333256" y="4125227"/>
            <a:ext cx="57705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2"/>
            <a:endCxn id="16" idx="0"/>
          </p:cNvCxnSpPr>
          <p:nvPr/>
        </p:nvCxnSpPr>
        <p:spPr bwMode="auto">
          <a:xfrm>
            <a:off x="4325987" y="2278016"/>
            <a:ext cx="0" cy="58742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4355" name="Group 194"/>
          <p:cNvGrpSpPr>
            <a:grpSpLocks/>
          </p:cNvGrpSpPr>
          <p:nvPr/>
        </p:nvGrpSpPr>
        <p:grpSpPr bwMode="auto">
          <a:xfrm>
            <a:off x="1878136" y="5700122"/>
            <a:ext cx="1721776" cy="798285"/>
            <a:chOff x="3152" y="2422"/>
            <a:chExt cx="952" cy="282"/>
          </a:xfrm>
        </p:grpSpPr>
        <p:grpSp>
          <p:nvGrpSpPr>
            <p:cNvPr id="14384" name="Group 104"/>
            <p:cNvGrpSpPr>
              <a:grpSpLocks/>
            </p:cNvGrpSpPr>
            <p:nvPr/>
          </p:nvGrpSpPr>
          <p:grpSpPr bwMode="auto">
            <a:xfrm>
              <a:off x="3152" y="2432"/>
              <a:ext cx="952" cy="272"/>
              <a:chOff x="3470" y="1253"/>
              <a:chExt cx="952" cy="317"/>
            </a:xfrm>
          </p:grpSpPr>
          <p:sp>
            <p:nvSpPr>
              <p:cNvPr id="14386" name="Line 105"/>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4387" name="Line 106"/>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4385" name="Freeform 111"/>
            <p:cNvSpPr>
              <a:spLocks/>
            </p:cNvSpPr>
            <p:nvPr/>
          </p:nvSpPr>
          <p:spPr bwMode="auto">
            <a:xfrm>
              <a:off x="3488" y="2422"/>
              <a:ext cx="272" cy="276"/>
            </a:xfrm>
            <a:custGeom>
              <a:avLst/>
              <a:gdLst>
                <a:gd name="T0" fmla="*/ 0 w 772"/>
                <a:gd name="T1" fmla="*/ 318 h 257"/>
                <a:gd name="T2" fmla="*/ 8 w 772"/>
                <a:gd name="T3" fmla="*/ 263 h 257"/>
                <a:gd name="T4" fmla="*/ 18 w 772"/>
                <a:gd name="T5" fmla="*/ 37 h 257"/>
                <a:gd name="T6" fmla="*/ 26 w 772"/>
                <a:gd name="T7" fmla="*/ 37 h 257"/>
                <a:gd name="T8" fmla="*/ 34 w 772"/>
                <a:gd name="T9" fmla="*/ 263 h 257"/>
                <a:gd name="T10" fmla="*/ 0 60000 65536"/>
                <a:gd name="T11" fmla="*/ 0 60000 65536"/>
                <a:gd name="T12" fmla="*/ 0 60000 65536"/>
                <a:gd name="T13" fmla="*/ 0 60000 65536"/>
                <a:gd name="T14" fmla="*/ 0 60000 65536"/>
                <a:gd name="T15" fmla="*/ 0 w 772"/>
                <a:gd name="T16" fmla="*/ 0 h 257"/>
                <a:gd name="T17" fmla="*/ 772 w 772"/>
                <a:gd name="T18" fmla="*/ 257 h 257"/>
              </a:gdLst>
              <a:ahLst/>
              <a:cxnLst>
                <a:cxn ang="T10">
                  <a:pos x="T0" y="T1"/>
                </a:cxn>
                <a:cxn ang="T11">
                  <a:pos x="T2" y="T3"/>
                </a:cxn>
                <a:cxn ang="T12">
                  <a:pos x="T4" y="T5"/>
                </a:cxn>
                <a:cxn ang="T13">
                  <a:pos x="T6" y="T7"/>
                </a:cxn>
                <a:cxn ang="T14">
                  <a:pos x="T8" y="T9"/>
                </a:cxn>
              </a:cxnLst>
              <a:rect l="T15" t="T16" r="T17" b="T18"/>
              <a:pathLst>
                <a:path w="772" h="257">
                  <a:moveTo>
                    <a:pt x="0" y="257"/>
                  </a:moveTo>
                  <a:cubicBezTo>
                    <a:pt x="57" y="253"/>
                    <a:pt x="114" y="250"/>
                    <a:pt x="182" y="212"/>
                  </a:cubicBezTo>
                  <a:cubicBezTo>
                    <a:pt x="250" y="174"/>
                    <a:pt x="341" y="60"/>
                    <a:pt x="409" y="30"/>
                  </a:cubicBezTo>
                  <a:cubicBezTo>
                    <a:pt x="477" y="0"/>
                    <a:pt x="530" y="0"/>
                    <a:pt x="590" y="30"/>
                  </a:cubicBezTo>
                  <a:cubicBezTo>
                    <a:pt x="650" y="60"/>
                    <a:pt x="727" y="174"/>
                    <a:pt x="772" y="212"/>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4356" name="Group 195"/>
          <p:cNvGrpSpPr>
            <a:grpSpLocks/>
          </p:cNvGrpSpPr>
          <p:nvPr/>
        </p:nvGrpSpPr>
        <p:grpSpPr bwMode="auto">
          <a:xfrm>
            <a:off x="1663335" y="3573717"/>
            <a:ext cx="1655778" cy="872808"/>
            <a:chOff x="3152" y="1979"/>
            <a:chExt cx="907" cy="317"/>
          </a:xfrm>
        </p:grpSpPr>
        <p:grpSp>
          <p:nvGrpSpPr>
            <p:cNvPr id="14380" name="Group 101"/>
            <p:cNvGrpSpPr>
              <a:grpSpLocks/>
            </p:cNvGrpSpPr>
            <p:nvPr/>
          </p:nvGrpSpPr>
          <p:grpSpPr bwMode="auto">
            <a:xfrm>
              <a:off x="3152" y="1979"/>
              <a:ext cx="907" cy="317"/>
              <a:chOff x="3470" y="1253"/>
              <a:chExt cx="952" cy="317"/>
            </a:xfrm>
          </p:grpSpPr>
          <p:sp>
            <p:nvSpPr>
              <p:cNvPr id="14382" name="Line 102"/>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4383" name="Line 103"/>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4381" name="Freeform 110"/>
            <p:cNvSpPr>
              <a:spLocks/>
            </p:cNvSpPr>
            <p:nvPr/>
          </p:nvSpPr>
          <p:spPr bwMode="auto">
            <a:xfrm>
              <a:off x="3455" y="2024"/>
              <a:ext cx="423" cy="272"/>
            </a:xfrm>
            <a:custGeom>
              <a:avLst/>
              <a:gdLst>
                <a:gd name="T0" fmla="*/ 0 w 772"/>
                <a:gd name="T1" fmla="*/ 563 h 189"/>
                <a:gd name="T2" fmla="*/ 30 w 772"/>
                <a:gd name="T3" fmla="*/ 426 h 189"/>
                <a:gd name="T4" fmla="*/ 67 w 772"/>
                <a:gd name="T5" fmla="*/ 20 h 189"/>
                <a:gd name="T6" fmla="*/ 105 w 772"/>
                <a:gd name="T7" fmla="*/ 292 h 189"/>
                <a:gd name="T8" fmla="*/ 127 w 772"/>
                <a:gd name="T9" fmla="*/ 426 h 189"/>
                <a:gd name="T10" fmla="*/ 0 60000 65536"/>
                <a:gd name="T11" fmla="*/ 0 60000 65536"/>
                <a:gd name="T12" fmla="*/ 0 60000 65536"/>
                <a:gd name="T13" fmla="*/ 0 60000 65536"/>
                <a:gd name="T14" fmla="*/ 0 60000 65536"/>
                <a:gd name="T15" fmla="*/ 0 w 772"/>
                <a:gd name="T16" fmla="*/ 0 h 189"/>
                <a:gd name="T17" fmla="*/ 772 w 772"/>
                <a:gd name="T18" fmla="*/ 189 h 189"/>
              </a:gdLst>
              <a:ahLst/>
              <a:cxnLst>
                <a:cxn ang="T10">
                  <a:pos x="T0" y="T1"/>
                </a:cxn>
                <a:cxn ang="T11">
                  <a:pos x="T2" y="T3"/>
                </a:cxn>
                <a:cxn ang="T12">
                  <a:pos x="T4" y="T5"/>
                </a:cxn>
                <a:cxn ang="T13">
                  <a:pos x="T6" y="T7"/>
                </a:cxn>
                <a:cxn ang="T14">
                  <a:pos x="T8" y="T9"/>
                </a:cxn>
              </a:cxnLst>
              <a:rect l="T15" t="T16" r="T17" b="T18"/>
              <a:pathLst>
                <a:path w="772" h="189">
                  <a:moveTo>
                    <a:pt x="0" y="189"/>
                  </a:moveTo>
                  <a:cubicBezTo>
                    <a:pt x="57" y="181"/>
                    <a:pt x="114" y="173"/>
                    <a:pt x="182" y="143"/>
                  </a:cubicBezTo>
                  <a:cubicBezTo>
                    <a:pt x="250" y="113"/>
                    <a:pt x="334" y="14"/>
                    <a:pt x="409" y="7"/>
                  </a:cubicBezTo>
                  <a:cubicBezTo>
                    <a:pt x="484" y="0"/>
                    <a:pt x="574" y="75"/>
                    <a:pt x="635" y="98"/>
                  </a:cubicBezTo>
                  <a:cubicBezTo>
                    <a:pt x="696" y="121"/>
                    <a:pt x="742" y="136"/>
                    <a:pt x="772" y="143"/>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grpSp>
        <p:nvGrpSpPr>
          <p:cNvPr id="14357" name="Group 199"/>
          <p:cNvGrpSpPr>
            <a:grpSpLocks/>
          </p:cNvGrpSpPr>
          <p:nvPr/>
        </p:nvGrpSpPr>
        <p:grpSpPr bwMode="auto">
          <a:xfrm>
            <a:off x="1678102" y="1164310"/>
            <a:ext cx="1626244" cy="894078"/>
            <a:chOff x="1973" y="1253"/>
            <a:chExt cx="952" cy="273"/>
          </a:xfrm>
        </p:grpSpPr>
        <p:grpSp>
          <p:nvGrpSpPr>
            <p:cNvPr id="14376" name="Group 175"/>
            <p:cNvGrpSpPr>
              <a:grpSpLocks/>
            </p:cNvGrpSpPr>
            <p:nvPr/>
          </p:nvGrpSpPr>
          <p:grpSpPr bwMode="auto">
            <a:xfrm>
              <a:off x="1973" y="1253"/>
              <a:ext cx="952" cy="273"/>
              <a:chOff x="3470" y="1253"/>
              <a:chExt cx="952" cy="317"/>
            </a:xfrm>
          </p:grpSpPr>
          <p:sp>
            <p:nvSpPr>
              <p:cNvPr id="14378" name="Line 176"/>
              <p:cNvSpPr>
                <a:spLocks noChangeShapeType="1"/>
              </p:cNvSpPr>
              <p:nvPr/>
            </p:nvSpPr>
            <p:spPr bwMode="auto">
              <a:xfrm>
                <a:off x="3470" y="1253"/>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4379" name="Line 177"/>
              <p:cNvSpPr>
                <a:spLocks noChangeShapeType="1"/>
              </p:cNvSpPr>
              <p:nvPr/>
            </p:nvSpPr>
            <p:spPr bwMode="auto">
              <a:xfrm>
                <a:off x="3470" y="1570"/>
                <a:ext cx="9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i-FI"/>
              </a:p>
            </p:txBody>
          </p:sp>
        </p:grpSp>
        <p:sp>
          <p:nvSpPr>
            <p:cNvPr id="14377" name="Freeform 178"/>
            <p:cNvSpPr>
              <a:spLocks/>
            </p:cNvSpPr>
            <p:nvPr/>
          </p:nvSpPr>
          <p:spPr bwMode="auto">
            <a:xfrm>
              <a:off x="2064" y="1389"/>
              <a:ext cx="861" cy="91"/>
            </a:xfrm>
            <a:custGeom>
              <a:avLst/>
              <a:gdLst>
                <a:gd name="T0" fmla="*/ 0 w 772"/>
                <a:gd name="T1" fmla="*/ 91 h 91"/>
                <a:gd name="T2" fmla="*/ 252 w 772"/>
                <a:gd name="T3" fmla="*/ 45 h 91"/>
                <a:gd name="T4" fmla="*/ 568 w 772"/>
                <a:gd name="T5" fmla="*/ 0 h 91"/>
                <a:gd name="T6" fmla="*/ 819 w 772"/>
                <a:gd name="T7" fmla="*/ 45 h 91"/>
                <a:gd name="T8" fmla="*/ 1071 w 772"/>
                <a:gd name="T9" fmla="*/ 91 h 91"/>
                <a:gd name="T10" fmla="*/ 0 60000 65536"/>
                <a:gd name="T11" fmla="*/ 0 60000 65536"/>
                <a:gd name="T12" fmla="*/ 0 60000 65536"/>
                <a:gd name="T13" fmla="*/ 0 60000 65536"/>
                <a:gd name="T14" fmla="*/ 0 60000 65536"/>
                <a:gd name="T15" fmla="*/ 0 w 772"/>
                <a:gd name="T16" fmla="*/ 0 h 91"/>
                <a:gd name="T17" fmla="*/ 772 w 772"/>
                <a:gd name="T18" fmla="*/ 91 h 91"/>
              </a:gdLst>
              <a:ahLst/>
              <a:cxnLst>
                <a:cxn ang="T10">
                  <a:pos x="T0" y="T1"/>
                </a:cxn>
                <a:cxn ang="T11">
                  <a:pos x="T2" y="T3"/>
                </a:cxn>
                <a:cxn ang="T12">
                  <a:pos x="T4" y="T5"/>
                </a:cxn>
                <a:cxn ang="T13">
                  <a:pos x="T6" y="T7"/>
                </a:cxn>
                <a:cxn ang="T14">
                  <a:pos x="T8" y="T9"/>
                </a:cxn>
              </a:cxnLst>
              <a:rect l="T15" t="T16" r="T17" b="T18"/>
              <a:pathLst>
                <a:path w="772" h="91">
                  <a:moveTo>
                    <a:pt x="0" y="91"/>
                  </a:moveTo>
                  <a:cubicBezTo>
                    <a:pt x="57" y="75"/>
                    <a:pt x="114" y="60"/>
                    <a:pt x="182" y="45"/>
                  </a:cubicBezTo>
                  <a:cubicBezTo>
                    <a:pt x="250" y="30"/>
                    <a:pt x="341" y="0"/>
                    <a:pt x="409" y="0"/>
                  </a:cubicBezTo>
                  <a:cubicBezTo>
                    <a:pt x="477" y="0"/>
                    <a:pt x="530" y="30"/>
                    <a:pt x="590" y="45"/>
                  </a:cubicBezTo>
                  <a:cubicBezTo>
                    <a:pt x="650" y="60"/>
                    <a:pt x="711" y="75"/>
                    <a:pt x="772" y="91"/>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grpSp>
      <p:sp>
        <p:nvSpPr>
          <p:cNvPr id="83" name="TextBox 82"/>
          <p:cNvSpPr txBox="1"/>
          <p:nvPr/>
        </p:nvSpPr>
        <p:spPr bwMode="auto">
          <a:xfrm>
            <a:off x="3965624" y="4875853"/>
            <a:ext cx="1458515" cy="646331"/>
          </a:xfrm>
          <a:prstGeom prst="rect">
            <a:avLst/>
          </a:prstGeom>
          <a:noFill/>
          <a:ln w="19050">
            <a:solidFill>
              <a:schemeClr val="accent1">
                <a:lumMod val="40000"/>
                <a:lumOff val="60000"/>
              </a:schemeClr>
            </a:solidFill>
          </a:ln>
        </p:spPr>
        <p:txBody>
          <a:bodyPr wrap="square">
            <a:spAutoFit/>
          </a:bodyPr>
          <a:lstStyle/>
          <a:p>
            <a:pPr>
              <a:defRPr/>
            </a:pPr>
            <a:r>
              <a:rPr lang="fi-FI" b="1" dirty="0" err="1">
                <a:solidFill>
                  <a:schemeClr val="accent1">
                    <a:lumMod val="75000"/>
                  </a:schemeClr>
                </a:solidFill>
                <a:latin typeface="Arial" pitchFamily="34" charset="0"/>
              </a:rPr>
              <a:t>Initial</a:t>
            </a:r>
            <a:r>
              <a:rPr lang="fi-FI" b="1" dirty="0">
                <a:solidFill>
                  <a:schemeClr val="accent1">
                    <a:lumMod val="75000"/>
                  </a:schemeClr>
                </a:solidFill>
                <a:latin typeface="Arial" pitchFamily="34" charset="0"/>
              </a:rPr>
              <a:t> </a:t>
            </a:r>
            <a:r>
              <a:rPr lang="fi-FI" b="1" dirty="0" err="1">
                <a:solidFill>
                  <a:schemeClr val="accent1">
                    <a:lumMod val="75000"/>
                  </a:schemeClr>
                </a:solidFill>
                <a:latin typeface="Arial" pitchFamily="34" charset="0"/>
              </a:rPr>
              <a:t>knowledge</a:t>
            </a:r>
            <a:endParaRPr lang="fi-FI" b="1" dirty="0">
              <a:solidFill>
                <a:schemeClr val="accent1">
                  <a:lumMod val="75000"/>
                </a:schemeClr>
              </a:solidFill>
              <a:latin typeface="Arial" pitchFamily="34" charset="0"/>
            </a:endParaRPr>
          </a:p>
        </p:txBody>
      </p:sp>
      <p:sp>
        <p:nvSpPr>
          <p:cNvPr id="84" name="TextBox 83"/>
          <p:cNvSpPr txBox="1"/>
          <p:nvPr/>
        </p:nvSpPr>
        <p:spPr bwMode="auto">
          <a:xfrm>
            <a:off x="5837981" y="4642418"/>
            <a:ext cx="1902371" cy="923330"/>
          </a:xfrm>
          <a:prstGeom prst="rect">
            <a:avLst/>
          </a:prstGeom>
          <a:noFill/>
          <a:ln w="19050">
            <a:solidFill>
              <a:schemeClr val="accent1">
                <a:lumMod val="40000"/>
                <a:lumOff val="60000"/>
              </a:schemeClr>
            </a:solidFill>
          </a:ln>
        </p:spPr>
        <p:txBody>
          <a:bodyPr wrap="square">
            <a:spAutoFit/>
          </a:bodyPr>
          <a:lstStyle/>
          <a:p>
            <a:pPr>
              <a:defRPr/>
            </a:pPr>
            <a:r>
              <a:rPr lang="fi-FI" b="1" dirty="0" err="1">
                <a:solidFill>
                  <a:schemeClr val="accent1">
                    <a:lumMod val="75000"/>
                  </a:schemeClr>
                </a:solidFill>
                <a:latin typeface="Arial" pitchFamily="34" charset="0"/>
              </a:rPr>
              <a:t>Pre-defined</a:t>
            </a:r>
            <a:r>
              <a:rPr lang="fi-FI" b="1" dirty="0">
                <a:solidFill>
                  <a:schemeClr val="accent1">
                    <a:lumMod val="75000"/>
                  </a:schemeClr>
                </a:solidFill>
                <a:latin typeface="Arial" pitchFamily="34" charset="0"/>
              </a:rPr>
              <a:t> </a:t>
            </a:r>
            <a:r>
              <a:rPr lang="fi-FI" b="1" dirty="0" err="1">
                <a:solidFill>
                  <a:schemeClr val="accent1">
                    <a:lumMod val="75000"/>
                  </a:schemeClr>
                </a:solidFill>
                <a:latin typeface="Arial" pitchFamily="34" charset="0"/>
              </a:rPr>
              <a:t>interpretation</a:t>
            </a:r>
            <a:r>
              <a:rPr lang="fi-FI" b="1" dirty="0">
                <a:solidFill>
                  <a:schemeClr val="accent1">
                    <a:lumMod val="75000"/>
                  </a:schemeClr>
                </a:solidFill>
                <a:latin typeface="Arial" pitchFamily="34" charset="0"/>
              </a:rPr>
              <a:t> of </a:t>
            </a:r>
            <a:r>
              <a:rPr lang="fi-FI" b="1" dirty="0" err="1">
                <a:solidFill>
                  <a:schemeClr val="accent1">
                    <a:lumMod val="75000"/>
                  </a:schemeClr>
                </a:solidFill>
                <a:latin typeface="Arial" pitchFamily="34" charset="0"/>
              </a:rPr>
              <a:t>evidence</a:t>
            </a:r>
            <a:endParaRPr lang="fi-FI" b="1" dirty="0">
              <a:solidFill>
                <a:schemeClr val="accent1">
                  <a:lumMod val="75000"/>
                </a:schemeClr>
              </a:solidFill>
              <a:latin typeface="Arial" pitchFamily="34" charset="0"/>
            </a:endParaRPr>
          </a:p>
        </p:txBody>
      </p:sp>
      <p:sp>
        <p:nvSpPr>
          <p:cNvPr id="85" name="TextBox 84"/>
          <p:cNvSpPr txBox="1"/>
          <p:nvPr/>
        </p:nvSpPr>
        <p:spPr bwMode="auto">
          <a:xfrm>
            <a:off x="3925950" y="5991630"/>
            <a:ext cx="1439863" cy="646331"/>
          </a:xfrm>
          <a:prstGeom prst="rect">
            <a:avLst/>
          </a:prstGeom>
          <a:noFill/>
          <a:ln w="19050">
            <a:solidFill>
              <a:schemeClr val="accent4">
                <a:lumMod val="60000"/>
                <a:lumOff val="40000"/>
              </a:schemeClr>
            </a:solidFill>
          </a:ln>
        </p:spPr>
        <p:txBody>
          <a:bodyPr>
            <a:spAutoFit/>
          </a:bodyPr>
          <a:lstStyle/>
          <a:p>
            <a:pPr>
              <a:defRPr/>
            </a:pPr>
            <a:r>
              <a:rPr lang="fi-FI" b="1" dirty="0" err="1">
                <a:solidFill>
                  <a:schemeClr val="accent1">
                    <a:lumMod val="75000"/>
                  </a:schemeClr>
                </a:solidFill>
                <a:latin typeface="Arial" pitchFamily="34" charset="0"/>
              </a:rPr>
              <a:t>Updated</a:t>
            </a:r>
            <a:r>
              <a:rPr lang="fi-FI" b="1" dirty="0">
                <a:solidFill>
                  <a:schemeClr val="accent1">
                    <a:lumMod val="75000"/>
                  </a:schemeClr>
                </a:solidFill>
                <a:latin typeface="Arial" pitchFamily="34" charset="0"/>
              </a:rPr>
              <a:t> </a:t>
            </a:r>
            <a:r>
              <a:rPr lang="fi-FI" b="1" dirty="0" err="1">
                <a:solidFill>
                  <a:schemeClr val="accent1">
                    <a:lumMod val="75000"/>
                  </a:schemeClr>
                </a:solidFill>
                <a:latin typeface="Arial" pitchFamily="34" charset="0"/>
              </a:rPr>
              <a:t>evidence</a:t>
            </a:r>
            <a:endParaRPr lang="fi-FI" b="1" dirty="0">
              <a:solidFill>
                <a:schemeClr val="accent1">
                  <a:lumMod val="75000"/>
                </a:schemeClr>
              </a:solidFill>
              <a:latin typeface="Arial" pitchFamily="34" charset="0"/>
            </a:endParaRPr>
          </a:p>
        </p:txBody>
      </p:sp>
      <p:sp>
        <p:nvSpPr>
          <p:cNvPr id="86" name="TextBox 85"/>
          <p:cNvSpPr txBox="1"/>
          <p:nvPr/>
        </p:nvSpPr>
        <p:spPr bwMode="auto">
          <a:xfrm>
            <a:off x="6395588" y="5940002"/>
            <a:ext cx="1223963" cy="646331"/>
          </a:xfrm>
          <a:prstGeom prst="rect">
            <a:avLst/>
          </a:prstGeom>
          <a:noFill/>
          <a:ln w="19050">
            <a:solidFill>
              <a:schemeClr val="accent2">
                <a:lumMod val="60000"/>
                <a:lumOff val="40000"/>
              </a:schemeClr>
            </a:solidFill>
          </a:ln>
        </p:spPr>
        <p:txBody>
          <a:bodyPr>
            <a:spAutoFit/>
          </a:bodyPr>
          <a:lstStyle/>
          <a:p>
            <a:pPr>
              <a:defRPr/>
            </a:pPr>
            <a:r>
              <a:rPr lang="fi-FI" b="1" dirty="0">
                <a:solidFill>
                  <a:schemeClr val="accent1">
                    <a:lumMod val="75000"/>
                  </a:schemeClr>
                </a:solidFill>
                <a:latin typeface="Arial" pitchFamily="34" charset="0"/>
              </a:rPr>
              <a:t>New </a:t>
            </a:r>
            <a:r>
              <a:rPr lang="fi-FI" b="1" dirty="0" err="1">
                <a:solidFill>
                  <a:schemeClr val="accent1">
                    <a:lumMod val="75000"/>
                  </a:schemeClr>
                </a:solidFill>
                <a:latin typeface="Arial" pitchFamily="34" charset="0"/>
              </a:rPr>
              <a:t>evidence</a:t>
            </a:r>
            <a:endParaRPr lang="fi-FI" b="1" dirty="0">
              <a:solidFill>
                <a:schemeClr val="accent1">
                  <a:lumMod val="75000"/>
                </a:schemeClr>
              </a:solidFill>
              <a:latin typeface="Arial" pitchFamily="34" charset="0"/>
            </a:endParaRPr>
          </a:p>
        </p:txBody>
      </p:sp>
      <p:cxnSp>
        <p:nvCxnSpPr>
          <p:cNvPr id="87" name="Straight Arrow Connector 86"/>
          <p:cNvCxnSpPr>
            <a:stCxn id="83" idx="2"/>
            <a:endCxn id="85" idx="0"/>
          </p:cNvCxnSpPr>
          <p:nvPr/>
        </p:nvCxnSpPr>
        <p:spPr bwMode="auto">
          <a:xfrm flipH="1">
            <a:off x="4645882" y="5522184"/>
            <a:ext cx="49000" cy="469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4" idx="2"/>
            <a:endCxn id="85" idx="0"/>
          </p:cNvCxnSpPr>
          <p:nvPr/>
        </p:nvCxnSpPr>
        <p:spPr bwMode="auto">
          <a:xfrm flipH="1">
            <a:off x="4645882" y="5565748"/>
            <a:ext cx="2143285" cy="4258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6" idx="1"/>
            <a:endCxn id="85" idx="3"/>
          </p:cNvCxnSpPr>
          <p:nvPr/>
        </p:nvCxnSpPr>
        <p:spPr bwMode="auto">
          <a:xfrm flipH="1">
            <a:off x="5365813" y="6263168"/>
            <a:ext cx="1029775" cy="1033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8" idx="2"/>
            <a:endCxn id="83" idx="0"/>
          </p:cNvCxnSpPr>
          <p:nvPr/>
        </p:nvCxnSpPr>
        <p:spPr bwMode="auto">
          <a:xfrm>
            <a:off x="4613325" y="4448392"/>
            <a:ext cx="81557" cy="42746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369" name="TextBox 95"/>
          <p:cNvSpPr txBox="1">
            <a:spLocks noChangeArrowheads="1"/>
          </p:cNvSpPr>
          <p:nvPr/>
        </p:nvSpPr>
        <p:spPr bwMode="auto">
          <a:xfrm>
            <a:off x="7632065" y="784699"/>
            <a:ext cx="1583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dirty="0" err="1" smtClean="0"/>
              <a:t>Accident</a:t>
            </a:r>
            <a:r>
              <a:rPr lang="fi-FI" sz="2400" dirty="0" smtClean="0"/>
              <a:t> 1, </a:t>
            </a:r>
          </a:p>
          <a:p>
            <a:pPr eaLnBrk="1" hangingPunct="1"/>
            <a:r>
              <a:rPr lang="fi-FI" sz="2400" dirty="0" err="1" smtClean="0"/>
              <a:t>Study</a:t>
            </a:r>
            <a:r>
              <a:rPr lang="fi-FI" sz="2400" dirty="0" smtClean="0"/>
              <a:t> </a:t>
            </a:r>
            <a:r>
              <a:rPr lang="fi-FI" sz="2400" dirty="0"/>
              <a:t>1</a:t>
            </a:r>
          </a:p>
        </p:txBody>
      </p:sp>
      <p:sp>
        <p:nvSpPr>
          <p:cNvPr id="14370" name="TextBox 96"/>
          <p:cNvSpPr txBox="1">
            <a:spLocks noChangeArrowheads="1"/>
          </p:cNvSpPr>
          <p:nvPr/>
        </p:nvSpPr>
        <p:spPr bwMode="auto">
          <a:xfrm>
            <a:off x="7632065" y="3376771"/>
            <a:ext cx="15119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400" dirty="0" err="1" smtClean="0"/>
              <a:t>Accident</a:t>
            </a:r>
            <a:r>
              <a:rPr lang="fi-FI" sz="2400" dirty="0" smtClean="0"/>
              <a:t> 2,</a:t>
            </a:r>
          </a:p>
          <a:p>
            <a:pPr eaLnBrk="1" hangingPunct="1"/>
            <a:r>
              <a:rPr lang="fi-FI" sz="2400" dirty="0" err="1" smtClean="0"/>
              <a:t>Study</a:t>
            </a:r>
            <a:r>
              <a:rPr lang="fi-FI" sz="2400" dirty="0" smtClean="0"/>
              <a:t> </a:t>
            </a:r>
            <a:r>
              <a:rPr lang="fi-FI" sz="2400" dirty="0"/>
              <a:t>2</a:t>
            </a:r>
          </a:p>
        </p:txBody>
      </p:sp>
      <p:sp>
        <p:nvSpPr>
          <p:cNvPr id="14371" name="TextBox 97"/>
          <p:cNvSpPr txBox="1">
            <a:spLocks noChangeArrowheads="1"/>
          </p:cNvSpPr>
          <p:nvPr/>
        </p:nvSpPr>
        <p:spPr bwMode="auto">
          <a:xfrm>
            <a:off x="7740352" y="5522184"/>
            <a:ext cx="158393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CC0099"/>
                </a:solidFill>
                <a:latin typeface="Arial" charset="0"/>
              </a:defRPr>
            </a:lvl1pPr>
            <a:lvl2pPr marL="742950" indent="-285750" eaLnBrk="0" hangingPunct="0">
              <a:defRPr sz="2800" b="1">
                <a:solidFill>
                  <a:srgbClr val="CC0099"/>
                </a:solidFill>
                <a:latin typeface="Arial" charset="0"/>
              </a:defRPr>
            </a:lvl2pPr>
            <a:lvl3pPr marL="1143000" indent="-228600" eaLnBrk="0" hangingPunct="0">
              <a:defRPr sz="2800" b="1">
                <a:solidFill>
                  <a:srgbClr val="CC0099"/>
                </a:solidFill>
                <a:latin typeface="Arial" charset="0"/>
              </a:defRPr>
            </a:lvl3pPr>
            <a:lvl4pPr marL="1600200" indent="-228600" eaLnBrk="0" hangingPunct="0">
              <a:defRPr sz="2800" b="1">
                <a:solidFill>
                  <a:srgbClr val="CC0099"/>
                </a:solidFill>
                <a:latin typeface="Arial" charset="0"/>
              </a:defRPr>
            </a:lvl4pPr>
            <a:lvl5pPr marL="2057400" indent="-228600" eaLnBrk="0" hangingPunct="0">
              <a:defRPr sz="2800" b="1">
                <a:solidFill>
                  <a:srgbClr val="CC0099"/>
                </a:solidFill>
                <a:latin typeface="Arial" charset="0"/>
              </a:defRPr>
            </a:lvl5pPr>
            <a:lvl6pPr marL="2514600" indent="-228600" eaLnBrk="0" fontAlgn="base" hangingPunct="0">
              <a:spcBef>
                <a:spcPct val="50000"/>
              </a:spcBef>
              <a:spcAft>
                <a:spcPct val="0"/>
              </a:spcAft>
              <a:defRPr sz="2800" b="1">
                <a:solidFill>
                  <a:srgbClr val="CC0099"/>
                </a:solidFill>
                <a:latin typeface="Arial" charset="0"/>
              </a:defRPr>
            </a:lvl6pPr>
            <a:lvl7pPr marL="2971800" indent="-228600" eaLnBrk="0" fontAlgn="base" hangingPunct="0">
              <a:spcBef>
                <a:spcPct val="50000"/>
              </a:spcBef>
              <a:spcAft>
                <a:spcPct val="0"/>
              </a:spcAft>
              <a:defRPr sz="2800" b="1">
                <a:solidFill>
                  <a:srgbClr val="CC0099"/>
                </a:solidFill>
                <a:latin typeface="Arial" charset="0"/>
              </a:defRPr>
            </a:lvl7pPr>
            <a:lvl8pPr marL="3429000" indent="-228600" eaLnBrk="0" fontAlgn="base" hangingPunct="0">
              <a:spcBef>
                <a:spcPct val="50000"/>
              </a:spcBef>
              <a:spcAft>
                <a:spcPct val="0"/>
              </a:spcAft>
              <a:defRPr sz="2800" b="1">
                <a:solidFill>
                  <a:srgbClr val="CC0099"/>
                </a:solidFill>
                <a:latin typeface="Arial" charset="0"/>
              </a:defRPr>
            </a:lvl8pPr>
            <a:lvl9pPr marL="3886200" indent="-228600" eaLnBrk="0" fontAlgn="base" hangingPunct="0">
              <a:spcBef>
                <a:spcPct val="50000"/>
              </a:spcBef>
              <a:spcAft>
                <a:spcPct val="0"/>
              </a:spcAft>
              <a:defRPr sz="2800" b="1">
                <a:solidFill>
                  <a:srgbClr val="CC0099"/>
                </a:solidFill>
                <a:latin typeface="Arial" charset="0"/>
              </a:defRPr>
            </a:lvl9pPr>
          </a:lstStyle>
          <a:p>
            <a:pPr eaLnBrk="1" hangingPunct="1"/>
            <a:r>
              <a:rPr lang="fi-FI" sz="2300" dirty="0" err="1" smtClean="0"/>
              <a:t>Accident</a:t>
            </a:r>
            <a:r>
              <a:rPr lang="fi-FI" sz="2300" dirty="0" smtClean="0"/>
              <a:t> </a:t>
            </a:r>
          </a:p>
          <a:p>
            <a:pPr eaLnBrk="1" hangingPunct="1"/>
            <a:r>
              <a:rPr lang="fi-FI" sz="2300" dirty="0"/>
              <a:t>3</a:t>
            </a:r>
            <a:r>
              <a:rPr lang="fi-FI" sz="2300" dirty="0" smtClean="0"/>
              <a:t>,</a:t>
            </a:r>
          </a:p>
          <a:p>
            <a:pPr eaLnBrk="1" hangingPunct="1"/>
            <a:r>
              <a:rPr lang="fi-FI" sz="2300" dirty="0" err="1" smtClean="0"/>
              <a:t>Study</a:t>
            </a:r>
            <a:r>
              <a:rPr lang="fi-FI" sz="2300" dirty="0" smtClean="0"/>
              <a:t> </a:t>
            </a:r>
            <a:r>
              <a:rPr lang="fi-FI" sz="2300" dirty="0"/>
              <a:t>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2947810"/>
      </p:ext>
    </p:extLst>
  </p:cSld>
  <p:clrMapOvr>
    <a:masterClrMapping/>
  </p:clrMapOvr>
  <mc:AlternateContent xmlns:mc="http://schemas.openxmlformats.org/markup-compatibility/2006">
    <mc:Choice xmlns:p14="http://schemas.microsoft.com/office/powerpoint/2010/main" Requires="p14">
      <p:transition spd="slow" p14:dur="2000" advTm="44057"/>
    </mc:Choice>
    <mc:Fallback>
      <p:transition spd="slow" advTm="4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51720" y="3068960"/>
            <a:ext cx="432048" cy="28803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18433" name="Picture 2"/>
          <p:cNvPicPr>
            <a:picLocks noChangeAspect="1" noChangeArrowheads="1"/>
          </p:cNvPicPr>
          <p:nvPr/>
        </p:nvPicPr>
        <p:blipFill>
          <a:blip r:embed="rId4"/>
          <a:srcRect/>
          <a:stretch>
            <a:fillRect/>
          </a:stretch>
        </p:blipFill>
        <p:spPr bwMode="auto">
          <a:xfrm>
            <a:off x="799077" y="1545573"/>
            <a:ext cx="7673975" cy="4402137"/>
          </a:xfrm>
          <a:prstGeom prst="rect">
            <a:avLst/>
          </a:prstGeom>
          <a:noFill/>
          <a:ln w="9525">
            <a:noFill/>
            <a:miter lim="800000"/>
            <a:headEnd/>
            <a:tailEnd/>
          </a:ln>
        </p:spPr>
      </p:pic>
      <p:sp>
        <p:nvSpPr>
          <p:cNvPr id="18434" name="textruta 2"/>
          <p:cNvSpPr txBox="1">
            <a:spLocks noChangeArrowheads="1"/>
          </p:cNvSpPr>
          <p:nvPr/>
        </p:nvSpPr>
        <p:spPr bwMode="auto">
          <a:xfrm>
            <a:off x="827088" y="476250"/>
            <a:ext cx="2952750" cy="369888"/>
          </a:xfrm>
          <a:prstGeom prst="rect">
            <a:avLst/>
          </a:prstGeom>
          <a:noFill/>
          <a:ln w="9525">
            <a:noFill/>
            <a:miter lim="800000"/>
            <a:headEnd/>
            <a:tailEnd/>
          </a:ln>
        </p:spPr>
        <p:txBody>
          <a:bodyPr>
            <a:spAutoFit/>
          </a:bodyPr>
          <a:lstStyle/>
          <a:p>
            <a:r>
              <a:rPr lang="en-US">
                <a:latin typeface="Calibri" pitchFamily="34" charset="0"/>
              </a:rPr>
              <a:t>Country collaboration map</a:t>
            </a:r>
          </a:p>
        </p:txBody>
      </p:sp>
      <p:sp>
        <p:nvSpPr>
          <p:cNvPr id="3" name="Oval 2"/>
          <p:cNvSpPr/>
          <p:nvPr/>
        </p:nvSpPr>
        <p:spPr>
          <a:xfrm>
            <a:off x="1901714" y="3023076"/>
            <a:ext cx="411411" cy="3285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2623518" y="3244334"/>
            <a:ext cx="3896964" cy="369332"/>
          </a:xfrm>
          <a:prstGeom prst="rect">
            <a:avLst/>
          </a:prstGeom>
        </p:spPr>
        <p:txBody>
          <a:bodyPr wrap="none">
            <a:spAutoFit/>
          </a:bodyPr>
          <a:lstStyle/>
          <a:p>
            <a:r>
              <a:rPr lang="en-US" i="1" dirty="0"/>
              <a:t>Environmental Science and Technology</a:t>
            </a:r>
            <a:r>
              <a:rPr lang="en-US" dirty="0"/>
              <a:t>, </a:t>
            </a:r>
            <a:endParaRPr lang="fi-FI"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5844766"/>
      </p:ext>
    </p:extLst>
  </p:cSld>
  <p:clrMapOvr>
    <a:masterClrMapping/>
  </p:clrMapOvr>
  <mc:AlternateContent xmlns:mc="http://schemas.openxmlformats.org/markup-compatibility/2006">
    <mc:Choice xmlns:p14="http://schemas.microsoft.com/office/powerpoint/2010/main" Requires="p14">
      <p:transition spd="slow" p14:dur="2000" advTm="29412"/>
    </mc:Choice>
    <mc:Fallback>
      <p:transition spd="slow" advTm="29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4"/>
          <a:srcRect/>
          <a:stretch>
            <a:fillRect/>
          </a:stretch>
        </p:blipFill>
        <p:spPr bwMode="auto">
          <a:xfrm>
            <a:off x="179388" y="1412875"/>
            <a:ext cx="8823325" cy="4521200"/>
          </a:xfrm>
          <a:prstGeom prst="rect">
            <a:avLst/>
          </a:prstGeom>
          <a:noFill/>
          <a:ln w="9525">
            <a:noFill/>
            <a:miter lim="800000"/>
            <a:headEnd/>
            <a:tailEnd/>
          </a:ln>
        </p:spPr>
      </p:pic>
      <p:sp>
        <p:nvSpPr>
          <p:cNvPr id="17410" name="textruta 2"/>
          <p:cNvSpPr txBox="1">
            <a:spLocks noChangeArrowheads="1"/>
          </p:cNvSpPr>
          <p:nvPr/>
        </p:nvSpPr>
        <p:spPr bwMode="auto">
          <a:xfrm>
            <a:off x="1187450" y="188913"/>
            <a:ext cx="7380288" cy="1092200"/>
          </a:xfrm>
          <a:prstGeom prst="rect">
            <a:avLst/>
          </a:prstGeom>
          <a:noFill/>
          <a:ln w="9525">
            <a:noFill/>
            <a:miter lim="800000"/>
            <a:headEnd/>
            <a:tailEnd/>
          </a:ln>
        </p:spPr>
        <p:txBody>
          <a:bodyPr>
            <a:spAutoFit/>
          </a:bodyPr>
          <a:lstStyle/>
          <a:p>
            <a:r>
              <a:rPr lang="en-US">
                <a:latin typeface="Calibri" pitchFamily="34" charset="0"/>
              </a:rPr>
              <a:t>Oil spill research by city</a:t>
            </a:r>
            <a:br>
              <a:rPr lang="en-US">
                <a:latin typeface="Calibri" pitchFamily="34" charset="0"/>
              </a:rPr>
            </a:br>
            <a:r>
              <a:rPr lang="en-US" sz="1100">
                <a:latin typeface="Calibri" pitchFamily="34" charset="0"/>
              </a:rPr>
              <a:t>Click this zoomable Google map:</a:t>
            </a:r>
            <a:br>
              <a:rPr lang="en-US" sz="1100">
                <a:latin typeface="Calibri" pitchFamily="34" charset="0"/>
              </a:rPr>
            </a:br>
            <a:r>
              <a:rPr lang="en-US">
                <a:latin typeface="Calibri" pitchFamily="34" charset="0"/>
              </a:rPr>
              <a:t> </a:t>
            </a:r>
            <a:r>
              <a:rPr lang="en-US" sz="1100">
                <a:latin typeface="Calibri" pitchFamily="34" charset="0"/>
                <a:hlinkClick r:id="rId5"/>
              </a:rPr>
              <a:t>http://www.gpsvisualizer.com/display/data/1359360387-25398-130.239.157.157.html</a:t>
            </a:r>
            <a:endParaRPr lang="en-US" sz="1100">
              <a:latin typeface="Calibri" pitchFamily="34" charset="0"/>
            </a:endParaRPr>
          </a:p>
          <a:p>
            <a:endParaRPr lang="en-US">
              <a:latin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635662"/>
      </p:ext>
    </p:extLst>
  </p:cSld>
  <p:clrMapOvr>
    <a:masterClrMapping/>
  </p:clrMapOvr>
  <mc:AlternateContent xmlns:mc="http://schemas.openxmlformats.org/markup-compatibility/2006">
    <mc:Choice xmlns:p14="http://schemas.microsoft.com/office/powerpoint/2010/main" Requires="p14">
      <p:transition spd="slow" p14:dur="2000" advTm="17170"/>
    </mc:Choice>
    <mc:Fallback>
      <p:transition spd="slow" advTm="1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539388"/>
            <a:ext cx="8411533" cy="738664"/>
          </a:xfrm>
          <a:prstGeom prst="rect">
            <a:avLst/>
          </a:prstGeom>
          <a:noFill/>
        </p:spPr>
        <p:txBody>
          <a:bodyPr wrap="none" rtlCol="0">
            <a:spAutoFit/>
          </a:bodyPr>
          <a:lstStyle/>
          <a:p>
            <a:r>
              <a:rPr lang="fi-FI" sz="4200" b="1" dirty="0" err="1" smtClean="0">
                <a:solidFill>
                  <a:srgbClr val="FF0000"/>
                </a:solidFill>
              </a:rPr>
              <a:t>Improvements</a:t>
            </a:r>
            <a:r>
              <a:rPr lang="fi-FI" sz="4200" b="1" dirty="0" smtClean="0">
                <a:solidFill>
                  <a:srgbClr val="FF0000"/>
                </a:solidFill>
              </a:rPr>
              <a:t> of </a:t>
            </a:r>
            <a:r>
              <a:rPr lang="fi-FI" sz="4200" b="1" dirty="0" err="1" smtClean="0">
                <a:solidFill>
                  <a:srgbClr val="FF0000"/>
                </a:solidFill>
              </a:rPr>
              <a:t>governance</a:t>
            </a:r>
            <a:r>
              <a:rPr lang="fi-FI" sz="4200" b="1" dirty="0" smtClean="0">
                <a:solidFill>
                  <a:srgbClr val="FF0000"/>
                </a:solidFill>
              </a:rPr>
              <a:t> </a:t>
            </a:r>
            <a:r>
              <a:rPr lang="fi-FI" sz="4200" b="1" dirty="0" err="1" smtClean="0">
                <a:solidFill>
                  <a:srgbClr val="FF0000"/>
                </a:solidFill>
              </a:rPr>
              <a:t>system</a:t>
            </a:r>
            <a:endParaRPr lang="fi-FI" sz="4200" b="1" dirty="0">
              <a:solidFill>
                <a:srgbClr val="FF0000"/>
              </a:solidFill>
            </a:endParaRPr>
          </a:p>
        </p:txBody>
      </p:sp>
      <p:sp>
        <p:nvSpPr>
          <p:cNvPr id="3" name="TextBox 2"/>
          <p:cNvSpPr txBox="1"/>
          <p:nvPr/>
        </p:nvSpPr>
        <p:spPr>
          <a:xfrm>
            <a:off x="303646" y="1933381"/>
            <a:ext cx="8156786" cy="4524315"/>
          </a:xfrm>
          <a:prstGeom prst="rect">
            <a:avLst/>
          </a:prstGeom>
          <a:noFill/>
        </p:spPr>
        <p:txBody>
          <a:bodyPr wrap="square" rtlCol="0">
            <a:spAutoFit/>
          </a:bodyPr>
          <a:lstStyle/>
          <a:p>
            <a:r>
              <a:rPr lang="fi-FI" sz="2400" dirty="0" smtClean="0"/>
              <a:t>For </a:t>
            </a:r>
            <a:r>
              <a:rPr lang="fi-FI" sz="2400" dirty="0" err="1" smtClean="0"/>
              <a:t>example</a:t>
            </a:r>
            <a:r>
              <a:rPr lang="fi-FI" sz="2400" dirty="0" smtClean="0"/>
              <a:t> </a:t>
            </a:r>
            <a:r>
              <a:rPr lang="fi-FI" sz="2400" dirty="0" err="1" smtClean="0"/>
              <a:t>fisheries</a:t>
            </a:r>
            <a:r>
              <a:rPr lang="fi-FI" sz="2400" dirty="0" smtClean="0"/>
              <a:t> management </a:t>
            </a:r>
            <a:r>
              <a:rPr lang="fi-FI" sz="2400" dirty="0" err="1" smtClean="0"/>
              <a:t>has</a:t>
            </a:r>
            <a:r>
              <a:rPr lang="fi-FI" sz="2400" dirty="0" smtClean="0"/>
              <a:t> </a:t>
            </a:r>
            <a:r>
              <a:rPr lang="fi-FI" sz="2400" dirty="0" err="1" smtClean="0"/>
              <a:t>strong</a:t>
            </a:r>
            <a:r>
              <a:rPr lang="fi-FI" sz="2400" dirty="0" smtClean="0"/>
              <a:t> and </a:t>
            </a:r>
            <a:r>
              <a:rPr lang="fi-FI" sz="2400" dirty="0" err="1" smtClean="0"/>
              <a:t>active</a:t>
            </a:r>
            <a:r>
              <a:rPr lang="fi-FI" sz="2400" dirty="0" smtClean="0"/>
              <a:t> </a:t>
            </a:r>
            <a:r>
              <a:rPr lang="fi-FI" sz="2400" dirty="0" err="1" smtClean="0"/>
              <a:t>advisory</a:t>
            </a:r>
            <a:r>
              <a:rPr lang="fi-FI" sz="2400" dirty="0" smtClean="0"/>
              <a:t> </a:t>
            </a:r>
            <a:r>
              <a:rPr lang="fi-FI" sz="2400" dirty="0" err="1" smtClean="0"/>
              <a:t>systems</a:t>
            </a:r>
            <a:r>
              <a:rPr lang="fi-FI" sz="2400" dirty="0" smtClean="0"/>
              <a:t>, </a:t>
            </a:r>
            <a:r>
              <a:rPr lang="fi-FI" sz="2400" dirty="0" err="1" smtClean="0"/>
              <a:t>which</a:t>
            </a:r>
            <a:r>
              <a:rPr lang="fi-FI" sz="2400" dirty="0" smtClean="0"/>
              <a:t> </a:t>
            </a:r>
            <a:r>
              <a:rPr lang="fi-FI" sz="2400" dirty="0" err="1" smtClean="0"/>
              <a:t>have</a:t>
            </a:r>
            <a:r>
              <a:rPr lang="fi-FI" sz="2400" dirty="0" smtClean="0"/>
              <a:t> </a:t>
            </a:r>
            <a:r>
              <a:rPr lang="fi-FI" sz="2400" dirty="0" err="1" smtClean="0"/>
              <a:t>power</a:t>
            </a:r>
            <a:r>
              <a:rPr lang="fi-FI" sz="2400" dirty="0" smtClean="0"/>
              <a:t> in management and in ”</a:t>
            </a:r>
            <a:r>
              <a:rPr lang="fi-FI" sz="2400" dirty="0" err="1" smtClean="0"/>
              <a:t>green</a:t>
            </a:r>
            <a:r>
              <a:rPr lang="fi-FI" sz="2400" dirty="0" smtClean="0"/>
              <a:t> </a:t>
            </a:r>
            <a:r>
              <a:rPr lang="fi-FI" sz="2400" dirty="0" err="1" smtClean="0"/>
              <a:t>labelling</a:t>
            </a:r>
            <a:r>
              <a:rPr lang="fi-FI" sz="2400" dirty="0" smtClean="0"/>
              <a:t> of the products” </a:t>
            </a:r>
          </a:p>
          <a:p>
            <a:endParaRPr lang="fi-FI" sz="2400" dirty="0"/>
          </a:p>
          <a:p>
            <a:r>
              <a:rPr lang="fi-FI" sz="2400" dirty="0" err="1" smtClean="0"/>
              <a:t>These</a:t>
            </a:r>
            <a:r>
              <a:rPr lang="fi-FI" sz="2400" dirty="0" smtClean="0"/>
              <a:t> </a:t>
            </a:r>
            <a:r>
              <a:rPr lang="fi-FI" sz="2400" dirty="0" err="1" smtClean="0"/>
              <a:t>are</a:t>
            </a:r>
            <a:r>
              <a:rPr lang="fi-FI" sz="2400" dirty="0" smtClean="0"/>
              <a:t> </a:t>
            </a:r>
            <a:r>
              <a:rPr lang="fi-FI" sz="2400" dirty="0" err="1" smtClean="0"/>
              <a:t>missing</a:t>
            </a:r>
            <a:r>
              <a:rPr lang="fi-FI" sz="2400" dirty="0" smtClean="0"/>
              <a:t> </a:t>
            </a:r>
            <a:r>
              <a:rPr lang="fi-FI" sz="2400" dirty="0" err="1" smtClean="0"/>
              <a:t>from</a:t>
            </a:r>
            <a:r>
              <a:rPr lang="fi-FI" sz="2400" dirty="0" smtClean="0"/>
              <a:t> the </a:t>
            </a:r>
            <a:r>
              <a:rPr lang="fi-FI" sz="2400" dirty="0" err="1" smtClean="0"/>
              <a:t>area</a:t>
            </a:r>
            <a:r>
              <a:rPr lang="fi-FI" sz="2400" dirty="0" smtClean="0"/>
              <a:t> of </a:t>
            </a:r>
            <a:r>
              <a:rPr lang="fi-FI" sz="2400" dirty="0" err="1" smtClean="0"/>
              <a:t>oil</a:t>
            </a:r>
            <a:r>
              <a:rPr lang="fi-FI" sz="2400" dirty="0" smtClean="0"/>
              <a:t> </a:t>
            </a:r>
            <a:r>
              <a:rPr lang="fi-FI" sz="2400" dirty="0" err="1" smtClean="0"/>
              <a:t>spill</a:t>
            </a:r>
            <a:r>
              <a:rPr lang="fi-FI" sz="2400" dirty="0" smtClean="0"/>
              <a:t> </a:t>
            </a:r>
            <a:r>
              <a:rPr lang="fi-FI" sz="2400" dirty="0" err="1" smtClean="0"/>
              <a:t>risk</a:t>
            </a:r>
            <a:r>
              <a:rPr lang="fi-FI" sz="2400" dirty="0" smtClean="0"/>
              <a:t> </a:t>
            </a:r>
            <a:r>
              <a:rPr lang="fi-FI" sz="2400" dirty="0" err="1" smtClean="0"/>
              <a:t>analysis</a:t>
            </a:r>
            <a:r>
              <a:rPr lang="fi-FI" sz="2400" dirty="0" smtClean="0"/>
              <a:t>, </a:t>
            </a:r>
            <a:r>
              <a:rPr lang="fi-FI" sz="2400" dirty="0" err="1" smtClean="0"/>
              <a:t>even</a:t>
            </a:r>
            <a:r>
              <a:rPr lang="fi-FI" sz="2400" dirty="0" smtClean="0"/>
              <a:t> </a:t>
            </a:r>
            <a:r>
              <a:rPr lang="fi-FI" sz="2400" dirty="0" err="1" smtClean="0"/>
              <a:t>though</a:t>
            </a:r>
            <a:r>
              <a:rPr lang="fi-FI" sz="2400" dirty="0" smtClean="0"/>
              <a:t> the </a:t>
            </a:r>
            <a:r>
              <a:rPr lang="fi-FI" sz="2400" dirty="0" err="1" smtClean="0"/>
              <a:t>interest</a:t>
            </a:r>
            <a:r>
              <a:rPr lang="fi-FI" sz="2400" dirty="0" smtClean="0"/>
              <a:t> of </a:t>
            </a:r>
            <a:r>
              <a:rPr lang="fi-FI" sz="2400" dirty="0" err="1" smtClean="0"/>
              <a:t>society</a:t>
            </a:r>
            <a:r>
              <a:rPr lang="fi-FI" sz="2400" dirty="0" smtClean="0"/>
              <a:t> </a:t>
            </a:r>
            <a:r>
              <a:rPr lang="fi-FI" sz="2400" dirty="0" err="1" smtClean="0"/>
              <a:t>must</a:t>
            </a:r>
            <a:r>
              <a:rPr lang="fi-FI" sz="2400" dirty="0" smtClean="0"/>
              <a:t> </a:t>
            </a:r>
            <a:r>
              <a:rPr lang="fi-FI" sz="2400" dirty="0" err="1" smtClean="0"/>
              <a:t>be</a:t>
            </a:r>
            <a:r>
              <a:rPr lang="fi-FI" sz="2400" dirty="0" smtClean="0"/>
              <a:t> </a:t>
            </a:r>
            <a:r>
              <a:rPr lang="fi-FI" sz="2400" dirty="0" err="1" smtClean="0"/>
              <a:t>even</a:t>
            </a:r>
            <a:r>
              <a:rPr lang="fi-FI" sz="2400" dirty="0" smtClean="0"/>
              <a:t> </a:t>
            </a:r>
            <a:r>
              <a:rPr lang="fi-FI" sz="2400" dirty="0" err="1" smtClean="0"/>
              <a:t>higher</a:t>
            </a:r>
            <a:r>
              <a:rPr lang="fi-FI" sz="2400" dirty="0" smtClean="0"/>
              <a:t> </a:t>
            </a:r>
            <a:r>
              <a:rPr lang="fi-FI" sz="2400" dirty="0" err="1" smtClean="0"/>
              <a:t>than</a:t>
            </a:r>
            <a:r>
              <a:rPr lang="fi-FI" sz="2400" dirty="0" smtClean="0"/>
              <a:t> in </a:t>
            </a:r>
            <a:r>
              <a:rPr lang="fi-FI" sz="2400" dirty="0" err="1" smtClean="0"/>
              <a:t>fisheries</a:t>
            </a:r>
            <a:endParaRPr lang="fi-FI" sz="2400" dirty="0" smtClean="0"/>
          </a:p>
          <a:p>
            <a:endParaRPr lang="fi-FI" sz="2400" dirty="0"/>
          </a:p>
          <a:p>
            <a:r>
              <a:rPr lang="fi-FI" sz="2400" b="1" dirty="0" err="1" smtClean="0">
                <a:solidFill>
                  <a:srgbClr val="FF0000"/>
                </a:solidFill>
              </a:rPr>
              <a:t>What</a:t>
            </a:r>
            <a:r>
              <a:rPr lang="fi-FI" sz="2400" b="1" dirty="0" smtClean="0">
                <a:solidFill>
                  <a:srgbClr val="FF0000"/>
                </a:solidFill>
              </a:rPr>
              <a:t>, </a:t>
            </a:r>
            <a:r>
              <a:rPr lang="fi-FI" sz="2400" b="1" dirty="0" err="1" smtClean="0">
                <a:solidFill>
                  <a:srgbClr val="FF0000"/>
                </a:solidFill>
              </a:rPr>
              <a:t>then</a:t>
            </a:r>
            <a:r>
              <a:rPr lang="fi-FI" sz="2400" b="1" dirty="0" smtClean="0">
                <a:solidFill>
                  <a:srgbClr val="FF0000"/>
                </a:solidFill>
              </a:rPr>
              <a:t>, </a:t>
            </a:r>
            <a:r>
              <a:rPr lang="fi-FI" sz="2400" b="1" dirty="0" err="1" smtClean="0">
                <a:solidFill>
                  <a:srgbClr val="FF0000"/>
                </a:solidFill>
              </a:rPr>
              <a:t>are</a:t>
            </a:r>
            <a:r>
              <a:rPr lang="fi-FI" sz="2400" b="1" dirty="0" smtClean="0">
                <a:solidFill>
                  <a:srgbClr val="FF0000"/>
                </a:solidFill>
              </a:rPr>
              <a:t> </a:t>
            </a:r>
            <a:r>
              <a:rPr lang="fi-FI" sz="2400" b="1" dirty="0" err="1" smtClean="0">
                <a:solidFill>
                  <a:srgbClr val="FF0000"/>
                </a:solidFill>
              </a:rPr>
              <a:t>we</a:t>
            </a:r>
            <a:r>
              <a:rPr lang="fi-FI" sz="2400" b="1" dirty="0" smtClean="0">
                <a:solidFill>
                  <a:srgbClr val="FF0000"/>
                </a:solidFill>
              </a:rPr>
              <a:t> </a:t>
            </a:r>
            <a:r>
              <a:rPr lang="fi-FI" sz="2400" b="1" dirty="0" err="1" smtClean="0">
                <a:solidFill>
                  <a:srgbClr val="FF0000"/>
                </a:solidFill>
              </a:rPr>
              <a:t>lacking</a:t>
            </a:r>
            <a:r>
              <a:rPr lang="fi-FI" sz="2400" b="1" dirty="0" smtClean="0">
                <a:solidFill>
                  <a:srgbClr val="FF0000"/>
                </a:solidFill>
              </a:rPr>
              <a:t>? </a:t>
            </a:r>
          </a:p>
          <a:p>
            <a:endParaRPr lang="fi-FI" sz="2400" dirty="0"/>
          </a:p>
          <a:p>
            <a:r>
              <a:rPr lang="fi-FI" sz="2400" dirty="0" err="1" smtClean="0"/>
              <a:t>We</a:t>
            </a:r>
            <a:r>
              <a:rPr lang="fi-FI" sz="2400" dirty="0" smtClean="0"/>
              <a:t> </a:t>
            </a:r>
            <a:r>
              <a:rPr lang="fi-FI" sz="2400" dirty="0" err="1" smtClean="0"/>
              <a:t>need</a:t>
            </a:r>
            <a:r>
              <a:rPr lang="fi-FI" sz="2400" dirty="0" smtClean="0"/>
              <a:t> </a:t>
            </a:r>
            <a:r>
              <a:rPr lang="fi-FI" sz="2400" dirty="0" err="1" smtClean="0"/>
              <a:t>both</a:t>
            </a:r>
            <a:r>
              <a:rPr lang="fi-FI" sz="2400" dirty="0" smtClean="0"/>
              <a:t> national and international </a:t>
            </a:r>
            <a:r>
              <a:rPr lang="fi-FI" sz="2400" dirty="0" err="1" smtClean="0"/>
              <a:t>legistlation</a:t>
            </a:r>
            <a:r>
              <a:rPr lang="fi-FI" sz="2400" dirty="0" smtClean="0"/>
              <a:t> </a:t>
            </a:r>
            <a:r>
              <a:rPr lang="fi-FI" sz="2400" dirty="0" err="1" smtClean="0"/>
              <a:t>changes</a:t>
            </a:r>
            <a:r>
              <a:rPr lang="fi-FI" sz="2400" dirty="0" smtClean="0"/>
              <a:t> !</a:t>
            </a:r>
          </a:p>
          <a:p>
            <a:endParaRPr lang="fi-FI"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493270"/>
      </p:ext>
    </p:extLst>
  </p:cSld>
  <p:clrMapOvr>
    <a:masterClrMapping/>
  </p:clrMapOvr>
  <mc:AlternateContent xmlns:mc="http://schemas.openxmlformats.org/markup-compatibility/2006">
    <mc:Choice xmlns:p14="http://schemas.microsoft.com/office/powerpoint/2010/main" Requires="p14">
      <p:transition spd="slow" p14:dur="2000" advTm="51791"/>
    </mc:Choice>
    <mc:Fallback>
      <p:transition spd="slow" advTm="5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sia glo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9538"/>
            <a:ext cx="9753600" cy="707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Freeform 3"/>
          <p:cNvSpPr>
            <a:spLocks/>
          </p:cNvSpPr>
          <p:nvPr/>
        </p:nvSpPr>
        <p:spPr bwMode="auto">
          <a:xfrm>
            <a:off x="98425" y="457200"/>
            <a:ext cx="8512175" cy="5181600"/>
          </a:xfrm>
          <a:custGeom>
            <a:avLst/>
            <a:gdLst>
              <a:gd name="T0" fmla="*/ 0 w 5362"/>
              <a:gd name="T1" fmla="*/ 2147483647 h 3264"/>
              <a:gd name="T2" fmla="*/ 2147483647 w 5362"/>
              <a:gd name="T3" fmla="*/ 2147483647 h 3264"/>
              <a:gd name="T4" fmla="*/ 2147483647 w 5362"/>
              <a:gd name="T5" fmla="*/ 2147483647 h 3264"/>
              <a:gd name="T6" fmla="*/ 2147483647 w 5362"/>
              <a:gd name="T7" fmla="*/ 2147483647 h 3264"/>
              <a:gd name="T8" fmla="*/ 2147483647 w 5362"/>
              <a:gd name="T9" fmla="*/ 2147483647 h 3264"/>
              <a:gd name="T10" fmla="*/ 2147483647 w 5362"/>
              <a:gd name="T11" fmla="*/ 2147483647 h 3264"/>
              <a:gd name="T12" fmla="*/ 2147483647 w 5362"/>
              <a:gd name="T13" fmla="*/ 2147483647 h 3264"/>
              <a:gd name="T14" fmla="*/ 2147483647 w 5362"/>
              <a:gd name="T15" fmla="*/ 2147483647 h 3264"/>
              <a:gd name="T16" fmla="*/ 2147483647 w 5362"/>
              <a:gd name="T17" fmla="*/ 2147483647 h 3264"/>
              <a:gd name="T18" fmla="*/ 2147483647 w 5362"/>
              <a:gd name="T19" fmla="*/ 0 h 3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2"/>
              <a:gd name="T31" fmla="*/ 0 h 3264"/>
              <a:gd name="T32" fmla="*/ 5362 w 5362"/>
              <a:gd name="T33" fmla="*/ 3264 h 3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2" h="3264">
                <a:moveTo>
                  <a:pt x="0" y="911"/>
                </a:moveTo>
                <a:cubicBezTo>
                  <a:pt x="18" y="963"/>
                  <a:pt x="16" y="1019"/>
                  <a:pt x="16" y="1074"/>
                </a:cubicBezTo>
                <a:lnTo>
                  <a:pt x="466" y="2592"/>
                </a:lnTo>
                <a:lnTo>
                  <a:pt x="2194" y="2688"/>
                </a:lnTo>
                <a:lnTo>
                  <a:pt x="2578" y="2976"/>
                </a:lnTo>
                <a:lnTo>
                  <a:pt x="2914" y="3264"/>
                </a:lnTo>
                <a:lnTo>
                  <a:pt x="3106" y="3168"/>
                </a:lnTo>
                <a:lnTo>
                  <a:pt x="4546" y="1008"/>
                </a:lnTo>
                <a:lnTo>
                  <a:pt x="4978" y="96"/>
                </a:lnTo>
                <a:lnTo>
                  <a:pt x="5362" y="0"/>
                </a:ln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10244" name="Freeform 4"/>
          <p:cNvSpPr>
            <a:spLocks/>
          </p:cNvSpPr>
          <p:nvPr/>
        </p:nvSpPr>
        <p:spPr bwMode="auto">
          <a:xfrm>
            <a:off x="838200" y="4572000"/>
            <a:ext cx="4495800" cy="2057400"/>
          </a:xfrm>
          <a:custGeom>
            <a:avLst/>
            <a:gdLst>
              <a:gd name="T0" fmla="*/ 0 w 2832"/>
              <a:gd name="T1" fmla="*/ 0 h 1296"/>
              <a:gd name="T2" fmla="*/ 2147483647 w 2832"/>
              <a:gd name="T3" fmla="*/ 2147483647 h 1296"/>
              <a:gd name="T4" fmla="*/ 2147483647 w 2832"/>
              <a:gd name="T5" fmla="*/ 2147483647 h 1296"/>
              <a:gd name="T6" fmla="*/ 0 60000 65536"/>
              <a:gd name="T7" fmla="*/ 0 60000 65536"/>
              <a:gd name="T8" fmla="*/ 0 60000 65536"/>
              <a:gd name="T9" fmla="*/ 0 w 2832"/>
              <a:gd name="T10" fmla="*/ 0 h 1296"/>
              <a:gd name="T11" fmla="*/ 2832 w 2832"/>
              <a:gd name="T12" fmla="*/ 1296 h 1296"/>
            </a:gdLst>
            <a:ahLst/>
            <a:cxnLst>
              <a:cxn ang="T6">
                <a:pos x="T0" y="T1"/>
              </a:cxn>
              <a:cxn ang="T7">
                <a:pos x="T2" y="T3"/>
              </a:cxn>
              <a:cxn ang="T8">
                <a:pos x="T4" y="T5"/>
              </a:cxn>
            </a:cxnLst>
            <a:rect l="T9" t="T10" r="T11" b="T12"/>
            <a:pathLst>
              <a:path w="2832" h="1296">
                <a:moveTo>
                  <a:pt x="0" y="0"/>
                </a:moveTo>
                <a:lnTo>
                  <a:pt x="2448" y="1296"/>
                </a:lnTo>
                <a:lnTo>
                  <a:pt x="2832" y="960"/>
                </a:lnTo>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10245" name="Freeform 5"/>
          <p:cNvSpPr>
            <a:spLocks/>
          </p:cNvSpPr>
          <p:nvPr/>
        </p:nvSpPr>
        <p:spPr bwMode="auto">
          <a:xfrm>
            <a:off x="4724400" y="3886200"/>
            <a:ext cx="4267200" cy="2895600"/>
          </a:xfrm>
          <a:custGeom>
            <a:avLst/>
            <a:gdLst>
              <a:gd name="T0" fmla="*/ 0 w 2688"/>
              <a:gd name="T1" fmla="*/ 2147483647 h 1824"/>
              <a:gd name="T2" fmla="*/ 2147483647 w 2688"/>
              <a:gd name="T3" fmla="*/ 2147483647 h 1824"/>
              <a:gd name="T4" fmla="*/ 2147483647 w 2688"/>
              <a:gd name="T5" fmla="*/ 2147483647 h 1824"/>
              <a:gd name="T6" fmla="*/ 2147483647 w 2688"/>
              <a:gd name="T7" fmla="*/ 0 h 1824"/>
              <a:gd name="T8" fmla="*/ 0 60000 65536"/>
              <a:gd name="T9" fmla="*/ 0 60000 65536"/>
              <a:gd name="T10" fmla="*/ 0 60000 65536"/>
              <a:gd name="T11" fmla="*/ 0 60000 65536"/>
              <a:gd name="T12" fmla="*/ 0 w 2688"/>
              <a:gd name="T13" fmla="*/ 0 h 1824"/>
              <a:gd name="T14" fmla="*/ 2688 w 2688"/>
              <a:gd name="T15" fmla="*/ 1824 h 1824"/>
            </a:gdLst>
            <a:ahLst/>
            <a:cxnLst>
              <a:cxn ang="T8">
                <a:pos x="T0" y="T1"/>
              </a:cxn>
              <a:cxn ang="T9">
                <a:pos x="T2" y="T3"/>
              </a:cxn>
              <a:cxn ang="T10">
                <a:pos x="T4" y="T5"/>
              </a:cxn>
              <a:cxn ang="T11">
                <a:pos x="T6" y="T7"/>
              </a:cxn>
            </a:cxnLst>
            <a:rect l="T12" t="T13" r="T14" b="T15"/>
            <a:pathLst>
              <a:path w="2688" h="1824">
                <a:moveTo>
                  <a:pt x="0" y="1728"/>
                </a:moveTo>
                <a:lnTo>
                  <a:pt x="1056" y="1824"/>
                </a:lnTo>
                <a:lnTo>
                  <a:pt x="1536" y="720"/>
                </a:lnTo>
                <a:lnTo>
                  <a:pt x="2688" y="0"/>
                </a:lnTo>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10246" name="Freeform 6"/>
          <p:cNvSpPr>
            <a:spLocks/>
          </p:cNvSpPr>
          <p:nvPr/>
        </p:nvSpPr>
        <p:spPr bwMode="auto">
          <a:xfrm>
            <a:off x="4724400" y="5638800"/>
            <a:ext cx="4267200" cy="609600"/>
          </a:xfrm>
          <a:custGeom>
            <a:avLst/>
            <a:gdLst>
              <a:gd name="T0" fmla="*/ 0 w 2688"/>
              <a:gd name="T1" fmla="*/ 0 h 384"/>
              <a:gd name="T2" fmla="*/ 2147483647 w 2688"/>
              <a:gd name="T3" fmla="*/ 2147483647 h 384"/>
              <a:gd name="T4" fmla="*/ 2147483647 w 2688"/>
              <a:gd name="T5" fmla="*/ 2147483647 h 384"/>
              <a:gd name="T6" fmla="*/ 2147483647 w 2688"/>
              <a:gd name="T7" fmla="*/ 2147483647 h 384"/>
              <a:gd name="T8" fmla="*/ 2147483647 w 2688"/>
              <a:gd name="T9" fmla="*/ 2147483647 h 384"/>
              <a:gd name="T10" fmla="*/ 0 60000 65536"/>
              <a:gd name="T11" fmla="*/ 0 60000 65536"/>
              <a:gd name="T12" fmla="*/ 0 60000 65536"/>
              <a:gd name="T13" fmla="*/ 0 60000 65536"/>
              <a:gd name="T14" fmla="*/ 0 60000 65536"/>
              <a:gd name="T15" fmla="*/ 0 w 2688"/>
              <a:gd name="T16" fmla="*/ 0 h 384"/>
              <a:gd name="T17" fmla="*/ 2688 w 2688"/>
              <a:gd name="T18" fmla="*/ 384 h 384"/>
            </a:gdLst>
            <a:ahLst/>
            <a:cxnLst>
              <a:cxn ang="T10">
                <a:pos x="T0" y="T1"/>
              </a:cxn>
              <a:cxn ang="T11">
                <a:pos x="T2" y="T3"/>
              </a:cxn>
              <a:cxn ang="T12">
                <a:pos x="T4" y="T5"/>
              </a:cxn>
              <a:cxn ang="T13">
                <a:pos x="T6" y="T7"/>
              </a:cxn>
              <a:cxn ang="T14">
                <a:pos x="T8" y="T9"/>
              </a:cxn>
            </a:cxnLst>
            <a:rect l="T15" t="T16" r="T17" b="T18"/>
            <a:pathLst>
              <a:path w="2688" h="384">
                <a:moveTo>
                  <a:pt x="0" y="0"/>
                </a:moveTo>
                <a:lnTo>
                  <a:pt x="384" y="288"/>
                </a:lnTo>
                <a:lnTo>
                  <a:pt x="1152" y="384"/>
                </a:lnTo>
                <a:lnTo>
                  <a:pt x="2016" y="192"/>
                </a:lnTo>
                <a:lnTo>
                  <a:pt x="2688" y="144"/>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i-FI"/>
          </a:p>
        </p:txBody>
      </p:sp>
      <p:sp>
        <p:nvSpPr>
          <p:cNvPr id="10247" name="Line 7"/>
          <p:cNvSpPr>
            <a:spLocks noChangeShapeType="1"/>
          </p:cNvSpPr>
          <p:nvPr/>
        </p:nvSpPr>
        <p:spPr bwMode="auto">
          <a:xfrm flipH="1" flipV="1">
            <a:off x="8001000" y="609600"/>
            <a:ext cx="152400" cy="381000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0248" name="Line 8"/>
          <p:cNvSpPr>
            <a:spLocks noChangeShapeType="1"/>
          </p:cNvSpPr>
          <p:nvPr/>
        </p:nvSpPr>
        <p:spPr bwMode="auto">
          <a:xfrm flipV="1">
            <a:off x="5943600" y="2209800"/>
            <a:ext cx="152400" cy="19050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0249" name="Text Box 9"/>
          <p:cNvSpPr txBox="1">
            <a:spLocks noChangeArrowheads="1"/>
          </p:cNvSpPr>
          <p:nvPr/>
        </p:nvSpPr>
        <p:spPr bwMode="auto">
          <a:xfrm>
            <a:off x="-304800" y="6324600"/>
            <a:ext cx="975360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fi-FI" sz="2400" b="1">
                <a:latin typeface="Garamond" pitchFamily="18" charset="0"/>
              </a:rPr>
              <a:t>Energy Shipping Lane and Strategic Passages in Asia Pacific</a:t>
            </a:r>
          </a:p>
        </p:txBody>
      </p:sp>
      <p:sp>
        <p:nvSpPr>
          <p:cNvPr id="10250" name="Text Box 10"/>
          <p:cNvSpPr txBox="1">
            <a:spLocks noChangeArrowheads="1"/>
          </p:cNvSpPr>
          <p:nvPr/>
        </p:nvSpPr>
        <p:spPr bwMode="auto">
          <a:xfrm>
            <a:off x="4022725" y="5078413"/>
            <a:ext cx="1163638"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rgbClr val="FF3300"/>
                </a:solidFill>
                <a:latin typeface="Garamond" pitchFamily="18" charset="0"/>
              </a:rPr>
              <a:t>11.0 mb/d</a:t>
            </a:r>
          </a:p>
        </p:txBody>
      </p:sp>
      <p:sp>
        <p:nvSpPr>
          <p:cNvPr id="10251" name="Text Box 11"/>
          <p:cNvSpPr txBox="1">
            <a:spLocks noChangeArrowheads="1"/>
          </p:cNvSpPr>
          <p:nvPr/>
        </p:nvSpPr>
        <p:spPr bwMode="auto">
          <a:xfrm>
            <a:off x="0" y="1524000"/>
            <a:ext cx="11811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rgbClr val="FF3300"/>
                </a:solidFill>
                <a:latin typeface="Garamond" pitchFamily="18" charset="0"/>
              </a:rPr>
              <a:t>15.3 mb/d</a:t>
            </a:r>
          </a:p>
        </p:txBody>
      </p:sp>
      <p:sp>
        <p:nvSpPr>
          <p:cNvPr id="10252" name="Line 12"/>
          <p:cNvSpPr>
            <a:spLocks noChangeShapeType="1"/>
          </p:cNvSpPr>
          <p:nvPr/>
        </p:nvSpPr>
        <p:spPr bwMode="auto">
          <a:xfrm flipH="1">
            <a:off x="-304800" y="2209800"/>
            <a:ext cx="457200" cy="2971800"/>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0253" name="Text Box 13"/>
          <p:cNvSpPr txBox="1">
            <a:spLocks noChangeArrowheads="1"/>
          </p:cNvSpPr>
          <p:nvPr/>
        </p:nvSpPr>
        <p:spPr bwMode="auto">
          <a:xfrm>
            <a:off x="5334000" y="1600200"/>
            <a:ext cx="1090613" cy="3667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chemeClr val="bg1"/>
                </a:solidFill>
                <a:latin typeface="Garamond" pitchFamily="18" charset="0"/>
              </a:rPr>
              <a:t>5.5 mb/d</a:t>
            </a:r>
          </a:p>
        </p:txBody>
      </p:sp>
      <p:sp>
        <p:nvSpPr>
          <p:cNvPr id="10254" name="Text Box 14"/>
          <p:cNvSpPr txBox="1">
            <a:spLocks noChangeArrowheads="1"/>
          </p:cNvSpPr>
          <p:nvPr/>
        </p:nvSpPr>
        <p:spPr bwMode="auto">
          <a:xfrm>
            <a:off x="7848600" y="0"/>
            <a:ext cx="1090613" cy="3667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chemeClr val="bg1"/>
                </a:solidFill>
                <a:latin typeface="Garamond" pitchFamily="18" charset="0"/>
              </a:rPr>
              <a:t>5.3 mb/d</a:t>
            </a:r>
          </a:p>
        </p:txBody>
      </p:sp>
      <p:sp>
        <p:nvSpPr>
          <p:cNvPr id="10255" name="Line 15"/>
          <p:cNvSpPr>
            <a:spLocks noChangeShapeType="1"/>
          </p:cNvSpPr>
          <p:nvPr/>
        </p:nvSpPr>
        <p:spPr bwMode="auto">
          <a:xfrm flipH="1" flipV="1">
            <a:off x="7315200" y="457200"/>
            <a:ext cx="228600" cy="10668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10256" name="Text Box 16"/>
          <p:cNvSpPr txBox="1">
            <a:spLocks noChangeArrowheads="1"/>
          </p:cNvSpPr>
          <p:nvPr/>
        </p:nvSpPr>
        <p:spPr bwMode="auto">
          <a:xfrm>
            <a:off x="6400800" y="0"/>
            <a:ext cx="1073150" cy="3667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chemeClr val="bg1"/>
                </a:solidFill>
                <a:latin typeface="Garamond" pitchFamily="18" charset="0"/>
              </a:rPr>
              <a:t>2.1 mb/d</a:t>
            </a:r>
          </a:p>
        </p:txBody>
      </p:sp>
      <p:sp>
        <p:nvSpPr>
          <p:cNvPr id="10257" name="Text Box 17"/>
          <p:cNvSpPr txBox="1">
            <a:spLocks noChangeArrowheads="1"/>
          </p:cNvSpPr>
          <p:nvPr/>
        </p:nvSpPr>
        <p:spPr bwMode="auto">
          <a:xfrm>
            <a:off x="762000" y="2286000"/>
            <a:ext cx="1090613" cy="3667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fi-FI" sz="1800" b="1">
                <a:solidFill>
                  <a:schemeClr val="bg1"/>
                </a:solidFill>
                <a:latin typeface="Garamond" pitchFamily="18" charset="0"/>
              </a:rPr>
              <a:t>2.2 mb/d</a:t>
            </a:r>
          </a:p>
        </p:txBody>
      </p:sp>
      <p:pic>
        <p:nvPicPr>
          <p:cNvPr id="10258" name="Picture 18" descr="MIMA master logo asal1"/>
          <p:cNvPicPr>
            <a:picLocks noGrp="1" noChangeAspect="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a:xfrm>
            <a:off x="0" y="0"/>
            <a:ext cx="1219200" cy="525463"/>
          </a:xfrm>
          <a:noFill/>
        </p:spPr>
      </p:pic>
      <p:sp>
        <p:nvSpPr>
          <p:cNvPr id="10259" name="Slide Number Placeholder 1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55D1982D-8010-46F3-8C37-186A0E9DC781}" type="slidenum">
              <a:rPr lang="en-US" altLang="fi-FI" sz="1200">
                <a:solidFill>
                  <a:srgbClr val="898989"/>
                </a:solidFill>
                <a:cs typeface="Arial" charset="0"/>
              </a:rPr>
              <a:pPr eaLnBrk="1" hangingPunct="1">
                <a:spcBef>
                  <a:spcPct val="0"/>
                </a:spcBef>
                <a:buFontTx/>
                <a:buNone/>
              </a:pPr>
              <a:t>4</a:t>
            </a:fld>
            <a:endParaRPr lang="en-US" altLang="fi-FI" sz="1200">
              <a:solidFill>
                <a:srgbClr val="898989"/>
              </a:solidFill>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1425220"/>
      </p:ext>
    </p:extLst>
  </p:cSld>
  <p:clrMapOvr>
    <a:masterClrMapping/>
  </p:clrMapOvr>
  <p:transition advTm="87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king up best practi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989200"/>
            <a:ext cx="4424164" cy="58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00192" y="4509120"/>
            <a:ext cx="2519216" cy="369332"/>
          </a:xfrm>
          <a:prstGeom prst="rect">
            <a:avLst/>
          </a:prstGeom>
          <a:noFill/>
        </p:spPr>
        <p:txBody>
          <a:bodyPr wrap="none" rtlCol="0">
            <a:spAutoFit/>
          </a:bodyPr>
          <a:lstStyle/>
          <a:p>
            <a:r>
              <a:rPr lang="fi-FI" dirty="0" smtClean="0"/>
              <a:t>Haapasaari et </a:t>
            </a:r>
            <a:r>
              <a:rPr lang="fi-FI" dirty="0" err="1" smtClean="0"/>
              <a:t>al</a:t>
            </a:r>
            <a:r>
              <a:rPr lang="fi-FI" dirty="0" smtClean="0"/>
              <a:t>, in prep.</a:t>
            </a:r>
            <a:endParaRPr lang="fi-FI" dirty="0"/>
          </a:p>
        </p:txBody>
      </p:sp>
      <p:sp>
        <p:nvSpPr>
          <p:cNvPr id="2" name="TextBox 1"/>
          <p:cNvSpPr txBox="1"/>
          <p:nvPr/>
        </p:nvSpPr>
        <p:spPr>
          <a:xfrm>
            <a:off x="323528" y="188639"/>
            <a:ext cx="8290603" cy="584775"/>
          </a:xfrm>
          <a:prstGeom prst="rect">
            <a:avLst/>
          </a:prstGeom>
          <a:noFill/>
        </p:spPr>
        <p:txBody>
          <a:bodyPr wrap="none" rtlCol="0">
            <a:spAutoFit/>
          </a:bodyPr>
          <a:lstStyle/>
          <a:p>
            <a:r>
              <a:rPr lang="fi-FI" sz="3200" dirty="0" smtClean="0"/>
              <a:t>New </a:t>
            </a:r>
            <a:r>
              <a:rPr lang="fi-FI" sz="3200" dirty="0" err="1" smtClean="0"/>
              <a:t>suggested</a:t>
            </a:r>
            <a:r>
              <a:rPr lang="fi-FI" sz="3200" dirty="0" smtClean="0"/>
              <a:t> </a:t>
            </a:r>
            <a:r>
              <a:rPr lang="fi-FI" sz="3200" dirty="0" err="1" smtClean="0"/>
              <a:t>oil</a:t>
            </a:r>
            <a:r>
              <a:rPr lang="fi-FI" sz="3200" dirty="0" smtClean="0"/>
              <a:t> </a:t>
            </a:r>
            <a:r>
              <a:rPr lang="fi-FI" sz="3200" dirty="0" err="1" smtClean="0"/>
              <a:t>spill</a:t>
            </a:r>
            <a:r>
              <a:rPr lang="fi-FI" sz="3200" dirty="0" smtClean="0"/>
              <a:t> </a:t>
            </a:r>
            <a:r>
              <a:rPr lang="fi-FI" sz="3200" dirty="0" err="1" smtClean="0"/>
              <a:t>risk</a:t>
            </a:r>
            <a:r>
              <a:rPr lang="fi-FI" sz="3200" dirty="0" smtClean="0"/>
              <a:t> </a:t>
            </a:r>
            <a:r>
              <a:rPr lang="fi-FI" sz="3200" dirty="0" err="1" smtClean="0"/>
              <a:t>governance</a:t>
            </a:r>
            <a:r>
              <a:rPr lang="fi-FI" sz="3200" dirty="0" smtClean="0"/>
              <a:t> </a:t>
            </a:r>
            <a:r>
              <a:rPr lang="fi-FI" sz="3200" dirty="0" err="1" smtClean="0"/>
              <a:t>structure</a:t>
            </a:r>
            <a:endParaRPr lang="fi-FI"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3360928"/>
      </p:ext>
    </p:extLst>
  </p:cSld>
  <p:clrMapOvr>
    <a:masterClrMapping/>
  </p:clrMapOvr>
  <mc:AlternateContent xmlns:mc="http://schemas.openxmlformats.org/markup-compatibility/2006">
    <mc:Choice xmlns:p14="http://schemas.microsoft.com/office/powerpoint/2010/main" Requires="p14">
      <p:transition spd="slow" p14:dur="2000" advTm="10085"/>
    </mc:Choice>
    <mc:Fallback>
      <p:transition spd="slow" advTm="1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b="1" dirty="0" smtClean="0">
                <a:solidFill>
                  <a:srgbClr val="FF0000"/>
                </a:solidFill>
              </a:rPr>
              <a:t>How to </a:t>
            </a:r>
            <a:r>
              <a:rPr lang="fi-FI" b="1" dirty="0" err="1" smtClean="0">
                <a:solidFill>
                  <a:srgbClr val="FF0000"/>
                </a:solidFill>
              </a:rPr>
              <a:t>create</a:t>
            </a:r>
            <a:r>
              <a:rPr lang="fi-FI" b="1" dirty="0" smtClean="0">
                <a:solidFill>
                  <a:srgbClr val="FF0000"/>
                </a:solidFill>
              </a:rPr>
              <a:t> </a:t>
            </a:r>
            <a:r>
              <a:rPr lang="fi-FI" b="1" dirty="0" err="1" smtClean="0">
                <a:solidFill>
                  <a:srgbClr val="FF0000"/>
                </a:solidFill>
              </a:rPr>
              <a:t>maximal</a:t>
            </a:r>
            <a:r>
              <a:rPr lang="fi-FI" b="1" dirty="0" smtClean="0">
                <a:solidFill>
                  <a:srgbClr val="FF0000"/>
                </a:solidFill>
              </a:rPr>
              <a:t> </a:t>
            </a:r>
            <a:r>
              <a:rPr lang="fi-FI" b="1" dirty="0" err="1" smtClean="0">
                <a:solidFill>
                  <a:srgbClr val="FF0000"/>
                </a:solidFill>
              </a:rPr>
              <a:t>interest</a:t>
            </a:r>
            <a:r>
              <a:rPr lang="fi-FI" b="1" dirty="0" smtClean="0">
                <a:solidFill>
                  <a:srgbClr val="FF0000"/>
                </a:solidFill>
              </a:rPr>
              <a:t> to </a:t>
            </a:r>
            <a:r>
              <a:rPr lang="fi-FI" b="1" dirty="0" err="1" smtClean="0">
                <a:solidFill>
                  <a:srgbClr val="FF0000"/>
                </a:solidFill>
              </a:rPr>
              <a:t>prevent</a:t>
            </a:r>
            <a:r>
              <a:rPr lang="fi-FI" b="1" dirty="0" smtClean="0">
                <a:solidFill>
                  <a:srgbClr val="FF0000"/>
                </a:solidFill>
              </a:rPr>
              <a:t> an </a:t>
            </a:r>
            <a:r>
              <a:rPr lang="fi-FI" b="1" dirty="0" err="1" smtClean="0">
                <a:solidFill>
                  <a:srgbClr val="FF0000"/>
                </a:solidFill>
              </a:rPr>
              <a:t>accident</a:t>
            </a:r>
            <a:r>
              <a:rPr lang="fi-FI" b="1" dirty="0" smtClean="0">
                <a:solidFill>
                  <a:srgbClr val="FF0000"/>
                </a:solidFill>
              </a:rPr>
              <a:t>?</a:t>
            </a:r>
            <a:endParaRPr lang="fi-FI" b="1" dirty="0">
              <a:solidFill>
                <a:srgbClr val="FF0000"/>
              </a:solidFill>
            </a:endParaRPr>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fi-FI" dirty="0" err="1" smtClean="0"/>
              <a:t>Oil</a:t>
            </a:r>
            <a:r>
              <a:rPr lang="fi-FI" dirty="0" smtClean="0"/>
              <a:t> </a:t>
            </a:r>
            <a:r>
              <a:rPr lang="fi-FI" dirty="0" err="1" smtClean="0"/>
              <a:t>companies</a:t>
            </a:r>
            <a:r>
              <a:rPr lang="fi-FI" dirty="0" smtClean="0"/>
              <a:t> </a:t>
            </a:r>
            <a:r>
              <a:rPr lang="fi-FI" dirty="0" err="1" smtClean="0"/>
              <a:t>are</a:t>
            </a:r>
            <a:r>
              <a:rPr lang="fi-FI" dirty="0" smtClean="0"/>
              <a:t> </a:t>
            </a:r>
            <a:r>
              <a:rPr lang="fi-FI" dirty="0" err="1" smtClean="0"/>
              <a:t>large</a:t>
            </a:r>
            <a:r>
              <a:rPr lang="fi-FI" dirty="0" smtClean="0"/>
              <a:t>, international and </a:t>
            </a:r>
            <a:r>
              <a:rPr lang="fi-FI" dirty="0" err="1" smtClean="0"/>
              <a:t>sell</a:t>
            </a:r>
            <a:r>
              <a:rPr lang="fi-FI" dirty="0" smtClean="0"/>
              <a:t> a </a:t>
            </a:r>
            <a:r>
              <a:rPr lang="fi-FI" dirty="0" err="1" smtClean="0"/>
              <a:t>product</a:t>
            </a:r>
            <a:r>
              <a:rPr lang="fi-FI" dirty="0" smtClean="0"/>
              <a:t> </a:t>
            </a:r>
            <a:r>
              <a:rPr lang="fi-FI" dirty="0" err="1" smtClean="0"/>
              <a:t>where</a:t>
            </a:r>
            <a:r>
              <a:rPr lang="fi-FI" dirty="0" smtClean="0"/>
              <a:t> </a:t>
            </a:r>
            <a:r>
              <a:rPr lang="fi-FI" dirty="0" err="1" smtClean="0"/>
              <a:t>are</a:t>
            </a:r>
            <a:r>
              <a:rPr lang="fi-FI" dirty="0" smtClean="0"/>
              <a:t> no </a:t>
            </a:r>
            <a:r>
              <a:rPr lang="fi-FI" dirty="0" err="1" smtClean="0"/>
              <a:t>real</a:t>
            </a:r>
            <a:r>
              <a:rPr lang="fi-FI" dirty="0" smtClean="0"/>
              <a:t> </a:t>
            </a:r>
            <a:r>
              <a:rPr lang="fi-FI" dirty="0" err="1" smtClean="0"/>
              <a:t>differences</a:t>
            </a:r>
            <a:r>
              <a:rPr lang="fi-FI" dirty="0" smtClean="0"/>
              <a:t>, and </a:t>
            </a:r>
            <a:r>
              <a:rPr lang="fi-FI" dirty="0" err="1" smtClean="0"/>
              <a:t>it</a:t>
            </a:r>
            <a:r>
              <a:rPr lang="fi-FI" dirty="0" smtClean="0"/>
              <a:t> is </a:t>
            </a:r>
            <a:r>
              <a:rPr lang="fi-FI" dirty="0" err="1" smtClean="0"/>
              <a:t>easy</a:t>
            </a:r>
            <a:r>
              <a:rPr lang="fi-FI" dirty="0" smtClean="0"/>
              <a:t> for </a:t>
            </a:r>
            <a:r>
              <a:rPr lang="fi-FI" dirty="0" err="1" smtClean="0"/>
              <a:t>customers</a:t>
            </a:r>
            <a:r>
              <a:rPr lang="fi-FI" dirty="0" smtClean="0"/>
              <a:t> to </a:t>
            </a:r>
            <a:r>
              <a:rPr lang="fi-FI" dirty="0" err="1" smtClean="0"/>
              <a:t>change</a:t>
            </a:r>
            <a:r>
              <a:rPr lang="fi-FI" dirty="0" smtClean="0"/>
              <a:t> the </a:t>
            </a:r>
            <a:r>
              <a:rPr lang="fi-FI" dirty="0" err="1" smtClean="0"/>
              <a:t>company</a:t>
            </a:r>
            <a:r>
              <a:rPr lang="fi-FI" dirty="0" smtClean="0"/>
              <a:t>  =&gt; </a:t>
            </a:r>
            <a:r>
              <a:rPr lang="fi-FI" dirty="0" err="1" smtClean="0"/>
              <a:t>great</a:t>
            </a:r>
            <a:r>
              <a:rPr lang="fi-FI" dirty="0" smtClean="0"/>
              <a:t> </a:t>
            </a:r>
            <a:r>
              <a:rPr lang="fi-FI" dirty="0" err="1" smtClean="0"/>
              <a:t>interest</a:t>
            </a:r>
            <a:r>
              <a:rPr lang="fi-FI" dirty="0" smtClean="0"/>
              <a:t> to </a:t>
            </a:r>
            <a:r>
              <a:rPr lang="fi-FI" dirty="0" err="1" smtClean="0"/>
              <a:t>safeguard</a:t>
            </a:r>
            <a:r>
              <a:rPr lang="fi-FI" dirty="0" smtClean="0"/>
              <a:t> </a:t>
            </a:r>
            <a:r>
              <a:rPr lang="fi-FI" b="1" dirty="0" err="1" smtClean="0">
                <a:solidFill>
                  <a:srgbClr val="FF0000"/>
                </a:solidFill>
              </a:rPr>
              <a:t>brand</a:t>
            </a:r>
            <a:r>
              <a:rPr lang="fi-FI" b="1" dirty="0" smtClean="0">
                <a:solidFill>
                  <a:srgbClr val="FF0000"/>
                </a:solidFill>
              </a:rPr>
              <a:t> </a:t>
            </a:r>
            <a:r>
              <a:rPr lang="fi-FI" b="1" dirty="0" err="1" smtClean="0">
                <a:solidFill>
                  <a:srgbClr val="FF0000"/>
                </a:solidFill>
              </a:rPr>
              <a:t>value</a:t>
            </a:r>
            <a:endParaRPr lang="fi-FI" b="1" dirty="0" smtClean="0">
              <a:solidFill>
                <a:srgbClr val="FF0000"/>
              </a:solidFill>
            </a:endParaRPr>
          </a:p>
          <a:p>
            <a:r>
              <a:rPr lang="fi-FI" dirty="0" err="1" smtClean="0"/>
              <a:t>Estimate</a:t>
            </a:r>
            <a:r>
              <a:rPr lang="fi-FI" dirty="0" smtClean="0"/>
              <a:t> the </a:t>
            </a:r>
            <a:r>
              <a:rPr lang="fi-FI" dirty="0" err="1" smtClean="0"/>
              <a:t>potential</a:t>
            </a:r>
            <a:r>
              <a:rPr lang="fi-FI" dirty="0" smtClean="0"/>
              <a:t> </a:t>
            </a:r>
            <a:r>
              <a:rPr lang="fi-FI" dirty="0" err="1" smtClean="0"/>
              <a:t>impacts</a:t>
            </a:r>
            <a:r>
              <a:rPr lang="fi-FI" dirty="0" smtClean="0"/>
              <a:t> </a:t>
            </a:r>
            <a:r>
              <a:rPr lang="fi-FI" u="sng" dirty="0" smtClean="0">
                <a:solidFill>
                  <a:srgbClr val="FF0000"/>
                </a:solidFill>
              </a:rPr>
              <a:t>IN ADVANCE </a:t>
            </a:r>
            <a:r>
              <a:rPr lang="fi-FI" dirty="0" smtClean="0"/>
              <a:t>and </a:t>
            </a:r>
            <a:r>
              <a:rPr lang="fi-FI" dirty="0" err="1" smtClean="0"/>
              <a:t>make</a:t>
            </a:r>
            <a:r>
              <a:rPr lang="fi-FI" dirty="0" smtClean="0"/>
              <a:t> </a:t>
            </a:r>
            <a:r>
              <a:rPr lang="fi-FI" dirty="0" err="1" smtClean="0"/>
              <a:t>everyone</a:t>
            </a:r>
            <a:r>
              <a:rPr lang="fi-FI" dirty="0" smtClean="0"/>
              <a:t> to </a:t>
            </a:r>
            <a:r>
              <a:rPr lang="fi-FI" dirty="0" err="1" smtClean="0"/>
              <a:t>know</a:t>
            </a:r>
            <a:r>
              <a:rPr lang="fi-FI" dirty="0" smtClean="0"/>
              <a:t> </a:t>
            </a:r>
            <a:r>
              <a:rPr lang="fi-FI" dirty="0" err="1" smtClean="0"/>
              <a:t>what</a:t>
            </a:r>
            <a:r>
              <a:rPr lang="fi-FI" dirty="0" smtClean="0"/>
              <a:t> </a:t>
            </a:r>
            <a:r>
              <a:rPr lang="fi-FI" dirty="0" err="1" smtClean="0"/>
              <a:t>they</a:t>
            </a:r>
            <a:r>
              <a:rPr lang="fi-FI" dirty="0" smtClean="0"/>
              <a:t> </a:t>
            </a:r>
            <a:r>
              <a:rPr lang="fi-FI" dirty="0" err="1" smtClean="0"/>
              <a:t>are</a:t>
            </a:r>
            <a:endParaRPr lang="fi-FI" dirty="0" smtClean="0"/>
          </a:p>
          <a:p>
            <a:r>
              <a:rPr lang="fi-FI" dirty="0" err="1" smtClean="0"/>
              <a:t>Make</a:t>
            </a:r>
            <a:r>
              <a:rPr lang="fi-FI" dirty="0" smtClean="0"/>
              <a:t> the </a:t>
            </a:r>
            <a:r>
              <a:rPr lang="fi-FI" dirty="0" err="1" smtClean="0"/>
              <a:t>whole</a:t>
            </a:r>
            <a:r>
              <a:rPr lang="fi-FI" dirty="0" smtClean="0"/>
              <a:t> business </a:t>
            </a:r>
            <a:r>
              <a:rPr lang="fi-FI" u="sng" dirty="0" smtClean="0">
                <a:solidFill>
                  <a:srgbClr val="FF0000"/>
                </a:solidFill>
              </a:rPr>
              <a:t>as open as </a:t>
            </a:r>
            <a:r>
              <a:rPr lang="fi-FI" dirty="0" err="1" smtClean="0"/>
              <a:t>possible</a:t>
            </a:r>
            <a:endParaRPr lang="fi-FI" dirty="0" smtClean="0"/>
          </a:p>
          <a:p>
            <a:r>
              <a:rPr lang="fi-FI" dirty="0" err="1" smtClean="0"/>
              <a:t>Have</a:t>
            </a:r>
            <a:r>
              <a:rPr lang="fi-FI" dirty="0" smtClean="0"/>
              <a:t> the </a:t>
            </a:r>
            <a:r>
              <a:rPr lang="fi-FI" dirty="0" err="1" smtClean="0"/>
              <a:t>capacity</a:t>
            </a:r>
            <a:r>
              <a:rPr lang="fi-FI" dirty="0" smtClean="0"/>
              <a:t> and </a:t>
            </a:r>
            <a:r>
              <a:rPr lang="fi-FI" dirty="0" err="1" smtClean="0"/>
              <a:t>legislation</a:t>
            </a:r>
            <a:r>
              <a:rPr lang="fi-FI" dirty="0" smtClean="0"/>
              <a:t> to </a:t>
            </a:r>
            <a:r>
              <a:rPr lang="fi-FI" dirty="0" err="1" smtClean="0"/>
              <a:t>link</a:t>
            </a:r>
            <a:r>
              <a:rPr lang="fi-FI" dirty="0" smtClean="0"/>
              <a:t> </a:t>
            </a:r>
            <a:r>
              <a:rPr lang="fi-FI" dirty="0" err="1" smtClean="0"/>
              <a:t>each</a:t>
            </a:r>
            <a:r>
              <a:rPr lang="fi-FI" dirty="0" smtClean="0"/>
              <a:t> </a:t>
            </a:r>
            <a:r>
              <a:rPr lang="fi-FI" dirty="0" err="1" smtClean="0"/>
              <a:t>tanker</a:t>
            </a:r>
            <a:r>
              <a:rPr lang="fi-FI" dirty="0" smtClean="0"/>
              <a:t> </a:t>
            </a:r>
            <a:r>
              <a:rPr lang="fi-FI" dirty="0" err="1" smtClean="0"/>
              <a:t>load</a:t>
            </a:r>
            <a:r>
              <a:rPr lang="fi-FI" dirty="0" smtClean="0"/>
              <a:t> to the </a:t>
            </a:r>
            <a:r>
              <a:rPr lang="fi-FI" dirty="0" err="1" smtClean="0"/>
              <a:t>final</a:t>
            </a:r>
            <a:r>
              <a:rPr lang="fi-FI" dirty="0" smtClean="0"/>
              <a:t> </a:t>
            </a:r>
            <a:r>
              <a:rPr lang="fi-FI" dirty="0" err="1" smtClean="0"/>
              <a:t>seller</a:t>
            </a:r>
            <a:r>
              <a:rPr lang="fi-FI" dirty="0" smtClean="0"/>
              <a:t> of the products</a:t>
            </a:r>
          </a:p>
          <a:p>
            <a:r>
              <a:rPr lang="fi-FI" dirty="0" err="1" smtClean="0"/>
              <a:t>Create</a:t>
            </a:r>
            <a:r>
              <a:rPr lang="fi-FI" dirty="0" smtClean="0"/>
              <a:t> on </a:t>
            </a:r>
            <a:r>
              <a:rPr lang="fi-FI" dirty="0" err="1" smtClean="0"/>
              <a:t>line</a:t>
            </a:r>
            <a:r>
              <a:rPr lang="fi-FI" dirty="0" smtClean="0"/>
              <a:t> </a:t>
            </a:r>
            <a:r>
              <a:rPr lang="fi-FI" dirty="0" err="1" smtClean="0"/>
              <a:t>systems</a:t>
            </a:r>
            <a:r>
              <a:rPr lang="fi-FI" dirty="0" smtClean="0"/>
              <a:t> to </a:t>
            </a:r>
            <a:r>
              <a:rPr lang="fi-FI" dirty="0" err="1" smtClean="0"/>
              <a:t>report</a:t>
            </a:r>
            <a:r>
              <a:rPr lang="fi-FI" dirty="0" smtClean="0"/>
              <a:t> </a:t>
            </a:r>
            <a:r>
              <a:rPr lang="fi-FI" dirty="0" err="1" smtClean="0"/>
              <a:t>about</a:t>
            </a:r>
            <a:r>
              <a:rPr lang="fi-FI" dirty="0" smtClean="0"/>
              <a:t> </a:t>
            </a:r>
            <a:r>
              <a:rPr lang="fi-FI" dirty="0" err="1" smtClean="0"/>
              <a:t>risks</a:t>
            </a:r>
            <a:r>
              <a:rPr lang="fi-FI" dirty="0" smtClean="0"/>
              <a:t> at the </a:t>
            </a:r>
            <a:r>
              <a:rPr lang="fi-FI" dirty="0" err="1" smtClean="0"/>
              <a:t>moment</a:t>
            </a:r>
            <a:r>
              <a:rPr lang="fi-FI" dirty="0" smtClean="0"/>
              <a:t>: </a:t>
            </a:r>
            <a:r>
              <a:rPr lang="fi-FI" dirty="0" err="1" smtClean="0"/>
              <a:t>reminder</a:t>
            </a:r>
            <a:r>
              <a:rPr lang="fi-FI" dirty="0" smtClean="0"/>
              <a:t> of </a:t>
            </a:r>
            <a:r>
              <a:rPr lang="fi-FI" dirty="0" err="1" smtClean="0"/>
              <a:t>responsibility</a:t>
            </a:r>
            <a:r>
              <a:rPr lang="fi-FI" dirty="0" smtClean="0"/>
              <a:t> for </a:t>
            </a:r>
            <a:r>
              <a:rPr lang="fi-FI" dirty="0" err="1" smtClean="0"/>
              <a:t>companies</a:t>
            </a:r>
            <a:endParaRPr lang="fi-FI"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4811949"/>
      </p:ext>
    </p:extLst>
  </p:cSld>
  <p:clrMapOvr>
    <a:masterClrMapping/>
  </p:clrMapOvr>
  <mc:AlternateContent xmlns:mc="http://schemas.openxmlformats.org/markup-compatibility/2006">
    <mc:Choice xmlns:p14="http://schemas.microsoft.com/office/powerpoint/2010/main" Requires="p14">
      <p:transition spd="slow" p14:dur="2000" advTm="71673"/>
    </mc:Choice>
    <mc:Fallback>
      <p:transition spd="slow" advTm="7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oF risk govern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268760"/>
            <a:ext cx="8144601" cy="382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3528" y="188639"/>
            <a:ext cx="8290603" cy="584775"/>
          </a:xfrm>
          <a:prstGeom prst="rect">
            <a:avLst/>
          </a:prstGeom>
          <a:noFill/>
        </p:spPr>
        <p:txBody>
          <a:bodyPr wrap="none" rtlCol="0">
            <a:spAutoFit/>
          </a:bodyPr>
          <a:lstStyle/>
          <a:p>
            <a:r>
              <a:rPr lang="fi-FI" sz="3200" dirty="0" smtClean="0"/>
              <a:t>New </a:t>
            </a:r>
            <a:r>
              <a:rPr lang="fi-FI" sz="3200" dirty="0" err="1" smtClean="0"/>
              <a:t>suggested</a:t>
            </a:r>
            <a:r>
              <a:rPr lang="fi-FI" sz="3200" dirty="0" smtClean="0"/>
              <a:t> </a:t>
            </a:r>
            <a:r>
              <a:rPr lang="fi-FI" sz="3200" dirty="0" err="1" smtClean="0"/>
              <a:t>oil</a:t>
            </a:r>
            <a:r>
              <a:rPr lang="fi-FI" sz="3200" dirty="0" smtClean="0"/>
              <a:t> </a:t>
            </a:r>
            <a:r>
              <a:rPr lang="fi-FI" sz="3200" dirty="0" err="1" smtClean="0"/>
              <a:t>spill</a:t>
            </a:r>
            <a:r>
              <a:rPr lang="fi-FI" sz="3200" dirty="0" smtClean="0"/>
              <a:t> </a:t>
            </a:r>
            <a:r>
              <a:rPr lang="fi-FI" sz="3200" dirty="0" err="1" smtClean="0"/>
              <a:t>risk</a:t>
            </a:r>
            <a:r>
              <a:rPr lang="fi-FI" sz="3200" dirty="0" smtClean="0"/>
              <a:t> </a:t>
            </a:r>
            <a:r>
              <a:rPr lang="fi-FI" sz="3200" dirty="0" err="1" smtClean="0"/>
              <a:t>governance</a:t>
            </a:r>
            <a:r>
              <a:rPr lang="fi-FI" sz="3200" dirty="0" smtClean="0"/>
              <a:t> </a:t>
            </a:r>
            <a:r>
              <a:rPr lang="fi-FI" sz="3200" dirty="0" err="1" smtClean="0"/>
              <a:t>structure</a:t>
            </a:r>
            <a:endParaRPr lang="fi-FI" sz="3200" dirty="0"/>
          </a:p>
        </p:txBody>
      </p:sp>
      <p:sp>
        <p:nvSpPr>
          <p:cNvPr id="6" name="TextBox 5"/>
          <p:cNvSpPr txBox="1"/>
          <p:nvPr/>
        </p:nvSpPr>
        <p:spPr>
          <a:xfrm>
            <a:off x="3419872" y="6021288"/>
            <a:ext cx="2519216" cy="369332"/>
          </a:xfrm>
          <a:prstGeom prst="rect">
            <a:avLst/>
          </a:prstGeom>
          <a:noFill/>
        </p:spPr>
        <p:txBody>
          <a:bodyPr wrap="none" rtlCol="0">
            <a:spAutoFit/>
          </a:bodyPr>
          <a:lstStyle/>
          <a:p>
            <a:r>
              <a:rPr lang="fi-FI" dirty="0" smtClean="0"/>
              <a:t>Haapasaari et </a:t>
            </a:r>
            <a:r>
              <a:rPr lang="fi-FI" dirty="0" err="1" smtClean="0"/>
              <a:t>al</a:t>
            </a:r>
            <a:r>
              <a:rPr lang="fi-FI" dirty="0" smtClean="0"/>
              <a:t>, in prep.</a:t>
            </a:r>
            <a:endParaRPr lang="fi-FI"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2366008"/>
      </p:ext>
    </p:extLst>
  </p:cSld>
  <p:clrMapOvr>
    <a:masterClrMapping/>
  </p:clrMapOvr>
  <mc:AlternateContent xmlns:mc="http://schemas.openxmlformats.org/markup-compatibility/2006">
    <mc:Choice xmlns:p14="http://schemas.microsoft.com/office/powerpoint/2010/main" Requires="p14">
      <p:transition spd="slow" p14:dur="2000" advTm="54761"/>
    </mc:Choice>
    <mc:Fallback>
      <p:transition spd="slow" advTm="54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kuikka\Documents\AADATA\projects\asimmod\photos\IMG_1715.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32136"/>
            <a:ext cx="5472608" cy="4332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1656" y="4797152"/>
            <a:ext cx="8532440" cy="1815882"/>
          </a:xfrm>
          <a:prstGeom prst="rect">
            <a:avLst/>
          </a:prstGeom>
        </p:spPr>
        <p:txBody>
          <a:bodyPr wrap="square">
            <a:spAutoFit/>
          </a:bodyPr>
          <a:lstStyle/>
          <a:p>
            <a:r>
              <a:rPr lang="fi-FI" sz="2800" dirty="0" smtClean="0"/>
              <a:t>To my </a:t>
            </a:r>
            <a:r>
              <a:rPr lang="fi-FI" sz="2800" dirty="0" err="1" smtClean="0"/>
              <a:t>mind</a:t>
            </a:r>
            <a:r>
              <a:rPr lang="fi-FI" sz="2800" dirty="0" smtClean="0"/>
              <a:t>, the </a:t>
            </a:r>
            <a:r>
              <a:rPr lang="fi-FI" sz="2800" dirty="0" err="1" smtClean="0"/>
              <a:t>Strait</a:t>
            </a:r>
            <a:r>
              <a:rPr lang="fi-FI" sz="2800" dirty="0" smtClean="0"/>
              <a:t> </a:t>
            </a:r>
            <a:r>
              <a:rPr lang="fi-FI" sz="2800" dirty="0"/>
              <a:t>of </a:t>
            </a:r>
            <a:r>
              <a:rPr lang="fi-FI" sz="2800" dirty="0" err="1"/>
              <a:t>Malacca</a:t>
            </a:r>
            <a:r>
              <a:rPr lang="fi-FI" sz="2800" dirty="0"/>
              <a:t> </a:t>
            </a:r>
            <a:r>
              <a:rPr lang="fi-FI" sz="2800" dirty="0" smtClean="0"/>
              <a:t>and </a:t>
            </a:r>
            <a:r>
              <a:rPr lang="fi-FI" sz="2800" dirty="0" err="1" smtClean="0"/>
              <a:t>surrounding</a:t>
            </a:r>
            <a:r>
              <a:rPr lang="fi-FI" sz="2800" dirty="0" smtClean="0"/>
              <a:t> </a:t>
            </a:r>
            <a:r>
              <a:rPr lang="fi-FI" sz="2800" dirty="0" err="1" smtClean="0"/>
              <a:t>waters</a:t>
            </a:r>
            <a:r>
              <a:rPr lang="fi-FI" sz="2800" dirty="0" smtClean="0"/>
              <a:t> </a:t>
            </a:r>
            <a:r>
              <a:rPr lang="fi-FI" sz="2800" dirty="0" err="1" smtClean="0"/>
              <a:t>badly</a:t>
            </a:r>
            <a:r>
              <a:rPr lang="fi-FI" sz="2800" dirty="0" smtClean="0"/>
              <a:t> </a:t>
            </a:r>
            <a:r>
              <a:rPr lang="fi-FI" sz="2800" dirty="0" err="1" smtClean="0"/>
              <a:t>need</a:t>
            </a:r>
            <a:r>
              <a:rPr lang="fi-FI" sz="2800" dirty="0" smtClean="0"/>
              <a:t> </a:t>
            </a:r>
            <a:r>
              <a:rPr lang="fi-FI" sz="2800" dirty="0" err="1" smtClean="0"/>
              <a:t>extensive</a:t>
            </a:r>
            <a:r>
              <a:rPr lang="fi-FI" sz="2800" dirty="0" smtClean="0"/>
              <a:t> </a:t>
            </a:r>
            <a:r>
              <a:rPr lang="fi-FI" sz="2800" dirty="0" err="1" smtClean="0"/>
              <a:t>risk</a:t>
            </a:r>
            <a:r>
              <a:rPr lang="fi-FI" sz="2800" dirty="0" smtClean="0"/>
              <a:t> </a:t>
            </a:r>
            <a:r>
              <a:rPr lang="fi-FI" sz="2800" dirty="0" err="1" smtClean="0"/>
              <a:t>analysis</a:t>
            </a:r>
            <a:r>
              <a:rPr lang="fi-FI" sz="2800" dirty="0" smtClean="0"/>
              <a:t> to show </a:t>
            </a:r>
            <a:r>
              <a:rPr lang="fi-FI" sz="2800" dirty="0" err="1" smtClean="0"/>
              <a:t>what</a:t>
            </a:r>
            <a:r>
              <a:rPr lang="fi-FI" sz="2800" dirty="0" smtClean="0"/>
              <a:t> </a:t>
            </a:r>
            <a:r>
              <a:rPr lang="fi-FI" sz="2800" dirty="0" err="1" smtClean="0"/>
              <a:t>we</a:t>
            </a:r>
            <a:r>
              <a:rPr lang="fi-FI" sz="2800" dirty="0" smtClean="0"/>
              <a:t> </a:t>
            </a:r>
            <a:r>
              <a:rPr lang="fi-FI" sz="2800" dirty="0" err="1" smtClean="0"/>
              <a:t>can</a:t>
            </a:r>
            <a:r>
              <a:rPr lang="fi-FI" sz="2800" dirty="0" smtClean="0"/>
              <a:t> </a:t>
            </a:r>
            <a:r>
              <a:rPr lang="fi-FI" sz="2800" dirty="0" err="1" smtClean="0"/>
              <a:t>loose</a:t>
            </a:r>
            <a:r>
              <a:rPr lang="fi-FI" sz="2800" dirty="0" smtClean="0"/>
              <a:t>. </a:t>
            </a:r>
            <a:r>
              <a:rPr lang="fi-FI" sz="2800" dirty="0" err="1" smtClean="0"/>
              <a:t>Possible</a:t>
            </a:r>
            <a:r>
              <a:rPr lang="fi-FI" sz="2800" dirty="0" smtClean="0"/>
              <a:t> </a:t>
            </a:r>
            <a:r>
              <a:rPr lang="fi-FI" sz="2800" dirty="0" err="1" smtClean="0"/>
              <a:t>funding</a:t>
            </a:r>
            <a:r>
              <a:rPr lang="fi-FI" sz="2800" dirty="0" smtClean="0"/>
              <a:t> </a:t>
            </a:r>
            <a:r>
              <a:rPr lang="fi-FI" sz="2800" dirty="0" err="1" smtClean="0"/>
              <a:t>organisation</a:t>
            </a:r>
            <a:r>
              <a:rPr lang="fi-FI" sz="2800" dirty="0" smtClean="0"/>
              <a:t>: EU </a:t>
            </a:r>
            <a:r>
              <a:rPr lang="fi-FI" sz="2800" dirty="0" err="1" smtClean="0"/>
              <a:t>research</a:t>
            </a:r>
            <a:r>
              <a:rPr lang="fi-FI" sz="2800" dirty="0" smtClean="0"/>
              <a:t> </a:t>
            </a:r>
            <a:r>
              <a:rPr lang="fi-FI" sz="2800" dirty="0" err="1" smtClean="0"/>
              <a:t>mechanisms</a:t>
            </a:r>
            <a:r>
              <a:rPr lang="fi-FI" sz="2800" dirty="0" smtClean="0"/>
              <a:t>, </a:t>
            </a:r>
            <a:r>
              <a:rPr lang="fi-FI" sz="2800" dirty="0" err="1" smtClean="0"/>
              <a:t>especially</a:t>
            </a:r>
            <a:r>
              <a:rPr lang="fi-FI" sz="2800" dirty="0" smtClean="0"/>
              <a:t> World Bank</a:t>
            </a:r>
            <a:endParaRPr lang="fi-FI" sz="2200" b="1" dirty="0">
              <a:solidFill>
                <a:schemeClr val="tx2">
                  <a:lumMod val="60000"/>
                  <a:lumOff val="4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4594219"/>
      </p:ext>
    </p:extLst>
  </p:cSld>
  <p:clrMapOvr>
    <a:masterClrMapping/>
  </p:clrMapOvr>
  <mc:AlternateContent xmlns:mc="http://schemas.openxmlformats.org/markup-compatibility/2006">
    <mc:Choice xmlns:p14="http://schemas.microsoft.com/office/powerpoint/2010/main" Requires="p14">
      <p:transition spd="slow" p14:dur="2000" advTm="72919"/>
    </mc:Choice>
    <mc:Fallback>
      <p:transition spd="slow" advTm="7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Y-Data\SKUIKKA\saken kuvia käyttöön\kaikki valokuvat\2000 collection boat trips\IMG_22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0"/>
            <a:ext cx="514397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6571" y="1772815"/>
            <a:ext cx="3056671" cy="3847207"/>
          </a:xfrm>
          <a:prstGeom prst="rect">
            <a:avLst/>
          </a:prstGeom>
          <a:noFill/>
        </p:spPr>
        <p:txBody>
          <a:bodyPr wrap="none" rtlCol="0">
            <a:spAutoFit/>
          </a:bodyPr>
          <a:lstStyle/>
          <a:p>
            <a:r>
              <a:rPr lang="fi-FI" sz="2400" dirty="0" smtClean="0"/>
              <a:t>I </a:t>
            </a:r>
            <a:r>
              <a:rPr lang="fi-FI" sz="2400" dirty="0" err="1" smtClean="0"/>
              <a:t>want</a:t>
            </a:r>
            <a:r>
              <a:rPr lang="fi-FI" sz="2400" dirty="0" smtClean="0"/>
              <a:t> to </a:t>
            </a:r>
          </a:p>
          <a:p>
            <a:r>
              <a:rPr lang="fi-FI" sz="2400" dirty="0" err="1"/>
              <a:t>a</a:t>
            </a:r>
            <a:r>
              <a:rPr lang="fi-FI" sz="2400" dirty="0" err="1" smtClean="0"/>
              <a:t>cknowledge</a:t>
            </a:r>
            <a:endParaRPr lang="fi-FI" sz="2400" dirty="0" smtClean="0"/>
          </a:p>
          <a:p>
            <a:endParaRPr lang="fi-FI" sz="2800" dirty="0" smtClean="0"/>
          </a:p>
          <a:p>
            <a:r>
              <a:rPr lang="fi-FI" sz="3200" dirty="0" smtClean="0">
                <a:solidFill>
                  <a:srgbClr val="C00000"/>
                </a:solidFill>
              </a:rPr>
              <a:t>The </a:t>
            </a:r>
          </a:p>
          <a:p>
            <a:r>
              <a:rPr lang="fi-FI" sz="3200" dirty="0" err="1" smtClean="0">
                <a:solidFill>
                  <a:srgbClr val="C00000"/>
                </a:solidFill>
              </a:rPr>
              <a:t>Baltic</a:t>
            </a:r>
            <a:r>
              <a:rPr lang="fi-FI" sz="3200" dirty="0" smtClean="0">
                <a:solidFill>
                  <a:srgbClr val="C00000"/>
                </a:solidFill>
              </a:rPr>
              <a:t>  </a:t>
            </a:r>
            <a:r>
              <a:rPr lang="fi-FI" sz="3200" dirty="0" err="1" smtClean="0">
                <a:solidFill>
                  <a:srgbClr val="C00000"/>
                </a:solidFill>
              </a:rPr>
              <a:t>Sea</a:t>
            </a:r>
            <a:endParaRPr lang="fi-FI" sz="3200" dirty="0" smtClean="0">
              <a:solidFill>
                <a:srgbClr val="C00000"/>
              </a:solidFill>
            </a:endParaRPr>
          </a:p>
          <a:p>
            <a:endParaRPr lang="fi-FI" dirty="0">
              <a:solidFill>
                <a:srgbClr val="C00000"/>
              </a:solidFill>
            </a:endParaRPr>
          </a:p>
          <a:p>
            <a:r>
              <a:rPr lang="fi-FI" sz="2400" b="1" dirty="0" smtClean="0">
                <a:solidFill>
                  <a:schemeClr val="accent1">
                    <a:lumMod val="75000"/>
                  </a:schemeClr>
                </a:solidFill>
              </a:rPr>
              <a:t>And FEM </a:t>
            </a:r>
            <a:r>
              <a:rPr lang="fi-FI" sz="2400" b="1" dirty="0" err="1" smtClean="0">
                <a:solidFill>
                  <a:schemeClr val="accent1">
                    <a:lumMod val="75000"/>
                  </a:schemeClr>
                </a:solidFill>
              </a:rPr>
              <a:t>group</a:t>
            </a:r>
            <a:r>
              <a:rPr lang="fi-FI" sz="2400" b="1" dirty="0" smtClean="0">
                <a:solidFill>
                  <a:schemeClr val="accent1">
                    <a:lumMod val="75000"/>
                  </a:schemeClr>
                </a:solidFill>
              </a:rPr>
              <a:t> in UH  </a:t>
            </a:r>
          </a:p>
          <a:p>
            <a:endParaRPr lang="fi-FI" dirty="0">
              <a:solidFill>
                <a:srgbClr val="C00000"/>
              </a:solidFill>
            </a:endParaRPr>
          </a:p>
          <a:p>
            <a:r>
              <a:rPr lang="fi-FI" sz="2200" b="1" dirty="0" smtClean="0"/>
              <a:t>For </a:t>
            </a:r>
            <a:r>
              <a:rPr lang="fi-FI" sz="2200" b="1" dirty="0" err="1" smtClean="0"/>
              <a:t>good</a:t>
            </a:r>
            <a:endParaRPr lang="fi-FI" sz="2200" b="1" dirty="0" smtClean="0"/>
          </a:p>
          <a:p>
            <a:r>
              <a:rPr lang="fi-FI" sz="2200" b="1" dirty="0" err="1"/>
              <a:t>m</a:t>
            </a:r>
            <a:r>
              <a:rPr lang="fi-FI" sz="2200" b="1" dirty="0" err="1" smtClean="0"/>
              <a:t>otivation</a:t>
            </a:r>
            <a:r>
              <a:rPr lang="fi-FI" sz="2200" b="1" dirty="0" smtClean="0"/>
              <a:t> ! </a:t>
            </a:r>
            <a:endParaRPr lang="fi-FI" sz="22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6115564"/>
      </p:ext>
    </p:extLst>
  </p:cSld>
  <p:clrMapOvr>
    <a:masterClrMapping/>
  </p:clrMapOvr>
  <mc:AlternateContent xmlns:mc="http://schemas.openxmlformats.org/markup-compatibility/2006">
    <mc:Choice xmlns:p14="http://schemas.microsoft.com/office/powerpoint/2010/main" Requires="p14">
      <p:transition spd="slow" p14:dur="2000" advTm="3583829"/>
    </mc:Choice>
    <mc:Fallback>
      <p:transition spd="slow" advTm="358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pic>
        <p:nvPicPr>
          <p:cNvPr id="8194" name="Picture 2" descr="C:\HY-Data\SKUIKKA\saken kuvia käyttöön\IMG_20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139" y="0"/>
            <a:ext cx="7056784" cy="5292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4576" y="5292588"/>
            <a:ext cx="7920879" cy="1477328"/>
          </a:xfrm>
          <a:prstGeom prst="rect">
            <a:avLst/>
          </a:prstGeom>
          <a:noFill/>
        </p:spPr>
        <p:txBody>
          <a:bodyPr wrap="square" rtlCol="0">
            <a:spAutoFit/>
          </a:bodyPr>
          <a:lstStyle/>
          <a:p>
            <a:r>
              <a:rPr lang="fi-FI" dirty="0" err="1" smtClean="0"/>
              <a:t>There</a:t>
            </a:r>
            <a:r>
              <a:rPr lang="fi-FI" dirty="0" smtClean="0"/>
              <a:t> </a:t>
            </a:r>
            <a:r>
              <a:rPr lang="fi-FI" dirty="0" err="1" smtClean="0"/>
              <a:t>are</a:t>
            </a:r>
            <a:r>
              <a:rPr lang="fi-FI" dirty="0" smtClean="0"/>
              <a:t> </a:t>
            </a:r>
            <a:r>
              <a:rPr lang="fi-FI" dirty="0" err="1" smtClean="0"/>
              <a:t>multiple</a:t>
            </a:r>
            <a:r>
              <a:rPr lang="fi-FI" dirty="0" smtClean="0"/>
              <a:t> </a:t>
            </a:r>
            <a:r>
              <a:rPr lang="fi-FI" dirty="0" err="1" smtClean="0"/>
              <a:t>uses</a:t>
            </a:r>
            <a:r>
              <a:rPr lang="fi-FI" dirty="0" smtClean="0"/>
              <a:t> for </a:t>
            </a:r>
            <a:r>
              <a:rPr lang="fi-FI" dirty="0" err="1" smtClean="0"/>
              <a:t>sea</a:t>
            </a:r>
            <a:r>
              <a:rPr lang="fi-FI" dirty="0" smtClean="0"/>
              <a:t> and </a:t>
            </a:r>
            <a:r>
              <a:rPr lang="fi-FI" dirty="0" err="1" smtClean="0"/>
              <a:t>archipelago</a:t>
            </a:r>
            <a:r>
              <a:rPr lang="fi-FI" dirty="0" smtClean="0"/>
              <a:t> </a:t>
            </a:r>
            <a:r>
              <a:rPr lang="fi-FI" dirty="0" err="1" smtClean="0"/>
              <a:t>areas</a:t>
            </a:r>
            <a:r>
              <a:rPr lang="fi-FI" dirty="0" smtClean="0"/>
              <a:t>: </a:t>
            </a:r>
          </a:p>
          <a:p>
            <a:pPr marL="342900" indent="-342900">
              <a:buAutoNum type="arabicParenR"/>
            </a:pPr>
            <a:r>
              <a:rPr lang="fi-FI" dirty="0" err="1" smtClean="0"/>
              <a:t>Transportation</a:t>
            </a:r>
            <a:endParaRPr lang="fi-FI" dirty="0" smtClean="0"/>
          </a:p>
          <a:p>
            <a:pPr marL="342900" indent="-342900">
              <a:buAutoNum type="arabicParenR"/>
            </a:pPr>
            <a:r>
              <a:rPr lang="fi-FI" dirty="0" err="1" smtClean="0"/>
              <a:t>Fisheries</a:t>
            </a:r>
            <a:r>
              <a:rPr lang="fi-FI" dirty="0" smtClean="0"/>
              <a:t> (</a:t>
            </a:r>
            <a:r>
              <a:rPr lang="fi-FI" dirty="0" err="1" smtClean="0"/>
              <a:t>mosaic</a:t>
            </a:r>
            <a:r>
              <a:rPr lang="fi-FI" dirty="0" smtClean="0"/>
              <a:t> of </a:t>
            </a:r>
            <a:r>
              <a:rPr lang="fi-FI" dirty="0" err="1" smtClean="0"/>
              <a:t>islands</a:t>
            </a:r>
            <a:r>
              <a:rPr lang="fi-FI" dirty="0" smtClean="0"/>
              <a:t> </a:t>
            </a:r>
            <a:r>
              <a:rPr lang="fi-FI" dirty="0" err="1" smtClean="0"/>
              <a:t>provides</a:t>
            </a:r>
            <a:r>
              <a:rPr lang="fi-FI" dirty="0" smtClean="0"/>
              <a:t> </a:t>
            </a:r>
            <a:r>
              <a:rPr lang="fi-FI" dirty="0" err="1" smtClean="0"/>
              <a:t>good</a:t>
            </a:r>
            <a:r>
              <a:rPr lang="fi-FI" dirty="0" smtClean="0"/>
              <a:t> </a:t>
            </a:r>
            <a:r>
              <a:rPr lang="fi-FI" dirty="0" err="1" smtClean="0"/>
              <a:t>reproduction</a:t>
            </a:r>
            <a:r>
              <a:rPr lang="fi-FI" dirty="0" smtClean="0"/>
              <a:t> </a:t>
            </a:r>
            <a:r>
              <a:rPr lang="fi-FI" dirty="0" err="1" smtClean="0"/>
              <a:t>areas</a:t>
            </a:r>
            <a:r>
              <a:rPr lang="fi-FI" dirty="0" smtClean="0"/>
              <a:t>) </a:t>
            </a:r>
          </a:p>
          <a:p>
            <a:pPr marL="342900" indent="-342900">
              <a:buAutoNum type="arabicParenR"/>
            </a:pPr>
            <a:r>
              <a:rPr lang="fi-FI" dirty="0" err="1" smtClean="0"/>
              <a:t>Recreationa</a:t>
            </a:r>
            <a:r>
              <a:rPr lang="fi-FI" dirty="0" smtClean="0"/>
              <a:t> </a:t>
            </a:r>
            <a:r>
              <a:rPr lang="fi-FI" dirty="0" err="1" smtClean="0"/>
              <a:t>use</a:t>
            </a:r>
            <a:r>
              <a:rPr lang="fi-FI" dirty="0" smtClean="0"/>
              <a:t> </a:t>
            </a:r>
          </a:p>
          <a:p>
            <a:pPr marL="342900" indent="-342900">
              <a:buAutoNum type="arabicParenR"/>
            </a:pPr>
            <a:r>
              <a:rPr lang="fi-FI" dirty="0" smtClean="0"/>
              <a:t>Environment of 70 IUCN </a:t>
            </a:r>
            <a:r>
              <a:rPr lang="fi-FI" dirty="0" err="1" smtClean="0"/>
              <a:t>classified</a:t>
            </a:r>
            <a:r>
              <a:rPr lang="fi-FI" dirty="0" smtClean="0"/>
              <a:t> </a:t>
            </a:r>
            <a:r>
              <a:rPr lang="fi-FI" dirty="0" err="1" smtClean="0"/>
              <a:t>threatened</a:t>
            </a:r>
            <a:r>
              <a:rPr lang="fi-FI" dirty="0" smtClean="0"/>
              <a:t> </a:t>
            </a:r>
            <a:r>
              <a:rPr lang="fi-FI" dirty="0" err="1" smtClean="0"/>
              <a:t>species</a:t>
            </a:r>
            <a:r>
              <a:rPr lang="fi-FI" dirty="0" smtClean="0"/>
              <a:t> </a:t>
            </a:r>
            <a:endParaRPr lang="fi-FI"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4664587"/>
      </p:ext>
    </p:extLst>
  </p:cSld>
  <p:clrMapOvr>
    <a:masterClrMapping/>
  </p:clrMapOvr>
  <mc:AlternateContent xmlns:mc="http://schemas.openxmlformats.org/markup-compatibility/2006">
    <mc:Choice xmlns:p14="http://schemas.microsoft.com/office/powerpoint/2010/main" Requires="p14">
      <p:transition spd="slow" p14:dur="2000" advTm="41992"/>
    </mc:Choice>
    <mc:Fallback>
      <p:transition spd="slow" advTm="4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8229600" cy="1143000"/>
          </a:xfrm>
        </p:spPr>
        <p:txBody>
          <a:bodyPr>
            <a:normAutofit fontScale="90000"/>
          </a:bodyPr>
          <a:lstStyle/>
          <a:p>
            <a:pPr algn="l"/>
            <a:r>
              <a:rPr lang="fi-FI" sz="5100" b="1" dirty="0" err="1" smtClean="0">
                <a:solidFill>
                  <a:schemeClr val="tx2">
                    <a:lumMod val="60000"/>
                    <a:lumOff val="40000"/>
                  </a:schemeClr>
                </a:solidFill>
              </a:rPr>
              <a:t>Outline</a:t>
            </a:r>
            <a:r>
              <a:rPr lang="fi-FI" sz="5100" b="1" dirty="0" smtClean="0">
                <a:solidFill>
                  <a:schemeClr val="tx2">
                    <a:lumMod val="60000"/>
                    <a:lumOff val="40000"/>
                  </a:schemeClr>
                </a:solidFill>
              </a:rPr>
              <a:t> of the </a:t>
            </a:r>
            <a:r>
              <a:rPr lang="fi-FI" sz="5100" b="1" dirty="0" err="1" smtClean="0">
                <a:solidFill>
                  <a:schemeClr val="tx2">
                    <a:lumMod val="60000"/>
                    <a:lumOff val="40000"/>
                  </a:schemeClr>
                </a:solidFill>
              </a:rPr>
              <a:t>talk</a:t>
            </a:r>
            <a:r>
              <a:rPr lang="fi-FI" dirty="0" smtClean="0"/>
              <a:t/>
            </a:r>
            <a:br>
              <a:rPr lang="fi-FI" dirty="0" smtClean="0"/>
            </a:br>
            <a:r>
              <a:rPr lang="fi-FI" dirty="0" smtClean="0"/>
              <a:t/>
            </a:r>
            <a:br>
              <a:rPr lang="fi-FI" dirty="0" smtClean="0"/>
            </a:br>
            <a:r>
              <a:rPr lang="fi-FI" dirty="0" smtClean="0"/>
              <a:t>1) </a:t>
            </a:r>
            <a:r>
              <a:rPr lang="fi-FI" dirty="0" err="1" smtClean="0"/>
              <a:t>Published</a:t>
            </a:r>
            <a:r>
              <a:rPr lang="fi-FI" dirty="0" smtClean="0"/>
              <a:t> </a:t>
            </a:r>
            <a:r>
              <a:rPr lang="fi-FI" dirty="0" err="1" smtClean="0"/>
              <a:t>papers</a:t>
            </a:r>
            <a:r>
              <a:rPr lang="fi-FI" dirty="0" smtClean="0"/>
              <a:t> </a:t>
            </a:r>
            <a:r>
              <a:rPr lang="fi-FI" dirty="0" err="1" smtClean="0"/>
              <a:t>by</a:t>
            </a:r>
            <a:r>
              <a:rPr lang="fi-FI" dirty="0" smtClean="0"/>
              <a:t> FEM </a:t>
            </a:r>
            <a:r>
              <a:rPr lang="fi-FI" dirty="0" err="1" smtClean="0"/>
              <a:t>group</a:t>
            </a:r>
            <a:r>
              <a:rPr lang="fi-FI" dirty="0" smtClean="0"/>
              <a:t/>
            </a:r>
            <a:br>
              <a:rPr lang="fi-FI" dirty="0" smtClean="0"/>
            </a:br>
            <a:r>
              <a:rPr lang="fi-FI" dirty="0" smtClean="0"/>
              <a:t/>
            </a:r>
            <a:br>
              <a:rPr lang="fi-FI" dirty="0" smtClean="0"/>
            </a:br>
            <a:r>
              <a:rPr lang="fi-FI" dirty="0" smtClean="0"/>
              <a:t>2) </a:t>
            </a:r>
            <a:r>
              <a:rPr lang="fi-FI" dirty="0" err="1" smtClean="0"/>
              <a:t>Oil</a:t>
            </a:r>
            <a:r>
              <a:rPr lang="fi-FI" dirty="0" smtClean="0"/>
              <a:t> </a:t>
            </a:r>
            <a:r>
              <a:rPr lang="fi-FI" dirty="0" err="1" smtClean="0"/>
              <a:t>spills</a:t>
            </a:r>
            <a:r>
              <a:rPr lang="fi-FI" dirty="0" smtClean="0"/>
              <a:t>: </a:t>
            </a:r>
            <a:r>
              <a:rPr lang="fi-FI" dirty="0" err="1" smtClean="0"/>
              <a:t>basic</a:t>
            </a:r>
            <a:r>
              <a:rPr lang="fi-FI" dirty="0" smtClean="0"/>
              <a:t> </a:t>
            </a:r>
            <a:r>
              <a:rPr lang="fi-FI" dirty="0" err="1" smtClean="0"/>
              <a:t>models</a:t>
            </a:r>
            <a:r>
              <a:rPr lang="fi-FI" dirty="0" smtClean="0"/>
              <a:t/>
            </a:r>
            <a:br>
              <a:rPr lang="fi-FI" dirty="0" smtClean="0"/>
            </a:br>
            <a:r>
              <a:rPr lang="fi-FI" dirty="0"/>
              <a:t/>
            </a:r>
            <a:br>
              <a:rPr lang="fi-FI" dirty="0"/>
            </a:br>
            <a:r>
              <a:rPr lang="fi-FI" dirty="0" smtClean="0"/>
              <a:t>3) </a:t>
            </a:r>
            <a:r>
              <a:rPr lang="fi-FI" dirty="0" err="1" smtClean="0"/>
              <a:t>Why</a:t>
            </a:r>
            <a:r>
              <a:rPr lang="fi-FI" dirty="0" smtClean="0"/>
              <a:t> </a:t>
            </a:r>
            <a:r>
              <a:rPr lang="fi-FI" dirty="0" err="1"/>
              <a:t>Bayesian</a:t>
            </a:r>
            <a:r>
              <a:rPr lang="fi-FI" dirty="0"/>
              <a:t> </a:t>
            </a:r>
            <a:r>
              <a:rPr lang="fi-FI" dirty="0" err="1"/>
              <a:t>inference</a:t>
            </a:r>
            <a:r>
              <a:rPr lang="fi-FI" dirty="0"/>
              <a:t>?</a:t>
            </a:r>
            <a:r>
              <a:rPr lang="fi-FI" dirty="0" smtClean="0"/>
              <a:t/>
            </a:r>
            <a:br>
              <a:rPr lang="fi-FI" dirty="0" smtClean="0"/>
            </a:br>
            <a:r>
              <a:rPr lang="fi-FI" dirty="0" smtClean="0"/>
              <a:t/>
            </a:r>
            <a:br>
              <a:rPr lang="fi-FI" dirty="0" smtClean="0"/>
            </a:br>
            <a:r>
              <a:rPr lang="fi-FI" dirty="0" smtClean="0"/>
              <a:t>4) </a:t>
            </a:r>
            <a:r>
              <a:rPr lang="fi-FI" dirty="0" err="1" smtClean="0"/>
              <a:t>Concluding</a:t>
            </a:r>
            <a:r>
              <a:rPr lang="fi-FI" dirty="0" smtClean="0"/>
              <a:t> </a:t>
            </a:r>
            <a:r>
              <a:rPr lang="fi-FI" dirty="0" err="1" smtClean="0"/>
              <a:t>slides</a:t>
            </a:r>
            <a:r>
              <a:rPr lang="fi-FI" dirty="0" smtClean="0"/>
              <a:t>, </a:t>
            </a:r>
            <a:r>
              <a:rPr lang="fi-FI" dirty="0" err="1" smtClean="0"/>
              <a:t>including</a:t>
            </a:r>
            <a:r>
              <a:rPr lang="fi-FI" dirty="0" smtClean="0"/>
              <a:t> </a:t>
            </a:r>
            <a:br>
              <a:rPr lang="fi-FI" dirty="0" smtClean="0"/>
            </a:br>
            <a:r>
              <a:rPr lang="fi-FI" dirty="0" err="1" smtClean="0"/>
              <a:t>learning</a:t>
            </a:r>
            <a:r>
              <a:rPr lang="fi-FI" dirty="0" smtClean="0"/>
              <a:t> </a:t>
            </a:r>
            <a:r>
              <a:rPr lang="fi-FI" dirty="0" err="1" smtClean="0"/>
              <a:t>systems</a:t>
            </a:r>
            <a:endParaRPr lang="fi-FI"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3228369"/>
      </p:ext>
    </p:extLst>
  </p:cSld>
  <p:clrMapOvr>
    <a:masterClrMapping/>
  </p:clrMapOvr>
  <mc:AlternateContent xmlns:mc="http://schemas.openxmlformats.org/markup-compatibility/2006">
    <mc:Choice xmlns:p14="http://schemas.microsoft.com/office/powerpoint/2010/main" Requires="p14">
      <p:transition spd="slow" p14:dur="2000" advTm="5071"/>
    </mc:Choice>
    <mc:Fallback>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90"/>
            <a:ext cx="8496944" cy="1143000"/>
          </a:xfrm>
        </p:spPr>
        <p:txBody>
          <a:bodyPr>
            <a:noAutofit/>
          </a:bodyPr>
          <a:lstStyle/>
          <a:p>
            <a:r>
              <a:rPr lang="fi-FI" sz="3200" b="1" dirty="0" err="1" smtClean="0">
                <a:solidFill>
                  <a:schemeClr val="accent1">
                    <a:lumMod val="75000"/>
                  </a:schemeClr>
                </a:solidFill>
              </a:rPr>
              <a:t>Published</a:t>
            </a:r>
            <a:r>
              <a:rPr lang="fi-FI" sz="3200" b="1" dirty="0" smtClean="0">
                <a:solidFill>
                  <a:schemeClr val="accent1">
                    <a:lumMod val="75000"/>
                  </a:schemeClr>
                </a:solidFill>
              </a:rPr>
              <a:t> </a:t>
            </a:r>
            <a:r>
              <a:rPr lang="fi-FI" sz="3200" b="1" dirty="0" err="1" smtClean="0">
                <a:solidFill>
                  <a:schemeClr val="accent1">
                    <a:lumMod val="75000"/>
                  </a:schemeClr>
                </a:solidFill>
              </a:rPr>
              <a:t>papers</a:t>
            </a:r>
            <a:r>
              <a:rPr lang="fi-FI" sz="3200" b="1" dirty="0" smtClean="0">
                <a:solidFill>
                  <a:schemeClr val="accent1">
                    <a:lumMod val="75000"/>
                  </a:schemeClr>
                </a:solidFill>
              </a:rPr>
              <a:t> on </a:t>
            </a:r>
            <a:r>
              <a:rPr lang="fi-FI" sz="3200" b="1" dirty="0" err="1" smtClean="0">
                <a:solidFill>
                  <a:schemeClr val="accent1">
                    <a:lumMod val="75000"/>
                  </a:schemeClr>
                </a:solidFill>
              </a:rPr>
              <a:t>oil</a:t>
            </a:r>
            <a:r>
              <a:rPr lang="fi-FI" sz="3200" b="1" dirty="0" smtClean="0">
                <a:solidFill>
                  <a:schemeClr val="accent1">
                    <a:lumMod val="75000"/>
                  </a:schemeClr>
                </a:solidFill>
              </a:rPr>
              <a:t> </a:t>
            </a:r>
            <a:r>
              <a:rPr lang="fi-FI" sz="3200" b="1" dirty="0" err="1" smtClean="0">
                <a:solidFill>
                  <a:schemeClr val="accent1">
                    <a:lumMod val="75000"/>
                  </a:schemeClr>
                </a:solidFill>
              </a:rPr>
              <a:t>spills</a:t>
            </a:r>
            <a:endParaRPr lang="fi-FI" sz="3200" b="1" dirty="0">
              <a:solidFill>
                <a:schemeClr val="accent1">
                  <a:lumMod val="75000"/>
                </a:schemeClr>
              </a:solidFill>
            </a:endParaRPr>
          </a:p>
        </p:txBody>
      </p:sp>
      <p:sp>
        <p:nvSpPr>
          <p:cNvPr id="3" name="Content Placeholder 2"/>
          <p:cNvSpPr>
            <a:spLocks noGrp="1"/>
          </p:cNvSpPr>
          <p:nvPr>
            <p:ph idx="1"/>
          </p:nvPr>
        </p:nvSpPr>
        <p:spPr>
          <a:xfrm>
            <a:off x="323528" y="980728"/>
            <a:ext cx="8712968" cy="4896544"/>
          </a:xfrm>
        </p:spPr>
        <p:txBody>
          <a:bodyPr>
            <a:noAutofit/>
          </a:bodyPr>
          <a:lstStyle/>
          <a:p>
            <a:pPr marL="0" indent="0">
              <a:buNone/>
            </a:pPr>
            <a:r>
              <a:rPr lang="fi-FI" sz="1800" dirty="0"/>
              <a:t>Klemola, E., Kuronen, J., </a:t>
            </a:r>
            <a:r>
              <a:rPr lang="fi-FI" sz="1800" dirty="0" err="1"/>
              <a:t>Kalli</a:t>
            </a:r>
            <a:r>
              <a:rPr lang="fi-FI" sz="1800" dirty="0"/>
              <a:t>, J., Arola, T., Hänninen, M., Lehikoinen, A., Kuikka, S., Kujala, P. and Tapaninen, U. 2009. </a:t>
            </a:r>
            <a:r>
              <a:rPr lang="en-US" sz="1800" dirty="0"/>
              <a:t>A cross-disciplinary approach to </a:t>
            </a:r>
            <a:r>
              <a:rPr lang="en-US" sz="1800" dirty="0" err="1"/>
              <a:t>minimising</a:t>
            </a:r>
            <a:r>
              <a:rPr lang="en-US" sz="1800" dirty="0"/>
              <a:t> the risks of maritime transport in the Gulf of Finland. World Review of Intermodal Transportation Research 2(4): 343–363. </a:t>
            </a:r>
            <a:endParaRPr lang="en-US" sz="1800" dirty="0" smtClean="0"/>
          </a:p>
          <a:p>
            <a:pPr marL="0" indent="0">
              <a:buNone/>
            </a:pPr>
            <a:r>
              <a:rPr lang="fi-FI" sz="1800" dirty="0">
                <a:solidFill>
                  <a:schemeClr val="tx2">
                    <a:lumMod val="60000"/>
                    <a:lumOff val="40000"/>
                  </a:schemeClr>
                </a:solidFill>
              </a:rPr>
              <a:t>Kokkonen, T., </a:t>
            </a:r>
            <a:r>
              <a:rPr lang="fi-FI" sz="1800" dirty="0" err="1">
                <a:solidFill>
                  <a:schemeClr val="tx2">
                    <a:lumMod val="60000"/>
                    <a:lumOff val="40000"/>
                  </a:schemeClr>
                </a:solidFill>
              </a:rPr>
              <a:t>Ihaksi</a:t>
            </a:r>
            <a:r>
              <a:rPr lang="fi-FI" sz="1800" dirty="0">
                <a:solidFill>
                  <a:schemeClr val="tx2">
                    <a:lumMod val="60000"/>
                    <a:lumOff val="40000"/>
                  </a:schemeClr>
                </a:solidFill>
              </a:rPr>
              <a:t>, T., </a:t>
            </a:r>
            <a:r>
              <a:rPr lang="fi-FI" sz="1800" dirty="0" err="1">
                <a:solidFill>
                  <a:schemeClr val="tx2">
                    <a:lumMod val="60000"/>
                    <a:lumOff val="40000"/>
                  </a:schemeClr>
                </a:solidFill>
              </a:rPr>
              <a:t>Jolma</a:t>
            </a:r>
            <a:r>
              <a:rPr lang="fi-FI" sz="1800" dirty="0">
                <a:solidFill>
                  <a:schemeClr val="tx2">
                    <a:lumMod val="60000"/>
                    <a:lumOff val="40000"/>
                  </a:schemeClr>
                </a:solidFill>
              </a:rPr>
              <a:t>, A. and Kuikka, S. 2010. </a:t>
            </a:r>
            <a:r>
              <a:rPr lang="en-US" sz="1800" dirty="0">
                <a:solidFill>
                  <a:schemeClr val="tx2">
                    <a:lumMod val="60000"/>
                    <a:lumOff val="40000"/>
                  </a:schemeClr>
                </a:solidFill>
              </a:rPr>
              <a:t>Dynamic mapping of nature values to support prioritization of coastal oil combating. Environmental </a:t>
            </a:r>
            <a:r>
              <a:rPr lang="en-US" sz="1800" dirty="0" err="1">
                <a:solidFill>
                  <a:schemeClr val="tx2">
                    <a:lumMod val="60000"/>
                    <a:lumOff val="40000"/>
                  </a:schemeClr>
                </a:solidFill>
              </a:rPr>
              <a:t>Modelling</a:t>
            </a:r>
            <a:r>
              <a:rPr lang="en-US" sz="1800" dirty="0">
                <a:solidFill>
                  <a:schemeClr val="tx2">
                    <a:lumMod val="60000"/>
                    <a:lumOff val="40000"/>
                  </a:schemeClr>
                </a:solidFill>
              </a:rPr>
              <a:t> &amp; Software, 25 (2010) 248–257. </a:t>
            </a:r>
            <a:endParaRPr lang="en-US" sz="1800" dirty="0" smtClean="0">
              <a:solidFill>
                <a:schemeClr val="tx2">
                  <a:lumMod val="60000"/>
                  <a:lumOff val="40000"/>
                </a:schemeClr>
              </a:solidFill>
            </a:endParaRPr>
          </a:p>
          <a:p>
            <a:pPr marL="0" indent="0">
              <a:buNone/>
            </a:pPr>
            <a:r>
              <a:rPr lang="fi-FI" sz="1800" dirty="0" smtClean="0"/>
              <a:t>Helle</a:t>
            </a:r>
            <a:r>
              <a:rPr lang="fi-FI" sz="1800" dirty="0"/>
              <a:t>, I., </a:t>
            </a:r>
            <a:r>
              <a:rPr lang="fi-FI" sz="1800" dirty="0" err="1"/>
              <a:t>Lecklin</a:t>
            </a:r>
            <a:r>
              <a:rPr lang="fi-FI" sz="1800" dirty="0"/>
              <a:t>, T., </a:t>
            </a:r>
            <a:r>
              <a:rPr lang="fi-FI" sz="1800" dirty="0" err="1"/>
              <a:t>Jolma</a:t>
            </a:r>
            <a:r>
              <a:rPr lang="fi-FI" sz="1800" dirty="0"/>
              <a:t>, A. &amp; Kuikka S. 2011. </a:t>
            </a:r>
            <a:r>
              <a:rPr lang="en-US" sz="1800" dirty="0"/>
              <a:t>Modeling the effectiveness of oil combating from an ecological perspective - A Bayesian network for the Gulf of Finland; the Baltic Sea. </a:t>
            </a:r>
            <a:r>
              <a:rPr lang="fi-FI" sz="1800" dirty="0"/>
              <a:t>Journal of </a:t>
            </a:r>
            <a:r>
              <a:rPr lang="fi-FI" sz="1800" dirty="0" err="1"/>
              <a:t>Hazardous</a:t>
            </a:r>
            <a:r>
              <a:rPr lang="fi-FI" sz="1800" dirty="0"/>
              <a:t> </a:t>
            </a:r>
            <a:r>
              <a:rPr lang="fi-FI" sz="1800" dirty="0" err="1"/>
              <a:t>Materials</a:t>
            </a:r>
            <a:r>
              <a:rPr lang="fi-FI" sz="1800" dirty="0"/>
              <a:t> 185(1):182-192</a:t>
            </a:r>
            <a:r>
              <a:rPr lang="fi-FI" sz="1800" dirty="0" smtClean="0"/>
              <a:t>.</a:t>
            </a:r>
          </a:p>
          <a:p>
            <a:pPr marL="0" indent="0">
              <a:buNone/>
            </a:pPr>
            <a:r>
              <a:rPr lang="en-GB" sz="1800" dirty="0" err="1">
                <a:solidFill>
                  <a:schemeClr val="tx2">
                    <a:lumMod val="60000"/>
                    <a:lumOff val="40000"/>
                  </a:schemeClr>
                </a:solidFill>
              </a:rPr>
              <a:t>Lecklin</a:t>
            </a:r>
            <a:r>
              <a:rPr lang="en-GB" sz="1800" dirty="0">
                <a:solidFill>
                  <a:schemeClr val="tx2">
                    <a:lumMod val="60000"/>
                    <a:lumOff val="40000"/>
                  </a:schemeClr>
                </a:solidFill>
              </a:rPr>
              <a:t>, T., </a:t>
            </a:r>
            <a:r>
              <a:rPr lang="en-GB" sz="1800" dirty="0" err="1">
                <a:solidFill>
                  <a:schemeClr val="tx2">
                    <a:lumMod val="60000"/>
                    <a:lumOff val="40000"/>
                  </a:schemeClr>
                </a:solidFill>
              </a:rPr>
              <a:t>Ryömä</a:t>
            </a:r>
            <a:r>
              <a:rPr lang="en-GB" sz="1800" dirty="0">
                <a:solidFill>
                  <a:schemeClr val="tx2">
                    <a:lumMod val="60000"/>
                    <a:lumOff val="40000"/>
                  </a:schemeClr>
                </a:solidFill>
              </a:rPr>
              <a:t>, R. and </a:t>
            </a:r>
            <a:r>
              <a:rPr lang="en-GB" sz="1800" dirty="0" err="1">
                <a:solidFill>
                  <a:schemeClr val="tx2">
                    <a:lumMod val="60000"/>
                    <a:lumOff val="40000"/>
                  </a:schemeClr>
                </a:solidFill>
              </a:rPr>
              <a:t>Kuikka</a:t>
            </a:r>
            <a:r>
              <a:rPr lang="en-GB" sz="1800" dirty="0">
                <a:solidFill>
                  <a:schemeClr val="tx2">
                    <a:lumMod val="60000"/>
                    <a:lumOff val="40000"/>
                  </a:schemeClr>
                </a:solidFill>
              </a:rPr>
              <a:t>, S. 2011. </a:t>
            </a:r>
            <a:r>
              <a:rPr lang="en-US" sz="1800" dirty="0">
                <a:solidFill>
                  <a:schemeClr val="tx2">
                    <a:lumMod val="60000"/>
                    <a:lumOff val="40000"/>
                  </a:schemeClr>
                </a:solidFill>
              </a:rPr>
              <a:t>A Bayesian network for analyzing biological acute and long-term impacts of an oil spill in the Gulf of Finland.  Marine Pollution Bulletin 62 (2011) 2822-2835.</a:t>
            </a:r>
            <a:endParaRPr lang="fi-FI" sz="1800" dirty="0">
              <a:solidFill>
                <a:schemeClr val="tx2">
                  <a:lumMod val="60000"/>
                  <a:lumOff val="40000"/>
                </a:schemeClr>
              </a:solidFill>
            </a:endParaRPr>
          </a:p>
          <a:p>
            <a:pPr marL="0" indent="0">
              <a:buNone/>
            </a:pPr>
            <a:r>
              <a:rPr lang="fi-FI" sz="1800" dirty="0" err="1"/>
              <a:t>Ihaksi,T</a:t>
            </a:r>
            <a:r>
              <a:rPr lang="fi-FI" sz="1800" dirty="0"/>
              <a:t>., Kokkonen, T., Helle, I., </a:t>
            </a:r>
            <a:r>
              <a:rPr lang="fi-FI" sz="1800" dirty="0" err="1"/>
              <a:t>Jolma</a:t>
            </a:r>
            <a:r>
              <a:rPr lang="fi-FI" sz="1800" dirty="0"/>
              <a:t>, </a:t>
            </a:r>
            <a:r>
              <a:rPr lang="fi-FI" sz="1800" dirty="0" err="1"/>
              <a:t>A.,Lecklin</a:t>
            </a:r>
            <a:r>
              <a:rPr lang="fi-FI" sz="1800" dirty="0"/>
              <a:t>, T. and Kuikka, </a:t>
            </a:r>
            <a:r>
              <a:rPr lang="en-US" sz="1800" dirty="0"/>
              <a:t>S. 2011. Combining conservation value, vulnerability, and effectiveness of mitigation actions in spatial conservation decisions: an application to coastal oil spill combating. Environmental Management. 47: 802–813. </a:t>
            </a:r>
            <a:endParaRPr lang="fi-FI" sz="1800" dirty="0"/>
          </a:p>
          <a:p>
            <a:endParaRPr lang="fi-FI"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0650213"/>
      </p:ext>
    </p:extLst>
  </p:cSld>
  <p:clrMapOvr>
    <a:masterClrMapping/>
  </p:clrMapOvr>
  <mc:AlternateContent xmlns:mc="http://schemas.openxmlformats.org/markup-compatibility/2006">
    <mc:Choice xmlns:p14="http://schemas.microsoft.com/office/powerpoint/2010/main" Requires="p14">
      <p:transition spd="slow" p14:dur="2000" advTm="113358"/>
    </mc:Choice>
    <mc:Fallback>
      <p:transition spd="slow" advTm="11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124744"/>
            <a:ext cx="7653536" cy="4525963"/>
          </a:xfrm>
        </p:spPr>
        <p:txBody>
          <a:bodyPr>
            <a:noAutofit/>
          </a:bodyPr>
          <a:lstStyle/>
          <a:p>
            <a:pPr marL="0" indent="0">
              <a:buNone/>
            </a:pPr>
            <a:endParaRPr lang="fi-FI" sz="1600" dirty="0" smtClean="0"/>
          </a:p>
          <a:p>
            <a:pPr marL="0" indent="0">
              <a:buNone/>
            </a:pPr>
            <a:r>
              <a:rPr lang="en-US" sz="1600" dirty="0" err="1"/>
              <a:t>Lehikoinen</a:t>
            </a:r>
            <a:r>
              <a:rPr lang="en-US" sz="1600" dirty="0"/>
              <a:t>, A., </a:t>
            </a:r>
            <a:r>
              <a:rPr lang="en-US" sz="1600" dirty="0" err="1"/>
              <a:t>Luoma</a:t>
            </a:r>
            <a:r>
              <a:rPr lang="en-US" sz="1600" dirty="0"/>
              <a:t>, E., </a:t>
            </a:r>
            <a:r>
              <a:rPr lang="en-US" sz="1600" dirty="0" err="1"/>
              <a:t>Mäntyniemi</a:t>
            </a:r>
            <a:r>
              <a:rPr lang="en-US" sz="1600" dirty="0"/>
              <a:t>, S. and </a:t>
            </a:r>
            <a:r>
              <a:rPr lang="en-US" sz="1600" dirty="0" err="1"/>
              <a:t>Kuikka</a:t>
            </a:r>
            <a:r>
              <a:rPr lang="en-US" sz="1600" dirty="0"/>
              <a:t>, S. (2013) </a:t>
            </a:r>
            <a:r>
              <a:rPr lang="en-US" sz="1600" b="1" dirty="0"/>
              <a:t>Optimizing the Recovery Efficiency of Finnish Oil Combating Vessels in the Gulf of Finland Using Bayesian Networks</a:t>
            </a:r>
            <a:r>
              <a:rPr lang="en-US" sz="1600" dirty="0"/>
              <a:t>. </a:t>
            </a:r>
            <a:r>
              <a:rPr lang="en-US" sz="1600" i="1" dirty="0"/>
              <a:t>Environmental Science and Technology</a:t>
            </a:r>
            <a:r>
              <a:rPr lang="en-US" sz="1600" dirty="0"/>
              <a:t>, 47(4):1792-1799.</a:t>
            </a:r>
            <a:r>
              <a:rPr lang="en-US" sz="1600" dirty="0">
                <a:hlinkClick r:id="rId4"/>
              </a:rPr>
              <a:t>[Link]</a:t>
            </a:r>
            <a:endParaRPr lang="fi-FI" sz="1600" dirty="0"/>
          </a:p>
          <a:p>
            <a:pPr marL="0" indent="0">
              <a:buNone/>
            </a:pPr>
            <a:endParaRPr lang="fi-FI" sz="1600" dirty="0"/>
          </a:p>
          <a:p>
            <a:pPr marL="0" indent="0">
              <a:buNone/>
            </a:pPr>
            <a:r>
              <a:rPr lang="fi-FI" sz="1600" dirty="0" err="1" smtClean="0"/>
              <a:t>Jolma</a:t>
            </a:r>
            <a:r>
              <a:rPr lang="fi-FI" sz="1600" dirty="0" smtClean="0"/>
              <a:t>, A., Lehikoinen, A., Helle, I. and </a:t>
            </a:r>
            <a:r>
              <a:rPr lang="fi-FI" sz="1600" dirty="0" err="1" smtClean="0"/>
              <a:t>Venesjärvi</a:t>
            </a:r>
            <a:r>
              <a:rPr lang="fi-FI" sz="1600" dirty="0" smtClean="0"/>
              <a:t>, R. (2014). </a:t>
            </a:r>
            <a:r>
              <a:rPr lang="fi-FI" sz="1600" b="1" dirty="0" smtClean="0"/>
              <a:t>A software </a:t>
            </a:r>
            <a:r>
              <a:rPr lang="fi-FI" sz="1600" b="1" dirty="0" err="1" smtClean="0"/>
              <a:t>system</a:t>
            </a:r>
            <a:r>
              <a:rPr lang="fi-FI" sz="1600" b="1" dirty="0" smtClean="0"/>
              <a:t> for </a:t>
            </a:r>
            <a:r>
              <a:rPr lang="fi-FI" sz="1600" b="1" dirty="0" err="1" smtClean="0"/>
              <a:t>assessing</a:t>
            </a:r>
            <a:r>
              <a:rPr lang="fi-FI" sz="1600" b="1" dirty="0" smtClean="0"/>
              <a:t> the </a:t>
            </a:r>
            <a:r>
              <a:rPr lang="fi-FI" sz="1600" b="1" dirty="0" err="1" smtClean="0"/>
              <a:t>spatially</a:t>
            </a:r>
            <a:r>
              <a:rPr lang="fi-FI" sz="1600" b="1" dirty="0" smtClean="0"/>
              <a:t> </a:t>
            </a:r>
            <a:r>
              <a:rPr lang="fi-FI" sz="1600" b="1" dirty="0" err="1" smtClean="0"/>
              <a:t>distributed</a:t>
            </a:r>
            <a:r>
              <a:rPr lang="fi-FI" sz="1600" b="1" dirty="0" smtClean="0"/>
              <a:t> </a:t>
            </a:r>
            <a:r>
              <a:rPr lang="fi-FI" sz="1600" b="1" dirty="0" err="1" smtClean="0"/>
              <a:t>ecological</a:t>
            </a:r>
            <a:r>
              <a:rPr lang="fi-FI" sz="1600" b="1" dirty="0" smtClean="0"/>
              <a:t> </a:t>
            </a:r>
            <a:r>
              <a:rPr lang="fi-FI" sz="1600" b="1" dirty="0" err="1" smtClean="0"/>
              <a:t>risk</a:t>
            </a:r>
            <a:r>
              <a:rPr lang="fi-FI" sz="1600" b="1" dirty="0" smtClean="0"/>
              <a:t> </a:t>
            </a:r>
            <a:r>
              <a:rPr lang="fi-FI" sz="1600" b="1" dirty="0" err="1" smtClean="0"/>
              <a:t>posed</a:t>
            </a:r>
            <a:r>
              <a:rPr lang="fi-FI" sz="1600" b="1" dirty="0" smtClean="0"/>
              <a:t> </a:t>
            </a:r>
            <a:r>
              <a:rPr lang="fi-FI" sz="1600" b="1" dirty="0" err="1" smtClean="0"/>
              <a:t>by</a:t>
            </a:r>
            <a:r>
              <a:rPr lang="fi-FI" sz="1600" b="1" dirty="0" smtClean="0"/>
              <a:t> </a:t>
            </a:r>
            <a:r>
              <a:rPr lang="fi-FI" sz="1600" b="1" dirty="0" err="1" smtClean="0"/>
              <a:t>oil</a:t>
            </a:r>
            <a:r>
              <a:rPr lang="fi-FI" sz="1600" b="1" dirty="0" smtClean="0"/>
              <a:t> </a:t>
            </a:r>
            <a:r>
              <a:rPr lang="fi-FI" sz="1600" b="1" dirty="0" err="1" smtClean="0"/>
              <a:t>shipping</a:t>
            </a:r>
            <a:r>
              <a:rPr lang="fi-FI" sz="1600" dirty="0" smtClean="0"/>
              <a:t>. </a:t>
            </a:r>
            <a:r>
              <a:rPr lang="fi-FI" sz="1600" i="1" dirty="0" err="1" smtClean="0"/>
              <a:t>Environmental</a:t>
            </a:r>
            <a:r>
              <a:rPr lang="fi-FI" sz="1600" i="1" dirty="0" smtClean="0"/>
              <a:t> </a:t>
            </a:r>
            <a:r>
              <a:rPr lang="fi-FI" sz="1600" i="1" dirty="0" err="1" smtClean="0"/>
              <a:t>Modelling</a:t>
            </a:r>
            <a:r>
              <a:rPr lang="fi-FI" sz="1600" i="1" dirty="0" smtClean="0"/>
              <a:t> &amp; Software</a:t>
            </a:r>
            <a:r>
              <a:rPr lang="fi-FI" sz="1600" dirty="0" smtClean="0"/>
              <a:t>, 61:1-11. </a:t>
            </a:r>
            <a:r>
              <a:rPr lang="fi-FI" sz="1600" dirty="0" smtClean="0">
                <a:hlinkClick r:id="rId5"/>
              </a:rPr>
              <a:t>[</a:t>
            </a:r>
            <a:r>
              <a:rPr lang="fi-FI" sz="1600" dirty="0" err="1" smtClean="0">
                <a:hlinkClick r:id="rId5"/>
              </a:rPr>
              <a:t>Link</a:t>
            </a:r>
            <a:r>
              <a:rPr lang="fi-FI" sz="1600" dirty="0" smtClean="0">
                <a:hlinkClick r:id="rId5"/>
              </a:rPr>
              <a:t>]</a:t>
            </a:r>
            <a:endParaRPr lang="fi-FI" sz="1600" dirty="0" smtClean="0"/>
          </a:p>
          <a:p>
            <a:endParaRPr lang="fi-FI" sz="1600" dirty="0"/>
          </a:p>
          <a:p>
            <a:pPr marL="0" indent="0">
              <a:buNone/>
            </a:pPr>
            <a:r>
              <a:rPr lang="fi-FI" sz="1600" dirty="0" smtClean="0"/>
              <a:t> </a:t>
            </a:r>
            <a:r>
              <a:rPr lang="fi-FI" sz="1600" dirty="0" err="1" smtClean="0"/>
              <a:t>Lehikoinen,A</a:t>
            </a:r>
            <a:r>
              <a:rPr lang="fi-FI" sz="1600" dirty="0" smtClean="0"/>
              <a:t>., Hänninen, M. </a:t>
            </a:r>
            <a:r>
              <a:rPr lang="fi-FI" sz="1600" dirty="0"/>
              <a:t>Jenni </a:t>
            </a:r>
            <a:r>
              <a:rPr lang="fi-FI" sz="1600" dirty="0" smtClean="0"/>
              <a:t>Storgård, </a:t>
            </a:r>
            <a:r>
              <a:rPr lang="fi-FI" sz="1600" dirty="0"/>
              <a:t>Emilia </a:t>
            </a:r>
            <a:r>
              <a:rPr lang="fi-FI" sz="1600" dirty="0" smtClean="0"/>
              <a:t>Luoma, </a:t>
            </a:r>
            <a:r>
              <a:rPr lang="fi-FI" sz="1600" dirty="0"/>
              <a:t>Samu </a:t>
            </a:r>
            <a:r>
              <a:rPr lang="fi-FI" sz="1600" dirty="0" smtClean="0"/>
              <a:t>Mäntyniemi </a:t>
            </a:r>
            <a:r>
              <a:rPr lang="fi-FI" sz="1600" dirty="0"/>
              <a:t>&amp; Sakari </a:t>
            </a:r>
            <a:r>
              <a:rPr lang="fi-FI" sz="1600" dirty="0" smtClean="0"/>
              <a:t>Kuikka. (n </a:t>
            </a:r>
            <a:r>
              <a:rPr lang="fi-FI" sz="1600" dirty="0" err="1" smtClean="0"/>
              <a:t>print</a:t>
            </a:r>
            <a:r>
              <a:rPr lang="fi-FI" sz="1600" dirty="0" smtClean="0"/>
              <a:t>) </a:t>
            </a:r>
            <a:r>
              <a:rPr lang="en-US" sz="1600" b="1" dirty="0" smtClean="0"/>
              <a:t>A </a:t>
            </a:r>
            <a:r>
              <a:rPr lang="en-US" sz="1600" b="1" dirty="0"/>
              <a:t>Bayesian network for assessing the collision induced risk of an oil accident in the Gulf of </a:t>
            </a:r>
            <a:r>
              <a:rPr lang="en-US" sz="1600" b="1" dirty="0" smtClean="0"/>
              <a:t>Finland. </a:t>
            </a:r>
            <a:r>
              <a:rPr lang="en-US" sz="1600" i="1" dirty="0"/>
              <a:t>Environmental Science and </a:t>
            </a:r>
            <a:r>
              <a:rPr lang="en-US" sz="1600" i="1" dirty="0" smtClean="0"/>
              <a:t>Technology</a:t>
            </a:r>
            <a:endParaRPr lang="en-US" sz="1600" b="1" dirty="0" smtClean="0"/>
          </a:p>
          <a:p>
            <a:pPr marL="0" indent="0">
              <a:buNone/>
            </a:pPr>
            <a:endParaRPr lang="en-US" sz="1600" b="1" dirty="0"/>
          </a:p>
          <a:p>
            <a:pPr marL="0" indent="0">
              <a:buNone/>
            </a:pPr>
            <a:r>
              <a:rPr lang="en-US" sz="1600" dirty="0" err="1"/>
              <a:t>Helle</a:t>
            </a:r>
            <a:r>
              <a:rPr lang="en-US" sz="1600" dirty="0"/>
              <a:t>, I., </a:t>
            </a:r>
            <a:r>
              <a:rPr lang="en-US" sz="1600" dirty="0" err="1"/>
              <a:t>Ahtiainen</a:t>
            </a:r>
            <a:r>
              <a:rPr lang="en-US" sz="1600" dirty="0"/>
              <a:t>, H., </a:t>
            </a:r>
            <a:r>
              <a:rPr lang="en-US" sz="1600" dirty="0" err="1"/>
              <a:t>Luoma</a:t>
            </a:r>
            <a:r>
              <a:rPr lang="en-US" sz="1600" dirty="0"/>
              <a:t>, E., </a:t>
            </a:r>
            <a:r>
              <a:rPr lang="en-US" sz="1600" dirty="0" err="1"/>
              <a:t>Hänninen</a:t>
            </a:r>
            <a:r>
              <a:rPr lang="en-US" sz="1600" dirty="0"/>
              <a:t>, M., </a:t>
            </a:r>
            <a:r>
              <a:rPr lang="en-US" sz="1600" dirty="0" err="1"/>
              <a:t>Kuikka</a:t>
            </a:r>
            <a:r>
              <a:rPr lang="en-US" sz="1600" dirty="0"/>
              <a:t>, S. Where should we invest in oil spill management? A probabilistic approach for a cost-benefit analysis under uncertainty. </a:t>
            </a:r>
            <a:r>
              <a:rPr lang="fi-FI" sz="1600" i="1" dirty="0" err="1" smtClean="0"/>
              <a:t>Accepted</a:t>
            </a:r>
            <a:r>
              <a:rPr lang="fi-FI" sz="1600" i="1" dirty="0" smtClean="0"/>
              <a:t>  with </a:t>
            </a:r>
            <a:r>
              <a:rPr lang="fi-FI" sz="1600" i="1" dirty="0" err="1" smtClean="0"/>
              <a:t>minor</a:t>
            </a:r>
            <a:r>
              <a:rPr lang="fi-FI" sz="1600" i="1" dirty="0" smtClean="0"/>
              <a:t> </a:t>
            </a:r>
            <a:r>
              <a:rPr lang="fi-FI" sz="1600" i="1" dirty="0" err="1" smtClean="0"/>
              <a:t>revisions</a:t>
            </a:r>
            <a:r>
              <a:rPr lang="fi-FI" sz="1600" i="1" dirty="0" smtClean="0"/>
              <a:t> </a:t>
            </a:r>
            <a:r>
              <a:rPr lang="fi-FI" sz="1600" dirty="0" smtClean="0"/>
              <a:t>. </a:t>
            </a:r>
            <a:endParaRPr lang="fi-FI" sz="1600" b="1" dirty="0"/>
          </a:p>
          <a:p>
            <a:r>
              <a:rPr lang="fi-FI" sz="1600" dirty="0"/>
              <a:t/>
            </a:r>
            <a:br>
              <a:rPr lang="fi-FI" sz="1600" dirty="0"/>
            </a:br>
            <a:endParaRPr lang="fi-FI" sz="1600" dirty="0"/>
          </a:p>
          <a:p>
            <a:endParaRPr lang="fi-FI" sz="1600" dirty="0"/>
          </a:p>
        </p:txBody>
      </p:sp>
      <p:sp>
        <p:nvSpPr>
          <p:cNvPr id="4" name="Title 1"/>
          <p:cNvSpPr>
            <a:spLocks noGrp="1"/>
          </p:cNvSpPr>
          <p:nvPr>
            <p:ph type="title"/>
          </p:nvPr>
        </p:nvSpPr>
        <p:spPr>
          <a:xfrm>
            <a:off x="395536" y="0"/>
            <a:ext cx="8496944" cy="1143000"/>
          </a:xfrm>
        </p:spPr>
        <p:txBody>
          <a:bodyPr>
            <a:noAutofit/>
          </a:bodyPr>
          <a:lstStyle/>
          <a:p>
            <a:r>
              <a:rPr lang="fi-FI" sz="3200" b="1" dirty="0" err="1" smtClean="0">
                <a:solidFill>
                  <a:schemeClr val="accent1">
                    <a:lumMod val="75000"/>
                  </a:schemeClr>
                </a:solidFill>
              </a:rPr>
              <a:t>Published</a:t>
            </a:r>
            <a:r>
              <a:rPr lang="fi-FI" sz="3200" b="1" dirty="0" smtClean="0">
                <a:solidFill>
                  <a:schemeClr val="accent1">
                    <a:lumMod val="75000"/>
                  </a:schemeClr>
                </a:solidFill>
              </a:rPr>
              <a:t> </a:t>
            </a:r>
            <a:r>
              <a:rPr lang="fi-FI" sz="3200" b="1" dirty="0" err="1" smtClean="0">
                <a:solidFill>
                  <a:schemeClr val="accent1">
                    <a:lumMod val="75000"/>
                  </a:schemeClr>
                </a:solidFill>
              </a:rPr>
              <a:t>papers</a:t>
            </a:r>
            <a:r>
              <a:rPr lang="fi-FI" sz="3200" b="1" dirty="0" smtClean="0">
                <a:solidFill>
                  <a:schemeClr val="accent1">
                    <a:lumMod val="75000"/>
                  </a:schemeClr>
                </a:solidFill>
              </a:rPr>
              <a:t> on </a:t>
            </a:r>
            <a:r>
              <a:rPr lang="fi-FI" sz="3200" b="1" dirty="0" err="1" smtClean="0">
                <a:solidFill>
                  <a:schemeClr val="accent1">
                    <a:lumMod val="75000"/>
                  </a:schemeClr>
                </a:solidFill>
              </a:rPr>
              <a:t>oil</a:t>
            </a:r>
            <a:r>
              <a:rPr lang="fi-FI" sz="3200" b="1" dirty="0" smtClean="0">
                <a:solidFill>
                  <a:schemeClr val="accent1">
                    <a:lumMod val="75000"/>
                  </a:schemeClr>
                </a:solidFill>
              </a:rPr>
              <a:t> </a:t>
            </a:r>
            <a:r>
              <a:rPr lang="fi-FI" sz="3200" b="1" dirty="0" err="1" smtClean="0">
                <a:solidFill>
                  <a:schemeClr val="accent1">
                    <a:lumMod val="75000"/>
                  </a:schemeClr>
                </a:solidFill>
              </a:rPr>
              <a:t>spills</a:t>
            </a:r>
            <a:r>
              <a:rPr lang="fi-FI" sz="3200" b="1" dirty="0" smtClean="0">
                <a:solidFill>
                  <a:schemeClr val="accent1">
                    <a:lumMod val="75000"/>
                  </a:schemeClr>
                </a:solidFill>
              </a:rPr>
              <a:t> II</a:t>
            </a:r>
            <a:endParaRPr lang="fi-FI" sz="3200" b="1" dirty="0">
              <a:solidFill>
                <a:schemeClr val="accent1">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1305727"/>
      </p:ext>
    </p:extLst>
  </p:cSld>
  <p:clrMapOvr>
    <a:masterClrMapping/>
  </p:clrMapOvr>
  <mc:AlternateContent xmlns:mc="http://schemas.openxmlformats.org/markup-compatibility/2006">
    <mc:Choice xmlns:p14="http://schemas.microsoft.com/office/powerpoint/2010/main" Requires="p14">
      <p:transition spd="slow" p14:dur="2000" advTm="86993"/>
    </mc:Choice>
    <mc:Fallback>
      <p:transition spd="slow" advTm="8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844824"/>
            <a:ext cx="8229600" cy="1143000"/>
          </a:xfrm>
        </p:spPr>
        <p:txBody>
          <a:bodyPr>
            <a:normAutofit fontScale="90000"/>
          </a:bodyPr>
          <a:lstStyle/>
          <a:p>
            <a:pPr algn="l"/>
            <a:r>
              <a:rPr lang="fi-FI" dirty="0" smtClean="0"/>
              <a:t/>
            </a:r>
            <a:br>
              <a:rPr lang="fi-FI" dirty="0" smtClean="0"/>
            </a:br>
            <a:r>
              <a:rPr lang="fi-FI" dirty="0" smtClean="0"/>
              <a:t/>
            </a:r>
            <a:br>
              <a:rPr lang="fi-FI" dirty="0" smtClean="0"/>
            </a:br>
            <a:r>
              <a:rPr lang="fi-FI" dirty="0" smtClean="0"/>
              <a:t>2) </a:t>
            </a:r>
            <a:r>
              <a:rPr lang="fi-FI" dirty="0" err="1" smtClean="0"/>
              <a:t>Oil</a:t>
            </a:r>
            <a:r>
              <a:rPr lang="fi-FI" dirty="0" smtClean="0"/>
              <a:t> </a:t>
            </a:r>
            <a:r>
              <a:rPr lang="fi-FI" dirty="0" err="1" smtClean="0"/>
              <a:t>spill</a:t>
            </a:r>
            <a:r>
              <a:rPr lang="fi-FI" dirty="0" smtClean="0"/>
              <a:t> and </a:t>
            </a:r>
            <a:r>
              <a:rPr lang="fi-FI" dirty="0" err="1" smtClean="0"/>
              <a:t>basic</a:t>
            </a:r>
            <a:r>
              <a:rPr lang="fi-FI" dirty="0" smtClean="0"/>
              <a:t> </a:t>
            </a:r>
            <a:r>
              <a:rPr lang="fi-FI" dirty="0" err="1" smtClean="0"/>
              <a:t>models</a:t>
            </a:r>
            <a:r>
              <a:rPr lang="fi-FI" dirty="0" smtClean="0"/>
              <a:t>: </a:t>
            </a:r>
            <a:br>
              <a:rPr lang="fi-FI" dirty="0" smtClean="0"/>
            </a:br>
            <a:r>
              <a:rPr lang="fi-FI" dirty="0" err="1" smtClean="0"/>
              <a:t>scientific</a:t>
            </a:r>
            <a:r>
              <a:rPr lang="fi-FI" dirty="0" smtClean="0"/>
              <a:t> </a:t>
            </a:r>
            <a:r>
              <a:rPr lang="fi-FI" dirty="0" err="1" smtClean="0"/>
              <a:t>description</a:t>
            </a:r>
            <a:r>
              <a:rPr lang="fi-FI" dirty="0" smtClean="0"/>
              <a:t> of </a:t>
            </a:r>
            <a:r>
              <a:rPr lang="fi-FI" dirty="0" err="1" smtClean="0"/>
              <a:t>learning</a:t>
            </a:r>
            <a:r>
              <a:rPr lang="fi-FI" dirty="0" smtClean="0"/>
              <a:t/>
            </a:r>
            <a:br>
              <a:rPr lang="fi-FI" dirty="0" smtClean="0"/>
            </a:br>
            <a:endParaRPr lang="fi-FI" dirty="0"/>
          </a:p>
        </p:txBody>
      </p:sp>
      <p:pic>
        <p:nvPicPr>
          <p:cNvPr id="3" name="Picture 2" descr="C:\Users\Lehikoinen\AppData\Local\Microsoft\Windows\Temporary Internet Files\Content.Word\abstract_art.jpg"/>
          <p:cNvPicPr/>
          <p:nvPr/>
        </p:nvPicPr>
        <p:blipFill>
          <a:blip r:embed="rId4" cstate="print"/>
          <a:srcRect/>
          <a:stretch>
            <a:fillRect/>
          </a:stretch>
        </p:blipFill>
        <p:spPr bwMode="auto">
          <a:xfrm>
            <a:off x="2555776" y="3761656"/>
            <a:ext cx="3528392" cy="3096344"/>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432693"/>
      </p:ext>
    </p:extLst>
  </p:cSld>
  <p:clrMapOvr>
    <a:masterClrMapping/>
  </p:clrMapOvr>
  <mc:AlternateContent xmlns:mc="http://schemas.openxmlformats.org/markup-compatibility/2006">
    <mc:Choice xmlns:p14="http://schemas.microsoft.com/office/powerpoint/2010/main" Requires="p14">
      <p:transition spd="slow" p14:dur="2000" advTm="1202"/>
    </mc:Choice>
    <mc:Fallback>
      <p:transition spd="slow" advTm="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8"/>
</p:tagLst>
</file>

<file path=ppt/tags/tag2.xml><?xml version="1.0" encoding="utf-8"?>
<p:tagLst xmlns:a="http://schemas.openxmlformats.org/drawingml/2006/main" xmlns:r="http://schemas.openxmlformats.org/officeDocument/2006/relationships" xmlns:p="http://schemas.openxmlformats.org/presentationml/2006/main">
  <p:tag name="TIMING" val="|25.3"/>
</p:tagLst>
</file>

<file path=ppt/tags/tag3.xml><?xml version="1.0" encoding="utf-8"?>
<p:tagLst xmlns:a="http://schemas.openxmlformats.org/drawingml/2006/main" xmlns:r="http://schemas.openxmlformats.org/officeDocument/2006/relationships" xmlns:p="http://schemas.openxmlformats.org/presentationml/2006/main">
  <p:tag name="TIMING" val="|2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1511</TotalTime>
  <Words>1787</Words>
  <Application>Microsoft Office PowerPoint</Application>
  <PresentationFormat>On-screen Show (4:3)</PresentationFormat>
  <Paragraphs>300</Paragraphs>
  <Slides>44</Slides>
  <Notes>6</Notes>
  <HiddenSlides>0</HiddenSlides>
  <MMClips>44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Chart</vt:lpstr>
      <vt:lpstr>PowerPoint Presentation</vt:lpstr>
      <vt:lpstr>PowerPoint Presentation</vt:lpstr>
      <vt:lpstr>Decision making and poor knowledge  </vt:lpstr>
      <vt:lpstr>PowerPoint Presentation</vt:lpstr>
      <vt:lpstr>PowerPoint Presentation</vt:lpstr>
      <vt:lpstr>Outline of the talk  1) Published papers by FEM group  2) Oil spills: basic models  3) Why Bayesian inference?  4) Concluding slides, including  learning systems</vt:lpstr>
      <vt:lpstr>Published papers on oil spills</vt:lpstr>
      <vt:lpstr>Published papers on oil spills II</vt:lpstr>
      <vt:lpstr>  2) Oil spill and basic models:  scientific description of learning </vt:lpstr>
      <vt:lpstr>Oil transportation in the Gulf of Finland</vt:lpstr>
      <vt:lpstr>Gulf of Finland </vt:lpstr>
      <vt:lpstr>PowerPoint Presentation</vt:lpstr>
      <vt:lpstr>SpillMod results</vt:lpstr>
      <vt:lpstr>Species and habitat data</vt:lpstr>
      <vt:lpstr>Map application</vt:lpstr>
      <vt:lpstr>Gulf of Finland and oil</vt:lpstr>
      <vt:lpstr>PowerPoint Presentation</vt:lpstr>
      <vt:lpstr>Impact of randomness on impacts</vt:lpstr>
      <vt:lpstr>Risk management</vt:lpstr>
      <vt:lpstr>Sources of uncertainty </vt:lpstr>
      <vt:lpstr>Bayes rule: probabilistic dependencies </vt:lpstr>
      <vt:lpstr>PowerPoint Presentation</vt:lpstr>
      <vt:lpstr>PowerPoint Presentation</vt:lpstr>
      <vt:lpstr>5) Conclusion, with an idea of  a learning system</vt:lpstr>
      <vt:lpstr>Modeling of oil spills: impacts that cannot be seen or measured</vt:lpstr>
      <vt:lpstr>Yes, but..</vt:lpstr>
      <vt:lpstr>Some light in the tunnel: BAYESIAN NETWORKS: MODELLING OF UN- SEEN POTENTIAL FUTURE OIL SPILLS</vt:lpstr>
      <vt:lpstr>Bayesian networks</vt:lpstr>
      <vt:lpstr>Bayesian nets in AI – a simple WFD example for GoF</vt:lpstr>
      <vt:lpstr>PowerPoint Presentation</vt:lpstr>
      <vt:lpstr>PowerPoint Presentation</vt:lpstr>
      <vt:lpstr>PowerPoint Presentation</vt:lpstr>
      <vt:lpstr>Results: expected benefits – expected costs (/year)</vt:lpstr>
      <vt:lpstr>4) Concluding slides: publication and analysis practises, and suggestion for a scientific project </vt:lpstr>
      <vt:lpstr>PowerPoint Presentation</vt:lpstr>
      <vt:lpstr>PowerPoint Presentation</vt:lpstr>
      <vt:lpstr>PowerPoint Presentation</vt:lpstr>
      <vt:lpstr>PowerPoint Presentation</vt:lpstr>
      <vt:lpstr>PowerPoint Presentation</vt:lpstr>
      <vt:lpstr>PowerPoint Presentation</vt:lpstr>
      <vt:lpstr>How to create maximal interest to prevent an accident?</vt:lpstr>
      <vt:lpstr>PowerPoint Presentation</vt:lpstr>
      <vt:lpstr>PowerPoint Presentation</vt:lpstr>
      <vt:lpstr>PowerPoint Presentation</vt:lpstr>
    </vt:vector>
  </TitlesOfParts>
  <Company>University of Helsinki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Sakari Kuikka</dc:creator>
  <cp:lastModifiedBy>Sakari Kuikka</cp:lastModifiedBy>
  <cp:revision>245</cp:revision>
  <dcterms:created xsi:type="dcterms:W3CDTF">2013-01-15T05:53:45Z</dcterms:created>
  <dcterms:modified xsi:type="dcterms:W3CDTF">2015-04-23T09:15:49Z</dcterms:modified>
</cp:coreProperties>
</file>